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tags/tag16.xml" ContentType="application/vnd.openxmlformats-officedocument.presentationml.tags+xml"/>
  <Override PartName="/ppt/notesSlides/notesSlide20.xml" ContentType="application/vnd.openxmlformats-officedocument.presentationml.notesSlide+xml"/>
  <Override PartName="/ppt/tags/tag17.xml" ContentType="application/vnd.openxmlformats-officedocument.presentationml.tags+xml"/>
  <Override PartName="/ppt/notesSlides/notesSlide21.xml" ContentType="application/vnd.openxmlformats-officedocument.presentationml.notesSl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ppt/tags/tag20.xml" ContentType="application/vnd.openxmlformats-officedocument.presentationml.tags+xml"/>
  <Override PartName="/ppt/notesSlides/notesSlide24.xml" ContentType="application/vnd.openxmlformats-officedocument.presentationml.notesSlide+xml"/>
  <Override PartName="/ppt/tags/tag21.xml" ContentType="application/vnd.openxmlformats-officedocument.presentationml.tags+xml"/>
  <Override PartName="/ppt/notesSlides/notesSlide25.xml" ContentType="application/vnd.openxmlformats-officedocument.presentationml.notesSlide+xml"/>
  <Override PartName="/ppt/tags/tag22.xml" ContentType="application/vnd.openxmlformats-officedocument.presentationml.tags+xml"/>
  <Override PartName="/ppt/notesSlides/notesSlide26.xml" ContentType="application/vnd.openxmlformats-officedocument.presentationml.notesSlide+xml"/>
  <Override PartName="/ppt/tags/tag23.xml" ContentType="application/vnd.openxmlformats-officedocument.presentationml.tags+xml"/>
  <Override PartName="/ppt/notesSlides/notesSlide27.xml" ContentType="application/vnd.openxmlformats-officedocument.presentationml.notesSlide+xml"/>
  <Override PartName="/ppt/tags/tag24.xml" ContentType="application/vnd.openxmlformats-officedocument.presentationml.tags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520" r:id="rId5"/>
    <p:sldId id="616" r:id="rId6"/>
    <p:sldId id="597" r:id="rId7"/>
    <p:sldId id="550" r:id="rId8"/>
    <p:sldId id="511" r:id="rId9"/>
    <p:sldId id="552" r:id="rId10"/>
    <p:sldId id="580" r:id="rId11"/>
    <p:sldId id="587" r:id="rId12"/>
    <p:sldId id="562" r:id="rId13"/>
    <p:sldId id="513" r:id="rId14"/>
    <p:sldId id="514" r:id="rId15"/>
    <p:sldId id="515" r:id="rId16"/>
    <p:sldId id="516" r:id="rId17"/>
    <p:sldId id="475" r:id="rId18"/>
    <p:sldId id="485" r:id="rId19"/>
    <p:sldId id="521" r:id="rId20"/>
    <p:sldId id="595" r:id="rId21"/>
    <p:sldId id="466" r:id="rId22"/>
    <p:sldId id="467" r:id="rId23"/>
    <p:sldId id="468" r:id="rId24"/>
    <p:sldId id="469" r:id="rId25"/>
    <p:sldId id="470" r:id="rId26"/>
    <p:sldId id="486" r:id="rId27"/>
    <p:sldId id="471" r:id="rId28"/>
    <p:sldId id="463" r:id="rId29"/>
    <p:sldId id="522" r:id="rId30"/>
    <p:sldId id="464" r:id="rId31"/>
    <p:sldId id="440" r:id="rId32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F728863A-C0C4-092D-1229-B9CC6C4FAC29}" name="Elaine Stanley" initials="ES" userId="S::Elaine.Stanley@esa.edu.au::9dfc5ab9-b876-4d2e-b928-2720deac34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CF6"/>
    <a:srgbClr val="007FC2"/>
    <a:srgbClr val="4557AD"/>
    <a:srgbClr val="0E1E42"/>
    <a:srgbClr val="686E63"/>
    <a:srgbClr val="E8E9E8"/>
    <a:srgbClr val="00858D"/>
    <a:srgbClr val="D9EDEE"/>
    <a:srgbClr val="EBF5F6"/>
    <a:srgbClr val="0E1F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56242" autoAdjust="0"/>
  </p:normalViewPr>
  <p:slideViewPr>
    <p:cSldViewPr snapToGrid="0">
      <p:cViewPr varScale="1">
        <p:scale>
          <a:sx n="62" d="100"/>
          <a:sy n="62" d="100"/>
        </p:scale>
        <p:origin x="243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gs" Target="tags/tag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redo custSel addSld delSld modSld modMainMaster">
      <pc:chgData name="Kerrie Shanahan" userId="ae473d9f-76e9-476f-892f-2674ea963afc" providerId="ADAL" clId="{1C2628FB-1F07-4B48-8FB3-27553585B1CA}" dt="2026-03-03T00:21:13.214" v="4837" actId="27107"/>
      <pc:docMkLst>
        <pc:docMk/>
      </pc:docMkLst>
      <pc:sldChg chg="modNotesTx">
        <pc:chgData name="Kerrie Shanahan" userId="ae473d9f-76e9-476f-892f-2674ea963afc" providerId="ADAL" clId="{1C2628FB-1F07-4B48-8FB3-27553585B1CA}" dt="2026-02-24T23:05:59.304" v="4781" actId="20577"/>
        <pc:sldMkLst>
          <pc:docMk/>
          <pc:sldMk cId="3435537570" sldId="466"/>
        </pc:sldMkLst>
      </pc:sldChg>
      <pc:sldChg chg="modSp mod">
        <pc:chgData name="Kerrie Shanahan" userId="ae473d9f-76e9-476f-892f-2674ea963afc" providerId="ADAL" clId="{1C2628FB-1F07-4B48-8FB3-27553585B1CA}" dt="2026-02-24T23:22:03.172" v="4803" actId="962"/>
        <pc:sldMkLst>
          <pc:docMk/>
          <pc:sldMk cId="202420733" sldId="485"/>
        </pc:sldMkLst>
        <pc:picChg chg="mod">
          <ac:chgData name="Kerrie Shanahan" userId="ae473d9f-76e9-476f-892f-2674ea963afc" providerId="ADAL" clId="{1C2628FB-1F07-4B48-8FB3-27553585B1CA}" dt="2026-02-24T23:22:03.172" v="4803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modSp mod">
        <pc:chgData name="Kerrie Shanahan" userId="ae473d9f-76e9-476f-892f-2674ea963afc" providerId="ADAL" clId="{1C2628FB-1F07-4B48-8FB3-27553585B1CA}" dt="2026-03-03T00:21:13.214" v="4837" actId="27107"/>
        <pc:sldMkLst>
          <pc:docMk/>
          <pc:sldMk cId="1259779433" sldId="514"/>
        </pc:sldMkLst>
        <pc:spChg chg="mod">
          <ac:chgData name="Kerrie Shanahan" userId="ae473d9f-76e9-476f-892f-2674ea963afc" providerId="ADAL" clId="{1C2628FB-1F07-4B48-8FB3-27553585B1CA}" dt="2026-03-03T00:21:13.214" v="4837" actId="27107"/>
          <ac:spMkLst>
            <pc:docMk/>
            <pc:sldMk cId="1259779433" sldId="514"/>
            <ac:spMk id="3" creationId="{2B08D8FA-FE96-A24B-C1C6-457BC61E9ADE}"/>
          </ac:spMkLst>
        </pc:spChg>
      </pc:sldChg>
      <pc:sldChg chg="modSp mod">
        <pc:chgData name="Kerrie Shanahan" userId="ae473d9f-76e9-476f-892f-2674ea963afc" providerId="ADAL" clId="{1C2628FB-1F07-4B48-8FB3-27553585B1CA}" dt="2026-02-24T23:22:41.650" v="4816"/>
        <pc:sldMkLst>
          <pc:docMk/>
          <pc:sldMk cId="409148390" sldId="520"/>
        </pc:sldMkLst>
        <pc:spChg chg="ord">
          <ac:chgData name="Kerrie Shanahan" userId="ae473d9f-76e9-476f-892f-2674ea963afc" providerId="ADAL" clId="{1C2628FB-1F07-4B48-8FB3-27553585B1CA}" dt="2026-02-24T23:22:41.650" v="4816"/>
          <ac:spMkLst>
            <pc:docMk/>
            <pc:sldMk cId="409148390" sldId="520"/>
            <ac:spMk id="7" creationId="{9890F197-D46C-9CA8-EE12-3BF470C0CDC9}"/>
          </ac:spMkLst>
        </pc:spChg>
      </pc:sldChg>
      <pc:sldChg chg="modSp mod">
        <pc:chgData name="Kerrie Shanahan" userId="ae473d9f-76e9-476f-892f-2674ea963afc" providerId="ADAL" clId="{1C2628FB-1F07-4B48-8FB3-27553585B1CA}" dt="2026-02-24T23:22:06.439" v="4804" actId="962"/>
        <pc:sldMkLst>
          <pc:docMk/>
          <pc:sldMk cId="951529157" sldId="521"/>
        </pc:sldMkLst>
        <pc:grpChg chg="mod">
          <ac:chgData name="Kerrie Shanahan" userId="ae473d9f-76e9-476f-892f-2674ea963afc" providerId="ADAL" clId="{1C2628FB-1F07-4B48-8FB3-27553585B1CA}" dt="2026-02-24T23:22:06.439" v="4804" actId="962"/>
          <ac:grpSpMkLst>
            <pc:docMk/>
            <pc:sldMk cId="951529157" sldId="521"/>
            <ac:grpSpMk id="3" creationId="{BC3BF2D3-2280-57C5-A102-8DF201766733}"/>
          </ac:grpSpMkLst>
        </pc:grpChg>
      </pc:sldChg>
      <pc:sldChg chg="modSp mod">
        <pc:chgData name="Kerrie Shanahan" userId="ae473d9f-76e9-476f-892f-2674ea963afc" providerId="ADAL" clId="{1C2628FB-1F07-4B48-8FB3-27553585B1CA}" dt="2026-02-24T23:24:51.413" v="4835"/>
        <pc:sldMkLst>
          <pc:docMk/>
          <pc:sldMk cId="433315397" sldId="522"/>
        </pc:sldMkLst>
        <pc:picChg chg="mod">
          <ac:chgData name="Kerrie Shanahan" userId="ae473d9f-76e9-476f-892f-2674ea963afc" providerId="ADAL" clId="{1C2628FB-1F07-4B48-8FB3-27553585B1CA}" dt="2026-02-24T23:22:33.682" v="4815" actId="962"/>
          <ac:picMkLst>
            <pc:docMk/>
            <pc:sldMk cId="433315397" sldId="522"/>
            <ac:picMk id="5" creationId="{0356FCA5-2AE2-3127-9A86-7ABF43855522}"/>
          </ac:picMkLst>
        </pc:picChg>
        <pc:picChg chg="mod">
          <ac:chgData name="Kerrie Shanahan" userId="ae473d9f-76e9-476f-892f-2674ea963afc" providerId="ADAL" clId="{1C2628FB-1F07-4B48-8FB3-27553585B1CA}" dt="2026-02-24T23:22:23.068" v="4811" actId="962"/>
          <ac:picMkLst>
            <pc:docMk/>
            <pc:sldMk cId="433315397" sldId="522"/>
            <ac:picMk id="6" creationId="{09633C7E-7302-A966-B2B3-D6656063F954}"/>
          </ac:picMkLst>
        </pc:picChg>
        <pc:picChg chg="mod ord">
          <ac:chgData name="Kerrie Shanahan" userId="ae473d9f-76e9-476f-892f-2674ea963afc" providerId="ADAL" clId="{1C2628FB-1F07-4B48-8FB3-27553585B1CA}" dt="2026-02-24T23:24:51.413" v="4835"/>
          <ac:picMkLst>
            <pc:docMk/>
            <pc:sldMk cId="433315397" sldId="522"/>
            <ac:picMk id="8" creationId="{9382B071-CAF3-4F6C-7529-E1A447B333F5}"/>
          </ac:picMkLst>
        </pc:picChg>
      </pc:sldChg>
      <pc:sldChg chg="modSp mod modNotesTx">
        <pc:chgData name="Kerrie Shanahan" userId="ae473d9f-76e9-476f-892f-2674ea963afc" providerId="ADAL" clId="{1C2628FB-1F07-4B48-8FB3-27553585B1CA}" dt="2026-02-24T23:22:56.993" v="4820"/>
        <pc:sldMkLst>
          <pc:docMk/>
          <pc:sldMk cId="1942781684" sldId="552"/>
        </pc:sldMkLst>
        <pc:picChg chg="mod ord">
          <ac:chgData name="Kerrie Shanahan" userId="ae473d9f-76e9-476f-892f-2674ea963afc" providerId="ADAL" clId="{1C2628FB-1F07-4B48-8FB3-27553585B1CA}" dt="2026-02-24T23:22:56.993" v="4820"/>
          <ac:picMkLst>
            <pc:docMk/>
            <pc:sldMk cId="1942781684" sldId="552"/>
            <ac:picMk id="3" creationId="{4DC2B831-6D4F-6B21-A8BC-67196759E769}"/>
          </ac:picMkLst>
        </pc:picChg>
        <pc:picChg chg="mod">
          <ac:chgData name="Kerrie Shanahan" userId="ae473d9f-76e9-476f-892f-2674ea963afc" providerId="ADAL" clId="{1C2628FB-1F07-4B48-8FB3-27553585B1CA}" dt="2026-02-24T23:21:09.062" v="4787" actId="962"/>
          <ac:picMkLst>
            <pc:docMk/>
            <pc:sldMk cId="1942781684" sldId="552"/>
            <ac:picMk id="4" creationId="{98C82009-07BA-56C5-095F-9DF8E184E2A9}"/>
          </ac:picMkLst>
        </pc:picChg>
        <pc:picChg chg="mod">
          <ac:chgData name="Kerrie Shanahan" userId="ae473d9f-76e9-476f-892f-2674ea963afc" providerId="ADAL" clId="{1C2628FB-1F07-4B48-8FB3-27553585B1CA}" dt="2026-02-24T23:21:17.466" v="4791" actId="962"/>
          <ac:picMkLst>
            <pc:docMk/>
            <pc:sldMk cId="1942781684" sldId="552"/>
            <ac:picMk id="5" creationId="{9478EC04-FB36-AE33-B128-E483C13CB589}"/>
          </ac:picMkLst>
        </pc:picChg>
        <pc:picChg chg="mod">
          <ac:chgData name="Kerrie Shanahan" userId="ae473d9f-76e9-476f-892f-2674ea963afc" providerId="ADAL" clId="{1C2628FB-1F07-4B48-8FB3-27553585B1CA}" dt="2026-02-24T23:21:13.636" v="4789" actId="962"/>
          <ac:picMkLst>
            <pc:docMk/>
            <pc:sldMk cId="1942781684" sldId="552"/>
            <ac:picMk id="7" creationId="{1574D421-D3D3-3BD3-5639-CD621B5E5658}"/>
          </ac:picMkLst>
        </pc:picChg>
      </pc:sldChg>
      <pc:sldChg chg="modSp mod modNotesTx">
        <pc:chgData name="Kerrie Shanahan" userId="ae473d9f-76e9-476f-892f-2674ea963afc" providerId="ADAL" clId="{1C2628FB-1F07-4B48-8FB3-27553585B1CA}" dt="2026-02-24T23:23:06.577" v="4822"/>
        <pc:sldMkLst>
          <pc:docMk/>
          <pc:sldMk cId="3305298057" sldId="562"/>
        </pc:sldMkLst>
        <pc:spChg chg="mod">
          <ac:chgData name="Kerrie Shanahan" userId="ae473d9f-76e9-476f-892f-2674ea963afc" providerId="ADAL" clId="{1C2628FB-1F07-4B48-8FB3-27553585B1CA}" dt="2026-02-24T23:21:44.915" v="4800" actId="962"/>
          <ac:spMkLst>
            <pc:docMk/>
            <pc:sldMk cId="3305298057" sldId="562"/>
            <ac:spMk id="3" creationId="{25482848-F9AE-21E5-79A6-F3888986638F}"/>
          </ac:spMkLst>
        </pc:spChg>
        <pc:spChg chg="mod">
          <ac:chgData name="Kerrie Shanahan" userId="ae473d9f-76e9-476f-892f-2674ea963afc" providerId="ADAL" clId="{1C2628FB-1F07-4B48-8FB3-27553585B1CA}" dt="2026-02-24T23:21:46.469" v="4801" actId="962"/>
          <ac:spMkLst>
            <pc:docMk/>
            <pc:sldMk cId="3305298057" sldId="562"/>
            <ac:spMk id="9" creationId="{42E93DC3-A404-FCD0-11DE-473B3E2B8810}"/>
          </ac:spMkLst>
        </pc:spChg>
        <pc:picChg chg="mod">
          <ac:chgData name="Kerrie Shanahan" userId="ae473d9f-76e9-476f-892f-2674ea963afc" providerId="ADAL" clId="{1C2628FB-1F07-4B48-8FB3-27553585B1CA}" dt="2026-02-24T23:21:28.055" v="4795" actId="962"/>
          <ac:picMkLst>
            <pc:docMk/>
            <pc:sldMk cId="3305298057" sldId="562"/>
            <ac:picMk id="6" creationId="{C37CB1FA-D5BE-79C9-5914-F89A36CC5E2D}"/>
          </ac:picMkLst>
        </pc:picChg>
        <pc:picChg chg="mod">
          <ac:chgData name="Kerrie Shanahan" userId="ae473d9f-76e9-476f-892f-2674ea963afc" providerId="ADAL" clId="{1C2628FB-1F07-4B48-8FB3-27553585B1CA}" dt="2026-02-24T23:21:34.730" v="4797" actId="962"/>
          <ac:picMkLst>
            <pc:docMk/>
            <pc:sldMk cId="3305298057" sldId="562"/>
            <ac:picMk id="7" creationId="{F1F6F99C-463A-B488-D1F0-7E330AB8A4AF}"/>
          </ac:picMkLst>
        </pc:picChg>
        <pc:picChg chg="mod ord">
          <ac:chgData name="Kerrie Shanahan" userId="ae473d9f-76e9-476f-892f-2674ea963afc" providerId="ADAL" clId="{1C2628FB-1F07-4B48-8FB3-27553585B1CA}" dt="2026-02-24T23:23:06.577" v="4822"/>
          <ac:picMkLst>
            <pc:docMk/>
            <pc:sldMk cId="3305298057" sldId="562"/>
            <ac:picMk id="8" creationId="{5F3952BA-D44F-4015-058C-6FA1DB81D663}"/>
          </ac:picMkLst>
        </pc:picChg>
      </pc:sldChg>
      <pc:sldChg chg="modSp mod">
        <pc:chgData name="Kerrie Shanahan" userId="ae473d9f-76e9-476f-892f-2674ea963afc" providerId="ADAL" clId="{1C2628FB-1F07-4B48-8FB3-27553585B1CA}" dt="2026-02-24T23:24:30.917" v="4834"/>
        <pc:sldMkLst>
          <pc:docMk/>
          <pc:sldMk cId="2051013629" sldId="595"/>
        </pc:sldMkLst>
        <pc:spChg chg="mod">
          <ac:chgData name="Kerrie Shanahan" userId="ae473d9f-76e9-476f-892f-2674ea963afc" providerId="ADAL" clId="{1C2628FB-1F07-4B48-8FB3-27553585B1CA}" dt="2026-02-24T23:05:26.869" v="4780" actId="14100"/>
          <ac:spMkLst>
            <pc:docMk/>
            <pc:sldMk cId="2051013629" sldId="595"/>
            <ac:spMk id="17" creationId="{86BBB02F-DDB1-F890-2D78-F24C6385020C}"/>
          </ac:spMkLst>
        </pc:spChg>
        <pc:spChg chg="ord">
          <ac:chgData name="Kerrie Shanahan" userId="ae473d9f-76e9-476f-892f-2674ea963afc" providerId="ADAL" clId="{1C2628FB-1F07-4B48-8FB3-27553585B1CA}" dt="2026-02-24T23:24:01.392" v="4828"/>
          <ac:spMkLst>
            <pc:docMk/>
            <pc:sldMk cId="2051013629" sldId="595"/>
            <ac:spMk id="20" creationId="{1D44065B-702D-E299-60D2-223ACCF8D874}"/>
          </ac:spMkLst>
        </pc:spChg>
        <pc:grpChg chg="mod">
          <ac:chgData name="Kerrie Shanahan" userId="ae473d9f-76e9-476f-892f-2674ea963afc" providerId="ADAL" clId="{1C2628FB-1F07-4B48-8FB3-27553585B1CA}" dt="2026-02-24T23:23:51.653" v="4826" actId="962"/>
          <ac:grpSpMkLst>
            <pc:docMk/>
            <pc:sldMk cId="2051013629" sldId="595"/>
            <ac:grpSpMk id="5" creationId="{161B6A0C-6D60-E0FD-F690-1EDED49A4616}"/>
          </ac:grpSpMkLst>
        </pc:grpChg>
        <pc:grpChg chg="mod">
          <ac:chgData name="Kerrie Shanahan" userId="ae473d9f-76e9-476f-892f-2674ea963afc" providerId="ADAL" clId="{1C2628FB-1F07-4B48-8FB3-27553585B1CA}" dt="2026-02-24T23:22:08.257" v="4805" actId="962"/>
          <ac:grpSpMkLst>
            <pc:docMk/>
            <pc:sldMk cId="2051013629" sldId="595"/>
            <ac:grpSpMk id="9" creationId="{095A36DA-EAAF-CAD7-9D2D-B7000DB39E42}"/>
          </ac:grpSpMkLst>
        </pc:grpChg>
        <pc:picChg chg="mod ord">
          <ac:chgData name="Kerrie Shanahan" userId="ae473d9f-76e9-476f-892f-2674ea963afc" providerId="ADAL" clId="{1C2628FB-1F07-4B48-8FB3-27553585B1CA}" dt="2026-02-24T23:24:30.917" v="4834"/>
          <ac:picMkLst>
            <pc:docMk/>
            <pc:sldMk cId="2051013629" sldId="595"/>
            <ac:picMk id="3" creationId="{0664DE2C-256A-0543-EE86-C19EB9997061}"/>
          </ac:picMkLst>
        </pc:picChg>
        <pc:picChg chg="mod">
          <ac:chgData name="Kerrie Shanahan" userId="ae473d9f-76e9-476f-892f-2674ea963afc" providerId="ADAL" clId="{1C2628FB-1F07-4B48-8FB3-27553585B1CA}" dt="2026-02-24T23:22:17.781" v="4809" actId="962"/>
          <ac:picMkLst>
            <pc:docMk/>
            <pc:sldMk cId="2051013629" sldId="595"/>
            <ac:picMk id="4" creationId="{28C80529-43D8-EDEB-50C6-65FB1280EF4E}"/>
          </ac:picMkLst>
        </pc:picChg>
      </pc:sldChg>
      <pc:sldChg chg="modSp mod modNotesTx">
        <pc:chgData name="Kerrie Shanahan" userId="ae473d9f-76e9-476f-892f-2674ea963afc" providerId="ADAL" clId="{1C2628FB-1F07-4B48-8FB3-27553585B1CA}" dt="2026-02-24T23:22:50.245" v="4817"/>
        <pc:sldMkLst>
          <pc:docMk/>
          <pc:sldMk cId="3583742032" sldId="616"/>
        </pc:sldMkLst>
        <pc:spChg chg="ord">
          <ac:chgData name="Kerrie Shanahan" userId="ae473d9f-76e9-476f-892f-2674ea963afc" providerId="ADAL" clId="{1C2628FB-1F07-4B48-8FB3-27553585B1CA}" dt="2026-02-24T23:22:50.245" v="4817"/>
          <ac:spMkLst>
            <pc:docMk/>
            <pc:sldMk cId="3583742032" sldId="616"/>
            <ac:spMk id="14" creationId="{F1E9C860-465C-9587-B1DD-6A1C981169E3}"/>
          </ac:spMkLst>
        </pc:spChg>
        <pc:grpChg chg="mod">
          <ac:chgData name="Kerrie Shanahan" userId="ae473d9f-76e9-476f-892f-2674ea963afc" providerId="ADAL" clId="{1C2628FB-1F07-4B48-8FB3-27553585B1CA}" dt="2026-02-24T23:20:55.191" v="4783" actId="962"/>
          <ac:grpSpMkLst>
            <pc:docMk/>
            <pc:sldMk cId="3583742032" sldId="616"/>
            <ac:grpSpMk id="13" creationId="{75248D65-92D2-F737-7558-45B72E8A8FE0}"/>
          </ac:grpSpMkLst>
        </pc:grpChg>
        <pc:picChg chg="mod">
          <ac:chgData name="Kerrie Shanahan" userId="ae473d9f-76e9-476f-892f-2674ea963afc" providerId="ADAL" clId="{1C2628FB-1F07-4B48-8FB3-27553585B1CA}" dt="2026-02-24T23:21:02.877" v="4785" actId="962"/>
          <ac:picMkLst>
            <pc:docMk/>
            <pc:sldMk cId="3583742032" sldId="616"/>
            <ac:picMk id="4" creationId="{A42D864F-ACBD-96C1-F827-27D5FECDFC7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3/03/2026</a:t>
            </a:fld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3/03/2026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13) takes approximately 15 minutes. </a:t>
            </a:r>
            <a:endParaRPr lang="en-AU" dirty="0">
              <a:latin typeface="+mn-lt"/>
              <a:cs typeface="Calibri"/>
            </a:endParaRPr>
          </a:p>
          <a:p>
            <a:pPr>
              <a:defRPr/>
            </a:pPr>
            <a:endParaRPr lang="en-AU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sz="1200" dirty="0">
                <a:latin typeface="+mn-lt"/>
                <a:cs typeface="Calibri"/>
              </a:rPr>
              <a:t>Explicit teaching of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re-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prefix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and how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to add it to a base word </a:t>
            </a:r>
            <a:r>
              <a:rPr lang="en-AU" sz="1200" dirty="0">
                <a:latin typeface="+mn-lt"/>
              </a:rPr>
              <a:t>(slides 14 to 27) takes approximately 30 minutes. </a:t>
            </a:r>
            <a:endParaRPr lang="en-AU" sz="12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effectLst/>
                <a:latin typeface="+mn-lt"/>
              </a:rPr>
              <a:t>If your students have not been taught about verbs, this should be taught explicitly before starting this lesson.</a:t>
            </a:r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 dirty="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 dirty="0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15)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 or something similar for them to lean on. </a:t>
            </a:r>
            <a:endParaRPr lang="en-AU" sz="1200" u="none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chemeClr val="tx1"/>
                </a:solidFill>
                <a:latin typeface="+mn-lt"/>
              </a:rPr>
              <a:t>Prepare application tasks for independent practice (slide 27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19 decodable resources.</a:t>
            </a:r>
            <a:endParaRPr lang="en-AU" sz="120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t/augh/t</a:t>
            </a:r>
            <a:r>
              <a:rPr lang="en-US" b="0" dirty="0"/>
              <a:t>,</a:t>
            </a:r>
            <a:r>
              <a:rPr lang="en-US" b="1" dirty="0"/>
              <a:t> taught</a:t>
            </a:r>
            <a:r>
              <a:rPr lang="en-US" b="0" dirty="0"/>
              <a:t>,</a:t>
            </a:r>
            <a:r>
              <a:rPr lang="en-US" b="1" dirty="0"/>
              <a:t> t-augh-t</a:t>
            </a:r>
            <a:r>
              <a:rPr lang="en-US" b="0" dirty="0"/>
              <a:t> spells </a:t>
            </a:r>
            <a:r>
              <a:rPr lang="en-US" b="1" dirty="0"/>
              <a:t>taught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I taught my uncle how to play his favourite song on the keyboard.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Then we caught the train to a beautiful town where we had apple crumble with a drizzle of sauce.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re-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prefix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base word to show ‘back’ or ‘again’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, for example,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redo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regrow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reheat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dirty="0">
                <a:cs typeface="Calibri"/>
              </a:rPr>
              <a:t>In this lesson, students will also read and spell words made up of a base word as well as both a prefix and a suffix. </a:t>
            </a:r>
          </a:p>
          <a:p>
            <a:endParaRPr lang="en-US" sz="1200" dirty="0">
              <a:cs typeface="Calibri"/>
            </a:endParaRPr>
          </a:p>
          <a:p>
            <a:r>
              <a:rPr lang="en-US" sz="1200" dirty="0">
                <a:cs typeface="Calibri"/>
              </a:rPr>
              <a:t>Only suffixes taught in the previous phases of the Literacy Hub phonics and morphology lesson packs are included. </a:t>
            </a:r>
            <a:endParaRPr lang="en-US" dirty="0"/>
          </a:p>
          <a:p>
            <a:endParaRPr lang="en-US" dirty="0"/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1" dirty="0">
                <a:latin typeface="+mn-lt"/>
                <a:cs typeface="Calibri" panose="020F0502020204030204"/>
              </a:rPr>
              <a:t>Vocabulary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1" dirty="0">
                <a:latin typeface="+mn-lt"/>
              </a:rPr>
              <a:t>Prefix: </a:t>
            </a:r>
            <a:r>
              <a:rPr lang="en-US" sz="1200" b="0" dirty="0">
                <a:latin typeface="+mn-lt"/>
              </a:rPr>
              <a:t>a</a:t>
            </a:r>
            <a:r>
              <a:rPr lang="en-US" sz="1200" b="0" i="0" dirty="0">
                <a:latin typeface="+mn-lt"/>
              </a:rPr>
              <a:t> letter or group of letters added to the </a:t>
            </a:r>
            <a:r>
              <a:rPr lang="en-US" sz="1200" b="0" i="1" u="none" dirty="0">
                <a:latin typeface="+mn-lt"/>
              </a:rPr>
              <a:t>start </a:t>
            </a:r>
            <a:r>
              <a:rPr lang="en-US" sz="1200" b="0" i="0" u="none" dirty="0">
                <a:latin typeface="+mn-lt"/>
              </a:rPr>
              <a:t>of a</a:t>
            </a:r>
            <a:r>
              <a:rPr lang="en-US" sz="1200" b="0" i="1" u="none" dirty="0">
                <a:latin typeface="+mn-lt"/>
              </a:rPr>
              <a:t> </a:t>
            </a:r>
            <a:r>
              <a:rPr lang="en-US" sz="1200" b="0" i="0" dirty="0">
                <a:latin typeface="+mn-lt"/>
              </a:rPr>
              <a:t>word to change its meaning. </a:t>
            </a:r>
            <a:endParaRPr lang="en-US" sz="1200" b="0" i="0" dirty="0">
              <a:latin typeface="+mn-lt"/>
              <a:cs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1" i="0" dirty="0">
                <a:latin typeface="+mn-lt"/>
              </a:rPr>
              <a:t>Base word: </a:t>
            </a:r>
            <a:r>
              <a:rPr lang="en-US" sz="1200" b="0" i="0" dirty="0">
                <a:latin typeface="+mn-lt"/>
              </a:rPr>
              <a:t>a word that carries meaning on its own.</a:t>
            </a:r>
            <a:endParaRPr lang="en-US" sz="1200" b="0" i="0" dirty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 dirty="0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B5AB5-7A53-2FB4-9D14-F218D0199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5AD120-62F2-4339-7BDE-4B2314A18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88E40A-7C0C-59F8-ADD5-AAA9CEF33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they will be learning about the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re- </a:t>
            </a: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b="0" i="0" dirty="0">
                <a:latin typeface="+mn-lt"/>
              </a:rPr>
              <a:t>Refer to the slide. Say: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This is the </a:t>
            </a:r>
            <a:r>
              <a:rPr lang="en-US" sz="1200" b="1" i="1" dirty="0">
                <a:latin typeface="+mn-lt"/>
              </a:rPr>
              <a:t>re-</a:t>
            </a:r>
            <a:r>
              <a:rPr lang="en-US" sz="1200" b="0" i="1" dirty="0">
                <a:latin typeface="+mn-lt"/>
              </a:rPr>
              <a:t> prefix.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Remember, a prefix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is added to the </a:t>
            </a:r>
            <a:r>
              <a:rPr lang="en-AU" sz="1200" i="1" u="sng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start</a:t>
            </a:r>
            <a:r>
              <a:rPr lang="en-AU" sz="1200" i="1" u="none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of a word.*</a:t>
            </a:r>
            <a:endParaRPr lang="en-AU" sz="1200" i="1" u="sng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Today we will focus on using the </a:t>
            </a:r>
            <a:r>
              <a:rPr lang="en-US" sz="1200" b="1" i="1" dirty="0">
                <a:latin typeface="+mn-lt"/>
              </a:rPr>
              <a:t>re-</a:t>
            </a:r>
            <a:r>
              <a:rPr lang="en-US" sz="1200" b="0" i="1" dirty="0">
                <a:latin typeface="+mn-lt"/>
              </a:rPr>
              <a:t> prefix with verbs.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When we add the </a:t>
            </a:r>
            <a:r>
              <a:rPr lang="en-US" sz="1200" b="1" i="1" dirty="0">
                <a:latin typeface="+mn-lt"/>
              </a:rPr>
              <a:t>re- </a:t>
            </a:r>
            <a:r>
              <a:rPr lang="en-US" sz="1200" b="0" i="1" dirty="0">
                <a:latin typeface="+mn-lt"/>
              </a:rPr>
              <a:t>prefix to a word that is a verb, the word we make will still be a verb.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*If you haven’t already, you may like to explain to your students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prefix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pre-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in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fix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in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attach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together, the word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‘before attach’, or more correctly, ‘attach before’.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endParaRPr lang="en-US" sz="1200" i="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Consider cognitive lead and student readiness when deciding whether to share this additional contextual information.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dirty="0">
              <a:latin typeface="+mn-lt"/>
              <a:cs typeface="Calibri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9356C-005B-E181-631C-341F6F972F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649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F5901-F5A0-A900-72B9-A84326A9F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47E1FB-7C7D-DB52-0938-CF3FF52CA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0CB90A-A371-183F-7979-EAABBCF01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dirty="0">
                <a:latin typeface="+mn-lt"/>
                <a:cs typeface="Calibri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re-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‘back’ or ‘again’.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is spelt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slide. Say: </a:t>
            </a: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base word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fill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fill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 verb, an action we can do. </a:t>
            </a:r>
            <a:endParaRPr lang="en-AU" sz="1200" i="1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re-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 to the base word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fill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becomes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refill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re-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‘back’ or ‘again’.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So, </a:t>
            </a:r>
            <a:r>
              <a:rPr lang="en-US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refill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to fill something again</a:t>
            </a:r>
            <a:r>
              <a:rPr lang="en-US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Refill</a:t>
            </a:r>
            <a:r>
              <a:rPr lang="en-US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also a verb, an action.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endParaRPr lang="en-US" sz="1200" b="0" i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EBABF-6775-5270-E2BD-5AA832FBAB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038732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We do</a:t>
            </a:r>
          </a:p>
          <a:p>
            <a:endParaRPr lang="en-AU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 dirty="0"/>
              <a:t> follow along on their own copy of the student sheet while you demonstrate.</a:t>
            </a:r>
            <a:endParaRPr lang="en-US" dirty="0">
              <a:cs typeface="Calibri" panose="020F0502020204030204"/>
            </a:endParaRPr>
          </a:p>
          <a:p>
            <a:endParaRPr lang="en-AU" dirty="0"/>
          </a:p>
          <a:p>
            <a:r>
              <a:rPr lang="en-AU" dirty="0"/>
              <a:t>Ask: </a:t>
            </a:r>
            <a:r>
              <a:rPr lang="en-AU" i="1" dirty="0"/>
              <a:t>What is the prefix we are learning?</a:t>
            </a:r>
          </a:p>
          <a:p>
            <a:r>
              <a:rPr lang="en-AU" dirty="0"/>
              <a:t>Students: </a:t>
            </a:r>
            <a:r>
              <a:rPr lang="en-AU" b="1" i="1" dirty="0"/>
              <a:t>re-</a:t>
            </a:r>
            <a:r>
              <a:rPr lang="en-AU" b="0" i="1" dirty="0"/>
              <a:t>.</a:t>
            </a:r>
          </a:p>
          <a:p>
            <a:r>
              <a:rPr lang="en-AU" b="0" i="0" dirty="0"/>
              <a:t>Ask: </a:t>
            </a:r>
            <a:r>
              <a:rPr lang="en-AU" b="0" i="1" dirty="0"/>
              <a:t>Where does a prefix go?</a:t>
            </a:r>
          </a:p>
          <a:p>
            <a:r>
              <a:rPr lang="en-AU" b="0" i="0" dirty="0"/>
              <a:t>Students: </a:t>
            </a:r>
            <a:r>
              <a:rPr lang="en-AU" b="0" i="1" dirty="0"/>
              <a:t>At the start of a base word.</a:t>
            </a:r>
            <a:endParaRPr lang="en-AU" b="1" i="1" dirty="0"/>
          </a:p>
          <a:p>
            <a:r>
              <a:rPr lang="en-AU" dirty="0"/>
              <a:t>Ask: </a:t>
            </a:r>
            <a:r>
              <a:rPr lang="en-AU" i="1" dirty="0"/>
              <a:t>What does the prefix </a:t>
            </a:r>
            <a:r>
              <a:rPr lang="en-AU" b="1" i="1" dirty="0"/>
              <a:t>re-</a:t>
            </a:r>
            <a:r>
              <a:rPr lang="en-AU" i="1" dirty="0"/>
              <a:t> mean?</a:t>
            </a:r>
          </a:p>
          <a:p>
            <a:r>
              <a:rPr lang="en-AU" dirty="0"/>
              <a:t>Students: </a:t>
            </a:r>
            <a:r>
              <a:rPr lang="en-AU" i="1" dirty="0"/>
              <a:t>‘back’ or ‘again’.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084875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Model adding the </a:t>
            </a:r>
            <a:r>
              <a:rPr lang="en-AU" b="1" dirty="0"/>
              <a:t>re- </a:t>
            </a:r>
            <a:r>
              <a:rPr lang="en-AU" b="0" dirty="0"/>
              <a:t>prefix</a:t>
            </a:r>
            <a:r>
              <a:rPr lang="en-AU" b="1" dirty="0"/>
              <a:t> </a:t>
            </a:r>
            <a:r>
              <a:rPr lang="en-AU" dirty="0"/>
              <a:t>to words on the class whiteboard. For each word: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give a brief example of the word’s use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write the word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writing the </a:t>
            </a:r>
            <a:r>
              <a:rPr lang="en-AU" b="1" dirty="0"/>
              <a:t>re-</a:t>
            </a:r>
            <a:r>
              <a:rPr lang="en-AU" dirty="0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adding a suffix as needed (</a:t>
            </a:r>
            <a:r>
              <a:rPr lang="en-AU" b="1" dirty="0"/>
              <a:t>heat</a:t>
            </a:r>
            <a:r>
              <a:rPr lang="en-AU" b="0" dirty="0"/>
              <a:t>/</a:t>
            </a:r>
            <a:r>
              <a:rPr lang="en-AU" b="1" dirty="0"/>
              <a:t>ed</a:t>
            </a:r>
            <a:r>
              <a:rPr lang="en-AU" dirty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discuss how the meaning of each word changes when the </a:t>
            </a:r>
            <a:r>
              <a:rPr lang="en-AU" b="1" dirty="0"/>
              <a:t>re- </a:t>
            </a:r>
            <a:r>
              <a:rPr lang="en-AU" b="0" dirty="0"/>
              <a:t>prefix</a:t>
            </a:r>
            <a:r>
              <a:rPr lang="en-AU" b="1" dirty="0"/>
              <a:t> </a:t>
            </a:r>
            <a:r>
              <a:rPr lang="en-AU" dirty="0"/>
              <a:t>is added.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Use the following words: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do – redo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make </a:t>
            </a:r>
            <a:r>
              <a:rPr lang="en-US" sz="1200" b="1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remake</a:t>
            </a:r>
            <a:endParaRPr lang="en-AU" b="0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heated </a:t>
            </a:r>
            <a:r>
              <a:rPr lang="en-AU" b="0" dirty="0"/>
              <a:t>(</a:t>
            </a:r>
            <a:r>
              <a:rPr lang="en-AU" sz="1200" b="0" dirty="0">
                <a:effectLst/>
                <a:latin typeface="+mn-lt"/>
                <a:ea typeface="Calibri" panose="020F0502020204030204" pitchFamily="34" charset="0"/>
              </a:rPr>
              <a:t>with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 -ed </a:t>
            </a:r>
            <a:r>
              <a:rPr lang="en-AU" sz="1200" b="0" dirty="0">
                <a:effectLst/>
                <a:latin typeface="+mn-lt"/>
                <a:ea typeface="Calibri" panose="020F0502020204030204" pitchFamily="34" charset="0"/>
              </a:rPr>
              <a:t>meaning ‘already happened’)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– reheated </a:t>
            </a:r>
            <a:endParaRPr lang="en-AU" b="0" dirty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6DEED-601F-1716-519F-4248158D3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A9167C-9DD8-2B58-6A76-EC0FCFDE27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05A3D8-81F1-D81A-97E5-16A75B4B03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Review</a:t>
            </a:r>
          </a:p>
          <a:p>
            <a:endParaRPr lang="en-US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review of this letter</a:t>
            </a: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correspondence focuses on the taught sounds as well as the spelling generalisation for their use.</a:t>
            </a:r>
          </a:p>
          <a:p>
            <a:endParaRPr lang="en-US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Point to the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aw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au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digraphs. As you point, students say the sounds that have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Prompt students to say the mnemonic phrase,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</a:t>
            </a:r>
            <a:r>
              <a:rPr lang="en-US" sz="12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aw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ns with s</a:t>
            </a:r>
            <a:r>
              <a:rPr lang="en-US" sz="12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Prompt students to review the generalisation for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aw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au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b="1" i="0" dirty="0">
                <a:latin typeface="+mn-lt"/>
              </a:rPr>
              <a:t>aw </a:t>
            </a:r>
            <a:r>
              <a:rPr lang="en-AU" b="0" i="0" dirty="0">
                <a:latin typeface="+mn-lt"/>
              </a:rPr>
              <a:t>says /or/ is the most common so it is first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</a:t>
            </a:r>
            <a:r>
              <a:rPr lang="en-US" sz="12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aw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ns with s</a:t>
            </a:r>
            <a:r>
              <a:rPr lang="en-US" sz="12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AU" b="0" i="0" dirty="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b="1" i="0" dirty="0">
                <a:latin typeface="+mn-lt"/>
              </a:rPr>
              <a:t>au </a:t>
            </a:r>
            <a:r>
              <a:rPr lang="en-AU" b="0" i="0" dirty="0">
                <a:latin typeface="+mn-lt"/>
              </a:rPr>
              <a:t>says /or/ is less common* so it is second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</a:t>
            </a:r>
            <a:r>
              <a:rPr lang="en-US" sz="12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aw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ns with s</a:t>
            </a:r>
            <a:r>
              <a:rPr lang="en-US" sz="12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</a:t>
            </a:r>
            <a:r>
              <a:rPr lang="en-A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AU" b="0" i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Remind students that the order of the spellings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aw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mnemonic phrase is the same as the order of how common they are.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2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any students do not know a sound or say the wrong sound, provide corrective feedback and modelling.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*You may also prompt students to recall that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more common than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aw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at the start of a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Note: Y</a:t>
            </a: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702BA-57CA-64D7-D8E4-68C0BEF16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3841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Support and scaffold students to add the </a:t>
            </a:r>
            <a:r>
              <a:rPr lang="en-AU" b="1" dirty="0"/>
              <a:t>re- </a:t>
            </a:r>
            <a:r>
              <a:rPr lang="en-AU" b="0" dirty="0"/>
              <a:t>prefix</a:t>
            </a:r>
            <a:r>
              <a:rPr lang="en-AU" b="1" dirty="0"/>
              <a:t> </a:t>
            </a:r>
            <a:r>
              <a:rPr lang="en-AU" dirty="0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Rove around the classroom to support students as needed.</a:t>
            </a: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Say: </a:t>
            </a:r>
            <a:r>
              <a:rPr lang="en-AU" i="1" dirty="0"/>
              <a:t>The first base word is the verb </a:t>
            </a:r>
            <a:r>
              <a:rPr lang="en-AU" b="1" i="1" dirty="0"/>
              <a:t>load</a:t>
            </a:r>
            <a:r>
              <a:rPr lang="en-AU" i="1" dirty="0"/>
              <a:t>, as in </a:t>
            </a:r>
            <a:r>
              <a:rPr lang="en-AU" b="0" i="1" dirty="0"/>
              <a:t>to </a:t>
            </a:r>
            <a:r>
              <a:rPr lang="en-AU" b="1" i="1" dirty="0"/>
              <a:t>load </a:t>
            </a:r>
            <a:r>
              <a:rPr lang="en-AU" b="0" i="1" dirty="0"/>
              <a:t>boxes into a truck; to put the boxes in the truck.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 dirty="0"/>
              <a:t>Ask: </a:t>
            </a:r>
            <a:r>
              <a:rPr lang="en-AU" i="1" dirty="0"/>
              <a:t>What do we need to do to this word to show ‘back’ or ‘again’?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Students: </a:t>
            </a:r>
            <a:r>
              <a:rPr lang="en-AU" i="1" dirty="0"/>
              <a:t>Add </a:t>
            </a:r>
            <a:r>
              <a:rPr lang="en-AU" b="1" i="1" dirty="0"/>
              <a:t>re-</a:t>
            </a:r>
            <a:r>
              <a:rPr lang="en-AU" b="0" i="1" dirty="0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Say: </a:t>
            </a:r>
            <a:r>
              <a:rPr lang="en-AU" i="1" dirty="0"/>
              <a:t>Write the </a:t>
            </a:r>
            <a:r>
              <a:rPr lang="en-AU" b="1" i="1" dirty="0"/>
              <a:t>re-</a:t>
            </a:r>
            <a:r>
              <a:rPr lang="en-AU" i="1" dirty="0"/>
              <a:t> prefix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Students write </a:t>
            </a:r>
            <a:r>
              <a:rPr lang="en-AU" b="1" dirty="0"/>
              <a:t>re-</a:t>
            </a:r>
            <a:r>
              <a:rPr lang="en-AU" dirty="0">
                <a:cs typeface="Calibri"/>
              </a:rPr>
              <a:t>.</a:t>
            </a:r>
            <a:endParaRPr lang="en-AU" b="1" i="1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Say:</a:t>
            </a:r>
            <a:r>
              <a:rPr lang="en-AU" i="1" dirty="0">
                <a:cs typeface="+mn-cs"/>
              </a:rPr>
              <a:t> Now add the base word </a:t>
            </a:r>
            <a:r>
              <a:rPr lang="en-AU" b="1" i="1" dirty="0">
                <a:cs typeface="+mn-cs"/>
              </a:rPr>
              <a:t>load</a:t>
            </a:r>
            <a:r>
              <a:rPr lang="en-AU" dirty="0">
                <a:cs typeface="Calibri"/>
              </a:rPr>
              <a:t>.</a:t>
            </a:r>
            <a:endParaRPr lang="en-AU" b="1" i="1" dirty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Students add </a:t>
            </a:r>
            <a:r>
              <a:rPr lang="en-AU" b="1" i="0" dirty="0">
                <a:cs typeface="+mn-cs"/>
              </a:rPr>
              <a:t>load</a:t>
            </a:r>
            <a:r>
              <a:rPr lang="en-AU" dirty="0">
                <a:cs typeface="Calibri"/>
              </a:rPr>
              <a:t>.</a:t>
            </a:r>
            <a:endParaRPr lang="en-AU" b="1" i="0" dirty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Say: </a:t>
            </a:r>
            <a:r>
              <a:rPr lang="en-AU" b="0" i="1" dirty="0">
                <a:cs typeface="+mn-cs"/>
              </a:rPr>
              <a:t>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Students: </a:t>
            </a:r>
            <a:r>
              <a:rPr lang="en-AU" b="1" i="1" dirty="0">
                <a:cs typeface="+mn-cs"/>
              </a:rPr>
              <a:t>reload</a:t>
            </a:r>
            <a:r>
              <a:rPr lang="en-AU" b="0" i="1" dirty="0">
                <a:cs typeface="+mn-cs"/>
              </a:rPr>
              <a:t>.</a:t>
            </a:r>
            <a:endParaRPr lang="en-AU" b="1" i="1" dirty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Ask: </a:t>
            </a:r>
            <a:r>
              <a:rPr lang="en-AU" i="1" dirty="0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Students: </a:t>
            </a:r>
            <a:r>
              <a:rPr lang="en-AU" i="1" dirty="0">
                <a:cs typeface="+mn-cs"/>
              </a:rPr>
              <a:t>To </a:t>
            </a:r>
            <a:r>
              <a:rPr lang="en-AU" b="1" i="1" dirty="0">
                <a:cs typeface="+mn-cs"/>
              </a:rPr>
              <a:t>load </a:t>
            </a:r>
            <a:r>
              <a:rPr lang="en-AU" b="0" i="1" dirty="0">
                <a:cs typeface="+mn-cs"/>
              </a:rPr>
              <a:t>something again</a:t>
            </a:r>
            <a:r>
              <a:rPr lang="en-AU" dirty="0">
                <a:cs typeface="Calibri"/>
              </a:rPr>
              <a:t>.</a:t>
            </a:r>
            <a:endParaRPr lang="en-AU" b="1" i="1" dirty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Say: </a:t>
            </a:r>
            <a:r>
              <a:rPr lang="en-AU" i="1" dirty="0">
                <a:cs typeface="+mn-cs"/>
              </a:rPr>
              <a:t>That’s right, as in to </a:t>
            </a:r>
            <a:r>
              <a:rPr lang="en-AU" b="1" i="1" dirty="0">
                <a:cs typeface="+mn-cs"/>
              </a:rPr>
              <a:t>reload </a:t>
            </a:r>
            <a:r>
              <a:rPr lang="en-AU" i="1" dirty="0">
                <a:cs typeface="+mn-cs"/>
              </a:rPr>
              <a:t>boxes back into a truck that has already had at least one load.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Have students work through the process with the other words on the sheet: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play –</a:t>
            </a:r>
            <a:r>
              <a:rPr lang="en-AU" dirty="0"/>
              <a:t> </a:t>
            </a:r>
            <a:r>
              <a:rPr lang="en-AU" b="1" dirty="0"/>
              <a:t>replay</a:t>
            </a:r>
            <a:endParaRPr lang="en-AU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placed </a:t>
            </a:r>
            <a:r>
              <a:rPr lang="en-AU" b="0" dirty="0"/>
              <a:t>(with </a:t>
            </a:r>
            <a:r>
              <a:rPr lang="en-AU" b="1" dirty="0"/>
              <a:t>-ed </a:t>
            </a:r>
            <a:r>
              <a:rPr lang="en-AU" b="0" dirty="0"/>
              <a:t>meaning past tense) </a:t>
            </a:r>
            <a:r>
              <a:rPr lang="en-AU" b="1" dirty="0"/>
              <a:t>–</a:t>
            </a:r>
            <a:r>
              <a:rPr lang="en-AU" b="0" dirty="0"/>
              <a:t> </a:t>
            </a:r>
            <a:r>
              <a:rPr lang="en-AU" b="1" dirty="0"/>
              <a:t>replaced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Students share the meaning of each of these words with a partner once the</a:t>
            </a:r>
            <a:r>
              <a:rPr lang="en-AU" b="0" dirty="0"/>
              <a:t> </a:t>
            </a:r>
            <a:r>
              <a:rPr lang="en-AU" b="1" dirty="0"/>
              <a:t>re- </a:t>
            </a:r>
            <a:r>
              <a:rPr lang="en-AU" b="0" dirty="0"/>
              <a:t>prefix</a:t>
            </a:r>
            <a:r>
              <a:rPr lang="en-AU" b="1" dirty="0"/>
              <a:t> </a:t>
            </a:r>
            <a:r>
              <a:rPr lang="en-AU" dirty="0"/>
              <a:t>has </a:t>
            </a:r>
            <a:r>
              <a:rPr lang="en-AU" i="0" dirty="0"/>
              <a:t>been added. As they do this, rove and listen in to address any misconceptions.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0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0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Before you read the sentences, 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the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(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recharge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repaired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return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replace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 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As you do so,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words with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sz="1200" b="0" i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by first reading the base word then adding the prefix.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 i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>
                <a:latin typeface="+mn-lt"/>
                <a:cs typeface="Calibri" panose="020F0502020204030204"/>
              </a:rPr>
              <a:t>Discuss how the words with </a:t>
            </a:r>
            <a:r>
              <a:rPr lang="en-AU" b="0" dirty="0">
                <a:latin typeface="+mn-lt"/>
                <a:cs typeface="Calibri" panose="020F0502020204030204"/>
              </a:rPr>
              <a:t>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AU" b="0" dirty="0">
                <a:latin typeface="+mn-lt"/>
                <a:cs typeface="Calibri" panose="020F0502020204030204"/>
              </a:rPr>
              <a:t>affect the meaning of the sentences. 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Demonstrate re-reading the sentences with fluency.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students participate in reading the sentences, support them to identify the words with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in the sentences (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redo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replant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repaint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repot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refreshed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 from their student sheet. As they do, prompt students to focus on 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r>
              <a:rPr lang="en-US" dirty="0">
                <a:latin typeface="+mn-lt"/>
              </a:rPr>
              <a:t>Discuss how the words with the 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re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b="0" dirty="0">
                <a:latin typeface="+mn-lt"/>
              </a:rPr>
              <a:t>a</a:t>
            </a:r>
            <a:r>
              <a:rPr lang="en-US" dirty="0">
                <a:latin typeface="+mn-lt"/>
              </a:rPr>
              <a:t>ffect the meaning of the sentences.</a:t>
            </a: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Sentence dictation: </a:t>
            </a:r>
            <a:r>
              <a:rPr lang="en-US" b="1" dirty="0"/>
              <a:t>We reconstructed the shed by reusing the old bricks and repainting the roof.</a:t>
            </a:r>
            <a:endParaRPr lang="en-US" b="0" dirty="0"/>
          </a:p>
          <a:p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thinking out loud as you identify words with </a:t>
            </a:r>
            <a:r>
              <a:rPr lang="en-US" b="0" dirty="0"/>
              <a:t>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b="0" dirty="0"/>
              <a:t>(</a:t>
            </a:r>
            <a:r>
              <a:rPr lang="en-US" b="1" dirty="0"/>
              <a:t>reconstructed</a:t>
            </a:r>
            <a:r>
              <a:rPr lang="en-US" b="0" dirty="0"/>
              <a:t>, </a:t>
            </a:r>
            <a:r>
              <a:rPr lang="en-US" b="1" dirty="0"/>
              <a:t>reusing</a:t>
            </a:r>
            <a:r>
              <a:rPr lang="en-US" b="0" dirty="0"/>
              <a:t>, </a:t>
            </a:r>
            <a:r>
              <a:rPr lang="en-US" b="1" dirty="0"/>
              <a:t>repainting</a:t>
            </a:r>
            <a:r>
              <a:rPr lang="en-US" b="0" dirty="0"/>
              <a:t>)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target words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writing the </a:t>
            </a:r>
            <a:r>
              <a:rPr lang="en-AU" b="1" dirty="0"/>
              <a:t>re-</a:t>
            </a:r>
            <a:r>
              <a:rPr lang="en-AU" dirty="0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adding a suffix as needed (</a:t>
            </a:r>
            <a:r>
              <a:rPr lang="en-AU" b="1" dirty="0"/>
              <a:t>reusing</a:t>
            </a:r>
            <a:r>
              <a:rPr lang="en-AU" b="0" dirty="0"/>
              <a:t>,</a:t>
            </a:r>
            <a:r>
              <a:rPr lang="en-AU" b="1" dirty="0"/>
              <a:t> repainting</a:t>
            </a:r>
            <a:r>
              <a:rPr lang="en-AU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whole sentence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Discuss how the words with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dirty="0"/>
              <a:t> </a:t>
            </a:r>
            <a:r>
              <a:rPr lang="en-US" b="0" dirty="0"/>
              <a:t>a</a:t>
            </a:r>
            <a:r>
              <a:rPr lang="en-US" dirty="0"/>
              <a:t>ffect the meaning of the sentence.</a:t>
            </a: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r>
              <a:rPr lang="en-US" dirty="0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Letter formation and placement can also be a focus here.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6151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dirty="0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Sentence dictation: </a:t>
            </a:r>
            <a:r>
              <a:rPr lang="en-US" b="1" dirty="0"/>
              <a:t>I restarted my laptop so I could reload the webpage and reopen my files.</a:t>
            </a:r>
          </a:p>
          <a:p>
            <a:endParaRPr lang="en-US" dirty="0"/>
          </a:p>
          <a:p>
            <a:r>
              <a:rPr lang="en-US" dirty="0"/>
              <a:t>Say the sentence aloud and have students repeat it after you. </a:t>
            </a:r>
          </a:p>
          <a:p>
            <a:endParaRPr lang="en-US" dirty="0"/>
          </a:p>
          <a:p>
            <a:r>
              <a:rPr lang="en-US" dirty="0"/>
              <a:t>Support students as much as needed to write the sentence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Prompt students to identify words with the</a:t>
            </a:r>
            <a:r>
              <a:rPr lang="en-US" b="1" dirty="0"/>
              <a:t> re- </a:t>
            </a:r>
            <a:r>
              <a:rPr lang="en-US" b="0" dirty="0"/>
              <a:t>prefix (</a:t>
            </a:r>
            <a:r>
              <a:rPr lang="en-US" b="1" dirty="0"/>
              <a:t>restarted</a:t>
            </a:r>
            <a:r>
              <a:rPr lang="en-US" b="0" dirty="0"/>
              <a:t>, </a:t>
            </a:r>
            <a:r>
              <a:rPr lang="en-US" b="1" dirty="0"/>
              <a:t>reload</a:t>
            </a:r>
            <a:r>
              <a:rPr lang="en-US" b="0" dirty="0"/>
              <a:t>,</a:t>
            </a:r>
            <a:r>
              <a:rPr lang="en-US" b="1" dirty="0"/>
              <a:t> reopen</a:t>
            </a:r>
            <a:r>
              <a:rPr lang="en-US" b="0" dirty="0"/>
              <a:t>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Have students record the target words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writing the </a:t>
            </a:r>
            <a:r>
              <a:rPr lang="en-AU" b="1" dirty="0"/>
              <a:t>re-</a:t>
            </a:r>
            <a:r>
              <a:rPr lang="en-AU" dirty="0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adding the suffix as needed (</a:t>
            </a:r>
            <a:r>
              <a:rPr lang="en-AU" b="1" dirty="0"/>
              <a:t>-ed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for </a:t>
            </a:r>
            <a:r>
              <a:rPr lang="en-AU" b="1" dirty="0"/>
              <a:t>restarted</a:t>
            </a:r>
            <a:r>
              <a:rPr lang="en-AU" dirty="0"/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Discuss how the words with the</a:t>
            </a:r>
            <a:r>
              <a:rPr lang="en-US" b="1" dirty="0"/>
              <a:t> re- </a:t>
            </a:r>
            <a:r>
              <a:rPr lang="en-US" b="0" dirty="0"/>
              <a:t>prefix</a:t>
            </a:r>
            <a:r>
              <a:rPr lang="en-US" dirty="0"/>
              <a:t> </a:t>
            </a:r>
            <a:r>
              <a:rPr lang="en-US" b="0" dirty="0"/>
              <a:t>affect </a:t>
            </a:r>
            <a:r>
              <a:rPr lang="en-US" dirty="0"/>
              <a:t>the meaning of the sentence.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/>
              </a:rPr>
              <a:t>Optional: Have </a:t>
            </a:r>
            <a:r>
              <a:rPr lang="en-AU" dirty="0"/>
              <a:t>students write an additional sentence of their own using words containing the target morpheme from the lesson.</a:t>
            </a:r>
          </a:p>
          <a:p>
            <a:endParaRPr lang="en-AU" dirty="0"/>
          </a:p>
          <a:p>
            <a:r>
              <a:rPr lang="en-US" dirty="0"/>
              <a:t>Note: If students need a high level of support, you may have them just write the words </a:t>
            </a:r>
            <a:r>
              <a:rPr lang="en-US" b="1" dirty="0"/>
              <a:t>restarted</a:t>
            </a:r>
            <a:r>
              <a:rPr lang="en-US" dirty="0"/>
              <a:t>, </a:t>
            </a:r>
            <a:r>
              <a:rPr lang="en-US" b="1" dirty="0"/>
              <a:t>reload</a:t>
            </a:r>
            <a:r>
              <a:rPr lang="en-US" dirty="0"/>
              <a:t> and </a:t>
            </a:r>
            <a:r>
              <a:rPr lang="en-US" b="1" dirty="0"/>
              <a:t>reopen</a:t>
            </a:r>
            <a:r>
              <a:rPr lang="en-US" dirty="0"/>
              <a:t> with a focus on the</a:t>
            </a:r>
            <a:r>
              <a:rPr lang="en-US" b="1" dirty="0"/>
              <a:t> re- </a:t>
            </a:r>
            <a:r>
              <a:rPr lang="en-US" b="0" dirty="0"/>
              <a:t>prefix.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/>
              <a:t>Prefix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 panose="020F0502020204030204"/>
              </a:rPr>
              <a:t>This review slide sets students up for future morphology reviews. Use it to have students practise the expected responses they will give when they see this slide in future lessons.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prefix?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re-</a:t>
            </a:r>
            <a:r>
              <a:rPr lang="en-AU" b="0" i="1" dirty="0">
                <a:cs typeface="Calibri" panose="020F0502020204030204"/>
              </a:rPr>
              <a:t>.</a:t>
            </a:r>
            <a:endParaRPr lang="en-US" b="0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‘back’ or ‘again’</a:t>
            </a:r>
            <a:r>
              <a:rPr lang="en-AU" i="1" dirty="0">
                <a:cs typeface="Calibri" panose="020F0502020204030204"/>
              </a:rPr>
              <a:t> .</a:t>
            </a:r>
            <a:endParaRPr lang="en-US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do</a:t>
            </a:r>
            <a:r>
              <a:rPr lang="en-AU" i="1" dirty="0">
                <a:cs typeface="Calibri" panose="020F0502020204030204"/>
              </a:rPr>
              <a:t>. Add the prefix.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redo</a:t>
            </a:r>
            <a:r>
              <a:rPr lang="en-AU" i="1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Do it again.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 panose="020F0502020204030204"/>
            </a:endParaRPr>
          </a:p>
          <a:p>
            <a:r>
              <a:rPr lang="en-US" b="0" dirty="0"/>
              <a:t>You may also review that the </a:t>
            </a:r>
            <a:r>
              <a:rPr lang="en-US" b="1" dirty="0"/>
              <a:t>re-</a:t>
            </a:r>
            <a:r>
              <a:rPr lang="en-US" b="0" dirty="0"/>
              <a:t> prefix is most commonly used with verbs, or ‘doing’ words.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7D839-0A79-0A9E-2D98-5CFAAD466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4DC5CA-57E4-16C9-EE9F-F8FF7BDB28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D81442-FAB0-3945-AB4A-A2201CD2F2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base words that students will add the </a:t>
            </a:r>
            <a:r>
              <a:rPr lang="en-US" b="1" dirty="0">
                <a:latin typeface="+mn-lt"/>
              </a:rPr>
              <a:t>re-</a:t>
            </a:r>
            <a:r>
              <a:rPr lang="en-US" dirty="0">
                <a:latin typeface="+mn-lt"/>
              </a:rPr>
              <a:t> prefix to: </a:t>
            </a:r>
            <a:r>
              <a:rPr lang="en-US" b="1" dirty="0">
                <a:latin typeface="+mn-lt"/>
              </a:rPr>
              <a:t>pack</a:t>
            </a:r>
            <a:r>
              <a:rPr lang="en-US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load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post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pack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as in to pack something into something else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write the </a:t>
            </a:r>
            <a:r>
              <a:rPr lang="en-AU" b="1" dirty="0"/>
              <a:t>re-</a:t>
            </a:r>
            <a:r>
              <a:rPr lang="en-AU" dirty="0"/>
              <a:t> prefix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  <a:endParaRPr lang="en-AU" dirty="0"/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add the base word</a:t>
            </a:r>
          </a:p>
          <a:p>
            <a:pPr marL="628650" lvl="1" indent="-171450" algn="l" defTabSz="914400" rtl="0" eaLnBrk="1" latinLnBrk="0" hangingPunct="1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the word they have written </a:t>
            </a:r>
          </a:p>
          <a:p>
            <a:pPr marL="628650" lvl="1" indent="-171450" algn="l" defTabSz="914400" rtl="0" eaLnBrk="1" latinLnBrk="0" hangingPunct="1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the meaning of the word when the </a:t>
            </a:r>
            <a:r>
              <a:rPr lang="en-A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</a:t>
            </a: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prefix is added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place their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mini-whiteboard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underneath their chin for you to check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cs typeface="Calibri"/>
              </a:rPr>
              <a:t>Repeat with the base words: </a:t>
            </a:r>
            <a:r>
              <a:rPr lang="en-AU" sz="1200" b="1" dirty="0">
                <a:latin typeface="+mn-lt"/>
                <a:cs typeface="Calibri"/>
              </a:rPr>
              <a:t>load </a:t>
            </a:r>
            <a:r>
              <a:rPr lang="en-AU" sz="1200" b="1" dirty="0">
                <a:latin typeface="Aptos Narrow" panose="020B0004020202020204" pitchFamily="34" charset="0"/>
                <a:cs typeface="Calibri"/>
              </a:rPr>
              <a:t>–</a:t>
            </a:r>
            <a:r>
              <a:rPr lang="en-AU" sz="1200" b="1" dirty="0">
                <a:latin typeface="+mn-lt"/>
                <a:cs typeface="Calibri"/>
              </a:rPr>
              <a:t> reload </a:t>
            </a:r>
            <a:r>
              <a:rPr lang="en-AU" sz="1200" b="0" dirty="0">
                <a:latin typeface="+mn-lt"/>
                <a:cs typeface="Calibri"/>
              </a:rPr>
              <a:t>and</a:t>
            </a:r>
            <a:r>
              <a:rPr lang="en-AU" sz="1200" b="1" dirty="0">
                <a:latin typeface="+mn-lt"/>
                <a:cs typeface="Calibri"/>
              </a:rPr>
              <a:t> post </a:t>
            </a:r>
            <a:r>
              <a:rPr lang="en-AU" sz="1200" b="1" dirty="0">
                <a:latin typeface="Aptos Narrow" panose="020B0004020202020204" pitchFamily="34" charset="0"/>
                <a:cs typeface="Calibri"/>
              </a:rPr>
              <a:t>–</a:t>
            </a:r>
            <a:r>
              <a:rPr lang="en-AU" sz="1200" b="1" dirty="0">
                <a:latin typeface="+mn-lt"/>
                <a:cs typeface="Calibri"/>
              </a:rPr>
              <a:t> repost</a:t>
            </a:r>
            <a:r>
              <a:rPr lang="en-AU" sz="1200" b="0" dirty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28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You may also ask students to add a suffix </a:t>
            </a:r>
            <a:r>
              <a:rPr lang="en-US" sz="28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-s</a:t>
            </a:r>
            <a:r>
              <a:rPr lang="en-US" sz="28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-ing </a:t>
            </a:r>
            <a:r>
              <a:rPr lang="en-US" sz="28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or 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</a:t>
            </a: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) to the base words. Use your judgement to decide whether students are ready to show their understanding of this.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who have not met the success criteria are top priority for targeted instruction in a teacher-led focus group.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800" b="1" dirty="0">
              <a:latin typeface="+mn-lt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6BFE4-C18F-9559-35C0-8D2D97261F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04587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 dirty="0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 dirty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</a:t>
            </a:r>
            <a:r>
              <a:rPr lang="en-US" dirty="0"/>
              <a:t> </a:t>
            </a:r>
            <a:endParaRPr lang="en-AU" b="0" dirty="0">
              <a:cs typeface="Calibri" panose="020F0502020204030204"/>
            </a:endParaRP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i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Now that you have finished teaching Phase 19, you can support student fluency using the Phase 19 decodable resources, which contain letter–sound correspondences, decodable words and decodable sentences.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70711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spelling in random order. As you point, students say the sound* that has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eigh</a:t>
            </a:r>
            <a:r>
              <a:rPr lang="en-US" b="0" dirty="0">
                <a:latin typeface="+mn-lt"/>
              </a:rPr>
              <a:t> says /</a:t>
            </a:r>
            <a:r>
              <a:rPr lang="en-US" b="0" dirty="0">
                <a:latin typeface="Aptos" panose="020B0004020202020204" pitchFamily="34" charset="0"/>
              </a:rPr>
              <a:t>ā/ as in </a:t>
            </a:r>
            <a:r>
              <a:rPr lang="en-US" b="1" dirty="0">
                <a:latin typeface="Aptos" panose="020B0004020202020204" pitchFamily="34" charset="0"/>
              </a:rPr>
              <a:t>eight</a:t>
            </a:r>
            <a:endParaRPr lang="en-US" b="1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1" kern="1200" dirty="0">
                <a:effectLst/>
                <a:latin typeface="+mn-lt"/>
              </a:rPr>
              <a:t>oar</a:t>
            </a:r>
            <a:r>
              <a:rPr lang="en-AU" sz="1200" b="0" kern="1200" dirty="0">
                <a:effectLst/>
                <a:latin typeface="+mn-lt"/>
              </a:rPr>
              <a:t> says /or/ as in </a:t>
            </a:r>
            <a:r>
              <a:rPr lang="en-AU" sz="1200" b="1" kern="1200" dirty="0">
                <a:effectLst/>
                <a:latin typeface="+mn-lt"/>
              </a:rPr>
              <a:t>hoard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a-ll</a:t>
            </a:r>
            <a:r>
              <a:rPr lang="en-AU" b="0" dirty="0"/>
              <a:t>,</a:t>
            </a:r>
            <a:r>
              <a:rPr lang="en-AU" b="1" dirty="0"/>
              <a:t> a-l </a:t>
            </a:r>
            <a:r>
              <a:rPr lang="en-AU" b="0" dirty="0"/>
              <a:t>and</a:t>
            </a:r>
            <a:r>
              <a:rPr lang="en-AU" b="1" dirty="0"/>
              <a:t> consonant + le </a:t>
            </a:r>
            <a:r>
              <a:rPr lang="en-AU" b="0" dirty="0"/>
              <a:t>s</a:t>
            </a:r>
            <a:r>
              <a:rPr lang="en-AU" dirty="0"/>
              <a:t>pelling patterns are not included here as they are best reviewed in context within the word and sentence reading sections.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u="none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long /ā/ sound as in </a:t>
            </a:r>
            <a:r>
              <a:rPr lang="en-AU" sz="1200" b="1" u="none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eight</a:t>
            </a:r>
            <a:endParaRPr lang="en-US" sz="1200" b="1" u="none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sauce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prawn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hoard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a-ll</a:t>
            </a:r>
            <a:r>
              <a:rPr lang="en-AU" b="0" dirty="0"/>
              <a:t>,</a:t>
            </a:r>
            <a:r>
              <a:rPr lang="en-AU" b="1" dirty="0"/>
              <a:t> a-l </a:t>
            </a:r>
            <a:r>
              <a:rPr lang="en-AU" b="0" dirty="0"/>
              <a:t>and</a:t>
            </a:r>
            <a:r>
              <a:rPr lang="en-AU" b="1" dirty="0"/>
              <a:t> consonant + l-e </a:t>
            </a:r>
            <a:r>
              <a:rPr lang="en-AU" b="0" dirty="0"/>
              <a:t>s</a:t>
            </a:r>
            <a:r>
              <a:rPr lang="en-AU" dirty="0"/>
              <a:t>pelling patterns are not included here as they are best reviewed in context within the word-spelling and sentence-writing sections.</a:t>
            </a: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one-syllable words </a:t>
            </a:r>
            <a:r>
              <a:rPr lang="en-US" dirty="0">
                <a:latin typeface="+mn-lt"/>
              </a:rPr>
              <a:t>by saying each letter–sound correspondence then blending the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 </a:t>
            </a:r>
            <a:endParaRPr lang="en-US" b="1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words </a:t>
            </a:r>
            <a:r>
              <a:rPr lang="en-US" b="0" dirty="0">
                <a:latin typeface="+mn-lt"/>
              </a:rPr>
              <a:t>with a</a:t>
            </a:r>
            <a:r>
              <a:rPr lang="en-US" b="1" dirty="0">
                <a:latin typeface="+mn-lt"/>
              </a:rPr>
              <a:t> suffix</a:t>
            </a:r>
            <a:r>
              <a:rPr lang="en-US" b="0" dirty="0">
                <a:latin typeface="+mn-lt"/>
              </a:rPr>
              <a:t>: by reading the base word and then adding the suffix.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half</a:t>
            </a:r>
            <a:r>
              <a:rPr lang="en-US" b="0" dirty="0"/>
              <a:t>,</a:t>
            </a:r>
            <a:r>
              <a:rPr lang="en-US" b="1" dirty="0"/>
              <a:t> freight</a:t>
            </a:r>
            <a:r>
              <a:rPr lang="en-US" b="0" dirty="0"/>
              <a:t>,</a:t>
            </a:r>
            <a:r>
              <a:rPr lang="en-US" b="1" dirty="0"/>
              <a:t> surfboard</a:t>
            </a:r>
            <a:r>
              <a:rPr lang="en-US" b="0" dirty="0"/>
              <a:t>,</a:t>
            </a:r>
            <a:r>
              <a:rPr lang="en-US" b="1" dirty="0"/>
              <a:t> bubbles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words with a prefix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suffix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spelling each morpheme (prefix, suffix or base word) to spell the word as a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spelled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*Where it applies, ask students to identify the position of the sound in a word to support them to choose the correct spelling.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</a:rPr>
              <a:t>Suffix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1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Review the </a:t>
            </a:r>
            <a:r>
              <a:rPr lang="en-AU" b="1" dirty="0">
                <a:latin typeface="+mn-lt"/>
                <a:cs typeface="Calibri" panose="020F0502020204030204"/>
              </a:rPr>
              <a:t>-est </a:t>
            </a:r>
            <a:r>
              <a:rPr lang="en-AU" b="0" dirty="0">
                <a:latin typeface="+mn-lt"/>
                <a:cs typeface="Calibri" panose="020F0502020204030204"/>
              </a:rPr>
              <a:t>suffix</a:t>
            </a:r>
            <a:r>
              <a:rPr lang="en-AU" b="1" dirty="0">
                <a:latin typeface="+mn-lt"/>
                <a:cs typeface="Calibri" panose="020F0502020204030204"/>
              </a:rPr>
              <a:t> </a:t>
            </a:r>
            <a:r>
              <a:rPr lang="en-AU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est</a:t>
            </a:r>
            <a:r>
              <a:rPr lang="en-US" b="0" i="1" dirty="0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‘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most’</a:t>
            </a:r>
            <a:r>
              <a:rPr lang="en-US" i="1" dirty="0">
                <a:cs typeface="Calibri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cold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Coldest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‘</a:t>
            </a:r>
            <a:r>
              <a:rPr lang="en-AU" i="1" dirty="0">
                <a:cs typeface="Calibri" panose="020F0502020204030204"/>
              </a:rPr>
              <a:t>the most cold’ compared to the rest.</a:t>
            </a:r>
            <a:endParaRPr lang="en-AU" i="1" dirty="0">
              <a:cs typeface="+mn-cs"/>
            </a:endParaRP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Ask students to read the words by first reading the base word then reading it with the </a:t>
            </a:r>
            <a:r>
              <a:rPr lang="en-US" sz="1200" b="1" dirty="0">
                <a:latin typeface="+mn-lt"/>
              </a:rPr>
              <a:t>-est </a:t>
            </a:r>
            <a:r>
              <a:rPr lang="en-US" sz="1200" b="0" dirty="0">
                <a:latin typeface="+mn-lt"/>
              </a:rPr>
              <a:t>suffix,</a:t>
            </a:r>
            <a:r>
              <a:rPr lang="en-US" sz="1200" dirty="0">
                <a:latin typeface="+mn-lt"/>
              </a:rPr>
              <a:t> for example, </a:t>
            </a:r>
            <a:r>
              <a:rPr lang="en-US" sz="1200" b="1" dirty="0">
                <a:latin typeface="+mn-lt"/>
              </a:rPr>
              <a:t>nice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nicest</a:t>
            </a:r>
            <a:r>
              <a:rPr lang="en-US" sz="1200" dirty="0">
                <a:latin typeface="+mn-lt"/>
              </a:rPr>
              <a:t>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You may initially place your hand over the suffix as you ask students to read each word to support this process. 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Choose some students to tell you what each word means. </a:t>
            </a:r>
            <a:r>
              <a:rPr lang="en-US" dirty="0"/>
              <a:t>Encourage them to use the language from the taught catchphrase: ‘the “most” compared to the rest’.</a:t>
            </a:r>
          </a:p>
          <a:p>
            <a:endParaRPr lang="en-US" sz="1200" b="1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Provide corrective feedback as needed:</a:t>
            </a:r>
            <a:endParaRPr lang="en-US" sz="1200" b="1" dirty="0">
              <a:latin typeface="+mn-lt"/>
              <a:ea typeface="Calibri"/>
              <a:cs typeface="Calibri"/>
            </a:endParaRPr>
          </a:p>
          <a:p>
            <a:r>
              <a:rPr lang="en-US" sz="1200" dirty="0">
                <a:latin typeface="+mn-lt"/>
              </a:rPr>
              <a:t>If any students have difficulty, model this process for them. Then ask students to try again.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tallest</a:t>
            </a:r>
            <a:r>
              <a:rPr lang="en-US" b="0" dirty="0"/>
              <a:t>,</a:t>
            </a:r>
            <a:r>
              <a:rPr lang="en-US" b="1" dirty="0"/>
              <a:t> strongest, saddest</a:t>
            </a:r>
            <a:r>
              <a:rPr lang="en-US" dirty="0"/>
              <a:t>).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leaving off the final </a:t>
            </a:r>
            <a:r>
              <a:rPr lang="en-US" b="1" dirty="0"/>
              <a:t>e </a:t>
            </a:r>
            <a:r>
              <a:rPr lang="en-US" b="0" dirty="0"/>
              <a:t>if needed, or doubling the final consonant if needed if it is a 1-1-1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vowel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en-US" dirty="0"/>
              <a:t>the “most” compared to the rest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openxmlformats.org/officeDocument/2006/relationships/image" Target="../media/image2.sv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3.sv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.tiff"/><Relationship Id="rId4" Type="http://schemas.openxmlformats.org/officeDocument/2006/relationships/image" Target="../media/image2.svg"/><Relationship Id="rId9" Type="http://schemas.openxmlformats.org/officeDocument/2006/relationships/image" Target="../media/image6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9E6A307-545F-E247-99CC-CAD1FD83A073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22" name="Graphic 21" descr="Circle with left arrow outline">
            <a:extLst>
              <a:ext uri="{FF2B5EF4-FFF2-40B4-BE49-F238E27FC236}">
                <a16:creationId xmlns:a16="http://schemas.microsoft.com/office/drawing/2014/main" id="{F10B62E1-DC4E-E645-AEB0-E44357B0BE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E1ED18E-3272-9646-8363-9E037A57CDB5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 dirty="0">
                <a:solidFill>
                  <a:srgbClr val="0E1F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Morphology lesson </a:t>
            </a:r>
            <a:endParaRPr lang="en-US" sz="3200" b="1" dirty="0">
              <a:solidFill>
                <a:srgbClr val="0E1F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CC45792-08BF-8642-AF33-966120D3779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83764" y="2800632"/>
            <a:ext cx="11666497" cy="1858755"/>
          </a:xfr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8000" b="1" i="0" kern="1200">
                <a:solidFill>
                  <a:srgbClr val="0E1D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E383C24-A344-C342-A1D3-18A99804A7E4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957F18-03E3-DF66-1E84-9CEB58419820}"/>
              </a:ext>
            </a:extLst>
          </p:cNvPr>
          <p:cNvSpPr txBox="1"/>
          <p:nvPr userDrawn="1"/>
        </p:nvSpPr>
        <p:spPr>
          <a:xfrm>
            <a:off x="863761" y="5149442"/>
            <a:ext cx="670160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</a:p>
          <a:p>
            <a:pPr>
              <a:lnSpc>
                <a:spcPct val="90000"/>
              </a:lnSpc>
            </a:pPr>
            <a:r>
              <a:rPr lang="en-US" sz="2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240BE-9127-F6DA-573C-42947F5E52DC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</a:p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 web version: [url]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81C659-0145-AC56-7BFC-ECA6D266C29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F4765A-555E-BEF8-A5F7-7B357F7FA4F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275877" y="432530"/>
            <a:ext cx="5547360" cy="7112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6998902-5B35-573A-FFB4-B669A387E754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9FF039C-DB4E-ADAA-9BF8-0D0048D723E5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19</a:t>
            </a:r>
          </a:p>
        </p:txBody>
      </p:sp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6296EE7-5826-80A8-B355-D44584E30E2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0C1A0CB-3742-88A9-224B-87296EE4CE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191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pic>
        <p:nvPicPr>
          <p:cNvPr id="6" name="Graphic 5" descr="Glasses outline">
            <a:extLst>
              <a:ext uri="{FF2B5EF4-FFF2-40B4-BE49-F238E27FC236}">
                <a16:creationId xmlns:a16="http://schemas.microsoft.com/office/drawing/2014/main" id="{62860B3F-B1DA-C160-7CE3-9797432558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373FB8F-3F8A-DAB3-09D4-993E5347CEC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F847F1B-ED24-EB6B-BA00-2434A01FC15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180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5D87EF3-4A7B-DF41-AF20-9CAD271ED5D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13" descr="Users outline">
            <a:extLst>
              <a:ext uri="{FF2B5EF4-FFF2-40B4-BE49-F238E27FC236}">
                <a16:creationId xmlns:a16="http://schemas.microsoft.com/office/drawing/2014/main" id="{F2F5AC2C-0FD5-BA4E-9EA2-DC09F359EE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174D24CA-9872-CDD4-6692-170F0173F868}"/>
              </a:ext>
            </a:extLst>
          </p:cNvPr>
          <p:cNvSpPr/>
          <p:nvPr userDrawn="1"/>
        </p:nvSpPr>
        <p:spPr>
          <a:xfrm>
            <a:off x="285371" y="299356"/>
            <a:ext cx="1731436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1E19D4B-44F1-86B4-8089-79A6BBF50B77}"/>
              </a:ext>
            </a:extLst>
          </p:cNvPr>
          <p:cNvSpPr txBox="1">
            <a:spLocks/>
          </p:cNvSpPr>
          <p:nvPr userDrawn="1"/>
        </p:nvSpPr>
        <p:spPr>
          <a:xfrm>
            <a:off x="285371" y="299356"/>
            <a:ext cx="1731436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BE0B45-AF0A-2E44-4706-76F60E49EFA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8099EF1-663D-62C6-3D20-802187A3C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0B56FB6-5F20-6D44-BA26-B5144D2DFF5E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2341F78-F668-C74F-BBB2-B810A761A086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55A5F21-2CBB-A842-A2FD-39762942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272410-91D8-A987-AA8A-67F1D2D1F964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4D131AD1-4AAB-8542-A3A4-C2352056C31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9F9D8498-9AC7-F341-8F75-468878AC76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1E9F3D7-7F7E-5CCE-6FF5-36640DF5B09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4335C03-3B50-6E7E-81D9-2910D954200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634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CF55D10-0A3D-CB42-BC20-F21D11C8C3A8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DA766A-3EED-8941-9318-56159492E69D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3" name="Graphic 12" descr="School boy outline">
              <a:extLst>
                <a:ext uri="{FF2B5EF4-FFF2-40B4-BE49-F238E27FC236}">
                  <a16:creationId xmlns:a16="http://schemas.microsoft.com/office/drawing/2014/main" id="{50AA3381-ABE4-AA42-9F40-B73A3AEDED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4" name="Graphic 13" descr="Blackboard with solid fill">
              <a:extLst>
                <a:ext uri="{FF2B5EF4-FFF2-40B4-BE49-F238E27FC236}">
                  <a16:creationId xmlns:a16="http://schemas.microsoft.com/office/drawing/2014/main" id="{BD1350D2-B90A-DE40-8369-E846FD046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A35E384-176A-56D1-6582-292C8D663BC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20BB309-6476-42E6-7050-69812CEAD27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483E40AE-F56B-232E-6559-AB59BDE61342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7BD54AB-6244-17C5-D61A-C1303EA3E09A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C16690-16CA-7521-B39E-BDDA808CFD9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1A39773-8A8D-A518-4E62-FCB61452B04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829AD38-E420-2BC9-991D-78DE02941C6C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0DB74EA-64DD-F7EE-B5DE-E831291BBC5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1C2B108-1A5A-E24C-12F4-7C78B5FB36B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AC3D7C2-3E51-2DA7-D5AD-2FB76960822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ED2B87-826B-E819-0038-9324C515FEBB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u="sng" dirty="0">
                <a:solidFill>
                  <a:srgbClr val="0E1E42"/>
                </a:solidFill>
              </a:rPr>
              <a:t>literacyhub.edu.au</a:t>
            </a:r>
            <a:r>
              <a:rPr lang="en-AU" sz="3200" b="1" dirty="0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031F27-52ED-417C-1CA4-49B66F92AD4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ABA33D-3570-29BA-20D5-4F6533C6B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95DC20-FE44-9460-BBD4-8401E528693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BEC0F10-9443-D0E7-DDC1-896A0EB8EF3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150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007F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4" y="299356"/>
            <a:ext cx="6505225" cy="763774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13">
            <a:extLst>
              <a:ext uri="{FF2B5EF4-FFF2-40B4-BE49-F238E27FC236}">
                <a16:creationId xmlns:a16="http://schemas.microsoft.com/office/drawing/2014/main" id="{E940137B-EF3F-2F5B-1A18-BD432121D25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9E473-CEAF-C6D8-2DCD-C574E0E018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E0854F56-475B-68DD-0E6F-BAEFF02144DF}"/>
              </a:ext>
            </a:extLst>
          </p:cNvPr>
          <p:cNvSpPr/>
          <p:nvPr userDrawn="1"/>
        </p:nvSpPr>
        <p:spPr>
          <a:xfrm>
            <a:off x="11054816" y="29998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Graphic 3" descr="Classroom outline">
            <a:extLst>
              <a:ext uri="{FF2B5EF4-FFF2-40B4-BE49-F238E27FC236}">
                <a16:creationId xmlns:a16="http://schemas.microsoft.com/office/drawing/2014/main" id="{4EBDB392-C022-B3F8-2D83-86EE1A6A2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7552" y="348050"/>
            <a:ext cx="612851" cy="61285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972C867-001A-90A7-D1DC-56098A565A9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149C0DC-ACCA-8093-0754-9DE4370AF2D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168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2 columns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007F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5861C86-0D83-F84E-908B-0E0B4F61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6D60DAC-3302-048D-4F44-CBB4116CE27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BA445AC-BDBB-3833-A780-8683BA24B13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4383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view 2 columns wide title losenge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5" y="299356"/>
            <a:ext cx="4092292" cy="763774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13">
            <a:extLst>
              <a:ext uri="{FF2B5EF4-FFF2-40B4-BE49-F238E27FC236}">
                <a16:creationId xmlns:a16="http://schemas.microsoft.com/office/drawing/2014/main" id="{E940137B-EF3F-2F5B-1A18-BD432121D25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9E473-CEAF-C6D8-2DCD-C574E0E018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E0854F56-475B-68DD-0E6F-BAEFF02144DF}"/>
              </a:ext>
            </a:extLst>
          </p:cNvPr>
          <p:cNvSpPr/>
          <p:nvPr userDrawn="1"/>
        </p:nvSpPr>
        <p:spPr>
          <a:xfrm>
            <a:off x="11054816" y="29998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Graphic 3" descr="Classroom outline">
            <a:extLst>
              <a:ext uri="{FF2B5EF4-FFF2-40B4-BE49-F238E27FC236}">
                <a16:creationId xmlns:a16="http://schemas.microsoft.com/office/drawing/2014/main" id="{4EBDB392-C022-B3F8-2D83-86EE1A6A2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7552" y="348050"/>
            <a:ext cx="612851" cy="61285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554F6D7-E137-C248-E799-004835EF929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FE7C2FD-8218-6200-6840-5D1E6AB8D20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775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413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4134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96638" y="30672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2637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ABC96C4-7A6D-3FB1-A606-A33486D7183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D2480ED-24A6-4200-633B-66108227AC0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7461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D8A29D3-C865-3501-160E-936C476E5E6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A5B77CD-7EA0-452C-30AE-C5DE5225049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3475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5" name="Rounded Rectangle 16">
            <a:extLst>
              <a:ext uri="{FF2B5EF4-FFF2-40B4-BE49-F238E27FC236}">
                <a16:creationId xmlns:a16="http://schemas.microsoft.com/office/drawing/2014/main" id="{6A57E2C8-A88B-9E67-4353-2E4D852B6BA8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A31F48E-8B94-2A23-7983-EE2B13B097E3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69762ED9-BD3C-4C80-8EA0-232637DE23B5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DDFCBA7A-96D9-6AB0-88C7-0224A0A22F53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1" name="Rounded Rectangle 16">
            <a:extLst>
              <a:ext uri="{FF2B5EF4-FFF2-40B4-BE49-F238E27FC236}">
                <a16:creationId xmlns:a16="http://schemas.microsoft.com/office/drawing/2014/main" id="{4E8B30AF-F50F-E603-A27F-5A91C99A33F1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24" name="Graphic 23" descr="Badge Tick1 with solid fill">
            <a:extLst>
              <a:ext uri="{FF2B5EF4-FFF2-40B4-BE49-F238E27FC236}">
                <a16:creationId xmlns:a16="http://schemas.microsoft.com/office/drawing/2014/main" id="{3B7F69B9-E5EE-E4FC-6CDE-415ACA00EA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3B33FFB-7EA3-FBD1-3EDA-2E50E57376E6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DAC9832-65BA-F372-8819-3F7585A54F54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7" name="Graphic 26" descr="Play with solid fill">
              <a:extLst>
                <a:ext uri="{FF2B5EF4-FFF2-40B4-BE49-F238E27FC236}">
                  <a16:creationId xmlns:a16="http://schemas.microsoft.com/office/drawing/2014/main" id="{F8198233-4BAF-A942-4DEA-83DCB5FC01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65E5860-6CE0-80E7-2B73-18C1A8469513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6F958C6-1361-BB5F-6AF9-87888ABE36CE}"/>
              </a:ext>
            </a:extLst>
          </p:cNvPr>
          <p:cNvSpPr txBox="1"/>
          <p:nvPr userDrawn="1"/>
        </p:nvSpPr>
        <p:spPr>
          <a:xfrm>
            <a:off x="3727220" y="3711871"/>
            <a:ext cx="8103995" cy="2019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500"/>
              </a:lnSpc>
            </a:pPr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morphology lesson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9B8AD5B-3E5D-0CF7-BBBA-2CE0C29839C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1EBFBF9-3EB7-1B06-1A61-59B2ACD3191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9471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30689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7403972-BA69-506E-EFA2-4312613B46B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F69CB4B-5F56-A5D2-B377-1E35B255CB0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91460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Pre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CD416C-7E3F-B2A3-A1BF-48DD18DC55D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037EB01-F9D9-3266-2BD9-2DB5FD567D0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3931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sion You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183390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83079" y="309387"/>
            <a:ext cx="17597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8639A6B-B676-74D1-A6F4-9CABBE2C296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AC9ECD6-5A28-FAF0-D383-E7B9B2257C4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914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574D12-7909-F844-D6B6-158BB7B87ED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9F4D333-ADDF-2E42-1E6B-BB719D4DB9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8099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7F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7F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6937960" y="2946402"/>
            <a:ext cx="3838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Morphology lesson</a:t>
            </a:r>
            <a:endParaRPr lang="en-AU" sz="3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2DC0FAAE-19D2-C097-4528-74B5831C77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275877" y="432530"/>
            <a:ext cx="5547360" cy="7112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71A110B-963D-5BF8-31B6-E5A811A198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8C4BDC4-8921-CD69-34E9-09339DD476E8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534DFCB-FBFA-7D7E-294D-D8CF32C7D9E1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3745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671F495F-049A-CD59-5DB6-35A7130EBF5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E2A764F-C7C0-4697-1885-B68EA2D51B8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725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11FF412-F4CF-1E46-A322-62E2092BD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801" y="80921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F29D0E9-237E-9C4B-881A-E2BB56C9DE8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9993EE5-758C-E24B-8638-44F208CD980A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687041E-7AB5-984F-B2E1-F6AC827ECD7F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68609B-534B-094A-9A87-D6F07440501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5B349A-CAFA-9F2B-8487-CB34EE17B83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BB047C6-A4B6-B2AE-D30A-16B9C6B1B37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B8560032-C960-7E18-B2DC-C5CEEA19C9C5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4961344-67D2-2FC3-45BA-CF2CAFA0C464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43E642-47BC-9FBF-F513-DB5D84C3B5E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ECAFF2C8-84A8-B228-197D-9570CED7BBB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4472C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4472C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4472C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428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AA55C0D-9DD3-DF4D-A49C-93721801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475375"/>
            <a:ext cx="7546590" cy="8640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3CD53A2-7B4D-1842-98C0-91945CC651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8D739B0-4B1D-547B-B725-55ACA2999F8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53EC50-B4C2-5D65-497F-89BAA18C5C7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/We do with Box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3FA1E8-CB73-C24F-936C-75A36F527513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4A35F89-00B0-204E-8666-5454AFCC8F72}"/>
              </a:ext>
            </a:extLst>
          </p:cNvPr>
          <p:cNvSpPr/>
          <p:nvPr userDrawn="1"/>
        </p:nvSpPr>
        <p:spPr>
          <a:xfrm>
            <a:off x="499493" y="1302476"/>
            <a:ext cx="2198828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A9DAF7E9-D9B3-8246-A864-581447351E7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99494" y="1408157"/>
            <a:ext cx="2198828" cy="1182702"/>
          </a:xfrm>
        </p:spPr>
        <p:txBody>
          <a:bodyPr anchor="t" anchorCtr="0">
            <a:noAutofit/>
          </a:bodyPr>
          <a:lstStyle>
            <a:lvl1pPr marL="0" indent="0" algn="ctr">
              <a:buFontTx/>
              <a:buNone/>
              <a:defRPr sz="8800" b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D23B57A-A26C-FE48-8233-521B7EEE81C3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174475" y="1408157"/>
            <a:ext cx="7624422" cy="129902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D72455-A718-E94E-AF36-184DACD4E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67005"/>
            <a:ext cx="6274416" cy="578312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9FB639-2A37-7B5A-2354-2B37D01BB7D5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3F749068-AF9B-3F4B-A133-EC2B564013A7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24AB9EA5-C2D0-3D42-8161-EC615DCD19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F94195A-F109-323B-CCCE-B2D1712FC17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FD9FEF-4F9F-2DF0-FAD9-359455BAF8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10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0BF632FB-70B9-6B3E-4871-7FC1FF020DD1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1DF5A6-C83F-D2CF-BC29-6B0303BD5026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1C621B-B250-EF6F-F296-1B9F331435B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A4DA03-11D4-8082-89F3-903B8D4A51A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C7F5769-78F7-438D-B15C-17CA243E29E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8C214D21-1DE3-DBBE-BEF2-EE61AA6A2C86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B6D727-7500-4AF5-5721-FEC6EF44513A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168EEA-435B-DBD7-CFAF-47602DC4A8C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AD963B1-67D0-0EAF-5D89-689706D988F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D0CF75D-8461-DF98-7FA5-7CEF5535F2CD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0AFB0C-32EE-2A51-A629-D1D0A21DD6A6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E5D483-C8BD-C910-BA89-4ABC30A8FB9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2D8E06-5F14-2643-3B31-972ED6EDC46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F7EF8739-FA59-DE19-20EB-1DFBDF11FA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D93608-CA66-DD2C-6A97-C199C998FE6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A1F6D15-853E-8CC4-4728-F081D2135E2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23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5" r:id="rId2"/>
    <p:sldLayoutId id="2147483672" r:id="rId3"/>
    <p:sldLayoutId id="2147483690" r:id="rId4"/>
    <p:sldLayoutId id="2147483696" r:id="rId5"/>
    <p:sldLayoutId id="2147483703" r:id="rId6"/>
    <p:sldLayoutId id="2147483702" r:id="rId7"/>
    <p:sldLayoutId id="2147483700" r:id="rId8"/>
    <p:sldLayoutId id="2147483707" r:id="rId9"/>
    <p:sldLayoutId id="2147483705" r:id="rId10"/>
    <p:sldLayoutId id="2147483706" r:id="rId11"/>
    <p:sldLayoutId id="2147483701" r:id="rId12"/>
    <p:sldLayoutId id="2147483697" r:id="rId13"/>
    <p:sldLayoutId id="2147483691" r:id="rId14"/>
    <p:sldLayoutId id="2147483692" r:id="rId15"/>
    <p:sldLayoutId id="2147483693" r:id="rId16"/>
    <p:sldLayoutId id="2147483694" r:id="rId17"/>
    <p:sldLayoutId id="2147483704" r:id="rId18"/>
    <p:sldLayoutId id="2147483709" r:id="rId19"/>
    <p:sldLayoutId id="2147483719" r:id="rId20"/>
    <p:sldLayoutId id="2147483711" r:id="rId21"/>
    <p:sldLayoutId id="2147483712" r:id="rId22"/>
    <p:sldLayoutId id="2147483714" r:id="rId23"/>
    <p:sldLayoutId id="2147483716" r:id="rId24"/>
    <p:sldLayoutId id="2147483717" r:id="rId25"/>
    <p:sldLayoutId id="2147483720" r:id="rId26"/>
    <p:sldLayoutId id="2147483718" r:id="rId27"/>
    <p:sldLayoutId id="2147483722" r:id="rId28"/>
    <p:sldLayoutId id="2147483723" r:id="rId29"/>
    <p:sldLayoutId id="2147483724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1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8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50.sv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1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5463" y="2800350"/>
            <a:ext cx="11666537" cy="1858963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Phase 19, lesson 6 Explicit teaching Prefix re-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F71676-8403-BD27-0BFA-15131B96DC3B}"/>
              </a:ext>
            </a:extLst>
          </p:cNvPr>
          <p:cNvSpPr txBox="1"/>
          <p:nvPr/>
        </p:nvSpPr>
        <p:spPr>
          <a:xfrm>
            <a:off x="275572" y="2800350"/>
            <a:ext cx="582042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eigh  au  aw   al  all   oar   </a:t>
            </a:r>
            <a:br>
              <a:rPr lang="en-GB" sz="2800" dirty="0"/>
            </a:br>
            <a:r>
              <a:rPr lang="en-GB" sz="2800" dirty="0"/>
              <a:t>consonant + le</a:t>
            </a:r>
          </a:p>
          <a:p>
            <a:pPr algn="ctr"/>
            <a:r>
              <a:rPr lang="en-US" sz="2800" dirty="0"/>
              <a:t>Suffix -est</a:t>
            </a:r>
          </a:p>
          <a:p>
            <a:pPr algn="ctr"/>
            <a:r>
              <a:rPr lang="en-GB" sz="2800" dirty="0"/>
              <a:t>beautiful   caught   taught   favourite</a:t>
            </a:r>
          </a:p>
          <a:p>
            <a:pPr algn="ctr"/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820428" y="3536454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 dirty="0"/>
              <a:t>Prefix re-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6ECC5-9729-A45B-DB6E-8FA4EA81D6B1}"/>
              </a:ext>
            </a:extLst>
          </p:cNvPr>
          <p:cNvSpPr txBox="1">
            <a:spLocks/>
          </p:cNvSpPr>
          <p:nvPr/>
        </p:nvSpPr>
        <p:spPr>
          <a:xfrm>
            <a:off x="866774" y="1922912"/>
            <a:ext cx="11896725" cy="12280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taught          caught</a:t>
            </a:r>
            <a:endParaRPr lang="en-AU" sz="8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995BBF-12CB-4339-CC13-4A378595BB1E}"/>
              </a:ext>
            </a:extLst>
          </p:cNvPr>
          <p:cNvSpPr txBox="1">
            <a:spLocks/>
          </p:cNvSpPr>
          <p:nvPr/>
        </p:nvSpPr>
        <p:spPr>
          <a:xfrm>
            <a:off x="866773" y="3885249"/>
            <a:ext cx="11896725" cy="12280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favourite      beautiful</a:t>
            </a:r>
            <a:endParaRPr lang="en-AU" sz="8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553915" y="1513091"/>
            <a:ext cx="11084169" cy="45797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was eight when I saw the biggest and most beautiful waterfall I had ever seen. I was in Mum’s boat with the outboard motor on and we were riding along in the drizzle. That is my </a:t>
            </a:r>
            <a:r>
              <a:rPr lang="en-AU" sz="5400" noProof="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favourite</a:t>
            </a:r>
            <a: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memory.  </a:t>
            </a: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915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12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13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intention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FFCBDAE-1965-9D4F-A71F-2579F3EFE518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 dirty="0"/>
              <a:t>Success criteria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F77726-3EAF-7A41-83D2-A6688080697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9658816" cy="1122392"/>
          </a:xfrm>
        </p:spPr>
        <p:txBody>
          <a:bodyPr>
            <a:normAutofit/>
          </a:bodyPr>
          <a:lstStyle/>
          <a:p>
            <a:r>
              <a:rPr lang="en-GB" dirty="0">
                <a:ea typeface="+mj-lt"/>
                <a:cs typeface="+mj-lt"/>
              </a:rPr>
              <a:t>We are learning to add the re- prefix to a base word to show ‘back’ or ‘again’. 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19C09E-6028-6348-9E22-2E373059371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0"/>
            <a:ext cx="9345742" cy="2054749"/>
          </a:xfrm>
        </p:spPr>
        <p:txBody>
          <a:bodyPr>
            <a:normAutofit/>
          </a:bodyPr>
          <a:lstStyle/>
          <a:p>
            <a:r>
              <a:rPr lang="en-US" dirty="0"/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add the re- prefix to words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meaning of a word when the re- prefix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5" y="462281"/>
            <a:ext cx="5067657" cy="547210"/>
          </a:xfrm>
        </p:spPr>
        <p:txBody>
          <a:bodyPr/>
          <a:lstStyle/>
          <a:p>
            <a:r>
              <a:rPr lang="en-AU" dirty="0"/>
              <a:t>Hand out student sheet </a:t>
            </a:r>
          </a:p>
        </p:txBody>
      </p:sp>
      <p:pic>
        <p:nvPicPr>
          <p:cNvPr id="2" name="Picture 1" descr="Image of Phase 19, lesson 6 student sheet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2063" y="479261"/>
            <a:ext cx="4008670" cy="565401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B3BF9-CD74-67A4-7033-D18DA2AFD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9A710-C95C-699C-DF79-524D4A0C5B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16 I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3BF2D3-2280-57C5-A102-8DF201766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243256" y="2604040"/>
            <a:ext cx="3115765" cy="1649920"/>
            <a:chOff x="2556964" y="1622383"/>
            <a:chExt cx="3115765" cy="1649920"/>
          </a:xfrm>
        </p:grpSpPr>
        <p:sp>
          <p:nvSpPr>
            <p:cNvPr id="10" name="Rounded Rectangle 1">
              <a:extLst>
                <a:ext uri="{FF2B5EF4-FFF2-40B4-BE49-F238E27FC236}">
                  <a16:creationId xmlns:a16="http://schemas.microsoft.com/office/drawing/2014/main" id="{9EC86BD3-4D05-0701-86DB-CD4DCFD606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556964" y="1724706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D9EC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 Placeholder 1">
              <a:extLst>
                <a:ext uri="{FF2B5EF4-FFF2-40B4-BE49-F238E27FC236}">
                  <a16:creationId xmlns:a16="http://schemas.microsoft.com/office/drawing/2014/main" id="{9FA84DC9-A7F4-194E-54A3-A400C80CCBD5}"/>
                </a:ext>
              </a:extLst>
            </p:cNvPr>
            <p:cNvSpPr txBox="1">
              <a:spLocks/>
            </p:cNvSpPr>
            <p:nvPr/>
          </p:nvSpPr>
          <p:spPr>
            <a:xfrm>
              <a:off x="3051545" y="1622383"/>
              <a:ext cx="262118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 dirty="0">
                  <a:solidFill>
                    <a:srgbClr val="4557AD"/>
                  </a:solidFill>
                  <a:latin typeface="Tenorite" pitchFamily="2" charset="0"/>
                </a:rPr>
                <a:t>re-</a:t>
              </a:r>
              <a:endParaRPr lang="en-AU" sz="12000" dirty="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268769-80A4-A0F2-A266-AF32FCB07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689661" y="4174462"/>
            <a:ext cx="4295448" cy="0"/>
          </a:xfrm>
          <a:prstGeom prst="line">
            <a:avLst/>
          </a:prstGeom>
          <a:ln w="98425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951529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75DD8-06B7-6651-B161-F9AB2EAD5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70C02-A414-927D-1C0B-307D0A9BCA5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17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712967-4A3B-8E15-40A5-40D49320015E}"/>
              </a:ext>
            </a:extLst>
          </p:cNvPr>
          <p:cNvSpPr txBox="1"/>
          <p:nvPr/>
        </p:nvSpPr>
        <p:spPr>
          <a:xfrm>
            <a:off x="2677227" y="2593129"/>
            <a:ext cx="13853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fill</a:t>
            </a:r>
            <a:endParaRPr lang="en-AU" sz="80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" name="Group 4" descr="the word refill with the prefix re circled">
            <a:extLst>
              <a:ext uri="{FF2B5EF4-FFF2-40B4-BE49-F238E27FC236}">
                <a16:creationId xmlns:a16="http://schemas.microsoft.com/office/drawing/2014/main" id="{161B6A0C-6D60-E0FD-F690-1EDED49A4616}"/>
              </a:ext>
            </a:extLst>
          </p:cNvPr>
          <p:cNvGrpSpPr/>
          <p:nvPr/>
        </p:nvGrpSpPr>
        <p:grpSpPr>
          <a:xfrm>
            <a:off x="7091467" y="2663552"/>
            <a:ext cx="2337089" cy="1342376"/>
            <a:chOff x="7091467" y="2663552"/>
            <a:chExt cx="2337089" cy="134237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61FBBA1-D82D-511B-AFB7-A573521A3C46}"/>
                </a:ext>
              </a:extLst>
            </p:cNvPr>
            <p:cNvSpPr txBox="1"/>
            <p:nvPr/>
          </p:nvSpPr>
          <p:spPr>
            <a:xfrm>
              <a:off x="7140365" y="2663552"/>
              <a:ext cx="228819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spc="200" dirty="0">
                  <a:solidFill>
                    <a:srgbClr val="0E1E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refill</a:t>
              </a:r>
              <a:endParaRPr lang="en-AU" sz="80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6BBB02F-DDB1-F890-2D78-F24C638502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091467" y="2852071"/>
              <a:ext cx="1037992" cy="1153857"/>
            </a:xfrm>
            <a:prstGeom prst="ellipse">
              <a:avLst/>
            </a:prstGeom>
            <a:noFill/>
            <a:ln w="63500">
              <a:solidFill>
                <a:srgbClr val="007FC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  <p:sp>
        <p:nvSpPr>
          <p:cNvPr id="16" name="Arrow: Right 13">
            <a:extLst>
              <a:ext uri="{FF2B5EF4-FFF2-40B4-BE49-F238E27FC236}">
                <a16:creationId xmlns:a16="http://schemas.microsoft.com/office/drawing/2014/main" id="{9DCE956E-EB76-5043-43C1-8453CCD98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61806" y="3099459"/>
            <a:ext cx="1436157" cy="484909"/>
          </a:xfrm>
          <a:prstGeom prst="rightArrow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95A36DA-EAAF-CAD7-9D2D-B7000DB39E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10463" y="685706"/>
            <a:ext cx="3115765" cy="1649920"/>
            <a:chOff x="2556964" y="1622383"/>
            <a:chExt cx="3115765" cy="1649920"/>
          </a:xfrm>
        </p:grpSpPr>
        <p:sp>
          <p:nvSpPr>
            <p:cNvPr id="10" name="Rounded Rectangle 1">
              <a:extLst>
                <a:ext uri="{FF2B5EF4-FFF2-40B4-BE49-F238E27FC236}">
                  <a16:creationId xmlns:a16="http://schemas.microsoft.com/office/drawing/2014/main" id="{75334C50-C024-DCF5-98ED-D36179A13E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556964" y="1724706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D9EC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 Placeholder 1">
              <a:extLst>
                <a:ext uri="{FF2B5EF4-FFF2-40B4-BE49-F238E27FC236}">
                  <a16:creationId xmlns:a16="http://schemas.microsoft.com/office/drawing/2014/main" id="{C37BEE1B-8D97-3F2E-6FF5-EE88F91E82DF}"/>
                </a:ext>
              </a:extLst>
            </p:cNvPr>
            <p:cNvSpPr txBox="1">
              <a:spLocks/>
            </p:cNvSpPr>
            <p:nvPr/>
          </p:nvSpPr>
          <p:spPr>
            <a:xfrm>
              <a:off x="3051545" y="1622383"/>
              <a:ext cx="262118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 dirty="0">
                  <a:solidFill>
                    <a:srgbClr val="4557AD"/>
                  </a:solidFill>
                  <a:latin typeface="Tenorite" pitchFamily="2" charset="0"/>
                </a:rPr>
                <a:t>re-</a:t>
              </a:r>
              <a:endParaRPr lang="en-AU" sz="12000" dirty="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pic>
        <p:nvPicPr>
          <p:cNvPr id="3" name="Picture 2" descr="fill">
            <a:extLst>
              <a:ext uri="{FF2B5EF4-FFF2-40B4-BE49-F238E27FC236}">
                <a16:creationId xmlns:a16="http://schemas.microsoft.com/office/drawing/2014/main" id="{0664DE2C-256A-0543-EE86-C19EB9997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1215" y="4104082"/>
            <a:ext cx="1499248" cy="1499248"/>
          </a:xfrm>
          <a:prstGeom prst="rect">
            <a:avLst/>
          </a:prstGeom>
        </p:spPr>
      </p:pic>
      <p:pic>
        <p:nvPicPr>
          <p:cNvPr id="4" name="Picture 3" descr="refill">
            <a:extLst>
              <a:ext uri="{FF2B5EF4-FFF2-40B4-BE49-F238E27FC236}">
                <a16:creationId xmlns:a16="http://schemas.microsoft.com/office/drawing/2014/main" id="{28C80529-43D8-EDEB-50C6-65FB1280E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60380" y="4104082"/>
            <a:ext cx="1499248" cy="149924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D44065B-702D-E299-60D2-223ACCF8D874}"/>
              </a:ext>
            </a:extLst>
          </p:cNvPr>
          <p:cNvSpPr txBox="1"/>
          <p:nvPr/>
        </p:nvSpPr>
        <p:spPr>
          <a:xfrm>
            <a:off x="8056816" y="5720421"/>
            <a:ext cx="15449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 again</a:t>
            </a:r>
            <a:endParaRPr lang="en-AU" sz="30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10136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983EB-7431-399F-A2BD-63BB91918B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5002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18 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725337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1876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714756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Prefix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re-</a:t>
                      </a:r>
                      <a:endParaRPr lang="en-AU" sz="3600" b="0" i="0" dirty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‘back’ or ‘again’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B65622-42DE-0A87-6751-0AF2B869A4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19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0748" y="1596930"/>
            <a:ext cx="41734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67835" y="1572318"/>
            <a:ext cx="4449465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3E8F40-E4B3-70FF-8171-2AE6A50BBD5E}"/>
              </a:ext>
            </a:extLst>
          </p:cNvPr>
          <p:cNvSpPr txBox="1"/>
          <p:nvPr/>
        </p:nvSpPr>
        <p:spPr>
          <a:xfrm>
            <a:off x="87726" y="2285068"/>
            <a:ext cx="6099462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5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re-</a:t>
            </a:r>
            <a:endParaRPr lang="en-AU" sz="15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7243363" y="1638737"/>
            <a:ext cx="41734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do</a:t>
            </a:r>
          </a:p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make</a:t>
            </a:r>
          </a:p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heated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E5B78-FFA7-24F4-7E85-6B376C327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2BE64-0DBF-8634-7C15-CBCEE87622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1E9C860-465C-9587-B1DD-6A1C981169E3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 dirty="0">
                <a:solidFill>
                  <a:srgbClr val="4557AD"/>
                </a:solidFill>
                <a:latin typeface="Tenorite" pitchFamily="2" charset="0"/>
                <a:cs typeface="Arial"/>
              </a:rPr>
              <a:t> aw   au</a:t>
            </a:r>
            <a:endParaRPr lang="en-AU" sz="11000" dirty="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grpSp>
        <p:nvGrpSpPr>
          <p:cNvPr id="13" name="Group 12" descr="An image of sauce dripping onto two prawns from a sauce bottle with the words, Prawns with sauce underneath.">
            <a:extLst>
              <a:ext uri="{FF2B5EF4-FFF2-40B4-BE49-F238E27FC236}">
                <a16:creationId xmlns:a16="http://schemas.microsoft.com/office/drawing/2014/main" id="{75248D65-92D2-F737-7558-45B72E8A8FE0}"/>
              </a:ext>
            </a:extLst>
          </p:cNvPr>
          <p:cNvGrpSpPr/>
          <p:nvPr/>
        </p:nvGrpSpPr>
        <p:grpSpPr>
          <a:xfrm>
            <a:off x="0" y="1971118"/>
            <a:ext cx="12322629" cy="4140403"/>
            <a:chOff x="0" y="1259918"/>
            <a:chExt cx="12322629" cy="414040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FDCD37F-C14F-6E96-8D2C-54368C94D1F9}"/>
                </a:ext>
              </a:extLst>
            </p:cNvPr>
            <p:cNvSpPr txBox="1"/>
            <p:nvPr/>
          </p:nvSpPr>
          <p:spPr>
            <a:xfrm>
              <a:off x="0" y="4281714"/>
              <a:ext cx="12322629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5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Pr</a:t>
              </a:r>
              <a:r>
                <a:rPr lang="en-US" sz="5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aw</a:t>
              </a:r>
              <a:r>
                <a:rPr lang="en-US" sz="5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ns with s</a:t>
              </a:r>
              <a:r>
                <a:rPr lang="en-US" sz="5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au</a:t>
              </a:r>
              <a:r>
                <a:rPr lang="en-US" sz="5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ce</a:t>
              </a:r>
              <a:endParaRPr lang="en-AU" sz="5400" u="sng" dirty="0">
                <a:solidFill>
                  <a:srgbClr val="4557AD"/>
                </a:solidFill>
              </a:endParaRPr>
            </a:p>
          </p:txBody>
        </p:sp>
        <p:sp>
          <p:nvSpPr>
            <p:cNvPr id="12" name="Rounded Rectangle 3">
              <a:extLst>
                <a:ext uri="{FF2B5EF4-FFF2-40B4-BE49-F238E27FC236}">
                  <a16:creationId xmlns:a16="http://schemas.microsoft.com/office/drawing/2014/main" id="{6D782246-3BDE-5DE2-5FBB-BFC748E135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453241" y="1259918"/>
              <a:ext cx="7142561" cy="4140403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D9ECF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</p:grpSp>
      <p:pic>
        <p:nvPicPr>
          <p:cNvPr id="4" name="Graphic 3" descr="An image of sauce dripping onto two prawns from a sauce bottle ">
            <a:extLst>
              <a:ext uri="{FF2B5EF4-FFF2-40B4-BE49-F238E27FC236}">
                <a16:creationId xmlns:a16="http://schemas.microsoft.com/office/drawing/2014/main" id="{A42D864F-ACBD-96C1-F827-27D5FECDFC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865833" y="2122707"/>
            <a:ext cx="2317376" cy="26749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37420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C1FE87-E9AD-1730-34BF-F0DE0E8EF2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20 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97610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29743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4577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load</a:t>
                      </a:r>
                      <a:endParaRPr lang="en-AU" sz="5000" b="0" dirty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play</a:t>
                      </a:r>
                      <a:endParaRPr lang="en-AU" sz="5000" b="0" dirty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placed</a:t>
                      </a:r>
                      <a:endParaRPr lang="en-AU" sz="5000" b="0" dirty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prefix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3EBDC-1C04-C097-28E8-F0165B06BA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191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21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662828" y="1513091"/>
            <a:ext cx="10866344" cy="383181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My phone went flat again so I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had to recharge it. I might get it repaired, or I could return it to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the shop and replace it with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a new one.</a:t>
            </a:r>
            <a:endParaRPr lang="en-US" sz="5400" b="0" dirty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BC2-6527-1DED-1ED5-63C99278A3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7285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22 We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3551-9842-9C5D-B90B-5772CB57E8D4}"/>
              </a:ext>
            </a:extLst>
          </p:cNvPr>
          <p:cNvSpPr txBox="1">
            <a:spLocks/>
          </p:cNvSpPr>
          <p:nvPr/>
        </p:nvSpPr>
        <p:spPr>
          <a:xfrm>
            <a:off x="766709" y="1513091"/>
            <a:ext cx="10658582" cy="383181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Mum is going to redo the backyard. She will replant the roses, repaint the fence and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repot the pot plants. It will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look new and refreshed!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7D2AF8-E6D3-8D2C-E1BF-32D2F07653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09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23 I do</a:t>
            </a:r>
            <a:endParaRPr lang="en-AU" sz="800" dirty="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C6D9A397-ED6B-DA17-CAF4-89DAB2A69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1752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303DDC-9CC5-A487-080C-36F7886433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4556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24 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83669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 dirty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 dirty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 dirty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A5640-E753-61D0-4411-B513628106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866011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</a:rPr>
              <a:t>Slide 25 Prefix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1158962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re-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99D02-F209-C1D1-EC57-E8AC43A1B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25">
            <a:extLst>
              <a:ext uri="{FF2B5EF4-FFF2-40B4-BE49-F238E27FC236}">
                <a16:creationId xmlns:a16="http://schemas.microsoft.com/office/drawing/2014/main" id="{98E24628-005D-1F71-744D-6BD5D84B49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98817" y="1878841"/>
            <a:ext cx="994016" cy="53962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F4E284-7360-31CF-092F-D8CDC676F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232162" y="1836112"/>
            <a:ext cx="947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/>
              <a:t>re-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B81780-2F66-EF4C-2E22-415E1DDBD4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214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26 Check for understanding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6" name="Rounded Rectangle 22">
            <a:extLst>
              <a:ext uri="{FF2B5EF4-FFF2-40B4-BE49-F238E27FC236}">
                <a16:creationId xmlns:a16="http://schemas.microsoft.com/office/drawing/2014/main" id="{BF520E98-B5A3-2DE0-6531-73184016B3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67018" y="1878842"/>
            <a:ext cx="994016" cy="53962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8A8B17A-E586-1132-D0DA-465DD8C50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DE93F90-B9DA-5F76-BFC4-8BE08B6AC4BD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5044930-62B9-5855-5674-2EC80A949276}"/>
              </a:ext>
            </a:extLst>
          </p:cNvPr>
          <p:cNvSpPr txBox="1">
            <a:spLocks/>
          </p:cNvSpPr>
          <p:nvPr/>
        </p:nvSpPr>
        <p:spPr>
          <a:xfrm>
            <a:off x="4329931" y="2530413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prefix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761607B-A2BB-6A7D-629C-BD6571B897E7}"/>
              </a:ext>
            </a:extLst>
          </p:cNvPr>
          <p:cNvSpPr txBox="1">
            <a:spLocks/>
          </p:cNvSpPr>
          <p:nvPr/>
        </p:nvSpPr>
        <p:spPr>
          <a:xfrm>
            <a:off x="8013800" y="2528757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F7DF221A-333F-8236-C6EE-F0048B4DB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31206" y="2021811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6" name="Picture 5" descr="pack">
            <a:extLst>
              <a:ext uri="{FF2B5EF4-FFF2-40B4-BE49-F238E27FC236}">
                <a16:creationId xmlns:a16="http://schemas.microsoft.com/office/drawing/2014/main" id="{09633C7E-7302-A966-B2B3-D6656063F9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7585" y="3662931"/>
            <a:ext cx="2095146" cy="20951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6BED70E-E84C-1FE9-77AF-FD6B1D5642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6846" y="4104031"/>
            <a:ext cx="389836" cy="186986"/>
          </a:xfrm>
          <a:prstGeom prst="rect">
            <a:avLst/>
          </a:prstGeom>
        </p:spPr>
      </p:pic>
      <p:pic>
        <p:nvPicPr>
          <p:cNvPr id="5" name="Picture 4" descr="load">
            <a:extLst>
              <a:ext uri="{FF2B5EF4-FFF2-40B4-BE49-F238E27FC236}">
                <a16:creationId xmlns:a16="http://schemas.microsoft.com/office/drawing/2014/main" id="{0356FCA5-2AE2-3127-9A86-7ABF438555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039" y="3849247"/>
            <a:ext cx="2230979" cy="2230979"/>
          </a:xfrm>
          <a:prstGeom prst="rect">
            <a:avLst/>
          </a:prstGeom>
        </p:spPr>
      </p:pic>
      <p:pic>
        <p:nvPicPr>
          <p:cNvPr id="8" name="Picture 7" descr="post">
            <a:extLst>
              <a:ext uri="{FF2B5EF4-FFF2-40B4-BE49-F238E27FC236}">
                <a16:creationId xmlns:a16="http://schemas.microsoft.com/office/drawing/2014/main" id="{9382B071-CAF3-4F6C-7529-E1A447B333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96846" y="4104031"/>
            <a:ext cx="1493852" cy="14938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5AACB1-B7FA-458B-A458-56AEEC5543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508431">
            <a:off x="3921472" y="4591436"/>
            <a:ext cx="496473" cy="238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3153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2457C-8772-95FA-E44D-98E3DAB8DA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1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27 You do</a:t>
            </a:r>
            <a:endParaRPr lang="en-AU" sz="800" dirty="0">
              <a:solidFill>
                <a:schemeClr val="bg2"/>
              </a:solidFill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9CAA8-5AB5-DCCC-78AA-A962F3FCA1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End of presentation</a:t>
            </a:r>
            <a:endParaRPr lang="en-AU" sz="800" dirty="0">
              <a:solidFill>
                <a:schemeClr val="bg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5" name="Group 4" descr="the letters ir, ar, or, er, ur">
            <a:extLst>
              <a:ext uri="{FF2B5EF4-FFF2-40B4-BE49-F238E27FC236}">
                <a16:creationId xmlns:a16="http://schemas.microsoft.com/office/drawing/2014/main" id="{35D2D602-055B-688F-D07B-981823959C0C}"/>
              </a:ext>
            </a:extLst>
          </p:cNvPr>
          <p:cNvGrpSpPr/>
          <p:nvPr/>
        </p:nvGrpSpPr>
        <p:grpSpPr>
          <a:xfrm>
            <a:off x="1612365" y="2359249"/>
            <a:ext cx="8297812" cy="1754326"/>
            <a:chOff x="2454107" y="2288161"/>
            <a:chExt cx="8297812" cy="1754326"/>
          </a:xfrm>
        </p:grpSpPr>
        <p:sp>
          <p:nvSpPr>
            <p:cNvPr id="11" name="Content Placeholder 3">
              <a:extLst>
                <a:ext uri="{FF2B5EF4-FFF2-40B4-BE49-F238E27FC236}">
                  <a16:creationId xmlns:a16="http://schemas.microsoft.com/office/drawing/2014/main" id="{0463D90B-52E6-D28B-D6CC-C89B3CE19081}"/>
                </a:ext>
              </a:extLst>
            </p:cNvPr>
            <p:cNvSpPr txBox="1">
              <a:spLocks/>
            </p:cNvSpPr>
            <p:nvPr/>
          </p:nvSpPr>
          <p:spPr>
            <a:xfrm>
              <a:off x="2454107" y="2288161"/>
              <a:ext cx="3314700" cy="1754326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eigh</a:t>
              </a:r>
              <a:endParaRPr lang="en-AU" sz="1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Content Placeholder 3">
              <a:extLst>
                <a:ext uri="{FF2B5EF4-FFF2-40B4-BE49-F238E27FC236}">
                  <a16:creationId xmlns:a16="http://schemas.microsoft.com/office/drawing/2014/main" id="{F0A3A7DA-0A79-3310-3E3E-08B790A0C781}"/>
                </a:ext>
              </a:extLst>
            </p:cNvPr>
            <p:cNvSpPr txBox="1">
              <a:spLocks/>
            </p:cNvSpPr>
            <p:nvPr/>
          </p:nvSpPr>
          <p:spPr>
            <a:xfrm>
              <a:off x="7437219" y="2288161"/>
              <a:ext cx="3314700" cy="1754326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oar</a:t>
              </a:r>
              <a:endParaRPr lang="en-AU" sz="1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5269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2" name="Group 1" descr="farming, download, praise, fur">
            <a:extLst>
              <a:ext uri="{FF2B5EF4-FFF2-40B4-BE49-F238E27FC236}">
                <a16:creationId xmlns:a16="http://schemas.microsoft.com/office/drawing/2014/main" id="{9944675E-BF9C-8FFB-B92D-0A91F458365D}"/>
              </a:ext>
            </a:extLst>
          </p:cNvPr>
          <p:cNvGrpSpPr/>
          <p:nvPr/>
        </p:nvGrpSpPr>
        <p:grpSpPr>
          <a:xfrm>
            <a:off x="868680" y="1835033"/>
            <a:ext cx="11323320" cy="3609249"/>
            <a:chOff x="868680" y="1783759"/>
            <a:chExt cx="1132332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1F14A1D3-1551-D4F1-746B-DD730C924242}"/>
                </a:ext>
              </a:extLst>
            </p:cNvPr>
            <p:cNvSpPr txBox="1">
              <a:spLocks/>
            </p:cNvSpPr>
            <p:nvPr/>
          </p:nvSpPr>
          <p:spPr>
            <a:xfrm>
              <a:off x="868680" y="4164980"/>
              <a:ext cx="1132332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boardwalk      stalling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ED0F548-08C1-43FA-14DE-E00EC4A0E97C}"/>
                </a:ext>
              </a:extLst>
            </p:cNvPr>
            <p:cNvSpPr txBox="1">
              <a:spLocks/>
            </p:cNvSpPr>
            <p:nvPr/>
          </p:nvSpPr>
          <p:spPr>
            <a:xfrm>
              <a:off x="868680" y="1783759"/>
              <a:ext cx="1132332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uncle               author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3" name="Picture 2" descr="half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98139" y="1696693"/>
            <a:ext cx="1732307" cy="1732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surfboard">
            <a:extLst>
              <a:ext uri="{FF2B5EF4-FFF2-40B4-BE49-F238E27FC236}">
                <a16:creationId xmlns:a16="http://schemas.microsoft.com/office/drawing/2014/main" id="{98C82009-07BA-56C5-095F-9DF8E184E2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00466" y="3429000"/>
            <a:ext cx="2149131" cy="2149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freight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56041" y="1519722"/>
            <a:ext cx="2635494" cy="1828088"/>
          </a:xfrm>
          <a:prstGeom prst="rect">
            <a:avLst/>
          </a:prstGeom>
        </p:spPr>
      </p:pic>
      <p:pic>
        <p:nvPicPr>
          <p:cNvPr id="5" name="Picture 4" descr="bubbles">
            <a:extLst>
              <a:ext uri="{FF2B5EF4-FFF2-40B4-BE49-F238E27FC236}">
                <a16:creationId xmlns:a16="http://schemas.microsoft.com/office/drawing/2014/main" id="{9478EC04-FB36-AE33-B128-E483C13CB5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91535" y="4020359"/>
            <a:ext cx="1897546" cy="189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7 Suffix review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-est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61331C-A51E-9896-4289-411E136CFE1F}"/>
              </a:ext>
            </a:extLst>
          </p:cNvPr>
          <p:cNvSpPr txBox="1">
            <a:spLocks/>
          </p:cNvSpPr>
          <p:nvPr/>
        </p:nvSpPr>
        <p:spPr>
          <a:xfrm>
            <a:off x="337434" y="2846556"/>
            <a:ext cx="11517131" cy="11449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nicest    lightest    darkest</a:t>
            </a:r>
            <a:endParaRPr lang="en-AU" sz="7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65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8" name="Picture 7" descr="tallest">
            <a:extLst>
              <a:ext uri="{FF2B5EF4-FFF2-40B4-BE49-F238E27FC236}">
                <a16:creationId xmlns:a16="http://schemas.microsoft.com/office/drawing/2014/main" id="{5F3952BA-D44F-4015-058C-6FA1DB81D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798" y="1415877"/>
            <a:ext cx="2571147" cy="2403660"/>
          </a:xfrm>
          <a:prstGeom prst="rect">
            <a:avLst/>
          </a:prstGeom>
        </p:spPr>
      </p:pic>
      <p:pic>
        <p:nvPicPr>
          <p:cNvPr id="6" name="Picture 5" descr="saddest">
            <a:extLst>
              <a:ext uri="{FF2B5EF4-FFF2-40B4-BE49-F238E27FC236}">
                <a16:creationId xmlns:a16="http://schemas.microsoft.com/office/drawing/2014/main" id="{C37CB1FA-D5BE-79C9-5914-F89A36CC5E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6924" y="4212157"/>
            <a:ext cx="3253575" cy="2256376"/>
          </a:xfrm>
          <a:prstGeom prst="rect">
            <a:avLst/>
          </a:prstGeom>
        </p:spPr>
      </p:pic>
      <p:pic>
        <p:nvPicPr>
          <p:cNvPr id="7" name="Picture 6" descr="strongest">
            <a:extLst>
              <a:ext uri="{FF2B5EF4-FFF2-40B4-BE49-F238E27FC236}">
                <a16:creationId xmlns:a16="http://schemas.microsoft.com/office/drawing/2014/main" id="{F1F6F99C-463A-B488-D1F0-7E330AB8A4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1676" y="1762122"/>
            <a:ext cx="2563924" cy="2036951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25482848-F9AE-21E5-79A6-F388898663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2841374">
            <a:off x="2314343" y="1485745"/>
            <a:ext cx="956054" cy="186046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42E93DC3-A404-FCD0-11DE-473B3E2B8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820709">
            <a:off x="7552472" y="4689232"/>
            <a:ext cx="956054" cy="20119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9"/>
  <p:tag name="ARTICULATE_DESIGN_ID_OFFICE THEME" val="ANsMhIpo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8767B-234A-484B-BB2B-A928D0F9A4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ff236c08-9611-4854-a4bb-16d44b7327b6"/>
    <ds:schemaRef ds:uri="http://www.w3.org/XML/1998/namespace"/>
    <ds:schemaRef ds:uri="http://purl.org/dc/elements/1.1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64eff3df-e3d6-48ed-978f-45ff25640900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3671</Words>
  <Application>Microsoft Office PowerPoint</Application>
  <PresentationFormat>Widescreen</PresentationFormat>
  <Paragraphs>482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Aptos</vt:lpstr>
      <vt:lpstr>Aptos Narrow</vt:lpstr>
      <vt:lpstr>Arial</vt:lpstr>
      <vt:lpstr>Calibri</vt:lpstr>
      <vt:lpstr>Calibri Light</vt:lpstr>
      <vt:lpstr>Courier New</vt:lpstr>
      <vt:lpstr>Symbol</vt:lpstr>
      <vt:lpstr>Tenorite</vt:lpstr>
      <vt:lpstr>Verdana</vt:lpstr>
      <vt:lpstr>Office Theme</vt:lpstr>
      <vt:lpstr>Slide 1 Phase 19, lesson 6 Explicit teaching Prefix re-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Suffix review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End of review</vt:lpstr>
      <vt:lpstr>Learning intention</vt:lpstr>
      <vt:lpstr>Hand out student sheet </vt:lpstr>
      <vt:lpstr>Slide 16 I do</vt:lpstr>
      <vt:lpstr>Slide 17 I do</vt:lpstr>
      <vt:lpstr>Slide 18 We do</vt:lpstr>
      <vt:lpstr>Slide 19 I do</vt:lpstr>
      <vt:lpstr>Slide 20 We do</vt:lpstr>
      <vt:lpstr>Slide 21 I do</vt:lpstr>
      <vt:lpstr>Slide 22 We do</vt:lpstr>
      <vt:lpstr>Slide 23 I do</vt:lpstr>
      <vt:lpstr>Slide 24 We do</vt:lpstr>
      <vt:lpstr>Slide 25 Prefix review</vt:lpstr>
      <vt:lpstr>Slide 26 Check for understanding</vt:lpstr>
      <vt:lpstr>Slide 27 You do</vt:lpstr>
      <vt:lpstr>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2026-03-03T00:21:13Z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5E0961BD-ED79-4E16-B485-4731625EB4EA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11.5_feedback batch 1</vt:lpwstr>
  </property>
</Properties>
</file>