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0.xml" ContentType="application/vnd.openxmlformats-officedocument.presentationml.tags+xml"/>
  <Override PartName="/ppt/notesSlides/notesSlide15.xml" ContentType="application/vnd.openxmlformats-officedocument.presentationml.notesSlide+xml"/>
  <Override PartName="/ppt/tags/tag11.xml" ContentType="application/vnd.openxmlformats-officedocument.presentationml.tags+xml"/>
  <Override PartName="/ppt/notesSlides/notesSlide16.xml" ContentType="application/vnd.openxmlformats-officedocument.presentationml.notesSlide+xml"/>
  <Override PartName="/ppt/tags/tag12.xml" ContentType="application/vnd.openxmlformats-officedocument.presentationml.tags+xml"/>
  <Override PartName="/ppt/notesSlides/notesSlide17.xml" ContentType="application/vnd.openxmlformats-officedocument.presentationml.notesSlide+xml"/>
  <Override PartName="/ppt/tags/tag13.xml" ContentType="application/vnd.openxmlformats-officedocument.presentationml.tags+xml"/>
  <Override PartName="/ppt/notesSlides/notesSlide18.xml" ContentType="application/vnd.openxmlformats-officedocument.presentationml.notesSlide+xml"/>
  <Override PartName="/ppt/tags/tag14.xml" ContentType="application/vnd.openxmlformats-officedocument.presentationml.tags+xml"/>
  <Override PartName="/ppt/notesSlides/notesSlide19.xml" ContentType="application/vnd.openxmlformats-officedocument.presentationml.notesSlide+xml"/>
  <Override PartName="/ppt/tags/tag15.xml" ContentType="application/vnd.openxmlformats-officedocument.presentationml.tags+xml"/>
  <Override PartName="/ppt/notesSlides/notesSlide20.xml" ContentType="application/vnd.openxmlformats-officedocument.presentationml.notesSlide+xml"/>
  <Override PartName="/ppt/tags/tag16.xml" ContentType="application/vnd.openxmlformats-officedocument.presentationml.tags+xml"/>
  <Override PartName="/ppt/notesSlides/notesSlide21.xml" ContentType="application/vnd.openxmlformats-officedocument.presentationml.notesSlide+xml"/>
  <Override PartName="/ppt/tags/tag17.xml" ContentType="application/vnd.openxmlformats-officedocument.presentationml.tags+xml"/>
  <Override PartName="/ppt/notesSlides/notesSlide22.xml" ContentType="application/vnd.openxmlformats-officedocument.presentationml.notesSlide+xml"/>
  <Override PartName="/ppt/tags/tag18.xml" ContentType="application/vnd.openxmlformats-officedocument.presentationml.tags+xml"/>
  <Override PartName="/ppt/notesSlides/notesSlide23.xml" ContentType="application/vnd.openxmlformats-officedocument.presentationml.notesSlide+xml"/>
  <Override PartName="/ppt/tags/tag19.xml" ContentType="application/vnd.openxmlformats-officedocument.presentationml.tags+xml"/>
  <Override PartName="/ppt/notesSlides/notesSlide24.xml" ContentType="application/vnd.openxmlformats-officedocument.presentationml.notesSlide+xml"/>
  <Override PartName="/ppt/tags/tag20.xml" ContentType="application/vnd.openxmlformats-officedocument.presentationml.tags+xml"/>
  <Override PartName="/ppt/notesSlides/notesSlide25.xml" ContentType="application/vnd.openxmlformats-officedocument.presentationml.notesSlide+xml"/>
  <Override PartName="/ppt/tags/tag21.xml" ContentType="application/vnd.openxmlformats-officedocument.presentationml.tags+xml"/>
  <Override PartName="/ppt/notesSlides/notesSlide26.xml" ContentType="application/vnd.openxmlformats-officedocument.presentationml.notesSlide+xml"/>
  <Override PartName="/ppt/tags/tag22.xml" ContentType="application/vnd.openxmlformats-officedocument.presentationml.tags+xml"/>
  <Override PartName="/ppt/notesSlides/notesSlide27.xml" ContentType="application/vnd.openxmlformats-officedocument.presentationml.notesSlide+xml"/>
  <Override PartName="/ppt/tags/tag23.xml" ContentType="application/vnd.openxmlformats-officedocument.presentationml.tags+xml"/>
  <Override PartName="/ppt/notesSlides/notesSlide28.xml" ContentType="application/vnd.openxmlformats-officedocument.presentationml.notesSlide+xml"/>
  <Override PartName="/ppt/tags/tag24.xml" ContentType="application/vnd.openxmlformats-officedocument.presentationml.tags+xml"/>
  <Override PartName="/ppt/notesSlides/notesSlide29.xml" ContentType="application/vnd.openxmlformats-officedocument.presentationml.notesSlide+xml"/>
  <Override PartName="/ppt/tags/tag25.xml" ContentType="application/vnd.openxmlformats-officedocument.presentationml.tags+xml"/>
  <Override PartName="/ppt/notesSlides/notesSlide30.xml" ContentType="application/vnd.openxmlformats-officedocument.presentationml.notesSlide+xml"/>
  <Override PartName="/ppt/tags/tag26.xml" ContentType="application/vnd.openxmlformats-officedocument.presentationml.tags+xml"/>
  <Override PartName="/ppt/notesSlides/notesSlide31.xml" ContentType="application/vnd.openxmlformats-officedocument.presentationml.notesSlide+xml"/>
  <Override PartName="/ppt/tags/tag27.xml" ContentType="application/vnd.openxmlformats-officedocument.presentationml.tags+xml"/>
  <Override PartName="/ppt/notesSlides/notesSlide32.xml" ContentType="application/vnd.openxmlformats-officedocument.presentationml.notesSlide+xml"/>
  <Override PartName="/ppt/tags/tag28.xml" ContentType="application/vnd.openxmlformats-officedocument.presentationml.tags+xml"/>
  <Override PartName="/ppt/notesSlides/notesSlide33.xml" ContentType="application/vnd.openxmlformats-officedocument.presentationml.notesSlide+xml"/>
  <Override PartName="/ppt/tags/tag29.xml" ContentType="application/vnd.openxmlformats-officedocument.presentationml.tags+xml"/>
  <Override PartName="/ppt/notesSlides/notesSlide34.xml" ContentType="application/vnd.openxmlformats-officedocument.presentationml.notesSlide+xml"/>
  <Override PartName="/ppt/tags/tag30.xml" ContentType="application/vnd.openxmlformats-officedocument.presentationml.tags+xml"/>
  <Override PartName="/ppt/notesSlides/notesSlide35.xml" ContentType="application/vnd.openxmlformats-officedocument.presentationml.notesSlide+xml"/>
  <Override PartName="/ppt/tags/tag31.xml" ContentType="application/vnd.openxmlformats-officedocument.presentationml.tags+xml"/>
  <Override PartName="/ppt/notesSlides/notesSlide36.xml" ContentType="application/vnd.openxmlformats-officedocument.presentationml.notesSlide+xml"/>
  <Override PartName="/ppt/tags/tag32.xml" ContentType="application/vnd.openxmlformats-officedocument.presentationml.tags+xml"/>
  <Override PartName="/ppt/notesSlides/notesSlide37.xml" ContentType="application/vnd.openxmlformats-officedocument.presentationml.notesSlide+xml"/>
  <Override PartName="/ppt/tags/tag33.xml" ContentType="application/vnd.openxmlformats-officedocument.presentationml.tags+xml"/>
  <Override PartName="/ppt/notesSlides/notesSlide38.xml" ContentType="application/vnd.openxmlformats-officedocument.presentationml.notesSlide+xml"/>
  <Override PartName="/ppt/tags/tag34.xml" ContentType="application/vnd.openxmlformats-officedocument.presentationml.tags+xml"/>
  <Override PartName="/ppt/notesSlides/notesSlide39.xml" ContentType="application/vnd.openxmlformats-officedocument.presentationml.notesSlide+xml"/>
  <Override PartName="/ppt/tags/tag35.xml" ContentType="application/vnd.openxmlformats-officedocument.presentationml.tags+xml"/>
  <Override PartName="/ppt/notesSlides/notesSlide40.xml" ContentType="application/vnd.openxmlformats-officedocument.presentationml.notesSlide+xml"/>
  <Override PartName="/ppt/tags/tag36.xml" ContentType="application/vnd.openxmlformats-officedocument.presentationml.tags+xml"/>
  <Override PartName="/ppt/notesSlides/notesSlide41.xml" ContentType="application/vnd.openxmlformats-officedocument.presentationml.notesSlide+xml"/>
  <Override PartName="/ppt/tags/tag37.xml" ContentType="application/vnd.openxmlformats-officedocument.presentationml.tags+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9"/>
  </p:notesMasterIdLst>
  <p:handoutMasterIdLst>
    <p:handoutMasterId r:id="rId50"/>
  </p:handoutMasterIdLst>
  <p:sldIdLst>
    <p:sldId id="520" r:id="rId5"/>
    <p:sldId id="574" r:id="rId6"/>
    <p:sldId id="588" r:id="rId7"/>
    <p:sldId id="500" r:id="rId8"/>
    <p:sldId id="550" r:id="rId9"/>
    <p:sldId id="511" r:id="rId10"/>
    <p:sldId id="552" r:id="rId11"/>
    <p:sldId id="580" r:id="rId12"/>
    <p:sldId id="587" r:id="rId13"/>
    <p:sldId id="562" r:id="rId14"/>
    <p:sldId id="513" r:id="rId15"/>
    <p:sldId id="514" r:id="rId16"/>
    <p:sldId id="515" r:id="rId17"/>
    <p:sldId id="516" r:id="rId18"/>
    <p:sldId id="498" r:id="rId19"/>
    <p:sldId id="472" r:id="rId20"/>
    <p:sldId id="522" r:id="rId21"/>
    <p:sldId id="473" r:id="rId22"/>
    <p:sldId id="474" r:id="rId23"/>
    <p:sldId id="546" r:id="rId24"/>
    <p:sldId id="547" r:id="rId25"/>
    <p:sldId id="583" r:id="rId26"/>
    <p:sldId id="477" r:id="rId27"/>
    <p:sldId id="478" r:id="rId28"/>
    <p:sldId id="479" r:id="rId29"/>
    <p:sldId id="585" r:id="rId30"/>
    <p:sldId id="480" r:id="rId31"/>
    <p:sldId id="589" r:id="rId32"/>
    <p:sldId id="586" r:id="rId33"/>
    <p:sldId id="481" r:id="rId34"/>
    <p:sldId id="482" r:id="rId35"/>
    <p:sldId id="483" r:id="rId36"/>
    <p:sldId id="484" r:id="rId37"/>
    <p:sldId id="485" r:id="rId38"/>
    <p:sldId id="541" r:id="rId39"/>
    <p:sldId id="542" r:id="rId40"/>
    <p:sldId id="488" r:id="rId41"/>
    <p:sldId id="489" r:id="rId42"/>
    <p:sldId id="490" r:id="rId43"/>
    <p:sldId id="491" r:id="rId44"/>
    <p:sldId id="492" r:id="rId45"/>
    <p:sldId id="493" r:id="rId46"/>
    <p:sldId id="494" r:id="rId47"/>
    <p:sldId id="499" r:id="rId48"/>
  </p:sldIdLst>
  <p:sldSz cx="12192000" cy="6858000"/>
  <p:notesSz cx="6858000" cy="9144000"/>
  <p:custDataLst>
    <p:tags r:id="rId5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BC55867-3F67-DC29-6602-F885A9703C4A}" name="Charmaine Kenner" initials="CK" userId="S::charmaine.kenner@esa.edu.au::525cc8d2-224e-44fd-aa57-afaebc349805"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71D1F6ED-493F-EB67-A9FF-345D6393CC77}" name="Charmaine Kenner" initials="CK" userId="S::Charmaine.Kenner@esa.edu.au::525cc8d2-224e-44fd-aa57-afaebc349805"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ECF6"/>
    <a:srgbClr val="4472C4"/>
    <a:srgbClr val="4857A6"/>
    <a:srgbClr val="D9EDEE"/>
    <a:srgbClr val="00858D"/>
    <a:srgbClr val="002060"/>
    <a:srgbClr val="007FC2"/>
    <a:srgbClr val="FFFFFF"/>
    <a:srgbClr val="0E1E42"/>
    <a:srgbClr val="56585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3BCF48-C551-4AEF-8BC4-6A14F59A967D}" v="8" dt="2026-03-02T22:37:17.68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39152" autoAdjust="0"/>
  </p:normalViewPr>
  <p:slideViewPr>
    <p:cSldViewPr snapToGrid="0">
      <p:cViewPr varScale="1">
        <p:scale>
          <a:sx n="43" d="100"/>
          <a:sy n="43" d="100"/>
        </p:scale>
        <p:origin x="3156" y="54"/>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8" Type="http://schemas.microsoft.com/office/2018/10/relationships/authors" Target="author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tags" Target="tags/tag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 Id="rId57" Type="http://schemas.microsoft.com/office/2015/10/relationships/revisionInfo" Target="revisionInfo.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1C2628FB-1F07-4B48-8FB3-27553585B1CA}"/>
    <pc:docChg chg="undo custSel modSld modMainMaster">
      <pc:chgData name="Kerrie Shanahan" userId="ae473d9f-76e9-476f-892f-2674ea963afc" providerId="ADAL" clId="{1C2628FB-1F07-4B48-8FB3-27553585B1CA}" dt="2026-03-02T22:37:13.139" v="448" actId="790"/>
      <pc:docMkLst>
        <pc:docMk/>
      </pc:docMkLst>
      <pc:sldChg chg="modSp mod">
        <pc:chgData name="Kerrie Shanahan" userId="ae473d9f-76e9-476f-892f-2674ea963afc" providerId="ADAL" clId="{1C2628FB-1F07-4B48-8FB3-27553585B1CA}" dt="2026-02-24T03:51:03.076" v="419" actId="962"/>
        <pc:sldMkLst>
          <pc:docMk/>
          <pc:sldMk cId="3979313776" sldId="472"/>
        </pc:sldMkLst>
        <pc:grpChg chg="mod">
          <ac:chgData name="Kerrie Shanahan" userId="ae473d9f-76e9-476f-892f-2674ea963afc" providerId="ADAL" clId="{1C2628FB-1F07-4B48-8FB3-27553585B1CA}" dt="2026-02-24T03:50:48.900" v="417" actId="962"/>
          <ac:grpSpMkLst>
            <pc:docMk/>
            <pc:sldMk cId="3979313776" sldId="472"/>
            <ac:grpSpMk id="4" creationId="{DC8C72CC-0826-B8D1-F703-AD72E4E56FB6}"/>
          </ac:grpSpMkLst>
        </pc:grpChg>
        <pc:picChg chg="mod">
          <ac:chgData name="Kerrie Shanahan" userId="ae473d9f-76e9-476f-892f-2674ea963afc" providerId="ADAL" clId="{1C2628FB-1F07-4B48-8FB3-27553585B1CA}" dt="2026-02-24T03:51:03.076" v="419" actId="962"/>
          <ac:picMkLst>
            <pc:docMk/>
            <pc:sldMk cId="3979313776" sldId="472"/>
            <ac:picMk id="3" creationId="{50395FB4-9ECD-399D-7023-1EB7A6AAC482}"/>
          </ac:picMkLst>
        </pc:picChg>
      </pc:sldChg>
      <pc:sldChg chg="modSp mod">
        <pc:chgData name="Kerrie Shanahan" userId="ae473d9f-76e9-476f-892f-2674ea963afc" providerId="ADAL" clId="{1C2628FB-1F07-4B48-8FB3-27553585B1CA}" dt="2026-02-24T03:49:30.054" v="313"/>
        <pc:sldMkLst>
          <pc:docMk/>
          <pc:sldMk cId="568666050" sldId="473"/>
        </pc:sldMkLst>
        <pc:spChg chg="ord">
          <ac:chgData name="Kerrie Shanahan" userId="ae473d9f-76e9-476f-892f-2674ea963afc" providerId="ADAL" clId="{1C2628FB-1F07-4B48-8FB3-27553585B1CA}" dt="2026-02-24T03:49:30.054" v="313"/>
          <ac:spMkLst>
            <pc:docMk/>
            <pc:sldMk cId="568666050" sldId="473"/>
            <ac:spMk id="3" creationId="{DC9F7A25-0774-C930-9842-15FFE0D904CC}"/>
          </ac:spMkLst>
        </pc:spChg>
      </pc:sldChg>
      <pc:sldChg chg="modNotesTx">
        <pc:chgData name="Kerrie Shanahan" userId="ae473d9f-76e9-476f-892f-2674ea963afc" providerId="ADAL" clId="{1C2628FB-1F07-4B48-8FB3-27553585B1CA}" dt="2026-02-17T23:28:30.879" v="270" actId="20577"/>
        <pc:sldMkLst>
          <pc:docMk/>
          <pc:sldMk cId="121607987" sldId="474"/>
        </pc:sldMkLst>
      </pc:sldChg>
      <pc:sldChg chg="modNotesTx">
        <pc:chgData name="Kerrie Shanahan" userId="ae473d9f-76e9-476f-892f-2674ea963afc" providerId="ADAL" clId="{1C2628FB-1F07-4B48-8FB3-27553585B1CA}" dt="2026-02-17T23:29:39.480" v="272" actId="20577"/>
        <pc:sldMkLst>
          <pc:docMk/>
          <pc:sldMk cId="3426776120" sldId="480"/>
        </pc:sldMkLst>
      </pc:sldChg>
      <pc:sldChg chg="modSp mod">
        <pc:chgData name="Kerrie Shanahan" userId="ae473d9f-76e9-476f-892f-2674ea963afc" providerId="ADAL" clId="{1C2628FB-1F07-4B48-8FB3-27553585B1CA}" dt="2026-02-24T03:51:13.173" v="423" actId="962"/>
        <pc:sldMkLst>
          <pc:docMk/>
          <pc:sldMk cId="2954135154" sldId="481"/>
        </pc:sldMkLst>
        <pc:grpChg chg="mod">
          <ac:chgData name="Kerrie Shanahan" userId="ae473d9f-76e9-476f-892f-2674ea963afc" providerId="ADAL" clId="{1C2628FB-1F07-4B48-8FB3-27553585B1CA}" dt="2026-02-24T03:51:13.173" v="423" actId="962"/>
          <ac:grpSpMkLst>
            <pc:docMk/>
            <pc:sldMk cId="2954135154" sldId="481"/>
            <ac:grpSpMk id="3" creationId="{84D05779-1659-0C2F-299C-DE6A020F988E}"/>
          </ac:grpSpMkLst>
        </pc:grpChg>
      </pc:sldChg>
      <pc:sldChg chg="modSp mod">
        <pc:chgData name="Kerrie Shanahan" userId="ae473d9f-76e9-476f-892f-2674ea963afc" providerId="ADAL" clId="{1C2628FB-1F07-4B48-8FB3-27553585B1CA}" dt="2026-02-24T03:51:21.706" v="425" actId="962"/>
        <pc:sldMkLst>
          <pc:docMk/>
          <pc:sldMk cId="1998018280" sldId="482"/>
        </pc:sldMkLst>
        <pc:grpChg chg="mod">
          <ac:chgData name="Kerrie Shanahan" userId="ae473d9f-76e9-476f-892f-2674ea963afc" providerId="ADAL" clId="{1C2628FB-1F07-4B48-8FB3-27553585B1CA}" dt="2026-02-24T03:51:21.706" v="425" actId="962"/>
          <ac:grpSpMkLst>
            <pc:docMk/>
            <pc:sldMk cId="1998018280" sldId="482"/>
            <ac:grpSpMk id="4" creationId="{06E6B3F3-1CF3-C0D7-B105-19B725240684}"/>
          </ac:grpSpMkLst>
        </pc:grpChg>
      </pc:sldChg>
      <pc:sldChg chg="modSp mod">
        <pc:chgData name="Kerrie Shanahan" userId="ae473d9f-76e9-476f-892f-2674ea963afc" providerId="ADAL" clId="{1C2628FB-1F07-4B48-8FB3-27553585B1CA}" dt="2026-02-24T03:51:25.958" v="427" actId="962"/>
        <pc:sldMkLst>
          <pc:docMk/>
          <pc:sldMk cId="3587135087" sldId="483"/>
        </pc:sldMkLst>
        <pc:picChg chg="mod">
          <ac:chgData name="Kerrie Shanahan" userId="ae473d9f-76e9-476f-892f-2674ea963afc" providerId="ADAL" clId="{1C2628FB-1F07-4B48-8FB3-27553585B1CA}" dt="2026-02-24T03:51:25.958" v="427" actId="962"/>
          <ac:picMkLst>
            <pc:docMk/>
            <pc:sldMk cId="3587135087" sldId="483"/>
            <ac:picMk id="5" creationId="{185BC389-583D-F5FF-37E5-1A60D74F0ECE}"/>
          </ac:picMkLst>
        </pc:picChg>
      </pc:sldChg>
      <pc:sldChg chg="modSp mod">
        <pc:chgData name="Kerrie Shanahan" userId="ae473d9f-76e9-476f-892f-2674ea963afc" providerId="ADAL" clId="{1C2628FB-1F07-4B48-8FB3-27553585B1CA}" dt="2026-02-24T03:51:33.696" v="429" actId="962"/>
        <pc:sldMkLst>
          <pc:docMk/>
          <pc:sldMk cId="1827811589" sldId="484"/>
        </pc:sldMkLst>
        <pc:grpChg chg="mod">
          <ac:chgData name="Kerrie Shanahan" userId="ae473d9f-76e9-476f-892f-2674ea963afc" providerId="ADAL" clId="{1C2628FB-1F07-4B48-8FB3-27553585B1CA}" dt="2026-02-24T03:51:33.696" v="429" actId="962"/>
          <ac:grpSpMkLst>
            <pc:docMk/>
            <pc:sldMk cId="1827811589" sldId="484"/>
            <ac:grpSpMk id="4" creationId="{E4357A0A-DEE6-EB9C-D6DB-62E4F3BA2756}"/>
          </ac:grpSpMkLst>
        </pc:grpChg>
      </pc:sldChg>
      <pc:sldChg chg="modSp mod">
        <pc:chgData name="Kerrie Shanahan" userId="ae473d9f-76e9-476f-892f-2674ea963afc" providerId="ADAL" clId="{1C2628FB-1F07-4B48-8FB3-27553585B1CA}" dt="2026-02-24T03:51:41.554" v="431" actId="962"/>
        <pc:sldMkLst>
          <pc:docMk/>
          <pc:sldMk cId="3377584655" sldId="485"/>
        </pc:sldMkLst>
        <pc:grpChg chg="mod">
          <ac:chgData name="Kerrie Shanahan" userId="ae473d9f-76e9-476f-892f-2674ea963afc" providerId="ADAL" clId="{1C2628FB-1F07-4B48-8FB3-27553585B1CA}" dt="2026-02-24T03:51:41.554" v="431" actId="962"/>
          <ac:grpSpMkLst>
            <pc:docMk/>
            <pc:sldMk cId="3377584655" sldId="485"/>
            <ac:grpSpMk id="4" creationId="{6FCA391F-4EB8-CEA6-9709-ECA1DF1960BA}"/>
          </ac:grpSpMkLst>
        </pc:grpChg>
      </pc:sldChg>
      <pc:sldChg chg="modSp mod">
        <pc:chgData name="Kerrie Shanahan" userId="ae473d9f-76e9-476f-892f-2674ea963afc" providerId="ADAL" clId="{1C2628FB-1F07-4B48-8FB3-27553585B1CA}" dt="2026-02-17T23:35:52.280" v="290" actId="20577"/>
        <pc:sldMkLst>
          <pc:docMk/>
          <pc:sldMk cId="4078040901" sldId="488"/>
        </pc:sldMkLst>
        <pc:spChg chg="mod">
          <ac:chgData name="Kerrie Shanahan" userId="ae473d9f-76e9-476f-892f-2674ea963afc" providerId="ADAL" clId="{1C2628FB-1F07-4B48-8FB3-27553585B1CA}" dt="2026-02-17T23:35:52.280" v="290" actId="20577"/>
          <ac:spMkLst>
            <pc:docMk/>
            <pc:sldMk cId="4078040901" sldId="488"/>
            <ac:spMk id="4" creationId="{B637D744-1307-77B6-78C2-1DDC4DC0F41E}"/>
          </ac:spMkLst>
        </pc:spChg>
      </pc:sldChg>
      <pc:sldChg chg="modNotesTx">
        <pc:chgData name="Kerrie Shanahan" userId="ae473d9f-76e9-476f-892f-2674ea963afc" providerId="ADAL" clId="{1C2628FB-1F07-4B48-8FB3-27553585B1CA}" dt="2026-02-17T23:36:51.603" v="301" actId="20577"/>
        <pc:sldMkLst>
          <pc:docMk/>
          <pc:sldMk cId="1157311959" sldId="491"/>
        </pc:sldMkLst>
      </pc:sldChg>
      <pc:sldChg chg="modSp mod">
        <pc:chgData name="Kerrie Shanahan" userId="ae473d9f-76e9-476f-892f-2674ea963afc" providerId="ADAL" clId="{1C2628FB-1F07-4B48-8FB3-27553585B1CA}" dt="2026-02-24T03:51:57.013" v="437" actId="962"/>
        <pc:sldMkLst>
          <pc:docMk/>
          <pc:sldMk cId="258130066" sldId="492"/>
        </pc:sldMkLst>
        <pc:picChg chg="mod">
          <ac:chgData name="Kerrie Shanahan" userId="ae473d9f-76e9-476f-892f-2674ea963afc" providerId="ADAL" clId="{1C2628FB-1F07-4B48-8FB3-27553585B1CA}" dt="2026-02-24T03:51:49.943" v="433" actId="962"/>
          <ac:picMkLst>
            <pc:docMk/>
            <pc:sldMk cId="258130066" sldId="492"/>
            <ac:picMk id="12" creationId="{648EBA59-8883-1503-2B79-BD66E6E6E333}"/>
          </ac:picMkLst>
        </pc:picChg>
        <pc:picChg chg="mod">
          <ac:chgData name="Kerrie Shanahan" userId="ae473d9f-76e9-476f-892f-2674ea963afc" providerId="ADAL" clId="{1C2628FB-1F07-4B48-8FB3-27553585B1CA}" dt="2026-02-24T03:51:54.130" v="435" actId="962"/>
          <ac:picMkLst>
            <pc:docMk/>
            <pc:sldMk cId="258130066" sldId="492"/>
            <ac:picMk id="15" creationId="{ED2D297D-E65B-C957-2B12-D9436774667F}"/>
          </ac:picMkLst>
        </pc:picChg>
        <pc:picChg chg="mod">
          <ac:chgData name="Kerrie Shanahan" userId="ae473d9f-76e9-476f-892f-2674ea963afc" providerId="ADAL" clId="{1C2628FB-1F07-4B48-8FB3-27553585B1CA}" dt="2026-02-24T03:51:57.013" v="437" actId="962"/>
          <ac:picMkLst>
            <pc:docMk/>
            <pc:sldMk cId="258130066" sldId="492"/>
            <ac:picMk id="17" creationId="{235C7BF8-887C-64A3-032E-4836619A3B3E}"/>
          </ac:picMkLst>
        </pc:picChg>
      </pc:sldChg>
      <pc:sldChg chg="modSp mod">
        <pc:chgData name="Kerrie Shanahan" userId="ae473d9f-76e9-476f-892f-2674ea963afc" providerId="ADAL" clId="{1C2628FB-1F07-4B48-8FB3-27553585B1CA}" dt="2026-02-24T03:52:10.622" v="439" actId="962"/>
        <pc:sldMkLst>
          <pc:docMk/>
          <pc:sldMk cId="2389358011" sldId="493"/>
        </pc:sldMkLst>
        <pc:picChg chg="mod">
          <ac:chgData name="Kerrie Shanahan" userId="ae473d9f-76e9-476f-892f-2674ea963afc" providerId="ADAL" clId="{1C2628FB-1F07-4B48-8FB3-27553585B1CA}" dt="2026-02-24T03:52:10.622" v="439" actId="962"/>
          <ac:picMkLst>
            <pc:docMk/>
            <pc:sldMk cId="2389358011" sldId="493"/>
            <ac:picMk id="5" creationId="{F28E344D-AE9B-7C0F-2B48-199ADA29E2C8}"/>
          </ac:picMkLst>
        </pc:picChg>
      </pc:sldChg>
      <pc:sldChg chg="modNotesTx">
        <pc:chgData name="Kerrie Shanahan" userId="ae473d9f-76e9-476f-892f-2674ea963afc" providerId="ADAL" clId="{1C2628FB-1F07-4B48-8FB3-27553585B1CA}" dt="2026-03-02T22:37:13.139" v="448" actId="790"/>
        <pc:sldMkLst>
          <pc:docMk/>
          <pc:sldMk cId="1759574190" sldId="498"/>
        </pc:sldMkLst>
      </pc:sldChg>
      <pc:sldChg chg="modSp mod">
        <pc:chgData name="Kerrie Shanahan" userId="ae473d9f-76e9-476f-892f-2674ea963afc" providerId="ADAL" clId="{1C2628FB-1F07-4B48-8FB3-27553585B1CA}" dt="2026-03-02T22:32:05.601" v="447" actId="20577"/>
        <pc:sldMkLst>
          <pc:docMk/>
          <pc:sldMk cId="1259779433" sldId="514"/>
        </pc:sldMkLst>
        <pc:spChg chg="mod">
          <ac:chgData name="Kerrie Shanahan" userId="ae473d9f-76e9-476f-892f-2674ea963afc" providerId="ADAL" clId="{1C2628FB-1F07-4B48-8FB3-27553585B1CA}" dt="2026-03-02T22:32:05.601" v="447" actId="20577"/>
          <ac:spMkLst>
            <pc:docMk/>
            <pc:sldMk cId="1259779433" sldId="514"/>
            <ac:spMk id="3" creationId="{2B08D8FA-FE96-A24B-C1C6-457BC61E9ADE}"/>
          </ac:spMkLst>
        </pc:spChg>
      </pc:sldChg>
      <pc:sldChg chg="modNotesTx">
        <pc:chgData name="Kerrie Shanahan" userId="ae473d9f-76e9-476f-892f-2674ea963afc" providerId="ADAL" clId="{1C2628FB-1F07-4B48-8FB3-27553585B1CA}" dt="2026-02-24T23:48:24.034" v="446" actId="20577"/>
        <pc:sldMkLst>
          <pc:docMk/>
          <pc:sldMk cId="409148390" sldId="520"/>
        </pc:sldMkLst>
      </pc:sldChg>
      <pc:sldChg chg="delSp modSp mod">
        <pc:chgData name="Kerrie Shanahan" userId="ae473d9f-76e9-476f-892f-2674ea963afc" providerId="ADAL" clId="{1C2628FB-1F07-4B48-8FB3-27553585B1CA}" dt="2026-02-24T03:49:17.218" v="312"/>
        <pc:sldMkLst>
          <pc:docMk/>
          <pc:sldMk cId="1942781684" sldId="552"/>
        </pc:sldMkLst>
        <pc:picChg chg="mod ord">
          <ac:chgData name="Kerrie Shanahan" userId="ae473d9f-76e9-476f-892f-2674ea963afc" providerId="ADAL" clId="{1C2628FB-1F07-4B48-8FB3-27553585B1CA}" dt="2026-02-24T03:49:13.459" v="311"/>
          <ac:picMkLst>
            <pc:docMk/>
            <pc:sldMk cId="1942781684" sldId="552"/>
            <ac:picMk id="3" creationId="{4DC2B831-6D4F-6B21-A8BC-67196759E769}"/>
          </ac:picMkLst>
        </pc:picChg>
        <pc:picChg chg="mod ord">
          <ac:chgData name="Kerrie Shanahan" userId="ae473d9f-76e9-476f-892f-2674ea963afc" providerId="ADAL" clId="{1C2628FB-1F07-4B48-8FB3-27553585B1CA}" dt="2026-02-24T03:48:51.608" v="305" actId="962"/>
          <ac:picMkLst>
            <pc:docMk/>
            <pc:sldMk cId="1942781684" sldId="552"/>
            <ac:picMk id="4" creationId="{98C82009-07BA-56C5-095F-9DF8E184E2A9}"/>
          </ac:picMkLst>
        </pc:picChg>
        <pc:picChg chg="mod ord">
          <ac:chgData name="Kerrie Shanahan" userId="ae473d9f-76e9-476f-892f-2674ea963afc" providerId="ADAL" clId="{1C2628FB-1F07-4B48-8FB3-27553585B1CA}" dt="2026-02-24T03:49:17.218" v="312"/>
          <ac:picMkLst>
            <pc:docMk/>
            <pc:sldMk cId="1942781684" sldId="552"/>
            <ac:picMk id="5" creationId="{9478EC04-FB36-AE33-B128-E483C13CB589}"/>
          </ac:picMkLst>
        </pc:picChg>
        <pc:picChg chg="mod">
          <ac:chgData name="Kerrie Shanahan" userId="ae473d9f-76e9-476f-892f-2674ea963afc" providerId="ADAL" clId="{1C2628FB-1F07-4B48-8FB3-27553585B1CA}" dt="2026-02-24T03:48:58.209" v="306" actId="962"/>
          <ac:picMkLst>
            <pc:docMk/>
            <pc:sldMk cId="1942781684" sldId="552"/>
            <ac:picMk id="7" creationId="{1574D421-D3D3-3BD3-5639-CD621B5E5658}"/>
          </ac:picMkLst>
        </pc:picChg>
      </pc:sldChg>
      <pc:sldChg chg="addSp modSp mod modNotesTx">
        <pc:chgData name="Kerrie Shanahan" userId="ae473d9f-76e9-476f-892f-2674ea963afc" providerId="ADAL" clId="{1C2628FB-1F07-4B48-8FB3-27553585B1CA}" dt="2026-02-24T03:50:04.428" v="321" actId="962"/>
        <pc:sldMkLst>
          <pc:docMk/>
          <pc:sldMk cId="3305298057" sldId="562"/>
        </pc:sldMkLst>
        <pc:spChg chg="add mod">
          <ac:chgData name="Kerrie Shanahan" userId="ae473d9f-76e9-476f-892f-2674ea963afc" providerId="ADAL" clId="{1C2628FB-1F07-4B48-8FB3-27553585B1CA}" dt="2026-02-17T23:23:05.877" v="49" actId="164"/>
          <ac:spMkLst>
            <pc:docMk/>
            <pc:sldMk cId="3305298057" sldId="562"/>
            <ac:spMk id="9" creationId="{A5C181D4-47E2-2D0B-CFB7-45E042938761}"/>
          </ac:spMkLst>
        </pc:spChg>
        <pc:grpChg chg="mod">
          <ac:chgData name="Kerrie Shanahan" userId="ae473d9f-76e9-476f-892f-2674ea963afc" providerId="ADAL" clId="{1C2628FB-1F07-4B48-8FB3-27553585B1CA}" dt="2026-02-24T03:49:53.589" v="317" actId="962"/>
          <ac:grpSpMkLst>
            <pc:docMk/>
            <pc:sldMk cId="3305298057" sldId="562"/>
            <ac:grpSpMk id="5" creationId="{1BFAFCCA-B004-E528-5A40-C4EA951A08BC}"/>
          </ac:grpSpMkLst>
        </pc:grpChg>
        <pc:grpChg chg="mod">
          <ac:chgData name="Kerrie Shanahan" userId="ae473d9f-76e9-476f-892f-2674ea963afc" providerId="ADAL" clId="{1C2628FB-1F07-4B48-8FB3-27553585B1CA}" dt="2026-02-24T03:49:59.921" v="319" actId="962"/>
          <ac:grpSpMkLst>
            <pc:docMk/>
            <pc:sldMk cId="3305298057" sldId="562"/>
            <ac:grpSpMk id="8" creationId="{378E5A1B-D2AE-E1CE-F7FD-EFDAA5884307}"/>
          </ac:grpSpMkLst>
        </pc:grpChg>
        <pc:grpChg chg="add mod">
          <ac:chgData name="Kerrie Shanahan" userId="ae473d9f-76e9-476f-892f-2674ea963afc" providerId="ADAL" clId="{1C2628FB-1F07-4B48-8FB3-27553585B1CA}" dt="2026-02-24T03:50:04.428" v="321" actId="962"/>
          <ac:grpSpMkLst>
            <pc:docMk/>
            <pc:sldMk cId="3305298057" sldId="562"/>
            <ac:grpSpMk id="13" creationId="{D3E790C3-D59C-EE14-BB67-4A922E864B0A}"/>
          </ac:grpSpMkLst>
        </pc:grpChg>
        <pc:picChg chg="mod">
          <ac:chgData name="Kerrie Shanahan" userId="ae473d9f-76e9-476f-892f-2674ea963afc" providerId="ADAL" clId="{1C2628FB-1F07-4B48-8FB3-27553585B1CA}" dt="2026-02-17T23:23:05.877" v="49" actId="164"/>
          <ac:picMkLst>
            <pc:docMk/>
            <pc:sldMk cId="3305298057" sldId="562"/>
            <ac:picMk id="7" creationId="{F1F6F99C-463A-B488-D1F0-7E330AB8A4AF}"/>
          </ac:picMkLst>
        </pc:picChg>
        <pc:picChg chg="add mod">
          <ac:chgData name="Kerrie Shanahan" userId="ae473d9f-76e9-476f-892f-2674ea963afc" providerId="ADAL" clId="{1C2628FB-1F07-4B48-8FB3-27553585B1CA}" dt="2026-02-17T23:23:05.877" v="49" actId="164"/>
          <ac:picMkLst>
            <pc:docMk/>
            <pc:sldMk cId="3305298057" sldId="562"/>
            <ac:picMk id="12" creationId="{001C048F-B699-FC4E-C1C1-8AE34DF31337}"/>
          </ac:picMkLst>
        </pc:picChg>
      </pc:sldChg>
      <pc:sldChg chg="modSp mod">
        <pc:chgData name="Kerrie Shanahan" userId="ae473d9f-76e9-476f-892f-2674ea963afc" providerId="ADAL" clId="{1C2628FB-1F07-4B48-8FB3-27553585B1CA}" dt="2026-02-17T23:14:27.118" v="7" actId="255"/>
        <pc:sldMkLst>
          <pc:docMk/>
          <pc:sldMk cId="3738028381" sldId="574"/>
        </pc:sldMkLst>
        <pc:spChg chg="mod">
          <ac:chgData name="Kerrie Shanahan" userId="ae473d9f-76e9-476f-892f-2674ea963afc" providerId="ADAL" clId="{1C2628FB-1F07-4B48-8FB3-27553585B1CA}" dt="2026-02-17T23:14:27.118" v="7" actId="255"/>
          <ac:spMkLst>
            <pc:docMk/>
            <pc:sldMk cId="3738028381" sldId="574"/>
            <ac:spMk id="4" creationId="{992DD130-C87D-F8B3-EE4E-3AA9C0D323B9}"/>
          </ac:spMkLst>
        </pc:spChg>
      </pc:sldChg>
      <pc:sldChg chg="modSp mod">
        <pc:chgData name="Kerrie Shanahan" userId="ae473d9f-76e9-476f-892f-2674ea963afc" providerId="ADAL" clId="{1C2628FB-1F07-4B48-8FB3-27553585B1CA}" dt="2026-02-24T03:51:06.855" v="421" actId="962"/>
        <pc:sldMkLst>
          <pc:docMk/>
          <pc:sldMk cId="899667309" sldId="586"/>
        </pc:sldMkLst>
        <pc:picChg chg="mod">
          <ac:chgData name="Kerrie Shanahan" userId="ae473d9f-76e9-476f-892f-2674ea963afc" providerId="ADAL" clId="{1C2628FB-1F07-4B48-8FB3-27553585B1CA}" dt="2026-02-24T03:51:06.855" v="421" actId="962"/>
          <ac:picMkLst>
            <pc:docMk/>
            <pc:sldMk cId="899667309" sldId="586"/>
            <ac:picMk id="4" creationId="{D08A6CA7-74A0-200E-E682-9A966DB84023}"/>
          </ac:picMkLst>
        </pc:picChg>
      </pc:sldChg>
      <pc:sldChg chg="modSp mod">
        <pc:chgData name="Kerrie Shanahan" userId="ae473d9f-76e9-476f-892f-2674ea963afc" providerId="ADAL" clId="{1C2628FB-1F07-4B48-8FB3-27553585B1CA}" dt="2026-02-24T03:49:48.696" v="315" actId="962"/>
        <pc:sldMkLst>
          <pc:docMk/>
          <pc:sldMk cId="1614697493" sldId="588"/>
        </pc:sldMkLst>
        <pc:picChg chg="mod">
          <ac:chgData name="Kerrie Shanahan" userId="ae473d9f-76e9-476f-892f-2674ea963afc" providerId="ADAL" clId="{1C2628FB-1F07-4B48-8FB3-27553585B1CA}" dt="2026-02-24T03:49:48.696" v="315" actId="962"/>
          <ac:picMkLst>
            <pc:docMk/>
            <pc:sldMk cId="1614697493" sldId="588"/>
            <ac:picMk id="8" creationId="{5CCAFC60-F03C-4116-EF4D-D012DF647122}"/>
          </ac:picMkLst>
        </pc:picChg>
      </pc:sldChg>
      <pc:sldChg chg="modNotesTx">
        <pc:chgData name="Kerrie Shanahan" userId="ae473d9f-76e9-476f-892f-2674ea963afc" providerId="ADAL" clId="{1C2628FB-1F07-4B48-8FB3-27553585B1CA}" dt="2026-02-17T23:30:52.084" v="286" actId="15"/>
        <pc:sldMkLst>
          <pc:docMk/>
          <pc:sldMk cId="1386586157" sldId="58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dirty="0"/>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3/03/2026</a:t>
            </a:fld>
            <a:endParaRPr lang="en-AU" dirty="0"/>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dirty="0"/>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dirty="0"/>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3/03/2026</a:t>
            </a:fld>
            <a:endParaRPr lang="en-AU"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dirty="0"/>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learnt content (slides 2 to 14) takes approximately 15 minutes. </a:t>
            </a:r>
            <a:endParaRPr lang="en-AU" dirty="0">
              <a:latin typeface="+mn-lt"/>
              <a:cs typeface="Calibri"/>
            </a:endParaRPr>
          </a:p>
          <a:p>
            <a:pPr>
              <a:defRPr/>
            </a:pPr>
            <a:r>
              <a:rPr lang="en-AU" dirty="0">
                <a:latin typeface="+mn-lt"/>
              </a:rPr>
              <a:t>Explicit teaching of:</a:t>
            </a:r>
          </a:p>
          <a:p>
            <a:pPr marL="171450" indent="-171450">
              <a:buFont typeface="Arial" panose="020B0604020202020204" pitchFamily="34" charset="0"/>
              <a:buChar char="•"/>
              <a:defRPr/>
            </a:pPr>
            <a:r>
              <a:rPr lang="en-AU" sz="1200" dirty="0">
                <a:latin typeface="+mn-lt"/>
              </a:rPr>
              <a:t>the letter–sound correspondences </a:t>
            </a:r>
            <a:r>
              <a:rPr lang="en-AU" sz="1200" b="1" dirty="0">
                <a:latin typeface="+mn-lt"/>
              </a:rPr>
              <a:t>aw </a:t>
            </a:r>
            <a:r>
              <a:rPr lang="en-AU" sz="1200" dirty="0">
                <a:latin typeface="+mn-lt"/>
              </a:rPr>
              <a:t>and </a:t>
            </a:r>
            <a:r>
              <a:rPr lang="en-AU" sz="1200" b="1" dirty="0">
                <a:latin typeface="+mn-lt"/>
              </a:rPr>
              <a:t>au</a:t>
            </a:r>
            <a:r>
              <a:rPr lang="en-AU" sz="1200" dirty="0">
                <a:latin typeface="+mn-lt"/>
              </a:rPr>
              <a:t> say </a:t>
            </a:r>
            <a:r>
              <a:rPr lang="en-AU" sz="1200" i="0" dirty="0">
                <a:latin typeface="+mn-lt"/>
              </a:rPr>
              <a:t>/or/ </a:t>
            </a:r>
            <a:r>
              <a:rPr lang="en-AU" sz="1200" dirty="0">
                <a:latin typeface="+mn-lt"/>
              </a:rPr>
              <a:t>(slides 15 to 43)</a:t>
            </a:r>
          </a:p>
          <a:p>
            <a:pPr marL="171450" indent="-171450">
              <a:buFont typeface="Arial" panose="020B0604020202020204" pitchFamily="34" charset="0"/>
              <a:buChar char="•"/>
              <a:defRPr/>
            </a:pPr>
            <a:r>
              <a:rPr lang="en-AU" sz="1200" dirty="0">
                <a:latin typeface="+mn-lt"/>
              </a:rPr>
              <a:t>the irregular word </a:t>
            </a:r>
            <a:r>
              <a:rPr lang="en-AU" sz="1200" b="1" dirty="0">
                <a:latin typeface="+mn-lt"/>
              </a:rPr>
              <a:t>beautiful</a:t>
            </a:r>
            <a:r>
              <a:rPr lang="en-AU" sz="1200" b="0" dirty="0">
                <a:latin typeface="+mn-lt"/>
              </a:rPr>
              <a:t> (slides 35 and 36)</a:t>
            </a:r>
          </a:p>
          <a:p>
            <a:pPr>
              <a:defRPr/>
            </a:pPr>
            <a:r>
              <a:rPr lang="en-AU" sz="1200" b="0" dirty="0">
                <a:latin typeface="+mn-lt"/>
              </a:rPr>
              <a:t>t</a:t>
            </a:r>
            <a:r>
              <a:rPr lang="en-AU" sz="1200" dirty="0">
                <a:latin typeface="+mn-lt"/>
              </a:rPr>
              <a:t>akes approximately 30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p>
          <a:p>
            <a:endParaRPr lang="en-US" sz="1200" dirty="0">
              <a:latin typeface="+mn-lt"/>
            </a:endParaRPr>
          </a:p>
          <a:p>
            <a:pPr marL="171450" indent="-171450">
              <a:buFont typeface="Arial" panose="020B0604020202020204" pitchFamily="34" charset="0"/>
              <a:buChar char="•"/>
            </a:pPr>
            <a:r>
              <a:rPr lang="en-US" sz="1200" dirty="0">
                <a:latin typeface="+mn-lt"/>
              </a:rPr>
              <a:t>Go to the download folder for this phase; it includes a Word file for the student sheet for this lesson. </a:t>
            </a:r>
            <a:r>
              <a:rPr lang="en-US" sz="1200" dirty="0">
                <a:effectLst/>
                <a:latin typeface="+mn-lt"/>
              </a:rPr>
              <a:t>Print one student sheet for each student </a:t>
            </a:r>
            <a:r>
              <a:rPr lang="en-AU" sz="1200" u="none" dirty="0">
                <a:latin typeface="+mn-lt"/>
              </a:rPr>
              <a:t>(to be used with slide 42).</a:t>
            </a:r>
            <a:endParaRPr lang="en-AU" sz="1200"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solidFill>
                  <a:srgbClr val="000000"/>
                </a:solidFill>
                <a:effectLst/>
                <a:latin typeface="+mn-lt"/>
              </a:rPr>
              <a:t>If desired, edit the letters on slides 17 and 18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latin typeface="+mn-lt"/>
              </a:rPr>
              <a:t>Prepare application tasks for independent practice (slide 43). For example, you could use the Phonics pair-game templates found on the Literacy Hub (www.literacyhub.edu.au/search/phonics-pair-game-templates) and add words containing letter–sound correspondences students have already learnt. </a:t>
            </a:r>
          </a:p>
          <a:p>
            <a:endParaRPr lang="en-AU" dirty="0"/>
          </a:p>
          <a:p>
            <a:r>
              <a:rPr lang="en-US" sz="1200" kern="1200" dirty="0">
                <a:solidFill>
                  <a:schemeClr val="tx1"/>
                </a:solidFill>
                <a:effectLst/>
                <a:latin typeface="+mn-lt"/>
                <a:ea typeface="+mn-ea"/>
                <a:cs typeface="+mn-cs"/>
              </a:rPr>
              <a:t>Note: This lesson contains words that some students may not be familiar with. Providing a short, student-friendly definition for these words can be done after the instruction on the relevant slide/s. </a:t>
            </a:r>
            <a:endParaRPr lang="en-AU" dirty="0"/>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dirty="0"/>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tamest</a:t>
            </a:r>
            <a:r>
              <a:rPr lang="en-US" b="0" dirty="0"/>
              <a:t>,</a:t>
            </a:r>
            <a:r>
              <a:rPr lang="en-US" b="1" dirty="0"/>
              <a:t> brightest, biggest</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leaving off the final </a:t>
            </a:r>
            <a:r>
              <a:rPr lang="en-US" b="1" dirty="0"/>
              <a:t>e </a:t>
            </a:r>
            <a:r>
              <a:rPr lang="en-US" b="0" dirty="0"/>
              <a:t>if needed, or doubling the final consonant if needed if it is a 1-1-1 base word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adding the vowel suffix.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Then choose a student to explain what each word means. Encourage them to use the language from the taught catchphrase: </a:t>
            </a:r>
            <a:r>
              <a:rPr lang="en-AU" sz="1200" kern="1200" dirty="0">
                <a:solidFill>
                  <a:schemeClr val="tx1"/>
                </a:solidFill>
                <a:effectLst/>
                <a:latin typeface="+mn-lt"/>
                <a:ea typeface="+mn-ea"/>
                <a:cs typeface="+mn-cs"/>
              </a:rPr>
              <a:t>‘the “most” when </a:t>
            </a:r>
            <a:r>
              <a:rPr lang="en-US" sz="1200" kern="1200" dirty="0">
                <a:solidFill>
                  <a:schemeClr val="tx1"/>
                </a:solidFill>
                <a:effectLst/>
                <a:latin typeface="+mn-lt"/>
                <a:ea typeface="+mn-ea"/>
                <a:cs typeface="+mn-cs"/>
              </a:rPr>
              <a:t>compared to the rest</a:t>
            </a:r>
            <a:r>
              <a:rPr lang="en-AU" sz="1200" kern="1200" dirty="0">
                <a:solidFill>
                  <a:schemeClr val="tx1"/>
                </a:solidFill>
                <a:effectLst/>
                <a:latin typeface="+mn-lt"/>
                <a:ea typeface="+mn-ea"/>
                <a:cs typeface="+mn-cs"/>
              </a:rPr>
              <a: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dirty="0">
              <a:effectLst/>
              <a:latin typeface="+mn-lt"/>
              <a:cs typeface="Times New Roman" panose="02020603050405020304" pitchFamily="18" charset="0"/>
            </a:endParaRPr>
          </a:p>
          <a:p>
            <a:r>
              <a:rPr lang="en-US" b="1" dirty="0"/>
              <a:t>Provide corrective feedback as needed:</a:t>
            </a:r>
          </a:p>
          <a:p>
            <a:r>
              <a:rPr lang="en-US" dirty="0"/>
              <a:t>If any students have difficulty, provide scaffolding as required or model the process for them.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dirty="0"/>
          </a:p>
        </p:txBody>
      </p:sp>
    </p:spTree>
    <p:extLst>
      <p:ext uri="{BB962C8B-B14F-4D97-AF65-F5344CB8AC3E}">
        <p14:creationId xmlns:p14="http://schemas.microsoft.com/office/powerpoint/2010/main" val="20174864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b="0" dirty="0"/>
          </a:p>
          <a:p>
            <a:r>
              <a:rPr lang="en-US" b="0" dirty="0"/>
              <a:t>Point to each irregular word in random order. As you point, students read the word.</a:t>
            </a:r>
          </a:p>
          <a:p>
            <a:endParaRPr lang="en-US" b="0"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sounds in the word, and the spelling of the word, for example, </a:t>
            </a:r>
            <a:r>
              <a:rPr lang="en-US" b="1" dirty="0"/>
              <a:t>p/eo/</a:t>
            </a:r>
            <a:r>
              <a:rPr lang="en-US" b="1" dirty="0">
                <a:latin typeface="Aptos" panose="020B0004020202020204" pitchFamily="34" charset="0"/>
              </a:rPr>
              <a:t>p</a:t>
            </a:r>
            <a:r>
              <a:rPr lang="en-US" b="1" dirty="0"/>
              <a:t>/le</a:t>
            </a:r>
            <a:r>
              <a:rPr lang="en-US" b="0" dirty="0"/>
              <a:t>,</a:t>
            </a:r>
            <a:r>
              <a:rPr lang="en-US" b="1" dirty="0"/>
              <a:t> people</a:t>
            </a:r>
            <a:r>
              <a:rPr lang="en-US" b="0" dirty="0"/>
              <a:t>,</a:t>
            </a:r>
            <a:r>
              <a:rPr lang="en-US" b="1" dirty="0"/>
              <a:t> p-eo-p-le</a:t>
            </a:r>
            <a:r>
              <a:rPr lang="en-US" b="0" dirty="0"/>
              <a:t> spells </a:t>
            </a:r>
            <a:r>
              <a:rPr lang="en-US" b="1" dirty="0"/>
              <a:t>people</a:t>
            </a:r>
            <a:r>
              <a:rPr lang="en-US" b="0" dirty="0"/>
              <a:t>.</a:t>
            </a:r>
            <a:r>
              <a:rPr lang="en-US" b="1" dirty="0"/>
              <a:t>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dirty="0"/>
          </a:p>
        </p:txBody>
      </p:sp>
    </p:spTree>
    <p:extLst>
      <p:ext uri="{BB962C8B-B14F-4D97-AF65-F5344CB8AC3E}">
        <p14:creationId xmlns:p14="http://schemas.microsoft.com/office/powerpoint/2010/main" val="12148746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them to:</a:t>
            </a:r>
          </a:p>
          <a:p>
            <a:pPr marL="172800" lvl="0" indent="-172800">
              <a:lnSpc>
                <a:spcPct val="107000"/>
              </a:lnSpc>
              <a:buFont typeface="Arial" panose="020B0604020202020204" pitchFamily="34" charset="0"/>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172800" lvl="0" indent="-172800">
              <a:lnSpc>
                <a:spcPct val="107000"/>
              </a:lnSpc>
              <a:spcAft>
                <a:spcPts val="800"/>
              </a:spcAft>
              <a:buFont typeface="Arial" panose="020B0604020202020204" pitchFamily="34" charset="0"/>
              <a:buChar char="•"/>
              <a:tabLst>
                <a:tab pos="5731510" algn="r"/>
              </a:tabLst>
            </a:pPr>
            <a:r>
              <a:rPr lang="en-US" sz="1200" kern="1200" dirty="0">
                <a:solidFill>
                  <a:schemeClr val="tx1"/>
                </a:solidFill>
                <a:latin typeface="+mn-lt"/>
                <a:ea typeface="+mn-ea"/>
                <a:cs typeface="+mn-cs"/>
              </a:rPr>
              <a:t>sound out and blend to read the other words</a:t>
            </a:r>
          </a:p>
          <a:p>
            <a:pPr marL="172800" lvl="0" indent="-172800">
              <a:lnSpc>
                <a:spcPct val="107000"/>
              </a:lnSpc>
              <a:spcAft>
                <a:spcPts val="800"/>
              </a:spcAft>
              <a:buFont typeface="Arial" panose="020B0604020202020204" pitchFamily="34" charset="0"/>
              <a:buChar char="•"/>
              <a:tabLst>
                <a:tab pos="5731510" algn="r"/>
              </a:tabLst>
            </a:pPr>
            <a:r>
              <a:rPr lang="en-US" sz="1200" kern="1200" dirty="0">
                <a:solidFill>
                  <a:schemeClr val="tx1"/>
                </a:solidFill>
                <a:latin typeface="+mn-lt"/>
                <a:ea typeface="+mn-ea"/>
                <a:cs typeface="+mn-cs"/>
              </a:rPr>
              <a:t>re-read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with an aspect of reading the sentences, model the process.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dirty="0"/>
          </a:p>
        </p:txBody>
      </p:sp>
    </p:spTree>
    <p:extLst>
      <p:ext uri="{BB962C8B-B14F-4D97-AF65-F5344CB8AC3E}">
        <p14:creationId xmlns:p14="http://schemas.microsoft.com/office/powerpoint/2010/main" val="17912168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leave spaces between words and use previously taught punctuation.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solidFill>
                  <a:schemeClr val="tx1"/>
                </a:solidFill>
                <a:latin typeface="+mn-lt"/>
              </a:rPr>
              <a:t>Tell students the sentence they are going to write: </a:t>
            </a:r>
            <a:r>
              <a:rPr lang="en-US" b="1" dirty="0">
                <a:solidFill>
                  <a:schemeClr val="tx1"/>
                </a:solidFill>
                <a:latin typeface="+mn-lt"/>
              </a:rPr>
              <a:t>The hockey player is the same height as her coach and she is only eight. </a:t>
            </a: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solidFill>
                  <a:schemeClr val="tx1"/>
                </a:solidFill>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repeat the sentence to you</a:t>
            </a:r>
            <a:endParaRPr lang="en-US" dirty="0">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effectLst/>
                <a:latin typeface="+mn-lt"/>
                <a:cs typeface="Calibri"/>
              </a:rPr>
              <a:t>show the sentence they have written by placing their mini-whiteboard underneath their chin for you to check.</a:t>
            </a:r>
            <a:endParaRPr lang="en-US" sz="1200" dirty="0">
              <a:solidFill>
                <a:schemeClr val="tx1"/>
              </a:solidFill>
              <a:effectLst/>
              <a:latin typeface="+mn-lt"/>
              <a:ea typeface="Calibri"/>
              <a:cs typeface="Calibri"/>
            </a:endParaRPr>
          </a:p>
          <a:p>
            <a:pPr marL="0" indent="0">
              <a:buFont typeface="Arial" panose="020B0604020202020204" pitchFamily="34" charset="0"/>
              <a:buNone/>
            </a:pP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As needed, students can be given this additional follow-on sentence: </a:t>
            </a:r>
            <a:r>
              <a:rPr lang="en-US" b="1" dirty="0">
                <a:solidFill>
                  <a:schemeClr val="tx1"/>
                </a:solidFill>
                <a:latin typeface="+mn-lt"/>
              </a:rPr>
              <a:t>My niece is the tallest on the hockey team if she stands up on her tiptoes.</a:t>
            </a:r>
            <a:endParaRPr lang="en-AU" sz="1200" b="1" kern="1200" dirty="0">
              <a:solidFill>
                <a:schemeClr val="tx1"/>
              </a:solidFill>
              <a:effectLst/>
              <a:latin typeface="+mn-lt"/>
              <a:ea typeface="+mn-ea"/>
              <a:cs typeface="+mn-cs"/>
            </a:endParaRPr>
          </a:p>
          <a:p>
            <a:pPr marL="0" indent="0">
              <a:buFont typeface="Arial" panose="020B0604020202020204" pitchFamily="34" charset="0"/>
              <a:buNone/>
            </a:pPr>
            <a:endParaRPr lang="en-AU" sz="1200" dirty="0">
              <a:solidFill>
                <a:schemeClr val="tx1"/>
              </a:solidFill>
              <a:effectLst/>
              <a:latin typeface="+mn-lt"/>
              <a:ea typeface="Calibri" panose="020F0502020204030204" pitchFamily="34" charset="0"/>
              <a:cs typeface="Times New Roman" panose="02020603050405020304" pitchFamily="18" charset="0"/>
            </a:endParaRPr>
          </a:p>
          <a:p>
            <a:r>
              <a:rPr lang="en-US" b="1" dirty="0">
                <a:solidFill>
                  <a:schemeClr val="tx1"/>
                </a:solidFill>
                <a:latin typeface="+mn-lt"/>
              </a:rPr>
              <a:t>Provide corrective feedback as needed:</a:t>
            </a:r>
          </a:p>
          <a:p>
            <a:r>
              <a:rPr lang="en-US" dirty="0">
                <a:solidFill>
                  <a:schemeClr val="tx1"/>
                </a:solidFill>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dirty="0"/>
          </a:p>
        </p:txBody>
      </p:sp>
    </p:spTree>
    <p:extLst>
      <p:ext uri="{BB962C8B-B14F-4D97-AF65-F5344CB8AC3E}">
        <p14:creationId xmlns:p14="http://schemas.microsoft.com/office/powerpoint/2010/main" val="30753895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dirty="0"/>
              <a:t>You might like to give the students a short break before starting the explicit teaching section.</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dirty="0"/>
          </a:p>
        </p:txBody>
      </p:sp>
    </p:spTree>
    <p:extLst>
      <p:ext uri="{BB962C8B-B14F-4D97-AF65-F5344CB8AC3E}">
        <p14:creationId xmlns:p14="http://schemas.microsoft.com/office/powerpoint/2010/main" val="26390386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AU" sz="1200" b="1" kern="1200" dirty="0">
                <a:effectLst/>
                <a:latin typeface="+mn-lt"/>
                <a:ea typeface="Times New Roman" panose="02020603050405020304" pitchFamily="18" charset="0"/>
              </a:rPr>
              <a:t>Set learning intention and success criteria</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letter–sound correspondences introduced in this lesson are </a:t>
            </a:r>
            <a:r>
              <a:rPr lang="en-AU" sz="1200" b="1" kern="1200" dirty="0">
                <a:effectLst/>
                <a:latin typeface="+mn-lt"/>
                <a:ea typeface="Times New Roman" panose="02020603050405020304" pitchFamily="18" charset="0"/>
              </a:rPr>
              <a:t>aw</a:t>
            </a:r>
            <a:r>
              <a:rPr lang="en-AU" sz="1200" kern="1200" dirty="0">
                <a:effectLst/>
                <a:latin typeface="+mn-lt"/>
                <a:ea typeface="Times New Roman" panose="02020603050405020304" pitchFamily="18" charset="0"/>
              </a:rPr>
              <a:t> and </a:t>
            </a:r>
            <a:r>
              <a:rPr lang="en-AU" sz="1200" b="1" kern="1200" dirty="0">
                <a:effectLst/>
                <a:latin typeface="+mn-lt"/>
                <a:ea typeface="Times New Roman" panose="02020603050405020304" pitchFamily="18" charset="0"/>
              </a:rPr>
              <a:t>au</a:t>
            </a:r>
            <a:r>
              <a:rPr lang="en-AU" sz="1200" kern="1200" dirty="0">
                <a:effectLst/>
                <a:latin typeface="+mn-lt"/>
                <a:ea typeface="Times New Roman" panose="02020603050405020304" pitchFamily="18" charset="0"/>
              </a:rPr>
              <a:t> making the </a:t>
            </a:r>
            <a:r>
              <a:rPr lang="en-US" sz="1200" b="0" dirty="0">
                <a:latin typeface="+mn-lt"/>
              </a:rPr>
              <a:t>/</a:t>
            </a:r>
            <a:r>
              <a:rPr lang="en-US" sz="1200" b="0" dirty="0">
                <a:latin typeface="+mn-lt"/>
                <a:cs typeface="Calibri"/>
              </a:rPr>
              <a:t>or/</a:t>
            </a:r>
            <a:r>
              <a:rPr lang="en-AU" sz="1200" b="0" kern="1200" dirty="0">
                <a:effectLst/>
                <a:latin typeface="+mn-lt"/>
                <a:cs typeface="Calibri"/>
              </a:rPr>
              <a:t> sound as in the words </a:t>
            </a:r>
            <a:r>
              <a:rPr lang="en-AU" b="1" dirty="0">
                <a:latin typeface="+mn-lt"/>
                <a:cs typeface="Calibri"/>
              </a:rPr>
              <a:t>paw</a:t>
            </a:r>
            <a:r>
              <a:rPr lang="en-AU" b="0" dirty="0">
                <a:latin typeface="+mn-lt"/>
                <a:cs typeface="Calibri"/>
              </a:rPr>
              <a:t>,</a:t>
            </a:r>
            <a:r>
              <a:rPr lang="en-AU" b="1" dirty="0">
                <a:latin typeface="+mn-lt"/>
                <a:cs typeface="Calibri"/>
              </a:rPr>
              <a:t> crawl </a:t>
            </a:r>
            <a:r>
              <a:rPr lang="en-AU" b="0" dirty="0">
                <a:latin typeface="+mn-lt"/>
                <a:cs typeface="Calibri"/>
              </a:rPr>
              <a:t>and </a:t>
            </a:r>
            <a:r>
              <a:rPr lang="en-AU" b="1" dirty="0">
                <a:latin typeface="+mn-lt"/>
                <a:cs typeface="Calibri"/>
              </a:rPr>
              <a:t>author</a:t>
            </a:r>
            <a:r>
              <a:rPr lang="en-AU" b="0" dirty="0">
                <a:latin typeface="+mn-lt"/>
                <a:cs typeface="Calibri"/>
              </a:rPr>
              <a:t>.</a:t>
            </a:r>
            <a:endParaRPr lang="en-AU" sz="1200" b="0" kern="1200" dirty="0">
              <a:effectLst/>
              <a:latin typeface="+mn-lt"/>
              <a:ea typeface="Times New Roman" panose="02020603050405020304" pitchFamily="18" charset="0"/>
              <a:cs typeface="Calibri"/>
            </a:endParaRPr>
          </a:p>
          <a:p>
            <a:endParaRPr lang="en-AU" sz="1200" kern="1200" dirty="0">
              <a:effectLst/>
              <a:latin typeface="+mn-lt"/>
              <a:ea typeface="Times New Roman" panose="02020603050405020304" pitchFamily="18" charset="0"/>
            </a:endParaRPr>
          </a:p>
          <a:p>
            <a:r>
              <a:rPr lang="en-US" sz="1200" b="1" i="0" u="none" strike="noStrike" baseline="0" dirty="0">
                <a:solidFill>
                  <a:srgbClr val="000000"/>
                </a:solidFill>
                <a:latin typeface="+mn-lt"/>
              </a:rPr>
              <a:t>Spelling </a:t>
            </a:r>
            <a:r>
              <a:rPr lang="en-US" sz="1200" b="1" dirty="0">
                <a:solidFill>
                  <a:srgbClr val="000000"/>
                </a:solidFill>
                <a:latin typeface="+mn-lt"/>
              </a:rPr>
              <a:t>generalisation</a:t>
            </a:r>
          </a:p>
          <a:p>
            <a:pPr marL="171450" indent="-171450">
              <a:buFont typeface="Arial,Sans-Serif"/>
              <a:buChar char="•"/>
              <a:defRPr/>
            </a:pPr>
            <a:r>
              <a:rPr lang="en-AU" b="1" i="0" dirty="0">
                <a:latin typeface="+mn-lt"/>
              </a:rPr>
              <a:t>aw</a:t>
            </a:r>
            <a:r>
              <a:rPr lang="en-AU" b="0" i="0" dirty="0">
                <a:latin typeface="+mn-lt"/>
              </a:rPr>
              <a:t> and </a:t>
            </a:r>
            <a:r>
              <a:rPr lang="en-AU" b="1" i="0" dirty="0">
                <a:latin typeface="+mn-lt"/>
              </a:rPr>
              <a:t>au</a:t>
            </a:r>
            <a:r>
              <a:rPr lang="en-AU" b="0" i="0" dirty="0">
                <a:latin typeface="+mn-lt"/>
              </a:rPr>
              <a:t> say /or/</a:t>
            </a:r>
          </a:p>
          <a:p>
            <a:pPr marL="171450" indent="-171450">
              <a:buFont typeface="Arial,Sans-Serif"/>
              <a:buChar char="•"/>
              <a:defRPr/>
            </a:pPr>
            <a:r>
              <a:rPr lang="en-AU" b="0" i="0" dirty="0">
                <a:latin typeface="+mn-lt"/>
              </a:rPr>
              <a:t>most common: </a:t>
            </a:r>
            <a:r>
              <a:rPr lang="en-AU" b="1" i="0" dirty="0">
                <a:latin typeface="+mn-lt"/>
              </a:rPr>
              <a:t>aw </a:t>
            </a:r>
            <a:r>
              <a:rPr lang="en-AU" b="0" i="0" dirty="0">
                <a:latin typeface="+mn-lt"/>
              </a:rPr>
              <a:t>says /or/ </a:t>
            </a:r>
          </a:p>
          <a:p>
            <a:pPr marL="171450" indent="-171450">
              <a:buFont typeface="Arial,Sans-Serif"/>
              <a:buChar char="•"/>
              <a:defRPr/>
            </a:pPr>
            <a:r>
              <a:rPr lang="en-AU" b="0" i="0" dirty="0">
                <a:latin typeface="+mn-lt"/>
              </a:rPr>
              <a:t>less common*: </a:t>
            </a:r>
            <a:r>
              <a:rPr lang="en-AU" b="1" i="0" dirty="0">
                <a:latin typeface="+mn-lt"/>
              </a:rPr>
              <a:t>au </a:t>
            </a:r>
            <a:r>
              <a:rPr lang="en-AU" b="0" i="0" dirty="0">
                <a:latin typeface="+mn-lt"/>
              </a:rPr>
              <a:t>says /or/</a:t>
            </a:r>
          </a:p>
          <a:p>
            <a:pPr marL="171450" indent="-171450">
              <a:buFont typeface="Arial,Sans-Serif"/>
              <a:buChar char="•"/>
              <a:defRPr/>
            </a:pPr>
            <a:endParaRPr lang="en-US" sz="1200" b="0" i="0" u="none" strike="noStrike" baseline="0" dirty="0">
              <a:solidFill>
                <a:srgbClr val="000000"/>
              </a:solidFill>
              <a:latin typeface="+mn-lt"/>
            </a:endParaRPr>
          </a:p>
          <a:p>
            <a:r>
              <a:rPr lang="en-AU" sz="1200" kern="1200" dirty="0">
                <a:effectLst/>
                <a:latin typeface="+mn-lt"/>
                <a:ea typeface="Times New Roman" panose="02020603050405020304" pitchFamily="18" charset="0"/>
              </a:rPr>
              <a:t>The irregular word** in this lesson is </a:t>
            </a:r>
            <a:r>
              <a:rPr lang="en-AU" sz="1200" b="1" kern="1200" dirty="0">
                <a:effectLst/>
                <a:latin typeface="+mn-lt"/>
                <a:ea typeface="Times New Roman" panose="02020603050405020304" pitchFamily="18" charset="0"/>
              </a:rPr>
              <a:t>beautiful</a:t>
            </a:r>
            <a:r>
              <a:rPr lang="en-AU" sz="1200" kern="1200" dirty="0">
                <a:effectLst/>
                <a:latin typeface="+mn-lt"/>
                <a:ea typeface="Times New Roman" panose="02020603050405020304" pitchFamily="18" charset="0"/>
              </a:rPr>
              <a:t>. </a:t>
            </a:r>
            <a:endParaRPr lang="en-AU" sz="1200" kern="1200" dirty="0">
              <a:effectLst/>
              <a:latin typeface="+mn-lt"/>
              <a:ea typeface="Times New Roman" panose="02020603050405020304" pitchFamily="18" charset="0"/>
              <a:cs typeface="Calibri"/>
            </a:endParaRPr>
          </a:p>
          <a:p>
            <a:endParaRPr lang="en-AU" sz="120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effectLst/>
                <a:latin typeface="+mn-lt"/>
                <a:ea typeface="Times New Roman" panose="02020603050405020304" pitchFamily="18" charset="0"/>
              </a:rPr>
              <a:t>*Note that </a:t>
            </a:r>
            <a:r>
              <a:rPr lang="en-AU" sz="1200" b="1" dirty="0">
                <a:effectLst/>
                <a:latin typeface="+mn-lt"/>
                <a:ea typeface="Times New Roman" panose="02020603050405020304" pitchFamily="18" charset="0"/>
              </a:rPr>
              <a:t>au</a:t>
            </a:r>
            <a:r>
              <a:rPr lang="en-AU" sz="1200" dirty="0">
                <a:effectLst/>
                <a:latin typeface="+mn-lt"/>
                <a:ea typeface="Times New Roman" panose="02020603050405020304" pitchFamily="18" charset="0"/>
              </a:rPr>
              <a:t> is a more common spelling for the /or/ sound at the start of a word than </a:t>
            </a:r>
            <a:r>
              <a:rPr lang="en-AU" sz="1200" b="1" dirty="0">
                <a:effectLst/>
                <a:latin typeface="+mn-lt"/>
                <a:ea typeface="Times New Roman" panose="02020603050405020304" pitchFamily="18" charset="0"/>
              </a:rPr>
              <a:t>aw</a:t>
            </a:r>
            <a:r>
              <a:rPr lang="en-AU" sz="1200" dirty="0">
                <a:effectLst/>
                <a:latin typeface="+mn-lt"/>
                <a:ea typeface="Times New Roman" panose="02020603050405020304" pitchFamily="18" charset="0"/>
              </a:rPr>
              <a:t>. This is explained to students in this lesson. </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a:t>
            </a:r>
            <a:r>
              <a:rPr lang="en-US" sz="1200" dirty="0">
                <a:effectLst/>
                <a:latin typeface="+mn-lt"/>
                <a:ea typeface="Times New Roman" panose="02020603050405020304" pitchFamily="18" charset="0"/>
              </a:rPr>
              <a:t>Irregular words are words containing letter–sound correspondences that students have not yet learnt, or that are used in very few words, for example, </a:t>
            </a:r>
            <a:r>
              <a:rPr lang="en-AU" sz="1200" b="1" noProof="0" dirty="0">
                <a:effectLst/>
                <a:latin typeface="+mn-lt"/>
                <a:ea typeface="Times New Roman" panose="02020603050405020304" pitchFamily="18" charset="0"/>
              </a:rPr>
              <a:t>st</a:t>
            </a:r>
            <a:r>
              <a:rPr lang="en-US" sz="1200" dirty="0">
                <a:effectLst/>
                <a:latin typeface="+mn-lt"/>
                <a:ea typeface="Times New Roman" panose="02020603050405020304" pitchFamily="18" charset="0"/>
              </a:rPr>
              <a:t> in listen. </a:t>
            </a:r>
            <a:r>
              <a:rPr lang="en-US" sz="1200" kern="1200" dirty="0">
                <a:effectLst/>
                <a:latin typeface="+mn-lt"/>
                <a:ea typeface="Times New Roman" panose="02020603050405020304" pitchFamily="18" charset="0"/>
              </a:rPr>
              <a:t>These are taught as irregular words to support students to read and spell these words as they come across and use them in their reading and writing. </a:t>
            </a:r>
            <a:r>
              <a:rPr lang="en-AU" sz="1200" kern="1200" dirty="0">
                <a:effectLst/>
                <a:latin typeface="+mn-lt"/>
                <a:ea typeface="Times New Roman" panose="02020603050405020304" pitchFamily="18" charset="0"/>
              </a:rPr>
              <a:t>The reading and writing of irregular words is not the primary focus for this lesson, so is not included in the success criteria. </a:t>
            </a:r>
          </a:p>
          <a:p>
            <a:endParaRPr lang="en-AU" sz="120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Note: When spelling an irregular word orally, say the letter names aloud, grouping the letter names together according to the sounds in the word, for example, </a:t>
            </a:r>
            <a:r>
              <a:rPr lang="en-US" b="1" dirty="0">
                <a:latin typeface="+mn-lt"/>
              </a:rPr>
              <a:t>b-eau-t-i-f-u-l </a:t>
            </a:r>
            <a:r>
              <a:rPr lang="en-US" b="0" dirty="0">
                <a:latin typeface="+mn-lt"/>
              </a:rPr>
              <a:t>spells </a:t>
            </a:r>
            <a:r>
              <a:rPr lang="en-US" b="1" dirty="0">
                <a:latin typeface="+mn-lt"/>
              </a:rPr>
              <a:t>beautiful</a:t>
            </a:r>
            <a:r>
              <a:rPr lang="en-US" b="0" dirty="0">
                <a:latin typeface="+mn-lt"/>
              </a:rPr>
              <a:t>.</a:t>
            </a:r>
          </a:p>
          <a:p>
            <a:endParaRPr lang="en-AU" sz="1200" dirty="0">
              <a:effectLst/>
              <a:latin typeface="+mn-lt"/>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dirty="0"/>
          </a:p>
        </p:txBody>
      </p:sp>
    </p:spTree>
    <p:extLst>
      <p:ext uri="{BB962C8B-B14F-4D97-AF65-F5344CB8AC3E}">
        <p14:creationId xmlns:p14="http://schemas.microsoft.com/office/powerpoint/2010/main" val="27174748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Explain to students that they will be learning </a:t>
            </a:r>
            <a:r>
              <a:rPr lang="en-US" sz="1200" i="0" dirty="0">
                <a:latin typeface="+mn-lt"/>
              </a:rPr>
              <a:t>two new ways to spell the sound /or/</a:t>
            </a:r>
            <a:r>
              <a:rPr lang="en-US" sz="1200" b="0" i="0" dirty="0">
                <a:latin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latin typeface="+mn-lt"/>
              </a:rPr>
              <a:t>We have already learnt that </a:t>
            </a:r>
            <a:r>
              <a:rPr lang="en-US" b="1" i="1" dirty="0">
                <a:latin typeface="+mn-lt"/>
              </a:rPr>
              <a:t>or</a:t>
            </a:r>
            <a:r>
              <a:rPr lang="en-US" b="0" i="1" dirty="0">
                <a:latin typeface="+mn-lt"/>
              </a:rPr>
              <a:t> says /or/.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latin typeface="+mn-lt"/>
              </a:rPr>
              <a:t>aw </a:t>
            </a:r>
            <a:r>
              <a:rPr lang="en-US" b="0" i="1" dirty="0">
                <a:latin typeface="+mn-lt"/>
              </a:rPr>
              <a:t>and </a:t>
            </a:r>
            <a:r>
              <a:rPr lang="en-US" b="1" i="1" dirty="0">
                <a:latin typeface="+mn-lt"/>
              </a:rPr>
              <a:t>au </a:t>
            </a:r>
            <a:r>
              <a:rPr lang="en-US" b="0" i="1" dirty="0">
                <a:latin typeface="+mn-lt"/>
              </a:rPr>
              <a:t>also</a:t>
            </a:r>
            <a:r>
              <a:rPr lang="en-US" b="1" i="1" dirty="0">
                <a:latin typeface="+mn-lt"/>
              </a:rPr>
              <a:t> </a:t>
            </a:r>
            <a:r>
              <a:rPr lang="en-US" b="0" i="1" dirty="0">
                <a:latin typeface="+mn-lt"/>
              </a:rPr>
              <a:t>say /or/.</a:t>
            </a:r>
          </a:p>
          <a:p>
            <a:pPr>
              <a:defRPr/>
            </a:pPr>
            <a:endParaRPr lang="en-AU"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dirty="0">
                <a:latin typeface="+mn-lt"/>
              </a:rPr>
              <a:t>Introduce the </a:t>
            </a:r>
            <a:r>
              <a:rPr lang="en-AU" b="0" dirty="0">
                <a:latin typeface="+mn-lt"/>
              </a:rPr>
              <a:t>mnemonic phrase,</a:t>
            </a:r>
            <a:r>
              <a:rPr lang="en-AU" b="1" dirty="0">
                <a:latin typeface="+mn-lt"/>
              </a:rPr>
              <a:t> Pr</a:t>
            </a:r>
            <a:r>
              <a:rPr lang="en-AU" b="1" u="sng" dirty="0">
                <a:latin typeface="+mn-lt"/>
              </a:rPr>
              <a:t>aw</a:t>
            </a:r>
            <a:r>
              <a:rPr lang="en-AU" b="1" dirty="0">
                <a:latin typeface="+mn-lt"/>
              </a:rPr>
              <a:t>ns with s</a:t>
            </a:r>
            <a:r>
              <a:rPr lang="en-AU" b="1" u="sng" dirty="0">
                <a:latin typeface="+mn-lt"/>
              </a:rPr>
              <a:t>au</a:t>
            </a:r>
            <a:r>
              <a:rPr lang="en-AU" b="1" dirty="0">
                <a:latin typeface="+mn-lt"/>
              </a:rPr>
              <a:t>ce </a:t>
            </a:r>
            <a:r>
              <a:rPr lang="en-AU" b="0" dirty="0">
                <a:latin typeface="+mn-lt"/>
              </a:rPr>
              <a:t>for</a:t>
            </a:r>
            <a:r>
              <a:rPr lang="en-AU" dirty="0">
                <a:latin typeface="+mn-lt"/>
              </a:rPr>
              <a:t> the </a:t>
            </a:r>
            <a:r>
              <a:rPr lang="en-AU" b="1" dirty="0">
                <a:latin typeface="+mn-lt"/>
              </a:rPr>
              <a:t>aw</a:t>
            </a:r>
            <a:r>
              <a:rPr lang="en-AU" dirty="0">
                <a:latin typeface="+mn-lt"/>
              </a:rPr>
              <a:t>, </a:t>
            </a:r>
            <a:r>
              <a:rPr lang="en-AU" b="1" dirty="0">
                <a:latin typeface="+mn-lt"/>
              </a:rPr>
              <a:t>au</a:t>
            </a:r>
            <a:r>
              <a:rPr lang="en-AU" dirty="0">
                <a:latin typeface="+mn-lt"/>
              </a:rPr>
              <a:t> spelling generalisation. Say:</a:t>
            </a:r>
          </a:p>
          <a:p>
            <a:pPr marL="171450" indent="-171450">
              <a:buFont typeface="Arial" panose="020B0604020202020204" pitchFamily="34" charset="0"/>
              <a:buChar char="•"/>
              <a:defRPr/>
            </a:pPr>
            <a:r>
              <a:rPr lang="en-AU" i="1" dirty="0">
                <a:latin typeface="+mn-lt"/>
              </a:rPr>
              <a:t>The phrase </a:t>
            </a:r>
            <a:r>
              <a:rPr lang="en-AU" b="1" i="1" dirty="0">
                <a:latin typeface="+mn-lt"/>
              </a:rPr>
              <a:t>Pr</a:t>
            </a:r>
            <a:r>
              <a:rPr lang="en-AU" b="1" i="1" u="sng" dirty="0">
                <a:latin typeface="+mn-lt"/>
              </a:rPr>
              <a:t>aw</a:t>
            </a:r>
            <a:r>
              <a:rPr lang="en-AU" b="1" i="1" dirty="0">
                <a:latin typeface="+mn-lt"/>
              </a:rPr>
              <a:t>ns with s</a:t>
            </a:r>
            <a:r>
              <a:rPr lang="en-AU" b="1" i="1" u="sng" dirty="0">
                <a:latin typeface="+mn-lt"/>
              </a:rPr>
              <a:t>au</a:t>
            </a:r>
            <a:r>
              <a:rPr lang="en-AU" b="1" i="1" dirty="0">
                <a:latin typeface="+mn-lt"/>
              </a:rPr>
              <a:t>ce </a:t>
            </a:r>
            <a:r>
              <a:rPr lang="en-AU" i="1" dirty="0">
                <a:latin typeface="+mn-lt"/>
              </a:rPr>
              <a:t>can help us remember these new ways to spell /or/.</a:t>
            </a:r>
          </a:p>
          <a:p>
            <a:pPr marL="171450" indent="-171450">
              <a:buFont typeface="Arial" panose="020B0604020202020204" pitchFamily="34" charset="0"/>
              <a:buChar char="•"/>
              <a:defRPr/>
            </a:pPr>
            <a:r>
              <a:rPr lang="en-AU" i="1" dirty="0">
                <a:latin typeface="+mn-lt"/>
              </a:rPr>
              <a:t>Listen for </a:t>
            </a:r>
            <a:r>
              <a:rPr lang="en-US" i="1" dirty="0">
                <a:latin typeface="+mn-lt"/>
              </a:rPr>
              <a:t>/</a:t>
            </a:r>
            <a:r>
              <a:rPr lang="en-AU" b="0" i="1" dirty="0">
                <a:solidFill>
                  <a:srgbClr val="001D35"/>
                </a:solidFill>
                <a:latin typeface="+mn-lt"/>
              </a:rPr>
              <a:t>or</a:t>
            </a:r>
            <a:r>
              <a:rPr lang="en-US" i="1" dirty="0">
                <a:latin typeface="+mn-lt"/>
              </a:rPr>
              <a:t>/ </a:t>
            </a:r>
            <a:r>
              <a:rPr lang="en-AU" i="1" dirty="0">
                <a:latin typeface="+mn-lt"/>
              </a:rPr>
              <a:t>as I say the phrase: </a:t>
            </a:r>
            <a:r>
              <a:rPr lang="en-AU" b="1" i="1" dirty="0">
                <a:latin typeface="+mn-lt"/>
              </a:rPr>
              <a:t>Pr</a:t>
            </a:r>
            <a:r>
              <a:rPr lang="en-AU" b="1" i="1" u="sng" dirty="0">
                <a:latin typeface="+mn-lt"/>
              </a:rPr>
              <a:t>aw</a:t>
            </a:r>
            <a:r>
              <a:rPr lang="en-AU" b="1" i="1" dirty="0">
                <a:latin typeface="+mn-lt"/>
              </a:rPr>
              <a:t>ns with s</a:t>
            </a:r>
            <a:r>
              <a:rPr lang="en-AU" b="1" i="1" u="sng" dirty="0">
                <a:latin typeface="+mn-lt"/>
              </a:rPr>
              <a:t>au</a:t>
            </a:r>
            <a:r>
              <a:rPr lang="en-AU" b="1" i="1" dirty="0">
                <a:latin typeface="+mn-lt"/>
              </a:rPr>
              <a:t>ce</a:t>
            </a:r>
            <a:r>
              <a:rPr lang="en-AU" b="0" i="1" dirty="0">
                <a:latin typeface="+mn-lt"/>
              </a:rPr>
              <a:t>.</a:t>
            </a:r>
            <a:endParaRPr lang="en-AU" b="0" i="1" dirty="0">
              <a:latin typeface="+mn-lt"/>
              <a:ea typeface="Calibri"/>
              <a:cs typeface="Calibri"/>
            </a:endParaRPr>
          </a:p>
          <a:p>
            <a:pPr marL="171450" indent="-171450">
              <a:buFont typeface="Arial" panose="020B0604020202020204" pitchFamily="34" charset="0"/>
              <a:buChar char="•"/>
              <a:defRPr/>
            </a:pPr>
            <a:endParaRPr lang="en-AU" i="1" dirty="0"/>
          </a:p>
          <a:p>
            <a:pPr marL="0" indent="0">
              <a:buFont typeface="Arial" panose="020B0604020202020204" pitchFamily="34" charset="0"/>
              <a:buNone/>
              <a:defRPr/>
            </a:pPr>
            <a:r>
              <a:rPr lang="en-AU" i="0" dirty="0"/>
              <a:t>Introduce the new spelling.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i="1" dirty="0"/>
              <a:t>aw</a:t>
            </a:r>
            <a:r>
              <a:rPr lang="en-AU" i="1" dirty="0"/>
              <a:t> as in </a:t>
            </a:r>
            <a:r>
              <a:rPr lang="en-AU" b="1" i="1" dirty="0"/>
              <a:t>prawns</a:t>
            </a:r>
            <a:r>
              <a:rPr lang="en-AU" i="1" dirty="0"/>
              <a:t> is more common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dirty="0"/>
              <a:t>that's why it is first in our spelling generalisation phrase, </a:t>
            </a:r>
            <a:r>
              <a:rPr lang="en-AU" b="1" i="1" dirty="0"/>
              <a:t>Pr</a:t>
            </a:r>
            <a:r>
              <a:rPr lang="en-AU" b="1" i="1" u="sng" dirty="0"/>
              <a:t>aw</a:t>
            </a:r>
            <a:r>
              <a:rPr lang="en-AU" b="1" i="1" dirty="0"/>
              <a:t>ns with s</a:t>
            </a:r>
            <a:r>
              <a:rPr lang="en-AU" b="1" i="1" u="sng" dirty="0"/>
              <a:t>au</a:t>
            </a:r>
            <a:r>
              <a:rPr lang="en-AU" b="1" i="1" dirty="0"/>
              <a:t>ce</a:t>
            </a:r>
            <a:r>
              <a:rPr lang="en-AU" b="0" i="1"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i="1" dirty="0">
                <a:latin typeface="+mn-lt"/>
                <a:ea typeface="Calibri"/>
                <a:cs typeface="Calibri"/>
              </a:rPr>
              <a:t>au </a:t>
            </a:r>
            <a:r>
              <a:rPr lang="en-AU" b="0" i="1" dirty="0">
                <a:latin typeface="+mn-lt"/>
                <a:ea typeface="Calibri"/>
                <a:cs typeface="Calibri"/>
              </a:rPr>
              <a:t>as in </a:t>
            </a:r>
            <a:r>
              <a:rPr lang="en-AU" b="1" i="1" dirty="0">
                <a:latin typeface="+mn-lt"/>
                <a:ea typeface="Calibri"/>
                <a:cs typeface="Calibri"/>
              </a:rPr>
              <a:t>sauce</a:t>
            </a:r>
            <a:r>
              <a:rPr lang="en-AU" b="0" i="1" dirty="0">
                <a:latin typeface="+mn-lt"/>
                <a:ea typeface="Calibri"/>
                <a:cs typeface="Calibri"/>
              </a:rPr>
              <a:t> is less common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i="1" dirty="0">
                <a:latin typeface="+mn-lt"/>
                <a:ea typeface="Calibri"/>
                <a:cs typeface="Calibri"/>
              </a:rPr>
              <a:t>that’s why it is second </a:t>
            </a:r>
            <a:r>
              <a:rPr lang="en-AU" i="1" dirty="0"/>
              <a:t>in our spelling generalisation phrase, </a:t>
            </a:r>
            <a:r>
              <a:rPr lang="en-AU" b="1" i="1" dirty="0"/>
              <a:t>Pr</a:t>
            </a:r>
            <a:r>
              <a:rPr lang="en-AU" b="1" i="1" u="sng" dirty="0"/>
              <a:t>aw</a:t>
            </a:r>
            <a:r>
              <a:rPr lang="en-AU" b="1" i="1" dirty="0"/>
              <a:t>ns with s</a:t>
            </a:r>
            <a:r>
              <a:rPr lang="en-AU" b="1" i="1" u="sng" dirty="0"/>
              <a:t>au</a:t>
            </a:r>
            <a:r>
              <a:rPr lang="en-AU" b="1" i="1" dirty="0"/>
              <a:t>ce</a:t>
            </a:r>
            <a:r>
              <a:rPr lang="en-AU" b="0" i="1" dirty="0"/>
              <a:t>.</a:t>
            </a:r>
            <a:endParaRPr lang="en-AU" b="0" i="1" dirty="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dirty="0">
                <a:latin typeface="+mn-lt"/>
              </a:rPr>
              <a:t>Note: Y</a:t>
            </a:r>
            <a:r>
              <a:rPr lang="en-AU" dirty="0">
                <a:latin typeface="+mn-lt"/>
              </a:rPr>
              <a:t>ou may like to print a copy of this slide to display and reference in the classroom.</a:t>
            </a:r>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dirty="0"/>
          </a:p>
        </p:txBody>
      </p:sp>
    </p:spTree>
    <p:extLst>
      <p:ext uri="{BB962C8B-B14F-4D97-AF65-F5344CB8AC3E}">
        <p14:creationId xmlns:p14="http://schemas.microsoft.com/office/powerpoint/2010/main" val="11404838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r>
              <a:rPr lang="en-US" dirty="0">
                <a:latin typeface="+mn-lt"/>
              </a:rPr>
              <a:t>Demonstrate tracing over the letters on the large screen while saying the target sound. </a:t>
            </a:r>
            <a:r>
              <a:rPr lang="en-US" dirty="0">
                <a:latin typeface="+mn-lt"/>
                <a:cs typeface="+mn-cs"/>
              </a:rPr>
              <a:t>Say:</a:t>
            </a:r>
          </a:p>
          <a:p>
            <a:pPr marL="171450" indent="-171450">
              <a:buFont typeface="Arial,Sans-Serif"/>
              <a:buChar char="•"/>
              <a:defRPr/>
            </a:pPr>
            <a:r>
              <a:rPr lang="en-AU" b="1" i="1" dirty="0"/>
              <a:t>aw</a:t>
            </a:r>
            <a:r>
              <a:rPr lang="en-AU" b="0" i="1" dirty="0"/>
              <a:t> says</a:t>
            </a:r>
            <a:r>
              <a:rPr lang="en-US" b="0" i="1" dirty="0"/>
              <a:t> </a:t>
            </a:r>
            <a:r>
              <a:rPr lang="en-US" i="1" dirty="0"/>
              <a:t>/</a:t>
            </a:r>
            <a:r>
              <a:rPr lang="en-AU" b="0" i="1" dirty="0">
                <a:solidFill>
                  <a:srgbClr val="001D35"/>
                </a:solidFill>
              </a:rPr>
              <a:t>or</a:t>
            </a:r>
            <a:r>
              <a:rPr lang="en-US" i="1" dirty="0"/>
              <a:t>/, this spelling is more common.</a:t>
            </a:r>
          </a:p>
          <a:p>
            <a:pPr marL="171450" indent="-171450">
              <a:buFont typeface="Arial,Sans-Serif"/>
              <a:buChar char="•"/>
              <a:defRPr/>
            </a:pPr>
            <a:r>
              <a:rPr lang="en-AU" b="1" i="1" dirty="0"/>
              <a:t>au</a:t>
            </a:r>
            <a:r>
              <a:rPr lang="en-US" i="1" dirty="0"/>
              <a:t> says /</a:t>
            </a:r>
            <a:r>
              <a:rPr lang="en-AU" b="0" i="1" dirty="0">
                <a:solidFill>
                  <a:srgbClr val="001D35"/>
                </a:solidFill>
              </a:rPr>
              <a:t>or</a:t>
            </a:r>
            <a:r>
              <a:rPr lang="en-US" i="1" dirty="0"/>
              <a:t>/, this spelling is less common.</a:t>
            </a:r>
          </a:p>
          <a:p>
            <a:pPr marL="0" indent="0">
              <a:buFont typeface="Arial,Sans-Serif"/>
              <a:buNone/>
              <a:defRPr/>
            </a:pPr>
            <a:endParaRPr lang="en-US" b="0" dirty="0">
              <a:latin typeface="+mn-lt"/>
              <a:cs typeface="Arial" panose="020B0604020202020204" pitchFamily="34" charset="0"/>
            </a:endParaRPr>
          </a:p>
          <a:p>
            <a:r>
              <a:rPr lang="en-US" b="0" dirty="0">
                <a:latin typeface="+mn-lt"/>
                <a:cs typeface="Calibri"/>
              </a:rPr>
              <a:t>Write </a:t>
            </a:r>
            <a:r>
              <a:rPr lang="en-US" b="1" dirty="0">
                <a:cs typeface="Calibri"/>
              </a:rPr>
              <a:t>aw</a:t>
            </a:r>
            <a:r>
              <a:rPr lang="en-US" b="0" dirty="0">
                <a:latin typeface="+mn-lt"/>
                <a:cs typeface="Calibri"/>
              </a:rPr>
              <a:t> and </a:t>
            </a:r>
            <a:r>
              <a:rPr lang="en-US" b="1" dirty="0">
                <a:cs typeface="Calibri"/>
              </a:rPr>
              <a:t>au</a:t>
            </a:r>
            <a:r>
              <a:rPr lang="en-US" b="0" dirty="0">
                <a:latin typeface="+mn-lt"/>
                <a:cs typeface="Calibri"/>
              </a:rPr>
              <a:t> three more times on the class whiteboard while repeating the letter</a:t>
            </a:r>
            <a:r>
              <a:rPr lang="en-US" b="0" dirty="0">
                <a:latin typeface="Aptos Narrow" panose="020B0004020202020204" pitchFamily="34" charset="0"/>
                <a:cs typeface="Calibri"/>
              </a:rPr>
              <a:t>–</a:t>
            </a:r>
            <a:r>
              <a:rPr lang="en-US" b="0" dirty="0">
                <a:latin typeface="+mn-lt"/>
                <a:cs typeface="Calibri"/>
              </a:rPr>
              <a:t>sound correspondence. </a:t>
            </a:r>
            <a:endParaRPr lang="en-US" b="0" dirty="0">
              <a:latin typeface="+mn-lt"/>
              <a:ea typeface="Calibri"/>
              <a:cs typeface="Calibri"/>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dirty="0"/>
          </a:p>
        </p:txBody>
      </p:sp>
    </p:spTree>
    <p:extLst>
      <p:ext uri="{BB962C8B-B14F-4D97-AF65-F5344CB8AC3E}">
        <p14:creationId xmlns:p14="http://schemas.microsoft.com/office/powerpoint/2010/main" val="713078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Students form the letters in the air, on the carpet or on a mini-whiteboard while saying the target sound.</a:t>
            </a:r>
          </a:p>
          <a:p>
            <a:pPr marL="171450" indent="-171450">
              <a:buFont typeface="Arial,Sans-Serif"/>
              <a:buChar char="•"/>
              <a:defRPr/>
            </a:pPr>
            <a:r>
              <a:rPr lang="en-AU" b="1" i="1" dirty="0"/>
              <a:t>aw</a:t>
            </a:r>
            <a:r>
              <a:rPr lang="en-AU" b="0" i="1" dirty="0"/>
              <a:t> says</a:t>
            </a:r>
            <a:r>
              <a:rPr lang="en-US" b="0" i="1" dirty="0"/>
              <a:t> </a:t>
            </a:r>
            <a:r>
              <a:rPr lang="en-US" i="1" dirty="0"/>
              <a:t>/</a:t>
            </a:r>
            <a:r>
              <a:rPr lang="en-AU" b="0" i="1" dirty="0">
                <a:solidFill>
                  <a:srgbClr val="001D35"/>
                </a:solidFill>
              </a:rPr>
              <a:t>or</a:t>
            </a:r>
            <a:r>
              <a:rPr lang="en-US" i="1" dirty="0"/>
              <a:t>/.</a:t>
            </a:r>
          </a:p>
          <a:p>
            <a:pPr marL="171450" indent="-171450">
              <a:buFont typeface="Arial,Sans-Serif"/>
              <a:buChar char="•"/>
              <a:defRPr/>
            </a:pPr>
            <a:r>
              <a:rPr lang="en-AU" b="1" i="1" dirty="0"/>
              <a:t>au</a:t>
            </a:r>
            <a:r>
              <a:rPr lang="en-US" i="1" dirty="0"/>
              <a:t> says /</a:t>
            </a:r>
            <a:r>
              <a:rPr lang="en-AU" b="0" i="1" dirty="0">
                <a:solidFill>
                  <a:srgbClr val="001D35"/>
                </a:solidFill>
              </a:rPr>
              <a:t>or</a:t>
            </a:r>
            <a:r>
              <a:rPr lang="en-US" i="1" dirty="0"/>
              <a:t>/.</a:t>
            </a:r>
          </a:p>
          <a:p>
            <a:pPr marL="171450" indent="-171450">
              <a:buFont typeface="Arial" panose="020B0604020202020204" pitchFamily="34" charset="0"/>
              <a:buChar char="•"/>
            </a:pPr>
            <a:endParaRPr lang="en-US" b="0" i="1" dirty="0">
              <a:latin typeface="+mn-lt"/>
              <a:cs typeface="Arial" panose="020B0604020202020204" pitchFamily="34" charset="0"/>
            </a:endParaRPr>
          </a:p>
          <a:p>
            <a:r>
              <a:rPr lang="en-US" dirty="0">
                <a:latin typeface="+mn-lt"/>
              </a:rPr>
              <a:t>Check that students are using the correct entry and exit points for their letter formation and offer feedback.</a:t>
            </a:r>
            <a:endParaRPr lang="en-AU" dirty="0">
              <a:latin typeface="+mn-lt"/>
            </a:endParaRPr>
          </a:p>
          <a:p>
            <a:endParaRPr lang="en-US" dirty="0"/>
          </a:p>
          <a:p>
            <a:r>
              <a:rPr lang="en-US" dirty="0"/>
              <a:t>Prompt students to recall which spelling is more common (</a:t>
            </a:r>
            <a:r>
              <a:rPr lang="en-US" b="1" dirty="0"/>
              <a:t>aw</a:t>
            </a:r>
            <a:r>
              <a:rPr lang="en-US" dirty="0"/>
              <a:t>). </a:t>
            </a:r>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dirty="0"/>
          </a:p>
        </p:txBody>
      </p:sp>
    </p:spTree>
    <p:extLst>
      <p:ext uri="{BB962C8B-B14F-4D97-AF65-F5344CB8AC3E}">
        <p14:creationId xmlns:p14="http://schemas.microsoft.com/office/powerpoint/2010/main" val="32497451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pPr marL="171450" indent="-171450">
              <a:buFont typeface="Arial" panose="020B0604020202020204" pitchFamily="34" charset="0"/>
              <a:buChar char="•"/>
            </a:pPr>
            <a:r>
              <a:rPr lang="en-US" dirty="0">
                <a:latin typeface="+mn-lt"/>
              </a:rPr>
              <a:t>Demonstrate saying each letter–sound correspondence then blending these sounds to read the word.</a:t>
            </a:r>
          </a:p>
          <a:p>
            <a:pPr marL="171450" indent="-171450">
              <a:buFont typeface="Arial" panose="020B0604020202020204" pitchFamily="34" charset="0"/>
              <a:buChar char="•"/>
            </a:pPr>
            <a:r>
              <a:rPr lang="en-US" dirty="0">
                <a:latin typeface="+mn-lt"/>
              </a:rPr>
              <a:t>Say: </a:t>
            </a:r>
            <a:r>
              <a:rPr lang="en-US" b="1" i="1" dirty="0">
                <a:latin typeface="+mn-lt"/>
              </a:rPr>
              <a:t>Claw</a:t>
            </a:r>
            <a:r>
              <a:rPr lang="en-US" i="1" dirty="0">
                <a:latin typeface="+mn-lt"/>
              </a:rPr>
              <a:t> uses the more common spelling, </a:t>
            </a:r>
            <a:r>
              <a:rPr lang="en-US" b="1" i="1" dirty="0">
                <a:latin typeface="+mn-lt"/>
              </a:rPr>
              <a:t>aw</a:t>
            </a:r>
            <a:r>
              <a:rPr lang="en-US" b="0" i="1" dirty="0">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Point out </a:t>
            </a:r>
            <a:r>
              <a:rPr lang="en-US" b="1" dirty="0">
                <a:latin typeface="+mn-lt"/>
              </a:rPr>
              <a:t>aw</a:t>
            </a:r>
            <a:r>
              <a:rPr lang="en-US" dirty="0">
                <a:latin typeface="+mn-lt"/>
              </a:rPr>
              <a:t> at the end of the word </a:t>
            </a:r>
            <a:r>
              <a:rPr lang="en-US" b="1" dirty="0">
                <a:latin typeface="+mn-lt"/>
              </a:rPr>
              <a:t>claw</a:t>
            </a:r>
            <a:r>
              <a:rPr lang="en-US" dirty="0">
                <a:latin typeface="+mn-lt"/>
              </a:rPr>
              <a:t>.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mn-lt"/>
              </a:rPr>
              <a:t>The /or/ sound in this word is made by  </a:t>
            </a:r>
            <a:r>
              <a:rPr lang="en-US" b="1" i="1" dirty="0">
                <a:latin typeface="+mn-lt"/>
              </a:rPr>
              <a:t>aw</a:t>
            </a:r>
            <a:r>
              <a:rPr lang="en-US" i="1" dirty="0">
                <a:latin typeface="+mn-lt"/>
              </a:rPr>
              <a:t> because it is at the end of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latin typeface="+mn-lt"/>
              </a:rPr>
              <a:t>au </a:t>
            </a:r>
            <a:r>
              <a:rPr lang="en-US" b="0" i="1" dirty="0">
                <a:latin typeface="+mn-lt"/>
              </a:rPr>
              <a:t>never says /or/ at the end of English words </a:t>
            </a:r>
            <a:endParaRPr lang="en-US"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This is important to remember when we are spelling. </a:t>
            </a:r>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dirty="0"/>
          </a:p>
        </p:txBody>
      </p:sp>
    </p:spTree>
    <p:extLst>
      <p:ext uri="{BB962C8B-B14F-4D97-AF65-F5344CB8AC3E}">
        <p14:creationId xmlns:p14="http://schemas.microsoft.com/office/powerpoint/2010/main" val="38621395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The review of this letter</a:t>
            </a:r>
            <a:r>
              <a:rPr lang="en-AU" sz="1200" dirty="0">
                <a:latin typeface="+mn-lt"/>
              </a:rPr>
              <a:t>–</a:t>
            </a:r>
            <a:r>
              <a:rPr lang="en-US" b="0" dirty="0">
                <a:latin typeface="+mn-lt"/>
              </a:rPr>
              <a:t>sound correspondence focuses on the taught sounds as well as the spelling generalisation for their use.</a:t>
            </a:r>
          </a:p>
          <a:p>
            <a:endParaRPr lang="en-US" b="0" dirty="0">
              <a:latin typeface="+mn-lt"/>
            </a:endParaRPr>
          </a:p>
          <a:p>
            <a:pPr marL="171450" indent="-171450">
              <a:buFont typeface="Arial" panose="020B0604020202020204" pitchFamily="34" charset="0"/>
              <a:buChar char="•"/>
            </a:pPr>
            <a:r>
              <a:rPr lang="en-US" b="0" dirty="0">
                <a:latin typeface="+mn-lt"/>
              </a:rPr>
              <a:t>Point to the </a:t>
            </a:r>
            <a:r>
              <a:rPr lang="en-US" b="1" dirty="0">
                <a:latin typeface="+mn-lt"/>
              </a:rPr>
              <a:t>ie</a:t>
            </a:r>
            <a:r>
              <a:rPr lang="en-US" b="0" dirty="0">
                <a:latin typeface="+mn-lt"/>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Prompt students to say the mnemonic phrase, </a:t>
            </a:r>
            <a:r>
              <a:rPr lang="en-US" b="1" u="none" dirty="0">
                <a:latin typeface="+mn-lt"/>
              </a:rPr>
              <a:t>The p</a:t>
            </a:r>
            <a:r>
              <a:rPr lang="en-US" b="1" u="sng" dirty="0">
                <a:latin typeface="+mn-lt"/>
              </a:rPr>
              <a:t>ie</a:t>
            </a:r>
            <a:r>
              <a:rPr lang="en-US" b="1" u="none" dirty="0">
                <a:latin typeface="+mn-lt"/>
              </a:rPr>
              <a:t> th</a:t>
            </a:r>
            <a:r>
              <a:rPr lang="en-US" b="1" u="sng" dirty="0">
                <a:latin typeface="+mn-lt"/>
              </a:rPr>
              <a:t>ie</a:t>
            </a:r>
            <a:r>
              <a:rPr lang="en-US" b="1" u="none" dirty="0">
                <a:latin typeface="+mn-lt"/>
              </a:rPr>
              <a:t>f</a:t>
            </a:r>
            <a:r>
              <a:rPr lang="en-US" b="0" dirty="0">
                <a:latin typeface="+mn-lt"/>
              </a:rPr>
              <a:t>.</a:t>
            </a:r>
            <a:endParaRPr lang="en-US" b="1" dirty="0">
              <a:latin typeface="+mn-lt"/>
            </a:endParaRPr>
          </a:p>
          <a:p>
            <a:pPr marL="171450" indent="-171450">
              <a:buFont typeface="Arial" panose="020B0604020202020204" pitchFamily="34" charset="0"/>
              <a:buChar char="•"/>
            </a:pPr>
            <a:r>
              <a:rPr lang="en-US" b="0" dirty="0">
                <a:latin typeface="+mn-lt"/>
              </a:rPr>
              <a:t>Prompt students to review the generalisation for the sounds </a:t>
            </a:r>
            <a:r>
              <a:rPr lang="en-US" b="1" dirty="0">
                <a:latin typeface="+mn-lt"/>
              </a:rPr>
              <a:t>ie</a:t>
            </a:r>
            <a:r>
              <a:rPr lang="en-US" b="0" dirty="0">
                <a:latin typeface="+mn-lt"/>
              </a:rPr>
              <a:t> can say:</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b="1" i="0" dirty="0">
                <a:latin typeface="+mn-lt"/>
                <a:ea typeface="Calibri" panose="020F0502020204030204" pitchFamily="34" charset="0"/>
                <a:cs typeface="Arial" panose="020B0604020202020204" pitchFamily="34" charset="0"/>
              </a:rPr>
              <a:t>ie </a:t>
            </a:r>
            <a:r>
              <a:rPr lang="en-US" sz="1200" b="0" i="0" dirty="0">
                <a:latin typeface="+mn-lt"/>
                <a:ea typeface="Calibri" panose="020F0502020204030204" pitchFamily="34" charset="0"/>
                <a:cs typeface="Arial" panose="020B0604020202020204" pitchFamily="34" charset="0"/>
              </a:rPr>
              <a:t>says </a:t>
            </a:r>
            <a:r>
              <a:rPr lang="en-AU" sz="1200" i="0" kern="1200" dirty="0">
                <a:effectLst/>
                <a:latin typeface="+mn-lt"/>
                <a:ea typeface="Times New Roman" panose="02020603050405020304" pitchFamily="18" charset="0"/>
              </a:rPr>
              <a:t>/ī</a:t>
            </a:r>
            <a:r>
              <a:rPr lang="en-AU" sz="1200" i="0" kern="1200" dirty="0">
                <a:effectLst/>
                <a:latin typeface="+mn-lt"/>
                <a:ea typeface="Calibri" panose="020F0502020204030204" pitchFamily="34" charset="0"/>
                <a:cs typeface="Calibri" panose="020F0502020204030204" pitchFamily="34" charset="0"/>
              </a:rPr>
              <a:t>/ at the end of short words as in </a:t>
            </a:r>
            <a:r>
              <a:rPr lang="en-AU" sz="1200" b="1" i="0" kern="1200" dirty="0">
                <a:effectLst/>
                <a:latin typeface="+mn-lt"/>
                <a:ea typeface="Calibri" panose="020F0502020204030204" pitchFamily="34" charset="0"/>
                <a:cs typeface="Calibri" panose="020F0502020204030204" pitchFamily="34" charset="0"/>
              </a:rPr>
              <a:t>pie</a:t>
            </a:r>
            <a:endParaRPr lang="en-AU" sz="1200" b="0" i="0" kern="1200" dirty="0">
              <a:effectLst/>
              <a:latin typeface="+mn-lt"/>
              <a:ea typeface="Calibri" panose="020F0502020204030204" pitchFamily="34" charset="0"/>
              <a:cs typeface="Calibri" panose="020F0502020204030204" pitchFamily="34" charset="0"/>
            </a:endParaRP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b="1" i="0" dirty="0">
                <a:latin typeface="+mn-lt"/>
                <a:ea typeface="Calibri" panose="020F0502020204030204" pitchFamily="34" charset="0"/>
                <a:cs typeface="Arial" panose="020B0604020202020204" pitchFamily="34" charset="0"/>
              </a:rPr>
              <a:t>ie </a:t>
            </a:r>
            <a:r>
              <a:rPr lang="en-US" sz="1200" b="0" i="0" dirty="0">
                <a:latin typeface="+mn-lt"/>
                <a:ea typeface="Calibri" panose="020F0502020204030204" pitchFamily="34" charset="0"/>
                <a:cs typeface="Arial" panose="020B0604020202020204" pitchFamily="34" charset="0"/>
              </a:rPr>
              <a:t>says </a:t>
            </a:r>
            <a:r>
              <a:rPr lang="en-US" sz="1200" b="0" i="0" dirty="0">
                <a:latin typeface="+mn-lt"/>
              </a:rPr>
              <a:t>/</a:t>
            </a:r>
            <a:r>
              <a:rPr lang="en-AU" sz="1200" i="0" kern="1200" dirty="0">
                <a:effectLst/>
                <a:latin typeface="+mn-lt"/>
                <a:ea typeface="Times New Roman" panose="02020603050405020304" pitchFamily="18" charset="0"/>
              </a:rPr>
              <a:t>ē</a:t>
            </a:r>
            <a:r>
              <a:rPr lang="en-US" sz="1200" b="0" i="0" dirty="0">
                <a:latin typeface="+mn-lt"/>
                <a:ea typeface="Calibri" panose="020F0502020204030204" pitchFamily="34" charset="0"/>
                <a:cs typeface="Calibri" panose="020F0502020204030204" pitchFamily="34" charset="0"/>
              </a:rPr>
              <a:t>/</a:t>
            </a:r>
            <a:r>
              <a:rPr lang="en-AU" sz="1200" i="0" kern="1200" dirty="0">
                <a:effectLst/>
                <a:latin typeface="+mn-lt"/>
                <a:ea typeface="Calibri" panose="020F0502020204030204" pitchFamily="34" charset="0"/>
                <a:cs typeface="Calibri" panose="020F0502020204030204" pitchFamily="34" charset="0"/>
              </a:rPr>
              <a:t> in the middle of a word as in </a:t>
            </a:r>
            <a:r>
              <a:rPr lang="en-AU" sz="1200" b="1" i="0" kern="1200" dirty="0">
                <a:effectLst/>
                <a:latin typeface="+mn-lt"/>
                <a:ea typeface="Calibri" panose="020F0502020204030204" pitchFamily="34" charset="0"/>
                <a:cs typeface="Calibri" panose="020F0502020204030204" pitchFamily="34" charset="0"/>
              </a:rPr>
              <a:t>thief</a:t>
            </a:r>
            <a:r>
              <a:rPr lang="en-AU" sz="1200" b="0" i="0" kern="1200" dirty="0">
                <a:effectLst/>
                <a:latin typeface="+mn-lt"/>
                <a:ea typeface="Calibri" panose="020F0502020204030204" pitchFamily="34" charset="0"/>
                <a:cs typeface="Calibri" panose="020F0502020204030204" pitchFamily="34" charset="0"/>
              </a:rPr>
              <a:t>.</a:t>
            </a:r>
            <a:endParaRPr lang="en-US" b="0" i="0" dirty="0">
              <a:latin typeface="+mn-lt"/>
            </a:endParaRPr>
          </a:p>
          <a:p>
            <a:endParaRPr lang="en-US" b="0" dirty="0">
              <a:latin typeface="+mn-lt"/>
            </a:endParaRPr>
          </a:p>
          <a:p>
            <a:r>
              <a:rPr lang="en-US" b="0" dirty="0">
                <a:latin typeface="+mn-lt"/>
              </a:rPr>
              <a:t>Then have students focus on the </a:t>
            </a:r>
            <a:r>
              <a:rPr lang="en-US" b="1" dirty="0">
                <a:latin typeface="+mn-lt"/>
              </a:rPr>
              <a:t>-ie</a:t>
            </a:r>
            <a:r>
              <a:rPr lang="en-US" b="0" dirty="0">
                <a:latin typeface="+mn-lt"/>
              </a:rPr>
              <a:t> suffix. Ask them to:</a:t>
            </a:r>
          </a:p>
          <a:p>
            <a:pPr marL="171450" indent="-171450">
              <a:buFont typeface="Arial" panose="020B0604020202020204" pitchFamily="34" charset="0"/>
              <a:buChar char="•"/>
            </a:pPr>
            <a:r>
              <a:rPr lang="en-US" b="0" dirty="0">
                <a:latin typeface="+mn-lt"/>
              </a:rPr>
              <a:t>identify the sound the</a:t>
            </a:r>
            <a:r>
              <a:rPr lang="en-US" b="1" dirty="0">
                <a:latin typeface="+mn-lt"/>
              </a:rPr>
              <a:t> -ie </a:t>
            </a:r>
            <a:r>
              <a:rPr lang="en-US" b="0" dirty="0">
                <a:latin typeface="+mn-lt"/>
              </a:rPr>
              <a:t>suffix adds to the end of a word, /ē/</a:t>
            </a:r>
          </a:p>
          <a:p>
            <a:pPr marL="171450" indent="-171450">
              <a:buFont typeface="Arial" panose="020B0604020202020204" pitchFamily="34" charset="0"/>
              <a:buChar char="•"/>
            </a:pPr>
            <a:r>
              <a:rPr lang="en-US" b="0" dirty="0">
                <a:latin typeface="+mn-lt"/>
              </a:rPr>
              <a:t>recall that the </a:t>
            </a:r>
            <a:r>
              <a:rPr lang="en-US" b="1" dirty="0">
                <a:latin typeface="+mn-lt"/>
              </a:rPr>
              <a:t>-ie </a:t>
            </a:r>
            <a:r>
              <a:rPr lang="en-US" b="0" dirty="0">
                <a:latin typeface="+mn-lt"/>
              </a:rPr>
              <a:t>suffix can:</a:t>
            </a:r>
          </a:p>
          <a:p>
            <a:pPr marL="628650" lvl="1" indent="-171450">
              <a:buFont typeface="Arial" panose="020B0604020202020204" pitchFamily="34" charset="0"/>
              <a:buChar char="•"/>
            </a:pPr>
            <a:r>
              <a:rPr lang="en-US" b="0" i="0" dirty="0">
                <a:latin typeface="+mn-lt"/>
              </a:rPr>
              <a:t>mean small or cute</a:t>
            </a:r>
          </a:p>
          <a:p>
            <a:pPr marL="628650" lvl="1" indent="-171450">
              <a:buFont typeface="Arial" panose="020B0604020202020204" pitchFamily="34" charset="0"/>
              <a:buChar char="•"/>
            </a:pPr>
            <a:r>
              <a:rPr lang="en-US" b="0" i="0" dirty="0">
                <a:latin typeface="+mn-lt"/>
              </a:rPr>
              <a:t>be used to shorten words and make nicknames or slang words, especially in Australian English.</a:t>
            </a:r>
          </a:p>
          <a:p>
            <a:pPr marL="628650" lvl="1" indent="-171450">
              <a:buFont typeface="Arial" panose="020B0604020202020204" pitchFamily="34" charset="0"/>
              <a:buChar char="•"/>
            </a:pPr>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dirty="0">
                <a:latin typeface="+mn-lt"/>
              </a:rPr>
              <a:t>Note: Y</a:t>
            </a:r>
            <a:r>
              <a:rPr lang="en-AU" dirty="0">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dirty="0"/>
          </a:p>
        </p:txBody>
      </p:sp>
    </p:spTree>
    <p:extLst>
      <p:ext uri="{BB962C8B-B14F-4D97-AF65-F5344CB8AC3E}">
        <p14:creationId xmlns:p14="http://schemas.microsoft.com/office/powerpoint/2010/main" val="22303554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B6CC4B-ECD2-CC9F-CFB8-00CA160A51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4FC7056-8ECA-E31D-755C-29FE823BD8BB}"/>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77DC5DD5-5CEB-618D-C71B-A771C9F0DA05}"/>
              </a:ext>
            </a:extLst>
          </p:cNvPr>
          <p:cNvSpPr>
            <a:spLocks noGrp="1"/>
          </p:cNvSpPr>
          <p:nvPr>
            <p:ph type="body" idx="1"/>
          </p:nvPr>
        </p:nvSpPr>
        <p:spPr/>
        <p:txBody>
          <a:bodyPr/>
          <a:lstStyle/>
          <a:p>
            <a:r>
              <a:rPr lang="en-US" b="1" dirty="0">
                <a:latin typeface="+mn-lt"/>
              </a:rPr>
              <a:t>I do</a:t>
            </a:r>
          </a:p>
          <a:p>
            <a:endParaRPr lang="en-US" dirty="0">
              <a:latin typeface="+mn-lt"/>
            </a:endParaRPr>
          </a:p>
          <a:p>
            <a:pPr marL="171450" indent="-171450">
              <a:buFont typeface="Arial" panose="020B0604020202020204" pitchFamily="34" charset="0"/>
              <a:buChar char="•"/>
            </a:pPr>
            <a:r>
              <a:rPr lang="en-US" dirty="0">
                <a:latin typeface="+mn-lt"/>
              </a:rPr>
              <a:t>Re-read the first word.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Demonstrate saying each letter–sound correspondence then blending these sounds to read the new word.</a:t>
            </a:r>
          </a:p>
          <a:p>
            <a:pPr marL="171450" indent="-171450">
              <a:buFont typeface="Arial" panose="020B0604020202020204" pitchFamily="34" charset="0"/>
              <a:buChar char="•"/>
            </a:pPr>
            <a:r>
              <a:rPr lang="en-US" dirty="0">
                <a:latin typeface="+mn-lt"/>
              </a:rPr>
              <a:t>Say: </a:t>
            </a:r>
            <a:r>
              <a:rPr lang="en-US" b="1" i="1" dirty="0">
                <a:latin typeface="+mn-lt"/>
              </a:rPr>
              <a:t>Lawn</a:t>
            </a:r>
            <a:r>
              <a:rPr lang="en-US" i="1" dirty="0">
                <a:latin typeface="+mn-lt"/>
              </a:rPr>
              <a:t> uses the more common spelling, </a:t>
            </a:r>
            <a:r>
              <a:rPr lang="en-US" b="1" i="1" dirty="0">
                <a:latin typeface="+mn-lt"/>
              </a:rPr>
              <a:t>aw</a:t>
            </a:r>
            <a:r>
              <a:rPr lang="en-US" b="0" i="1"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dirty="0">
              <a:latin typeface="+mn-lt"/>
            </a:endParaRPr>
          </a:p>
        </p:txBody>
      </p:sp>
      <p:sp>
        <p:nvSpPr>
          <p:cNvPr id="4" name="Slide Number Placeholder 3">
            <a:extLst>
              <a:ext uri="{FF2B5EF4-FFF2-40B4-BE49-F238E27FC236}">
                <a16:creationId xmlns:a16="http://schemas.microsoft.com/office/drawing/2014/main" id="{EC0C0C0D-995D-2C4E-64CF-2E620D7B2FA7}"/>
              </a:ext>
            </a:extLst>
          </p:cNvPr>
          <p:cNvSpPr>
            <a:spLocks noGrp="1"/>
          </p:cNvSpPr>
          <p:nvPr>
            <p:ph type="sldNum" sz="quarter" idx="5"/>
          </p:nvPr>
        </p:nvSpPr>
        <p:spPr/>
        <p:txBody>
          <a:bodyPr/>
          <a:lstStyle/>
          <a:p>
            <a:fld id="{5A44A9DE-4760-4494-A2B3-6554A63B8D88}" type="slidenum">
              <a:rPr lang="en-AU" smtClean="0"/>
              <a:t>20</a:t>
            </a:fld>
            <a:endParaRPr lang="en-AU" dirty="0"/>
          </a:p>
        </p:txBody>
      </p:sp>
    </p:spTree>
    <p:extLst>
      <p:ext uri="{BB962C8B-B14F-4D97-AF65-F5344CB8AC3E}">
        <p14:creationId xmlns:p14="http://schemas.microsoft.com/office/powerpoint/2010/main" val="25430831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8CA996-1ED3-C55D-C6A9-2600AC7AF3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7DD567-90A0-1A13-7CB8-B558123294DD}"/>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E8DA349D-2217-8F6E-9ABA-6999250526E6}"/>
              </a:ext>
            </a:extLst>
          </p:cNvPr>
          <p:cNvSpPr>
            <a:spLocks noGrp="1"/>
          </p:cNvSpPr>
          <p:nvPr>
            <p:ph type="body" idx="1"/>
          </p:nvPr>
        </p:nvSpPr>
        <p:spPr/>
        <p:txBody>
          <a:bodyPr/>
          <a:lstStyle/>
          <a:p>
            <a:r>
              <a:rPr lang="en-US" b="1" dirty="0">
                <a:latin typeface="+mn-lt"/>
              </a:rPr>
              <a:t>I do</a:t>
            </a:r>
          </a:p>
          <a:p>
            <a:endParaRPr lang="en-US" dirty="0">
              <a:latin typeface="+mn-lt"/>
            </a:endParaRPr>
          </a:p>
          <a:p>
            <a:pPr marL="171450" indent="-171450">
              <a:buFont typeface="Arial" panose="020B0604020202020204" pitchFamily="34" charset="0"/>
              <a:buChar char="•"/>
            </a:pPr>
            <a:r>
              <a:rPr lang="en-US" dirty="0">
                <a:latin typeface="+mn-lt"/>
              </a:rPr>
              <a:t>Re-read the first two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Demonstrate saying each letter–sound correspondence then blending these sounds to read the new word.</a:t>
            </a:r>
          </a:p>
          <a:p>
            <a:pPr marL="171450" indent="-171450">
              <a:buFont typeface="Arial" panose="020B0604020202020204" pitchFamily="34" charset="0"/>
              <a:buChar char="•"/>
            </a:pPr>
            <a:r>
              <a:rPr lang="en-US" dirty="0">
                <a:latin typeface="+mn-lt"/>
              </a:rPr>
              <a:t>Say: </a:t>
            </a:r>
            <a:r>
              <a:rPr lang="en-US" b="1" i="1" dirty="0">
                <a:latin typeface="+mn-lt"/>
              </a:rPr>
              <a:t>Cause</a:t>
            </a:r>
            <a:r>
              <a:rPr lang="en-US" i="1" dirty="0">
                <a:latin typeface="+mn-lt"/>
              </a:rPr>
              <a:t> uses the less common spelling, </a:t>
            </a:r>
            <a:r>
              <a:rPr lang="en-US" b="1" i="1" dirty="0">
                <a:latin typeface="+mn-lt"/>
              </a:rPr>
              <a:t>au</a:t>
            </a:r>
            <a:r>
              <a:rPr lang="en-US" b="0" i="1"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dirty="0">
              <a:latin typeface="+mn-lt"/>
            </a:endParaRPr>
          </a:p>
          <a:p>
            <a:endParaRPr lang="en-AU" dirty="0"/>
          </a:p>
        </p:txBody>
      </p:sp>
      <p:sp>
        <p:nvSpPr>
          <p:cNvPr id="4" name="Slide Number Placeholder 3">
            <a:extLst>
              <a:ext uri="{FF2B5EF4-FFF2-40B4-BE49-F238E27FC236}">
                <a16:creationId xmlns:a16="http://schemas.microsoft.com/office/drawing/2014/main" id="{217EE3B6-4A05-E53C-B6DE-0989F2A9F00A}"/>
              </a:ext>
            </a:extLst>
          </p:cNvPr>
          <p:cNvSpPr>
            <a:spLocks noGrp="1"/>
          </p:cNvSpPr>
          <p:nvPr>
            <p:ph type="sldNum" sz="quarter" idx="5"/>
          </p:nvPr>
        </p:nvSpPr>
        <p:spPr/>
        <p:txBody>
          <a:bodyPr/>
          <a:lstStyle/>
          <a:p>
            <a:fld id="{5A44A9DE-4760-4494-A2B3-6554A63B8D88}" type="slidenum">
              <a:rPr lang="en-AU" smtClean="0"/>
              <a:t>21</a:t>
            </a:fld>
            <a:endParaRPr lang="en-AU" dirty="0"/>
          </a:p>
        </p:txBody>
      </p:sp>
    </p:spTree>
    <p:extLst>
      <p:ext uri="{BB962C8B-B14F-4D97-AF65-F5344CB8AC3E}">
        <p14:creationId xmlns:p14="http://schemas.microsoft.com/office/powerpoint/2010/main" val="25567949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3AA720-2A8F-E451-F80E-695A3E0180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51A27B-90BF-43B0-5081-668C1A27D052}"/>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F69D7674-E01F-2307-9381-B34367B74FC0}"/>
              </a:ext>
            </a:extLst>
          </p:cNvPr>
          <p:cNvSpPr>
            <a:spLocks noGrp="1"/>
          </p:cNvSpPr>
          <p:nvPr>
            <p:ph type="body" idx="1"/>
          </p:nvPr>
        </p:nvSpPr>
        <p:spPr/>
        <p:txBody>
          <a:bodyPr/>
          <a:lstStyle/>
          <a:p>
            <a:r>
              <a:rPr lang="en-US" b="1" dirty="0">
                <a:latin typeface="+mn-lt"/>
              </a:rPr>
              <a:t>I do</a:t>
            </a:r>
          </a:p>
          <a:p>
            <a:pPr marL="171450" indent="-171450">
              <a:buFont typeface="Arial" panose="020B0604020202020204" pitchFamily="34" charset="0"/>
              <a:buChar char="•"/>
            </a:pPr>
            <a:endParaRPr lang="en-US" dirty="0">
              <a:latin typeface="+mn-lt"/>
            </a:endParaRPr>
          </a:p>
          <a:p>
            <a:pPr marL="171450" indent="-171450">
              <a:buFont typeface="Arial" panose="020B0604020202020204" pitchFamily="34" charset="0"/>
              <a:buChar char="•"/>
            </a:pPr>
            <a:r>
              <a:rPr lang="en-US" dirty="0">
                <a:latin typeface="+mn-lt"/>
              </a:rPr>
              <a:t>Re-read the first three words.</a:t>
            </a:r>
          </a:p>
          <a:p>
            <a:pPr marL="0" indent="0">
              <a:buFont typeface="Arial" panose="020B0604020202020204" pitchFamily="34" charset="0"/>
              <a:buNone/>
            </a:pPr>
            <a:endParaRPr lang="en-US" dirty="0">
              <a:latin typeface="+mn-lt"/>
            </a:endParaRPr>
          </a:p>
          <a:p>
            <a:r>
              <a:rPr lang="en-US" b="0" dirty="0">
                <a:latin typeface="+mn-lt"/>
              </a:rPr>
              <a:t>Say: </a:t>
            </a:r>
          </a:p>
          <a:p>
            <a:pPr marL="171450" indent="-171450">
              <a:buFont typeface="Arial" panose="020B0604020202020204" pitchFamily="34" charset="0"/>
              <a:buChar char="•"/>
            </a:pPr>
            <a:r>
              <a:rPr lang="en-US" b="0" i="1" dirty="0">
                <a:latin typeface="+mn-lt"/>
              </a:rPr>
              <a:t>Let's look at a two-syllable word.</a:t>
            </a:r>
          </a:p>
          <a:p>
            <a:pPr marL="171450" indent="-171450">
              <a:buFont typeface="Arial" panose="020B0604020202020204" pitchFamily="34" charset="0"/>
              <a:buChar char="•"/>
            </a:pPr>
            <a:r>
              <a:rPr lang="en-US" b="0" i="1" dirty="0">
                <a:latin typeface="+mn-lt"/>
              </a:rPr>
              <a:t>I will read each syllable then read the whole word.</a:t>
            </a:r>
            <a:endParaRPr lang="en-US" dirty="0"/>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Demonstrate:</a:t>
            </a:r>
          </a:p>
          <a:p>
            <a:pPr marL="171450" indent="-171450">
              <a:buFont typeface="Arial" panose="020B0604020202020204" pitchFamily="34" charset="0"/>
              <a:buChar char="•"/>
            </a:pPr>
            <a:r>
              <a:rPr lang="en-US" dirty="0"/>
              <a:t>saying the sounds in and reading the first base word, </a:t>
            </a:r>
            <a:r>
              <a:rPr lang="en-US" b="1" dirty="0"/>
              <a:t>awk</a:t>
            </a:r>
            <a:endParaRPr lang="en-US" b="1"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sounds in and reading the second base word, </a:t>
            </a:r>
            <a:r>
              <a:rPr lang="en-US" b="1" dirty="0"/>
              <a:t>ward</a:t>
            </a:r>
            <a:endParaRPr lang="en-US" b="0"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reading the whole word, </a:t>
            </a:r>
            <a:r>
              <a:rPr lang="en-US" b="1" dirty="0"/>
              <a:t>awkward</a:t>
            </a:r>
            <a:endParaRPr lang="en-US" b="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thinking aloud that </a:t>
            </a:r>
            <a:r>
              <a:rPr lang="en-US" b="1" dirty="0">
                <a:latin typeface="+mn-lt"/>
              </a:rPr>
              <a:t>awkward</a:t>
            </a:r>
            <a:r>
              <a:rPr lang="en-US" dirty="0">
                <a:latin typeface="+mn-lt"/>
              </a:rPr>
              <a:t> uses the more common spelling, </a:t>
            </a:r>
            <a:r>
              <a:rPr lang="en-US" b="1" dirty="0">
                <a:latin typeface="+mn-lt"/>
              </a:rPr>
              <a:t>aw</a:t>
            </a:r>
            <a:r>
              <a:rPr lang="en-US" b="0" dirty="0">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ea typeface="Calibri"/>
              <a:cs typeface="Calibri"/>
            </a:endParaRPr>
          </a:p>
        </p:txBody>
      </p:sp>
      <p:sp>
        <p:nvSpPr>
          <p:cNvPr id="4" name="Slide Number Placeholder 3">
            <a:extLst>
              <a:ext uri="{FF2B5EF4-FFF2-40B4-BE49-F238E27FC236}">
                <a16:creationId xmlns:a16="http://schemas.microsoft.com/office/drawing/2014/main" id="{FEB36EB1-EB69-DFEB-4776-88CE742093F1}"/>
              </a:ext>
            </a:extLst>
          </p:cNvPr>
          <p:cNvSpPr>
            <a:spLocks noGrp="1"/>
          </p:cNvSpPr>
          <p:nvPr>
            <p:ph type="sldNum" sz="quarter" idx="5"/>
          </p:nvPr>
        </p:nvSpPr>
        <p:spPr/>
        <p:txBody>
          <a:bodyPr/>
          <a:lstStyle/>
          <a:p>
            <a:fld id="{5A44A9DE-4760-4494-A2B3-6554A63B8D88}" type="slidenum">
              <a:rPr lang="en-AU" smtClean="0"/>
              <a:t>22</a:t>
            </a:fld>
            <a:endParaRPr lang="en-AU" dirty="0"/>
          </a:p>
        </p:txBody>
      </p:sp>
    </p:spTree>
    <p:extLst>
      <p:ext uri="{BB962C8B-B14F-4D97-AF65-F5344CB8AC3E}">
        <p14:creationId xmlns:p14="http://schemas.microsoft.com/office/powerpoint/2010/main" val="25273867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Students participate in </a:t>
            </a:r>
            <a:r>
              <a:rPr lang="en-US" dirty="0"/>
              <a:t>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Remind students that </a:t>
            </a:r>
            <a:r>
              <a:rPr lang="en-US" b="1" dirty="0"/>
              <a:t>au</a:t>
            </a:r>
            <a:r>
              <a:rPr lang="en-US" dirty="0"/>
              <a:t> never says /or/ at the end of English words and this is important to remember when it comes to spelling.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dirty="0"/>
          </a:p>
        </p:txBody>
      </p:sp>
    </p:spTree>
    <p:extLst>
      <p:ext uri="{BB962C8B-B14F-4D97-AF65-F5344CB8AC3E}">
        <p14:creationId xmlns:p14="http://schemas.microsoft.com/office/powerpoint/2010/main" val="36965575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Prompt students to re-read the first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To read the new word, </a:t>
            </a:r>
            <a:r>
              <a:rPr lang="en-US" dirty="0"/>
              <a:t>students participate in saying each letter–sound correspondence then blending these sounds to read the word.</a:t>
            </a:r>
            <a:endParaRPr lang="en-AU"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Ask students whether the more common or less common spelling is used in this word (more common, </a:t>
            </a:r>
            <a:r>
              <a:rPr lang="en-AU" b="1" dirty="0">
                <a:latin typeface="+mn-lt"/>
              </a:rPr>
              <a:t>aw</a:t>
            </a:r>
            <a:r>
              <a:rPr lang="en-AU" dirty="0">
                <a:latin typeface="+mn-lt"/>
              </a:rPr>
              <a:t>). </a:t>
            </a:r>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dirty="0"/>
          </a:p>
        </p:txBody>
      </p:sp>
    </p:spTree>
    <p:extLst>
      <p:ext uri="{BB962C8B-B14F-4D97-AF65-F5344CB8AC3E}">
        <p14:creationId xmlns:p14="http://schemas.microsoft.com/office/powerpoint/2010/main" val="33676392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Prompt students to re-read the first two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To read the new word, students participate in 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Ask students whether the more common or less common spelling is used in this word (less common, </a:t>
            </a:r>
            <a:r>
              <a:rPr lang="en-AU" b="1" dirty="0">
                <a:latin typeface="+mn-lt"/>
              </a:rPr>
              <a:t>au</a:t>
            </a:r>
            <a:r>
              <a:rPr lang="en-AU" dirty="0">
                <a:latin typeface="+mn-lt"/>
              </a:rPr>
              <a:t>). </a:t>
            </a:r>
          </a:p>
          <a:p>
            <a:pPr marL="171450" indent="-171450">
              <a:buFont typeface="Arial" panose="020B0604020202020204" pitchFamily="34" charset="0"/>
              <a:buChar char="•"/>
              <a:defRPr/>
            </a:pPr>
            <a:endParaRPr lang="en-AU"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dirty="0"/>
          </a:p>
        </p:txBody>
      </p:sp>
    </p:spTree>
    <p:extLst>
      <p:ext uri="{BB962C8B-B14F-4D97-AF65-F5344CB8AC3E}">
        <p14:creationId xmlns:p14="http://schemas.microsoft.com/office/powerpoint/2010/main" val="37488789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183862-5438-C0BB-EF8F-E3866A1FF9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B75ED62-A269-31F0-693D-ED2C16FD52B3}"/>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BCFB20FE-3B6C-DF18-8377-183EE98C9D4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Prompt students to re-read the first three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To read the new word, students participate in 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Ask students whether the more common or less common spelling is used in this word (less common, </a:t>
            </a:r>
            <a:r>
              <a:rPr lang="en-AU" b="1" dirty="0">
                <a:latin typeface="+mn-lt"/>
              </a:rPr>
              <a:t>au</a:t>
            </a:r>
            <a:r>
              <a:rPr lang="en-AU" dirty="0">
                <a:latin typeface="+mn-lt"/>
              </a:rPr>
              <a:t>). </a:t>
            </a:r>
          </a:p>
          <a:p>
            <a:endParaRPr lang="en-AU" dirty="0"/>
          </a:p>
        </p:txBody>
      </p:sp>
      <p:sp>
        <p:nvSpPr>
          <p:cNvPr id="4" name="Slide Number Placeholder 3">
            <a:extLst>
              <a:ext uri="{FF2B5EF4-FFF2-40B4-BE49-F238E27FC236}">
                <a16:creationId xmlns:a16="http://schemas.microsoft.com/office/drawing/2014/main" id="{25C7BC1C-718B-D92A-580C-1943278A95E3}"/>
              </a:ext>
            </a:extLst>
          </p:cNvPr>
          <p:cNvSpPr>
            <a:spLocks noGrp="1"/>
          </p:cNvSpPr>
          <p:nvPr>
            <p:ph type="sldNum" sz="quarter" idx="5"/>
          </p:nvPr>
        </p:nvSpPr>
        <p:spPr/>
        <p:txBody>
          <a:bodyPr/>
          <a:lstStyle/>
          <a:p>
            <a:fld id="{5A44A9DE-4760-4494-A2B3-6554A63B8D88}" type="slidenum">
              <a:rPr lang="en-AU" smtClean="0"/>
              <a:t>26</a:t>
            </a:fld>
            <a:endParaRPr lang="en-AU" dirty="0"/>
          </a:p>
        </p:txBody>
      </p:sp>
    </p:spTree>
    <p:extLst>
      <p:ext uri="{BB962C8B-B14F-4D97-AF65-F5344CB8AC3E}">
        <p14:creationId xmlns:p14="http://schemas.microsoft.com/office/powerpoint/2010/main" val="12136718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 We do</a:t>
            </a:r>
          </a:p>
          <a:p>
            <a:endParaRPr lang="en-US" b="0" dirty="0">
              <a:latin typeface="+mn-lt"/>
            </a:endParaRPr>
          </a:p>
          <a:p>
            <a:r>
              <a:rPr lang="en-AU" b="0" dirty="0">
                <a:latin typeface="+mn-lt"/>
              </a:rPr>
              <a:t>Explain to students that </a:t>
            </a:r>
            <a:r>
              <a:rPr lang="en-AU" b="1" dirty="0">
                <a:latin typeface="+mn-lt"/>
              </a:rPr>
              <a:t>au</a:t>
            </a:r>
            <a:r>
              <a:rPr lang="en-AU" b="0" dirty="0">
                <a:latin typeface="+mn-lt"/>
              </a:rPr>
              <a:t> says /or/, the less common spelling, is actually </a:t>
            </a:r>
            <a:r>
              <a:rPr lang="en-AU" b="0" i="1" dirty="0">
                <a:latin typeface="+mn-lt"/>
              </a:rPr>
              <a:t>more</a:t>
            </a:r>
            <a:r>
              <a:rPr lang="en-AU" b="0" dirty="0">
                <a:latin typeface="+mn-lt"/>
              </a:rPr>
              <a:t> common at the </a:t>
            </a:r>
            <a:r>
              <a:rPr lang="en-AU" b="0" i="1" dirty="0">
                <a:latin typeface="+mn-lt"/>
              </a:rPr>
              <a:t>start</a:t>
            </a:r>
            <a:r>
              <a:rPr lang="en-AU" b="0" dirty="0">
                <a:latin typeface="+mn-lt"/>
              </a:rPr>
              <a:t> of a word. </a:t>
            </a:r>
          </a:p>
          <a:p>
            <a:r>
              <a:rPr lang="en-AU" b="0" dirty="0">
                <a:latin typeface="+mn-lt"/>
              </a:rPr>
              <a:t> </a:t>
            </a:r>
            <a:endParaRPr lang="en-AU" b="0" i="0" dirty="0">
              <a:latin typeface="+mn-lt"/>
            </a:endParaRPr>
          </a:p>
          <a:p>
            <a:pPr marL="0" indent="0">
              <a:buFont typeface="Arial" panose="020B0604020202020204" pitchFamily="34" charset="0"/>
              <a:buNone/>
            </a:pPr>
            <a:r>
              <a:rPr lang="en-AU" b="0" i="0" dirty="0">
                <a:latin typeface="+mn-lt"/>
              </a:rPr>
              <a:t>Say:</a:t>
            </a:r>
          </a:p>
          <a:p>
            <a:pPr marL="171450" indent="-171450">
              <a:buFont typeface="Arial" panose="020B0604020202020204" pitchFamily="34" charset="0"/>
              <a:buChar char="•"/>
            </a:pPr>
            <a:r>
              <a:rPr lang="en-AU" b="0" i="1" dirty="0">
                <a:latin typeface="+mn-lt"/>
              </a:rPr>
              <a:t>We have covered that </a:t>
            </a:r>
            <a:r>
              <a:rPr lang="en-AU" b="1" i="1" dirty="0">
                <a:latin typeface="+mn-lt"/>
              </a:rPr>
              <a:t>au</a:t>
            </a:r>
            <a:r>
              <a:rPr lang="en-AU" i="1" dirty="0">
                <a:latin typeface="+mn-lt"/>
              </a:rPr>
              <a:t> is less common than </a:t>
            </a:r>
            <a:r>
              <a:rPr lang="en-AU" b="1" i="1" dirty="0">
                <a:latin typeface="+mn-lt"/>
              </a:rPr>
              <a:t>aw</a:t>
            </a:r>
            <a:r>
              <a:rPr lang="en-AU" i="1" dirty="0">
                <a:latin typeface="+mn-lt"/>
              </a:rPr>
              <a:t> overall, but: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i="1" dirty="0">
                <a:latin typeface="+mn-lt"/>
              </a:rPr>
              <a:t>au</a:t>
            </a:r>
            <a:r>
              <a:rPr lang="en-AU" i="1" dirty="0">
                <a:latin typeface="+mn-lt"/>
              </a:rPr>
              <a:t> says /or/ is more common </a:t>
            </a:r>
            <a:r>
              <a:rPr lang="en-AU" i="1" u="sng" dirty="0">
                <a:latin typeface="+mn-lt"/>
              </a:rPr>
              <a:t>at the start of a word</a:t>
            </a:r>
            <a:r>
              <a:rPr lang="en-AU" i="1" u="none" dirty="0">
                <a:latin typeface="+mn-lt"/>
              </a:rPr>
              <a:t> </a:t>
            </a:r>
            <a:r>
              <a:rPr lang="en-AU" i="1" dirty="0">
                <a:latin typeface="+mn-lt"/>
              </a:rPr>
              <a:t>than </a:t>
            </a:r>
            <a:r>
              <a:rPr lang="en-AU" b="1" i="1" dirty="0">
                <a:latin typeface="+mn-lt"/>
              </a:rPr>
              <a:t>aw</a:t>
            </a:r>
            <a:r>
              <a:rPr lang="en-AU" i="1" dirty="0">
                <a:latin typeface="+mn-lt"/>
              </a:rPr>
              <a:t> says /or/.</a:t>
            </a:r>
          </a:p>
          <a:p>
            <a:pPr marL="171450" indent="-171450">
              <a:buFont typeface="Arial" panose="020B0604020202020204" pitchFamily="34" charset="0"/>
              <a:buChar char="•"/>
            </a:pPr>
            <a:r>
              <a:rPr lang="en-AU" b="0" i="1" dirty="0">
                <a:latin typeface="+mn-lt"/>
              </a:rPr>
              <a:t>These are some more words that start with </a:t>
            </a:r>
            <a:r>
              <a:rPr lang="en-AU" b="1" i="1" dirty="0">
                <a:latin typeface="+mn-lt"/>
              </a:rPr>
              <a:t>au </a:t>
            </a:r>
            <a:r>
              <a:rPr lang="en-AU" b="0" i="1" dirty="0">
                <a:latin typeface="+mn-lt"/>
              </a:rPr>
              <a:t>saying /or/.</a:t>
            </a:r>
          </a:p>
          <a:p>
            <a:pPr marL="0" indent="0">
              <a:buFont typeface="Arial" panose="020B0604020202020204" pitchFamily="34" charset="0"/>
              <a:buNone/>
            </a:pPr>
            <a:endParaRPr lang="en-AU" b="0" i="0" dirty="0">
              <a:latin typeface="+mn-lt"/>
            </a:endParaRPr>
          </a:p>
          <a:p>
            <a:pPr marL="0" indent="0">
              <a:buFont typeface="Arial" panose="020B0604020202020204" pitchFamily="34" charset="0"/>
              <a:buNone/>
            </a:pPr>
            <a:r>
              <a:rPr lang="en-AU" b="0" i="0" dirty="0">
                <a:latin typeface="+mn-lt"/>
              </a:rPr>
              <a:t>Read the words from the list. Say:</a:t>
            </a:r>
          </a:p>
          <a:p>
            <a:pPr marL="171450" indent="-171450">
              <a:buFont typeface="Arial" panose="020B0604020202020204" pitchFamily="34" charset="0"/>
              <a:buChar char="•"/>
            </a:pPr>
            <a:r>
              <a:rPr lang="en-AU" b="0" i="1" dirty="0">
                <a:latin typeface="+mn-lt"/>
              </a:rPr>
              <a:t>These words are influenced by Latin, an old language spoken in Ancient Rome that has helped shape many English words. </a:t>
            </a:r>
          </a:p>
          <a:p>
            <a:pPr marL="0" indent="0">
              <a:buFont typeface="Arial" panose="020B0604020202020204" pitchFamily="34" charset="0"/>
              <a:buNone/>
            </a:pPr>
            <a:endParaRPr lang="en-AU" b="0" i="0" dirty="0">
              <a:latin typeface="+mn-lt"/>
            </a:endParaRPr>
          </a:p>
          <a:p>
            <a:pPr marL="0" indent="0">
              <a:buFont typeface="Arial" panose="020B0604020202020204" pitchFamily="34" charset="0"/>
              <a:buNone/>
            </a:pPr>
            <a:r>
              <a:rPr lang="en-AU" b="0" i="0" dirty="0">
                <a:latin typeface="+mn-lt"/>
              </a:rPr>
              <a:t>Then have students join in as you read the list the list a second time.</a:t>
            </a:r>
          </a:p>
          <a:p>
            <a:pPr marL="0" indent="0">
              <a:buFont typeface="Arial" panose="020B0604020202020204" pitchFamily="34" charset="0"/>
              <a:buNone/>
            </a:pPr>
            <a:endParaRPr lang="en-AU" i="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i="0" dirty="0">
                <a:latin typeface="+mn-lt"/>
              </a:rPr>
              <a:t>You may choose to further explain to your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i="0" dirty="0">
                <a:latin typeface="+mn-lt"/>
              </a:rPr>
              <a:t>the connection between </a:t>
            </a:r>
            <a:r>
              <a:rPr lang="en-AU" b="1" i="0" dirty="0">
                <a:latin typeface="+mn-lt"/>
              </a:rPr>
              <a:t>audio</a:t>
            </a:r>
            <a:r>
              <a:rPr lang="en-AU" b="0" i="0" dirty="0">
                <a:latin typeface="+mn-lt"/>
              </a:rPr>
              <a:t>, meaning sound, and </a:t>
            </a:r>
            <a:r>
              <a:rPr lang="en-AU" b="1" i="0" dirty="0">
                <a:latin typeface="+mn-lt"/>
              </a:rPr>
              <a:t>audience</a:t>
            </a:r>
            <a:r>
              <a:rPr lang="en-AU" b="0" i="0" dirty="0">
                <a:latin typeface="+mn-lt"/>
              </a:rPr>
              <a:t> meaning people listening to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i="0" dirty="0">
                <a:latin typeface="+mn-lt"/>
              </a:rPr>
              <a:t>that </a:t>
            </a:r>
            <a:r>
              <a:rPr lang="en-AU" b="1" i="0" dirty="0">
                <a:latin typeface="+mn-lt"/>
              </a:rPr>
              <a:t>August</a:t>
            </a:r>
            <a:r>
              <a:rPr lang="en-AU" b="0" i="0" dirty="0">
                <a:latin typeface="+mn-lt"/>
              </a:rPr>
              <a:t> is named after </a:t>
            </a:r>
            <a:r>
              <a:rPr lang="en-AU" b="1" i="0" dirty="0">
                <a:latin typeface="+mn-lt"/>
              </a:rPr>
              <a:t>Augustus</a:t>
            </a:r>
            <a:r>
              <a:rPr lang="en-AU" b="0" i="0" dirty="0">
                <a:latin typeface="+mn-lt"/>
              </a:rPr>
              <a:t>, the name of a Roman emperor.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b="0" i="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i="0" dirty="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i="0" dirty="0">
                <a:latin typeface="+mn-lt"/>
              </a:rPr>
              <a:t>There are some letter</a:t>
            </a:r>
            <a:r>
              <a:rPr lang="en-AU" b="0" i="0" dirty="0">
                <a:latin typeface="Aptos Narrow" panose="020B0004020202020204" pitchFamily="34" charset="0"/>
              </a:rPr>
              <a:t>–</a:t>
            </a:r>
            <a:r>
              <a:rPr lang="en-AU" b="0" i="0" dirty="0">
                <a:latin typeface="+mn-lt"/>
              </a:rPr>
              <a:t>sound correspondences in the words on this slide that have not yet been taught.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i="0" dirty="0">
                <a:latin typeface="+mn-lt"/>
              </a:rPr>
              <a:t>This is predominantly an ‘I do’ slide, so you will read these words to students.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i="0" dirty="0">
                <a:latin typeface="+mn-lt"/>
              </a:rPr>
              <a:t>The focus should be maintained on the </a:t>
            </a:r>
            <a:r>
              <a:rPr lang="en-AU" b="1" i="0" dirty="0">
                <a:latin typeface="+mn-lt"/>
              </a:rPr>
              <a:t>au </a:t>
            </a:r>
            <a:r>
              <a:rPr lang="en-AU" b="0" i="0" dirty="0">
                <a:latin typeface="+mn-lt"/>
              </a:rPr>
              <a:t>vowel digraph at the start of the word.  </a:t>
            </a:r>
          </a:p>
          <a:p>
            <a:pPr marL="0" indent="0">
              <a:buFont typeface="Arial" panose="020B0604020202020204" pitchFamily="34" charset="0"/>
              <a:buNone/>
            </a:pPr>
            <a:endParaRPr lang="en-AU" b="0" i="1" dirty="0">
              <a:latin typeface="+mn-lt"/>
            </a:endParaRPr>
          </a:p>
          <a:p>
            <a:pPr marL="0" indent="0">
              <a:buFont typeface="Arial" panose="020B0604020202020204" pitchFamily="34" charset="0"/>
              <a:buNone/>
            </a:pPr>
            <a:endParaRPr lang="en-AU" b="0" i="1"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dirty="0"/>
          </a:p>
        </p:txBody>
      </p:sp>
    </p:spTree>
    <p:extLst>
      <p:ext uri="{BB962C8B-B14F-4D97-AF65-F5344CB8AC3E}">
        <p14:creationId xmlns:p14="http://schemas.microsoft.com/office/powerpoint/2010/main" val="14430644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30A0BF-4E93-7C49-45C4-24F9BDD836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D35E5A-878B-6CA8-397D-8FE79636F471}"/>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932B3729-FA3E-8D97-0EEA-0C87C6E15799}"/>
              </a:ext>
            </a:extLst>
          </p:cNvPr>
          <p:cNvSpPr>
            <a:spLocks noGrp="1"/>
          </p:cNvSpPr>
          <p:nvPr>
            <p:ph type="body" idx="1"/>
          </p:nvPr>
        </p:nvSpPr>
        <p:spPr/>
        <p:txBody>
          <a:bodyPr/>
          <a:lstStyle/>
          <a:p>
            <a:r>
              <a:rPr lang="en-US" b="1" dirty="0">
                <a:latin typeface="+mn-lt"/>
              </a:rPr>
              <a:t>I do, We do</a:t>
            </a:r>
          </a:p>
          <a:p>
            <a:endParaRPr lang="en-US" b="0" dirty="0">
              <a:latin typeface="+mn-lt"/>
            </a:endParaRPr>
          </a:p>
          <a:p>
            <a:r>
              <a:rPr lang="en-AU" b="0" dirty="0">
                <a:latin typeface="+mn-lt"/>
              </a:rPr>
              <a:t>Reinforce with students the use of </a:t>
            </a:r>
            <a:r>
              <a:rPr lang="en-AU" b="1" dirty="0">
                <a:latin typeface="+mn-lt"/>
              </a:rPr>
              <a:t>au</a:t>
            </a:r>
            <a:r>
              <a:rPr lang="en-AU" b="0" dirty="0">
                <a:latin typeface="+mn-lt"/>
              </a:rPr>
              <a:t> says /or/ at the </a:t>
            </a:r>
            <a:r>
              <a:rPr lang="en-AU" b="0" i="1" dirty="0">
                <a:latin typeface="+mn-lt"/>
              </a:rPr>
              <a:t>start</a:t>
            </a:r>
            <a:r>
              <a:rPr lang="en-AU" b="0" dirty="0">
                <a:latin typeface="+mn-lt"/>
              </a:rPr>
              <a:t> of a word, using the prefix</a:t>
            </a:r>
            <a:r>
              <a:rPr lang="en-AU" b="1" dirty="0">
                <a:latin typeface="+mn-lt"/>
              </a:rPr>
              <a:t> auto </a:t>
            </a:r>
            <a:r>
              <a:rPr lang="en-AU" b="0" dirty="0">
                <a:latin typeface="+mn-lt"/>
              </a:rPr>
              <a:t>to show further examples. </a:t>
            </a:r>
          </a:p>
          <a:p>
            <a:r>
              <a:rPr lang="en-AU" b="0" dirty="0">
                <a:latin typeface="+mn-lt"/>
              </a:rPr>
              <a:t> </a:t>
            </a:r>
            <a:endParaRPr lang="en-AU" b="0" i="0" dirty="0">
              <a:latin typeface="+mn-lt"/>
            </a:endParaRPr>
          </a:p>
          <a:p>
            <a:pPr marL="0" indent="0">
              <a:buFont typeface="Arial" panose="020B0604020202020204" pitchFamily="34" charset="0"/>
              <a:buNone/>
            </a:pPr>
            <a:r>
              <a:rPr lang="en-AU" b="0" i="0" dirty="0">
                <a:latin typeface="+mn-lt"/>
              </a:rPr>
              <a:t>Say:</a:t>
            </a:r>
          </a:p>
          <a:p>
            <a:pPr marL="171450" indent="-171450">
              <a:buFont typeface="Arial" panose="020B0604020202020204" pitchFamily="34" charset="0"/>
              <a:buChar char="•"/>
            </a:pPr>
            <a:r>
              <a:rPr lang="en-AU" b="0" i="1" dirty="0">
                <a:latin typeface="+mn-lt"/>
              </a:rPr>
              <a:t>These are some more words that start with </a:t>
            </a:r>
            <a:r>
              <a:rPr lang="en-AU" b="1" i="1" dirty="0">
                <a:latin typeface="+mn-lt"/>
              </a:rPr>
              <a:t>au </a:t>
            </a:r>
            <a:r>
              <a:rPr lang="en-AU" b="0" i="1" dirty="0">
                <a:latin typeface="+mn-lt"/>
              </a:rPr>
              <a:t>saying /or/.</a:t>
            </a:r>
            <a:endParaRPr lang="en-AU" b="1" i="1" dirty="0">
              <a:latin typeface="+mn-lt"/>
            </a:endParaRPr>
          </a:p>
          <a:p>
            <a:pPr marL="171450" indent="-171450">
              <a:buFont typeface="Arial" panose="020B0604020202020204" pitchFamily="34" charset="0"/>
              <a:buChar char="•"/>
            </a:pPr>
            <a:r>
              <a:rPr lang="en-AU" b="0" i="1" dirty="0">
                <a:latin typeface="+mn-lt"/>
              </a:rPr>
              <a:t>The </a:t>
            </a:r>
            <a:r>
              <a:rPr lang="en-AU" b="1" i="1" dirty="0">
                <a:latin typeface="+mn-lt"/>
              </a:rPr>
              <a:t>au</a:t>
            </a:r>
            <a:r>
              <a:rPr lang="en-AU" b="0" i="1" dirty="0">
                <a:latin typeface="+mn-lt"/>
              </a:rPr>
              <a:t> in these words is part of </a:t>
            </a:r>
            <a:r>
              <a:rPr lang="en-AU" b="1" i="1" dirty="0">
                <a:latin typeface="+mn-lt"/>
              </a:rPr>
              <a:t>auto </a:t>
            </a:r>
            <a:r>
              <a:rPr lang="en-AU" b="0" i="1" dirty="0">
                <a:latin typeface="+mn-lt"/>
              </a:rPr>
              <a:t>which comes from Ancient Greek, another old language that shaped many English words. </a:t>
            </a:r>
          </a:p>
          <a:p>
            <a:pPr marL="171450" indent="-171450">
              <a:buFont typeface="Arial" panose="020B0604020202020204" pitchFamily="34" charset="0"/>
              <a:buChar char="•"/>
            </a:pPr>
            <a:r>
              <a:rPr lang="en-AU" b="0" i="1" dirty="0">
                <a:latin typeface="+mn-lt"/>
              </a:rPr>
              <a:t>In English, </a:t>
            </a:r>
            <a:r>
              <a:rPr lang="en-AU" b="1" i="1" dirty="0">
                <a:latin typeface="+mn-lt"/>
              </a:rPr>
              <a:t>auto </a:t>
            </a:r>
            <a:r>
              <a:rPr lang="en-AU" b="0" i="1" dirty="0">
                <a:latin typeface="+mn-lt"/>
              </a:rPr>
              <a:t>can be:</a:t>
            </a:r>
          </a:p>
          <a:p>
            <a:pPr marL="628650" lvl="1" indent="-171450">
              <a:buFont typeface="Arial" panose="020B0604020202020204" pitchFamily="34" charset="0"/>
              <a:buChar char="•"/>
            </a:pPr>
            <a:r>
              <a:rPr lang="en-AU" b="0" i="1" dirty="0">
                <a:latin typeface="+mn-lt"/>
              </a:rPr>
              <a:t>a base word referring to a vehicle </a:t>
            </a:r>
          </a:p>
          <a:p>
            <a:pPr marL="628650" lvl="1" indent="-171450">
              <a:buFont typeface="Arial" panose="020B0604020202020204" pitchFamily="34" charset="0"/>
              <a:buChar char="•"/>
            </a:pPr>
            <a:r>
              <a:rPr lang="en-AU" b="0" i="1" dirty="0">
                <a:latin typeface="+mn-lt"/>
              </a:rPr>
              <a:t>a prefix meaning ‘self’.  </a:t>
            </a:r>
          </a:p>
          <a:p>
            <a:pPr marL="0" indent="0">
              <a:buFont typeface="Arial" panose="020B0604020202020204" pitchFamily="34" charset="0"/>
              <a:buNone/>
            </a:pPr>
            <a:endParaRPr lang="en-AU" b="0" i="0" dirty="0">
              <a:latin typeface="+mn-lt"/>
            </a:endParaRPr>
          </a:p>
          <a:p>
            <a:pPr marL="0" indent="0">
              <a:buFont typeface="Arial" panose="020B0604020202020204" pitchFamily="34" charset="0"/>
              <a:buNone/>
            </a:pPr>
            <a:r>
              <a:rPr lang="en-AU" b="0" i="0" dirty="0">
                <a:latin typeface="+mn-lt"/>
              </a:rPr>
              <a:t>Refer to the slide.</a:t>
            </a:r>
          </a:p>
          <a:p>
            <a:pPr marL="171450" indent="-171450">
              <a:buFont typeface="Arial" panose="020B0604020202020204" pitchFamily="34" charset="0"/>
              <a:buChar char="•"/>
            </a:pPr>
            <a:r>
              <a:rPr lang="en-AU" b="0" i="0" dirty="0">
                <a:latin typeface="+mn-lt"/>
              </a:rPr>
              <a:t>Read the words from the list.</a:t>
            </a:r>
            <a:r>
              <a:rPr lang="en-AU" b="0" i="1" dirty="0">
                <a:latin typeface="+mn-lt"/>
              </a:rPr>
              <a:t> </a:t>
            </a:r>
          </a:p>
          <a:p>
            <a:pPr marL="171450" indent="-171450">
              <a:buFont typeface="Arial" panose="020B0604020202020204" pitchFamily="34" charset="0"/>
              <a:buChar char="•"/>
            </a:pPr>
            <a:r>
              <a:rPr lang="en-AU" b="0" i="0" dirty="0">
                <a:latin typeface="+mn-lt"/>
              </a:rPr>
              <a:t>Have students join in as you read the list a second time.</a:t>
            </a:r>
          </a:p>
          <a:p>
            <a:pPr marL="171450" indent="-171450">
              <a:buFont typeface="Arial" panose="020B0604020202020204" pitchFamily="34" charset="0"/>
              <a:buChar char="•"/>
            </a:pPr>
            <a:endParaRPr lang="en-AU" b="0" i="1" dirty="0">
              <a:latin typeface="+mn-lt"/>
            </a:endParaRPr>
          </a:p>
          <a:p>
            <a:pPr marL="0" indent="0">
              <a:buFont typeface="Arial" panose="020B0604020202020204" pitchFamily="34" charset="0"/>
              <a:buNone/>
            </a:pPr>
            <a:r>
              <a:rPr lang="en-AU" b="0" i="0" dirty="0">
                <a:latin typeface="+mn-lt"/>
              </a:rPr>
              <a:t>You may explain to your students that:</a:t>
            </a:r>
          </a:p>
          <a:p>
            <a:pPr marL="171450" indent="-171450">
              <a:buFont typeface="Arial" panose="020B0604020202020204" pitchFamily="34" charset="0"/>
              <a:buChar char="•"/>
            </a:pPr>
            <a:r>
              <a:rPr lang="en-AU" b="1" i="0" dirty="0">
                <a:latin typeface="+mn-lt"/>
              </a:rPr>
              <a:t>automatic </a:t>
            </a:r>
            <a:r>
              <a:rPr lang="en-AU" b="0" i="0" dirty="0">
                <a:latin typeface="+mn-lt"/>
              </a:rPr>
              <a:t>means self-acting</a:t>
            </a:r>
          </a:p>
          <a:p>
            <a:pPr marL="171450" indent="-171450">
              <a:buFont typeface="Arial" panose="020B0604020202020204" pitchFamily="34" charset="0"/>
              <a:buChar char="•"/>
            </a:pPr>
            <a:r>
              <a:rPr lang="en-AU" b="1" i="0" dirty="0">
                <a:latin typeface="+mn-lt"/>
              </a:rPr>
              <a:t>autonomy</a:t>
            </a:r>
            <a:r>
              <a:rPr lang="en-AU" b="0" i="0" dirty="0">
                <a:latin typeface="+mn-lt"/>
              </a:rPr>
              <a:t> means ‘self law’ or being independent</a:t>
            </a:r>
          </a:p>
          <a:p>
            <a:pPr marL="171450" indent="-171450">
              <a:buFont typeface="Arial" panose="020B0604020202020204" pitchFamily="34" charset="0"/>
              <a:buChar char="•"/>
            </a:pPr>
            <a:r>
              <a:rPr lang="en-AU" b="1" i="0" dirty="0">
                <a:latin typeface="+mn-lt"/>
              </a:rPr>
              <a:t>autograph</a:t>
            </a:r>
            <a:r>
              <a:rPr lang="en-AU" b="0" i="0" dirty="0">
                <a:latin typeface="+mn-lt"/>
              </a:rPr>
              <a:t> means ‘self writing’ or a way to write your name that is unique to you.</a:t>
            </a:r>
            <a:endParaRPr lang="en-AU" i="0" dirty="0">
              <a:latin typeface="+mn-lt"/>
            </a:endParaRPr>
          </a:p>
          <a:p>
            <a:pPr marL="0" indent="0">
              <a:buFont typeface="Arial" panose="020B0604020202020204" pitchFamily="34" charset="0"/>
              <a:buNone/>
            </a:pPr>
            <a:endParaRPr lang="en-AU" b="0" i="1" dirty="0">
              <a:latin typeface="+mn-lt"/>
            </a:endParaRPr>
          </a:p>
        </p:txBody>
      </p:sp>
      <p:sp>
        <p:nvSpPr>
          <p:cNvPr id="4" name="Slide Number Placeholder 3">
            <a:extLst>
              <a:ext uri="{FF2B5EF4-FFF2-40B4-BE49-F238E27FC236}">
                <a16:creationId xmlns:a16="http://schemas.microsoft.com/office/drawing/2014/main" id="{A97595F1-BC63-F7D6-E71B-6FD9A88A043F}"/>
              </a:ext>
            </a:extLst>
          </p:cNvPr>
          <p:cNvSpPr>
            <a:spLocks noGrp="1"/>
          </p:cNvSpPr>
          <p:nvPr>
            <p:ph type="sldNum" sz="quarter" idx="5"/>
          </p:nvPr>
        </p:nvSpPr>
        <p:spPr/>
        <p:txBody>
          <a:bodyPr/>
          <a:lstStyle/>
          <a:p>
            <a:fld id="{5A44A9DE-4760-4494-A2B3-6554A63B8D88}" type="slidenum">
              <a:rPr lang="en-AU" smtClean="0"/>
              <a:t>28</a:t>
            </a:fld>
            <a:endParaRPr lang="en-AU" dirty="0"/>
          </a:p>
        </p:txBody>
      </p:sp>
    </p:spTree>
    <p:extLst>
      <p:ext uri="{BB962C8B-B14F-4D97-AF65-F5344CB8AC3E}">
        <p14:creationId xmlns:p14="http://schemas.microsoft.com/office/powerpoint/2010/main" val="10744979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C5537A-4FFF-7279-DA26-74FDE808E5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F140AE-BF43-251F-977C-B5133D4E799A}"/>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C530FD66-0565-B4AC-0240-C60BE88F7263}"/>
              </a:ext>
            </a:extLst>
          </p:cNvPr>
          <p:cNvSpPr>
            <a:spLocks noGrp="1"/>
          </p:cNvSpPr>
          <p:nvPr>
            <p:ph type="body" idx="1"/>
          </p:nvPr>
        </p:nvSpPr>
        <p:spPr/>
        <p:txBody>
          <a:bodyPr/>
          <a:lstStyle/>
          <a:p>
            <a:r>
              <a:rPr lang="en-US" b="1" dirty="0">
                <a:latin typeface="+mn-lt"/>
              </a:rPr>
              <a:t>I do</a:t>
            </a:r>
          </a:p>
          <a:p>
            <a:endParaRPr lang="en-US" dirty="0">
              <a:latin typeface="+mn-lt"/>
            </a:endParaRPr>
          </a:p>
          <a:p>
            <a:r>
              <a:rPr lang="en-US" dirty="0">
                <a:latin typeface="+mn-lt"/>
              </a:rPr>
              <a:t>The image represents the word to be written: </a:t>
            </a:r>
            <a:r>
              <a:rPr lang="en-US" b="1" dirty="0">
                <a:latin typeface="+mn-lt"/>
              </a:rPr>
              <a:t>paw</a:t>
            </a:r>
            <a:r>
              <a:rPr lang="en-US" b="0" dirty="0"/>
              <a:t>.</a:t>
            </a:r>
            <a:endParaRPr lang="en-US" b="1" dirty="0"/>
          </a:p>
          <a:p>
            <a:endParaRPr lang="en-US" dirty="0">
              <a:latin typeface="+mn-lt"/>
            </a:endParaRPr>
          </a:p>
          <a:p>
            <a:r>
              <a:rPr lang="en-US" dirty="0">
                <a:latin typeface="+mn-lt"/>
              </a:rPr>
              <a:t>Demonstrate:</a:t>
            </a:r>
          </a:p>
          <a:p>
            <a:pPr marL="171450" indent="-171450">
              <a:buFont typeface="Arial" panose="020B0604020202020204" pitchFamily="34" charset="0"/>
              <a:buChar char="•"/>
            </a:pPr>
            <a:r>
              <a:rPr lang="en-US" dirty="0">
                <a:latin typeface="+mn-lt"/>
              </a:rPr>
              <a:t>saying the word aloud </a:t>
            </a:r>
          </a:p>
          <a:p>
            <a:pPr marL="171450" indent="-171450">
              <a:buFont typeface="Arial" panose="020B0604020202020204" pitchFamily="34" charset="0"/>
              <a:buChar char="•"/>
              <a:defRPr/>
            </a:pPr>
            <a:r>
              <a:rPr lang="en-US" dirty="0">
                <a:latin typeface="+mn-lt"/>
              </a:rPr>
              <a:t>segmenting the sounds in the word, identifying the</a:t>
            </a:r>
            <a:r>
              <a:rPr lang="en-US" dirty="0"/>
              <a:t> </a:t>
            </a:r>
            <a:r>
              <a:rPr lang="en-US" dirty="0">
                <a:latin typeface="+mn-lt"/>
              </a:rPr>
              <a:t>/</a:t>
            </a:r>
            <a:r>
              <a:rPr lang="en-US" dirty="0"/>
              <a:t>or</a:t>
            </a:r>
            <a:r>
              <a:rPr lang="en-US" dirty="0">
                <a:latin typeface="+mn-lt"/>
              </a:rPr>
              <a:t>/ sound at the end of the word</a:t>
            </a:r>
            <a:endParaRPr lang="en-US"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thinking aloud </a:t>
            </a:r>
            <a:r>
              <a:rPr lang="en-US" sz="1200" dirty="0">
                <a:latin typeface="+mn-lt"/>
              </a:rPr>
              <a:t>t</a:t>
            </a:r>
            <a:r>
              <a:rPr lang="en-AU" sz="1200" dirty="0">
                <a:latin typeface="+mn-lt"/>
              </a:rPr>
              <a:t>hat: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1" u="none" dirty="0">
                <a:latin typeface="+mn-lt"/>
              </a:rPr>
              <a:t>au</a:t>
            </a:r>
            <a:r>
              <a:rPr lang="en-AU" sz="1200" dirty="0">
                <a:latin typeface="+mn-lt"/>
              </a:rPr>
              <a:t> doesn’t say /or/ at the end of English words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latin typeface="+mn-lt"/>
                <a:ea typeface="Calibri"/>
                <a:cs typeface="Calibri"/>
              </a:rPr>
              <a:t>we spell /or/ at the end of </a:t>
            </a:r>
            <a:r>
              <a:rPr lang="en-AU" sz="1200" b="1" dirty="0">
                <a:latin typeface="+mn-lt"/>
                <a:ea typeface="Calibri"/>
                <a:cs typeface="Calibri"/>
              </a:rPr>
              <a:t>paw</a:t>
            </a:r>
            <a:r>
              <a:rPr lang="en-AU" sz="1200" dirty="0">
                <a:latin typeface="+mn-lt"/>
                <a:ea typeface="Calibri"/>
                <a:cs typeface="Calibri"/>
              </a:rPr>
              <a:t> with </a:t>
            </a:r>
            <a:r>
              <a:rPr lang="en-AU" sz="1200" b="1" dirty="0">
                <a:latin typeface="+mn-lt"/>
                <a:ea typeface="Calibri"/>
                <a:cs typeface="Calibri"/>
              </a:rPr>
              <a:t>aw</a:t>
            </a:r>
            <a:endParaRPr lang="en-AU" b="0" dirty="0">
              <a:latin typeface="+mn-lt"/>
              <a:ea typeface="Calibri"/>
              <a:cs typeface="Calibri"/>
            </a:endParaRPr>
          </a:p>
          <a:p>
            <a:pPr marL="171450" indent="-171450">
              <a:buFont typeface="Arial" panose="020B0604020202020204" pitchFamily="34" charset="0"/>
              <a:buChar char="•"/>
            </a:pPr>
            <a:r>
              <a:rPr lang="en-US" dirty="0">
                <a:latin typeface="+mn-lt"/>
              </a:rPr>
              <a:t>re-reading the word to make sure it is correct </a:t>
            </a:r>
            <a:r>
              <a:rPr lang="en-US" sz="1200" dirty="0">
                <a:latin typeface="+mn-lt"/>
              </a:rPr>
              <a:t>by</a:t>
            </a:r>
            <a:r>
              <a:rPr lang="en-US" dirty="0">
                <a:latin typeface="+mn-lt"/>
              </a:rPr>
              <a:t> saying the individual sounds, blending them together, then saying the complete word</a:t>
            </a:r>
            <a:r>
              <a:rPr lang="en-US" dirty="0"/>
              <a:t>. </a:t>
            </a:r>
          </a:p>
        </p:txBody>
      </p:sp>
      <p:sp>
        <p:nvSpPr>
          <p:cNvPr id="4" name="Slide Number Placeholder 3">
            <a:extLst>
              <a:ext uri="{FF2B5EF4-FFF2-40B4-BE49-F238E27FC236}">
                <a16:creationId xmlns:a16="http://schemas.microsoft.com/office/drawing/2014/main" id="{F6F8C219-0B42-17CA-164B-1081006C2E94}"/>
              </a:ext>
            </a:extLst>
          </p:cNvPr>
          <p:cNvSpPr>
            <a:spLocks noGrp="1"/>
          </p:cNvSpPr>
          <p:nvPr>
            <p:ph type="sldNum" sz="quarter" idx="5"/>
          </p:nvPr>
        </p:nvSpPr>
        <p:spPr/>
        <p:txBody>
          <a:bodyPr/>
          <a:lstStyle/>
          <a:p>
            <a:fld id="{5A44A9DE-4760-4494-A2B3-6554A63B8D88}" type="slidenum">
              <a:rPr lang="en-AU" smtClean="0"/>
              <a:t>29</a:t>
            </a:fld>
            <a:endParaRPr lang="en-AU" dirty="0"/>
          </a:p>
        </p:txBody>
      </p:sp>
    </p:spTree>
    <p:extLst>
      <p:ext uri="{BB962C8B-B14F-4D97-AF65-F5344CB8AC3E}">
        <p14:creationId xmlns:p14="http://schemas.microsoft.com/office/powerpoint/2010/main" val="5873087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sz="1200" b="1" kern="1200" dirty="0">
                <a:solidFill>
                  <a:schemeClr val="tx1"/>
                </a:solidFill>
                <a:latin typeface="+mn-lt"/>
                <a:ea typeface="+mn-ea"/>
                <a:cs typeface="+mn-cs"/>
              </a:rPr>
              <a:t>Review</a:t>
            </a:r>
          </a:p>
          <a:p>
            <a:endParaRPr lang="en-US" sz="1200" b="0" kern="1200" dirty="0">
              <a:solidFill>
                <a:schemeClr val="tx1"/>
              </a:solidFill>
              <a:latin typeface="+mn-lt"/>
              <a:ea typeface="+mn-ea"/>
              <a:cs typeface="+mn-cs"/>
            </a:endParaRPr>
          </a:p>
          <a:p>
            <a:r>
              <a:rPr lang="en-US" sz="1200" b="0" kern="1200" dirty="0">
                <a:solidFill>
                  <a:schemeClr val="tx1"/>
                </a:solidFill>
                <a:latin typeface="+mn-lt"/>
                <a:ea typeface="+mn-ea"/>
                <a:cs typeface="+mn-cs"/>
              </a:rPr>
              <a:t>The review of this letter</a:t>
            </a:r>
            <a:r>
              <a:rPr lang="en-AU" sz="1200" kern="1200" dirty="0">
                <a:solidFill>
                  <a:schemeClr val="tx1"/>
                </a:solidFill>
                <a:latin typeface="+mn-lt"/>
                <a:ea typeface="+mn-ea"/>
                <a:cs typeface="+mn-cs"/>
              </a:rPr>
              <a:t>–</a:t>
            </a:r>
            <a:r>
              <a:rPr lang="en-US" sz="1200" b="0" kern="1200" dirty="0">
                <a:solidFill>
                  <a:schemeClr val="tx1"/>
                </a:solidFill>
                <a:latin typeface="+mn-lt"/>
                <a:ea typeface="+mn-ea"/>
                <a:cs typeface="+mn-cs"/>
              </a:rPr>
              <a:t>sound correspondence focuses on the taught sounds as well as the spelling generalisation for their use.</a:t>
            </a:r>
          </a:p>
          <a:p>
            <a:endParaRPr lang="en-US" sz="1200" b="0" kern="1200" dirty="0">
              <a:solidFill>
                <a:schemeClr val="tx1"/>
              </a:solidFill>
              <a:latin typeface="+mn-lt"/>
              <a:ea typeface="+mn-ea"/>
              <a:cs typeface="+mn-cs"/>
            </a:endParaRPr>
          </a:p>
          <a:p>
            <a:pPr marL="171450" indent="-171450">
              <a:buFont typeface="Arial" panose="020B0604020202020204" pitchFamily="34" charset="0"/>
              <a:buChar char="•"/>
            </a:pPr>
            <a:r>
              <a:rPr lang="en-US" sz="1200" b="0" kern="1200" dirty="0">
                <a:solidFill>
                  <a:schemeClr val="tx1"/>
                </a:solidFill>
                <a:latin typeface="+mn-lt"/>
                <a:ea typeface="+mn-ea"/>
                <a:cs typeface="+mn-cs"/>
              </a:rPr>
              <a:t>Point to the </a:t>
            </a:r>
            <a:r>
              <a:rPr lang="en-US" sz="1200" b="1" kern="1200" dirty="0">
                <a:solidFill>
                  <a:schemeClr val="tx1"/>
                </a:solidFill>
                <a:latin typeface="+mn-lt"/>
                <a:ea typeface="+mn-ea"/>
                <a:cs typeface="+mn-cs"/>
              </a:rPr>
              <a:t>ey</a:t>
            </a:r>
            <a:r>
              <a:rPr lang="en-US" sz="1200" b="0" kern="1200" dirty="0">
                <a:solidFill>
                  <a:schemeClr val="tx1"/>
                </a:solidFill>
                <a:latin typeface="+mn-lt"/>
                <a:ea typeface="+mn-ea"/>
                <a:cs typeface="+mn-cs"/>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dirty="0">
                <a:solidFill>
                  <a:schemeClr val="tx1"/>
                </a:solidFill>
                <a:latin typeface="+mn-lt"/>
                <a:ea typeface="+mn-ea"/>
                <a:cs typeface="+mn-cs"/>
              </a:rPr>
              <a:t>Prompt students to say the mnemonic phrase, </a:t>
            </a:r>
            <a:r>
              <a:rPr lang="en-US" sz="1200" b="1" kern="1200" dirty="0">
                <a:solidFill>
                  <a:schemeClr val="tx1"/>
                </a:solidFill>
                <a:latin typeface="+mn-lt"/>
                <a:ea typeface="+mn-ea"/>
                <a:cs typeface="+mn-cs"/>
              </a:rPr>
              <a:t>That monk</a:t>
            </a:r>
            <a:r>
              <a:rPr lang="en-US" sz="1200" b="1" u="sng" kern="1200" dirty="0">
                <a:solidFill>
                  <a:schemeClr val="tx1"/>
                </a:solidFill>
                <a:latin typeface="+mn-lt"/>
                <a:ea typeface="+mn-ea"/>
                <a:cs typeface="+mn-cs"/>
              </a:rPr>
              <a:t>ey</a:t>
            </a:r>
            <a:r>
              <a:rPr lang="en-US" sz="1200" b="1" kern="1200" dirty="0">
                <a:solidFill>
                  <a:schemeClr val="tx1"/>
                </a:solidFill>
                <a:latin typeface="+mn-lt"/>
                <a:ea typeface="+mn-ea"/>
                <a:cs typeface="+mn-cs"/>
              </a:rPr>
              <a:t> is gr</a:t>
            </a:r>
            <a:r>
              <a:rPr lang="en-US" sz="1200" b="1" u="sng" kern="1200" dirty="0">
                <a:solidFill>
                  <a:schemeClr val="tx1"/>
                </a:solidFill>
                <a:latin typeface="+mn-lt"/>
                <a:ea typeface="+mn-ea"/>
                <a:cs typeface="+mn-cs"/>
              </a:rPr>
              <a:t>ey</a:t>
            </a:r>
            <a:r>
              <a:rPr lang="en-US" sz="1200" b="1" kern="1200" dirty="0">
                <a:solidFill>
                  <a:schemeClr val="tx1"/>
                </a:solidFill>
                <a:latin typeface="+mn-lt"/>
                <a:ea typeface="+mn-ea"/>
                <a:cs typeface="+mn-cs"/>
              </a:rPr>
              <a:t>!</a:t>
            </a:r>
          </a:p>
          <a:p>
            <a:pPr marL="171450" indent="-171450">
              <a:buFont typeface="Arial" panose="020B0604020202020204" pitchFamily="34" charset="0"/>
              <a:buChar char="•"/>
            </a:pPr>
            <a:r>
              <a:rPr lang="en-US" sz="1200" b="0" kern="1200" dirty="0">
                <a:solidFill>
                  <a:schemeClr val="tx1"/>
                </a:solidFill>
                <a:latin typeface="+mn-lt"/>
                <a:ea typeface="+mn-ea"/>
                <a:cs typeface="+mn-cs"/>
              </a:rPr>
              <a:t>Prompt students to review the generalisation for the sounds </a:t>
            </a:r>
            <a:r>
              <a:rPr lang="en-US" sz="1200" b="1" kern="1200" dirty="0">
                <a:solidFill>
                  <a:schemeClr val="tx1"/>
                </a:solidFill>
                <a:latin typeface="+mn-lt"/>
                <a:ea typeface="+mn-ea"/>
                <a:cs typeface="+mn-cs"/>
              </a:rPr>
              <a:t>ey</a:t>
            </a:r>
            <a:r>
              <a:rPr lang="en-US" sz="1200" b="0" kern="1200" dirty="0">
                <a:solidFill>
                  <a:schemeClr val="tx1"/>
                </a:solidFill>
                <a:latin typeface="+mn-lt"/>
                <a:ea typeface="+mn-ea"/>
                <a:cs typeface="+mn-cs"/>
              </a:rPr>
              <a:t> can say: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latin typeface="+mn-lt"/>
                <a:ea typeface="Calibri" panose="020F0502020204030204" pitchFamily="34" charset="0"/>
                <a:cs typeface="Arial" panose="020B0604020202020204" pitchFamily="34" charset="0"/>
              </a:rPr>
              <a:t>most common (especially in two-syllable words): </a:t>
            </a:r>
            <a:r>
              <a:rPr lang="en-US" sz="1200" b="1" i="0" dirty="0">
                <a:latin typeface="+mn-lt"/>
                <a:ea typeface="Calibri" panose="020F0502020204030204" pitchFamily="34" charset="0"/>
                <a:cs typeface="Arial" panose="020B0604020202020204" pitchFamily="34" charset="0"/>
              </a:rPr>
              <a:t>ey </a:t>
            </a:r>
            <a:r>
              <a:rPr lang="en-US" sz="1200" b="0" i="0" dirty="0">
                <a:latin typeface="+mn-lt"/>
                <a:ea typeface="Calibri" panose="020F0502020204030204" pitchFamily="34" charset="0"/>
                <a:cs typeface="Arial" panose="020B0604020202020204" pitchFamily="34" charset="0"/>
              </a:rPr>
              <a:t>says </a:t>
            </a:r>
            <a:r>
              <a:rPr lang="en-US" sz="1200" b="0" i="0" dirty="0">
                <a:latin typeface="+mn-lt"/>
              </a:rPr>
              <a:t>/</a:t>
            </a:r>
            <a:r>
              <a:rPr lang="en-AU" sz="1200" i="0" kern="1200" dirty="0">
                <a:effectLst/>
                <a:latin typeface="+mn-lt"/>
                <a:ea typeface="Times New Roman" panose="02020603050405020304" pitchFamily="18" charset="0"/>
              </a:rPr>
              <a:t>ē</a:t>
            </a:r>
            <a:r>
              <a:rPr lang="en-US" sz="1200" b="0" i="0" dirty="0">
                <a:latin typeface="+mn-lt"/>
                <a:ea typeface="Calibri" panose="020F0502020204030204" pitchFamily="34" charset="0"/>
                <a:cs typeface="Calibri" panose="020F0502020204030204" pitchFamily="34" charset="0"/>
              </a:rPr>
              <a:t>/</a:t>
            </a:r>
            <a:r>
              <a:rPr lang="en-AU" sz="1200" i="0" kern="1200" dirty="0">
                <a:effectLst/>
                <a:latin typeface="+mn-lt"/>
                <a:ea typeface="Calibri" panose="020F0502020204030204" pitchFamily="34" charset="0"/>
                <a:cs typeface="Calibri" panose="020F0502020204030204" pitchFamily="34" charset="0"/>
              </a:rPr>
              <a:t> as in </a:t>
            </a:r>
            <a:r>
              <a:rPr lang="en-AU" sz="1200" b="1" i="0" kern="1200" dirty="0">
                <a:effectLst/>
                <a:latin typeface="+mn-lt"/>
                <a:ea typeface="Calibri" panose="020F0502020204030204" pitchFamily="34" charset="0"/>
                <a:cs typeface="Calibri" panose="020F0502020204030204" pitchFamily="34" charset="0"/>
              </a:rPr>
              <a:t>monkey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latin typeface="+mn-lt"/>
                <a:ea typeface="Calibri" panose="020F0502020204030204" pitchFamily="34" charset="0"/>
                <a:cs typeface="Arial" panose="020B0604020202020204" pitchFamily="34" charset="0"/>
              </a:rPr>
              <a:t>less common (and mostly in one-syllable words):</a:t>
            </a:r>
            <a:r>
              <a:rPr lang="en-US" sz="1200" b="1" i="0" dirty="0">
                <a:latin typeface="+mn-lt"/>
                <a:ea typeface="Calibri" panose="020F0502020204030204" pitchFamily="34" charset="0"/>
                <a:cs typeface="Arial" panose="020B0604020202020204" pitchFamily="34" charset="0"/>
              </a:rPr>
              <a:t> ey </a:t>
            </a:r>
            <a:r>
              <a:rPr lang="en-US" sz="1200" b="0" i="0" dirty="0">
                <a:latin typeface="+mn-lt"/>
                <a:ea typeface="Calibri" panose="020F0502020204030204" pitchFamily="34" charset="0"/>
                <a:cs typeface="Arial" panose="020B0604020202020204" pitchFamily="34" charset="0"/>
              </a:rPr>
              <a:t>says </a:t>
            </a:r>
            <a:r>
              <a:rPr lang="en-AU" sz="1200" i="0" kern="1200" dirty="0">
                <a:effectLst/>
                <a:latin typeface="+mn-lt"/>
                <a:ea typeface="Times New Roman" panose="02020603050405020304" pitchFamily="18" charset="0"/>
              </a:rPr>
              <a:t>/ā</a:t>
            </a:r>
            <a:r>
              <a:rPr lang="en-AU" sz="1200" i="0" kern="1200" dirty="0">
                <a:effectLst/>
                <a:latin typeface="+mn-lt"/>
                <a:ea typeface="Calibri" panose="020F0502020204030204" pitchFamily="34" charset="0"/>
                <a:cs typeface="Calibri" panose="020F0502020204030204" pitchFamily="34" charset="0"/>
              </a:rPr>
              <a:t>/ as in </a:t>
            </a:r>
            <a:r>
              <a:rPr lang="en-AU" sz="1200" b="1" i="0" kern="1200" dirty="0">
                <a:effectLst/>
                <a:latin typeface="+mn-lt"/>
                <a:ea typeface="Calibri" panose="020F0502020204030204" pitchFamily="34" charset="0"/>
                <a:cs typeface="Calibri" panose="020F0502020204030204" pitchFamily="34" charset="0"/>
              </a:rPr>
              <a:t>grey</a:t>
            </a:r>
            <a:r>
              <a:rPr lang="en-AU" sz="1200" b="0" i="0" kern="1200" dirty="0">
                <a:effectLst/>
                <a:latin typeface="+mn-lt"/>
                <a:ea typeface="Calibri" panose="020F0502020204030204" pitchFamily="34" charset="0"/>
                <a:cs typeface="Calibri" panose="020F0502020204030204" pitchFamily="34" charset="0"/>
              </a:rPr>
              <a:t>.</a:t>
            </a:r>
          </a:p>
          <a:p>
            <a:pPr marL="171450" indent="-171450">
              <a:buFont typeface="Arial" panose="020B0604020202020204" pitchFamily="34" charset="0"/>
              <a:buChar char="•"/>
            </a:pPr>
            <a:endParaRPr lang="en-US" sz="1200" b="0" kern="1200" dirty="0">
              <a:solidFill>
                <a:schemeClr val="tx1"/>
              </a:solidFill>
              <a:latin typeface="+mn-lt"/>
              <a:ea typeface="+mn-ea"/>
              <a:cs typeface="+mn-cs"/>
            </a:endParaRPr>
          </a:p>
          <a:p>
            <a:pPr marL="0" indent="0">
              <a:buFont typeface="Arial" panose="020B0604020202020204" pitchFamily="34" charset="0"/>
              <a:buNone/>
            </a:pPr>
            <a:r>
              <a:rPr lang="en-US" sz="1200" b="0" kern="1200" dirty="0">
                <a:solidFill>
                  <a:schemeClr val="tx1"/>
                </a:solidFill>
                <a:latin typeface="+mn-lt"/>
                <a:ea typeface="+mn-ea"/>
                <a:cs typeface="+mn-cs"/>
              </a:rPr>
              <a:t>Remind students that the order of the sounds made by </a:t>
            </a:r>
            <a:r>
              <a:rPr lang="en-US" sz="1200" b="1" kern="1200" dirty="0">
                <a:solidFill>
                  <a:schemeClr val="tx1"/>
                </a:solidFill>
                <a:latin typeface="+mn-lt"/>
                <a:ea typeface="+mn-ea"/>
                <a:cs typeface="+mn-cs"/>
              </a:rPr>
              <a:t>ey </a:t>
            </a:r>
            <a:r>
              <a:rPr lang="en-US" sz="1200" b="0" kern="1200" dirty="0">
                <a:solidFill>
                  <a:schemeClr val="tx1"/>
                </a:solidFill>
                <a:latin typeface="+mn-lt"/>
                <a:ea typeface="+mn-ea"/>
                <a:cs typeface="+mn-cs"/>
              </a:rPr>
              <a:t>in the mnemonic phrase is the same as the order of how common they are. </a:t>
            </a:r>
          </a:p>
          <a:p>
            <a:pPr marL="628650" lvl="1" indent="-171450">
              <a:buFont typeface="Arial" panose="020B0604020202020204" pitchFamily="34" charset="0"/>
              <a:buChar char="•"/>
            </a:pPr>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If any students do not know a sound or say the wrong sound, provide corrective feedback and modelling. </a:t>
            </a:r>
            <a:r>
              <a:rPr lang="en-US" sz="1200" kern="1200" dirty="0">
                <a:solidFill>
                  <a:schemeClr val="tx1"/>
                </a:solidFill>
                <a:latin typeface="+mn-lt"/>
                <a:ea typeface="+mn-ea"/>
                <a:cs typeface="+mn-cs"/>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kern="1200" dirty="0">
                <a:solidFill>
                  <a:schemeClr val="tx1"/>
                </a:solidFill>
                <a:latin typeface="+mn-lt"/>
                <a:ea typeface="+mn-ea"/>
                <a:cs typeface="+mn-cs"/>
              </a:rPr>
              <a:t>Note: Y</a:t>
            </a:r>
            <a:r>
              <a:rPr lang="en-AU" sz="1200" kern="1200" dirty="0">
                <a:solidFill>
                  <a:schemeClr val="tx1"/>
                </a:solidFill>
                <a:latin typeface="+mn-lt"/>
                <a:ea typeface="+mn-ea"/>
                <a:cs typeface="+mn-cs"/>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dirty="0"/>
          </a:p>
        </p:txBody>
      </p:sp>
    </p:spTree>
    <p:extLst>
      <p:ext uri="{BB962C8B-B14F-4D97-AF65-F5344CB8AC3E}">
        <p14:creationId xmlns:p14="http://schemas.microsoft.com/office/powerpoint/2010/main" val="22303554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images represent the words to be written: </a:t>
            </a:r>
            <a:r>
              <a:rPr lang="en-US" b="1" dirty="0">
                <a:latin typeface="+mn-lt"/>
              </a:rPr>
              <a:t>pa</a:t>
            </a:r>
            <a:r>
              <a:rPr lang="en-US" b="1" dirty="0"/>
              <a:t>w</a:t>
            </a:r>
            <a:r>
              <a:rPr lang="en-US" b="0" dirty="0">
                <a:latin typeface="+mn-lt"/>
              </a:rPr>
              <a:t>,</a:t>
            </a:r>
            <a:r>
              <a:rPr lang="en-US" b="1" dirty="0">
                <a:latin typeface="+mn-lt"/>
              </a:rPr>
              <a:t> launch</a:t>
            </a:r>
            <a:r>
              <a:rPr lang="en-US" dirty="0">
                <a:latin typeface="+mn-lt"/>
              </a:rPr>
              <a:t>.</a:t>
            </a:r>
            <a:endParaRPr lang="en-US" b="1" dirty="0">
              <a:latin typeface="+mn-lt"/>
            </a:endParaRPr>
          </a:p>
          <a:p>
            <a:endParaRPr lang="en-US" dirty="0">
              <a:latin typeface="+mn-lt"/>
            </a:endParaRPr>
          </a:p>
          <a:p>
            <a:r>
              <a:rPr lang="en-US" dirty="0">
                <a:latin typeface="+mn-lt"/>
              </a:rPr>
              <a:t>Demonstrate:</a:t>
            </a:r>
          </a:p>
          <a:p>
            <a:pPr marL="171450" indent="-171450">
              <a:buFont typeface="Arial" panose="020B0604020202020204" pitchFamily="34" charset="0"/>
              <a:buChar char="•"/>
            </a:pPr>
            <a:r>
              <a:rPr lang="en-US" dirty="0">
                <a:latin typeface="+mn-lt"/>
              </a:rPr>
              <a:t>saying the new word aloud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segmenting individual sounds, recording the relevant letters as you do so</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dirty="0">
                <a:latin typeface="+mn-lt"/>
              </a:rPr>
              <a:t>thinking aloud that </a:t>
            </a:r>
            <a:r>
              <a:rPr lang="en-AU" b="1" dirty="0">
                <a:latin typeface="+mn-lt"/>
              </a:rPr>
              <a:t>launch</a:t>
            </a:r>
            <a:r>
              <a:rPr lang="en-AU" b="0" dirty="0">
                <a:latin typeface="+mn-lt"/>
              </a:rPr>
              <a:t> uses the less common spelling, </a:t>
            </a:r>
            <a:r>
              <a:rPr lang="en-AU" b="1" dirty="0">
                <a:latin typeface="+mn-lt"/>
              </a:rPr>
              <a:t>au </a:t>
            </a:r>
            <a:r>
              <a:rPr lang="en-AU" b="0" dirty="0">
                <a:latin typeface="+mn-lt"/>
              </a:rPr>
              <a:t>for /or/</a:t>
            </a:r>
          </a:p>
          <a:p>
            <a:pPr marL="171450" indent="-171450">
              <a:buFont typeface="Arial" panose="020B0604020202020204" pitchFamily="34" charset="0"/>
              <a:buChar char="•"/>
            </a:pPr>
            <a:r>
              <a:rPr lang="en-US" dirty="0">
                <a:latin typeface="+mn-lt"/>
              </a:rPr>
              <a:t>re-reading the word to make sure it is correct </a:t>
            </a:r>
            <a:r>
              <a:rPr lang="en-US" sz="1200" dirty="0">
                <a:latin typeface="+mn-lt"/>
              </a:rPr>
              <a:t>by</a:t>
            </a:r>
            <a:r>
              <a:rPr lang="en-US" dirty="0">
                <a:latin typeface="+mn-lt"/>
              </a:rPr>
              <a:t> saying the individual sounds, blending them together, then saying the complete word</a:t>
            </a:r>
            <a:r>
              <a:rPr lang="en-US" dirty="0"/>
              <a:t>. </a:t>
            </a:r>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dirty="0"/>
          </a:p>
        </p:txBody>
      </p:sp>
    </p:spTree>
    <p:extLst>
      <p:ext uri="{BB962C8B-B14F-4D97-AF65-F5344CB8AC3E}">
        <p14:creationId xmlns:p14="http://schemas.microsoft.com/office/powerpoint/2010/main" val="24337081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images represent the words to be written: </a:t>
            </a:r>
            <a:r>
              <a:rPr lang="en-US" b="1" dirty="0">
                <a:latin typeface="+mn-lt"/>
              </a:rPr>
              <a:t>pa</a:t>
            </a:r>
            <a:r>
              <a:rPr lang="en-US" b="1" dirty="0"/>
              <a:t>w</a:t>
            </a:r>
            <a:r>
              <a:rPr lang="en-US" b="0" dirty="0">
                <a:latin typeface="+mn-lt"/>
              </a:rPr>
              <a:t>,</a:t>
            </a:r>
            <a:r>
              <a:rPr lang="en-US" b="1" dirty="0">
                <a:latin typeface="+mn-lt"/>
              </a:rPr>
              <a:t> launch</a:t>
            </a:r>
            <a:r>
              <a:rPr lang="en-US" b="0" dirty="0">
                <a:latin typeface="+mn-lt"/>
              </a:rPr>
              <a:t>,</a:t>
            </a:r>
            <a:r>
              <a:rPr lang="en-US" b="1" dirty="0">
                <a:latin typeface="+mn-lt"/>
              </a:rPr>
              <a:t> hawk</a:t>
            </a:r>
            <a:r>
              <a:rPr lang="en-US" b="0" dirty="0">
                <a:latin typeface="+mn-lt"/>
              </a:rPr>
              <a:t>.</a:t>
            </a:r>
          </a:p>
          <a:p>
            <a:endParaRPr lang="en-AU" dirty="0">
              <a:latin typeface="+mn-lt"/>
            </a:endParaRPr>
          </a:p>
          <a:p>
            <a:r>
              <a:rPr lang="en-US" dirty="0">
                <a:latin typeface="+mn-lt"/>
              </a:rPr>
              <a:t>Demonstrate:</a:t>
            </a:r>
          </a:p>
          <a:p>
            <a:pPr marL="171450" indent="-171450">
              <a:buFont typeface="Arial" panose="020B0604020202020204" pitchFamily="34" charset="0"/>
              <a:buChar char="•"/>
            </a:pPr>
            <a:r>
              <a:rPr lang="en-US" dirty="0">
                <a:latin typeface="+mn-lt"/>
              </a:rPr>
              <a:t>saying the new word aloud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segmenting individual sounds, recording the relevant letters as you do so</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dirty="0">
                <a:latin typeface="+mn-lt"/>
              </a:rPr>
              <a:t>thinking aloud that </a:t>
            </a:r>
            <a:r>
              <a:rPr lang="en-AU" b="1" dirty="0">
                <a:latin typeface="+mn-lt"/>
              </a:rPr>
              <a:t>hawk</a:t>
            </a:r>
            <a:r>
              <a:rPr lang="en-AU" b="0" dirty="0">
                <a:latin typeface="+mn-lt"/>
              </a:rPr>
              <a:t> uses the more common spelling, </a:t>
            </a:r>
            <a:r>
              <a:rPr lang="en-AU" b="1" dirty="0">
                <a:latin typeface="+mn-lt"/>
              </a:rPr>
              <a:t>aw </a:t>
            </a:r>
            <a:r>
              <a:rPr lang="en-AU" b="0" dirty="0">
                <a:latin typeface="+mn-lt"/>
              </a:rPr>
              <a:t>for /or/</a:t>
            </a:r>
          </a:p>
          <a:p>
            <a:pPr marL="171450" indent="-171450">
              <a:buFont typeface="Arial" panose="020B0604020202020204" pitchFamily="34" charset="0"/>
              <a:buChar char="•"/>
            </a:pPr>
            <a:r>
              <a:rPr lang="en-US" dirty="0">
                <a:latin typeface="+mn-lt"/>
              </a:rPr>
              <a:t>re-reading the word to make sure it is correct </a:t>
            </a:r>
            <a:r>
              <a:rPr lang="en-US" sz="1200" dirty="0">
                <a:latin typeface="+mn-lt"/>
              </a:rPr>
              <a:t>by</a:t>
            </a:r>
            <a:r>
              <a:rPr lang="en-US" dirty="0">
                <a:latin typeface="+mn-lt"/>
              </a:rPr>
              <a:t> saying the individual sounds, blending them together, then saying the complete word</a:t>
            </a:r>
            <a:r>
              <a:rPr lang="en-US" dirty="0"/>
              <a:t>.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dirty="0"/>
          </a:p>
        </p:txBody>
      </p:sp>
    </p:spTree>
    <p:extLst>
      <p:ext uri="{BB962C8B-B14F-4D97-AF65-F5344CB8AC3E}">
        <p14:creationId xmlns:p14="http://schemas.microsoft.com/office/powerpoint/2010/main" val="18245262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a:defRPr/>
            </a:pPr>
            <a:r>
              <a:rPr lang="en-US" b="1" dirty="0"/>
              <a:t>We do</a:t>
            </a:r>
            <a:endParaRPr lang="en-US" dirty="0">
              <a:solidFill>
                <a:srgbClr val="444444"/>
              </a:solidFill>
              <a:ea typeface="Calibri"/>
              <a:cs typeface="Calibri"/>
            </a:endParaRPr>
          </a:p>
          <a:p>
            <a:pPr>
              <a:defRPr/>
            </a:pPr>
            <a:endParaRPr lang="en-US" dirty="0">
              <a:solidFill>
                <a:srgbClr val="444444"/>
              </a:solidFill>
            </a:endParaRPr>
          </a:p>
          <a:p>
            <a:pPr>
              <a:defRPr/>
            </a:pPr>
            <a:r>
              <a:rPr lang="en-US" dirty="0"/>
              <a:t>Provide as much support for students as needed.</a:t>
            </a:r>
            <a:endParaRPr lang="en-AU" dirty="0">
              <a:solidFill>
                <a:srgbClr val="444444"/>
              </a:solidFill>
            </a:endParaRPr>
          </a:p>
          <a:p>
            <a:pPr>
              <a:defRPr/>
            </a:pPr>
            <a:endParaRPr lang="en-US" dirty="0">
              <a:solidFill>
                <a:srgbClr val="444444"/>
              </a:solidFill>
            </a:endParaRPr>
          </a:p>
          <a:p>
            <a:pPr>
              <a:defRPr/>
            </a:pPr>
            <a:r>
              <a:rPr lang="en-US" dirty="0"/>
              <a:t>The image represents the word to be written:</a:t>
            </a:r>
            <a:r>
              <a:rPr lang="en-AU" b="1" dirty="0"/>
              <a:t> crawl</a:t>
            </a:r>
            <a:r>
              <a:rPr lang="en-US" dirty="0"/>
              <a:t>.</a:t>
            </a:r>
            <a:endParaRPr lang="en-AU" b="1" dirty="0"/>
          </a:p>
          <a:p>
            <a:pPr>
              <a:defRPr/>
            </a:pPr>
            <a:endParaRPr lang="en-AU" b="0" dirty="0"/>
          </a:p>
          <a:p>
            <a:pPr>
              <a:defRPr/>
            </a:pPr>
            <a:r>
              <a:rPr lang="en-AU" b="0" dirty="0">
                <a:solidFill>
                  <a:srgbClr val="444444"/>
                </a:solidFill>
              </a:rPr>
              <a:t>Tell students that </a:t>
            </a:r>
            <a:r>
              <a:rPr lang="en-AU" b="1" dirty="0">
                <a:solidFill>
                  <a:srgbClr val="444444"/>
                </a:solidFill>
              </a:rPr>
              <a:t>crawl</a:t>
            </a:r>
            <a:r>
              <a:rPr lang="en-AU" b="0" dirty="0">
                <a:solidFill>
                  <a:srgbClr val="444444"/>
                </a:solidFill>
              </a:rPr>
              <a:t> uses the more common spelling for /or/</a:t>
            </a:r>
            <a:r>
              <a:rPr lang="en-US" dirty="0"/>
              <a:t>. </a:t>
            </a:r>
          </a:p>
          <a:p>
            <a:pPr marL="171450" indent="-171450">
              <a:buFont typeface="Arial" panose="020B0604020202020204" pitchFamily="34" charset="0"/>
              <a:buChar char="•"/>
              <a:defRPr/>
            </a:pPr>
            <a:r>
              <a:rPr lang="en-US" dirty="0"/>
              <a:t>You may ask students to say this spelling (</a:t>
            </a:r>
            <a:r>
              <a:rPr lang="en-US" b="1" dirty="0"/>
              <a:t>aw</a:t>
            </a:r>
            <a:r>
              <a:rPr lang="en-US" dirty="0"/>
              <a:t>) aloud to you before they start to write the word. </a:t>
            </a:r>
            <a:endParaRPr lang="en-AU" b="0" dirty="0">
              <a:solidFill>
                <a:srgbClr val="444444"/>
              </a:solidFill>
            </a:endParaRPr>
          </a:p>
          <a:p>
            <a:pPr>
              <a:defRPr/>
            </a:pPr>
            <a:endParaRPr lang="en-AU" dirty="0">
              <a:solidFill>
                <a:srgbClr val="444444"/>
              </a:solidFill>
            </a:endParaRPr>
          </a:p>
          <a:p>
            <a:pPr>
              <a:defRPr/>
            </a:pPr>
            <a:r>
              <a:rPr lang="en-US" dirty="0"/>
              <a:t>Support and scaffold students to:</a:t>
            </a:r>
            <a:endParaRPr lang="en-US" dirty="0">
              <a:solidFill>
                <a:srgbClr val="444444"/>
              </a:solidFill>
            </a:endParaRPr>
          </a:p>
          <a:p>
            <a:pPr marL="171450" indent="-171450">
              <a:buFont typeface="Arial,Sans-Serif"/>
              <a:buChar char="•"/>
              <a:defRPr/>
            </a:pPr>
            <a:r>
              <a:rPr lang="en-US" dirty="0"/>
              <a:t>say the word aloud and segment the individual sounds</a:t>
            </a:r>
            <a:endParaRPr lang="en-US" dirty="0">
              <a:solidFill>
                <a:srgbClr val="444444"/>
              </a:solidFill>
            </a:endParaRPr>
          </a:p>
          <a:p>
            <a:pPr marL="171450" indent="-171450">
              <a:buFont typeface="Arial,Sans-Serif"/>
              <a:buChar char="•"/>
              <a:defRPr/>
            </a:pPr>
            <a:r>
              <a:rPr lang="en-US" dirty="0"/>
              <a:t>write the letters that represent each sound on their mini-whiteboard or on paper</a:t>
            </a:r>
            <a:endParaRPr lang="en-US" dirty="0">
              <a:solidFill>
                <a:srgbClr val="444444"/>
              </a:solidFill>
            </a:endParaRPr>
          </a:p>
          <a:p>
            <a:pPr marL="171450" indent="-171450">
              <a:buFont typeface="Arial,Sans-Serif"/>
              <a:buChar char="•"/>
              <a:defRPr/>
            </a:pPr>
            <a:r>
              <a:rPr lang="en-US" dirty="0"/>
              <a:t>re-read the word to make sure it is correct by saying the individual sounds, blending them together, then saying the complete word.</a:t>
            </a:r>
            <a:endParaRPr lang="en-US" dirty="0">
              <a:solidFill>
                <a:srgbClr val="444444"/>
              </a:solidFill>
            </a:endParaRPr>
          </a:p>
          <a:p>
            <a:pPr>
              <a:defRPr/>
            </a:pPr>
            <a:endParaRPr lang="en-US" dirty="0">
              <a:solidFill>
                <a:srgbClr val="444444"/>
              </a:solidFill>
            </a:endParaRPr>
          </a:p>
          <a:p>
            <a:pPr>
              <a:defRPr/>
            </a:pPr>
            <a:r>
              <a:rPr lang="en-US" dirty="0"/>
              <a:t>Students place their mini-whiteboard underneath their chin for you to check.</a:t>
            </a:r>
            <a:endParaRPr lang="en-AU" dirty="0">
              <a:solidFill>
                <a:srgbClr val="444444"/>
              </a:solidFill>
            </a:endParaRPr>
          </a:p>
          <a:p>
            <a:pPr>
              <a:defRPr/>
            </a:pPr>
            <a:endParaRPr lang="en-US" dirty="0">
              <a:solidFill>
                <a:srgbClr val="444444"/>
              </a:solidFill>
            </a:endParaRPr>
          </a:p>
          <a:p>
            <a:pPr>
              <a:defRPr/>
            </a:pPr>
            <a:endParaRPr lang="en-AU" dirty="0">
              <a:ea typeface="Calibri"/>
              <a:cs typeface="Calibri"/>
            </a:endParaRPr>
          </a:p>
          <a:p>
            <a:pPr>
              <a:buFont typeface="Arial" panose="020B0604020202020204" pitchFamily="34" charset="0"/>
              <a:defRPr/>
            </a:pPr>
            <a:endParaRPr lang="en-US" dirty="0">
              <a:ea typeface="Calibri"/>
              <a:cs typeface="Calibri"/>
            </a:endParaRPr>
          </a:p>
          <a:p>
            <a:pPr>
              <a:defRPr/>
            </a:pPr>
            <a:endParaRPr lang="en-US" dirty="0">
              <a:ea typeface="Calibri"/>
              <a:cs typeface="Calibri"/>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dirty="0"/>
          </a:p>
        </p:txBody>
      </p:sp>
    </p:spTree>
    <p:extLst>
      <p:ext uri="{BB962C8B-B14F-4D97-AF65-F5344CB8AC3E}">
        <p14:creationId xmlns:p14="http://schemas.microsoft.com/office/powerpoint/2010/main" val="18331981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images represent the words to be written</a:t>
            </a:r>
            <a:r>
              <a:rPr lang="en-US" b="0" dirty="0">
                <a:latin typeface="+mn-lt"/>
              </a:rPr>
              <a:t>:</a:t>
            </a:r>
            <a:r>
              <a:rPr lang="en-US" b="1" dirty="0">
                <a:latin typeface="+mn-lt"/>
              </a:rPr>
              <a:t> </a:t>
            </a:r>
            <a:r>
              <a:rPr lang="en-AU" b="1" dirty="0">
                <a:latin typeface="+mn-lt"/>
              </a:rPr>
              <a:t>crawl</a:t>
            </a:r>
            <a:r>
              <a:rPr lang="en-AU" b="0" dirty="0">
                <a:latin typeface="+mn-lt"/>
              </a:rPr>
              <a:t>,</a:t>
            </a:r>
            <a:r>
              <a:rPr lang="en-AU" b="1" dirty="0">
                <a:latin typeface="+mn-lt"/>
              </a:rPr>
              <a:t> pause</a:t>
            </a:r>
            <a:r>
              <a:rPr lang="en-US" dirty="0"/>
              <a:t>.</a:t>
            </a:r>
            <a:endParaRPr lang="en-AU" b="1" dirty="0">
              <a:latin typeface="+mn-lt"/>
            </a:endParaRPr>
          </a:p>
          <a:p>
            <a:endParaRPr lang="en-AU" dirty="0">
              <a:latin typeface="+mn-lt"/>
            </a:endParaRPr>
          </a:p>
          <a:p>
            <a:pPr>
              <a:defRPr/>
            </a:pPr>
            <a:r>
              <a:rPr lang="en-AU" b="0" dirty="0">
                <a:solidFill>
                  <a:srgbClr val="444444"/>
                </a:solidFill>
              </a:rPr>
              <a:t>Tell students that </a:t>
            </a:r>
            <a:r>
              <a:rPr lang="en-AU" b="1" dirty="0">
                <a:solidFill>
                  <a:srgbClr val="444444"/>
                </a:solidFill>
              </a:rPr>
              <a:t>pause </a:t>
            </a:r>
            <a:r>
              <a:rPr lang="en-AU" b="0" dirty="0">
                <a:solidFill>
                  <a:srgbClr val="444444"/>
                </a:solidFill>
              </a:rPr>
              <a:t>uses the less common spelling for /or/</a:t>
            </a:r>
            <a:r>
              <a:rPr lang="en-US" dirty="0"/>
              <a:t>. </a:t>
            </a:r>
          </a:p>
          <a:p>
            <a:pPr marL="171450" indent="-171450">
              <a:buFont typeface="Arial" panose="020B0604020202020204" pitchFamily="34" charset="0"/>
              <a:buChar char="•"/>
              <a:defRPr/>
            </a:pPr>
            <a:r>
              <a:rPr lang="en-US" dirty="0"/>
              <a:t>You may ask students to say this spelling (</a:t>
            </a:r>
            <a:r>
              <a:rPr lang="en-US" b="1" dirty="0"/>
              <a:t>au</a:t>
            </a:r>
            <a:r>
              <a:rPr lang="en-US" dirty="0"/>
              <a:t>) aloud to you before they start to write the word. </a:t>
            </a:r>
            <a:endParaRPr lang="en-AU" b="0" dirty="0">
              <a:solidFill>
                <a:srgbClr val="444444"/>
              </a:solidFill>
            </a:endParaRPr>
          </a:p>
          <a:p>
            <a:pPr>
              <a:defRPr/>
            </a:pPr>
            <a:endParaRPr lang="en-AU" dirty="0">
              <a:solidFill>
                <a:srgbClr val="444444"/>
              </a:solidFill>
            </a:endParaRPr>
          </a:p>
          <a:p>
            <a:pPr>
              <a:defRPr/>
            </a:pPr>
            <a:r>
              <a:rPr lang="en-US" dirty="0"/>
              <a:t>Support and scaffold students to:</a:t>
            </a:r>
            <a:endParaRPr lang="en-US" dirty="0">
              <a:solidFill>
                <a:srgbClr val="444444"/>
              </a:solidFill>
            </a:endParaRPr>
          </a:p>
          <a:p>
            <a:pPr marL="171450" indent="-171450">
              <a:buFont typeface="Arial,Sans-Serif"/>
              <a:buChar char="•"/>
              <a:defRPr/>
            </a:pPr>
            <a:r>
              <a:rPr lang="en-US" dirty="0"/>
              <a:t>say the new word aloud and segment the individual sounds</a:t>
            </a:r>
            <a:endParaRPr lang="en-US" dirty="0">
              <a:solidFill>
                <a:srgbClr val="444444"/>
              </a:solidFill>
            </a:endParaRPr>
          </a:p>
          <a:p>
            <a:pPr marL="171450" indent="-171450">
              <a:buFont typeface="Arial,Sans-Serif"/>
              <a:buChar char="•"/>
              <a:defRPr/>
            </a:pPr>
            <a:r>
              <a:rPr lang="en-US" dirty="0"/>
              <a:t>write the letters that represent each sound on their mini-whiteboard or on paper</a:t>
            </a:r>
            <a:endParaRPr lang="en-US" dirty="0">
              <a:solidFill>
                <a:srgbClr val="444444"/>
              </a:solidFill>
            </a:endParaRPr>
          </a:p>
          <a:p>
            <a:pPr marL="171450" indent="-171450">
              <a:buFont typeface="Arial,Sans-Serif"/>
              <a:buChar char="•"/>
              <a:defRPr/>
            </a:pPr>
            <a:r>
              <a:rPr lang="en-US" dirty="0"/>
              <a:t>re-read the word to make sure it is correct by saying the individual sounds, blending them together, then saying the complete word.</a:t>
            </a:r>
            <a:endParaRPr lang="en-US" dirty="0">
              <a:solidFill>
                <a:srgbClr val="444444"/>
              </a:solidFill>
            </a:endParaRPr>
          </a:p>
          <a:p>
            <a:pPr>
              <a:defRPr/>
            </a:pPr>
            <a:endParaRPr lang="en-US" dirty="0">
              <a:solidFill>
                <a:srgbClr val="444444"/>
              </a:solidFill>
            </a:endParaRPr>
          </a:p>
          <a:p>
            <a:pPr>
              <a:defRPr/>
            </a:pPr>
            <a:r>
              <a:rPr lang="en-US" dirty="0"/>
              <a:t>Students place their mini-whiteboard underneath their chin for you to check.</a:t>
            </a:r>
            <a:endParaRPr lang="en-AU" dirty="0">
              <a:solidFill>
                <a:srgbClr val="444444"/>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dirty="0"/>
          </a:p>
        </p:txBody>
      </p:sp>
    </p:spTree>
    <p:extLst>
      <p:ext uri="{BB962C8B-B14F-4D97-AF65-F5344CB8AC3E}">
        <p14:creationId xmlns:p14="http://schemas.microsoft.com/office/powerpoint/2010/main" val="24900808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images represent the words to be written: </a:t>
            </a:r>
            <a:r>
              <a:rPr lang="en-AU" b="1" dirty="0">
                <a:latin typeface="+mn-lt"/>
              </a:rPr>
              <a:t>crawl</a:t>
            </a:r>
            <a:r>
              <a:rPr lang="en-AU" b="0" dirty="0">
                <a:latin typeface="+mn-lt"/>
              </a:rPr>
              <a:t>,</a:t>
            </a:r>
            <a:r>
              <a:rPr lang="en-AU" b="1" dirty="0">
                <a:latin typeface="+mn-lt"/>
              </a:rPr>
              <a:t> pause</a:t>
            </a:r>
            <a:r>
              <a:rPr lang="en-AU" b="0" dirty="0">
                <a:latin typeface="+mn-lt"/>
              </a:rPr>
              <a:t>, </a:t>
            </a:r>
            <a:r>
              <a:rPr lang="en-AU" b="1" dirty="0">
                <a:latin typeface="+mn-lt"/>
              </a:rPr>
              <a:t>straw</a:t>
            </a:r>
            <a:r>
              <a:rPr lang="en-US" dirty="0"/>
              <a:t>.</a:t>
            </a:r>
            <a:endParaRPr lang="en-AU"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b="0" dirty="0">
                <a:solidFill>
                  <a:srgbClr val="444444"/>
                </a:solidFill>
              </a:rPr>
              <a:t>Tell students that </a:t>
            </a:r>
            <a:r>
              <a:rPr lang="en-AU" b="1" dirty="0">
                <a:solidFill>
                  <a:srgbClr val="444444"/>
                </a:solidFill>
              </a:rPr>
              <a:t>straw</a:t>
            </a:r>
            <a:r>
              <a:rPr lang="en-AU" b="0" dirty="0">
                <a:solidFill>
                  <a:srgbClr val="444444"/>
                </a:solidFill>
              </a:rPr>
              <a:t> uses the more common spelling for /or/</a:t>
            </a:r>
            <a:r>
              <a:rPr lang="en-US" dirty="0"/>
              <a:t>. </a:t>
            </a:r>
          </a:p>
          <a:p>
            <a:pPr marL="171450" indent="-171450">
              <a:buFont typeface="Arial" panose="020B0604020202020204" pitchFamily="34" charset="0"/>
              <a:buChar char="•"/>
              <a:defRPr/>
            </a:pPr>
            <a:r>
              <a:rPr lang="en-US" dirty="0"/>
              <a:t>You may ask students to say this spelling (</a:t>
            </a:r>
            <a:r>
              <a:rPr lang="en-US" b="1" dirty="0"/>
              <a:t>aw</a:t>
            </a:r>
            <a:r>
              <a:rPr lang="en-US" dirty="0"/>
              <a:t>) aloud to you before they start to write the word. </a:t>
            </a:r>
            <a:endParaRPr lang="en-AU" b="0" dirty="0">
              <a:solidFill>
                <a:srgbClr val="444444"/>
              </a:solidFill>
            </a:endParaRPr>
          </a:p>
          <a:p>
            <a:pPr>
              <a:defRPr/>
            </a:pPr>
            <a:endParaRPr lang="en-AU" dirty="0">
              <a:solidFill>
                <a:srgbClr val="444444"/>
              </a:solidFill>
            </a:endParaRPr>
          </a:p>
          <a:p>
            <a:pPr>
              <a:defRPr/>
            </a:pPr>
            <a:r>
              <a:rPr lang="en-US" dirty="0"/>
              <a:t>Support and scaffold students to:</a:t>
            </a:r>
            <a:endParaRPr lang="en-US" dirty="0">
              <a:solidFill>
                <a:srgbClr val="444444"/>
              </a:solidFill>
            </a:endParaRPr>
          </a:p>
          <a:p>
            <a:pPr marL="171450" indent="-171450">
              <a:buFont typeface="Arial,Sans-Serif"/>
              <a:buChar char="•"/>
              <a:defRPr/>
            </a:pPr>
            <a:r>
              <a:rPr lang="en-US" dirty="0"/>
              <a:t>say the new word aloud and segment the individual sounds</a:t>
            </a:r>
            <a:endParaRPr lang="en-US" dirty="0">
              <a:solidFill>
                <a:srgbClr val="444444"/>
              </a:solidFill>
            </a:endParaRPr>
          </a:p>
          <a:p>
            <a:pPr marL="171450" indent="-171450">
              <a:buFont typeface="Arial,Sans-Serif"/>
              <a:buChar char="•"/>
              <a:defRPr/>
            </a:pPr>
            <a:r>
              <a:rPr lang="en-US" dirty="0"/>
              <a:t>write the letters that represent each sound on their mini-whiteboard or on paper</a:t>
            </a:r>
            <a:endParaRPr lang="en-US" dirty="0">
              <a:solidFill>
                <a:srgbClr val="444444"/>
              </a:solidFill>
            </a:endParaRPr>
          </a:p>
          <a:p>
            <a:pPr marL="171450" indent="-171450">
              <a:buFont typeface="Arial,Sans-Serif"/>
              <a:buChar char="•"/>
              <a:defRPr/>
            </a:pPr>
            <a:r>
              <a:rPr lang="en-US" dirty="0"/>
              <a:t>re-read the word to make sure it is correct by saying the individual sounds, blending them together, then saying the complete word.</a:t>
            </a:r>
            <a:endParaRPr lang="en-US" dirty="0">
              <a:solidFill>
                <a:srgbClr val="444444"/>
              </a:solidFill>
            </a:endParaRPr>
          </a:p>
          <a:p>
            <a:pPr>
              <a:defRPr/>
            </a:pPr>
            <a:endParaRPr lang="en-US" dirty="0">
              <a:solidFill>
                <a:srgbClr val="444444"/>
              </a:solidFill>
            </a:endParaRPr>
          </a:p>
          <a:p>
            <a:pPr>
              <a:defRPr/>
            </a:pPr>
            <a:r>
              <a:rPr lang="en-US" dirty="0"/>
              <a:t>Students place their mini-whiteboard underneath their chin for you to check.</a:t>
            </a:r>
            <a:endParaRPr lang="en-AU" dirty="0">
              <a:solidFill>
                <a:srgbClr val="444444"/>
              </a:solidFill>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dirty="0"/>
          </a:p>
        </p:txBody>
      </p:sp>
    </p:spTree>
    <p:extLst>
      <p:ext uri="{BB962C8B-B14F-4D97-AF65-F5344CB8AC3E}">
        <p14:creationId xmlns:p14="http://schemas.microsoft.com/office/powerpoint/2010/main" val="396058065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sz="1200" b="1" kern="1200" dirty="0">
                <a:effectLst/>
                <a:latin typeface="+mn-lt"/>
                <a:ea typeface="Times New Roman" panose="02020603050405020304" pitchFamily="18" charset="0"/>
              </a:rPr>
              <a:t>I do</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dirty="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 you are going to spell. </a:t>
            </a:r>
            <a:endParaRPr lang="en-AU" sz="1200" dirty="0">
              <a:effectLst/>
              <a:latin typeface="+mn-lt"/>
              <a:ea typeface="Calibri" panose="020F0502020204030204" pitchFamily="34" charset="0"/>
              <a:cs typeface="Times New Roman" panose="02020603050405020304" pitchFamily="18" charset="0"/>
            </a:endParaRPr>
          </a:p>
          <a:p>
            <a:pPr marL="172800" lvl="0" indent="-172800">
              <a:buFont typeface="+mj-lt"/>
              <a:buAutoNum type="arabicPeriod"/>
            </a:pPr>
            <a:r>
              <a:rPr lang="en-US" sz="1200" kern="1200" dirty="0">
                <a:effectLst/>
                <a:latin typeface="+mn-lt"/>
                <a:ea typeface="Times New Roman" panose="02020603050405020304" pitchFamily="18" charset="0"/>
              </a:rPr>
              <a:t>Use the word in a sentence for context, for example: </a:t>
            </a:r>
            <a:r>
              <a:rPr lang="en-US" sz="1200" b="1" kern="1200" dirty="0">
                <a:effectLst/>
                <a:latin typeface="+mn-lt"/>
                <a:ea typeface="Times New Roman" panose="02020603050405020304" pitchFamily="18" charset="0"/>
              </a:rPr>
              <a:t>There was a beautiful bird sitting in the tree.</a:t>
            </a:r>
          </a:p>
          <a:p>
            <a:pPr marL="172800" lvl="0" indent="-172800">
              <a:buFont typeface="+mj-lt"/>
              <a:buAutoNum type="arabicPeriod"/>
            </a:pPr>
            <a:r>
              <a:rPr lang="en-AU" sz="1200" dirty="0">
                <a:effectLst/>
                <a:latin typeface="+mn-lt"/>
                <a:ea typeface="Times New Roman" panose="02020603050405020304" pitchFamily="18" charset="0"/>
                <a:cs typeface="Calibri" panose="020F0502020204030204" pitchFamily="34" charset="0"/>
              </a:rPr>
              <a:t>Say the seven sounds in the word</a:t>
            </a:r>
            <a:r>
              <a:rPr lang="en-AU" sz="1200" b="0" dirty="0">
                <a:effectLst/>
                <a:latin typeface="+mn-lt"/>
                <a:ea typeface="Times New Roman" panose="02020603050405020304" pitchFamily="18" charset="0"/>
                <a:cs typeface="Calibri" panose="020F0502020204030204" pitchFamily="34" charset="0"/>
              </a:rPr>
              <a:t>: </a:t>
            </a:r>
            <a:r>
              <a:rPr lang="en-AU" sz="1200" b="1" i="0" dirty="0">
                <a:effectLst/>
                <a:latin typeface="+mn-lt"/>
                <a:ea typeface="Times New Roman" panose="02020603050405020304" pitchFamily="18" charset="0"/>
                <a:cs typeface="Calibri" panose="020F0502020204030204" pitchFamily="34" charset="0"/>
              </a:rPr>
              <a:t>b/eau/t/i/f/u/l</a:t>
            </a:r>
            <a:r>
              <a:rPr lang="en-AU" sz="1200" b="0" i="1" dirty="0">
                <a:effectLst/>
                <a:latin typeface="+mn-lt"/>
                <a:ea typeface="Times New Roman" panose="02020603050405020304" pitchFamily="18" charset="0"/>
                <a:cs typeface="Calibri" panose="020F0502020204030204" pitchFamily="34" charset="0"/>
              </a:rPr>
              <a:t>.</a:t>
            </a:r>
            <a:endParaRPr lang="en-AU" sz="1200" b="0" i="1"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On the class whiteboard, draw seven short horizontal lines.</a:t>
            </a: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corresponding letter/s on each sound line. </a:t>
            </a:r>
            <a:endParaRPr lang="en-AU" sz="1200" b="1" u="sng" dirty="0">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parts of the word, in this case:</a:t>
            </a:r>
          </a:p>
          <a:p>
            <a:pPr marL="630000" lvl="1" indent="-172800">
              <a:lnSpc>
                <a:spcPct val="106000"/>
              </a:lnSpc>
              <a:spcAft>
                <a:spcPts val="800"/>
              </a:spcAft>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the letters </a:t>
            </a:r>
            <a:r>
              <a:rPr lang="en-AU" sz="1200" b="1" noProof="0" dirty="0">
                <a:effectLst/>
                <a:latin typeface="+mn-lt"/>
                <a:ea typeface="Times New Roman" panose="02020603050405020304" pitchFamily="18" charset="0"/>
                <a:cs typeface="Calibri" panose="020F0502020204030204" pitchFamily="34" charset="0"/>
              </a:rPr>
              <a:t>eau </a:t>
            </a:r>
            <a:r>
              <a:rPr lang="en-AU" sz="1200" b="0" noProof="0" dirty="0">
                <a:effectLst/>
                <a:latin typeface="+mn-lt"/>
                <a:ea typeface="Times New Roman" panose="02020603050405020304" pitchFamily="18" charset="0"/>
                <a:cs typeface="Calibri" panose="020F0502020204030204" pitchFamily="34" charset="0"/>
              </a:rPr>
              <a:t>saying /ū/</a:t>
            </a:r>
            <a:endParaRPr lang="en-AU" sz="1200" b="1" noProof="0" dirty="0">
              <a:effectLst/>
              <a:latin typeface="+mn-lt"/>
              <a:ea typeface="Times New Roman" panose="02020603050405020304" pitchFamily="18" charset="0"/>
              <a:cs typeface="Calibri" panose="020F0502020204030204" pitchFamily="34" charset="0"/>
            </a:endParaRPr>
          </a:p>
          <a:p>
            <a:pPr marL="630000" lvl="1" indent="-172800">
              <a:lnSpc>
                <a:spcPct val="106000"/>
              </a:lnSpc>
              <a:spcAft>
                <a:spcPts val="800"/>
              </a:spcAft>
              <a:buFont typeface="Arial" panose="020B0604020202020204" pitchFamily="34" charset="0"/>
              <a:buChar char="•"/>
            </a:pPr>
            <a:r>
              <a:rPr lang="en-AU" sz="1200" b="0" noProof="0" dirty="0">
                <a:effectLst/>
                <a:latin typeface="+mn-lt"/>
                <a:ea typeface="Times New Roman" panose="02020603050405020304" pitchFamily="18" charset="0"/>
                <a:cs typeface="Calibri" panose="020F0502020204030204" pitchFamily="34" charset="0"/>
              </a:rPr>
              <a:t>the </a:t>
            </a:r>
            <a:r>
              <a:rPr lang="en-AU" sz="1200" b="1" noProof="0" dirty="0">
                <a:effectLst/>
                <a:latin typeface="+mn-lt"/>
                <a:ea typeface="Times New Roman" panose="02020603050405020304" pitchFamily="18" charset="0"/>
                <a:cs typeface="Calibri" panose="020F0502020204030204" pitchFamily="34" charset="0"/>
              </a:rPr>
              <a:t>u </a:t>
            </a:r>
            <a:r>
              <a:rPr lang="en-AU" sz="1200" b="0" noProof="0" dirty="0">
                <a:effectLst/>
                <a:latin typeface="+mn-lt"/>
                <a:ea typeface="Times New Roman" panose="02020603050405020304" pitchFamily="18" charset="0"/>
                <a:cs typeface="Calibri" panose="020F0502020204030204" pitchFamily="34" charset="0"/>
              </a:rPr>
              <a:t>in</a:t>
            </a:r>
            <a:r>
              <a:rPr lang="en-AU" sz="1200" b="1" noProof="0" dirty="0">
                <a:effectLst/>
                <a:latin typeface="+mn-lt"/>
                <a:ea typeface="Times New Roman" panose="02020603050405020304" pitchFamily="18" charset="0"/>
                <a:cs typeface="Calibri" panose="020F0502020204030204" pitchFamily="34" charset="0"/>
              </a:rPr>
              <a:t> </a:t>
            </a:r>
            <a:r>
              <a:rPr lang="en-AU" sz="1200" b="0" noProof="0" dirty="0">
                <a:effectLst/>
                <a:latin typeface="+mn-lt"/>
                <a:ea typeface="Times New Roman" panose="02020603050405020304" pitchFamily="18" charset="0"/>
                <a:cs typeface="Calibri" panose="020F0502020204030204" pitchFamily="34" charset="0"/>
              </a:rPr>
              <a:t>the final syllable saying /</a:t>
            </a:r>
            <a:r>
              <a:rPr lang="en-AU" sz="1200" b="0" dirty="0">
                <a:latin typeface="Aptos Narrow" panose="020B0004020202020204" pitchFamily="34" charset="0"/>
                <a:ea typeface="Calibri" panose="020F0502020204030204" pitchFamily="34" charset="0"/>
                <a:cs typeface="Calibri" panose="020F0502020204030204" pitchFamily="34" charset="0"/>
              </a:rPr>
              <a:t>ŏŏ/</a:t>
            </a:r>
            <a:r>
              <a:rPr lang="en-AU" sz="1200" b="0" noProof="0" dirty="0">
                <a:effectLst/>
                <a:latin typeface="+mn-lt"/>
                <a:ea typeface="Times New Roman" panose="02020603050405020304" pitchFamily="18" charset="0"/>
                <a:cs typeface="Calibri" panose="020F0502020204030204" pitchFamily="34" charset="0"/>
              </a:rPr>
              <a:t>.</a:t>
            </a:r>
            <a:endParaRPr lang="en-AU" sz="1200" kern="1200" dirty="0">
              <a:effectLst/>
              <a:latin typeface="+mn-lt"/>
              <a:ea typeface="Times New Roman" panose="02020603050405020304" pitchFamily="18"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for example: </a:t>
            </a:r>
            <a:r>
              <a:rPr lang="en-AU" sz="1200" b="1" kern="0" dirty="0">
                <a:effectLst/>
                <a:latin typeface="+mn-lt"/>
                <a:ea typeface="Times New Roman" panose="02020603050405020304" pitchFamily="18" charset="0"/>
              </a:rPr>
              <a:t>b</a:t>
            </a:r>
            <a:r>
              <a:rPr lang="en-AU" sz="1200" b="1" i="1" kern="0" dirty="0">
                <a:effectLst/>
                <a:latin typeface="+mn-lt"/>
                <a:ea typeface="Times New Roman" panose="02020603050405020304" pitchFamily="18" charset="0"/>
              </a:rPr>
              <a:t>-eau-t-i-f-u-l</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beautiful</a:t>
            </a:r>
            <a:r>
              <a:rPr lang="en-AU" sz="1200" i="1" kern="0" dirty="0">
                <a:effectLst/>
                <a:latin typeface="+mn-lt"/>
                <a:ea typeface="Times New Roman" panose="02020603050405020304" pitchFamily="18" charset="0"/>
              </a:rPr>
              <a:t>. </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ea typeface="Times New Roman" panose="02020603050405020304" pitchFamily="18" charset="0"/>
              </a:rPr>
              <a:t>Say the sounds </a:t>
            </a:r>
            <a:r>
              <a:rPr lang="en-AU" sz="1200" b="0" kern="0" dirty="0">
                <a:effectLst/>
                <a:latin typeface="+mn-lt"/>
                <a:ea typeface="Times New Roman" panose="02020603050405020304" pitchFamily="18" charset="0"/>
              </a:rPr>
              <a:t>orally: </a:t>
            </a:r>
            <a:r>
              <a:rPr lang="en-AU" sz="1200" b="1" i="1" dirty="0">
                <a:effectLst/>
                <a:latin typeface="+mn-lt"/>
                <a:ea typeface="Times New Roman" panose="02020603050405020304" pitchFamily="18" charset="0"/>
                <a:cs typeface="Calibri" panose="020F0502020204030204" pitchFamily="34" charset="0"/>
              </a:rPr>
              <a:t>b/eau/t/i/f/u/l </a:t>
            </a:r>
            <a:r>
              <a:rPr lang="en-AU" sz="1200" i="1" kern="0" dirty="0">
                <a:effectLst/>
                <a:latin typeface="+mn-lt"/>
                <a:ea typeface="Times New Roman" panose="02020603050405020304" pitchFamily="18" charset="0"/>
                <a:cs typeface="Calibri" panose="020F0502020204030204" pitchFamily="34" charset="0"/>
              </a:rPr>
              <a:t>says </a:t>
            </a:r>
            <a:r>
              <a:rPr lang="en-AU" sz="1200" b="1" i="1" kern="0" dirty="0">
                <a:effectLst/>
                <a:latin typeface="+mn-lt"/>
                <a:ea typeface="Times New Roman" panose="02020603050405020304" pitchFamily="18" charset="0"/>
                <a:cs typeface="Calibri" panose="020F0502020204030204" pitchFamily="34" charset="0"/>
              </a:rPr>
              <a:t>beautiful</a:t>
            </a:r>
            <a:r>
              <a:rPr lang="en-AU" sz="1200" b="0" noProof="0" dirty="0">
                <a:effectLst/>
                <a:latin typeface="+mn-lt"/>
                <a:ea typeface="Times New Roman" panose="02020603050405020304" pitchFamily="18" charset="0"/>
                <a:cs typeface="Calibri" panose="020F0502020204030204" pitchFamily="34" charset="0"/>
              </a:rPr>
              <a:t>.</a:t>
            </a:r>
            <a:endParaRPr lang="en-AU" sz="1200" i="1" kern="0" dirty="0">
              <a:effectLst/>
              <a:latin typeface="+mn-lt"/>
              <a:ea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rPr>
              <a:t>Write the word again while spelling </a:t>
            </a:r>
            <a:r>
              <a:rPr lang="en-AU" kern="0" dirty="0"/>
              <a:t>and saying the word aloud</a:t>
            </a:r>
            <a:r>
              <a:rPr lang="en-AU" sz="1200" kern="0" dirty="0">
                <a:effectLst/>
                <a:latin typeface="+mn-lt"/>
              </a:rPr>
              <a:t>.</a:t>
            </a:r>
            <a:endParaRPr lang="en-AU" dirty="0">
              <a:latin typeface="+mn-lt"/>
              <a:ea typeface="Calibri" panose="020F0502020204030204"/>
              <a:cs typeface="Calibri" panose="020F0502020204030204"/>
            </a:endParaRPr>
          </a:p>
          <a:p>
            <a:pPr marL="0" marR="0" lvl="0" indent="0" algn="l" defTabSz="914400" rtl="0" eaLnBrk="1" fontAlgn="auto" latinLnBrk="0" hangingPunct="1">
              <a:lnSpc>
                <a:spcPct val="106000"/>
              </a:lnSpc>
              <a:spcBef>
                <a:spcPts val="0"/>
              </a:spcBef>
              <a:spcAft>
                <a:spcPts val="800"/>
              </a:spcAft>
              <a:buClrTx/>
              <a:buSzTx/>
              <a:buFont typeface="+mj-lt"/>
              <a:buNone/>
              <a:tabLst/>
              <a:defRPr/>
            </a:pPr>
            <a:endParaRPr lang="en-AU" i="1" dirty="0">
              <a:latin typeface="+mn-lt"/>
            </a:endParaRPr>
          </a:p>
          <a:p>
            <a:pPr marL="172800" lvl="0" indent="-172800">
              <a:lnSpc>
                <a:spcPct val="106000"/>
              </a:lnSpc>
              <a:spcAft>
                <a:spcPts val="800"/>
              </a:spcAft>
              <a:buFont typeface="+mj-lt"/>
              <a:buAutoNum type="arabicPeriod"/>
            </a:pPr>
            <a:endParaRPr lang="en-AU" i="1"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dirty="0"/>
          </a:p>
        </p:txBody>
      </p:sp>
    </p:spTree>
    <p:extLst>
      <p:ext uri="{BB962C8B-B14F-4D97-AF65-F5344CB8AC3E}">
        <p14:creationId xmlns:p14="http://schemas.microsoft.com/office/powerpoint/2010/main" val="9803322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a:lnSpc>
                <a:spcPct val="106000"/>
              </a:lnSpc>
              <a:spcAft>
                <a:spcPts val="800"/>
              </a:spcAft>
            </a:pPr>
            <a:r>
              <a:rPr lang="en-AU" sz="1200" b="1" dirty="0">
                <a:effectLst/>
                <a:latin typeface="+mn-lt"/>
                <a:ea typeface="Calibri" panose="020F0502020204030204" pitchFamily="34" charset="0"/>
                <a:cs typeface="Calibri" panose="020F0502020204030204" pitchFamily="34" charset="0"/>
              </a:rPr>
              <a:t>We do</a:t>
            </a:r>
          </a:p>
          <a:p>
            <a:pPr>
              <a:lnSpc>
                <a:spcPct val="106000"/>
              </a:lnSpc>
              <a:spcAft>
                <a:spcPts val="800"/>
              </a:spcAft>
            </a:pPr>
            <a:endParaRPr lang="en-AU" sz="1200" dirty="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dirty="0">
                <a:effectLst/>
                <a:latin typeface="+mn-lt"/>
                <a:ea typeface="Calibri" panose="020F0502020204030204" pitchFamily="34" charset="0"/>
                <a:cs typeface="Calibri" panose="020F0502020204030204" pitchFamily="34" charset="0"/>
              </a:rPr>
              <a:t>Prompt students to complete the process with you on mini-whiteboards or on a piece of paper.</a:t>
            </a:r>
          </a:p>
          <a:p>
            <a:pPr>
              <a:lnSpc>
                <a:spcPct val="106000"/>
              </a:lnSpc>
              <a:spcAft>
                <a:spcPts val="800"/>
              </a:spcAft>
            </a:pP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 they are going to spell.</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dirty="0">
              <a:effectLst/>
              <a:latin typeface="+mn-lt"/>
              <a:ea typeface="Calibri" panose="020F0502020204030204" pitchFamily="34" charset="0"/>
              <a:cs typeface="Times New Roman" panose="02020603050405020304" pitchFamily="18" charset="0"/>
            </a:endParaRPr>
          </a:p>
          <a:p>
            <a:pPr marL="172800" lvl="0" indent="-172800">
              <a:buFont typeface="+mj-lt"/>
              <a:buAutoNum type="arabicPeriod"/>
            </a:pPr>
            <a:r>
              <a:rPr lang="en-AU" sz="1200" dirty="0">
                <a:effectLst/>
                <a:latin typeface="+mn-lt"/>
                <a:ea typeface="Times New Roman" panose="02020603050405020304" pitchFamily="18" charset="0"/>
                <a:cs typeface="Calibri" panose="020F0502020204030204" pitchFamily="34" charset="0"/>
              </a:rPr>
              <a:t>Say the seven sounds in the word</a:t>
            </a:r>
            <a:r>
              <a:rPr lang="en-AU" sz="1200" b="0" i="0" dirty="0">
                <a:effectLst/>
                <a:latin typeface="+mn-lt"/>
                <a:ea typeface="Times New Roman" panose="02020603050405020304" pitchFamily="18" charset="0"/>
                <a:cs typeface="Calibri" panose="020F0502020204030204" pitchFamily="34" charset="0"/>
              </a:rPr>
              <a:t>:</a:t>
            </a:r>
            <a:r>
              <a:rPr lang="en-AU" sz="1200" b="1" i="0" dirty="0">
                <a:effectLst/>
                <a:latin typeface="+mn-lt"/>
                <a:ea typeface="Times New Roman" panose="02020603050405020304" pitchFamily="18" charset="0"/>
                <a:cs typeface="Calibri" panose="020F0502020204030204" pitchFamily="34" charset="0"/>
              </a:rPr>
              <a:t> b/eau/t/i/f/u/l</a:t>
            </a:r>
            <a:r>
              <a:rPr lang="en-AU" sz="1200" b="0" i="1" dirty="0">
                <a:effectLst/>
                <a:latin typeface="+mn-lt"/>
                <a:ea typeface="Times New Roman" panose="02020603050405020304" pitchFamily="18" charset="0"/>
                <a:cs typeface="Calibri" panose="020F0502020204030204" pitchFamily="34" charset="0"/>
              </a:rPr>
              <a:t>.</a:t>
            </a:r>
            <a:endParaRPr lang="en-AU" sz="1200" b="0" i="1"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Draw seven sound lines.</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letters on the sound lines.</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parts of the word: </a:t>
            </a:r>
          </a:p>
          <a:p>
            <a:pPr marL="630000" lvl="1" indent="-172800">
              <a:lnSpc>
                <a:spcPct val="106000"/>
              </a:lnSpc>
              <a:spcAft>
                <a:spcPts val="800"/>
              </a:spcAft>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the letters </a:t>
            </a:r>
            <a:r>
              <a:rPr lang="en-AU" sz="1200" b="1" noProof="0" dirty="0">
                <a:effectLst/>
                <a:latin typeface="+mn-lt"/>
                <a:ea typeface="Times New Roman" panose="02020603050405020304" pitchFamily="18" charset="0"/>
                <a:cs typeface="Calibri" panose="020F0502020204030204" pitchFamily="34" charset="0"/>
              </a:rPr>
              <a:t>eau </a:t>
            </a:r>
            <a:r>
              <a:rPr lang="en-AU" sz="1200" b="0" noProof="0" dirty="0">
                <a:effectLst/>
                <a:latin typeface="+mn-lt"/>
                <a:ea typeface="Times New Roman" panose="02020603050405020304" pitchFamily="18" charset="0"/>
                <a:cs typeface="Calibri" panose="020F0502020204030204" pitchFamily="34" charset="0"/>
              </a:rPr>
              <a:t>saying /ū/</a:t>
            </a:r>
            <a:endParaRPr lang="en-AU" sz="1200" b="1" noProof="0" dirty="0">
              <a:effectLst/>
              <a:latin typeface="+mn-lt"/>
              <a:ea typeface="Times New Roman" panose="02020603050405020304" pitchFamily="18" charset="0"/>
              <a:cs typeface="Calibri" panose="020F0502020204030204" pitchFamily="34" charset="0"/>
            </a:endParaRPr>
          </a:p>
          <a:p>
            <a:pPr marL="630000" lvl="1" indent="-172800">
              <a:lnSpc>
                <a:spcPct val="106000"/>
              </a:lnSpc>
              <a:spcAft>
                <a:spcPts val="800"/>
              </a:spcAft>
              <a:buFont typeface="Arial" panose="020B0604020202020204" pitchFamily="34" charset="0"/>
              <a:buChar char="•"/>
            </a:pPr>
            <a:r>
              <a:rPr lang="en-AU" sz="1200" b="0" noProof="0" dirty="0">
                <a:effectLst/>
                <a:latin typeface="+mn-lt"/>
                <a:ea typeface="Times New Roman" panose="02020603050405020304" pitchFamily="18" charset="0"/>
                <a:cs typeface="Calibri" panose="020F0502020204030204" pitchFamily="34" charset="0"/>
              </a:rPr>
              <a:t>the </a:t>
            </a:r>
            <a:r>
              <a:rPr lang="en-AU" sz="1200" b="1" noProof="0" dirty="0">
                <a:effectLst/>
                <a:latin typeface="+mn-lt"/>
                <a:ea typeface="Times New Roman" panose="02020603050405020304" pitchFamily="18" charset="0"/>
                <a:cs typeface="Calibri" panose="020F0502020204030204" pitchFamily="34" charset="0"/>
              </a:rPr>
              <a:t> u </a:t>
            </a:r>
            <a:r>
              <a:rPr lang="en-AU" sz="1200" b="0" noProof="0" dirty="0">
                <a:effectLst/>
                <a:latin typeface="+mn-lt"/>
                <a:ea typeface="Times New Roman" panose="02020603050405020304" pitchFamily="18" charset="0"/>
                <a:cs typeface="Calibri" panose="020F0502020204030204" pitchFamily="34" charset="0"/>
              </a:rPr>
              <a:t>in</a:t>
            </a:r>
            <a:r>
              <a:rPr lang="en-AU" sz="1200" b="1" noProof="0" dirty="0">
                <a:effectLst/>
                <a:latin typeface="+mn-lt"/>
                <a:ea typeface="Times New Roman" panose="02020603050405020304" pitchFamily="18" charset="0"/>
                <a:cs typeface="Calibri" panose="020F0502020204030204" pitchFamily="34" charset="0"/>
              </a:rPr>
              <a:t> </a:t>
            </a:r>
            <a:r>
              <a:rPr lang="en-AU" sz="1200" b="0" noProof="0" dirty="0">
                <a:effectLst/>
                <a:latin typeface="+mn-lt"/>
                <a:ea typeface="Times New Roman" panose="02020603050405020304" pitchFamily="18" charset="0"/>
                <a:cs typeface="Calibri" panose="020F0502020204030204" pitchFamily="34" charset="0"/>
              </a:rPr>
              <a:t>the final syllable saying /</a:t>
            </a:r>
            <a:r>
              <a:rPr lang="en-AU" sz="1200" b="0" dirty="0">
                <a:latin typeface="Aptos Narrow" panose="020B0004020202020204" pitchFamily="34" charset="0"/>
                <a:ea typeface="Calibri" panose="020F0502020204030204" pitchFamily="34" charset="0"/>
                <a:cs typeface="Calibri" panose="020F0502020204030204" pitchFamily="34" charset="0"/>
              </a:rPr>
              <a:t>ŏŏ/</a:t>
            </a:r>
            <a:r>
              <a:rPr lang="en-AU" sz="1200" b="0" noProof="0" dirty="0">
                <a:effectLst/>
                <a:latin typeface="+mn-lt"/>
                <a:ea typeface="Times New Roman" panose="02020603050405020304" pitchFamily="18" charset="0"/>
                <a:cs typeface="Calibri" panose="020F0502020204030204" pitchFamily="34" charset="0"/>
              </a:rPr>
              <a:t>.</a:t>
            </a:r>
            <a:endParaRPr lang="en-AU" sz="1200" kern="1200" dirty="0">
              <a:effectLst/>
              <a:latin typeface="+mn-lt"/>
              <a:ea typeface="Times New Roman" panose="02020603050405020304" pitchFamily="18"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a:t>
            </a:r>
            <a:r>
              <a:rPr lang="en-AU" sz="1200" b="1" kern="0" dirty="0">
                <a:effectLst/>
                <a:latin typeface="+mn-lt"/>
                <a:ea typeface="Times New Roman" panose="02020603050405020304" pitchFamily="18" charset="0"/>
              </a:rPr>
              <a:t>b</a:t>
            </a:r>
            <a:r>
              <a:rPr lang="en-AU" sz="1200" b="1" i="1" kern="0" dirty="0">
                <a:effectLst/>
                <a:latin typeface="+mn-lt"/>
                <a:ea typeface="Times New Roman" panose="02020603050405020304" pitchFamily="18" charset="0"/>
              </a:rPr>
              <a:t>-eau-t-i-f-u-l</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beautiful</a:t>
            </a:r>
            <a:r>
              <a:rPr lang="en-AU" sz="1200" i="1" kern="0" dirty="0">
                <a:effectLst/>
                <a:latin typeface="+mn-lt"/>
                <a:ea typeface="Times New Roman" panose="02020603050405020304" pitchFamily="18" charset="0"/>
              </a:rPr>
              <a:t>. </a:t>
            </a:r>
          </a:p>
          <a:p>
            <a:pPr marL="172800" lvl="0" indent="-172800">
              <a:lnSpc>
                <a:spcPct val="106000"/>
              </a:lnSpc>
              <a:spcAft>
                <a:spcPts val="800"/>
              </a:spcAft>
              <a:buFont typeface="+mj-lt"/>
              <a:buAutoNum type="arabicPeriod"/>
            </a:pPr>
            <a:r>
              <a:rPr lang="en-AU" sz="1200" kern="0" dirty="0">
                <a:effectLst/>
                <a:latin typeface="+mn-lt"/>
                <a:ea typeface="Times New Roman" panose="02020603050405020304" pitchFamily="18" charset="0"/>
              </a:rPr>
              <a:t>Say the sounds </a:t>
            </a:r>
            <a:r>
              <a:rPr lang="en-AU" sz="1200" b="0" kern="0" dirty="0">
                <a:effectLst/>
                <a:latin typeface="+mn-lt"/>
                <a:ea typeface="Times New Roman" panose="02020603050405020304" pitchFamily="18" charset="0"/>
              </a:rPr>
              <a:t>orally: </a:t>
            </a:r>
            <a:r>
              <a:rPr lang="en-AU" sz="1200" b="1" i="1" dirty="0">
                <a:effectLst/>
                <a:latin typeface="+mn-lt"/>
                <a:ea typeface="Times New Roman" panose="02020603050405020304" pitchFamily="18" charset="0"/>
                <a:cs typeface="Calibri" panose="020F0502020204030204" pitchFamily="34" charset="0"/>
              </a:rPr>
              <a:t>b/eau/t/i/f/u/l </a:t>
            </a:r>
            <a:r>
              <a:rPr lang="en-AU" sz="1200" i="1" kern="0" dirty="0">
                <a:effectLst/>
                <a:latin typeface="+mn-lt"/>
                <a:ea typeface="Times New Roman" panose="02020603050405020304" pitchFamily="18" charset="0"/>
                <a:cs typeface="Calibri" panose="020F0502020204030204" pitchFamily="34" charset="0"/>
              </a:rPr>
              <a:t>says </a:t>
            </a:r>
            <a:r>
              <a:rPr lang="en-AU" sz="1200" b="1" i="1" kern="0" dirty="0">
                <a:effectLst/>
                <a:latin typeface="+mn-lt"/>
                <a:ea typeface="Times New Roman" panose="02020603050405020304" pitchFamily="18" charset="0"/>
                <a:cs typeface="Calibri" panose="020F0502020204030204" pitchFamily="34" charset="0"/>
              </a:rPr>
              <a:t>beautiful</a:t>
            </a:r>
            <a:r>
              <a:rPr lang="en-AU" sz="1200" b="0" i="1" kern="0" dirty="0">
                <a:effectLst/>
                <a:latin typeface="+mn-lt"/>
                <a:ea typeface="Times New Roman" panose="02020603050405020304" pitchFamily="18" charset="0"/>
                <a:cs typeface="Calibri" panose="020F0502020204030204" pitchFamily="34" charset="0"/>
              </a:rPr>
              <a:t>.</a:t>
            </a:r>
            <a:r>
              <a:rPr lang="en-AU" sz="1200" b="1" i="1" kern="0" dirty="0">
                <a:effectLst/>
                <a:latin typeface="+mn-lt"/>
                <a:ea typeface="Times New Roman" panose="02020603050405020304" pitchFamily="18" charset="0"/>
                <a:cs typeface="Calibri" panose="020F0502020204030204" pitchFamily="34" charset="0"/>
              </a:rPr>
              <a:t> </a:t>
            </a:r>
            <a:r>
              <a:rPr lang="en-AU" sz="1200" i="1" kern="0" dirty="0">
                <a:effectLst/>
                <a:latin typeface="+mn-lt"/>
                <a:ea typeface="Times New Roman" panose="02020603050405020304" pitchFamily="18" charset="0"/>
              </a:rPr>
              <a:t> </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1200" dirty="0">
                <a:solidFill>
                  <a:schemeClr val="tx1"/>
                </a:solidFill>
                <a:effectLst/>
                <a:latin typeface="+mn-lt"/>
                <a:cs typeface="Calibri"/>
              </a:rPr>
              <a:t>Write the word again while </a:t>
            </a:r>
            <a:r>
              <a:rPr lang="en-AU" dirty="0">
                <a:cs typeface="Calibri"/>
              </a:rPr>
              <a:t>spelling </a:t>
            </a:r>
            <a:r>
              <a:rPr lang="en-AU" dirty="0"/>
              <a:t>and saying the word </a:t>
            </a:r>
            <a:r>
              <a:rPr lang="en-AU" sz="1200" kern="1200" dirty="0">
                <a:solidFill>
                  <a:schemeClr val="tx1"/>
                </a:solidFill>
                <a:effectLst/>
                <a:latin typeface="+mn-lt"/>
                <a:cs typeface="Calibri"/>
              </a:rPr>
              <a:t>aloud.</a:t>
            </a:r>
            <a:endParaRPr lang="en-AU" sz="1200" kern="1200" dirty="0">
              <a:solidFill>
                <a:schemeClr val="tx1"/>
              </a:solidFill>
              <a:effectLst/>
              <a:latin typeface="+mn-lt"/>
              <a:ea typeface="Calibri"/>
              <a:cs typeface="Calibri"/>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endParaRPr lang="en-AU" i="1" dirty="0">
              <a:latin typeface="+mn-lt"/>
            </a:endParaRPr>
          </a:p>
          <a:p>
            <a:pPr marL="172800" lvl="0" indent="-172800">
              <a:lnSpc>
                <a:spcPct val="106000"/>
              </a:lnSpc>
              <a:spcAft>
                <a:spcPts val="800"/>
              </a:spcAft>
              <a:buFont typeface="+mj-lt"/>
              <a:buAutoNum type="arabicPeriod"/>
            </a:pPr>
            <a:endParaRPr lang="en-AU" i="1"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dirty="0"/>
          </a:p>
        </p:txBody>
      </p:sp>
    </p:spTree>
    <p:extLst>
      <p:ext uri="{BB962C8B-B14F-4D97-AF65-F5344CB8AC3E}">
        <p14:creationId xmlns:p14="http://schemas.microsoft.com/office/powerpoint/2010/main" val="333703171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Demonstrate reading the sentences. </a:t>
            </a:r>
          </a:p>
          <a:p>
            <a:pPr>
              <a:lnSpc>
                <a:spcPct val="107000"/>
              </a:lnSpc>
              <a:spcAft>
                <a:spcPts val="800"/>
              </a:spcAft>
              <a:tabLst>
                <a:tab pos="5731510" algn="r"/>
              </a:tabLst>
            </a:pPr>
            <a:endParaRPr lang="en-AU" sz="1200" dirty="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As you do so: </a:t>
            </a:r>
            <a:endParaRPr lang="en-AU" sz="1200" dirty="0">
              <a:effectLst/>
              <a:latin typeface="+mn-lt"/>
              <a:ea typeface="Aptos" panose="020B0004020202020204" pitchFamily="34" charset="0"/>
              <a:cs typeface="Times New Roman" panose="02020603050405020304" pitchFamily="18" charset="0"/>
            </a:endParaRPr>
          </a:p>
          <a:p>
            <a:pPr marL="171450" lvl="0" indent="-171450" algn="l" defTabSz="914400" rtl="0" eaLnBrk="1" latinLnBrk="0" hangingPunct="1">
              <a:lnSpc>
                <a:spcPct val="107000"/>
              </a:lnSpc>
              <a:spcAft>
                <a:spcPts val="800"/>
              </a:spcAft>
              <a:buFont typeface="Arial" panose="020B0604020202020204" pitchFamily="34" charset="0"/>
              <a:buChar char="•"/>
              <a:tabLst>
                <a:tab pos="5731510" algn="r"/>
              </a:tabLst>
            </a:pPr>
            <a:r>
              <a:rPr lang="en-US" sz="1200" b="0" kern="1200" dirty="0">
                <a:solidFill>
                  <a:schemeClr val="tx1"/>
                </a:solidFill>
                <a:latin typeface="+mn-lt"/>
                <a:ea typeface="+mn-ea"/>
                <a:cs typeface="+mn-cs"/>
              </a:rPr>
              <a:t>read previously taught irregular words fluently</a:t>
            </a:r>
          </a:p>
          <a:p>
            <a:pPr marL="172800" marR="0" lvl="0" indent="-172800" algn="l" defTabSz="914400" rtl="0" eaLnBrk="1" fontAlgn="auto" latinLnBrk="0" hangingPunct="1">
              <a:lnSpc>
                <a:spcPct val="106000"/>
              </a:lnSpc>
              <a:spcBef>
                <a:spcPts val="0"/>
              </a:spcBef>
              <a:spcAft>
                <a:spcPts val="800"/>
              </a:spcAft>
              <a:buClrTx/>
              <a:buSzTx/>
              <a:buFont typeface="Arial" panose="020B0604020202020204" pitchFamily="34" charset="0"/>
              <a:buChar char="•"/>
              <a:tabLst/>
              <a:defRPr/>
            </a:pPr>
            <a:r>
              <a:rPr lang="en-US" sz="1200" b="0" kern="1200" dirty="0">
                <a:solidFill>
                  <a:schemeClr val="tx1"/>
                </a:solidFill>
                <a:latin typeface="+mn-lt"/>
                <a:ea typeface="+mn-ea"/>
                <a:cs typeface="+mn-cs"/>
              </a:rPr>
              <a:t>draw students’ attention to </a:t>
            </a:r>
            <a:r>
              <a:rPr lang="en-AU" sz="1200" b="1" kern="0" dirty="0">
                <a:effectLst/>
                <a:latin typeface="+mn-lt"/>
                <a:ea typeface="Times New Roman" panose="02020603050405020304" pitchFamily="18" charset="0"/>
              </a:rPr>
              <a:t>b</a:t>
            </a:r>
            <a:r>
              <a:rPr lang="en-AU" sz="1200" b="1" i="1" kern="0" dirty="0">
                <a:effectLst/>
                <a:latin typeface="+mn-lt"/>
                <a:ea typeface="Times New Roman" panose="02020603050405020304" pitchFamily="18" charset="0"/>
              </a:rPr>
              <a:t>-eau-t-i-f-u-l</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beautiful</a:t>
            </a:r>
          </a:p>
          <a:p>
            <a:pPr marL="172800" marR="0" lvl="0" indent="-172800" algn="l" defTabSz="914400" rtl="0" eaLnBrk="1" fontAlgn="auto" latinLnBrk="0" hangingPunct="1">
              <a:lnSpc>
                <a:spcPct val="106000"/>
              </a:lnSpc>
              <a:spcBef>
                <a:spcPts val="0"/>
              </a:spcBef>
              <a:spcAft>
                <a:spcPts val="800"/>
              </a:spcAft>
              <a:buClrTx/>
              <a:buSzTx/>
              <a:buFont typeface="Arial" panose="020B0604020202020204" pitchFamily="34" charset="0"/>
              <a:buChar char="•"/>
              <a:tabLst/>
              <a:defRPr/>
            </a:pPr>
            <a:r>
              <a:rPr lang="en-US" sz="1200" b="0" kern="1200" dirty="0">
                <a:solidFill>
                  <a:schemeClr val="tx1"/>
                </a:solidFill>
                <a:latin typeface="+mn-lt"/>
                <a:ea typeface="+mn-ea"/>
                <a:cs typeface="+mn-cs"/>
              </a:rPr>
              <a:t>emphasise sounding </a:t>
            </a:r>
            <a:r>
              <a:rPr lang="en-US" sz="1200" dirty="0">
                <a:effectLst/>
                <a:latin typeface="+mn-lt"/>
                <a:ea typeface="Aptos" panose="020B0004020202020204" pitchFamily="34" charset="0"/>
                <a:cs typeface="Times New Roman" panose="02020603050405020304" pitchFamily="18" charset="0"/>
              </a:rPr>
              <a:t>out and blending to read the other words as needed, in particular the words with </a:t>
            </a:r>
            <a:r>
              <a:rPr lang="en-US" sz="1200" b="1" dirty="0">
                <a:effectLst/>
                <a:latin typeface="+mn-lt"/>
                <a:ea typeface="Aptos" panose="020B0004020202020204" pitchFamily="34" charset="0"/>
                <a:cs typeface="Times New Roman" panose="02020603050405020304" pitchFamily="18" charset="0"/>
              </a:rPr>
              <a:t>aw </a:t>
            </a:r>
            <a:r>
              <a:rPr lang="en-US" sz="1200" b="0" dirty="0">
                <a:effectLst/>
                <a:latin typeface="+mn-lt"/>
                <a:ea typeface="Aptos" panose="020B0004020202020204" pitchFamily="34" charset="0"/>
                <a:cs typeface="Times New Roman" panose="02020603050405020304" pitchFamily="18" charset="0"/>
              </a:rPr>
              <a:t>and</a:t>
            </a:r>
            <a:r>
              <a:rPr lang="en-US" sz="1200" b="1" dirty="0">
                <a:effectLst/>
                <a:latin typeface="+mn-lt"/>
                <a:ea typeface="Aptos" panose="020B0004020202020204" pitchFamily="34" charset="0"/>
                <a:cs typeface="Times New Roman" panose="02020603050405020304" pitchFamily="18" charset="0"/>
              </a:rPr>
              <a:t> au</a:t>
            </a:r>
            <a:r>
              <a:rPr lang="en-US" sz="1200" b="0" dirty="0">
                <a:effectLst/>
                <a:latin typeface="+mn-lt"/>
                <a:ea typeface="Aptos" panose="020B0004020202020204" pitchFamily="34" charset="0"/>
                <a:cs typeface="Times New Roman" panose="02020603050405020304" pitchFamily="18" charset="0"/>
              </a:rPr>
              <a:t>.</a:t>
            </a:r>
          </a:p>
          <a:p>
            <a:pPr marL="0" lvl="0" indent="0">
              <a:lnSpc>
                <a:spcPct val="107000"/>
              </a:lnSpc>
              <a:spcAft>
                <a:spcPts val="800"/>
              </a:spcAft>
              <a:buFont typeface="Symbol" panose="05050102010706020507" pitchFamily="18" charset="2"/>
              <a:buNone/>
              <a:tabLst>
                <a:tab pos="5731510" algn="r"/>
              </a:tabLst>
            </a:pPr>
            <a:endParaRPr lang="en-US" sz="1200" b="0" dirty="0">
              <a:effectLst/>
              <a:latin typeface="+mn-lt"/>
              <a:cs typeface="Times New Roman" panose="02020603050405020304" pitchFamily="18" charset="0"/>
            </a:endParaRPr>
          </a:p>
          <a:p>
            <a:pPr marL="0" lvl="0" indent="0">
              <a:lnSpc>
                <a:spcPct val="107000"/>
              </a:lnSpc>
              <a:spcAft>
                <a:spcPts val="800"/>
              </a:spcAft>
              <a:buFont typeface="Symbol" panose="05050102010706020507" pitchFamily="18" charset="2"/>
              <a:buNone/>
              <a:tabLst>
                <a:tab pos="5731510" algn="r"/>
              </a:tabLst>
            </a:pPr>
            <a:r>
              <a:rPr lang="en-US" sz="1200" b="0" dirty="0">
                <a:effectLst/>
                <a:latin typeface="+mn-lt"/>
                <a:cs typeface="Times New Roman" panose="02020603050405020304" pitchFamily="18" charset="0"/>
              </a:rPr>
              <a:t>You may repeat the spelling generalisation when referring to the words with </a:t>
            </a:r>
            <a:r>
              <a:rPr lang="en-US" sz="1200" b="1" dirty="0">
                <a:effectLst/>
                <a:latin typeface="+mn-lt"/>
                <a:cs typeface="Times New Roman" panose="02020603050405020304" pitchFamily="18" charset="0"/>
              </a:rPr>
              <a:t>aw</a:t>
            </a:r>
            <a:r>
              <a:rPr lang="en-US" sz="1200" b="0" dirty="0">
                <a:effectLst/>
                <a:latin typeface="+mn-lt"/>
                <a:cs typeface="Times New Roman" panose="02020603050405020304" pitchFamily="18" charset="0"/>
              </a:rPr>
              <a:t> and</a:t>
            </a:r>
            <a:r>
              <a:rPr lang="en-US" sz="1200" b="1" dirty="0">
                <a:effectLst/>
                <a:latin typeface="+mn-lt"/>
                <a:cs typeface="Times New Roman" panose="02020603050405020304" pitchFamily="18" charset="0"/>
              </a:rPr>
              <a:t> au</a:t>
            </a:r>
            <a:r>
              <a:rPr lang="en-US" sz="1200" b="0" dirty="0">
                <a:effectLst/>
                <a:latin typeface="+mn-lt"/>
                <a:cs typeface="Times New Roman" panose="02020603050405020304" pitchFamily="18" charset="0"/>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i="0" dirty="0"/>
              <a:t>aw</a:t>
            </a:r>
            <a:r>
              <a:rPr lang="en-AU" i="0" dirty="0"/>
              <a:t> as in </a:t>
            </a:r>
            <a:r>
              <a:rPr lang="en-AU" b="1" i="0" dirty="0"/>
              <a:t>prawns</a:t>
            </a:r>
            <a:r>
              <a:rPr lang="en-AU" i="0" dirty="0"/>
              <a:t> is more common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i="0" dirty="0">
                <a:latin typeface="+mn-lt"/>
                <a:ea typeface="Calibri"/>
                <a:cs typeface="Calibri"/>
              </a:rPr>
              <a:t>au </a:t>
            </a:r>
            <a:r>
              <a:rPr lang="en-AU" b="0" i="0" dirty="0">
                <a:latin typeface="+mn-lt"/>
                <a:ea typeface="Calibri"/>
                <a:cs typeface="Calibri"/>
              </a:rPr>
              <a:t>as in </a:t>
            </a:r>
            <a:r>
              <a:rPr lang="en-AU" b="1" i="0" dirty="0">
                <a:latin typeface="+mn-lt"/>
                <a:ea typeface="Calibri"/>
                <a:cs typeface="Calibri"/>
              </a:rPr>
              <a:t>sauce</a:t>
            </a:r>
            <a:r>
              <a:rPr lang="en-AU" b="0" i="0" dirty="0">
                <a:latin typeface="+mn-lt"/>
                <a:ea typeface="Calibri"/>
                <a:cs typeface="Calibri"/>
              </a:rPr>
              <a:t> is less common</a:t>
            </a:r>
          </a:p>
          <a:p>
            <a:endParaRPr lang="en-US" dirty="0">
              <a:latin typeface="+mn-lt"/>
            </a:endParaRPr>
          </a:p>
          <a:p>
            <a:r>
              <a:rPr lang="en-US" dirty="0">
                <a:latin typeface="+mn-lt"/>
              </a:rPr>
              <a:t>Demonstrate re-reading the sentences with fluency.</a:t>
            </a:r>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dirty="0"/>
          </a:p>
        </p:txBody>
      </p:sp>
    </p:spTree>
    <p:extLst>
      <p:ext uri="{BB962C8B-B14F-4D97-AF65-F5344CB8AC3E}">
        <p14:creationId xmlns:p14="http://schemas.microsoft.com/office/powerpoint/2010/main" val="18820025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Students participate in reading the sentences. </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a:lnSpc>
                <a:spcPct val="107000"/>
              </a:lnSpc>
              <a:spcAft>
                <a:spcPts val="800"/>
              </a:spcAft>
              <a:tabLst>
                <a:tab pos="5731510" algn="r"/>
              </a:tabLst>
            </a:pPr>
            <a:r>
              <a:rPr lang="en-US" sz="1200" b="0" dirty="0">
                <a:effectLst/>
                <a:latin typeface="+mn-lt"/>
                <a:ea typeface="Aptos" panose="020B0004020202020204" pitchFamily="34" charset="0"/>
                <a:cs typeface="Times New Roman" panose="02020603050405020304" pitchFamily="18" charset="0"/>
              </a:rPr>
              <a:t>Prompt students to:</a:t>
            </a:r>
            <a:endParaRPr lang="en-AU" sz="1200" b="0" dirty="0">
              <a:effectLst/>
              <a:latin typeface="+mn-lt"/>
              <a:ea typeface="Aptos" panose="020B0004020202020204" pitchFamily="34" charset="0"/>
              <a:cs typeface="Times New Roman" panose="02020603050405020304" pitchFamily="18" charset="0"/>
            </a:endParaRPr>
          </a:p>
          <a:p>
            <a:pPr marL="171450" lvl="0" indent="-171450" algn="l" defTabSz="914400" rtl="0" eaLnBrk="1" latinLnBrk="0" hangingPunct="1">
              <a:lnSpc>
                <a:spcPct val="107000"/>
              </a:lnSpc>
              <a:spcAft>
                <a:spcPts val="800"/>
              </a:spcAft>
              <a:buFont typeface="Arial" panose="020B0604020202020204" pitchFamily="34" charset="0"/>
              <a:buChar char="•"/>
              <a:tabLst>
                <a:tab pos="5731510" algn="r"/>
              </a:tabLst>
            </a:pPr>
            <a:r>
              <a:rPr lang="en-US" sz="1200" b="0" kern="1200" dirty="0">
                <a:solidFill>
                  <a:schemeClr val="tx1"/>
                </a:solidFill>
                <a:latin typeface="+mn-lt"/>
                <a:ea typeface="+mn-ea"/>
                <a:cs typeface="+mn-cs"/>
              </a:rPr>
              <a:t>read previously taught irregular words fluently</a:t>
            </a:r>
          </a:p>
          <a:p>
            <a:pPr marL="172800" marR="0" lvl="0" indent="-172800" algn="l" defTabSz="914400" rtl="0" eaLnBrk="1" fontAlgn="auto" latinLnBrk="0" hangingPunct="1">
              <a:lnSpc>
                <a:spcPct val="106000"/>
              </a:lnSpc>
              <a:spcBef>
                <a:spcPts val="0"/>
              </a:spcBef>
              <a:spcAft>
                <a:spcPts val="800"/>
              </a:spcAft>
              <a:buClrTx/>
              <a:buSzTx/>
              <a:buFont typeface="Arial" panose="020B0604020202020204" pitchFamily="34" charset="0"/>
              <a:buChar char="•"/>
              <a:tabLst/>
              <a:defRPr/>
            </a:pPr>
            <a:r>
              <a:rPr lang="en-US" sz="1200" b="0" kern="1200" dirty="0">
                <a:solidFill>
                  <a:schemeClr val="tx1"/>
                </a:solidFill>
                <a:latin typeface="+mn-lt"/>
                <a:ea typeface="+mn-ea"/>
                <a:cs typeface="+mn-cs"/>
              </a:rPr>
              <a:t>say </a:t>
            </a:r>
            <a:r>
              <a:rPr lang="en-AU" sz="1200" b="1" kern="0" dirty="0">
                <a:effectLst/>
                <a:latin typeface="+mn-lt"/>
                <a:ea typeface="Times New Roman" panose="02020603050405020304" pitchFamily="18" charset="0"/>
              </a:rPr>
              <a:t>b</a:t>
            </a:r>
            <a:r>
              <a:rPr lang="en-AU" sz="1200" b="1" i="1" kern="0" dirty="0">
                <a:effectLst/>
                <a:latin typeface="+mn-lt"/>
                <a:ea typeface="Times New Roman" panose="02020603050405020304" pitchFamily="18" charset="0"/>
              </a:rPr>
              <a:t>-eau-t-i-f-u-l</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beautiful</a:t>
            </a:r>
          </a:p>
          <a:p>
            <a:pPr marL="172800" marR="0" lvl="0" indent="-172800" algn="l" defTabSz="914400" rtl="0" eaLnBrk="1" fontAlgn="auto" latinLnBrk="0" hangingPunct="1">
              <a:lnSpc>
                <a:spcPct val="106000"/>
              </a:lnSpc>
              <a:spcBef>
                <a:spcPts val="0"/>
              </a:spcBef>
              <a:spcAft>
                <a:spcPts val="800"/>
              </a:spcAft>
              <a:buClrTx/>
              <a:buSzTx/>
              <a:buFont typeface="Arial" panose="020B0604020202020204" pitchFamily="34" charset="0"/>
              <a:buChar char="•"/>
              <a:tabLst/>
              <a:defRPr/>
            </a:pPr>
            <a:r>
              <a:rPr lang="en-US" sz="1200" b="0" kern="1200" dirty="0">
                <a:solidFill>
                  <a:schemeClr val="tx1"/>
                </a:solidFill>
                <a:latin typeface="+mn-lt"/>
                <a:ea typeface="+mn-ea"/>
                <a:cs typeface="+mn-cs"/>
              </a:rPr>
              <a:t>sound </a:t>
            </a:r>
            <a:r>
              <a:rPr lang="en-US" sz="1200" dirty="0">
                <a:effectLst/>
                <a:latin typeface="+mn-lt"/>
                <a:ea typeface="Aptos" panose="020B0004020202020204" pitchFamily="34" charset="0"/>
                <a:cs typeface="Times New Roman" panose="02020603050405020304" pitchFamily="18" charset="0"/>
              </a:rPr>
              <a:t>out and blend to read the other words as needed, in particular the words with </a:t>
            </a:r>
            <a:r>
              <a:rPr lang="en-US" sz="1200" b="1" dirty="0">
                <a:effectLst/>
                <a:latin typeface="+mn-lt"/>
                <a:ea typeface="Aptos" panose="020B0004020202020204" pitchFamily="34" charset="0"/>
                <a:cs typeface="Times New Roman" panose="02020603050405020304" pitchFamily="18" charset="0"/>
              </a:rPr>
              <a:t>aw </a:t>
            </a:r>
            <a:r>
              <a:rPr lang="en-US" sz="1200" b="0" dirty="0">
                <a:effectLst/>
                <a:latin typeface="+mn-lt"/>
                <a:ea typeface="Aptos" panose="020B0004020202020204" pitchFamily="34" charset="0"/>
                <a:cs typeface="Times New Roman" panose="02020603050405020304" pitchFamily="18" charset="0"/>
              </a:rPr>
              <a:t>and</a:t>
            </a:r>
            <a:r>
              <a:rPr lang="en-US" sz="1200" b="1" dirty="0">
                <a:effectLst/>
                <a:latin typeface="+mn-lt"/>
                <a:ea typeface="Aptos" panose="020B0004020202020204" pitchFamily="34" charset="0"/>
                <a:cs typeface="Times New Roman" panose="02020603050405020304" pitchFamily="18" charset="0"/>
              </a:rPr>
              <a:t> au</a:t>
            </a:r>
            <a:r>
              <a:rPr lang="en-US" sz="1200" b="0" dirty="0">
                <a:effectLst/>
                <a:latin typeface="+mn-lt"/>
                <a:ea typeface="Aptos" panose="020B0004020202020204" pitchFamily="34" charset="0"/>
                <a:cs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Students participate in re-reading the sentences with fluency. </a:t>
            </a:r>
            <a:endParaRPr lang="en-AU" sz="1200" dirty="0">
              <a:latin typeface="+mn-lt"/>
            </a:endParaRPr>
          </a:p>
          <a:p>
            <a:endParaRPr lang="en-AU" sz="120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dirty="0"/>
          </a:p>
        </p:txBody>
      </p:sp>
    </p:spTree>
    <p:extLst>
      <p:ext uri="{BB962C8B-B14F-4D97-AF65-F5344CB8AC3E}">
        <p14:creationId xmlns:p14="http://schemas.microsoft.com/office/powerpoint/2010/main" val="419321532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solidFill>
                  <a:schemeClr val="tx1"/>
                </a:solidFill>
                <a:latin typeface="+mn-lt"/>
              </a:rPr>
              <a:t>I do</a:t>
            </a:r>
          </a:p>
          <a:p>
            <a:endParaRPr lang="en-US" dirty="0">
              <a:solidFill>
                <a:schemeClr val="tx1"/>
              </a:solidFill>
              <a:latin typeface="+mn-lt"/>
            </a:endParaRPr>
          </a:p>
          <a:p>
            <a:pPr marL="0" marR="0" lvl="0" indent="0" algn="l" defTabSz="914400" rtl="0" eaLnBrk="1" fontAlgn="auto" latinLnBrk="0" hangingPunct="1">
              <a:lnSpc>
                <a:spcPct val="80000"/>
              </a:lnSpc>
              <a:spcBef>
                <a:spcPts val="0"/>
              </a:spcBef>
              <a:spcAft>
                <a:spcPts val="0"/>
              </a:spcAft>
              <a:buClrTx/>
              <a:buSzTx/>
              <a:buFontTx/>
              <a:buNone/>
              <a:tabLst/>
              <a:defRPr/>
            </a:pPr>
            <a:r>
              <a:rPr lang="en-US" dirty="0">
                <a:solidFill>
                  <a:schemeClr val="tx1"/>
                </a:solidFill>
                <a:latin typeface="+mn-lt"/>
              </a:rPr>
              <a:t>Sentence dictation</a:t>
            </a:r>
            <a:r>
              <a:rPr lang="en-US" b="0" dirty="0">
                <a:solidFill>
                  <a:schemeClr val="tx1"/>
                </a:solidFill>
                <a:latin typeface="+mn-lt"/>
              </a:rPr>
              <a:t>:</a:t>
            </a:r>
            <a:r>
              <a:rPr lang="en-US" b="1" dirty="0">
                <a:solidFill>
                  <a:schemeClr val="tx1"/>
                </a:solidFill>
                <a:latin typeface="+mn-lt"/>
              </a:rPr>
              <a:t> Dropping the coin automatically launched the game into play mode. I clenched my jaw and moved the claw but it got stuck on the bear’s paw! </a:t>
            </a:r>
          </a:p>
          <a:p>
            <a:pPr marL="0" marR="0" lvl="0" indent="0" algn="l" defTabSz="914400" rtl="0" eaLnBrk="1" fontAlgn="auto" latinLnBrk="0" hangingPunct="1">
              <a:lnSpc>
                <a:spcPct val="80000"/>
              </a:lnSpc>
              <a:spcBef>
                <a:spcPts val="0"/>
              </a:spcBef>
              <a:spcAft>
                <a:spcPts val="0"/>
              </a:spcAft>
              <a:buClrTx/>
              <a:buSzTx/>
              <a:buFontTx/>
              <a:buNone/>
              <a:tabLst/>
              <a:defRPr/>
            </a:pPr>
            <a:endParaRPr lang="en-US" dirty="0">
              <a:solidFill>
                <a:schemeClr val="tx1"/>
              </a:solidFill>
              <a:latin typeface="+mn-lt"/>
            </a:endParaRPr>
          </a:p>
          <a:p>
            <a:r>
              <a:rPr lang="en-US" dirty="0">
                <a:solidFill>
                  <a:schemeClr val="tx1"/>
                </a:solidFill>
                <a:latin typeface="+mn-lt"/>
              </a:rPr>
              <a:t>Demonstrate:</a:t>
            </a:r>
          </a:p>
          <a:p>
            <a:pPr marL="171450" indent="-171450">
              <a:buFont typeface="Arial" panose="020B0604020202020204" pitchFamily="34" charset="0"/>
              <a:buChar char="•"/>
            </a:pPr>
            <a:r>
              <a:rPr lang="en-US" dirty="0">
                <a:solidFill>
                  <a:schemeClr val="tx1"/>
                </a:solidFill>
                <a:latin typeface="+mn-lt"/>
              </a:rPr>
              <a:t>saying the sentences aloud</a:t>
            </a:r>
          </a:p>
          <a:p>
            <a:pPr marL="171450" indent="-171450">
              <a:buFont typeface="Arial" panose="020B0604020202020204" pitchFamily="34" charset="0"/>
              <a:buChar char="•"/>
            </a:pPr>
            <a:r>
              <a:rPr lang="en-US" sz="1200" kern="1200" dirty="0">
                <a:solidFill>
                  <a:schemeClr val="tx1"/>
                </a:solidFill>
                <a:latin typeface="+mn-lt"/>
                <a:ea typeface="+mn-ea"/>
                <a:cs typeface="+mn-cs"/>
              </a:rPr>
              <a:t>recording</a:t>
            </a:r>
            <a:r>
              <a:rPr lang="en-US" dirty="0">
                <a:solidFill>
                  <a:schemeClr val="tx1"/>
                </a:solidFill>
                <a:latin typeface="+mn-lt"/>
              </a:rPr>
              <a:t> the sentences word by word, focusing on words with </a:t>
            </a:r>
            <a:r>
              <a:rPr lang="en-US" b="1" dirty="0">
                <a:solidFill>
                  <a:schemeClr val="tx1"/>
                </a:solidFill>
                <a:latin typeface="+mn-lt"/>
              </a:rPr>
              <a:t>aw </a:t>
            </a:r>
            <a:r>
              <a:rPr lang="en-US" dirty="0">
                <a:solidFill>
                  <a:schemeClr val="tx1"/>
                </a:solidFill>
                <a:latin typeface="+mn-lt"/>
              </a:rPr>
              <a:t>and </a:t>
            </a:r>
            <a:r>
              <a:rPr lang="en-US" b="1" dirty="0">
                <a:solidFill>
                  <a:schemeClr val="tx1"/>
                </a:solidFill>
                <a:latin typeface="+mn-lt"/>
              </a:rPr>
              <a:t>au </a:t>
            </a:r>
            <a:r>
              <a:rPr lang="en-US" b="0" dirty="0">
                <a:solidFill>
                  <a:schemeClr val="tx1"/>
                </a:solidFill>
                <a:latin typeface="+mn-lt"/>
              </a:rPr>
              <a:t>and known and new irregular words</a:t>
            </a:r>
            <a:endParaRPr lang="en-US" b="1" dirty="0">
              <a:solidFill>
                <a:schemeClr val="tx1"/>
              </a:solidFill>
              <a:latin typeface="+mn-lt"/>
            </a:endParaRPr>
          </a:p>
          <a:p>
            <a:pPr marL="171450" indent="-171450">
              <a:buFont typeface="Arial" panose="020B0604020202020204" pitchFamily="34" charset="0"/>
              <a:buChar char="•"/>
            </a:pPr>
            <a:r>
              <a:rPr lang="en-US" dirty="0">
                <a:solidFill>
                  <a:schemeClr val="tx1"/>
                </a:solidFill>
                <a:latin typeface="+mn-lt"/>
              </a:rPr>
              <a:t>re-reading the sentences to check for accuracy or any editing required.</a:t>
            </a:r>
          </a:p>
          <a:p>
            <a:pPr marL="171450" indent="-171450">
              <a:buFont typeface="Arial" panose="020B0604020202020204" pitchFamily="34" charset="0"/>
              <a:buChar char="•"/>
            </a:pPr>
            <a:endParaRPr lang="en-US" dirty="0">
              <a:solidFill>
                <a:schemeClr val="tx1"/>
              </a:solidFill>
              <a:latin typeface="+mn-lt"/>
            </a:endParaRPr>
          </a:p>
          <a:p>
            <a:pPr marL="0" lvl="0" indent="0">
              <a:lnSpc>
                <a:spcPct val="107000"/>
              </a:lnSpc>
              <a:spcAft>
                <a:spcPts val="800"/>
              </a:spcAft>
              <a:buFont typeface="Symbol" panose="05050102010706020507" pitchFamily="18" charset="2"/>
              <a:buNone/>
              <a:tabLst>
                <a:tab pos="5731510" algn="r"/>
              </a:tabLst>
            </a:pPr>
            <a:r>
              <a:rPr lang="en-US" sz="1200" b="0" dirty="0">
                <a:solidFill>
                  <a:schemeClr val="tx1"/>
                </a:solidFill>
                <a:effectLst/>
                <a:latin typeface="+mn-lt"/>
                <a:cs typeface="Times New Roman" panose="02020603050405020304" pitchFamily="18" charset="0"/>
              </a:rPr>
              <a:t>You may:</a:t>
            </a:r>
          </a:p>
          <a:p>
            <a:pPr marL="171450" lvl="0" indent="-171450">
              <a:lnSpc>
                <a:spcPct val="107000"/>
              </a:lnSpc>
              <a:spcAft>
                <a:spcPts val="800"/>
              </a:spcAft>
              <a:buFont typeface="Arial" panose="020B0604020202020204" pitchFamily="34" charset="0"/>
              <a:buChar char="•"/>
              <a:tabLst>
                <a:tab pos="5731510" algn="r"/>
              </a:tabLst>
            </a:pPr>
            <a:r>
              <a:rPr lang="en-US" sz="1200" b="0" dirty="0">
                <a:solidFill>
                  <a:schemeClr val="tx1"/>
                </a:solidFill>
                <a:effectLst/>
                <a:latin typeface="+mn-lt"/>
                <a:cs typeface="Times New Roman" panose="02020603050405020304" pitchFamily="18" charset="0"/>
              </a:rPr>
              <a:t>Repeat the spelling generalisation when spelling the target words, that:</a:t>
            </a:r>
          </a:p>
          <a:p>
            <a:pPr marL="628650" lvl="1" indent="-171450">
              <a:buFont typeface="Arial,Sans-Serif"/>
              <a:buChar char="•"/>
              <a:defRPr/>
            </a:pPr>
            <a:r>
              <a:rPr lang="en-AU" b="1" i="0" dirty="0">
                <a:latin typeface="+mn-lt"/>
              </a:rPr>
              <a:t>aw</a:t>
            </a:r>
            <a:r>
              <a:rPr lang="en-AU" b="0" i="0" dirty="0">
                <a:latin typeface="+mn-lt"/>
              </a:rPr>
              <a:t> is more common</a:t>
            </a:r>
          </a:p>
          <a:p>
            <a:pPr marL="628650" lvl="1" indent="-171450">
              <a:buFont typeface="Arial,Sans-Serif"/>
              <a:buChar char="•"/>
              <a:defRPr/>
            </a:pPr>
            <a:r>
              <a:rPr lang="en-AU" b="1" i="0" dirty="0">
                <a:latin typeface="+mn-lt"/>
              </a:rPr>
              <a:t>au </a:t>
            </a:r>
            <a:r>
              <a:rPr lang="en-AU" b="0" i="0" dirty="0">
                <a:latin typeface="+mn-lt"/>
              </a:rPr>
              <a:t>is less common. </a:t>
            </a:r>
          </a:p>
          <a:p>
            <a:pPr marL="171450" lvl="0" indent="-171450">
              <a:lnSpc>
                <a:spcPct val="107000"/>
              </a:lnSpc>
              <a:spcAft>
                <a:spcPts val="800"/>
              </a:spcAft>
              <a:buFont typeface="Arial" panose="020B0604020202020204" pitchFamily="34" charset="0"/>
              <a:buChar char="•"/>
              <a:tabLst>
                <a:tab pos="5731510" algn="r"/>
              </a:tabLst>
            </a:pPr>
            <a:r>
              <a:rPr lang="en-US" sz="1200" b="0" dirty="0">
                <a:solidFill>
                  <a:schemeClr val="tx1"/>
                </a:solidFill>
                <a:effectLst/>
                <a:latin typeface="+mn-lt"/>
                <a:cs typeface="Times New Roman" panose="02020603050405020304" pitchFamily="18" charset="0"/>
              </a:rPr>
              <a:t>Remind students that </a:t>
            </a:r>
            <a:r>
              <a:rPr lang="en-US" sz="1200" b="1" dirty="0">
                <a:solidFill>
                  <a:schemeClr val="tx1"/>
                </a:solidFill>
                <a:effectLst/>
                <a:latin typeface="+mn-lt"/>
                <a:cs typeface="Times New Roman" panose="02020603050405020304" pitchFamily="18" charset="0"/>
              </a:rPr>
              <a:t>au</a:t>
            </a:r>
            <a:r>
              <a:rPr lang="en-US" sz="1200" b="0" dirty="0">
                <a:solidFill>
                  <a:schemeClr val="tx1"/>
                </a:solidFill>
                <a:effectLst/>
                <a:latin typeface="+mn-lt"/>
                <a:cs typeface="Times New Roman" panose="02020603050405020304" pitchFamily="18" charset="0"/>
              </a:rPr>
              <a:t> is more common at the start of words.</a:t>
            </a:r>
          </a:p>
          <a:p>
            <a:endParaRPr lang="en-US" dirty="0">
              <a:solidFill>
                <a:schemeClr val="tx1"/>
              </a:solidFill>
              <a:latin typeface="+mn-lt"/>
            </a:endParaRPr>
          </a:p>
          <a:p>
            <a:r>
              <a:rPr lang="en-US" dirty="0">
                <a:solidFill>
                  <a:schemeClr val="tx1"/>
                </a:solidFill>
                <a:latin typeface="+mn-lt"/>
              </a:rPr>
              <a:t>Note:</a:t>
            </a:r>
          </a:p>
          <a:p>
            <a:pPr marL="171450" indent="-171450">
              <a:buFont typeface="Arial" panose="020B0604020202020204" pitchFamily="34" charset="0"/>
              <a:buChar char="•"/>
            </a:pPr>
            <a:r>
              <a:rPr lang="en-US" dirty="0">
                <a:solidFill>
                  <a:schemeClr val="tx1"/>
                </a:solidFill>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dirty="0">
                <a:solidFill>
                  <a:schemeClr val="tx1"/>
                </a:solidFill>
                <a:latin typeface="+mn-lt"/>
              </a:rPr>
              <a:t>Letter formation and placement can also be a focus here. </a:t>
            </a:r>
          </a:p>
          <a:p>
            <a:endParaRPr lang="en-US" dirty="0">
              <a:solidFill>
                <a:schemeClr val="tx1"/>
              </a:solidFill>
              <a:latin typeface="+mn-lt"/>
            </a:endParaRPr>
          </a:p>
          <a:p>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dirty="0"/>
          </a:p>
        </p:txBody>
      </p:sp>
    </p:spTree>
    <p:extLst>
      <p:ext uri="{BB962C8B-B14F-4D97-AF65-F5344CB8AC3E}">
        <p14:creationId xmlns:p14="http://schemas.microsoft.com/office/powerpoint/2010/main" val="21457269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spelling in random order. As you point, students say the sound* that has been taught.</a:t>
            </a:r>
          </a:p>
          <a:p>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indent="0">
              <a:buFont typeface="Arial" panose="020B0604020202020204" pitchFamily="34" charset="0"/>
              <a:buNone/>
            </a:pPr>
            <a:r>
              <a:rPr lang="en-US" b="0" dirty="0">
                <a:latin typeface="+mn-lt"/>
              </a:rPr>
              <a:t>If any students do not know a sound or say the wrong sound, provide corrective feedback and modelling. </a:t>
            </a:r>
            <a:r>
              <a:rPr lang="en-US" dirty="0">
                <a:latin typeface="+mn-lt"/>
              </a:rPr>
              <a:t>Then ask students to try again. </a:t>
            </a:r>
          </a:p>
          <a:p>
            <a:pPr marL="0" indent="0">
              <a:buFont typeface="Arial" panose="020B0604020202020204" pitchFamily="34" charset="0"/>
              <a:buNone/>
            </a:pPr>
            <a:endParaRPr lang="en-US" dirty="0">
              <a:latin typeface="+mn-lt"/>
            </a:endParaRPr>
          </a:p>
          <a:p>
            <a:pPr marL="0" indent="0">
              <a:buFont typeface="Arial" panose="020B0604020202020204" pitchFamily="34" charset="0"/>
              <a:buNone/>
            </a:pPr>
            <a:r>
              <a:rPr lang="en-US" dirty="0">
                <a:latin typeface="+mn-lt"/>
              </a:rPr>
              <a:t>*Sounds that have been taught:</a:t>
            </a:r>
          </a:p>
          <a:p>
            <a:pPr marL="171450" indent="-171450">
              <a:buFont typeface="Arial" panose="020B0604020202020204" pitchFamily="34" charset="0"/>
              <a:buChar char="•"/>
            </a:pPr>
            <a:r>
              <a:rPr lang="en-US" b="1" dirty="0">
                <a:latin typeface="+mn-lt"/>
              </a:rPr>
              <a:t>oe</a:t>
            </a:r>
            <a:r>
              <a:rPr lang="en-US" b="0" dirty="0">
                <a:latin typeface="+mn-lt"/>
              </a:rPr>
              <a:t> says /ō/ (as in </a:t>
            </a:r>
            <a:r>
              <a:rPr lang="en-US" b="1" dirty="0">
                <a:latin typeface="+mn-lt"/>
              </a:rPr>
              <a:t>toe</a:t>
            </a:r>
            <a:r>
              <a:rPr lang="en-US" b="0" dirty="0">
                <a:latin typeface="+mn-lt"/>
              </a:rPr>
              <a:t>)</a:t>
            </a:r>
          </a:p>
          <a:p>
            <a:pPr marL="171450" indent="-171450">
              <a:buFont typeface="Arial" panose="020B0604020202020204" pitchFamily="34" charset="0"/>
              <a:buChar char="•"/>
            </a:pPr>
            <a:r>
              <a:rPr lang="en-US" b="1" dirty="0">
                <a:latin typeface="+mn-lt"/>
              </a:rPr>
              <a:t>eigh</a:t>
            </a:r>
            <a:r>
              <a:rPr lang="en-US" b="0" dirty="0">
                <a:latin typeface="+mn-lt"/>
              </a:rPr>
              <a:t> says /</a:t>
            </a:r>
            <a:r>
              <a:rPr lang="en-US" b="0" dirty="0">
                <a:latin typeface="Aptos" panose="020B0004020202020204" pitchFamily="34" charset="0"/>
              </a:rPr>
              <a:t>ā/ (as in </a:t>
            </a:r>
            <a:r>
              <a:rPr lang="en-US" b="1" dirty="0">
                <a:latin typeface="Aptos" panose="020B0004020202020204" pitchFamily="34" charset="0"/>
              </a:rPr>
              <a:t>eight</a:t>
            </a:r>
            <a:r>
              <a:rPr lang="en-US" b="0" dirty="0">
                <a:latin typeface="Aptos" panose="020B0004020202020204" pitchFamily="34" charset="0"/>
              </a:rPr>
              <a:t>)</a:t>
            </a:r>
            <a:endParaRPr lang="en-US" b="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dirty="0"/>
          </a:p>
        </p:txBody>
      </p:sp>
    </p:spTree>
    <p:extLst>
      <p:ext uri="{BB962C8B-B14F-4D97-AF65-F5344CB8AC3E}">
        <p14:creationId xmlns:p14="http://schemas.microsoft.com/office/powerpoint/2010/main" val="15863289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We do</a:t>
            </a:r>
          </a:p>
          <a:p>
            <a:endParaRPr lang="en-US" dirty="0">
              <a:latin typeface="+mn-lt"/>
            </a:endParaRPr>
          </a:p>
          <a:p>
            <a:r>
              <a:rPr lang="en-US" dirty="0">
                <a:solidFill>
                  <a:schemeClr val="tx1"/>
                </a:solidFill>
                <a:latin typeface="+mn-lt"/>
              </a:rPr>
              <a:t>Support students as much as needed to write the sentence on their mini-whiteboard or on paper.</a:t>
            </a:r>
          </a:p>
          <a:p>
            <a:endParaRPr lang="en-US" dirty="0">
              <a:solidFill>
                <a:schemeClr val="tx1"/>
              </a:solidFill>
              <a:latin typeface="+mn-lt"/>
            </a:endParaRPr>
          </a:p>
          <a:p>
            <a:pPr marL="0" marR="0" lvl="0" indent="0" algn="l" defTabSz="914400" rtl="0" eaLnBrk="1" fontAlgn="auto" latinLnBrk="0" hangingPunct="1">
              <a:lnSpc>
                <a:spcPct val="80000"/>
              </a:lnSpc>
              <a:spcBef>
                <a:spcPts val="0"/>
              </a:spcBef>
              <a:spcAft>
                <a:spcPts val="0"/>
              </a:spcAft>
              <a:buClrTx/>
              <a:buSzTx/>
              <a:buFontTx/>
              <a:buNone/>
              <a:tabLst/>
              <a:defRPr/>
            </a:pPr>
            <a:r>
              <a:rPr lang="en-US" dirty="0">
                <a:solidFill>
                  <a:schemeClr val="tx1"/>
                </a:solidFill>
                <a:latin typeface="+mn-lt"/>
              </a:rPr>
              <a:t>Sentence dictation: </a:t>
            </a:r>
            <a:r>
              <a:rPr lang="en-US" b="1" dirty="0">
                <a:solidFill>
                  <a:schemeClr val="tx1"/>
                </a:solidFill>
                <a:latin typeface="+mn-lt"/>
              </a:rPr>
              <a:t>The author described the beautiful lady with the shawl </a:t>
            </a:r>
            <a:r>
              <a:rPr lang="en-US" sz="1200" b="1" dirty="0">
                <a:solidFill>
                  <a:schemeClr val="tx1"/>
                </a:solidFill>
                <a:latin typeface="+mn-lt"/>
                <a:ea typeface="Verdana" panose="020B0604030504040204" pitchFamily="34" charset="0"/>
                <a:cs typeface="Verdana" panose="020B0604030504040204" pitchFamily="34" charset="0"/>
              </a:rPr>
              <a:t>and the hawk perched on the lawn so they could be drawn properly in his book.</a:t>
            </a:r>
          </a:p>
          <a:p>
            <a:pPr marL="0" marR="0" lvl="0" indent="0" algn="l" defTabSz="914400" rtl="0" eaLnBrk="1" fontAlgn="auto" latinLnBrk="0" hangingPunct="1">
              <a:lnSpc>
                <a:spcPct val="80000"/>
              </a:lnSpc>
              <a:spcBef>
                <a:spcPts val="0"/>
              </a:spcBef>
              <a:spcAft>
                <a:spcPts val="0"/>
              </a:spcAft>
              <a:buClrTx/>
              <a:buSzTx/>
              <a:buFontTx/>
              <a:buNone/>
              <a:tabLst/>
              <a:defRPr/>
            </a:pPr>
            <a:endParaRPr lang="en-AU" sz="1200" b="1" dirty="0">
              <a:solidFill>
                <a:schemeClr val="tx1"/>
              </a:solidFill>
              <a:latin typeface="+mn-lt"/>
              <a:ea typeface="Verdana" panose="020B0604030504040204" pitchFamily="34" charset="0"/>
              <a:cs typeface="Verdana" panose="020B0604030504040204" pitchFamily="34" charset="0"/>
            </a:endParaRPr>
          </a:p>
          <a:p>
            <a:pPr marL="171450" indent="-171450">
              <a:buFont typeface="Arial" panose="020B0604020202020204" pitchFamily="34" charset="0"/>
              <a:buChar char="•"/>
            </a:pPr>
            <a:r>
              <a:rPr lang="en-US" dirty="0">
                <a:solidFill>
                  <a:schemeClr val="tx1"/>
                </a:solidFill>
                <a:latin typeface="+mn-lt"/>
              </a:rPr>
              <a:t>Say the sentence aloud and have students repeat it after you.</a:t>
            </a:r>
          </a:p>
          <a:p>
            <a:pPr marL="171450" indent="-171450">
              <a:buFont typeface="Arial" panose="020B0604020202020204" pitchFamily="34" charset="0"/>
              <a:buChar char="•"/>
            </a:pPr>
            <a:r>
              <a:rPr lang="en-US" dirty="0">
                <a:solidFill>
                  <a:schemeClr val="tx1"/>
                </a:solidFill>
                <a:latin typeface="+mn-lt"/>
              </a:rPr>
              <a:t>Remind students that /or/ in </a:t>
            </a:r>
            <a:r>
              <a:rPr lang="en-US" b="1" dirty="0">
                <a:solidFill>
                  <a:schemeClr val="tx1"/>
                </a:solidFill>
                <a:latin typeface="+mn-lt"/>
              </a:rPr>
              <a:t>author</a:t>
            </a:r>
            <a:r>
              <a:rPr lang="en-US" dirty="0">
                <a:solidFill>
                  <a:schemeClr val="tx1"/>
                </a:solidFill>
                <a:latin typeface="+mn-lt"/>
              </a:rPr>
              <a:t> is spelt with </a:t>
            </a:r>
            <a:r>
              <a:rPr lang="en-US" b="1" dirty="0">
                <a:solidFill>
                  <a:schemeClr val="tx1"/>
                </a:solidFill>
                <a:latin typeface="+mn-lt"/>
              </a:rPr>
              <a:t>au</a:t>
            </a:r>
            <a:r>
              <a:rPr lang="en-US" b="0" dirty="0">
                <a:solidFill>
                  <a:schemeClr val="tx1"/>
                </a:solidFill>
                <a:latin typeface="+mn-lt"/>
              </a:rPr>
              <a:t>, which is more common at the start of words.</a:t>
            </a:r>
          </a:p>
          <a:p>
            <a:pPr marL="171450" indent="-171450">
              <a:buFont typeface="Arial" panose="020B0604020202020204" pitchFamily="34" charset="0"/>
              <a:buChar char="•"/>
            </a:pPr>
            <a:r>
              <a:rPr lang="en-US" b="0" dirty="0">
                <a:solidFill>
                  <a:schemeClr val="tx1"/>
                </a:solidFill>
                <a:latin typeface="+mn-lt"/>
              </a:rPr>
              <a:t>Explain that the other words with the /or/ sound in this sentence are spelt with </a:t>
            </a:r>
            <a:r>
              <a:rPr lang="en-US" b="1" dirty="0">
                <a:solidFill>
                  <a:schemeClr val="tx1"/>
                </a:solidFill>
                <a:latin typeface="+mn-lt"/>
              </a:rPr>
              <a:t>aw</a:t>
            </a:r>
            <a:r>
              <a:rPr lang="en-US" b="0" dirty="0">
                <a:solidFill>
                  <a:schemeClr val="tx1"/>
                </a:solidFill>
                <a:latin typeface="+mn-lt"/>
              </a:rPr>
              <a:t>,</a:t>
            </a:r>
            <a:r>
              <a:rPr lang="en-US" b="1" dirty="0">
                <a:solidFill>
                  <a:schemeClr val="tx1"/>
                </a:solidFill>
                <a:latin typeface="+mn-lt"/>
              </a:rPr>
              <a:t> </a:t>
            </a:r>
            <a:r>
              <a:rPr lang="en-US" b="0" dirty="0">
                <a:solidFill>
                  <a:schemeClr val="tx1"/>
                </a:solidFill>
                <a:latin typeface="+mn-lt"/>
              </a:rPr>
              <a:t>the more common spelling. </a:t>
            </a:r>
            <a:endParaRPr lang="en-US" b="1" dirty="0">
              <a:solidFill>
                <a:schemeClr val="tx1"/>
              </a:solidFill>
              <a:latin typeface="+mn-lt"/>
            </a:endParaRPr>
          </a:p>
          <a:p>
            <a:endParaRPr lang="en-US" dirty="0">
              <a:solidFill>
                <a:schemeClr val="tx1"/>
              </a:solidFill>
              <a:latin typeface="+mn-lt"/>
            </a:endParaRPr>
          </a:p>
          <a:p>
            <a:r>
              <a:rPr lang="en-US" dirty="0">
                <a:solidFill>
                  <a:schemeClr val="tx1"/>
                </a:solidFill>
                <a:latin typeface="+mn-lt"/>
              </a:rPr>
              <a:t>As they write the sentence, prompt students to:</a:t>
            </a:r>
          </a:p>
          <a:p>
            <a:pPr marL="171450" indent="-171450">
              <a:buFont typeface="Arial" panose="020B0604020202020204" pitchFamily="34" charset="0"/>
              <a:buChar char="•"/>
            </a:pPr>
            <a:r>
              <a:rPr lang="en-US" dirty="0">
                <a:solidFill>
                  <a:schemeClr val="tx1"/>
                </a:solidFill>
                <a:latin typeface="+mn-lt"/>
              </a:rPr>
              <a:t>use segmenting to track sounds and write corresponding letters for each word </a:t>
            </a:r>
          </a:p>
          <a:p>
            <a:pPr marL="171450" indent="-171450">
              <a:buFont typeface="Arial" panose="020B0604020202020204" pitchFamily="34" charset="0"/>
              <a:buChar char="•"/>
            </a:pPr>
            <a:r>
              <a:rPr lang="en-US" dirty="0">
                <a:solidFill>
                  <a:schemeClr val="tx1"/>
                </a:solidFill>
                <a:latin typeface="+mn-lt"/>
              </a:rPr>
              <a:t>remember the sounds in and spelling for known and new irregular words</a:t>
            </a:r>
          </a:p>
          <a:p>
            <a:pPr marL="171450" indent="-171450">
              <a:buFont typeface="Arial" panose="020B0604020202020204" pitchFamily="34" charset="0"/>
              <a:buChar char="•"/>
            </a:pPr>
            <a:r>
              <a:rPr lang="en-US" dirty="0">
                <a:solidFill>
                  <a:schemeClr val="tx1"/>
                </a:solidFill>
                <a:latin typeface="+mn-lt"/>
              </a:rPr>
              <a:t>use correct punctuation and spaces.</a:t>
            </a:r>
          </a:p>
          <a:p>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mn-lt"/>
              </a:rPr>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the teacher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solidFill>
                <a:schemeClr val="tx1"/>
              </a:solidFill>
              <a:latin typeface="+mn-lt"/>
            </a:endParaRPr>
          </a:p>
          <a:p>
            <a:r>
              <a:rPr lang="en-US" dirty="0">
                <a:solidFill>
                  <a:schemeClr val="tx1"/>
                </a:solidFill>
                <a:latin typeface="+mn-lt"/>
              </a:rPr>
              <a:t>Note: Students who are able can extend the sentence or write additional sentences containing the target spelling for the lesson. </a:t>
            </a:r>
          </a:p>
          <a:p>
            <a:pPr marL="0" indent="0">
              <a:buFont typeface="Arial" panose="020B0604020202020204" pitchFamily="34" charset="0"/>
              <a:buNone/>
            </a:pPr>
            <a:endParaRPr lang="en-US" b="0" dirty="0">
              <a:solidFill>
                <a:schemeClr val="tx1"/>
              </a:solidFill>
              <a:latin typeface="+mn-lt"/>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dirty="0"/>
          </a:p>
        </p:txBody>
      </p:sp>
    </p:spTree>
    <p:extLst>
      <p:ext uri="{BB962C8B-B14F-4D97-AF65-F5344CB8AC3E}">
        <p14:creationId xmlns:p14="http://schemas.microsoft.com/office/powerpoint/2010/main" val="235810332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chemeClr val="tx1"/>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chemeClr val="tx1"/>
              </a:solidFill>
              <a:effectLst/>
              <a:latin typeface="+mn-lt"/>
              <a:ea typeface="Calibri" panose="020F0502020204030204" pitchFamily="34" charset="0"/>
              <a:cs typeface="Times New Roman" panose="02020603050405020304" pitchFamily="18" charset="0"/>
            </a:endParaRPr>
          </a:p>
          <a:p>
            <a:r>
              <a:rPr lang="en-AU" sz="1200" dirty="0">
                <a:solidFill>
                  <a:schemeClr val="tx1"/>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say the target sound(s)</a:t>
            </a: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read a word from the list on the slide </a:t>
            </a:r>
            <a:r>
              <a:rPr lang="en-AU" sz="1200" dirty="0">
                <a:solidFill>
                  <a:schemeClr val="tx1"/>
                </a:solidFill>
                <a:effectLst/>
                <a:latin typeface="+mn-lt"/>
                <a:ea typeface="Times New Roman" panose="02020603050405020304" pitchFamily="18" charset="0"/>
                <a:cs typeface="Aptos" panose="020B0004020202020204" pitchFamily="34" charset="0"/>
              </a:rPr>
              <a:t>and explain why target letter/s have been used in that word</a:t>
            </a: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write a word </a:t>
            </a:r>
            <a:r>
              <a:rPr lang="en-US" sz="1200" dirty="0">
                <a:solidFill>
                  <a:schemeClr val="tx1"/>
                </a:solidFill>
                <a:effectLst/>
                <a:latin typeface="+mn-lt"/>
                <a:cs typeface="Times New Roman" panose="02020603050405020304" pitchFamily="18" charset="0"/>
              </a:rPr>
              <a:t>on their mini-whiteboard using the icons on the slide: </a:t>
            </a:r>
            <a:r>
              <a:rPr lang="en-US" sz="1200" b="1" dirty="0">
                <a:solidFill>
                  <a:schemeClr val="tx1"/>
                </a:solidFill>
                <a:effectLst/>
                <a:latin typeface="+mn-lt"/>
                <a:cs typeface="Times New Roman" panose="02020603050405020304" pitchFamily="18" charset="0"/>
              </a:rPr>
              <a:t>hawk</a:t>
            </a:r>
            <a:r>
              <a:rPr lang="en-US" sz="1200" b="0" dirty="0">
                <a:solidFill>
                  <a:schemeClr val="tx1"/>
                </a:solidFill>
                <a:effectLst/>
                <a:latin typeface="+mn-lt"/>
                <a:cs typeface="Times New Roman" panose="02020603050405020304" pitchFamily="18" charset="0"/>
              </a:rPr>
              <a:t>,</a:t>
            </a:r>
            <a:r>
              <a:rPr lang="en-US" sz="1200" b="1" dirty="0">
                <a:solidFill>
                  <a:schemeClr val="tx1"/>
                </a:solidFill>
                <a:effectLst/>
                <a:latin typeface="+mn-lt"/>
                <a:cs typeface="Times New Roman" panose="02020603050405020304" pitchFamily="18" charset="0"/>
              </a:rPr>
              <a:t> sauce</a:t>
            </a:r>
            <a:r>
              <a:rPr lang="en-US" sz="1200" b="0" dirty="0">
                <a:solidFill>
                  <a:schemeClr val="tx1"/>
                </a:solidFill>
                <a:effectLst/>
                <a:latin typeface="+mn-lt"/>
                <a:cs typeface="Times New Roman" panose="02020603050405020304" pitchFamily="18" charset="0"/>
              </a:rPr>
              <a:t>,</a:t>
            </a:r>
            <a:r>
              <a:rPr lang="en-US" sz="1200" b="1" dirty="0">
                <a:solidFill>
                  <a:schemeClr val="tx1"/>
                </a:solidFill>
                <a:effectLst/>
                <a:latin typeface="+mn-lt"/>
                <a:cs typeface="Times New Roman" panose="02020603050405020304" pitchFamily="18" charset="0"/>
              </a:rPr>
              <a:t> claw</a:t>
            </a:r>
            <a:endParaRPr lang="en-AU" sz="1200" b="0" dirty="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solidFill>
                  <a:schemeClr val="tx1"/>
                </a:solidFill>
                <a:effectLst/>
                <a:latin typeface="+mn-lt"/>
                <a:cs typeface="Times New Roman" panose="02020603050405020304" pitchFamily="18" charset="0"/>
              </a:rPr>
              <a:t>show the word they have written by placing their mini-whiteboard underneath their chin for you to check.</a:t>
            </a:r>
            <a:endParaRPr lang="en-AU" sz="1200" dirty="0">
              <a:solidFill>
                <a:schemeClr val="tx1"/>
              </a:solidFill>
              <a:effectLst/>
              <a:latin typeface="+mn-lt"/>
              <a:ea typeface="Calibri" panose="020F0502020204030204" pitchFamily="34" charset="0"/>
              <a:cs typeface="Times New Roman" panose="02020603050405020304" pitchFamily="18" charset="0"/>
            </a:endParaRPr>
          </a:p>
          <a:p>
            <a:endParaRPr lang="en-US" sz="1200" dirty="0">
              <a:solidFill>
                <a:schemeClr val="tx1"/>
              </a:solidFill>
              <a:effectLst/>
              <a:latin typeface="+mn-lt"/>
              <a:ea typeface="Calibri" panose="020F0502020204030204" pitchFamily="34" charset="0"/>
              <a:cs typeface="Times New Roman" panose="02020603050405020304" pitchFamily="18" charset="0"/>
            </a:endParaRPr>
          </a:p>
          <a:p>
            <a:r>
              <a:rPr lang="en-US" sz="1200" dirty="0">
                <a:solidFill>
                  <a:schemeClr val="tx1"/>
                </a:solidFill>
                <a:effectLst/>
                <a:latin typeface="+mn-lt"/>
                <a:ea typeface="Calibri" panose="020F0502020204030204" pitchFamily="34" charset="0"/>
                <a:cs typeface="Times New Roman" panose="02020603050405020304" pitchFamily="18" charset="0"/>
              </a:rPr>
              <a:t>Note: </a:t>
            </a:r>
          </a:p>
          <a:p>
            <a:pPr marL="171450" indent="-171450">
              <a:buFont typeface="Arial" panose="020B0604020202020204" pitchFamily="34" charset="0"/>
              <a:buChar char="•"/>
            </a:pPr>
            <a:r>
              <a:rPr lang="en-US" sz="1200" dirty="0">
                <a:solidFill>
                  <a:schemeClr val="tx1"/>
                </a:solidFill>
                <a:effectLst/>
                <a:latin typeface="+mn-lt"/>
                <a:ea typeface="Calibri" panose="020F0502020204030204" pitchFamily="34" charset="0"/>
                <a:cs typeface="Times New Roman" panose="02020603050405020304" pitchFamily="18" charset="0"/>
              </a:rPr>
              <a:t>Students who have not met the success criteria are top priority for small-group targeted instruction.</a:t>
            </a:r>
            <a:endParaRPr lang="en-US" sz="1200" dirty="0">
              <a:solidFill>
                <a:schemeClr val="tx1"/>
              </a:solidFill>
              <a:effectLst/>
              <a:latin typeface="+mn-lt"/>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dirty="0"/>
          </a:p>
        </p:txBody>
      </p:sp>
    </p:spTree>
    <p:extLst>
      <p:ext uri="{BB962C8B-B14F-4D97-AF65-F5344CB8AC3E}">
        <p14:creationId xmlns:p14="http://schemas.microsoft.com/office/powerpoint/2010/main" val="267813690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support students at their point of need by giving immediate corrective feedback</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listen to students read either word/s or the sentences depending on individual skills.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sounds practice</a:t>
            </a: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letter/letter pattern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as students whisper-read one or more of the words from the student sheet. (Students are asked to whisper-read so that students nearby who may also be asked to read the same word cannot hear.)</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b="1" dirty="0">
                <a:solidFill>
                  <a:srgbClr val="404040"/>
                </a:solidFill>
                <a:latin typeface="+mn-lt"/>
                <a:ea typeface="Verdana"/>
                <a:cs typeface="Times New Roman" panose="02020603050405020304" pitchFamily="18" charset="0"/>
              </a:rPr>
              <a:t>write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yawn</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crawl</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autograph</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r>
              <a:rPr lang="en-US" sz="1200" b="0" u="none" dirty="0">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parts of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buFont typeface="Arial" panose="020B0604020202020204" pitchFamily="34" charset="0"/>
              <a:buNone/>
            </a:pPr>
            <a:r>
              <a:rPr lang="en-AU" sz="1200" b="1" dirty="0">
                <a:effectLst/>
                <a:latin typeface="+mn-lt"/>
                <a:ea typeface="Times New Roman" panose="02020603050405020304" pitchFamily="18" charset="0"/>
                <a:cs typeface="Calibri" panose="020F0502020204030204" pitchFamily="34" charset="0"/>
              </a:rPr>
              <a:t>Sentence reading</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Students read the sentences to themselves or a partner. </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Rove around the class and ask target students to read the sentences to you. </a:t>
            </a:r>
          </a:p>
          <a:p>
            <a:pPr marL="0" lvl="0" indent="0">
              <a:lnSpc>
                <a:spcPct val="106000"/>
              </a:lnSpc>
              <a:spcAft>
                <a:spcPts val="800"/>
              </a:spcAft>
              <a:buFont typeface="Arial"/>
              <a:buNone/>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dirty="0">
                <a:solidFill>
                  <a:srgbClr val="404040"/>
                </a:solidFill>
                <a:latin typeface="+mn-lt"/>
                <a:ea typeface="Calibri" panose="020F0502020204030204" pitchFamily="34" charset="0"/>
                <a:cs typeface="Times New Roman" panose="02020603050405020304" pitchFamily="18" charset="0"/>
              </a:rPr>
              <a:t>the target</a:t>
            </a:r>
            <a:r>
              <a:rPr lang="en-US" sz="1200" b="0" dirty="0">
                <a:solidFill>
                  <a:srgbClr val="404040"/>
                </a:solidFill>
                <a:effectLst/>
                <a:latin typeface="+mn-lt"/>
                <a:ea typeface="Calibri" panose="020F0502020204030204" pitchFamily="34" charset="0"/>
                <a:cs typeface="Times New Roman" panose="02020603050405020304" pitchFamily="18" charset="0"/>
              </a:rPr>
              <a:t> letter</a:t>
            </a:r>
            <a:r>
              <a:rPr lang="en-US" dirty="0"/>
              <a:t>–</a:t>
            </a:r>
            <a:r>
              <a:rPr lang="en-US" sz="1200" b="0" dirty="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US" sz="1200" b="1" dirty="0">
                <a:solidFill>
                  <a:srgbClr val="404040"/>
                </a:solidFill>
                <a:effectLst/>
                <a:latin typeface="+mn-lt"/>
                <a:ea typeface="Calibri" panose="020F0502020204030204" pitchFamily="34" charset="0"/>
                <a:cs typeface="Times New Roman" panose="02020603050405020304" pitchFamily="18" charset="0"/>
              </a:rPr>
              <a:t>In autumn I saw a hawk pause in the beautiful dawn sky and then grab a mouse in its claws. </a:t>
            </a:r>
          </a:p>
          <a:p>
            <a:pPr marL="0" lvl="0" indent="0">
              <a:lnSpc>
                <a:spcPct val="106000"/>
              </a:lnSpc>
              <a:spcAft>
                <a:spcPts val="800"/>
              </a:spcAft>
              <a:buFont typeface="Arial"/>
              <a:buNone/>
            </a:pP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 </a:t>
            </a:r>
          </a:p>
          <a:p>
            <a:pPr marL="0" indent="0" algn="l">
              <a:spcBef>
                <a:spcPts val="100"/>
              </a:spcBef>
              <a:spcAft>
                <a:spcPts val="400"/>
              </a:spcAft>
              <a:buFontTx/>
              <a:buNone/>
            </a:pPr>
            <a:endParaRPr lang="en-US" sz="1200" b="0" kern="1200" dirty="0">
              <a:solidFill>
                <a:srgbClr val="404040"/>
              </a:solidFill>
              <a:effectLst/>
              <a:latin typeface="+mn-lt"/>
              <a:ea typeface="Verdana"/>
              <a:cs typeface="Times New Roman" panose="02020603050405020304" pitchFamily="18" charset="0"/>
            </a:endParaRPr>
          </a:p>
          <a:p>
            <a:pPr marL="0" lvl="0" indent="0">
              <a:lnSpc>
                <a:spcPct val="106000"/>
              </a:lnSpc>
              <a:spcAft>
                <a:spcPts val="800"/>
              </a:spcAft>
              <a:buFont typeface="Arial"/>
              <a:buNone/>
            </a:pPr>
            <a:endParaRPr lang="en-AU" sz="1200" b="0" dirty="0">
              <a:effectLst/>
              <a:latin typeface="+mn-l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42</a:t>
            </a:fld>
            <a:endParaRPr lang="en-AU" dirty="0"/>
          </a:p>
        </p:txBody>
      </p:sp>
    </p:spTree>
    <p:extLst>
      <p:ext uri="{BB962C8B-B14F-4D97-AF65-F5344CB8AC3E}">
        <p14:creationId xmlns:p14="http://schemas.microsoft.com/office/powerpoint/2010/main" val="189131349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indent="0" algn="l">
              <a:spcBef>
                <a:spcPts val="100"/>
              </a:spcBef>
              <a:spcAft>
                <a:spcPts val="400"/>
              </a:spcAft>
              <a:buFont typeface="+mj-lt"/>
              <a:buNone/>
            </a:pPr>
            <a:r>
              <a:rPr lang="en-US" b="1" dirty="0"/>
              <a:t>You do</a:t>
            </a:r>
          </a:p>
          <a:p>
            <a:pPr marL="0" indent="0" algn="l">
              <a:spcBef>
                <a:spcPts val="100"/>
              </a:spcBef>
              <a:spcAft>
                <a:spcPts val="400"/>
              </a:spcAft>
              <a:buFont typeface="+mj-lt"/>
              <a:buNone/>
            </a:pPr>
            <a:endParaRPr lang="en-US" dirty="0"/>
          </a:p>
          <a:p>
            <a:pPr marL="0" indent="0" algn="l">
              <a:spcBef>
                <a:spcPts val="100"/>
              </a:spcBef>
              <a:spcAft>
                <a:spcPts val="400"/>
              </a:spcAft>
              <a:buFont typeface="+mj-lt"/>
              <a:buNone/>
            </a:pPr>
            <a:r>
              <a:rPr lang="en-US" dirty="0"/>
              <a:t>Students who have been identified during the ‘check for understanding’ phase of the lesson stay with the teacher for small-group targeted instruction.</a:t>
            </a:r>
          </a:p>
          <a:p>
            <a:pPr marL="0" indent="0" algn="l">
              <a:spcBef>
                <a:spcPts val="100"/>
              </a:spcBef>
              <a:spcAft>
                <a:spcPts val="400"/>
              </a:spcAft>
              <a:buFont typeface="+mj-lt"/>
              <a:buNone/>
            </a:pPr>
            <a:endParaRPr lang="en-US" dirty="0"/>
          </a:p>
          <a:p>
            <a:pPr marL="0" indent="0" algn="l">
              <a:spcBef>
                <a:spcPts val="100"/>
              </a:spcBef>
              <a:spcAft>
                <a:spcPts val="400"/>
              </a:spcAft>
              <a:buFont typeface="+mj-lt"/>
              <a:buNone/>
            </a:pPr>
            <a:r>
              <a:rPr lang="en-US" b="0" dirty="0"/>
              <a:t>The remaining students continue independent practice with application tasks that have been taught previously and can be carried out independently. </a:t>
            </a:r>
            <a:endParaRPr lang="en-AU" b="0"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43</a:t>
            </a:fld>
            <a:endParaRPr lang="en-AU" dirty="0"/>
          </a:p>
        </p:txBody>
      </p:sp>
    </p:spTree>
    <p:extLst>
      <p:ext uri="{BB962C8B-B14F-4D97-AF65-F5344CB8AC3E}">
        <p14:creationId xmlns:p14="http://schemas.microsoft.com/office/powerpoint/2010/main" val="399539011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44</a:t>
            </a:fld>
            <a:endParaRPr lang="en-AU" dirty="0"/>
          </a:p>
        </p:txBody>
      </p:sp>
    </p:spTree>
    <p:extLst>
      <p:ext uri="{BB962C8B-B14F-4D97-AF65-F5344CB8AC3E}">
        <p14:creationId xmlns:p14="http://schemas.microsoft.com/office/powerpoint/2010/main" val="2125382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u="none" kern="100" dirty="0">
                <a:effectLst/>
                <a:latin typeface="Aptos" panose="020B0004020202020204" pitchFamily="34" charset="0"/>
                <a:ea typeface="Aptos" panose="020B0004020202020204" pitchFamily="34" charset="0"/>
                <a:cs typeface="Times New Roman" panose="02020603050405020304" pitchFamily="18" charset="0"/>
              </a:rPr>
              <a:t>the long /</a:t>
            </a:r>
            <a:r>
              <a:rPr lang="en-AU" sz="1200" b="0" u="none" kern="100" dirty="0">
                <a:effectLst/>
                <a:latin typeface="Arial" panose="020B0604020202020204" pitchFamily="34" charset="0"/>
                <a:ea typeface="Aptos" panose="020B0004020202020204" pitchFamily="34" charset="0"/>
                <a:cs typeface="Arial" panose="020B0604020202020204" pitchFamily="34" charset="0"/>
              </a:rPr>
              <a:t>ī/ sound as in </a:t>
            </a:r>
            <a:r>
              <a:rPr lang="en-AU" sz="1200" b="1" u="none" kern="100" dirty="0">
                <a:effectLst/>
                <a:latin typeface="Arial" panose="020B0604020202020204" pitchFamily="34" charset="0"/>
                <a:ea typeface="Aptos" panose="020B0004020202020204" pitchFamily="34" charset="0"/>
                <a:cs typeface="Arial" panose="020B0604020202020204" pitchFamily="34" charset="0"/>
              </a:rPr>
              <a:t>pie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u="none" kern="100" dirty="0">
                <a:effectLst/>
                <a:latin typeface="Arial" panose="020B0604020202020204" pitchFamily="34" charset="0"/>
                <a:ea typeface="Aptos" panose="020B0004020202020204" pitchFamily="34" charset="0"/>
                <a:cs typeface="Arial" panose="020B0604020202020204" pitchFamily="34" charset="0"/>
              </a:rPr>
              <a:t>the long /ē/ sound as in </a:t>
            </a:r>
            <a:r>
              <a:rPr lang="en-AU" sz="1200" b="1" u="none" kern="100" dirty="0">
                <a:effectLst/>
                <a:latin typeface="Arial" panose="020B0604020202020204" pitchFamily="34" charset="0"/>
                <a:ea typeface="Aptos" panose="020B0004020202020204" pitchFamily="34" charset="0"/>
                <a:cs typeface="Arial" panose="020B0604020202020204" pitchFamily="34" charset="0"/>
              </a:rPr>
              <a:t>thief</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u="none" kern="100" dirty="0">
                <a:effectLst/>
                <a:latin typeface="Arial" panose="020B0604020202020204" pitchFamily="34" charset="0"/>
                <a:ea typeface="Aptos" panose="020B0004020202020204" pitchFamily="34" charset="0"/>
                <a:cs typeface="Arial" panose="020B0604020202020204" pitchFamily="34" charset="0"/>
              </a:rPr>
              <a:t>the long /ē</a:t>
            </a:r>
            <a:r>
              <a:rPr lang="en-AU" sz="1200" b="0" u="none" kern="100" dirty="0">
                <a:effectLst/>
                <a:latin typeface="Aptos" panose="020B0004020202020204" pitchFamily="34" charset="0"/>
                <a:ea typeface="Aptos" panose="020B0004020202020204" pitchFamily="34" charset="0"/>
                <a:cs typeface="Arial" panose="020B0604020202020204" pitchFamily="34" charset="0"/>
              </a:rPr>
              <a:t>/ sound as in </a:t>
            </a:r>
            <a:r>
              <a:rPr lang="en-AU" sz="1200" b="1" u="none" kern="100" dirty="0">
                <a:effectLst/>
                <a:latin typeface="Aptos" panose="020B0004020202020204" pitchFamily="34" charset="0"/>
                <a:ea typeface="Aptos" panose="020B0004020202020204" pitchFamily="34" charset="0"/>
                <a:cs typeface="Arial" panose="020B0604020202020204" pitchFamily="34" charset="0"/>
              </a:rPr>
              <a:t>monkey</a:t>
            </a:r>
            <a:endParaRPr lang="en-AU" sz="1200" b="1" u="none" kern="100" dirty="0">
              <a:effectLst/>
              <a:latin typeface="Arial" panose="020B0604020202020204" pitchFamily="34" charset="0"/>
              <a:ea typeface="Aptos" panose="020B00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u="none" kern="100" dirty="0">
                <a:effectLst/>
                <a:latin typeface="Arial" panose="020B0604020202020204" pitchFamily="34" charset="0"/>
                <a:ea typeface="Aptos" panose="020B0004020202020204" pitchFamily="34" charset="0"/>
                <a:cs typeface="Arial" panose="020B0604020202020204" pitchFamily="34" charset="0"/>
              </a:rPr>
              <a:t>the long /</a:t>
            </a:r>
            <a:r>
              <a:rPr lang="en-AU" sz="1200" b="0" u="none" kern="100" dirty="0">
                <a:effectLst/>
                <a:latin typeface="Aptos" panose="020B0004020202020204" pitchFamily="34" charset="0"/>
                <a:ea typeface="Aptos" panose="020B0004020202020204" pitchFamily="34" charset="0"/>
                <a:cs typeface="Arial" panose="020B0604020202020204" pitchFamily="34" charset="0"/>
              </a:rPr>
              <a:t>ā/ sound as in</a:t>
            </a:r>
            <a:r>
              <a:rPr lang="en-AU" sz="1200" b="1" u="none" kern="100" dirty="0">
                <a:effectLst/>
                <a:latin typeface="Aptos" panose="020B0004020202020204" pitchFamily="34" charset="0"/>
                <a:ea typeface="Aptos" panose="020B0004020202020204" pitchFamily="34" charset="0"/>
                <a:cs typeface="Arial" panose="020B0604020202020204" pitchFamily="34" charset="0"/>
              </a:rPr>
              <a:t> grey</a:t>
            </a:r>
            <a:endParaRPr lang="en-AU" sz="1200" b="1" u="none" kern="100" dirty="0">
              <a:effectLst/>
              <a:latin typeface="Arial" panose="020B0604020202020204" pitchFamily="34" charset="0"/>
              <a:ea typeface="Aptos" panose="020B00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u="none" kern="100" dirty="0">
                <a:effectLst/>
                <a:latin typeface="Aptos" panose="020B0004020202020204" pitchFamily="34" charset="0"/>
                <a:ea typeface="Aptos" panose="020B0004020202020204" pitchFamily="34" charset="0"/>
                <a:cs typeface="Times New Roman" panose="02020603050405020304" pitchFamily="18" charset="0"/>
              </a:rPr>
              <a:t>the digraph for /ō/ as in </a:t>
            </a:r>
            <a:r>
              <a:rPr lang="en-AU" sz="1200" b="1" u="none" kern="100" dirty="0">
                <a:effectLst/>
                <a:latin typeface="Aptos" panose="020B0004020202020204" pitchFamily="34" charset="0"/>
                <a:ea typeface="Aptos" panose="020B0004020202020204" pitchFamily="34" charset="0"/>
                <a:cs typeface="Times New Roman" panose="02020603050405020304" pitchFamily="18" charset="0"/>
              </a:rPr>
              <a:t>toe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u="none" kern="100" dirty="0">
                <a:effectLst/>
                <a:latin typeface="Aptos" panose="020B0004020202020204" pitchFamily="34" charset="0"/>
                <a:ea typeface="Aptos" panose="020B0004020202020204" pitchFamily="34" charset="0"/>
                <a:cs typeface="Times New Roman" panose="02020603050405020304" pitchFamily="18" charset="0"/>
              </a:rPr>
              <a:t>the long /ā/ sound as in </a:t>
            </a:r>
            <a:r>
              <a:rPr lang="en-AU" sz="1200" b="1" u="none" kern="100" dirty="0">
                <a:effectLst/>
                <a:latin typeface="Aptos" panose="020B0004020202020204" pitchFamily="34" charset="0"/>
                <a:ea typeface="Aptos" panose="020B0004020202020204" pitchFamily="34" charset="0"/>
                <a:cs typeface="Times New Roman" panose="02020603050405020304" pitchFamily="18" charset="0"/>
              </a:rPr>
              <a:t>eight</a:t>
            </a:r>
            <a:r>
              <a:rPr lang="en-AU" sz="1200" b="0" u="none"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1200" b="0" dirty="0">
              <a:effectLst/>
              <a:latin typeface="+mn-lt"/>
              <a:ea typeface="Aptos" panose="020B0004020202020204" pitchFamily="34" charset="0"/>
              <a:cs typeface="Aptos" panose="020B00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US" sz="1200" b="1"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letters or write the letters incorrectly, provide corrective feedback and modelling. Then ask students to try again.</a:t>
            </a:r>
          </a:p>
          <a:p>
            <a:endParaRPr lang="en-US" sz="1200" dirty="0">
              <a:effectLst/>
              <a:latin typeface="+mn-lt"/>
              <a:ea typeface="Aptos" panose="020B0004020202020204" pitchFamily="34" charset="0"/>
              <a:cs typeface="Aptos" panose="020B0004020202020204" pitchFamily="34"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dirty="0"/>
          </a:p>
        </p:txBody>
      </p:sp>
    </p:spTree>
    <p:extLst>
      <p:ext uri="{BB962C8B-B14F-4D97-AF65-F5344CB8AC3E}">
        <p14:creationId xmlns:p14="http://schemas.microsoft.com/office/powerpoint/2010/main" val="30804605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Have students read: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one-syllable words </a:t>
            </a:r>
            <a:r>
              <a:rPr lang="en-US" dirty="0">
                <a:latin typeface="+mn-lt"/>
              </a:rPr>
              <a:t>by saying each letter–sound correspondence then blending the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multisyllabic </a:t>
            </a:r>
            <a:r>
              <a:rPr lang="en-US" b="0" dirty="0">
                <a:latin typeface="+mn-lt"/>
              </a:rPr>
              <a:t>or</a:t>
            </a:r>
            <a:r>
              <a:rPr lang="en-US" b="1" dirty="0">
                <a:latin typeface="+mn-lt"/>
              </a:rPr>
              <a:t> compound words </a:t>
            </a:r>
            <a:r>
              <a:rPr lang="en-US" b="0" dirty="0">
                <a:latin typeface="+mn-lt"/>
              </a:rPr>
              <a:t>by </a:t>
            </a:r>
            <a:r>
              <a:rPr lang="en-US" dirty="0">
                <a:latin typeface="+mn-lt"/>
              </a:rPr>
              <a:t>reading each syllable or base word before reading the whole word </a:t>
            </a:r>
            <a:endParaRPr lang="en-US"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words with a suffix </a:t>
            </a:r>
            <a:r>
              <a:rPr lang="en-US" b="0" dirty="0">
                <a:latin typeface="+mn-lt"/>
              </a:rPr>
              <a:t>by</a:t>
            </a:r>
            <a:r>
              <a:rPr lang="en-US" b="1" dirty="0">
                <a:latin typeface="+mn-lt"/>
              </a:rPr>
              <a:t> </a:t>
            </a:r>
            <a:r>
              <a:rPr lang="en-US" b="0" dirty="0">
                <a:latin typeface="+mn-lt"/>
              </a:rPr>
              <a:t>reading the base word and then adding the suffix.</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dirty="0">
              <a:latin typeface="+mn-lt"/>
            </a:endParaRPr>
          </a:p>
          <a:p>
            <a:r>
              <a:rPr lang="en-US" b="1" dirty="0">
                <a:latin typeface="+mn-lt"/>
              </a:rPr>
              <a:t>Provide corrective feedback as needed:</a:t>
            </a:r>
          </a:p>
          <a:p>
            <a:r>
              <a:rPr lang="en-US" dirty="0">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Y</a:t>
            </a:r>
            <a:r>
              <a:rPr lang="en-US" dirty="0">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Where it applies, you may ask students to identify the position of the target spelling/sound in the word.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dirty="0"/>
          </a:p>
        </p:txBody>
      </p:sp>
    </p:spTree>
    <p:extLst>
      <p:ext uri="{BB962C8B-B14F-4D97-AF65-F5344CB8AC3E}">
        <p14:creationId xmlns:p14="http://schemas.microsoft.com/office/powerpoint/2010/main" val="1122891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briefcase</a:t>
            </a:r>
            <a:r>
              <a:rPr lang="en-US" b="0" dirty="0"/>
              <a:t>,</a:t>
            </a:r>
            <a:r>
              <a:rPr lang="en-US" b="1" dirty="0"/>
              <a:t> prey</a:t>
            </a:r>
            <a:r>
              <a:rPr lang="en-US" b="0" dirty="0"/>
              <a:t>,</a:t>
            </a:r>
            <a:r>
              <a:rPr lang="en-US" b="1" dirty="0"/>
              <a:t> aloe</a:t>
            </a:r>
            <a:r>
              <a:rPr lang="en-US" b="0" dirty="0"/>
              <a:t>,</a:t>
            </a:r>
            <a:r>
              <a:rPr lang="en-US" b="1" dirty="0"/>
              <a:t> neigh</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kern="1200" dirty="0">
                <a:solidFill>
                  <a:schemeClr val="tx1"/>
                </a:solidFill>
                <a:effectLst/>
                <a:latin typeface="+mn-lt"/>
                <a:ea typeface="+mn-ea"/>
                <a:cs typeface="+mn-cs"/>
              </a:rPr>
              <a:t>Ask students to say the given word aloud then spell:</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one-syllable words </a:t>
            </a:r>
            <a:r>
              <a:rPr lang="en-US" sz="1200" kern="1200" dirty="0">
                <a:solidFill>
                  <a:schemeClr val="tx1"/>
                </a:solidFill>
                <a:effectLst/>
                <a:latin typeface="+mn-lt"/>
                <a:ea typeface="+mn-ea"/>
                <a:cs typeface="+mn-cs"/>
              </a:rPr>
              <a:t>by saying the single sounds in the word while recording the letter/s for each sound.</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multisyllabic </a:t>
            </a:r>
            <a:r>
              <a:rPr lang="en-US" sz="1200" kern="1200" dirty="0">
                <a:solidFill>
                  <a:schemeClr val="tx1"/>
                </a:solidFill>
                <a:effectLst/>
                <a:latin typeface="+mn-lt"/>
                <a:ea typeface="+mn-ea"/>
                <a:cs typeface="+mn-cs"/>
              </a:rPr>
              <a:t>or</a:t>
            </a:r>
            <a:r>
              <a:rPr lang="en-US" sz="1200" b="1" kern="1200" dirty="0">
                <a:solidFill>
                  <a:schemeClr val="tx1"/>
                </a:solidFill>
                <a:effectLst/>
                <a:latin typeface="+mn-lt"/>
                <a:ea typeface="+mn-ea"/>
                <a:cs typeface="+mn-cs"/>
              </a:rPr>
              <a:t> compound words </a:t>
            </a:r>
            <a:r>
              <a:rPr lang="en-US" sz="1200" kern="1200" dirty="0">
                <a:solidFill>
                  <a:schemeClr val="tx1"/>
                </a:solidFill>
                <a:effectLst/>
                <a:latin typeface="+mn-lt"/>
                <a:ea typeface="+mn-ea"/>
                <a:cs typeface="+mn-cs"/>
              </a:rPr>
              <a:t>by spelling each syllable or base word to spell the word as a whole.</a:t>
            </a:r>
          </a:p>
          <a:p>
            <a:pPr marL="0" lvl="0" indent="0">
              <a:buFont typeface="Arial" panose="020B0604020202020204" pitchFamily="34" charset="0"/>
              <a:buNone/>
            </a:pPr>
            <a:endParaRPr lang="en-AU"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Students then: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read the word they have spelled to check it is correct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each word they have written by placing their mini-whiteboard underneath their chin for you to check.</a:t>
            </a:r>
            <a:endParaRPr lang="en-AU"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endParaRPr lang="en-AU"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Provide corrective feedback as needed: </a:t>
            </a:r>
            <a:endParaRPr lang="en-AU"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If any students have difficulty, provide scaffolding as required or model the process for them. Then ask students to try again.</a:t>
            </a:r>
            <a:endParaRPr lang="en-AU"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Where it applies, ask students to identify the position of the sound in a word to support them to choose the correct spelling. </a:t>
            </a:r>
            <a:endParaRPr lang="en-AU"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dirty="0"/>
          </a:p>
        </p:txBody>
      </p:sp>
    </p:spTree>
    <p:extLst>
      <p:ext uri="{BB962C8B-B14F-4D97-AF65-F5344CB8AC3E}">
        <p14:creationId xmlns:p14="http://schemas.microsoft.com/office/powerpoint/2010/main" val="42419689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F67B67-FEFC-81A4-592E-9E361D75CA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5897B5-B756-9D52-382D-F244B923DC9D}"/>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6DB93712-5C80-AF84-7C62-8B2BAD05B46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100"/>
              </a:spcBef>
              <a:spcAft>
                <a:spcPts val="400"/>
              </a:spcAft>
              <a:buClrTx/>
              <a:buSzTx/>
              <a:buFontTx/>
              <a:buNone/>
              <a:tabLst/>
              <a:defRPr/>
            </a:pPr>
            <a:r>
              <a:rPr lang="en-AU" b="1" dirty="0">
                <a:latin typeface="+mn-lt"/>
              </a:rPr>
              <a:t>Suffix review </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b="1" dirty="0">
              <a:latin typeface="+mn-lt"/>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dirty="0">
                <a:latin typeface="+mn-lt"/>
                <a:cs typeface="Calibri" panose="020F0502020204030204"/>
              </a:rPr>
              <a:t>Review the </a:t>
            </a:r>
            <a:r>
              <a:rPr lang="en-AU" b="1" dirty="0">
                <a:latin typeface="+mn-lt"/>
                <a:cs typeface="Calibri" panose="020F0502020204030204"/>
              </a:rPr>
              <a:t>-est </a:t>
            </a:r>
            <a:r>
              <a:rPr lang="en-AU" b="0" dirty="0">
                <a:latin typeface="+mn-lt"/>
                <a:cs typeface="Calibri" panose="020F0502020204030204"/>
              </a:rPr>
              <a:t>suffix</a:t>
            </a:r>
            <a:r>
              <a:rPr lang="en-AU" b="1" dirty="0">
                <a:latin typeface="+mn-lt"/>
                <a:cs typeface="Calibri" panose="020F0502020204030204"/>
              </a:rPr>
              <a:t> </a:t>
            </a:r>
            <a:r>
              <a:rPr lang="en-AU" dirty="0">
                <a:latin typeface="+mn-lt"/>
                <a:cs typeface="Calibri" panose="020F0502020204030204"/>
              </a:rPr>
              <a:t>using the following sequence.</a:t>
            </a:r>
          </a:p>
          <a:p>
            <a:pPr>
              <a:spcBef>
                <a:spcPts val="100"/>
              </a:spcBef>
              <a:spcAft>
                <a:spcPts val="400"/>
              </a:spcAft>
              <a:defRPr/>
            </a:pPr>
            <a:endParaRPr lang="en-AU" b="1" dirty="0">
              <a:latin typeface="+mn-lt"/>
              <a:cs typeface="Calibri"/>
            </a:endParaRPr>
          </a:p>
          <a:p>
            <a:pPr marL="0" indent="0">
              <a:spcBef>
                <a:spcPts val="100"/>
              </a:spcBef>
              <a:spcAft>
                <a:spcPts val="400"/>
              </a:spcAft>
              <a:buFont typeface="Arial"/>
              <a:buNone/>
              <a:defRPr/>
            </a:pPr>
            <a:r>
              <a:rPr lang="en-AU" dirty="0">
                <a:cs typeface="Calibri" panose="020F0502020204030204"/>
              </a:rPr>
              <a:t>Ask: </a:t>
            </a:r>
            <a:r>
              <a:rPr lang="en-AU" i="1" dirty="0">
                <a:cs typeface="Calibri" panose="020F0502020204030204"/>
              </a:rPr>
              <a:t>What is the suffix?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 </a:t>
            </a:r>
            <a:r>
              <a:rPr lang="en-AU" b="1" i="1" dirty="0">
                <a:cs typeface="Calibri" panose="020F0502020204030204"/>
              </a:rPr>
              <a:t>-</a:t>
            </a:r>
            <a:r>
              <a:rPr lang="en-US" b="1" i="1" dirty="0"/>
              <a:t>est</a:t>
            </a:r>
          </a:p>
          <a:p>
            <a:pPr marL="0" indent="0">
              <a:spcBef>
                <a:spcPts val="100"/>
              </a:spcBef>
              <a:spcAft>
                <a:spcPts val="400"/>
              </a:spcAft>
              <a:buFont typeface="Arial"/>
              <a:buNone/>
              <a:defRPr/>
            </a:pPr>
            <a:r>
              <a:rPr lang="en-US" dirty="0">
                <a:cs typeface="Calibri"/>
              </a:rPr>
              <a:t>Ask: </a:t>
            </a:r>
            <a:r>
              <a:rPr lang="en-US" i="1" dirty="0">
                <a:cs typeface="Calibri"/>
              </a:rPr>
              <a:t>What does it mean? </a:t>
            </a:r>
            <a:endParaRPr lang="en-US" i="1" dirty="0">
              <a:ea typeface="Calibri"/>
              <a:cs typeface="Calibri"/>
            </a:endParaRPr>
          </a:p>
          <a:p>
            <a:pPr marL="0" indent="0">
              <a:spcBef>
                <a:spcPts val="100"/>
              </a:spcBef>
              <a:spcAft>
                <a:spcPts val="400"/>
              </a:spcAft>
              <a:buFont typeface="Arial"/>
              <a:buNone/>
              <a:defRPr/>
            </a:pPr>
            <a:r>
              <a:rPr lang="en-US" dirty="0">
                <a:cs typeface="Calibri"/>
              </a:rPr>
              <a:t>Students: ‘</a:t>
            </a:r>
            <a:r>
              <a:rPr lang="en-AU" sz="1200" i="1" kern="100" dirty="0">
                <a:effectLst/>
                <a:latin typeface="+mn-lt"/>
                <a:ea typeface="Aptos" panose="020B0004020202020204" pitchFamily="34" charset="0"/>
                <a:cs typeface="Times New Roman" panose="02020603050405020304" pitchFamily="18" charset="0"/>
              </a:rPr>
              <a:t>the most’</a:t>
            </a:r>
            <a:r>
              <a:rPr lang="en-US" i="1" dirty="0">
                <a:cs typeface="Calibri"/>
              </a:rPr>
              <a:t>.</a:t>
            </a:r>
            <a:endParaRPr lang="en-US" i="1" dirty="0">
              <a:cs typeface="+mn-cs"/>
            </a:endParaRPr>
          </a:p>
          <a:p>
            <a:pPr marL="0" indent="0">
              <a:spcBef>
                <a:spcPts val="100"/>
              </a:spcBef>
              <a:spcAft>
                <a:spcPts val="400"/>
              </a:spcAft>
              <a:buFont typeface="Arial"/>
              <a:buNone/>
              <a:defRPr/>
            </a:pPr>
            <a:r>
              <a:rPr lang="en-US" dirty="0">
                <a:cs typeface="+mn-cs"/>
              </a:rPr>
              <a:t>Say: </a:t>
            </a:r>
            <a:r>
              <a:rPr lang="en-AU" i="1" dirty="0">
                <a:cs typeface="Calibri" panose="020F0502020204030204"/>
              </a:rPr>
              <a:t>Your word is </a:t>
            </a:r>
            <a:r>
              <a:rPr lang="en-AU" b="1" i="1" dirty="0">
                <a:cs typeface="Calibri" panose="020F0502020204030204"/>
              </a:rPr>
              <a:t>cold</a:t>
            </a:r>
            <a:r>
              <a:rPr lang="en-AU" i="1" dirty="0">
                <a:cs typeface="Calibri" panose="020F0502020204030204"/>
              </a:rPr>
              <a:t>. Add the suffix.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a:t>
            </a:r>
            <a:r>
              <a:rPr lang="en-AU" b="1" dirty="0">
                <a:cs typeface="Calibri" panose="020F0502020204030204"/>
              </a:rPr>
              <a:t> </a:t>
            </a:r>
            <a:r>
              <a:rPr lang="en-AU" b="1" i="1" dirty="0">
                <a:cs typeface="Calibri" panose="020F0502020204030204"/>
              </a:rPr>
              <a:t>Coldest</a:t>
            </a:r>
            <a:r>
              <a:rPr lang="en-AU" dirty="0">
                <a:cs typeface="Calibri" panose="020F0502020204030204"/>
              </a:rPr>
              <a:t>.</a:t>
            </a:r>
            <a:endParaRPr lang="en-AU" dirty="0">
              <a:cs typeface="+mn-cs"/>
            </a:endParaRPr>
          </a:p>
          <a:p>
            <a:pPr marL="0" indent="0">
              <a:spcBef>
                <a:spcPts val="100"/>
              </a:spcBef>
              <a:spcAft>
                <a:spcPts val="400"/>
              </a:spcAft>
              <a:buFont typeface="Arial"/>
              <a:buNone/>
              <a:defRPr/>
            </a:pPr>
            <a:r>
              <a:rPr lang="en-AU" dirty="0">
                <a:cs typeface="+mn-cs"/>
              </a:rPr>
              <a:t>Ask: </a:t>
            </a:r>
            <a:r>
              <a:rPr lang="en-AU" i="1" dirty="0">
                <a:cs typeface="Calibri" panose="020F0502020204030204"/>
              </a:rPr>
              <a:t>What does it mean?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 ‘</a:t>
            </a:r>
            <a:r>
              <a:rPr lang="en-AU" i="1" dirty="0">
                <a:cs typeface="Calibri" panose="020F0502020204030204"/>
              </a:rPr>
              <a:t>the most cold’ compared to the rest.</a:t>
            </a:r>
            <a:endParaRPr lang="en-AU" i="1" dirty="0">
              <a:cs typeface="+mn-cs"/>
            </a:endParaRPr>
          </a:p>
          <a:p>
            <a:pPr marL="628650" lvl="1" indent="-171450">
              <a:spcBef>
                <a:spcPts val="100"/>
              </a:spcBef>
              <a:spcAft>
                <a:spcPts val="400"/>
              </a:spcAft>
              <a:buFont typeface="Arial" panose="020B0604020202020204" pitchFamily="34" charset="0"/>
              <a:buChar char="•"/>
            </a:pPr>
            <a:endParaRPr lang="en-AU" dirty="0">
              <a:cs typeface="Calibri"/>
            </a:endParaRPr>
          </a:p>
          <a:p>
            <a:endParaRPr lang="en-US" dirty="0"/>
          </a:p>
        </p:txBody>
      </p:sp>
      <p:sp>
        <p:nvSpPr>
          <p:cNvPr id="4" name="Slide Number Placeholder 3">
            <a:extLst>
              <a:ext uri="{FF2B5EF4-FFF2-40B4-BE49-F238E27FC236}">
                <a16:creationId xmlns:a16="http://schemas.microsoft.com/office/drawing/2014/main" id="{AF59D034-8007-BE66-4D79-89CDDBE9CC2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AU"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9380570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Ask students to read the words by first reading the base word then reading it with the </a:t>
            </a:r>
            <a:r>
              <a:rPr lang="en-US" sz="1200" b="1" dirty="0">
                <a:latin typeface="+mn-lt"/>
              </a:rPr>
              <a:t>-est </a:t>
            </a:r>
            <a:r>
              <a:rPr lang="en-US" sz="1200" b="0" dirty="0">
                <a:latin typeface="+mn-lt"/>
              </a:rPr>
              <a:t>suffix,</a:t>
            </a:r>
            <a:r>
              <a:rPr lang="en-US" sz="1200" dirty="0">
                <a:latin typeface="+mn-lt"/>
              </a:rPr>
              <a:t> for example, </a:t>
            </a:r>
            <a:r>
              <a:rPr lang="en-US" sz="1200" b="1" dirty="0">
                <a:latin typeface="+mn-lt"/>
              </a:rPr>
              <a:t>new</a:t>
            </a:r>
            <a:r>
              <a:rPr lang="en-US" sz="1200" b="0" dirty="0">
                <a:latin typeface="+mn-lt"/>
              </a:rPr>
              <a:t>,</a:t>
            </a:r>
            <a:r>
              <a:rPr lang="en-US" sz="1200" b="1" dirty="0">
                <a:latin typeface="+mn-lt"/>
              </a:rPr>
              <a:t> newest</a:t>
            </a:r>
            <a:r>
              <a:rPr lang="en-US" sz="1200" dirty="0">
                <a:latin typeface="+mn-lt"/>
              </a:rPr>
              <a:t>.</a:t>
            </a:r>
            <a:endParaRPr lang="en-US" sz="120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You may initially place your hand over the suffix as you ask students to read each word to support this process. </a:t>
            </a:r>
            <a:endParaRPr lang="en-US" sz="120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Choose some students to tell you what each word means. </a:t>
            </a:r>
            <a:r>
              <a:rPr lang="en-US" dirty="0"/>
              <a:t>Encourage them to use the language from the taught catchphrase: ‘the “most” when compared to the rest’.</a:t>
            </a:r>
          </a:p>
          <a:p>
            <a:endParaRPr lang="en-US" sz="1200" b="1" dirty="0">
              <a:latin typeface="+mn-lt"/>
            </a:endParaRPr>
          </a:p>
          <a:p>
            <a:r>
              <a:rPr lang="en-US" sz="1200" b="1" dirty="0">
                <a:latin typeface="+mn-lt"/>
              </a:rPr>
              <a:t>Provide corrective feedback as needed:</a:t>
            </a:r>
            <a:endParaRPr lang="en-US" sz="1200" b="1" dirty="0">
              <a:latin typeface="+mn-lt"/>
              <a:ea typeface="Calibri"/>
              <a:cs typeface="Calibri"/>
            </a:endParaRPr>
          </a:p>
          <a:p>
            <a:r>
              <a:rPr lang="en-US" sz="1200" dirty="0">
                <a:latin typeface="+mn-lt"/>
              </a:rPr>
              <a:t>If any students have difficulty, model this process for them. Then ask students to try again.</a:t>
            </a:r>
            <a:endParaRPr lang="en-US" sz="1200" dirty="0">
              <a:latin typeface="+mn-lt"/>
              <a:ea typeface="Calibri"/>
              <a:cs typeface="Calibri"/>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dirty="0"/>
          </a:p>
        </p:txBody>
      </p:sp>
    </p:spTree>
    <p:extLst>
      <p:ext uri="{BB962C8B-B14F-4D97-AF65-F5344CB8AC3E}">
        <p14:creationId xmlns:p14="http://schemas.microsoft.com/office/powerpoint/2010/main" val="12148746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9.sv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8.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4.svg"/><Relationship Id="rId7" Type="http://schemas.openxmlformats.org/officeDocument/2006/relationships/image" Target="../media/image16.jpe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5.png"/><Relationship Id="rId4"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8" Type="http://schemas.openxmlformats.org/officeDocument/2006/relationships/hyperlink" Target="https://www.literacyhub.edu.au/plan-teach-and-assess/lesson-packs/" TargetMode="External"/><Relationship Id="rId3" Type="http://schemas.openxmlformats.org/officeDocument/2006/relationships/image" Target="../media/image13.png"/><Relationship Id="rId7" Type="http://schemas.openxmlformats.org/officeDocument/2006/relationships/image" Target="../media/image18.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7.png"/><Relationship Id="rId5" Type="http://schemas.openxmlformats.org/officeDocument/2006/relationships/image" Target="../media/image1.png"/><Relationship Id="rId10" Type="http://schemas.openxmlformats.org/officeDocument/2006/relationships/image" Target="../media/image19.tiff"/><Relationship Id="rId4" Type="http://schemas.openxmlformats.org/officeDocument/2006/relationships/image" Target="../media/image14.svg"/><Relationship Id="rId9" Type="http://schemas.openxmlformats.org/officeDocument/2006/relationships/image" Target="../media/image16.jpe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20.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3.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5.sv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3.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sv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Text Placeholder 2">
            <a:extLst>
              <a:ext uri="{FF2B5EF4-FFF2-40B4-BE49-F238E27FC236}">
                <a16:creationId xmlns:a16="http://schemas.microsoft.com/office/drawing/2014/main" id="{94DBA4AF-3AB4-0044-A906-5032B6DE58B7}"/>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AA39E952-BD81-B94E-BF31-C83C1C329BC4}"/>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90497567-E6AE-BE45-B49E-F505D9980941}"/>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7" name="Subtitle 2">
            <a:extLst>
              <a:ext uri="{FF2B5EF4-FFF2-40B4-BE49-F238E27FC236}">
                <a16:creationId xmlns:a16="http://schemas.microsoft.com/office/drawing/2014/main" id="{96D6D11E-C766-56A4-E03D-9C8204B09365}"/>
              </a:ext>
            </a:extLst>
          </p:cNvPr>
          <p:cNvSpPr txBox="1">
            <a:spLocks/>
          </p:cNvSpPr>
          <p:nvPr userDrawn="1"/>
        </p:nvSpPr>
        <p:spPr>
          <a:xfrm>
            <a:off x="984801" y="805484"/>
            <a:ext cx="6405634" cy="645961"/>
          </a:xfrm>
          <a:prstGeom prst="rect">
            <a:avLst/>
          </a:prstGeom>
        </p:spPr>
        <p:txBody>
          <a:bodyPr vert="horz" lIns="91440" tIns="45720" rIns="91440" bIns="45720" rtlCol="0" anchor="ctr" anchorCtr="0">
            <a:noAutofit/>
          </a:bodyPr>
          <a:lstStyle>
            <a:lvl1pPr marL="0" indent="0" algn="l" defTabSz="914400" rtl="0" eaLnBrk="1" latinLnBrk="0" hangingPunct="1">
              <a:lnSpc>
                <a:spcPct val="70000"/>
              </a:lnSpc>
              <a:spcBef>
                <a:spcPts val="1000"/>
              </a:spcBef>
              <a:buFont typeface="Arial" panose="020B0604020202020204" pitchFamily="34" charset="0"/>
              <a:buNone/>
              <a:defRPr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t>Click to edit Master subtitle style</a:t>
            </a:r>
          </a:p>
        </p:txBody>
      </p:sp>
      <p:sp>
        <p:nvSpPr>
          <p:cNvPr id="2" name="Rectangle 1">
            <a:extLst>
              <a:ext uri="{FF2B5EF4-FFF2-40B4-BE49-F238E27FC236}">
                <a16:creationId xmlns:a16="http://schemas.microsoft.com/office/drawing/2014/main" id="{A3FF097F-DE9F-8B3A-6A98-43E673BCE1FB}"/>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Rounded Corners 3">
            <a:extLst>
              <a:ext uri="{FF2B5EF4-FFF2-40B4-BE49-F238E27FC236}">
                <a16:creationId xmlns:a16="http://schemas.microsoft.com/office/drawing/2014/main" id="{E1194739-ABB4-797D-1DFE-A4EF18ED0289}"/>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4472C4"/>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4472C4"/>
                </a:solidFill>
                <a:latin typeface="Calibri" panose="020F0502020204030204" pitchFamily="34" charset="0"/>
                <a:cs typeface="Calibri" panose="020F0502020204030204" pitchFamily="34" charset="0"/>
              </a:rPr>
              <a:t>‹#›</a:t>
            </a:fld>
            <a:endParaRPr lang="en-GB" sz="1400" b="1" dirty="0">
              <a:solidFill>
                <a:srgbClr val="4472C4"/>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736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sp>
        <p:nvSpPr>
          <p:cNvPr id="4" name="Rectangle 3">
            <a:extLst>
              <a:ext uri="{FF2B5EF4-FFF2-40B4-BE49-F238E27FC236}">
                <a16:creationId xmlns:a16="http://schemas.microsoft.com/office/drawing/2014/main" id="{0F3ECA56-958E-F184-59C2-FDA5D48B91E7}"/>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Rounded Corners 3">
            <a:extLst>
              <a:ext uri="{FF2B5EF4-FFF2-40B4-BE49-F238E27FC236}">
                <a16:creationId xmlns:a16="http://schemas.microsoft.com/office/drawing/2014/main" id="{1AF7FDF9-E0AB-4FFE-8453-9ADF8438D499}"/>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4472C4"/>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4472C4"/>
                </a:solidFill>
                <a:latin typeface="Calibri" panose="020F0502020204030204" pitchFamily="34" charset="0"/>
                <a:cs typeface="Calibri" panose="020F0502020204030204" pitchFamily="34" charset="0"/>
              </a:rPr>
              <a:t>‹#›</a:t>
            </a:fld>
            <a:endParaRPr lang="en-GB" sz="1400" b="1" dirty="0">
              <a:solidFill>
                <a:srgbClr val="4472C4"/>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593648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7E24AB7D-3886-B54A-B2A3-55DA6F8F0BA7}"/>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grpSp>
        <p:nvGrpSpPr>
          <p:cNvPr id="3" name="Group 2">
            <a:extLst>
              <a:ext uri="{FF2B5EF4-FFF2-40B4-BE49-F238E27FC236}">
                <a16:creationId xmlns:a16="http://schemas.microsoft.com/office/drawing/2014/main" id="{1761F877-022D-2C4B-B24F-44E5924B41E6}"/>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gr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sp>
        <p:nvSpPr>
          <p:cNvPr id="5" name="Rectangle 4">
            <a:extLst>
              <a:ext uri="{FF2B5EF4-FFF2-40B4-BE49-F238E27FC236}">
                <a16:creationId xmlns:a16="http://schemas.microsoft.com/office/drawing/2014/main" id="{961421E6-1A7E-55E6-B0DF-F0BD40564B13}"/>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Rounded Corners 3">
            <a:extLst>
              <a:ext uri="{FF2B5EF4-FFF2-40B4-BE49-F238E27FC236}">
                <a16:creationId xmlns:a16="http://schemas.microsoft.com/office/drawing/2014/main" id="{56CC4E36-B51A-17A0-DEF9-329BD10AF915}"/>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4472C4"/>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4472C4"/>
                </a:solidFill>
                <a:latin typeface="Calibri" panose="020F0502020204030204" pitchFamily="34" charset="0"/>
                <a:cs typeface="Calibri" panose="020F0502020204030204" pitchFamily="34" charset="0"/>
              </a:rPr>
              <a:t>‹#›</a:t>
            </a:fld>
            <a:endParaRPr lang="en-GB" sz="1400" b="1" dirty="0">
              <a:solidFill>
                <a:srgbClr val="4472C4"/>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163508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pic>
        <p:nvPicPr>
          <p:cNvPr id="10" name="Picture 9">
            <a:extLst>
              <a:ext uri="{FF2B5EF4-FFF2-40B4-BE49-F238E27FC236}">
                <a16:creationId xmlns:a16="http://schemas.microsoft.com/office/drawing/2014/main" id="{CFAC27D8-FDCE-A2D7-2C2D-65C7D399DD88}"/>
              </a:ext>
            </a:extLst>
          </p:cNvPr>
          <p:cNvPicPr>
            <a:picLocks noChangeAspect="1"/>
          </p:cNvPicPr>
          <p:nvPr userDrawn="1"/>
        </p:nvPicPr>
        <p:blipFill>
          <a:blip r:embed="rId7"/>
          <a:stretch>
            <a:fillRect/>
          </a:stretch>
        </p:blipFill>
        <p:spPr>
          <a:xfrm>
            <a:off x="11155273" y="252544"/>
            <a:ext cx="628409" cy="733144"/>
          </a:xfrm>
          <a:prstGeom prst="rect">
            <a:avLst/>
          </a:prstGeom>
        </p:spPr>
      </p:pic>
      <p:sp>
        <p:nvSpPr>
          <p:cNvPr id="3" name="Rectangle 2">
            <a:extLst>
              <a:ext uri="{FF2B5EF4-FFF2-40B4-BE49-F238E27FC236}">
                <a16:creationId xmlns:a16="http://schemas.microsoft.com/office/drawing/2014/main" id="{281AA3BC-9E33-24FF-7D5D-90D99C1DF2C0}"/>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Rounded Corners 3">
            <a:extLst>
              <a:ext uri="{FF2B5EF4-FFF2-40B4-BE49-F238E27FC236}">
                <a16:creationId xmlns:a16="http://schemas.microsoft.com/office/drawing/2014/main" id="{8A247F8B-5454-1CBA-02BC-1B1E1C9DDA37}"/>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4472C4"/>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4472C4"/>
                </a:solidFill>
                <a:latin typeface="Calibri" panose="020F0502020204030204" pitchFamily="34" charset="0"/>
                <a:cs typeface="Calibri" panose="020F0502020204030204" pitchFamily="34" charset="0"/>
              </a:rPr>
              <a:t>‹#›</a:t>
            </a:fld>
            <a:endParaRPr lang="en-GB" sz="1400" b="1" dirty="0">
              <a:solidFill>
                <a:srgbClr val="4472C4"/>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64236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You do</a:t>
            </a:r>
          </a:p>
        </p:txBody>
      </p:sp>
      <p:sp>
        <p:nvSpPr>
          <p:cNvPr id="3" name="Rectangle 2">
            <a:extLst>
              <a:ext uri="{FF2B5EF4-FFF2-40B4-BE49-F238E27FC236}">
                <a16:creationId xmlns:a16="http://schemas.microsoft.com/office/drawing/2014/main" id="{AED5DE65-1D11-EEA2-64F9-D5FCE2CFDD0F}"/>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Rounded Corners 3">
            <a:extLst>
              <a:ext uri="{FF2B5EF4-FFF2-40B4-BE49-F238E27FC236}">
                <a16:creationId xmlns:a16="http://schemas.microsoft.com/office/drawing/2014/main" id="{A7E88AA9-0E5B-17EC-A1BB-44D2F4C01EA5}"/>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4472C4"/>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4472C4"/>
                </a:solidFill>
                <a:latin typeface="Calibri" panose="020F0502020204030204" pitchFamily="34" charset="0"/>
                <a:cs typeface="Calibri" panose="020F0502020204030204" pitchFamily="34" charset="0"/>
              </a:rPr>
              <a:t>‹#›</a:t>
            </a:fld>
            <a:endParaRPr lang="en-GB" sz="1400" b="1" dirty="0">
              <a:solidFill>
                <a:srgbClr val="4472C4"/>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761268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dirty="0">
                <a:solidFill>
                  <a:srgbClr val="0E1E42"/>
                </a:solidFill>
                <a:latin typeface="Calibri" panose="020F0502020204030204" pitchFamily="34" charset="0"/>
                <a:cs typeface="Calibri" panose="020F0502020204030204" pitchFamily="34" charset="0"/>
              </a:rPr>
              <a:t>Check for understanding</a:t>
            </a:r>
          </a:p>
        </p:txBody>
      </p:sp>
      <p:grpSp>
        <p:nvGrpSpPr>
          <p:cNvPr id="4" name="Group 3">
            <a:extLst>
              <a:ext uri="{FF2B5EF4-FFF2-40B4-BE49-F238E27FC236}">
                <a16:creationId xmlns:a16="http://schemas.microsoft.com/office/drawing/2014/main" id="{255A2419-CE2C-BB9C-8AC4-231CBDCD111F}"/>
              </a:ext>
            </a:extLst>
          </p:cNvPr>
          <p:cNvGrpSpPr/>
          <p:nvPr userDrawn="1"/>
        </p:nvGrpSpPr>
        <p:grpSpPr>
          <a:xfrm>
            <a:off x="11029911" y="291263"/>
            <a:ext cx="876718" cy="645960"/>
            <a:chOff x="11029911" y="291263"/>
            <a:chExt cx="876718" cy="645960"/>
          </a:xfrm>
        </p:grpSpPr>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Graphic 8" descr="Pencil outline">
              <a:extLst>
                <a:ext uri="{FF2B5EF4-FFF2-40B4-BE49-F238E27FC236}">
                  <a16:creationId xmlns:a16="http://schemas.microsoft.com/office/drawing/2014/main" id="{24511098-83BB-351C-11BC-675D88290BB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2" name="Rectangle 1">
            <a:extLst>
              <a:ext uri="{FF2B5EF4-FFF2-40B4-BE49-F238E27FC236}">
                <a16:creationId xmlns:a16="http://schemas.microsoft.com/office/drawing/2014/main" id="{7B265ABE-9C4A-E60C-5102-6094B2644C0B}"/>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Rounded Corners 3">
            <a:extLst>
              <a:ext uri="{FF2B5EF4-FFF2-40B4-BE49-F238E27FC236}">
                <a16:creationId xmlns:a16="http://schemas.microsoft.com/office/drawing/2014/main" id="{760E23B5-BD93-5E19-E43D-CB50F0ADA6DC}"/>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4472C4"/>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4472C4"/>
                </a:solidFill>
                <a:latin typeface="Calibri" panose="020F0502020204030204" pitchFamily="34" charset="0"/>
                <a:cs typeface="Calibri" panose="020F0502020204030204" pitchFamily="34" charset="0"/>
              </a:rPr>
              <a:t>‹#›</a:t>
            </a:fld>
            <a:endParaRPr lang="en-GB" sz="1400" b="1" dirty="0">
              <a:solidFill>
                <a:srgbClr val="4472C4"/>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197322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dirty="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2" name="Rectangle 1">
            <a:extLst>
              <a:ext uri="{FF2B5EF4-FFF2-40B4-BE49-F238E27FC236}">
                <a16:creationId xmlns:a16="http://schemas.microsoft.com/office/drawing/2014/main" id="{11A988A4-BE95-E073-BFDC-F0C55523404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Rounded Corners 3">
            <a:extLst>
              <a:ext uri="{FF2B5EF4-FFF2-40B4-BE49-F238E27FC236}">
                <a16:creationId xmlns:a16="http://schemas.microsoft.com/office/drawing/2014/main" id="{B16E7E79-E89A-7A4D-CF56-705763B8F5FF}"/>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4472C4"/>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4472C4"/>
                </a:solidFill>
                <a:latin typeface="Calibri" panose="020F0502020204030204" pitchFamily="34" charset="0"/>
                <a:cs typeface="Calibri" panose="020F0502020204030204" pitchFamily="34" charset="0"/>
              </a:rPr>
              <a:t>‹#›</a:t>
            </a:fld>
            <a:endParaRPr lang="en-GB" sz="1400" b="1" dirty="0">
              <a:solidFill>
                <a:srgbClr val="4472C4"/>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505165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dirty="0">
                <a:solidFill>
                  <a:srgbClr val="0E1E42"/>
                </a:solidFill>
                <a:latin typeface="Calibri" panose="020F0502020204030204" pitchFamily="34" charset="0"/>
                <a:cs typeface="Calibri" panose="020F0502020204030204" pitchFamily="34" charset="0"/>
              </a:rPr>
              <a:t>Check for understanding</a:t>
            </a:r>
          </a:p>
        </p:txBody>
      </p:sp>
      <p:grpSp>
        <p:nvGrpSpPr>
          <p:cNvPr id="3" name="Group 2">
            <a:extLst>
              <a:ext uri="{FF2B5EF4-FFF2-40B4-BE49-F238E27FC236}">
                <a16:creationId xmlns:a16="http://schemas.microsoft.com/office/drawing/2014/main" id="{591A6AC1-FAF8-2B0F-073D-AB8912B6E9CA}"/>
              </a:ext>
            </a:extLst>
          </p:cNvPr>
          <p:cNvGrpSpPr/>
          <p:nvPr userDrawn="1"/>
        </p:nvGrpSpPr>
        <p:grpSpPr>
          <a:xfrm>
            <a:off x="11029911" y="291263"/>
            <a:ext cx="876718" cy="645960"/>
            <a:chOff x="11029911" y="291263"/>
            <a:chExt cx="876718" cy="645960"/>
          </a:xfrm>
        </p:grpSpPr>
        <p:sp>
          <p:nvSpPr>
            <p:cNvPr id="4" name="Rounded Rectangle 2">
              <a:extLst>
                <a:ext uri="{FF2B5EF4-FFF2-40B4-BE49-F238E27FC236}">
                  <a16:creationId xmlns:a16="http://schemas.microsoft.com/office/drawing/2014/main" id="{76270C31-08E1-B0C0-9F9C-79A266CC4B23}"/>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Graphic 4" descr="Pencil outline">
              <a:extLst>
                <a:ext uri="{FF2B5EF4-FFF2-40B4-BE49-F238E27FC236}">
                  <a16:creationId xmlns:a16="http://schemas.microsoft.com/office/drawing/2014/main" id="{03A298B5-199E-BE46-4951-EBE4BB3F3FE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2" name="Rectangle 1">
            <a:extLst>
              <a:ext uri="{FF2B5EF4-FFF2-40B4-BE49-F238E27FC236}">
                <a16:creationId xmlns:a16="http://schemas.microsoft.com/office/drawing/2014/main" id="{9921CCE7-AE25-98C5-B418-B7375A18017B}"/>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Rounded Corners 3">
            <a:extLst>
              <a:ext uri="{FF2B5EF4-FFF2-40B4-BE49-F238E27FC236}">
                <a16:creationId xmlns:a16="http://schemas.microsoft.com/office/drawing/2014/main" id="{9390F751-4809-7BD2-333B-5076CC626576}"/>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4472C4"/>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4472C4"/>
                </a:solidFill>
                <a:latin typeface="Calibri" panose="020F0502020204030204" pitchFamily="34" charset="0"/>
                <a:cs typeface="Calibri" panose="020F0502020204030204" pitchFamily="34" charset="0"/>
              </a:rPr>
              <a:t>‹#›</a:t>
            </a:fld>
            <a:endParaRPr lang="en-GB" sz="1400" b="1" dirty="0">
              <a:solidFill>
                <a:srgbClr val="4472C4"/>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02972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B432ED9E-85DA-2C4A-A567-B320AD209C3A}"/>
              </a:ext>
            </a:extLst>
          </p:cNvPr>
          <p:cNvSpPr/>
          <p:nvPr userDrawn="1"/>
        </p:nvSpPr>
        <p:spPr>
          <a:xfrm>
            <a:off x="283765" y="2628206"/>
            <a:ext cx="3418714" cy="918569"/>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a:extLst>
              <a:ext uri="{FF2B5EF4-FFF2-40B4-BE49-F238E27FC236}">
                <a16:creationId xmlns:a16="http://schemas.microsoft.com/office/drawing/2014/main" id="{4DAD2DF0-C326-7D4D-96D3-FED35297419E}"/>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dirty="0">
                <a:solidFill>
                  <a:srgbClr val="0E1E42"/>
                </a:solidFill>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11D34B9-555C-34C6-B683-53F61ED4D137}"/>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14" name="Rectangle: Rounded Corners 3">
            <a:extLst>
              <a:ext uri="{FF2B5EF4-FFF2-40B4-BE49-F238E27FC236}">
                <a16:creationId xmlns:a16="http://schemas.microsoft.com/office/drawing/2014/main" id="{E9E50C6D-57AF-0AA9-294D-5B71C91E15DC}"/>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4472C4"/>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4472C4"/>
                </a:solidFill>
                <a:latin typeface="Calibri" panose="020F0502020204030204" pitchFamily="34" charset="0"/>
                <a:cs typeface="Calibri" panose="020F0502020204030204" pitchFamily="34" charset="0"/>
              </a:rPr>
              <a:t>‹#›</a:t>
            </a:fld>
            <a:endParaRPr lang="en-GB" sz="1400" b="1" dirty="0">
              <a:solidFill>
                <a:srgbClr val="4472C4"/>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92F89986-876E-6180-2466-5E6096080106}"/>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33846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0DA0D097-479F-6644-8276-350766DA2500}"/>
              </a:ext>
            </a:extLst>
          </p:cNvPr>
          <p:cNvSpPr/>
          <p:nvPr userDrawn="1"/>
        </p:nvSpPr>
        <p:spPr>
          <a:xfrm>
            <a:off x="283765" y="2077653"/>
            <a:ext cx="11666496" cy="2581735"/>
          </a:xfrm>
          <a:prstGeom prst="roundRect">
            <a:avLst>
              <a:gd name="adj" fmla="val 9282"/>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 2026 Commonwealth of Australia, unless otherwise indicated. Creative Commons Attribution 4.0, unless otherwise indicated.</a:t>
            </a:r>
            <a:endParaRPr lang="en-AU" sz="1000" dirty="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dirty="0">
                <a:solidFill>
                  <a:srgbClr val="0E1E42"/>
                </a:solidFill>
              </a:rPr>
              <a:t>Visit </a:t>
            </a:r>
            <a:r>
              <a:rPr lang="en-AU" sz="3200" b="1" i="0" u="sng" kern="1200" dirty="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dirty="0">
                <a:solidFill>
                  <a:srgbClr val="0E1E42"/>
                </a:solidFill>
              </a:rPr>
              <a:t> </a:t>
            </a:r>
            <a:r>
              <a:rPr lang="en-AU" sz="3200" b="1" dirty="0">
                <a:solidFill>
                  <a:srgbClr val="0E1E42"/>
                </a:solidFill>
              </a:rPr>
              <a:t>to access more free, evidence-based literacy resources for teachers. </a:t>
            </a:r>
          </a:p>
        </p:txBody>
      </p:sp>
      <p:sp>
        <p:nvSpPr>
          <p:cNvPr id="2" name="Rectangle 1">
            <a:extLst>
              <a:ext uri="{FF2B5EF4-FFF2-40B4-BE49-F238E27FC236}">
                <a16:creationId xmlns:a16="http://schemas.microsoft.com/office/drawing/2014/main" id="{B1F9170C-1D2C-23D1-4643-01F46DF50F68}"/>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880558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sp>
        <p:nvSpPr>
          <p:cNvPr id="32" name="Rounded Rectangle 20">
            <a:extLst>
              <a:ext uri="{FF2B5EF4-FFF2-40B4-BE49-F238E27FC236}">
                <a16:creationId xmlns:a16="http://schemas.microsoft.com/office/drawing/2014/main" id="{E243BF52-25EC-266B-98BE-8597B10D04BC}"/>
              </a:ext>
            </a:extLst>
          </p:cNvPr>
          <p:cNvSpPr/>
          <p:nvPr userDrawn="1"/>
        </p:nvSpPr>
        <p:spPr>
          <a:xfrm>
            <a:off x="283765" y="2077653"/>
            <a:ext cx="11666496" cy="2581735"/>
          </a:xfrm>
          <a:prstGeom prst="roundRect">
            <a:avLst>
              <a:gd name="adj" fmla="val 9282"/>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4" name="Group 33">
            <a:extLst>
              <a:ext uri="{FF2B5EF4-FFF2-40B4-BE49-F238E27FC236}">
                <a16:creationId xmlns:a16="http://schemas.microsoft.com/office/drawing/2014/main" id="{3BE899C6-2966-7609-0C66-96479F481FC8}"/>
              </a:ext>
            </a:extLst>
          </p:cNvPr>
          <p:cNvGrpSpPr/>
          <p:nvPr userDrawn="1"/>
        </p:nvGrpSpPr>
        <p:grpSpPr>
          <a:xfrm>
            <a:off x="283765" y="2071136"/>
            <a:ext cx="11666496" cy="725055"/>
            <a:chOff x="283765" y="2071136"/>
            <a:chExt cx="11666496" cy="725055"/>
          </a:xfrm>
        </p:grpSpPr>
        <p:sp>
          <p:nvSpPr>
            <p:cNvPr id="37" name="Rounded Rectangle 34">
              <a:extLst>
                <a:ext uri="{FF2B5EF4-FFF2-40B4-BE49-F238E27FC236}">
                  <a16:creationId xmlns:a16="http://schemas.microsoft.com/office/drawing/2014/main" id="{B81C2FE2-BA2F-7360-BE34-F58B6F352DB9}"/>
                </a:ext>
              </a:extLst>
            </p:cNvPr>
            <p:cNvSpPr>
              <a:spLocks/>
            </p:cNvSpPr>
            <p:nvPr userDrawn="1"/>
          </p:nvSpPr>
          <p:spPr>
            <a:xfrm>
              <a:off x="283765" y="2071136"/>
              <a:ext cx="11666496" cy="638571"/>
            </a:xfrm>
            <a:prstGeom prst="roundRect">
              <a:avLst>
                <a:gd name="adj" fmla="val 41812"/>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Rounded Rectangle 35">
              <a:extLst>
                <a:ext uri="{FF2B5EF4-FFF2-40B4-BE49-F238E27FC236}">
                  <a16:creationId xmlns:a16="http://schemas.microsoft.com/office/drawing/2014/main" id="{887ECF40-3DBB-1E35-8650-6362E0D5BA83}"/>
                </a:ext>
              </a:extLst>
            </p:cNvPr>
            <p:cNvSpPr>
              <a:spLocks/>
            </p:cNvSpPr>
            <p:nvPr userDrawn="1"/>
          </p:nvSpPr>
          <p:spPr>
            <a:xfrm>
              <a:off x="283765" y="2341758"/>
              <a:ext cx="11666496" cy="454433"/>
            </a:xfrm>
            <a:prstGeom prst="roundRect">
              <a:avLst>
                <a:gd name="adj" fmla="val 0"/>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dirty="0"/>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dirty="0"/>
          </a:p>
        </p:txBody>
      </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mn-lt"/>
              </a:rPr>
              <a:t>Explicit teaching</a:t>
            </a:r>
            <a:endParaRPr lang="en-US" dirty="0">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mn-lt"/>
              </a:rPr>
              <a:t>Review</a:t>
            </a:r>
            <a:endParaRPr lang="en-US" dirty="0">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dirty="0"/>
              <a:t>SSP lesson</a:t>
            </a:r>
            <a:endParaRPr lang="en-AU" sz="3200" dirty="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V1.0 © 2026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solidFill>
                    <a:srgbClr val="4472C4"/>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https://www.literacyhub.edu.au/plan-teach-and-assess/lesson-packs/</a:t>
              </a:r>
              <a:r>
                <a:rPr lang="en-AU" sz="1000" dirty="0">
                  <a:solidFill>
                    <a:srgbClr val="4472C4"/>
                  </a:solidFill>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4" name="Rectangle 3">
            <a:extLst>
              <a:ext uri="{FF2B5EF4-FFF2-40B4-BE49-F238E27FC236}">
                <a16:creationId xmlns:a16="http://schemas.microsoft.com/office/drawing/2014/main" id="{14429E25-424A-7C1E-EF6D-3DA87EB2B8D1}"/>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9" name="Picture 28">
            <a:extLst>
              <a:ext uri="{FF2B5EF4-FFF2-40B4-BE49-F238E27FC236}">
                <a16:creationId xmlns:a16="http://schemas.microsoft.com/office/drawing/2014/main" id="{F8F5CB26-4B06-64D1-C939-4129A33640D1}"/>
              </a:ext>
            </a:extLst>
          </p:cNvPr>
          <p:cNvPicPr>
            <a:picLocks noChangeAspect="1"/>
          </p:cNvPicPr>
          <p:nvPr userDrawn="1"/>
        </p:nvPicPr>
        <p:blipFill>
          <a:blip r:embed="rId10"/>
          <a:stretch>
            <a:fillRect/>
          </a:stretch>
        </p:blipFill>
        <p:spPr>
          <a:xfrm>
            <a:off x="6275877" y="432530"/>
            <a:ext cx="5547360" cy="711200"/>
          </a:xfrm>
          <a:prstGeom prst="rect">
            <a:avLst/>
          </a:prstGeom>
        </p:spPr>
      </p:pic>
      <p:sp>
        <p:nvSpPr>
          <p:cNvPr id="30" name="Title 1">
            <a:extLst>
              <a:ext uri="{FF2B5EF4-FFF2-40B4-BE49-F238E27FC236}">
                <a16:creationId xmlns:a16="http://schemas.microsoft.com/office/drawing/2014/main" id="{B6F5BF5E-47B6-7416-585F-F3871F0DB525}"/>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dirty="0">
                <a:solidFill>
                  <a:srgbClr val="007FC2"/>
                </a:solidFill>
                <a:latin typeface="Calibri" panose="020F0502020204030204" pitchFamily="34" charset="0"/>
                <a:cs typeface="Calibri" panose="020F0502020204030204" pitchFamily="34" charset="0"/>
              </a:rPr>
              <a:t>Lesson 1</a:t>
            </a:r>
          </a:p>
        </p:txBody>
      </p:sp>
      <p:sp>
        <p:nvSpPr>
          <p:cNvPr id="31" name="Title 1">
            <a:extLst>
              <a:ext uri="{FF2B5EF4-FFF2-40B4-BE49-F238E27FC236}">
                <a16:creationId xmlns:a16="http://schemas.microsoft.com/office/drawing/2014/main" id="{830427C3-DDFA-422D-A046-A70F0B6C0EA5}"/>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dirty="0">
                <a:solidFill>
                  <a:schemeClr val="bg1"/>
                </a:solidFill>
                <a:latin typeface="Calibri" panose="020F0502020204030204" pitchFamily="34" charset="0"/>
                <a:cs typeface="Calibri" panose="020F0502020204030204" pitchFamily="34" charset="0"/>
              </a:rPr>
              <a:t>Phase 19</a:t>
            </a:r>
          </a:p>
        </p:txBody>
      </p:sp>
    </p:spTree>
    <p:custDataLst>
      <p:tags r:id="rId1"/>
    </p:custDataLst>
    <p:extLst>
      <p:ext uri="{BB962C8B-B14F-4D97-AF65-F5344CB8AC3E}">
        <p14:creationId xmlns:p14="http://schemas.microsoft.com/office/powerpoint/2010/main" val="25558660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754702"/>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dirty="0">
                <a:solidFill>
                  <a:srgbClr val="0E1E42"/>
                </a:solidFill>
                <a:ea typeface="+mj-lt"/>
                <a:cs typeface="+mj-lt"/>
              </a:rPr>
              <a:t>We are learning about letters and sounds so that we can read and </a:t>
            </a:r>
            <a:r>
              <a:rPr lang="en-US" sz="3000" dirty="0">
                <a:ea typeface="+mj-lt"/>
                <a:cs typeface="+mj-lt"/>
              </a:rPr>
              <a:t>spell</a:t>
            </a:r>
            <a:r>
              <a:rPr lang="en-US" sz="3000" dirty="0">
                <a:solidFill>
                  <a:srgbClr val="0E1E42"/>
                </a:solidFill>
                <a:ea typeface="+mj-lt"/>
                <a:cs typeface="+mj-lt"/>
              </a:rPr>
              <a:t> words.</a:t>
            </a:r>
            <a:endParaRPr lang="en-US" sz="3000" dirty="0">
              <a:solidFill>
                <a:srgbClr val="0E1E42"/>
              </a:solidFill>
            </a:endParaRPr>
          </a:p>
        </p:txBody>
      </p:sp>
      <p:sp>
        <p:nvSpPr>
          <p:cNvPr id="2" name="Rectangle 1">
            <a:extLst>
              <a:ext uri="{FF2B5EF4-FFF2-40B4-BE49-F238E27FC236}">
                <a16:creationId xmlns:a16="http://schemas.microsoft.com/office/drawing/2014/main" id="{08E5AC0A-6E9A-1332-EB22-C7FC62A30813}"/>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Rounded Corners 3">
            <a:extLst>
              <a:ext uri="{FF2B5EF4-FFF2-40B4-BE49-F238E27FC236}">
                <a16:creationId xmlns:a16="http://schemas.microsoft.com/office/drawing/2014/main" id="{BE551EC0-C09F-9B09-6BAB-77AD4D948D36}"/>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4472C4"/>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4472C4"/>
                </a:solidFill>
                <a:latin typeface="Calibri" panose="020F0502020204030204" pitchFamily="34" charset="0"/>
                <a:cs typeface="Calibri" panose="020F0502020204030204" pitchFamily="34" charset="0"/>
              </a:rPr>
              <a:t>‹#›</a:t>
            </a:fld>
            <a:endParaRPr lang="en-GB" sz="1400" b="1" dirty="0">
              <a:solidFill>
                <a:srgbClr val="4472C4"/>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64791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You do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8" name="Rounded Rectangle 10">
            <a:extLst>
              <a:ext uri="{FF2B5EF4-FFF2-40B4-BE49-F238E27FC236}">
                <a16:creationId xmlns:a16="http://schemas.microsoft.com/office/drawing/2014/main" id="{B8560032-C960-7E18-B2DC-C5CEEA19C9C5}"/>
              </a:ext>
            </a:extLst>
          </p:cNvPr>
          <p:cNvSpPr/>
          <p:nvPr userDrawn="1"/>
        </p:nvSpPr>
        <p:spPr>
          <a:xfrm>
            <a:off x="283765" y="299356"/>
            <a:ext cx="2875814"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776AAA"/>
              </a:solidFill>
            </a:endParaRPr>
          </a:p>
        </p:txBody>
      </p:sp>
      <p:sp>
        <p:nvSpPr>
          <p:cNvPr id="9" name="Title 1">
            <a:extLst>
              <a:ext uri="{FF2B5EF4-FFF2-40B4-BE49-F238E27FC236}">
                <a16:creationId xmlns:a16="http://schemas.microsoft.com/office/drawing/2014/main" id="{04961344-67D2-2FC3-45BA-CF2CAFA0C464}"/>
              </a:ext>
            </a:extLst>
          </p:cNvPr>
          <p:cNvSpPr txBox="1">
            <a:spLocks/>
          </p:cNvSpPr>
          <p:nvPr userDrawn="1"/>
        </p:nvSpPr>
        <p:spPr>
          <a:xfrm>
            <a:off x="406225" y="310015"/>
            <a:ext cx="258883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Suffix review</a:t>
            </a:r>
          </a:p>
        </p:txBody>
      </p:sp>
      <p:sp>
        <p:nvSpPr>
          <p:cNvPr id="2" name="Rectangle 1">
            <a:extLst>
              <a:ext uri="{FF2B5EF4-FFF2-40B4-BE49-F238E27FC236}">
                <a16:creationId xmlns:a16="http://schemas.microsoft.com/office/drawing/2014/main" id="{E743E642-47BC-9FBF-F513-DB5D84C3B5E0}"/>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Rounded Corners 3">
            <a:extLst>
              <a:ext uri="{FF2B5EF4-FFF2-40B4-BE49-F238E27FC236}">
                <a16:creationId xmlns:a16="http://schemas.microsoft.com/office/drawing/2014/main" id="{ECAFF2C8-84A8-B228-197D-9570CED7BBB5}"/>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4472C4"/>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4472C4"/>
                </a:solidFill>
                <a:latin typeface="Calibri" panose="020F0502020204030204" pitchFamily="34" charset="0"/>
                <a:cs typeface="Calibri" panose="020F0502020204030204" pitchFamily="34" charset="0"/>
              </a:rPr>
              <a:t>‹#›</a:t>
            </a:fld>
            <a:endParaRPr lang="en-GB" sz="1400" b="1" dirty="0">
              <a:solidFill>
                <a:srgbClr val="4472C4"/>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680107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3" name="Rectangle 2">
            <a:extLst>
              <a:ext uri="{FF2B5EF4-FFF2-40B4-BE49-F238E27FC236}">
                <a16:creationId xmlns:a16="http://schemas.microsoft.com/office/drawing/2014/main" id="{761212BB-E49F-9278-C901-DE01A113C4A7}"/>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Rounded Corners 3">
            <a:extLst>
              <a:ext uri="{FF2B5EF4-FFF2-40B4-BE49-F238E27FC236}">
                <a16:creationId xmlns:a16="http://schemas.microsoft.com/office/drawing/2014/main" id="{21B5F994-17BF-6F61-59C0-A8C86DC6ACBB}"/>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4472C4"/>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4472C4"/>
                </a:solidFill>
                <a:latin typeface="Calibri" panose="020F0502020204030204" pitchFamily="34" charset="0"/>
                <a:cs typeface="Calibri" panose="020F0502020204030204" pitchFamily="34" charset="0"/>
              </a:rPr>
              <a:t>‹#›</a:t>
            </a:fld>
            <a:endParaRPr lang="en-GB" sz="1400" b="1" dirty="0">
              <a:solidFill>
                <a:srgbClr val="4472C4"/>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4740033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299356"/>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056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31821"/>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284165"/>
            <a:ext cx="688952" cy="688952"/>
          </a:xfrm>
          <a:prstGeom prst="rect">
            <a:avLst/>
          </a:prstGeom>
        </p:spPr>
      </p:pic>
      <p:sp>
        <p:nvSpPr>
          <p:cNvPr id="3" name="Rectangle 2">
            <a:extLst>
              <a:ext uri="{FF2B5EF4-FFF2-40B4-BE49-F238E27FC236}">
                <a16:creationId xmlns:a16="http://schemas.microsoft.com/office/drawing/2014/main" id="{D049E5DE-4C0A-ED5C-CC00-BEA9C4DF4AF2}"/>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Rounded Corners 3">
            <a:extLst>
              <a:ext uri="{FF2B5EF4-FFF2-40B4-BE49-F238E27FC236}">
                <a16:creationId xmlns:a16="http://schemas.microsoft.com/office/drawing/2014/main" id="{0270F284-592B-A75E-977D-3F36D1F4E531}"/>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4472C4"/>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4472C4"/>
                </a:solidFill>
                <a:latin typeface="Calibri" panose="020F0502020204030204" pitchFamily="34" charset="0"/>
                <a:cs typeface="Calibri" panose="020F0502020204030204" pitchFamily="34" charset="0"/>
              </a:rPr>
              <a:t>‹#›</a:t>
            </a:fld>
            <a:endParaRPr lang="en-GB" sz="1400" b="1" dirty="0">
              <a:solidFill>
                <a:srgbClr val="4472C4"/>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42202407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dirty="0">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dirty="0">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2" name="Rectangle 1">
            <a:extLst>
              <a:ext uri="{FF2B5EF4-FFF2-40B4-BE49-F238E27FC236}">
                <a16:creationId xmlns:a16="http://schemas.microsoft.com/office/drawing/2014/main" id="{30017FF5-78DF-E2B6-0F8B-89E110FDE8E9}"/>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Rounded Corners 3">
            <a:extLst>
              <a:ext uri="{FF2B5EF4-FFF2-40B4-BE49-F238E27FC236}">
                <a16:creationId xmlns:a16="http://schemas.microsoft.com/office/drawing/2014/main" id="{EBB977FE-E460-6EAD-3D9A-7B9CF6EB722F}"/>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4472C4"/>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4472C4"/>
                </a:solidFill>
                <a:latin typeface="Calibri" panose="020F0502020204030204" pitchFamily="34" charset="0"/>
                <a:cs typeface="Calibri" panose="020F0502020204030204" pitchFamily="34" charset="0"/>
              </a:rPr>
              <a:t>‹#›</a:t>
            </a:fld>
            <a:endParaRPr lang="en-GB" sz="1400" b="1" dirty="0">
              <a:solidFill>
                <a:srgbClr val="4472C4"/>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289485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296437"/>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296438"/>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056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274941"/>
            <a:ext cx="688952" cy="688952"/>
          </a:xfrm>
          <a:prstGeom prst="rect">
            <a:avLst/>
          </a:prstGeom>
        </p:spPr>
      </p:pic>
      <p:sp>
        <p:nvSpPr>
          <p:cNvPr id="6" name="Title 5">
            <a:extLst>
              <a:ext uri="{FF2B5EF4-FFF2-40B4-BE49-F238E27FC236}">
                <a16:creationId xmlns:a16="http://schemas.microsoft.com/office/drawing/2014/main" id="{615A7187-AE64-D9B5-508D-86CDEC6D317C}"/>
              </a:ext>
            </a:extLst>
          </p:cNvPr>
          <p:cNvSpPr>
            <a:spLocks noGrp="1"/>
          </p:cNvSpPr>
          <p:nvPr>
            <p:ph type="title"/>
          </p:nvPr>
        </p:nvSpPr>
        <p:spPr>
          <a:xfrm>
            <a:off x="0" y="-1521888"/>
            <a:ext cx="10515600" cy="1325563"/>
          </a:xfrm>
        </p:spPr>
        <p:txBody>
          <a:bodyPr/>
          <a:lstStyle/>
          <a:p>
            <a:r>
              <a:rPr lang="en-US"/>
              <a:t>Click to edit Master title style</a:t>
            </a:r>
            <a:endParaRPr lang="en-AU"/>
          </a:p>
        </p:txBody>
      </p:sp>
      <p:sp>
        <p:nvSpPr>
          <p:cNvPr id="3" name="Rectangle 2">
            <a:extLst>
              <a:ext uri="{FF2B5EF4-FFF2-40B4-BE49-F238E27FC236}">
                <a16:creationId xmlns:a16="http://schemas.microsoft.com/office/drawing/2014/main" id="{CB336465-D5A4-479D-81AE-4A7DD5D55D91}"/>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Rounded Corners 3">
            <a:extLst>
              <a:ext uri="{FF2B5EF4-FFF2-40B4-BE49-F238E27FC236}">
                <a16:creationId xmlns:a16="http://schemas.microsoft.com/office/drawing/2014/main" id="{F8186711-0A5B-B217-C49B-8A2C43699B0E}"/>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4472C4"/>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4472C4"/>
                </a:solidFill>
                <a:latin typeface="Calibri" panose="020F0502020204030204" pitchFamily="34" charset="0"/>
                <a:cs typeface="Calibri" panose="020F0502020204030204" pitchFamily="34" charset="0"/>
              </a:rPr>
              <a:t>‹#›</a:t>
            </a:fld>
            <a:endParaRPr lang="en-GB" sz="1400" b="1" dirty="0">
              <a:solidFill>
                <a:srgbClr val="4472C4"/>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0517857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6_Review + You do ">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Review</a:t>
            </a:r>
          </a:p>
        </p:txBody>
      </p:sp>
      <p:sp>
        <p:nvSpPr>
          <p:cNvPr id="8" name="Title 7">
            <a:extLst>
              <a:ext uri="{FF2B5EF4-FFF2-40B4-BE49-F238E27FC236}">
                <a16:creationId xmlns:a16="http://schemas.microsoft.com/office/drawing/2014/main" id="{9A269DFE-25F5-FA74-8BBF-F37118348C62}"/>
              </a:ext>
            </a:extLst>
          </p:cNvPr>
          <p:cNvSpPr>
            <a:spLocks noGrp="1"/>
          </p:cNvSpPr>
          <p:nvPr>
            <p:ph type="title" hasCustomPrompt="1"/>
          </p:nvPr>
        </p:nvSpPr>
        <p:spPr>
          <a:xfrm>
            <a:off x="0" y="-1424973"/>
            <a:ext cx="10515600" cy="1325563"/>
          </a:xfrm>
        </p:spPr>
        <p:txBody>
          <a:bodyPr/>
          <a:lstStyle/>
          <a:p>
            <a:r>
              <a:rPr lang="en-US"/>
              <a:t>Slide # Review</a:t>
            </a:r>
            <a:endParaRPr lang="en-AU"/>
          </a:p>
        </p:txBody>
      </p:sp>
      <p:grpSp>
        <p:nvGrpSpPr>
          <p:cNvPr id="9" name="Group 8">
            <a:extLst>
              <a:ext uri="{FF2B5EF4-FFF2-40B4-BE49-F238E27FC236}">
                <a16:creationId xmlns:a16="http://schemas.microsoft.com/office/drawing/2014/main" id="{ADCD1B5C-0AF8-450D-438E-7754764E080B}"/>
              </a:ext>
            </a:extLst>
          </p:cNvPr>
          <p:cNvGrpSpPr/>
          <p:nvPr userDrawn="1"/>
        </p:nvGrpSpPr>
        <p:grpSpPr>
          <a:xfrm>
            <a:off x="11029911" y="263900"/>
            <a:ext cx="876718" cy="688952"/>
            <a:chOff x="11029911" y="263900"/>
            <a:chExt cx="876718" cy="688952"/>
          </a:xfrm>
        </p:grpSpPr>
        <p:sp>
          <p:nvSpPr>
            <p:cNvPr id="10" name="Rounded Rectangle 19">
              <a:extLst>
                <a:ext uri="{FF2B5EF4-FFF2-40B4-BE49-F238E27FC236}">
                  <a16:creationId xmlns:a16="http://schemas.microsoft.com/office/drawing/2014/main" id="{2339CC2E-0111-6A7F-70D3-1FF975B095E8}"/>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Graphic 13" descr="Users outline">
              <a:extLst>
                <a:ext uri="{FF2B5EF4-FFF2-40B4-BE49-F238E27FC236}">
                  <a16:creationId xmlns:a16="http://schemas.microsoft.com/office/drawing/2014/main" id="{3C96A107-FCC0-160F-11AD-B63F27A17D5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6" name="Rectangle 5">
            <a:extLst>
              <a:ext uri="{FF2B5EF4-FFF2-40B4-BE49-F238E27FC236}">
                <a16:creationId xmlns:a16="http://schemas.microsoft.com/office/drawing/2014/main" id="{671F495F-049A-CD59-5DB6-35A7130EBF5C}"/>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Rounded Corners 11">
            <a:extLst>
              <a:ext uri="{FF2B5EF4-FFF2-40B4-BE49-F238E27FC236}">
                <a16:creationId xmlns:a16="http://schemas.microsoft.com/office/drawing/2014/main" id="{6E2A764F-C7C0-4697-1885-B68EA2D51B8D}"/>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145744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3" name="Rectangle 2">
            <a:extLst>
              <a:ext uri="{FF2B5EF4-FFF2-40B4-BE49-F238E27FC236}">
                <a16:creationId xmlns:a16="http://schemas.microsoft.com/office/drawing/2014/main" id="{F650913D-B4D5-344A-70FF-D8DED84CF088}"/>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Rounded Corners 3">
            <a:extLst>
              <a:ext uri="{FF2B5EF4-FFF2-40B4-BE49-F238E27FC236}">
                <a16:creationId xmlns:a16="http://schemas.microsoft.com/office/drawing/2014/main" id="{BE8BAFD9-D277-85BE-A6EE-4D27D7B350C2}"/>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4472C4"/>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4472C4"/>
                </a:solidFill>
                <a:latin typeface="Calibri" panose="020F0502020204030204" pitchFamily="34" charset="0"/>
                <a:cs typeface="Calibri" panose="020F0502020204030204" pitchFamily="34" charset="0"/>
              </a:rPr>
              <a:t>‹#›</a:t>
            </a:fld>
            <a:endParaRPr lang="en-GB" sz="1400" b="1" dirty="0">
              <a:solidFill>
                <a:srgbClr val="4472C4"/>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9977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4" name="Rectangle 3">
            <a:extLst>
              <a:ext uri="{FF2B5EF4-FFF2-40B4-BE49-F238E27FC236}">
                <a16:creationId xmlns:a16="http://schemas.microsoft.com/office/drawing/2014/main" id="{EE93D2A4-2712-DF4C-3AAB-BF0EDC1E6721}"/>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Rounded Corners 3">
            <a:extLst>
              <a:ext uri="{FF2B5EF4-FFF2-40B4-BE49-F238E27FC236}">
                <a16:creationId xmlns:a16="http://schemas.microsoft.com/office/drawing/2014/main" id="{094FC236-A3D5-A58B-CC4C-621A05023993}"/>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4472C4"/>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4472C4"/>
                </a:solidFill>
                <a:latin typeface="Calibri" panose="020F0502020204030204" pitchFamily="34" charset="0"/>
                <a:cs typeface="Calibri" panose="020F0502020204030204" pitchFamily="34" charset="0"/>
              </a:rPr>
              <a:t>‹#›</a:t>
            </a:fld>
            <a:endParaRPr lang="en-GB" sz="1400" b="1" dirty="0">
              <a:solidFill>
                <a:srgbClr val="4472C4"/>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23798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 do we do view">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4BFF1B36-0B73-4346-9696-F8E4C89F846D}"/>
              </a:ext>
            </a:extLst>
          </p:cNvPr>
          <p:cNvGrpSpPr/>
          <p:nvPr userDrawn="1"/>
        </p:nvGrpSpPr>
        <p:grpSpPr>
          <a:xfrm>
            <a:off x="9136495" y="248270"/>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21674" y="248271"/>
              <a:ext cx="688952" cy="688952"/>
            </a:xfrm>
            <a:prstGeom prst="rect">
              <a:avLst/>
            </a:prstGeom>
          </p:spPr>
        </p:pic>
      </p:gr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4" name="Rectangle 3">
            <a:extLst>
              <a:ext uri="{FF2B5EF4-FFF2-40B4-BE49-F238E27FC236}">
                <a16:creationId xmlns:a16="http://schemas.microsoft.com/office/drawing/2014/main" id="{EE93D2A4-2712-DF4C-3AAB-BF0EDC1E6721}"/>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Rounded Corners 3">
            <a:extLst>
              <a:ext uri="{FF2B5EF4-FFF2-40B4-BE49-F238E27FC236}">
                <a16:creationId xmlns:a16="http://schemas.microsoft.com/office/drawing/2014/main" id="{094FC236-A3D5-A58B-CC4C-621A05023993}"/>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4472C4"/>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4472C4"/>
                </a:solidFill>
                <a:latin typeface="Calibri" panose="020F0502020204030204" pitchFamily="34" charset="0"/>
                <a:cs typeface="Calibri" panose="020F0502020204030204" pitchFamily="34" charset="0"/>
              </a:rPr>
              <a:t>‹#›</a:t>
            </a:fld>
            <a:endParaRPr lang="en-GB" sz="1400" b="1" dirty="0">
              <a:solidFill>
                <a:srgbClr val="4472C4"/>
              </a:solidFill>
              <a:latin typeface="Calibri" panose="020F0502020204030204" pitchFamily="34" charset="0"/>
              <a:cs typeface="Calibri" panose="020F0502020204030204" pitchFamily="34" charset="0"/>
            </a:endParaRPr>
          </a:p>
        </p:txBody>
      </p:sp>
      <p:sp>
        <p:nvSpPr>
          <p:cNvPr id="9" name="Rounded Rectangle 8">
            <a:extLst>
              <a:ext uri="{FF2B5EF4-FFF2-40B4-BE49-F238E27FC236}">
                <a16:creationId xmlns:a16="http://schemas.microsoft.com/office/drawing/2014/main" id="{189A754C-E365-8F66-45E7-1C46BE1AA3F9}"/>
              </a:ext>
            </a:extLst>
          </p:cNvPr>
          <p:cNvSpPr/>
          <p:nvPr userDrawn="1"/>
        </p:nvSpPr>
        <p:spPr>
          <a:xfrm>
            <a:off x="2315432"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a:extLst>
              <a:ext uri="{FF2B5EF4-FFF2-40B4-BE49-F238E27FC236}">
                <a16:creationId xmlns:a16="http://schemas.microsoft.com/office/drawing/2014/main" id="{18EF9498-3792-240C-BD5D-1060767249C5}"/>
              </a:ext>
            </a:extLst>
          </p:cNvPr>
          <p:cNvSpPr txBox="1">
            <a:spLocks/>
          </p:cNvSpPr>
          <p:nvPr userDrawn="1"/>
        </p:nvSpPr>
        <p:spPr>
          <a:xfrm>
            <a:off x="2506910"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grpSp>
        <p:nvGrpSpPr>
          <p:cNvPr id="11" name="Group 10">
            <a:extLst>
              <a:ext uri="{FF2B5EF4-FFF2-40B4-BE49-F238E27FC236}">
                <a16:creationId xmlns:a16="http://schemas.microsoft.com/office/drawing/2014/main" id="{59722220-DF6D-7EB7-7A63-D444FB9FDDED}"/>
              </a:ext>
            </a:extLst>
          </p:cNvPr>
          <p:cNvGrpSpPr/>
          <p:nvPr userDrawn="1"/>
        </p:nvGrpSpPr>
        <p:grpSpPr>
          <a:xfrm>
            <a:off x="11029911" y="291262"/>
            <a:ext cx="876718" cy="655143"/>
            <a:chOff x="11029911" y="291262"/>
            <a:chExt cx="876718" cy="655143"/>
          </a:xfrm>
        </p:grpSpPr>
        <p:sp>
          <p:nvSpPr>
            <p:cNvPr id="12" name="Rounded Rectangle 22">
              <a:extLst>
                <a:ext uri="{FF2B5EF4-FFF2-40B4-BE49-F238E27FC236}">
                  <a16:creationId xmlns:a16="http://schemas.microsoft.com/office/drawing/2014/main" id="{32711372-8238-CC62-15CF-B0A8A544BCDE}"/>
                </a:ext>
              </a:extLst>
            </p:cNvPr>
            <p:cNvSpPr/>
            <p:nvPr userDrawn="1"/>
          </p:nvSpPr>
          <p:spPr>
            <a:xfrm>
              <a:off x="11029911"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Graphic 12" descr="Glasses outline">
              <a:extLst>
                <a:ext uri="{FF2B5EF4-FFF2-40B4-BE49-F238E27FC236}">
                  <a16:creationId xmlns:a16="http://schemas.microsoft.com/office/drawing/2014/main" id="{B9008718-36CF-ECB3-E84E-DA0240F33977}"/>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grpSp>
        <p:nvGrpSpPr>
          <p:cNvPr id="3" name="Group 2">
            <a:extLst>
              <a:ext uri="{FF2B5EF4-FFF2-40B4-BE49-F238E27FC236}">
                <a16:creationId xmlns:a16="http://schemas.microsoft.com/office/drawing/2014/main" id="{F9E0EBF7-467B-73E0-900F-C6973CD5C23E}"/>
              </a:ext>
            </a:extLst>
          </p:cNvPr>
          <p:cNvGrpSpPr/>
          <p:nvPr userDrawn="1"/>
        </p:nvGrpSpPr>
        <p:grpSpPr>
          <a:xfrm>
            <a:off x="10083203" y="291262"/>
            <a:ext cx="876718" cy="645960"/>
            <a:chOff x="10048357" y="291262"/>
            <a:chExt cx="876718" cy="645960"/>
          </a:xfrm>
        </p:grpSpPr>
        <p:sp>
          <p:nvSpPr>
            <p:cNvPr id="14" name="Rounded Rectangle 16">
              <a:extLst>
                <a:ext uri="{FF2B5EF4-FFF2-40B4-BE49-F238E27FC236}">
                  <a16:creationId xmlns:a16="http://schemas.microsoft.com/office/drawing/2014/main" id="{8FDED4CC-3E9C-6B1D-C9E6-2644E3FBFE88}"/>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Graphic 14" descr="Classroom outline">
              <a:extLst>
                <a:ext uri="{FF2B5EF4-FFF2-40B4-BE49-F238E27FC236}">
                  <a16:creationId xmlns:a16="http://schemas.microsoft.com/office/drawing/2014/main" id="{BB39BB38-C501-35E4-6B41-FBB2A1472C78}"/>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80290" y="307816"/>
              <a:ext cx="612851" cy="612851"/>
            </a:xfrm>
            <a:prstGeom prst="rect">
              <a:avLst/>
            </a:prstGeom>
          </p:spPr>
        </p:pic>
      </p:grpSp>
    </p:spTree>
    <p:extLst>
      <p:ext uri="{BB962C8B-B14F-4D97-AF65-F5344CB8AC3E}">
        <p14:creationId xmlns:p14="http://schemas.microsoft.com/office/powerpoint/2010/main" val="16951933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3" name="Rectangle 2">
            <a:extLst>
              <a:ext uri="{FF2B5EF4-FFF2-40B4-BE49-F238E27FC236}">
                <a16:creationId xmlns:a16="http://schemas.microsoft.com/office/drawing/2014/main" id="{4EDE1F17-1E3B-55AB-78AC-BFCC2C532FDC}"/>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Rounded Corners 3">
            <a:extLst>
              <a:ext uri="{FF2B5EF4-FFF2-40B4-BE49-F238E27FC236}">
                <a16:creationId xmlns:a16="http://schemas.microsoft.com/office/drawing/2014/main" id="{38C24A5C-C8D9-A289-6DB5-F283C6D8C143}"/>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4472C4"/>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4472C4"/>
                </a:solidFill>
                <a:latin typeface="Calibri" panose="020F0502020204030204" pitchFamily="34" charset="0"/>
                <a:cs typeface="Calibri" panose="020F0502020204030204" pitchFamily="34" charset="0"/>
              </a:rPr>
              <a:t>‹#›</a:t>
            </a:fld>
            <a:endParaRPr lang="en-GB" sz="1400" b="1" dirty="0">
              <a:solidFill>
                <a:srgbClr val="4472C4"/>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450274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F6858D44-258E-EF4F-817C-BAD62E4ECB37}"/>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3" name="Group 2">
            <a:extLst>
              <a:ext uri="{FF2B5EF4-FFF2-40B4-BE49-F238E27FC236}">
                <a16:creationId xmlns:a16="http://schemas.microsoft.com/office/drawing/2014/main" id="{85E52806-B2E3-2340-A632-3C09619CB141}"/>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grpSp>
      <p:grpSp>
        <p:nvGrpSpPr>
          <p:cNvPr id="2" name="Group 1">
            <a:extLst>
              <a:ext uri="{FF2B5EF4-FFF2-40B4-BE49-F238E27FC236}">
                <a16:creationId xmlns:a16="http://schemas.microsoft.com/office/drawing/2014/main" id="{76F9F639-9648-8245-990D-F1827194E14F}"/>
              </a:ext>
            </a:extLst>
          </p:cNvPr>
          <p:cNvGrpSpPr/>
          <p:nvPr userDrawn="1"/>
        </p:nvGrpSpPr>
        <p:grpSpPr>
          <a:xfrm>
            <a:off x="9066803" y="248271"/>
            <a:ext cx="876718" cy="688952"/>
            <a:chOff x="9066803" y="248271"/>
            <a:chExt cx="876718" cy="688952"/>
          </a:xfrm>
        </p:grpSpPr>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grpSp>
      <p:sp>
        <p:nvSpPr>
          <p:cNvPr id="7" name="Rounded Rectangle 8">
            <a:extLst>
              <a:ext uri="{FF2B5EF4-FFF2-40B4-BE49-F238E27FC236}">
                <a16:creationId xmlns:a16="http://schemas.microsoft.com/office/drawing/2014/main" id="{2F2E725C-2D2B-F627-5D7A-0C7D51CD6A00}"/>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9D5E6D1B-BF47-A765-5FC2-4D7F21CBB387}"/>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5" name="Rectangle 4">
            <a:extLst>
              <a:ext uri="{FF2B5EF4-FFF2-40B4-BE49-F238E27FC236}">
                <a16:creationId xmlns:a16="http://schemas.microsoft.com/office/drawing/2014/main" id="{F8361C4C-F8FE-9697-EA60-28FF0DCD378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Rounded Corners 3">
            <a:extLst>
              <a:ext uri="{FF2B5EF4-FFF2-40B4-BE49-F238E27FC236}">
                <a16:creationId xmlns:a16="http://schemas.microsoft.com/office/drawing/2014/main" id="{94E870E0-4236-0323-1B16-A275A19FFFEC}"/>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4472C4"/>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4472C4"/>
                </a:solidFill>
                <a:latin typeface="Calibri" panose="020F0502020204030204" pitchFamily="34" charset="0"/>
                <a:cs typeface="Calibri" panose="020F0502020204030204" pitchFamily="34" charset="0"/>
              </a:rPr>
              <a:t>‹#›</a:t>
            </a:fld>
            <a:endParaRPr lang="en-GB" sz="1400" b="1" dirty="0">
              <a:solidFill>
                <a:srgbClr val="4472C4"/>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180364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647AC7A-B18F-D84E-9557-E638825AC34F}"/>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4" name="Rounded Rectangle 8">
            <a:extLst>
              <a:ext uri="{FF2B5EF4-FFF2-40B4-BE49-F238E27FC236}">
                <a16:creationId xmlns:a16="http://schemas.microsoft.com/office/drawing/2014/main" id="{4D543769-E3A1-0023-E494-E42F465B982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D8D0509D-FFBF-548D-4063-EB82755AFF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sp>
        <p:nvSpPr>
          <p:cNvPr id="3" name="Rectangle 2">
            <a:extLst>
              <a:ext uri="{FF2B5EF4-FFF2-40B4-BE49-F238E27FC236}">
                <a16:creationId xmlns:a16="http://schemas.microsoft.com/office/drawing/2014/main" id="{13C1516D-3707-2220-CFA7-A9D0A1DDDA33}"/>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Rounded Corners 3">
            <a:extLst>
              <a:ext uri="{FF2B5EF4-FFF2-40B4-BE49-F238E27FC236}">
                <a16:creationId xmlns:a16="http://schemas.microsoft.com/office/drawing/2014/main" id="{B9A5E29B-845C-580C-980F-9F6792D3D45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4472C4"/>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4472C4"/>
                </a:solidFill>
                <a:latin typeface="Calibri" panose="020F0502020204030204" pitchFamily="34" charset="0"/>
                <a:cs typeface="Calibri" panose="020F0502020204030204" pitchFamily="34" charset="0"/>
              </a:rPr>
              <a:t>‹#›</a:t>
            </a:fld>
            <a:endParaRPr lang="en-GB" sz="1400" b="1" dirty="0">
              <a:solidFill>
                <a:srgbClr val="4472C4"/>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678622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6349637D-2728-E54D-86AF-DE201417F897}"/>
              </a:ext>
            </a:extLst>
          </p:cNvPr>
          <p:cNvGrpSpPr/>
          <p:nvPr userDrawn="1"/>
        </p:nvGrpSpPr>
        <p:grpSpPr>
          <a:xfrm>
            <a:off x="10048357" y="291262"/>
            <a:ext cx="876718" cy="645960"/>
            <a:chOff x="10048357" y="291262"/>
            <a:chExt cx="876718" cy="645960"/>
          </a:xfrm>
        </p:grpSpPr>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B967D93F-54C2-674C-9510-9518BC33682C}"/>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5" name="Rounded Rectangle 8">
            <a:extLst>
              <a:ext uri="{FF2B5EF4-FFF2-40B4-BE49-F238E27FC236}">
                <a16:creationId xmlns:a16="http://schemas.microsoft.com/office/drawing/2014/main" id="{600EFB9D-E877-DECD-FFDB-10B3D3DB967C}"/>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B1284D8A-7BEB-A15E-2D17-A41D1EFE314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sp>
        <p:nvSpPr>
          <p:cNvPr id="4" name="Rectangle 3">
            <a:extLst>
              <a:ext uri="{FF2B5EF4-FFF2-40B4-BE49-F238E27FC236}">
                <a16:creationId xmlns:a16="http://schemas.microsoft.com/office/drawing/2014/main" id="{7420286E-2DA5-BD0F-4926-E2640B04A5E8}"/>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Rounded Corners 3">
            <a:extLst>
              <a:ext uri="{FF2B5EF4-FFF2-40B4-BE49-F238E27FC236}">
                <a16:creationId xmlns:a16="http://schemas.microsoft.com/office/drawing/2014/main" id="{DF874F66-CD7E-3F2B-5E3F-415583036BF1}"/>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4472C4"/>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4472C4"/>
                </a:solidFill>
                <a:latin typeface="Calibri" panose="020F0502020204030204" pitchFamily="34" charset="0"/>
                <a:cs typeface="Calibri" panose="020F0502020204030204" pitchFamily="34" charset="0"/>
              </a:rPr>
              <a:t>‹#›</a:t>
            </a:fld>
            <a:endParaRPr lang="en-GB" sz="1400" b="1" dirty="0">
              <a:solidFill>
                <a:srgbClr val="4472C4"/>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662526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3/03/2026</a:t>
            </a:fld>
            <a:endParaRPr lang="en-AU" dirty="0"/>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 2021 Commonwealth of Australia, unless otherwise indicated. Creative Commons Attribution 4.0, unless otherwise indicated.</a:t>
            </a:r>
            <a:endParaRPr lang="en-AU" dirty="0"/>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dirty="0"/>
          </a:p>
        </p:txBody>
      </p:sp>
    </p:spTree>
    <p:custDataLst>
      <p:tags r:id="rId27"/>
    </p:custDataLst>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72" r:id="rId1"/>
    <p:sldLayoutId id="2147483717" r:id="rId2"/>
    <p:sldLayoutId id="2147483691" r:id="rId3"/>
    <p:sldLayoutId id="2147483700" r:id="rId4"/>
    <p:sldLayoutId id="2147483722" r:id="rId5"/>
    <p:sldLayoutId id="2147483701" r:id="rId6"/>
    <p:sldLayoutId id="2147483704" r:id="rId7"/>
    <p:sldLayoutId id="2147483697" r:id="rId8"/>
    <p:sldLayoutId id="2147483699" r:id="rId9"/>
    <p:sldLayoutId id="2147483702" r:id="rId10"/>
    <p:sldLayoutId id="2147483703" r:id="rId11"/>
    <p:sldLayoutId id="2147483706" r:id="rId12"/>
    <p:sldLayoutId id="2147483698" r:id="rId13"/>
    <p:sldLayoutId id="2147483705" r:id="rId14"/>
    <p:sldLayoutId id="2147483695" r:id="rId15"/>
    <p:sldLayoutId id="2147483692" r:id="rId16"/>
    <p:sldLayoutId id="2147483693" r:id="rId17"/>
    <p:sldLayoutId id="2147483694" r:id="rId18"/>
    <p:sldLayoutId id="2147483716" r:id="rId19"/>
    <p:sldLayoutId id="2147483715" r:id="rId20"/>
    <p:sldLayoutId id="2147483710" r:id="rId21"/>
    <p:sldLayoutId id="2147483711" r:id="rId22"/>
    <p:sldLayoutId id="2147483712" r:id="rId23"/>
    <p:sldLayoutId id="2147483720" r:id="rId24"/>
    <p:sldLayoutId id="2147483721" r:id="rId2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0.xml"/><Relationship Id="rId1" Type="http://schemas.openxmlformats.org/officeDocument/2006/relationships/slideLayout" Target="../slideLayouts/slideLayout21.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21.xml"/><Relationship Id="rId4" Type="http://schemas.openxmlformats.org/officeDocument/2006/relationships/image" Target="../media/image33.sv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11.xml"/><Relationship Id="rId5" Type="http://schemas.openxmlformats.org/officeDocument/2006/relationships/image" Target="../media/image43.svg"/><Relationship Id="rId4" Type="http://schemas.openxmlformats.org/officeDocument/2006/relationships/image" Target="../media/image42.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9.xml"/><Relationship Id="rId1" Type="http://schemas.openxmlformats.org/officeDocument/2006/relationships/tags" Target="../tags/tag1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6.xml"/><Relationship Id="rId1" Type="http://schemas.openxmlformats.org/officeDocument/2006/relationships/tags" Target="../tags/tag1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2.xml"/><Relationship Id="rId1" Type="http://schemas.openxmlformats.org/officeDocument/2006/relationships/tags" Target="../tags/tag7.xml"/><Relationship Id="rId5" Type="http://schemas.openxmlformats.org/officeDocument/2006/relationships/image" Target="../media/image29.svg"/><Relationship Id="rId4" Type="http://schemas.openxmlformats.org/officeDocument/2006/relationships/image" Target="../media/image28.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xml"/><Relationship Id="rId1" Type="http://schemas.openxmlformats.org/officeDocument/2006/relationships/tags" Target="../tags/tag1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tags" Target="../tags/tag1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tags" Target="../tags/tag1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0.xml"/><Relationship Id="rId1" Type="http://schemas.openxmlformats.org/officeDocument/2006/relationships/tags" Target="../tags/tag1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0.xml"/><Relationship Id="rId1" Type="http://schemas.openxmlformats.org/officeDocument/2006/relationships/tags" Target="../tags/tag19.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0.xml"/><Relationship Id="rId1" Type="http://schemas.openxmlformats.org/officeDocument/2006/relationships/tags" Target="../tags/tag20.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0.xml"/><Relationship Id="rId1" Type="http://schemas.openxmlformats.org/officeDocument/2006/relationships/tags" Target="../tags/tag2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5.xml"/><Relationship Id="rId1" Type="http://schemas.openxmlformats.org/officeDocument/2006/relationships/tags" Target="../tags/tag2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5.xml"/><Relationship Id="rId1" Type="http://schemas.openxmlformats.org/officeDocument/2006/relationships/tags" Target="../tags/tag2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tags" Target="../tags/tag24.xml"/><Relationship Id="rId4" Type="http://schemas.openxmlformats.org/officeDocument/2006/relationships/image" Target="../media/image44.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2.xml"/><Relationship Id="rId1" Type="http://schemas.openxmlformats.org/officeDocument/2006/relationships/tags" Target="../tags/tag8.xml"/><Relationship Id="rId5" Type="http://schemas.openxmlformats.org/officeDocument/2006/relationships/image" Target="../media/image31.svg"/><Relationship Id="rId4" Type="http://schemas.openxmlformats.org/officeDocument/2006/relationships/image" Target="../media/image30.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tags" Target="../tags/tag25.xml"/><Relationship Id="rId5" Type="http://schemas.openxmlformats.org/officeDocument/2006/relationships/image" Target="../media/image45.png"/><Relationship Id="rId4" Type="http://schemas.openxmlformats.org/officeDocument/2006/relationships/image" Target="../media/image44.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tags" Target="../tags/tag26.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2.xml"/><Relationship Id="rId1" Type="http://schemas.openxmlformats.org/officeDocument/2006/relationships/tags" Target="../tags/tag27.xml"/><Relationship Id="rId4" Type="http://schemas.openxmlformats.org/officeDocument/2006/relationships/image" Target="../media/image47.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2.xml"/><Relationship Id="rId1" Type="http://schemas.openxmlformats.org/officeDocument/2006/relationships/tags" Target="../tags/tag28.xml"/><Relationship Id="rId5" Type="http://schemas.openxmlformats.org/officeDocument/2006/relationships/image" Target="../media/image48.png"/><Relationship Id="rId4" Type="http://schemas.openxmlformats.org/officeDocument/2006/relationships/image" Target="../media/image47.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2.xml"/><Relationship Id="rId1" Type="http://schemas.openxmlformats.org/officeDocument/2006/relationships/tags" Target="../tags/tag29.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7.xml"/><Relationship Id="rId1" Type="http://schemas.openxmlformats.org/officeDocument/2006/relationships/tags" Target="../tags/tag30.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1.xml"/><Relationship Id="rId1" Type="http://schemas.openxmlformats.org/officeDocument/2006/relationships/tags" Target="../tags/tag31.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6.xml"/><Relationship Id="rId1" Type="http://schemas.openxmlformats.org/officeDocument/2006/relationships/tags" Target="../tags/tag3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0.xml"/><Relationship Id="rId1" Type="http://schemas.openxmlformats.org/officeDocument/2006/relationships/tags" Target="../tags/tag33.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tags" Target="../tags/tag34.xml"/><Relationship Id="rId5" Type="http://schemas.openxmlformats.org/officeDocument/2006/relationships/image" Target="../media/image33.svg"/><Relationship Id="rId4" Type="http://schemas.openxmlformats.org/officeDocument/2006/relationships/image" Target="../media/image3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2.xml"/><Relationship Id="rId1" Type="http://schemas.openxmlformats.org/officeDocument/2006/relationships/tags" Target="../tags/tag35.xml"/><Relationship Id="rId5" Type="http://schemas.openxmlformats.org/officeDocument/2006/relationships/image" Target="../media/image33.svg"/><Relationship Id="rId4" Type="http://schemas.openxmlformats.org/officeDocument/2006/relationships/image" Target="../media/image32.png"/></Relationships>
</file>

<file path=ppt/slides/_rels/slide41.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notesSlide" Target="../notesSlides/notesSlide41.xml"/><Relationship Id="rId7" Type="http://schemas.openxmlformats.org/officeDocument/2006/relationships/image" Target="../media/image7.svg"/><Relationship Id="rId12" Type="http://schemas.openxmlformats.org/officeDocument/2006/relationships/image" Target="../media/image53.png"/><Relationship Id="rId2" Type="http://schemas.openxmlformats.org/officeDocument/2006/relationships/slideLayout" Target="../slideLayouts/slideLayout15.xml"/><Relationship Id="rId1" Type="http://schemas.openxmlformats.org/officeDocument/2006/relationships/tags" Target="../tags/tag36.xml"/><Relationship Id="rId6" Type="http://schemas.openxmlformats.org/officeDocument/2006/relationships/image" Target="../media/image6.png"/><Relationship Id="rId11" Type="http://schemas.openxmlformats.org/officeDocument/2006/relationships/image" Target="../media/image52.png"/><Relationship Id="rId5" Type="http://schemas.openxmlformats.org/officeDocument/2006/relationships/image" Target="../media/image5.svg"/><Relationship Id="rId10" Type="http://schemas.openxmlformats.org/officeDocument/2006/relationships/image" Target="../media/image46.png"/><Relationship Id="rId4" Type="http://schemas.openxmlformats.org/officeDocument/2006/relationships/image" Target="../media/image4.png"/><Relationship Id="rId9" Type="http://schemas.openxmlformats.org/officeDocument/2006/relationships/image" Target="../media/image51.sv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4.xml"/><Relationship Id="rId1" Type="http://schemas.openxmlformats.org/officeDocument/2006/relationships/tags" Target="../tags/tag37.xml"/><Relationship Id="rId4" Type="http://schemas.openxmlformats.org/officeDocument/2006/relationships/image" Target="../media/image54.png"/></Relationships>
</file>

<file path=ppt/slides/_rels/slide4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3.xml"/><Relationship Id="rId1" Type="http://schemas.openxmlformats.org/officeDocument/2006/relationships/slideLayout" Target="../slideLayouts/slideLayout13.xml"/><Relationship Id="rId6" Type="http://schemas.openxmlformats.org/officeDocument/2006/relationships/image" Target="../media/image58.svg"/><Relationship Id="rId5" Type="http://schemas.openxmlformats.org/officeDocument/2006/relationships/image" Target="../media/image57.png"/><Relationship Id="rId4" Type="http://schemas.openxmlformats.org/officeDocument/2006/relationships/image" Target="../media/image56.sv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21.xml"/><Relationship Id="rId4" Type="http://schemas.openxmlformats.org/officeDocument/2006/relationships/image" Target="../media/image33.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21.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0.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idx="4294967295"/>
          </p:nvPr>
        </p:nvSpPr>
        <p:spPr>
          <a:xfrm>
            <a:off x="0" y="-705236"/>
            <a:ext cx="7997588" cy="545929"/>
          </a:xfrm>
        </p:spPr>
        <p:txBody>
          <a:bodyPr/>
          <a:lstStyle/>
          <a:p>
            <a:pPr algn="l"/>
            <a:r>
              <a:rPr lang="en-US" sz="800" b="1" dirty="0">
                <a:solidFill>
                  <a:schemeClr val="bg2"/>
                </a:solidFill>
              </a:rPr>
              <a:t>Slide 1 Phase 19 Lesson 1 Explicit teaching aw and au say /or/</a:t>
            </a:r>
            <a:endParaRPr lang="en-US" sz="800" dirty="0">
              <a:solidFill>
                <a:schemeClr val="bg2"/>
              </a:solidFill>
            </a:endParaRPr>
          </a:p>
        </p:txBody>
      </p:sp>
      <p:sp>
        <p:nvSpPr>
          <p:cNvPr id="2" name="TextBox 1">
            <a:extLst>
              <a:ext uri="{FF2B5EF4-FFF2-40B4-BE49-F238E27FC236}">
                <a16:creationId xmlns:a16="http://schemas.microsoft.com/office/drawing/2014/main" id="{13314942-F746-FCEA-CEE6-C329177DCF38}"/>
              </a:ext>
            </a:extLst>
          </p:cNvPr>
          <p:cNvSpPr txBox="1"/>
          <p:nvPr/>
        </p:nvSpPr>
        <p:spPr>
          <a:xfrm>
            <a:off x="275572" y="2944393"/>
            <a:ext cx="5820428" cy="2092881"/>
          </a:xfrm>
          <a:prstGeom prst="rect">
            <a:avLst/>
          </a:prstGeom>
          <a:noFill/>
        </p:spPr>
        <p:txBody>
          <a:bodyPr wrap="square">
            <a:spAutoFit/>
          </a:bodyPr>
          <a:lstStyle/>
          <a:p>
            <a:pPr algn="ctr"/>
            <a:r>
              <a:rPr lang="en-GB" sz="3000" dirty="0"/>
              <a:t>ie*   ey*   oe   eigh</a:t>
            </a:r>
          </a:p>
          <a:p>
            <a:pPr algn="ctr"/>
            <a:r>
              <a:rPr lang="en-US" sz="3000" dirty="0"/>
              <a:t>Suffix -est</a:t>
            </a:r>
          </a:p>
          <a:p>
            <a:pPr algn="ctr"/>
            <a:r>
              <a:rPr lang="en-GB" sz="3000" dirty="0"/>
              <a:t>people   straight   height</a:t>
            </a:r>
          </a:p>
          <a:p>
            <a:pPr algn="ctr"/>
            <a:r>
              <a:rPr lang="en-GB" sz="1200" dirty="0"/>
              <a:t>*denotes two sounds</a:t>
            </a:r>
          </a:p>
          <a:p>
            <a:pPr algn="ctr"/>
            <a:endParaRPr lang="en-GB" sz="2800" dirty="0">
              <a:highlight>
                <a:srgbClr val="FFFF00"/>
              </a:highlight>
            </a:endParaRPr>
          </a:p>
        </p:txBody>
      </p:sp>
      <p:sp>
        <p:nvSpPr>
          <p:cNvPr id="7" name="TextBox 6">
            <a:extLst>
              <a:ext uri="{FF2B5EF4-FFF2-40B4-BE49-F238E27FC236}">
                <a16:creationId xmlns:a16="http://schemas.microsoft.com/office/drawing/2014/main" id="{9890F197-D46C-9CA8-EE12-3BF470C0CDC9}"/>
              </a:ext>
            </a:extLst>
          </p:cNvPr>
          <p:cNvSpPr txBox="1"/>
          <p:nvPr/>
        </p:nvSpPr>
        <p:spPr>
          <a:xfrm>
            <a:off x="5952708" y="3452225"/>
            <a:ext cx="6096000" cy="1077218"/>
          </a:xfrm>
          <a:prstGeom prst="rect">
            <a:avLst/>
          </a:prstGeom>
          <a:noFill/>
        </p:spPr>
        <p:txBody>
          <a:bodyPr wrap="square">
            <a:spAutoFit/>
          </a:bodyPr>
          <a:lstStyle/>
          <a:p>
            <a:pPr marL="0" indent="0" algn="ctr">
              <a:buNone/>
            </a:pPr>
            <a:r>
              <a:rPr lang="en-AU" sz="3200" b="1" dirty="0"/>
              <a:t>aw and au say /or/   </a:t>
            </a:r>
          </a:p>
          <a:p>
            <a:pPr marL="0" indent="0" algn="ctr">
              <a:buNone/>
            </a:pPr>
            <a:r>
              <a:rPr lang="en-AU" sz="3200" b="1" dirty="0"/>
              <a:t>beautiful</a:t>
            </a:r>
            <a:endParaRPr lang="en-AU" sz="3200" b="1" dirty="0">
              <a:solidFill>
                <a:srgbClr val="0E1E42"/>
              </a:solidFill>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44625"/>
            <a:ext cx="10515600" cy="1325562"/>
          </a:xfrm>
        </p:spPr>
        <p:txBody>
          <a:bodyPr/>
          <a:lstStyle/>
          <a:p>
            <a:r>
              <a:rPr lang="en-AU" sz="800" dirty="0">
                <a:solidFill>
                  <a:schemeClr val="bg2"/>
                </a:solidFill>
                <a:latin typeface="+mn-lt"/>
              </a:rPr>
              <a:t>Slide 10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grpSp>
        <p:nvGrpSpPr>
          <p:cNvPr id="5" name="Group 4" descr="tamest">
            <a:extLst>
              <a:ext uri="{FF2B5EF4-FFF2-40B4-BE49-F238E27FC236}">
                <a16:creationId xmlns:a16="http://schemas.microsoft.com/office/drawing/2014/main" id="{1BFAFCCA-B004-E528-5A40-C4EA951A08BC}"/>
              </a:ext>
            </a:extLst>
          </p:cNvPr>
          <p:cNvGrpSpPr/>
          <p:nvPr/>
        </p:nvGrpSpPr>
        <p:grpSpPr>
          <a:xfrm>
            <a:off x="1221554" y="1707652"/>
            <a:ext cx="3501041" cy="1721348"/>
            <a:chOff x="622074" y="1573526"/>
            <a:chExt cx="3557007" cy="1845495"/>
          </a:xfrm>
        </p:grpSpPr>
        <p:pic>
          <p:nvPicPr>
            <p:cNvPr id="11" name="Picture 10">
              <a:extLst>
                <a:ext uri="{FF2B5EF4-FFF2-40B4-BE49-F238E27FC236}">
                  <a16:creationId xmlns:a16="http://schemas.microsoft.com/office/drawing/2014/main" id="{529832FA-A0D9-4427-F9A0-9B974AED754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22074" y="1573526"/>
              <a:ext cx="3557007" cy="1845495"/>
            </a:xfrm>
            <a:prstGeom prst="rect">
              <a:avLst/>
            </a:prstGeom>
          </p:spPr>
        </p:pic>
        <p:sp>
          <p:nvSpPr>
            <p:cNvPr id="3" name="Arrow: Right 2">
              <a:extLst>
                <a:ext uri="{FF2B5EF4-FFF2-40B4-BE49-F238E27FC236}">
                  <a16:creationId xmlns:a16="http://schemas.microsoft.com/office/drawing/2014/main" id="{60C47F42-2E62-A1C4-29CD-A3FE0F75950B}"/>
                </a:ext>
              </a:extLst>
            </p:cNvPr>
            <p:cNvSpPr/>
            <p:nvPr/>
          </p:nvSpPr>
          <p:spPr>
            <a:xfrm rot="8203464">
              <a:off x="1826414" y="1838430"/>
              <a:ext cx="881121" cy="272887"/>
            </a:xfrm>
            <a:prstGeom prst="right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dirty="0"/>
            </a:p>
          </p:txBody>
        </p:sp>
      </p:grpSp>
      <p:grpSp>
        <p:nvGrpSpPr>
          <p:cNvPr id="8" name="Group 7" descr="biggest">
            <a:extLst>
              <a:ext uri="{FF2B5EF4-FFF2-40B4-BE49-F238E27FC236}">
                <a16:creationId xmlns:a16="http://schemas.microsoft.com/office/drawing/2014/main" id="{378E5A1B-D2AE-E1CE-F7FD-EFDAA5884307}"/>
              </a:ext>
            </a:extLst>
          </p:cNvPr>
          <p:cNvGrpSpPr/>
          <p:nvPr/>
        </p:nvGrpSpPr>
        <p:grpSpPr>
          <a:xfrm>
            <a:off x="4722595" y="4417414"/>
            <a:ext cx="3494030" cy="2027906"/>
            <a:chOff x="3905492" y="3830960"/>
            <a:chExt cx="3940454" cy="2384045"/>
          </a:xfrm>
        </p:grpSpPr>
        <p:pic>
          <p:nvPicPr>
            <p:cNvPr id="6" name="Picture 5">
              <a:extLst>
                <a:ext uri="{FF2B5EF4-FFF2-40B4-BE49-F238E27FC236}">
                  <a16:creationId xmlns:a16="http://schemas.microsoft.com/office/drawing/2014/main" id="{C37CB1FA-D5BE-79C9-5914-F89A36CC5E2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346053" y="3830960"/>
              <a:ext cx="3499893" cy="2384045"/>
            </a:xfrm>
            <a:prstGeom prst="rect">
              <a:avLst/>
            </a:prstGeom>
          </p:spPr>
        </p:pic>
        <p:sp>
          <p:nvSpPr>
            <p:cNvPr id="4" name="Arrow: Right 3">
              <a:extLst>
                <a:ext uri="{FF2B5EF4-FFF2-40B4-BE49-F238E27FC236}">
                  <a16:creationId xmlns:a16="http://schemas.microsoft.com/office/drawing/2014/main" id="{F529E15F-6DC2-6275-DAF6-D683BCF46200}"/>
                </a:ext>
              </a:extLst>
            </p:cNvPr>
            <p:cNvSpPr/>
            <p:nvPr/>
          </p:nvSpPr>
          <p:spPr>
            <a:xfrm rot="2072783">
              <a:off x="3905492" y="3876642"/>
              <a:ext cx="881121" cy="272887"/>
            </a:xfrm>
            <a:prstGeom prst="right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dirty="0"/>
            </a:p>
          </p:txBody>
        </p:sp>
      </p:grpSp>
      <p:grpSp>
        <p:nvGrpSpPr>
          <p:cNvPr id="13" name="Group 12" descr="brightest">
            <a:extLst>
              <a:ext uri="{FF2B5EF4-FFF2-40B4-BE49-F238E27FC236}">
                <a16:creationId xmlns:a16="http://schemas.microsoft.com/office/drawing/2014/main" id="{D3E790C3-D59C-EE14-BB67-4A922E864B0A}"/>
              </a:ext>
            </a:extLst>
          </p:cNvPr>
          <p:cNvGrpSpPr/>
          <p:nvPr/>
        </p:nvGrpSpPr>
        <p:grpSpPr>
          <a:xfrm>
            <a:off x="8068576" y="1523271"/>
            <a:ext cx="3104630" cy="2014007"/>
            <a:chOff x="8464985" y="1509183"/>
            <a:chExt cx="3104630" cy="2014007"/>
          </a:xfrm>
        </p:grpSpPr>
        <p:pic>
          <p:nvPicPr>
            <p:cNvPr id="7" name="Picture 6">
              <a:extLst>
                <a:ext uri="{FF2B5EF4-FFF2-40B4-BE49-F238E27FC236}">
                  <a16:creationId xmlns:a16="http://schemas.microsoft.com/office/drawing/2014/main" id="{F1F6F99C-463A-B488-D1F0-7E330AB8A4A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464985" y="1869216"/>
              <a:ext cx="1883625" cy="1653974"/>
            </a:xfrm>
            <a:prstGeom prst="rect">
              <a:avLst/>
            </a:prstGeom>
          </p:spPr>
        </p:pic>
        <p:sp>
          <p:nvSpPr>
            <p:cNvPr id="9" name="Arrow: Right 8">
              <a:extLst>
                <a:ext uri="{FF2B5EF4-FFF2-40B4-BE49-F238E27FC236}">
                  <a16:creationId xmlns:a16="http://schemas.microsoft.com/office/drawing/2014/main" id="{A5C181D4-47E2-2D0B-CFB7-45E042938761}"/>
                </a:ext>
              </a:extLst>
            </p:cNvPr>
            <p:cNvSpPr/>
            <p:nvPr/>
          </p:nvSpPr>
          <p:spPr>
            <a:xfrm rot="8203464">
              <a:off x="9752704" y="1509183"/>
              <a:ext cx="867257" cy="254530"/>
            </a:xfrm>
            <a:prstGeom prst="right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2" name="Picture 11">
              <a:extLst>
                <a:ext uri="{FF2B5EF4-FFF2-40B4-BE49-F238E27FC236}">
                  <a16:creationId xmlns:a16="http://schemas.microsoft.com/office/drawing/2014/main" id="{001C048F-B699-FC4E-C1C1-8AE34DF3133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1496" y="2047143"/>
              <a:ext cx="1298119" cy="1298119"/>
            </a:xfrm>
            <a:prstGeom prst="rect">
              <a:avLst/>
            </a:prstGeom>
          </p:spPr>
        </p:pic>
      </p:grpSp>
    </p:spTree>
    <p:extLst>
      <p:ext uri="{BB962C8B-B14F-4D97-AF65-F5344CB8AC3E}">
        <p14:creationId xmlns:p14="http://schemas.microsoft.com/office/powerpoint/2010/main" val="33052980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521888"/>
            <a:ext cx="10515600" cy="1325563"/>
          </a:xfrm>
        </p:spPr>
        <p:txBody>
          <a:bodyPr/>
          <a:lstStyle/>
          <a:p>
            <a:r>
              <a:rPr lang="en-AU" sz="800" dirty="0">
                <a:solidFill>
                  <a:schemeClr val="bg2"/>
                </a:solidFill>
                <a:latin typeface="+mn-lt"/>
              </a:rPr>
              <a:t>Slide 11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4" name="Content Placeholder 2">
            <a:extLst>
              <a:ext uri="{FF2B5EF4-FFF2-40B4-BE49-F238E27FC236}">
                <a16:creationId xmlns:a16="http://schemas.microsoft.com/office/drawing/2014/main" id="{76EE4355-FB5A-EF69-9F6C-7E10EF7DBDD4}"/>
              </a:ext>
            </a:extLst>
          </p:cNvPr>
          <p:cNvSpPr txBox="1">
            <a:spLocks/>
          </p:cNvSpPr>
          <p:nvPr/>
        </p:nvSpPr>
        <p:spPr>
          <a:xfrm>
            <a:off x="295275" y="2884235"/>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000" dirty="0">
                <a:solidFill>
                  <a:srgbClr val="4557AD"/>
                </a:solidFill>
                <a:latin typeface="Tenorite" pitchFamily="2" charset="0"/>
                <a:ea typeface="Verdana" panose="020B0604030504040204" pitchFamily="34" charset="0"/>
                <a:cs typeface="Verdana" panose="020B0604030504040204" pitchFamily="34" charset="0"/>
              </a:rPr>
              <a:t>straight    height    people</a:t>
            </a:r>
            <a:endParaRPr lang="en-AU" sz="80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5BD0B-E140-5477-BE01-F8F9AA3D41B3}"/>
              </a:ext>
            </a:extLst>
          </p:cNvPr>
          <p:cNvSpPr>
            <a:spLocks noGrp="1"/>
          </p:cNvSpPr>
          <p:nvPr>
            <p:ph type="title" idx="4294967295"/>
          </p:nvPr>
        </p:nvSpPr>
        <p:spPr>
          <a:xfrm>
            <a:off x="0" y="-1521888"/>
            <a:ext cx="10515600" cy="1325563"/>
          </a:xfrm>
        </p:spPr>
        <p:txBody>
          <a:bodyPr/>
          <a:lstStyle/>
          <a:p>
            <a:r>
              <a:rPr lang="en-AU" sz="800" dirty="0">
                <a:solidFill>
                  <a:schemeClr val="bg2"/>
                </a:solidFill>
                <a:latin typeface="+mn-lt"/>
              </a:rPr>
              <a:t>Slide 12 </a:t>
            </a:r>
            <a:r>
              <a:rPr lang="en-AU" sz="800" kern="1200" dirty="0">
                <a:solidFill>
                  <a:schemeClr val="bg2"/>
                </a:solidFill>
                <a:effectLst/>
                <a:latin typeface="+mn-lt"/>
                <a:ea typeface="+mj-ea"/>
                <a:cs typeface="+mj-cs"/>
              </a:rPr>
              <a:t>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851206" y="1513091"/>
            <a:ext cx="10842564" cy="383181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5400" dirty="0">
                <a:solidFill>
                  <a:srgbClr val="4557AD"/>
                </a:solidFill>
                <a:latin typeface="Tenorite" pitchFamily="2" charset="0"/>
                <a:ea typeface="Verdana" panose="020B0604030504040204" pitchFamily="34" charset="0"/>
                <a:cs typeface="Verdana" panose="020B0604030504040204" pitchFamily="34" charset="0"/>
              </a:rPr>
              <a:t>The priest came into the church and the people stood up straight. Joe the jockey was late, so he tiptoed inside. His neighbour was the latest and she had to sit at the back.</a:t>
            </a:r>
          </a:p>
        </p:txBody>
      </p:sp>
    </p:spTree>
    <p:extLst>
      <p:ext uri="{BB962C8B-B14F-4D97-AF65-F5344CB8AC3E}">
        <p14:creationId xmlns:p14="http://schemas.microsoft.com/office/powerpoint/2010/main" val="12597794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idx="4294967295"/>
          </p:nvPr>
        </p:nvSpPr>
        <p:spPr>
          <a:xfrm>
            <a:off x="0" y="-1419051"/>
            <a:ext cx="10515600" cy="1325563"/>
          </a:xfrm>
        </p:spPr>
        <p:txBody>
          <a:bodyPr>
            <a:normAutofit/>
          </a:bodyPr>
          <a:lstStyle/>
          <a:p>
            <a:r>
              <a:rPr lang="en-AU" sz="800" dirty="0">
                <a:solidFill>
                  <a:schemeClr val="bg2"/>
                </a:solidFill>
                <a:latin typeface="+mn-lt"/>
              </a:rPr>
              <a:t>Slide 13 </a:t>
            </a:r>
            <a:r>
              <a:rPr lang="en-AU" sz="800" kern="1200" dirty="0">
                <a:solidFill>
                  <a:schemeClr val="bg2"/>
                </a:solidFill>
                <a:effectLst/>
                <a:latin typeface="+mn-lt"/>
                <a:ea typeface="+mj-ea"/>
                <a:cs typeface="+mj-cs"/>
              </a:rPr>
              <a:t>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idx="4294967295"/>
          </p:nvPr>
        </p:nvSpPr>
        <p:spPr>
          <a:xfrm>
            <a:off x="0" y="-1769598"/>
            <a:ext cx="8973832" cy="1571097"/>
          </a:xfrm>
        </p:spPr>
        <p:txBody>
          <a:bodyPr/>
          <a:lstStyle/>
          <a:p>
            <a:r>
              <a:rPr lang="en-US" sz="800" dirty="0">
                <a:solidFill>
                  <a:schemeClr val="bg2"/>
                </a:solidFill>
                <a:latin typeface="+mn-lt"/>
              </a:rPr>
              <a:t>Slide 14 End of review</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Tree>
    <p:extLst>
      <p:ext uri="{BB962C8B-B14F-4D97-AF65-F5344CB8AC3E}">
        <p14:creationId xmlns:p14="http://schemas.microsoft.com/office/powerpoint/2010/main" val="37918919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idx="4294967295"/>
          </p:nvPr>
        </p:nvSpPr>
        <p:spPr>
          <a:xfrm>
            <a:off x="0" y="-800201"/>
            <a:ext cx="10106526" cy="625578"/>
          </a:xfrm>
        </p:spPr>
        <p:txBody>
          <a:bodyPr/>
          <a:lstStyle/>
          <a:p>
            <a:r>
              <a:rPr lang="en-US" sz="800" b="0" dirty="0">
                <a:solidFill>
                  <a:schemeClr val="bg2"/>
                </a:solidFill>
              </a:rPr>
              <a:t>Slide 15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6" y="3618909"/>
            <a:ext cx="7527758" cy="1938992"/>
          </a:xfrm>
          <a:prstGeom prst="rect">
            <a:avLst/>
          </a:prstGeom>
          <a:noFill/>
        </p:spPr>
        <p:txBody>
          <a:bodyPr wrap="square" lIns="91440" tIns="45720" rIns="91440" bIns="45720" anchor="t">
            <a:spAutoFit/>
          </a:bodyPr>
          <a:lstStyle/>
          <a:p>
            <a:r>
              <a:rPr lang="en-US" sz="3000" dirty="0"/>
              <a:t>I will know I have been successful if I can:</a:t>
            </a:r>
          </a:p>
          <a:p>
            <a:pPr marL="342900" indent="-342900">
              <a:buFont typeface="Arial" panose="020B0604020202020204" pitchFamily="34" charset="0"/>
              <a:buChar char="•"/>
            </a:pPr>
            <a:r>
              <a:rPr lang="en-US" sz="3000" dirty="0"/>
              <a:t>say the sound for aw and au</a:t>
            </a:r>
            <a:endParaRPr lang="en-US" sz="3000" dirty="0">
              <a:ea typeface="Calibri"/>
              <a:cs typeface="Calibri"/>
            </a:endParaRPr>
          </a:p>
          <a:p>
            <a:pPr marL="342900" indent="-342900">
              <a:buFont typeface="Arial" panose="020B0604020202020204" pitchFamily="34" charset="0"/>
              <a:buChar char="•"/>
            </a:pPr>
            <a:r>
              <a:rPr lang="en-US" sz="3000" dirty="0"/>
              <a:t>read words with aw and au</a:t>
            </a:r>
            <a:endParaRPr lang="en-US" sz="3000" dirty="0">
              <a:ea typeface="Calibri"/>
              <a:cs typeface="Calibri"/>
            </a:endParaRPr>
          </a:p>
          <a:p>
            <a:pPr marL="342900" indent="-342900">
              <a:buFont typeface="Arial" panose="020B0604020202020204" pitchFamily="34" charset="0"/>
              <a:buChar char="•"/>
            </a:pPr>
            <a:r>
              <a:rPr lang="en-US" sz="3000" dirty="0"/>
              <a:t>write words with aw and au.</a:t>
            </a:r>
            <a:endParaRPr lang="en-US" sz="3000" dirty="0">
              <a:ea typeface="Calibri"/>
              <a:cs typeface="Calibri"/>
            </a:endParaRP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16 I</a:t>
            </a:r>
            <a:r>
              <a:rPr lang="en-US" sz="800" kern="1200" baseline="0" dirty="0">
                <a:solidFill>
                  <a:srgbClr val="E7E6E6"/>
                </a:solidFill>
                <a:effectLst/>
                <a:latin typeface="Calibri" panose="020F0502020204030204" pitchFamily="34" charset="0"/>
                <a:ea typeface="+mj-ea"/>
                <a:cs typeface="+mj-cs"/>
              </a:rPr>
              <a:t> do </a:t>
            </a:r>
            <a:endParaRPr lang="en-AU" dirty="0"/>
          </a:p>
        </p:txBody>
      </p:sp>
      <p:grpSp>
        <p:nvGrpSpPr>
          <p:cNvPr id="4" name="Group 3" descr="Sauce being dripped on to two prawns from a sauce bottle, with the words, Prawns with sauce underneath.">
            <a:extLst>
              <a:ext uri="{FF2B5EF4-FFF2-40B4-BE49-F238E27FC236}">
                <a16:creationId xmlns:a16="http://schemas.microsoft.com/office/drawing/2014/main" id="{DC8C72CC-0826-B8D1-F703-AD72E4E56FB6}"/>
              </a:ext>
            </a:extLst>
          </p:cNvPr>
          <p:cNvGrpSpPr/>
          <p:nvPr/>
        </p:nvGrpSpPr>
        <p:grpSpPr>
          <a:xfrm>
            <a:off x="0" y="1204985"/>
            <a:ext cx="12191999" cy="5314304"/>
            <a:chOff x="0" y="1062089"/>
            <a:chExt cx="12191999" cy="5314304"/>
          </a:xfrm>
        </p:grpSpPr>
        <p:sp>
          <p:nvSpPr>
            <p:cNvPr id="5" name="TextBox 4">
              <a:extLst>
                <a:ext uri="{FF2B5EF4-FFF2-40B4-BE49-F238E27FC236}">
                  <a16:creationId xmlns:a16="http://schemas.microsoft.com/office/drawing/2014/main" id="{5D1395A1-F0E5-55AC-246E-0370F08AE2A8}"/>
                </a:ext>
              </a:extLst>
            </p:cNvPr>
            <p:cNvSpPr txBox="1"/>
            <p:nvPr/>
          </p:nvSpPr>
          <p:spPr>
            <a:xfrm>
              <a:off x="0" y="5027962"/>
              <a:ext cx="12191999" cy="1231106"/>
            </a:xfrm>
            <a:prstGeom prst="rect">
              <a:avLst/>
            </a:prstGeom>
            <a:noFill/>
          </p:spPr>
          <p:txBody>
            <a:bodyPr wrap="square">
              <a:spAutoFit/>
            </a:bodyPr>
            <a:lstStyle/>
            <a:p>
              <a:pPr algn="ctr"/>
              <a:r>
                <a:rPr lang="en-US" sz="7400" dirty="0">
                  <a:solidFill>
                    <a:srgbClr val="4557AD"/>
                  </a:solidFill>
                  <a:latin typeface="Tenorite" pitchFamily="2" charset="0"/>
                  <a:ea typeface="Verdana" panose="020B0604030504040204" pitchFamily="34" charset="0"/>
                  <a:cs typeface="Verdana" panose="020B0604030504040204" pitchFamily="34" charset="0"/>
                </a:rPr>
                <a:t>Pr</a:t>
              </a:r>
              <a:r>
                <a:rPr lang="en-US" sz="7400" u="sng" dirty="0">
                  <a:solidFill>
                    <a:srgbClr val="4557AD"/>
                  </a:solidFill>
                  <a:latin typeface="Tenorite" pitchFamily="2" charset="0"/>
                  <a:ea typeface="Verdana" panose="020B0604030504040204" pitchFamily="34" charset="0"/>
                  <a:cs typeface="Verdana" panose="020B0604030504040204" pitchFamily="34" charset="0"/>
                </a:rPr>
                <a:t>aw</a:t>
              </a:r>
              <a:r>
                <a:rPr lang="en-US" sz="7400" dirty="0">
                  <a:solidFill>
                    <a:srgbClr val="4557AD"/>
                  </a:solidFill>
                  <a:latin typeface="Tenorite" pitchFamily="2" charset="0"/>
                  <a:ea typeface="Verdana" panose="020B0604030504040204" pitchFamily="34" charset="0"/>
                  <a:cs typeface="Verdana" panose="020B0604030504040204" pitchFamily="34" charset="0"/>
                </a:rPr>
                <a:t>ns with s</a:t>
              </a:r>
              <a:r>
                <a:rPr lang="en-US" sz="7400" u="sng" dirty="0">
                  <a:solidFill>
                    <a:srgbClr val="4557AD"/>
                  </a:solidFill>
                  <a:latin typeface="Tenorite" pitchFamily="2" charset="0"/>
                  <a:ea typeface="Verdana" panose="020B0604030504040204" pitchFamily="34" charset="0"/>
                  <a:cs typeface="Verdana" panose="020B0604030504040204" pitchFamily="34" charset="0"/>
                </a:rPr>
                <a:t>au</a:t>
              </a:r>
              <a:r>
                <a:rPr lang="en-US" sz="7400" dirty="0">
                  <a:solidFill>
                    <a:srgbClr val="4557AD"/>
                  </a:solidFill>
                  <a:latin typeface="Tenorite" pitchFamily="2" charset="0"/>
                  <a:ea typeface="Verdana" panose="020B0604030504040204" pitchFamily="34" charset="0"/>
                  <a:cs typeface="Verdana" panose="020B0604030504040204" pitchFamily="34" charset="0"/>
                </a:rPr>
                <a:t>ce</a:t>
              </a:r>
              <a:endParaRPr lang="en-AU" sz="7400" u="sng" dirty="0">
                <a:solidFill>
                  <a:srgbClr val="4557AD"/>
                </a:solidFill>
              </a:endParaRPr>
            </a:p>
          </p:txBody>
        </p:sp>
        <p:sp>
          <p:nvSpPr>
            <p:cNvPr id="8" name="Rounded Rectangle 2">
              <a:extLst>
                <a:ext uri="{FF2B5EF4-FFF2-40B4-BE49-F238E27FC236}">
                  <a16:creationId xmlns:a16="http://schemas.microsoft.com/office/drawing/2014/main" id="{041DCE4C-6602-DA22-261E-75609ECCF86C}"/>
                </a:ext>
              </a:extLst>
            </p:cNvPr>
            <p:cNvSpPr/>
            <p:nvPr/>
          </p:nvSpPr>
          <p:spPr>
            <a:xfrm>
              <a:off x="310896" y="1062089"/>
              <a:ext cx="11558015" cy="5314304"/>
            </a:xfrm>
            <a:prstGeom prst="roundRect">
              <a:avLst>
                <a:gd name="adj" fmla="val 2269"/>
              </a:avLst>
            </a:prstGeom>
            <a:noFill/>
            <a:ln w="38100">
              <a:solidFill>
                <a:srgbClr val="D9ECF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3" name="Graphic 2" descr="Sauce being dripped on to two prawns from a sauce bottle">
            <a:extLst>
              <a:ext uri="{FF2B5EF4-FFF2-40B4-BE49-F238E27FC236}">
                <a16:creationId xmlns:a16="http://schemas.microsoft.com/office/drawing/2014/main" id="{50395FB4-9ECD-399D-7023-1EB7A6AAC482}"/>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536530" y="1584765"/>
            <a:ext cx="3106745" cy="3586093"/>
          </a:xfrm>
          <a:prstGeom prst="rect">
            <a:avLst/>
          </a:prstGeom>
        </p:spPr>
      </p:pic>
    </p:spTree>
    <p:custDataLst>
      <p:tags r:id="rId1"/>
    </p:custDataLst>
    <p:extLst>
      <p:ext uri="{BB962C8B-B14F-4D97-AF65-F5344CB8AC3E}">
        <p14:creationId xmlns:p14="http://schemas.microsoft.com/office/powerpoint/2010/main" val="39793137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idx="4294967295"/>
          </p:nvPr>
        </p:nvSpPr>
        <p:spPr>
          <a:xfrm>
            <a:off x="0" y="-1219771"/>
            <a:ext cx="10515600" cy="1325563"/>
          </a:xfrm>
        </p:spPr>
        <p:txBody>
          <a:bodyPr>
            <a:normAutofit/>
          </a:bodyPr>
          <a:lstStyle/>
          <a:p>
            <a:r>
              <a:rPr lang="en-US" sz="800" kern="1200" dirty="0">
                <a:solidFill>
                  <a:srgbClr val="E7E6E6"/>
                </a:solidFill>
                <a:effectLst/>
                <a:latin typeface="Calibri" panose="020F0502020204030204" pitchFamily="34" charset="0"/>
              </a:rPr>
              <a:t>Slide</a:t>
            </a:r>
            <a:r>
              <a:rPr lang="en-US" sz="800" kern="1200" dirty="0">
                <a:solidFill>
                  <a:schemeClr val="bg2"/>
                </a:solidFill>
                <a:effectLst/>
                <a:latin typeface="+mn-lt"/>
              </a:rPr>
              <a:t> 17 I</a:t>
            </a:r>
            <a:r>
              <a:rPr lang="en-US" sz="800" kern="1200" baseline="0" dirty="0">
                <a:solidFill>
                  <a:schemeClr val="bg2"/>
                </a:solidFill>
                <a:effectLst/>
                <a:latin typeface="+mn-lt"/>
              </a:rPr>
              <a:t> do</a:t>
            </a:r>
            <a:endParaRPr lang="en-AU" sz="800" dirty="0">
              <a:solidFill>
                <a:schemeClr val="bg2"/>
              </a:solidFill>
              <a:latin typeface="+mn-lt"/>
            </a:endParaRPr>
          </a:p>
        </p:txBody>
      </p:sp>
      <p:sp>
        <p:nvSpPr>
          <p:cNvPr id="6" name="Content Placeholder 3">
            <a:extLst>
              <a:ext uri="{FF2B5EF4-FFF2-40B4-BE49-F238E27FC236}">
                <a16:creationId xmlns:a16="http://schemas.microsoft.com/office/drawing/2014/main" id="{ACB7D9B5-C6B9-D696-A0F7-3A3AC706B39B}"/>
              </a:ext>
            </a:extLst>
          </p:cNvPr>
          <p:cNvSpPr txBox="1">
            <a:spLocks/>
          </p:cNvSpPr>
          <p:nvPr/>
        </p:nvSpPr>
        <p:spPr>
          <a:xfrm>
            <a:off x="-634872" y="2382238"/>
            <a:ext cx="12192000" cy="4984954"/>
          </a:xfrm>
          <a:prstGeom prst="rect">
            <a:avLst/>
          </a:prstGeom>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7200" dirty="0">
                <a:solidFill>
                  <a:srgbClr val="4857A6"/>
                </a:solidFill>
                <a:latin typeface="Tenorite"/>
                <a:ea typeface="Verdana"/>
                <a:cs typeface="Verdana" panose="020B0604030504040204" pitchFamily="34" charset="0"/>
              </a:rPr>
              <a:t>aw    au </a:t>
            </a:r>
          </a:p>
          <a:p>
            <a:pPr marL="0" indent="0" algn="ctr">
              <a:buFont typeface="Arial" panose="020B0604020202020204" pitchFamily="34" charset="0"/>
              <a:buNone/>
            </a:pPr>
            <a:r>
              <a:rPr lang="en-US" sz="17200" dirty="0">
                <a:solidFill>
                  <a:srgbClr val="4857A6"/>
                </a:solidFill>
                <a:latin typeface="Tenorite"/>
                <a:ea typeface="Verdana"/>
                <a:cs typeface="Verdana" panose="020B0604030504040204" pitchFamily="34" charset="0"/>
              </a:rPr>
              <a:t>							</a:t>
            </a:r>
            <a:endParaRPr lang="en-AU" sz="17200" dirty="0">
              <a:solidFill>
                <a:srgbClr val="4857A6"/>
              </a:solidFill>
              <a:latin typeface="Tenorite"/>
              <a:ea typeface="Verdana"/>
              <a:cs typeface="Verdana" panose="020B0604030504040204" pitchFamily="34" charset="0"/>
            </a:endParaRPr>
          </a:p>
        </p:txBody>
      </p:sp>
    </p:spTree>
    <p:custDataLst>
      <p:tags r:id="rId1"/>
    </p:custDataLst>
    <p:extLst>
      <p:ext uri="{BB962C8B-B14F-4D97-AF65-F5344CB8AC3E}">
        <p14:creationId xmlns:p14="http://schemas.microsoft.com/office/powerpoint/2010/main" val="3092901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9F7A25-0774-C930-9842-15FFE0D904CC}"/>
              </a:ext>
            </a:extLst>
          </p:cNvPr>
          <p:cNvSpPr>
            <a:spLocks noGrp="1"/>
          </p:cNvSpPr>
          <p:nvPr>
            <p:ph type="title" idx="4294967295"/>
          </p:nvPr>
        </p:nvSpPr>
        <p:spPr>
          <a:xfrm>
            <a:off x="0" y="-1153818"/>
            <a:ext cx="10515600" cy="1325563"/>
          </a:xfrm>
        </p:spPr>
        <p:txBody>
          <a:bodyPr/>
          <a:lstStyle/>
          <a:p>
            <a:r>
              <a:rPr lang="en-US" sz="800" kern="1200" dirty="0">
                <a:solidFill>
                  <a:srgbClr val="E7E6E6"/>
                </a:solidFill>
                <a:effectLst/>
                <a:latin typeface="Calibri" panose="020F0502020204030204" pitchFamily="34" charset="0"/>
                <a:ea typeface="+mj-ea"/>
                <a:cs typeface="+mj-cs"/>
              </a:rPr>
              <a:t>Slide 18 We do </a:t>
            </a:r>
            <a:endParaRPr lang="en-AU" dirty="0"/>
          </a:p>
        </p:txBody>
      </p:sp>
      <p:sp>
        <p:nvSpPr>
          <p:cNvPr id="5" name="Content Placeholder 3">
            <a:extLst>
              <a:ext uri="{FF2B5EF4-FFF2-40B4-BE49-F238E27FC236}">
                <a16:creationId xmlns:a16="http://schemas.microsoft.com/office/drawing/2014/main" id="{D4B1E2F3-37C7-68A3-8597-A1E5C8C482B4}"/>
              </a:ext>
            </a:extLst>
          </p:cNvPr>
          <p:cNvSpPr txBox="1">
            <a:spLocks/>
          </p:cNvSpPr>
          <p:nvPr/>
        </p:nvSpPr>
        <p:spPr>
          <a:xfrm>
            <a:off x="-634872" y="2382238"/>
            <a:ext cx="12192000" cy="4984954"/>
          </a:xfrm>
          <a:prstGeom prst="rect">
            <a:avLst/>
          </a:prstGeom>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7200" dirty="0">
                <a:solidFill>
                  <a:srgbClr val="4857A6"/>
                </a:solidFill>
                <a:latin typeface="Tenorite"/>
                <a:ea typeface="Verdana"/>
                <a:cs typeface="Verdana" panose="020B0604030504040204" pitchFamily="34" charset="0"/>
              </a:rPr>
              <a:t>aw    au </a:t>
            </a:r>
          </a:p>
          <a:p>
            <a:pPr marL="0" indent="0" algn="ctr">
              <a:buFont typeface="Arial" panose="020B0604020202020204" pitchFamily="34" charset="0"/>
              <a:buNone/>
            </a:pPr>
            <a:r>
              <a:rPr lang="en-US" sz="17200" dirty="0">
                <a:solidFill>
                  <a:srgbClr val="4857A6"/>
                </a:solidFill>
                <a:latin typeface="Tenorite"/>
                <a:ea typeface="Verdana"/>
                <a:cs typeface="Verdana" panose="020B0604030504040204" pitchFamily="34" charset="0"/>
              </a:rPr>
              <a:t>							</a:t>
            </a:r>
            <a:endParaRPr lang="en-AU" sz="17200" dirty="0">
              <a:solidFill>
                <a:srgbClr val="4857A6"/>
              </a:solidFill>
              <a:latin typeface="Tenorite"/>
              <a:ea typeface="Verdana"/>
              <a:cs typeface="Verdana" panose="020B0604030504040204" pitchFamily="34" charset="0"/>
            </a:endParaRPr>
          </a:p>
        </p:txBody>
      </p:sp>
    </p:spTree>
    <p:custDataLst>
      <p:tags r:id="rId1"/>
    </p:custDataLst>
    <p:extLst>
      <p:ext uri="{BB962C8B-B14F-4D97-AF65-F5344CB8AC3E}">
        <p14:creationId xmlns:p14="http://schemas.microsoft.com/office/powerpoint/2010/main" val="5686660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idx="4294967295"/>
          </p:nvPr>
        </p:nvSpPr>
        <p:spPr>
          <a:xfrm>
            <a:off x="0" y="-1153818"/>
            <a:ext cx="10515600" cy="1325563"/>
          </a:xfrm>
        </p:spPr>
        <p:txBody>
          <a:bodyPr/>
          <a:lstStyle/>
          <a:p>
            <a:r>
              <a:rPr lang="en-US" sz="800" kern="1200" dirty="0">
                <a:solidFill>
                  <a:srgbClr val="E7E6E6"/>
                </a:solidFill>
                <a:effectLst/>
                <a:latin typeface="Calibri" panose="020F0502020204030204" pitchFamily="34" charset="0"/>
                <a:ea typeface="+mj-ea"/>
                <a:cs typeface="+mj-cs"/>
              </a:rPr>
              <a:t>Slide 19 I do</a:t>
            </a:r>
            <a:endParaRPr lang="en-AU" dirty="0"/>
          </a:p>
        </p:txBody>
      </p:sp>
      <p:sp>
        <p:nvSpPr>
          <p:cNvPr id="3" name="Content Placeholder 2">
            <a:extLst>
              <a:ext uri="{FF2B5EF4-FFF2-40B4-BE49-F238E27FC236}">
                <a16:creationId xmlns:a16="http://schemas.microsoft.com/office/drawing/2014/main" id="{48B2C384-02FA-3895-CC4C-6F0BD6D7183E}"/>
              </a:ext>
            </a:extLst>
          </p:cNvPr>
          <p:cNvSpPr txBox="1">
            <a:spLocks/>
          </p:cNvSpPr>
          <p:nvPr/>
        </p:nvSpPr>
        <p:spPr>
          <a:xfrm>
            <a:off x="285750" y="1485247"/>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a:ea typeface="Verdana"/>
                <a:cs typeface="Verdana" panose="020B0604030504040204" pitchFamily="34" charset="0"/>
              </a:rPr>
              <a:t>claw</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16079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 Review You do</a:t>
            </a:r>
            <a:endParaRPr lang="en-AU" dirty="0"/>
          </a:p>
        </p:txBody>
      </p:sp>
      <p:grpSp>
        <p:nvGrpSpPr>
          <p:cNvPr id="10" name="Group 9" descr="The letters ie are written above an image of a thief stealing pies and putting them into a bag. Underneath the image are the words: The pie thief.">
            <a:extLst>
              <a:ext uri="{FF2B5EF4-FFF2-40B4-BE49-F238E27FC236}">
                <a16:creationId xmlns:a16="http://schemas.microsoft.com/office/drawing/2014/main" id="{783E4F25-D832-44D2-322A-E89F0DCC3302}"/>
              </a:ext>
            </a:extLst>
          </p:cNvPr>
          <p:cNvGrpSpPr/>
          <p:nvPr/>
        </p:nvGrpSpPr>
        <p:grpSpPr>
          <a:xfrm>
            <a:off x="1591056" y="191773"/>
            <a:ext cx="9009888" cy="6187827"/>
            <a:chOff x="1591056" y="191773"/>
            <a:chExt cx="9009888" cy="6187827"/>
          </a:xfrm>
        </p:grpSpPr>
        <p:sp>
          <p:nvSpPr>
            <p:cNvPr id="5" name="Rounded Rectangle 3">
              <a:extLst>
                <a:ext uri="{FF2B5EF4-FFF2-40B4-BE49-F238E27FC236}">
                  <a16:creationId xmlns:a16="http://schemas.microsoft.com/office/drawing/2014/main" id="{1C1FFB9E-2F3C-D2ED-31DD-82F6EAFA9ED0}"/>
                </a:ext>
                <a:ext uri="{C183D7F6-B498-43B3-948B-1728B52AA6E4}">
                  <adec:decorative xmlns:adec="http://schemas.microsoft.com/office/drawing/2017/decorative" val="1"/>
                </a:ext>
              </a:extLst>
            </p:cNvPr>
            <p:cNvSpPr/>
            <p:nvPr/>
          </p:nvSpPr>
          <p:spPr>
            <a:xfrm>
              <a:off x="2784165" y="1807600"/>
              <a:ext cx="6810001" cy="4572000"/>
            </a:xfrm>
            <a:prstGeom prst="roundRect">
              <a:avLst>
                <a:gd name="adj" fmla="val 2269"/>
              </a:avLst>
            </a:prstGeom>
            <a:noFill/>
            <a:ln w="38100">
              <a:solidFill>
                <a:srgbClr val="D9ECF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4" name="Content Placeholder 2">
              <a:extLst>
                <a:ext uri="{FF2B5EF4-FFF2-40B4-BE49-F238E27FC236}">
                  <a16:creationId xmlns:a16="http://schemas.microsoft.com/office/drawing/2014/main" id="{992DD130-C87D-F8B3-EE4E-3AA9C0D323B9}"/>
                </a:ext>
              </a:extLst>
            </p:cNvPr>
            <p:cNvSpPr txBox="1">
              <a:spLocks/>
            </p:cNvSpPr>
            <p:nvPr/>
          </p:nvSpPr>
          <p:spPr>
            <a:xfrm>
              <a:off x="2784167" y="191773"/>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dirty="0">
                  <a:solidFill>
                    <a:srgbClr val="4557AD"/>
                  </a:solidFill>
                  <a:latin typeface="Tenorite" pitchFamily="2" charset="0"/>
                  <a:cs typeface="Arial"/>
                </a:rPr>
                <a:t> </a:t>
              </a:r>
              <a:r>
                <a:rPr lang="en-US" sz="11000" dirty="0">
                  <a:solidFill>
                    <a:srgbClr val="4557AD"/>
                  </a:solidFill>
                  <a:latin typeface="Tenorite" pitchFamily="2" charset="0"/>
                  <a:cs typeface="Arial"/>
                </a:rPr>
                <a:t>ie</a:t>
              </a:r>
              <a:endParaRPr lang="en-AU" sz="11000" dirty="0">
                <a:solidFill>
                  <a:srgbClr val="4557AD"/>
                </a:solidFill>
                <a:latin typeface="Tenorite" pitchFamily="2" charset="0"/>
                <a:cs typeface="Arial"/>
              </a:endParaRPr>
            </a:p>
          </p:txBody>
        </p:sp>
        <p:pic>
          <p:nvPicPr>
            <p:cNvPr id="7" name="Graphic 6">
              <a:extLst>
                <a:ext uri="{FF2B5EF4-FFF2-40B4-BE49-F238E27FC236}">
                  <a16:creationId xmlns:a16="http://schemas.microsoft.com/office/drawing/2014/main" id="{788CE320-871A-8279-26B9-B82866D500C1}"/>
                </a:ext>
              </a:extLst>
            </p:cNvPr>
            <p:cNvPicPr>
              <a:picLocks noChangeAspect="1"/>
            </p:cNvPicPr>
            <p:nvPr/>
          </p:nvPicPr>
          <p:blipFill>
            <a:blip r:embed="rId4">
              <a:extLst>
                <a:ext uri="{96DAC541-7B7A-43D3-8B79-37D633B846F1}">
                  <asvg:svgBlip xmlns:asvg="http://schemas.microsoft.com/office/drawing/2016/SVG/main" r:embed="rId5"/>
                </a:ext>
              </a:extLst>
            </a:blip>
            <a:srcRect t="6341" b="1817"/>
            <a:stretch>
              <a:fillRect/>
            </a:stretch>
          </p:blipFill>
          <p:spPr>
            <a:xfrm>
              <a:off x="4445419" y="2094227"/>
              <a:ext cx="3301162" cy="2868548"/>
            </a:xfrm>
            <a:prstGeom prst="rect">
              <a:avLst/>
            </a:prstGeom>
          </p:spPr>
        </p:pic>
        <p:sp>
          <p:nvSpPr>
            <p:cNvPr id="9" name="TextBox 8">
              <a:extLst>
                <a:ext uri="{FF2B5EF4-FFF2-40B4-BE49-F238E27FC236}">
                  <a16:creationId xmlns:a16="http://schemas.microsoft.com/office/drawing/2014/main" id="{5A833F21-B852-3EC5-84B1-E1CBAC3D20D5}"/>
                </a:ext>
              </a:extLst>
            </p:cNvPr>
            <p:cNvSpPr txBox="1"/>
            <p:nvPr/>
          </p:nvSpPr>
          <p:spPr>
            <a:xfrm>
              <a:off x="1591056" y="5093630"/>
              <a:ext cx="9009888" cy="1231106"/>
            </a:xfrm>
            <a:prstGeom prst="rect">
              <a:avLst/>
            </a:prstGeom>
            <a:noFill/>
          </p:spPr>
          <p:txBody>
            <a:bodyPr wrap="square">
              <a:spAutoFit/>
            </a:bodyPr>
            <a:lstStyle/>
            <a:p>
              <a:pPr algn="ctr"/>
              <a:r>
                <a:rPr lang="en-US" sz="7400" dirty="0">
                  <a:solidFill>
                    <a:srgbClr val="4557AD"/>
                  </a:solidFill>
                  <a:latin typeface="Tenorite" pitchFamily="2" charset="0"/>
                  <a:ea typeface="Verdana" panose="020B0604030504040204" pitchFamily="34" charset="0"/>
                  <a:cs typeface="Verdana" panose="020B0604030504040204" pitchFamily="34" charset="0"/>
                </a:rPr>
                <a:t>The p</a:t>
              </a:r>
              <a:r>
                <a:rPr lang="en-US" sz="7400" u="sng" dirty="0">
                  <a:solidFill>
                    <a:srgbClr val="4557AD"/>
                  </a:solidFill>
                  <a:latin typeface="Tenorite" pitchFamily="2" charset="0"/>
                  <a:ea typeface="Verdana" panose="020B0604030504040204" pitchFamily="34" charset="0"/>
                  <a:cs typeface="Verdana" panose="020B0604030504040204" pitchFamily="34" charset="0"/>
                </a:rPr>
                <a:t>ie</a:t>
              </a:r>
              <a:r>
                <a:rPr lang="en-US" sz="7400" dirty="0">
                  <a:solidFill>
                    <a:srgbClr val="4557AD"/>
                  </a:solidFill>
                  <a:latin typeface="Tenorite" pitchFamily="2" charset="0"/>
                  <a:ea typeface="Verdana" panose="020B0604030504040204" pitchFamily="34" charset="0"/>
                  <a:cs typeface="Verdana" panose="020B0604030504040204" pitchFamily="34" charset="0"/>
                </a:rPr>
                <a:t> th</a:t>
              </a:r>
              <a:r>
                <a:rPr lang="en-US" sz="7400" u="sng" dirty="0">
                  <a:solidFill>
                    <a:srgbClr val="4557AD"/>
                  </a:solidFill>
                  <a:latin typeface="Tenorite" pitchFamily="2" charset="0"/>
                  <a:ea typeface="Verdana" panose="020B0604030504040204" pitchFamily="34" charset="0"/>
                  <a:cs typeface="Verdana" panose="020B0604030504040204" pitchFamily="34" charset="0"/>
                </a:rPr>
                <a:t>ie</a:t>
              </a:r>
              <a:r>
                <a:rPr lang="en-US" sz="7400" dirty="0">
                  <a:solidFill>
                    <a:srgbClr val="4557AD"/>
                  </a:solidFill>
                  <a:latin typeface="Tenorite" pitchFamily="2" charset="0"/>
                  <a:ea typeface="Verdana" panose="020B0604030504040204" pitchFamily="34" charset="0"/>
                  <a:cs typeface="Verdana" panose="020B0604030504040204" pitchFamily="34" charset="0"/>
                </a:rPr>
                <a:t>f </a:t>
              </a:r>
              <a:endParaRPr lang="en-AU" sz="7400" u="sng" dirty="0">
                <a:solidFill>
                  <a:srgbClr val="4557AD"/>
                </a:solidFill>
              </a:endParaRPr>
            </a:p>
          </p:txBody>
        </p:sp>
      </p:grpSp>
    </p:spTree>
    <p:custDataLst>
      <p:tags r:id="rId1"/>
    </p:custDataLst>
    <p:extLst>
      <p:ext uri="{BB962C8B-B14F-4D97-AF65-F5344CB8AC3E}">
        <p14:creationId xmlns:p14="http://schemas.microsoft.com/office/powerpoint/2010/main" val="37380283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5192AA-313B-F287-8605-DEDF0E5D677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599D245-CF9C-FDA8-1077-45918CD9D73B}"/>
              </a:ext>
            </a:extLst>
          </p:cNvPr>
          <p:cNvSpPr>
            <a:spLocks noGrp="1"/>
          </p:cNvSpPr>
          <p:nvPr>
            <p:ph type="title" idx="4294967295"/>
          </p:nvPr>
        </p:nvSpPr>
        <p:spPr>
          <a:xfrm>
            <a:off x="0" y="-1153818"/>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20 I do </a:t>
            </a:r>
            <a:endParaRPr lang="en-AU" dirty="0"/>
          </a:p>
        </p:txBody>
      </p:sp>
      <p:sp>
        <p:nvSpPr>
          <p:cNvPr id="3" name="Content Placeholder 2">
            <a:extLst>
              <a:ext uri="{FF2B5EF4-FFF2-40B4-BE49-F238E27FC236}">
                <a16:creationId xmlns:a16="http://schemas.microsoft.com/office/drawing/2014/main" id="{5F36FA10-17EA-6E12-7D74-1F6E37B8FE33}"/>
              </a:ext>
            </a:extLst>
          </p:cNvPr>
          <p:cNvSpPr txBox="1">
            <a:spLocks/>
          </p:cNvSpPr>
          <p:nvPr/>
        </p:nvSpPr>
        <p:spPr>
          <a:xfrm>
            <a:off x="285750" y="1485247"/>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a:ea typeface="Verdana"/>
                <a:cs typeface="Verdana" panose="020B0604030504040204" pitchFamily="34" charset="0"/>
              </a:rPr>
              <a:t>claw      lawn</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405964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90D6E0-7734-684A-4889-0889A1968DB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2A5F4B9-3EBC-49D1-D383-3A2E8BB76F93}"/>
              </a:ext>
            </a:extLst>
          </p:cNvPr>
          <p:cNvSpPr>
            <a:spLocks noGrp="1"/>
          </p:cNvSpPr>
          <p:nvPr>
            <p:ph type="title" idx="4294967295"/>
          </p:nvPr>
        </p:nvSpPr>
        <p:spPr>
          <a:xfrm>
            <a:off x="0" y="-1153818"/>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21 I do </a:t>
            </a:r>
            <a:endParaRPr lang="en-AU" dirty="0"/>
          </a:p>
        </p:txBody>
      </p:sp>
      <p:sp>
        <p:nvSpPr>
          <p:cNvPr id="5" name="Content Placeholder 2">
            <a:extLst>
              <a:ext uri="{FF2B5EF4-FFF2-40B4-BE49-F238E27FC236}">
                <a16:creationId xmlns:a16="http://schemas.microsoft.com/office/drawing/2014/main" id="{2A0FC612-52C1-C7C8-EA66-87F23A87ECD5}"/>
              </a:ext>
            </a:extLst>
          </p:cNvPr>
          <p:cNvSpPr txBox="1">
            <a:spLocks/>
          </p:cNvSpPr>
          <p:nvPr/>
        </p:nvSpPr>
        <p:spPr>
          <a:xfrm>
            <a:off x="285750" y="3904345"/>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a:ea typeface="Verdana"/>
                <a:cs typeface="Verdana" panose="020B0604030504040204" pitchFamily="34" charset="0"/>
              </a:rPr>
              <a:t>cause  	</a:t>
            </a:r>
            <a:endParaRPr lang="en-AU" sz="12000" dirty="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8B466635-C5E6-B68D-AE46-D0DFDE066FFC}"/>
              </a:ext>
            </a:extLst>
          </p:cNvPr>
          <p:cNvSpPr txBox="1">
            <a:spLocks/>
          </p:cNvSpPr>
          <p:nvPr/>
        </p:nvSpPr>
        <p:spPr>
          <a:xfrm>
            <a:off x="285750" y="1485247"/>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a:ea typeface="Verdana"/>
                <a:cs typeface="Verdana" panose="020B0604030504040204" pitchFamily="34" charset="0"/>
              </a:rPr>
              <a:t>claw      lawn</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2050195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9F73C1-A353-2DD6-9773-C63B1D6D17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47B549B-62D7-E97A-C4D8-49333FD4DCA8}"/>
              </a:ext>
            </a:extLst>
          </p:cNvPr>
          <p:cNvSpPr>
            <a:spLocks noGrp="1"/>
          </p:cNvSpPr>
          <p:nvPr>
            <p:ph type="title" idx="4294967295"/>
          </p:nvPr>
        </p:nvSpPr>
        <p:spPr>
          <a:xfrm>
            <a:off x="0" y="-1153818"/>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22 I do </a:t>
            </a:r>
            <a:endParaRPr lang="en-AU" dirty="0"/>
          </a:p>
        </p:txBody>
      </p:sp>
      <p:sp>
        <p:nvSpPr>
          <p:cNvPr id="3" name="Content Placeholder 2">
            <a:extLst>
              <a:ext uri="{FF2B5EF4-FFF2-40B4-BE49-F238E27FC236}">
                <a16:creationId xmlns:a16="http://schemas.microsoft.com/office/drawing/2014/main" id="{044A5574-7E8F-A95C-9F77-D88F427C8BD5}"/>
              </a:ext>
            </a:extLst>
          </p:cNvPr>
          <p:cNvSpPr txBox="1">
            <a:spLocks/>
          </p:cNvSpPr>
          <p:nvPr/>
        </p:nvSpPr>
        <p:spPr>
          <a:xfrm>
            <a:off x="285750" y="3904345"/>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a:ea typeface="Verdana"/>
                <a:cs typeface="Verdana" panose="020B0604030504040204" pitchFamily="34" charset="0"/>
              </a:rPr>
              <a:t>cause  	awkward</a:t>
            </a:r>
            <a:endParaRPr lang="en-AU" sz="12000" dirty="0">
              <a:solidFill>
                <a:srgbClr val="4557AD"/>
              </a:solidFill>
              <a:latin typeface="Tenorite"/>
              <a:ea typeface="Verdana"/>
              <a:cs typeface="Verdana" panose="020B0604030504040204" pitchFamily="34" charset="0"/>
            </a:endParaRPr>
          </a:p>
        </p:txBody>
      </p:sp>
      <p:sp>
        <p:nvSpPr>
          <p:cNvPr id="4" name="Content Placeholder 2">
            <a:extLst>
              <a:ext uri="{FF2B5EF4-FFF2-40B4-BE49-F238E27FC236}">
                <a16:creationId xmlns:a16="http://schemas.microsoft.com/office/drawing/2014/main" id="{72F8FD31-163F-C5FD-7254-5CA855753D14}"/>
              </a:ext>
            </a:extLst>
          </p:cNvPr>
          <p:cNvSpPr txBox="1">
            <a:spLocks/>
          </p:cNvSpPr>
          <p:nvPr/>
        </p:nvSpPr>
        <p:spPr>
          <a:xfrm>
            <a:off x="285750" y="1485247"/>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a:ea typeface="Verdana"/>
                <a:cs typeface="Verdana" panose="020B0604030504040204" pitchFamily="34" charset="0"/>
              </a:rPr>
              <a:t>claw      lawn</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879651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idx="4294967295"/>
          </p:nvPr>
        </p:nvSpPr>
        <p:spPr>
          <a:xfrm>
            <a:off x="0" y="-1153818"/>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23 We do</a:t>
            </a:r>
            <a:r>
              <a:rPr lang="en-US" sz="800" kern="1200" baseline="0" dirty="0">
                <a:solidFill>
                  <a:srgbClr val="E7E6E6"/>
                </a:solidFill>
                <a:effectLst/>
                <a:latin typeface="Calibri" panose="020F0502020204030204" pitchFamily="34" charset="0"/>
                <a:ea typeface="+mj-ea"/>
                <a:cs typeface="+mj-cs"/>
              </a:rPr>
              <a:t> </a:t>
            </a:r>
            <a:endParaRPr lang="en-AU" dirty="0"/>
          </a:p>
        </p:txBody>
      </p:sp>
      <p:sp>
        <p:nvSpPr>
          <p:cNvPr id="2" name="Content Placeholder 2">
            <a:extLst>
              <a:ext uri="{FF2B5EF4-FFF2-40B4-BE49-F238E27FC236}">
                <a16:creationId xmlns:a16="http://schemas.microsoft.com/office/drawing/2014/main" id="{29EF000F-6F8E-5310-62E2-88324773A1AB}"/>
              </a:ext>
            </a:extLst>
          </p:cNvPr>
          <p:cNvSpPr txBox="1">
            <a:spLocks/>
          </p:cNvSpPr>
          <p:nvPr/>
        </p:nvSpPr>
        <p:spPr>
          <a:xfrm>
            <a:off x="285750" y="1485247"/>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a:ea typeface="Verdana"/>
                <a:cs typeface="Verdana" panose="020B0604030504040204" pitchFamily="34" charset="0"/>
              </a:rPr>
              <a:t>jaw</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331614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F05E2-E15F-8B04-AB3D-03BDB4CFBED5}"/>
              </a:ext>
            </a:extLst>
          </p:cNvPr>
          <p:cNvSpPr>
            <a:spLocks noGrp="1"/>
          </p:cNvSpPr>
          <p:nvPr>
            <p:ph type="title" idx="4294967295"/>
          </p:nvPr>
        </p:nvSpPr>
        <p:spPr>
          <a:xfrm>
            <a:off x="0" y="-1153818"/>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24 We do</a:t>
            </a:r>
            <a:endParaRPr lang="en-AU" dirty="0"/>
          </a:p>
        </p:txBody>
      </p:sp>
      <p:sp>
        <p:nvSpPr>
          <p:cNvPr id="4" name="Content Placeholder 2">
            <a:extLst>
              <a:ext uri="{FF2B5EF4-FFF2-40B4-BE49-F238E27FC236}">
                <a16:creationId xmlns:a16="http://schemas.microsoft.com/office/drawing/2014/main" id="{96BFFCD4-AC4D-4412-6450-3139EBE54A3A}"/>
              </a:ext>
            </a:extLst>
          </p:cNvPr>
          <p:cNvSpPr txBox="1">
            <a:spLocks/>
          </p:cNvSpPr>
          <p:nvPr/>
        </p:nvSpPr>
        <p:spPr>
          <a:xfrm>
            <a:off x="285750" y="1485247"/>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a:ea typeface="Verdana"/>
                <a:cs typeface="Verdana" panose="020B0604030504040204" pitchFamily="34" charset="0"/>
              </a:rPr>
              <a:t>jaw         yawn</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421994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idx="4294967295"/>
          </p:nvPr>
        </p:nvSpPr>
        <p:spPr>
          <a:xfrm>
            <a:off x="0" y="-1153818"/>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25 We do</a:t>
            </a:r>
            <a:endParaRPr lang="en-AU" dirty="0"/>
          </a:p>
        </p:txBody>
      </p:sp>
      <p:sp>
        <p:nvSpPr>
          <p:cNvPr id="6" name="Content Placeholder 2">
            <a:extLst>
              <a:ext uri="{FF2B5EF4-FFF2-40B4-BE49-F238E27FC236}">
                <a16:creationId xmlns:a16="http://schemas.microsoft.com/office/drawing/2014/main" id="{2909D133-4DC8-B393-0D26-5E7668FA3C13}"/>
              </a:ext>
            </a:extLst>
          </p:cNvPr>
          <p:cNvSpPr txBox="1">
            <a:spLocks/>
          </p:cNvSpPr>
          <p:nvPr/>
        </p:nvSpPr>
        <p:spPr>
          <a:xfrm>
            <a:off x="285750" y="1485247"/>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a:ea typeface="Verdana"/>
                <a:cs typeface="Verdana" panose="020B0604030504040204" pitchFamily="34" charset="0"/>
              </a:rPr>
              <a:t>jaw         yawn</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4" name="Content Placeholder 2">
            <a:extLst>
              <a:ext uri="{FF2B5EF4-FFF2-40B4-BE49-F238E27FC236}">
                <a16:creationId xmlns:a16="http://schemas.microsoft.com/office/drawing/2014/main" id="{B32BCE33-2257-691D-83F9-8AB2C7341ADA}"/>
              </a:ext>
            </a:extLst>
          </p:cNvPr>
          <p:cNvSpPr txBox="1">
            <a:spLocks/>
          </p:cNvSpPr>
          <p:nvPr/>
        </p:nvSpPr>
        <p:spPr>
          <a:xfrm>
            <a:off x="285750" y="3904345"/>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a:ea typeface="Verdana"/>
                <a:cs typeface="Verdana" panose="020B0604030504040204" pitchFamily="34" charset="0"/>
              </a:rPr>
              <a:t>haunt</a:t>
            </a:r>
            <a:endParaRPr lang="en-AU" sz="12000" dirty="0">
              <a:solidFill>
                <a:srgbClr val="4557AD"/>
              </a:solidFill>
              <a:latin typeface="Tenorite"/>
              <a:ea typeface="Verdana"/>
              <a:cs typeface="Verdana" panose="020B0604030504040204" pitchFamily="34" charset="0"/>
            </a:endParaRPr>
          </a:p>
        </p:txBody>
      </p:sp>
    </p:spTree>
    <p:custDataLst>
      <p:tags r:id="rId1"/>
    </p:custDataLst>
    <p:extLst>
      <p:ext uri="{BB962C8B-B14F-4D97-AF65-F5344CB8AC3E}">
        <p14:creationId xmlns:p14="http://schemas.microsoft.com/office/powerpoint/2010/main" val="10614708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EC5834-2AD8-DFE6-4DE6-0AFC257FA4A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D6B1A97-A768-8788-64C7-3DCD93215E7E}"/>
              </a:ext>
            </a:extLst>
          </p:cNvPr>
          <p:cNvSpPr>
            <a:spLocks noGrp="1"/>
          </p:cNvSpPr>
          <p:nvPr>
            <p:ph type="title" idx="4294967295"/>
          </p:nvPr>
        </p:nvSpPr>
        <p:spPr>
          <a:xfrm>
            <a:off x="0" y="-1153818"/>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26 We do</a:t>
            </a:r>
            <a:endParaRPr lang="en-AU" dirty="0"/>
          </a:p>
        </p:txBody>
      </p:sp>
      <p:sp>
        <p:nvSpPr>
          <p:cNvPr id="2" name="Content Placeholder 2">
            <a:extLst>
              <a:ext uri="{FF2B5EF4-FFF2-40B4-BE49-F238E27FC236}">
                <a16:creationId xmlns:a16="http://schemas.microsoft.com/office/drawing/2014/main" id="{4A9062DA-021A-191D-A1C7-9221EF9402E1}"/>
              </a:ext>
            </a:extLst>
          </p:cNvPr>
          <p:cNvSpPr txBox="1">
            <a:spLocks/>
          </p:cNvSpPr>
          <p:nvPr/>
        </p:nvSpPr>
        <p:spPr>
          <a:xfrm>
            <a:off x="285750" y="1485247"/>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a:ea typeface="Verdana"/>
                <a:cs typeface="Verdana" panose="020B0604030504040204" pitchFamily="34" charset="0"/>
              </a:rPr>
              <a:t>jaw         yawn</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5" name="Content Placeholder 2">
            <a:extLst>
              <a:ext uri="{FF2B5EF4-FFF2-40B4-BE49-F238E27FC236}">
                <a16:creationId xmlns:a16="http://schemas.microsoft.com/office/drawing/2014/main" id="{C98D3CDE-4D11-E069-FCF2-D049EF5D0EF7}"/>
              </a:ext>
            </a:extLst>
          </p:cNvPr>
          <p:cNvSpPr txBox="1">
            <a:spLocks/>
          </p:cNvSpPr>
          <p:nvPr/>
        </p:nvSpPr>
        <p:spPr>
          <a:xfrm>
            <a:off x="285750" y="3904345"/>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a:ea typeface="Verdana"/>
                <a:cs typeface="Verdana" panose="020B0604030504040204" pitchFamily="34" charset="0"/>
              </a:rPr>
              <a:t>haunt     laundry</a:t>
            </a:r>
            <a:endParaRPr lang="en-AU" sz="12000" dirty="0">
              <a:solidFill>
                <a:srgbClr val="4557AD"/>
              </a:solidFill>
              <a:latin typeface="Tenorite"/>
              <a:ea typeface="Verdana"/>
              <a:cs typeface="Verdana" panose="020B0604030504040204" pitchFamily="34" charset="0"/>
            </a:endParaRPr>
          </a:p>
        </p:txBody>
      </p:sp>
    </p:spTree>
    <p:custDataLst>
      <p:tags r:id="rId1"/>
    </p:custDataLst>
    <p:extLst>
      <p:ext uri="{BB962C8B-B14F-4D97-AF65-F5344CB8AC3E}">
        <p14:creationId xmlns:p14="http://schemas.microsoft.com/office/powerpoint/2010/main" val="27449698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66DBE4-709C-FEF1-F426-DD933765B172}"/>
              </a:ext>
            </a:extLst>
          </p:cNvPr>
          <p:cNvSpPr>
            <a:spLocks noGrp="1"/>
          </p:cNvSpPr>
          <p:nvPr>
            <p:ph type="title" idx="4294967295"/>
          </p:nvPr>
        </p:nvSpPr>
        <p:spPr>
          <a:xfrm>
            <a:off x="0" y="-15081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27 I do</a:t>
            </a:r>
            <a:endParaRPr lang="en-AU" dirty="0"/>
          </a:p>
        </p:txBody>
      </p:sp>
      <p:sp>
        <p:nvSpPr>
          <p:cNvPr id="2" name="Content Placeholder 2">
            <a:extLst>
              <a:ext uri="{FF2B5EF4-FFF2-40B4-BE49-F238E27FC236}">
                <a16:creationId xmlns:a16="http://schemas.microsoft.com/office/drawing/2014/main" id="{DC4686FD-8FDE-8857-89A8-89894E07E262}"/>
              </a:ext>
            </a:extLst>
          </p:cNvPr>
          <p:cNvSpPr txBox="1">
            <a:spLocks/>
          </p:cNvSpPr>
          <p:nvPr/>
        </p:nvSpPr>
        <p:spPr>
          <a:xfrm>
            <a:off x="285750" y="1142347"/>
            <a:ext cx="11906250" cy="535223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800" dirty="0">
                <a:solidFill>
                  <a:srgbClr val="4557AD"/>
                </a:solidFill>
                <a:latin typeface="Tenorite"/>
                <a:ea typeface="Verdana"/>
                <a:cs typeface="Verdana" panose="020B0604030504040204" pitchFamily="34" charset="0"/>
              </a:rPr>
              <a:t>audio</a:t>
            </a:r>
          </a:p>
          <a:p>
            <a:pPr algn="l"/>
            <a:r>
              <a:rPr lang="en-US" sz="8800" dirty="0">
                <a:solidFill>
                  <a:srgbClr val="4557AD"/>
                </a:solidFill>
                <a:latin typeface="Tenorite"/>
                <a:ea typeface="Verdana"/>
                <a:cs typeface="Verdana" panose="020B0604030504040204" pitchFamily="34" charset="0"/>
              </a:rPr>
              <a:t>audience</a:t>
            </a:r>
          </a:p>
          <a:p>
            <a:pPr algn="l"/>
            <a:r>
              <a:rPr lang="en-US" sz="8800" dirty="0">
                <a:solidFill>
                  <a:srgbClr val="4557AD"/>
                </a:solidFill>
                <a:latin typeface="Tenorite"/>
                <a:ea typeface="Verdana"/>
                <a:cs typeface="Verdana" panose="020B0604030504040204" pitchFamily="34" charset="0"/>
              </a:rPr>
              <a:t>autumn</a:t>
            </a:r>
          </a:p>
          <a:p>
            <a:pPr algn="l"/>
            <a:r>
              <a:rPr lang="en-US" sz="8800" dirty="0">
                <a:solidFill>
                  <a:srgbClr val="4557AD"/>
                </a:solidFill>
                <a:latin typeface="Tenorite"/>
                <a:ea typeface="Verdana"/>
                <a:cs typeface="Verdana" panose="020B0604030504040204" pitchFamily="34" charset="0"/>
              </a:rPr>
              <a:t>August</a:t>
            </a:r>
            <a:endParaRPr lang="en-AU" sz="88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267761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E964B4-A4D7-89E0-8AC7-8A6ED73BC31E}"/>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E0B400C-DF96-672A-AD0D-DE03B6D9006A}"/>
              </a:ext>
            </a:extLst>
          </p:cNvPr>
          <p:cNvSpPr>
            <a:spLocks noGrp="1"/>
          </p:cNvSpPr>
          <p:nvPr>
            <p:ph type="title" idx="4294967295"/>
          </p:nvPr>
        </p:nvSpPr>
        <p:spPr>
          <a:xfrm>
            <a:off x="0" y="-15081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28 I do</a:t>
            </a:r>
            <a:endParaRPr lang="en-AU" dirty="0"/>
          </a:p>
        </p:txBody>
      </p:sp>
      <p:sp>
        <p:nvSpPr>
          <p:cNvPr id="2" name="Content Placeholder 2">
            <a:extLst>
              <a:ext uri="{FF2B5EF4-FFF2-40B4-BE49-F238E27FC236}">
                <a16:creationId xmlns:a16="http://schemas.microsoft.com/office/drawing/2014/main" id="{4FA13AD8-8DA0-305F-DAA3-3F0BB2931C79}"/>
              </a:ext>
            </a:extLst>
          </p:cNvPr>
          <p:cNvSpPr txBox="1">
            <a:spLocks/>
          </p:cNvSpPr>
          <p:nvPr/>
        </p:nvSpPr>
        <p:spPr>
          <a:xfrm>
            <a:off x="285750" y="1142347"/>
            <a:ext cx="11906250" cy="535223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800" dirty="0">
                <a:solidFill>
                  <a:srgbClr val="4557AD"/>
                </a:solidFill>
                <a:latin typeface="Tenorite"/>
                <a:ea typeface="Verdana"/>
                <a:cs typeface="Verdana" panose="020B0604030504040204" pitchFamily="34" charset="0"/>
              </a:rPr>
              <a:t>auto</a:t>
            </a:r>
          </a:p>
          <a:p>
            <a:pPr algn="l"/>
            <a:r>
              <a:rPr lang="en-US" sz="8800" u="sng" dirty="0">
                <a:solidFill>
                  <a:srgbClr val="4557AD"/>
                </a:solidFill>
                <a:latin typeface="Tenorite"/>
                <a:ea typeface="Verdana"/>
                <a:cs typeface="Verdana" panose="020B0604030504040204" pitchFamily="34" charset="0"/>
              </a:rPr>
              <a:t>auto</a:t>
            </a:r>
            <a:r>
              <a:rPr lang="en-US" sz="8800" dirty="0">
                <a:solidFill>
                  <a:srgbClr val="4557AD"/>
                </a:solidFill>
                <a:latin typeface="Tenorite"/>
                <a:ea typeface="Verdana"/>
                <a:cs typeface="Verdana" panose="020B0604030504040204" pitchFamily="34" charset="0"/>
              </a:rPr>
              <a:t>matic</a:t>
            </a:r>
          </a:p>
          <a:p>
            <a:pPr algn="l"/>
            <a:r>
              <a:rPr lang="en-US" sz="8800" u="sng" dirty="0">
                <a:solidFill>
                  <a:srgbClr val="4557AD"/>
                </a:solidFill>
                <a:latin typeface="Tenorite"/>
                <a:ea typeface="Verdana"/>
                <a:cs typeface="Verdana" panose="020B0604030504040204" pitchFamily="34" charset="0"/>
              </a:rPr>
              <a:t>auto</a:t>
            </a:r>
            <a:r>
              <a:rPr lang="en-US" sz="8800" dirty="0">
                <a:solidFill>
                  <a:srgbClr val="4557AD"/>
                </a:solidFill>
                <a:latin typeface="Tenorite"/>
                <a:ea typeface="Verdana"/>
                <a:cs typeface="Verdana" panose="020B0604030504040204" pitchFamily="34" charset="0"/>
              </a:rPr>
              <a:t>nomy</a:t>
            </a:r>
          </a:p>
          <a:p>
            <a:pPr algn="l"/>
            <a:r>
              <a:rPr lang="en-US" sz="8800" u="sng" dirty="0">
                <a:solidFill>
                  <a:srgbClr val="4557AD"/>
                </a:solidFill>
                <a:latin typeface="Tenorite"/>
                <a:ea typeface="Verdana"/>
                <a:cs typeface="Verdana" panose="020B0604030504040204" pitchFamily="34" charset="0"/>
              </a:rPr>
              <a:t>auto</a:t>
            </a:r>
            <a:r>
              <a:rPr lang="en-US" sz="8800" dirty="0">
                <a:solidFill>
                  <a:srgbClr val="4557AD"/>
                </a:solidFill>
                <a:latin typeface="Tenorite"/>
                <a:ea typeface="Verdana"/>
                <a:cs typeface="Verdana" panose="020B0604030504040204" pitchFamily="34" charset="0"/>
              </a:rPr>
              <a:t>graph</a:t>
            </a:r>
            <a:endParaRPr lang="en-AU" sz="88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3865861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A035C1-79D7-8193-74FD-34169F533D9E}"/>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F8E29C5-9446-F360-543D-9C755A398FE7}"/>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29 I do</a:t>
            </a:r>
            <a:endParaRPr lang="en-AU" dirty="0"/>
          </a:p>
        </p:txBody>
      </p:sp>
      <p:pic>
        <p:nvPicPr>
          <p:cNvPr id="4" name="Picture 3" descr="paw">
            <a:extLst>
              <a:ext uri="{FF2B5EF4-FFF2-40B4-BE49-F238E27FC236}">
                <a16:creationId xmlns:a16="http://schemas.microsoft.com/office/drawing/2014/main" id="{D08A6CA7-74A0-200E-E682-9A966DB8402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334271" y="2575881"/>
            <a:ext cx="2044888" cy="2044888"/>
          </a:xfrm>
          <a:prstGeom prst="rect">
            <a:avLst/>
          </a:prstGeom>
        </p:spPr>
      </p:pic>
    </p:spTree>
    <p:custDataLst>
      <p:tags r:id="rId1"/>
    </p:custDataLst>
    <p:extLst>
      <p:ext uri="{BB962C8B-B14F-4D97-AF65-F5344CB8AC3E}">
        <p14:creationId xmlns:p14="http://schemas.microsoft.com/office/powerpoint/2010/main" val="8996673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 Review You do</a:t>
            </a:r>
            <a:endParaRPr lang="en-AU" dirty="0"/>
          </a:p>
        </p:txBody>
      </p:sp>
      <p:grpSp>
        <p:nvGrpSpPr>
          <p:cNvPr id="5" name="Group 4" descr="A grey monkey is swinging on a branch. Above the monkey are the letters ey. Underneath the monkey are the words: That monkey is grey!">
            <a:extLst>
              <a:ext uri="{FF2B5EF4-FFF2-40B4-BE49-F238E27FC236}">
                <a16:creationId xmlns:a16="http://schemas.microsoft.com/office/drawing/2014/main" id="{E45F157C-AB2F-12C0-8580-37F1B4B4F2F4}"/>
              </a:ext>
            </a:extLst>
          </p:cNvPr>
          <p:cNvGrpSpPr/>
          <p:nvPr/>
        </p:nvGrpSpPr>
        <p:grpSpPr>
          <a:xfrm>
            <a:off x="0" y="533264"/>
            <a:ext cx="12192000" cy="5610093"/>
            <a:chOff x="0" y="533264"/>
            <a:chExt cx="12192000" cy="5610093"/>
          </a:xfrm>
        </p:grpSpPr>
        <p:sp>
          <p:nvSpPr>
            <p:cNvPr id="4" name="Content Placeholder 2">
              <a:extLst>
                <a:ext uri="{FF2B5EF4-FFF2-40B4-BE49-F238E27FC236}">
                  <a16:creationId xmlns:a16="http://schemas.microsoft.com/office/drawing/2014/main" id="{6C4DCAEF-23C0-1E10-9230-2AE4FCBC9784}"/>
                </a:ext>
              </a:extLst>
            </p:cNvPr>
            <p:cNvSpPr txBox="1">
              <a:spLocks/>
            </p:cNvSpPr>
            <p:nvPr/>
          </p:nvSpPr>
          <p:spPr>
            <a:xfrm>
              <a:off x="0" y="533264"/>
              <a:ext cx="12192000" cy="165814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000" dirty="0">
                  <a:solidFill>
                    <a:srgbClr val="4557AD"/>
                  </a:solidFill>
                  <a:latin typeface="Tenorite" pitchFamily="2" charset="0"/>
                  <a:cs typeface="Arial"/>
                </a:rPr>
                <a:t> ey</a:t>
              </a:r>
              <a:endParaRPr lang="en-AU" sz="11000" dirty="0">
                <a:solidFill>
                  <a:srgbClr val="4557AD"/>
                </a:solidFill>
                <a:latin typeface="Tenorite" pitchFamily="2" charset="0"/>
                <a:cs typeface="Arial"/>
              </a:endParaRPr>
            </a:p>
          </p:txBody>
        </p:sp>
        <p:sp>
          <p:nvSpPr>
            <p:cNvPr id="7" name="TextBox 6">
              <a:extLst>
                <a:ext uri="{FF2B5EF4-FFF2-40B4-BE49-F238E27FC236}">
                  <a16:creationId xmlns:a16="http://schemas.microsoft.com/office/drawing/2014/main" id="{644C6B4F-AA75-55A2-3AF9-71267EA498BA}"/>
                </a:ext>
              </a:extLst>
            </p:cNvPr>
            <p:cNvSpPr txBox="1"/>
            <p:nvPr/>
          </p:nvSpPr>
          <p:spPr>
            <a:xfrm>
              <a:off x="1" y="5023296"/>
              <a:ext cx="12191999" cy="923330"/>
            </a:xfrm>
            <a:prstGeom prst="rect">
              <a:avLst/>
            </a:prstGeom>
            <a:noFill/>
          </p:spPr>
          <p:txBody>
            <a:bodyPr wrap="square">
              <a:spAutoFit/>
            </a:bodyPr>
            <a:lstStyle/>
            <a:p>
              <a:pPr algn="ctr"/>
              <a:r>
                <a:rPr lang="en-US" sz="5400" dirty="0">
                  <a:solidFill>
                    <a:srgbClr val="4557AD"/>
                  </a:solidFill>
                  <a:latin typeface="Tenorite" pitchFamily="2" charset="0"/>
                  <a:ea typeface="Verdana" panose="020B0604030504040204" pitchFamily="34" charset="0"/>
                  <a:cs typeface="Verdana" panose="020B0604030504040204" pitchFamily="34" charset="0"/>
                </a:rPr>
                <a:t>That monk</a:t>
              </a:r>
              <a:r>
                <a:rPr lang="en-US" sz="5400" u="sng" dirty="0">
                  <a:solidFill>
                    <a:srgbClr val="4557AD"/>
                  </a:solidFill>
                  <a:latin typeface="Tenorite" pitchFamily="2" charset="0"/>
                  <a:ea typeface="Verdana" panose="020B0604030504040204" pitchFamily="34" charset="0"/>
                  <a:cs typeface="Verdana" panose="020B0604030504040204" pitchFamily="34" charset="0"/>
                </a:rPr>
                <a:t>ey</a:t>
              </a:r>
              <a:r>
                <a:rPr lang="en-US" sz="5400" dirty="0">
                  <a:solidFill>
                    <a:srgbClr val="4557AD"/>
                  </a:solidFill>
                  <a:latin typeface="Tenorite" pitchFamily="2" charset="0"/>
                  <a:ea typeface="Verdana" panose="020B0604030504040204" pitchFamily="34" charset="0"/>
                  <a:cs typeface="Verdana" panose="020B0604030504040204" pitchFamily="34" charset="0"/>
                </a:rPr>
                <a:t> is gr</a:t>
              </a:r>
              <a:r>
                <a:rPr lang="en-US" sz="5400" u="sng" dirty="0">
                  <a:solidFill>
                    <a:srgbClr val="4557AD"/>
                  </a:solidFill>
                  <a:latin typeface="Tenorite" pitchFamily="2" charset="0"/>
                  <a:ea typeface="Verdana" panose="020B0604030504040204" pitchFamily="34" charset="0"/>
                  <a:cs typeface="Verdana" panose="020B0604030504040204" pitchFamily="34" charset="0"/>
                </a:rPr>
                <a:t>ey</a:t>
              </a:r>
              <a:r>
                <a:rPr lang="en-US" sz="5400" dirty="0">
                  <a:solidFill>
                    <a:srgbClr val="4557AD"/>
                  </a:solidFill>
                  <a:latin typeface="Tenorite" pitchFamily="2" charset="0"/>
                  <a:ea typeface="Verdana" panose="020B0604030504040204" pitchFamily="34" charset="0"/>
                  <a:cs typeface="Verdana" panose="020B0604030504040204" pitchFamily="34" charset="0"/>
                </a:rPr>
                <a:t>!</a:t>
              </a:r>
              <a:endParaRPr lang="en-AU" sz="5400" u="sng" dirty="0">
                <a:solidFill>
                  <a:srgbClr val="4557AD"/>
                </a:solidFill>
              </a:endParaRPr>
            </a:p>
          </p:txBody>
        </p:sp>
        <p:sp>
          <p:nvSpPr>
            <p:cNvPr id="10" name="Rounded Rectangle 3">
              <a:extLst>
                <a:ext uri="{FF2B5EF4-FFF2-40B4-BE49-F238E27FC236}">
                  <a16:creationId xmlns:a16="http://schemas.microsoft.com/office/drawing/2014/main" id="{6B4C7CBB-C955-12E5-096A-1B01C655EAEA}"/>
                </a:ext>
                <a:ext uri="{C183D7F6-B498-43B3-948B-1728B52AA6E4}">
                  <adec:decorative xmlns:adec="http://schemas.microsoft.com/office/drawing/2017/decorative" val="1"/>
                </a:ext>
              </a:extLst>
            </p:cNvPr>
            <p:cNvSpPr/>
            <p:nvPr/>
          </p:nvSpPr>
          <p:spPr>
            <a:xfrm>
              <a:off x="2524720" y="2002954"/>
              <a:ext cx="7142561" cy="4140403"/>
            </a:xfrm>
            <a:prstGeom prst="roundRect">
              <a:avLst>
                <a:gd name="adj" fmla="val 2269"/>
              </a:avLst>
            </a:prstGeom>
            <a:noFill/>
            <a:ln w="38100">
              <a:solidFill>
                <a:srgbClr val="D9ECF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grpSp>
      <p:pic>
        <p:nvPicPr>
          <p:cNvPr id="8" name="Graphic 7" descr="A grey monkey hanging from a branch">
            <a:extLst>
              <a:ext uri="{FF2B5EF4-FFF2-40B4-BE49-F238E27FC236}">
                <a16:creationId xmlns:a16="http://schemas.microsoft.com/office/drawing/2014/main" id="{5CCAFC60-F03C-4116-EF4D-D012DF647122}"/>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910236" y="2245961"/>
            <a:ext cx="2777335" cy="2777335"/>
          </a:xfrm>
          <a:prstGeom prst="rect">
            <a:avLst/>
          </a:prstGeom>
        </p:spPr>
      </p:pic>
    </p:spTree>
    <p:custDataLst>
      <p:tags r:id="rId1"/>
    </p:custDataLst>
    <p:extLst>
      <p:ext uri="{BB962C8B-B14F-4D97-AF65-F5344CB8AC3E}">
        <p14:creationId xmlns:p14="http://schemas.microsoft.com/office/powerpoint/2010/main" val="161469749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405AE87-29A7-8B98-5A05-6FA5064368E9}"/>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30 I do</a:t>
            </a:r>
            <a:endParaRPr lang="en-AU" dirty="0"/>
          </a:p>
        </p:txBody>
      </p:sp>
      <p:grpSp>
        <p:nvGrpSpPr>
          <p:cNvPr id="3" name="Group 2" descr="paw, launch">
            <a:extLst>
              <a:ext uri="{FF2B5EF4-FFF2-40B4-BE49-F238E27FC236}">
                <a16:creationId xmlns:a16="http://schemas.microsoft.com/office/drawing/2014/main" id="{84D05779-1659-0C2F-299C-DE6A020F988E}"/>
              </a:ext>
            </a:extLst>
          </p:cNvPr>
          <p:cNvGrpSpPr/>
          <p:nvPr/>
        </p:nvGrpSpPr>
        <p:grpSpPr>
          <a:xfrm>
            <a:off x="1334271" y="1794288"/>
            <a:ext cx="6381447" cy="2826481"/>
            <a:chOff x="1334271" y="1794288"/>
            <a:chExt cx="6381447" cy="2826481"/>
          </a:xfrm>
        </p:grpSpPr>
        <p:pic>
          <p:nvPicPr>
            <p:cNvPr id="4" name="Picture 3">
              <a:extLst>
                <a:ext uri="{FF2B5EF4-FFF2-40B4-BE49-F238E27FC236}">
                  <a16:creationId xmlns:a16="http://schemas.microsoft.com/office/drawing/2014/main" id="{5A26212E-CC4C-A904-F912-01F96D5BAFB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334271" y="2575881"/>
              <a:ext cx="2044888" cy="2044888"/>
            </a:xfrm>
            <a:prstGeom prst="rect">
              <a:avLst/>
            </a:prstGeom>
          </p:spPr>
        </p:pic>
        <p:pic>
          <p:nvPicPr>
            <p:cNvPr id="7" name="Picture 6">
              <a:extLst>
                <a:ext uri="{FF2B5EF4-FFF2-40B4-BE49-F238E27FC236}">
                  <a16:creationId xmlns:a16="http://schemas.microsoft.com/office/drawing/2014/main" id="{F88AC4A7-7B3A-9532-60DC-1B3C44C1473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89237" y="1794288"/>
              <a:ext cx="2826481" cy="2826481"/>
            </a:xfrm>
            <a:prstGeom prst="rect">
              <a:avLst/>
            </a:prstGeom>
          </p:spPr>
        </p:pic>
      </p:grpSp>
    </p:spTree>
    <p:custDataLst>
      <p:tags r:id="rId1"/>
    </p:custDataLst>
    <p:extLst>
      <p:ext uri="{BB962C8B-B14F-4D97-AF65-F5344CB8AC3E}">
        <p14:creationId xmlns:p14="http://schemas.microsoft.com/office/powerpoint/2010/main" val="29541351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61FC22D-E4D8-4449-9E17-6CDF688E548E}"/>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31 I do </a:t>
            </a:r>
            <a:endParaRPr lang="en-AU" dirty="0"/>
          </a:p>
        </p:txBody>
      </p:sp>
      <p:grpSp>
        <p:nvGrpSpPr>
          <p:cNvPr id="4" name="Group 3" descr="paw, launch, hawk">
            <a:extLst>
              <a:ext uri="{FF2B5EF4-FFF2-40B4-BE49-F238E27FC236}">
                <a16:creationId xmlns:a16="http://schemas.microsoft.com/office/drawing/2014/main" id="{06E6B3F3-1CF3-C0D7-B105-19B725240684}"/>
              </a:ext>
            </a:extLst>
          </p:cNvPr>
          <p:cNvGrpSpPr/>
          <p:nvPr/>
        </p:nvGrpSpPr>
        <p:grpSpPr>
          <a:xfrm>
            <a:off x="1334271" y="1794288"/>
            <a:ext cx="10220698" cy="2826481"/>
            <a:chOff x="1334271" y="1794288"/>
            <a:chExt cx="10220698" cy="2826481"/>
          </a:xfrm>
        </p:grpSpPr>
        <p:pic>
          <p:nvPicPr>
            <p:cNvPr id="5" name="Picture 4">
              <a:extLst>
                <a:ext uri="{FF2B5EF4-FFF2-40B4-BE49-F238E27FC236}">
                  <a16:creationId xmlns:a16="http://schemas.microsoft.com/office/drawing/2014/main" id="{3C961195-7D1A-FB16-20E4-4BB2424515C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334271" y="2575881"/>
              <a:ext cx="2044888" cy="2044888"/>
            </a:xfrm>
            <a:prstGeom prst="rect">
              <a:avLst/>
            </a:prstGeom>
          </p:spPr>
        </p:pic>
        <p:pic>
          <p:nvPicPr>
            <p:cNvPr id="2" name="Picture 1">
              <a:extLst>
                <a:ext uri="{FF2B5EF4-FFF2-40B4-BE49-F238E27FC236}">
                  <a16:creationId xmlns:a16="http://schemas.microsoft.com/office/drawing/2014/main" id="{8A2BA5B4-D79E-3F3D-7A5F-CA88F616CCF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89237" y="1794288"/>
              <a:ext cx="2826481" cy="2826481"/>
            </a:xfrm>
            <a:prstGeom prst="rect">
              <a:avLst/>
            </a:prstGeom>
          </p:spPr>
        </p:pic>
        <p:pic>
          <p:nvPicPr>
            <p:cNvPr id="6" name="Picture 5">
              <a:extLst>
                <a:ext uri="{FF2B5EF4-FFF2-40B4-BE49-F238E27FC236}">
                  <a16:creationId xmlns:a16="http://schemas.microsoft.com/office/drawing/2014/main" id="{2D2FF310-806D-539E-DFA8-20E25E903C48}"/>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812842" y="1878642"/>
              <a:ext cx="2742127" cy="2742127"/>
            </a:xfrm>
            <a:prstGeom prst="rect">
              <a:avLst/>
            </a:prstGeom>
          </p:spPr>
        </p:pic>
      </p:grpSp>
    </p:spTree>
    <p:custDataLst>
      <p:tags r:id="rId1"/>
    </p:custDataLst>
    <p:extLst>
      <p:ext uri="{BB962C8B-B14F-4D97-AF65-F5344CB8AC3E}">
        <p14:creationId xmlns:p14="http://schemas.microsoft.com/office/powerpoint/2010/main" val="19980182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F03824-E084-CC11-80A1-6FC41544AA70}"/>
              </a:ext>
            </a:extLst>
          </p:cNvPr>
          <p:cNvSpPr>
            <a:spLocks noGrp="1"/>
          </p:cNvSpPr>
          <p:nvPr>
            <p:ph type="title" idx="4294967295"/>
          </p:nvPr>
        </p:nvSpPr>
        <p:spPr>
          <a:xfrm>
            <a:off x="0" y="-1179762"/>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32 We do</a:t>
            </a:r>
            <a:endParaRPr lang="en-AU" dirty="0"/>
          </a:p>
        </p:txBody>
      </p:sp>
      <p:pic>
        <p:nvPicPr>
          <p:cNvPr id="5" name="Picture 4" descr="crawl">
            <a:extLst>
              <a:ext uri="{FF2B5EF4-FFF2-40B4-BE49-F238E27FC236}">
                <a16:creationId xmlns:a16="http://schemas.microsoft.com/office/drawing/2014/main" id="{185BC389-583D-F5FF-37E5-1A60D74F0EC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16812" y="2338393"/>
            <a:ext cx="2561629" cy="2561629"/>
          </a:xfrm>
          <a:prstGeom prst="rect">
            <a:avLst/>
          </a:prstGeom>
        </p:spPr>
      </p:pic>
    </p:spTree>
    <p:custDataLst>
      <p:tags r:id="rId1"/>
    </p:custDataLst>
    <p:extLst>
      <p:ext uri="{BB962C8B-B14F-4D97-AF65-F5344CB8AC3E}">
        <p14:creationId xmlns:p14="http://schemas.microsoft.com/office/powerpoint/2010/main" val="35871350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6352E3-4E17-7DD5-8A98-F545B9B6A9CC}"/>
              </a:ext>
            </a:extLst>
          </p:cNvPr>
          <p:cNvSpPr>
            <a:spLocks noGrp="1"/>
          </p:cNvSpPr>
          <p:nvPr>
            <p:ph type="title" idx="4294967295"/>
          </p:nvPr>
        </p:nvSpPr>
        <p:spPr>
          <a:xfrm>
            <a:off x="0" y="-1179762"/>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33 We do </a:t>
            </a:r>
            <a:endParaRPr lang="en-AU" dirty="0"/>
          </a:p>
        </p:txBody>
      </p:sp>
      <p:grpSp>
        <p:nvGrpSpPr>
          <p:cNvPr id="4" name="Group 3" descr="crawl, pause">
            <a:extLst>
              <a:ext uri="{FF2B5EF4-FFF2-40B4-BE49-F238E27FC236}">
                <a16:creationId xmlns:a16="http://schemas.microsoft.com/office/drawing/2014/main" id="{E4357A0A-DEE6-EB9C-D6DB-62E4F3BA2756}"/>
              </a:ext>
            </a:extLst>
          </p:cNvPr>
          <p:cNvGrpSpPr/>
          <p:nvPr/>
        </p:nvGrpSpPr>
        <p:grpSpPr>
          <a:xfrm>
            <a:off x="616812" y="2202645"/>
            <a:ext cx="6850251" cy="2742127"/>
            <a:chOff x="616812" y="2202645"/>
            <a:chExt cx="6850251" cy="2742127"/>
          </a:xfrm>
        </p:grpSpPr>
        <p:pic>
          <p:nvPicPr>
            <p:cNvPr id="5" name="Picture 4">
              <a:extLst>
                <a:ext uri="{FF2B5EF4-FFF2-40B4-BE49-F238E27FC236}">
                  <a16:creationId xmlns:a16="http://schemas.microsoft.com/office/drawing/2014/main" id="{CB622121-1BBA-A4E1-757D-EC11F4FAB48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16812" y="2338393"/>
              <a:ext cx="2561629" cy="2561629"/>
            </a:xfrm>
            <a:prstGeom prst="rect">
              <a:avLst/>
            </a:prstGeom>
          </p:spPr>
        </p:pic>
        <p:pic>
          <p:nvPicPr>
            <p:cNvPr id="7" name="Picture 6">
              <a:extLst>
                <a:ext uri="{FF2B5EF4-FFF2-40B4-BE49-F238E27FC236}">
                  <a16:creationId xmlns:a16="http://schemas.microsoft.com/office/drawing/2014/main" id="{827A7FC8-42E0-BDF6-A815-955F863121B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724936" y="2202645"/>
              <a:ext cx="2742127" cy="2742127"/>
            </a:xfrm>
            <a:prstGeom prst="rect">
              <a:avLst/>
            </a:prstGeom>
          </p:spPr>
        </p:pic>
      </p:grpSp>
    </p:spTree>
    <p:custDataLst>
      <p:tags r:id="rId1"/>
    </p:custDataLst>
    <p:extLst>
      <p:ext uri="{BB962C8B-B14F-4D97-AF65-F5344CB8AC3E}">
        <p14:creationId xmlns:p14="http://schemas.microsoft.com/office/powerpoint/2010/main" val="18278115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31E221A-F350-C940-012D-1A3E419734FD}"/>
              </a:ext>
            </a:extLst>
          </p:cNvPr>
          <p:cNvSpPr>
            <a:spLocks noGrp="1"/>
          </p:cNvSpPr>
          <p:nvPr>
            <p:ph type="title" idx="4294967295"/>
          </p:nvPr>
        </p:nvSpPr>
        <p:spPr>
          <a:xfrm>
            <a:off x="0" y="-1425422"/>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34 We do </a:t>
            </a:r>
            <a:endParaRPr lang="en-AU" dirty="0"/>
          </a:p>
        </p:txBody>
      </p:sp>
      <p:grpSp>
        <p:nvGrpSpPr>
          <p:cNvPr id="4" name="Group 3" descr="crawl, pause, straw">
            <a:extLst>
              <a:ext uri="{FF2B5EF4-FFF2-40B4-BE49-F238E27FC236}">
                <a16:creationId xmlns:a16="http://schemas.microsoft.com/office/drawing/2014/main" id="{6FCA391F-4EB8-CEA6-9709-ECA1DF1960BA}"/>
              </a:ext>
            </a:extLst>
          </p:cNvPr>
          <p:cNvGrpSpPr/>
          <p:nvPr/>
        </p:nvGrpSpPr>
        <p:grpSpPr>
          <a:xfrm>
            <a:off x="616812" y="2057936"/>
            <a:ext cx="10602207" cy="2886836"/>
            <a:chOff x="616812" y="2057936"/>
            <a:chExt cx="10602207" cy="2886836"/>
          </a:xfrm>
        </p:grpSpPr>
        <p:pic>
          <p:nvPicPr>
            <p:cNvPr id="2" name="Picture 1">
              <a:extLst>
                <a:ext uri="{FF2B5EF4-FFF2-40B4-BE49-F238E27FC236}">
                  <a16:creationId xmlns:a16="http://schemas.microsoft.com/office/drawing/2014/main" id="{107160EB-87A1-8092-E66A-959A263B9EB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16812" y="2338393"/>
              <a:ext cx="2561629" cy="2561629"/>
            </a:xfrm>
            <a:prstGeom prst="rect">
              <a:avLst/>
            </a:prstGeom>
          </p:spPr>
        </p:pic>
        <p:pic>
          <p:nvPicPr>
            <p:cNvPr id="3" name="Picture 2">
              <a:extLst>
                <a:ext uri="{FF2B5EF4-FFF2-40B4-BE49-F238E27FC236}">
                  <a16:creationId xmlns:a16="http://schemas.microsoft.com/office/drawing/2014/main" id="{A61DE225-C306-ECE5-C2DC-8AA2FADD12F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724936" y="2202645"/>
              <a:ext cx="2742127" cy="2742127"/>
            </a:xfrm>
            <a:prstGeom prst="rect">
              <a:avLst/>
            </a:prstGeom>
          </p:spPr>
        </p:pic>
        <p:pic>
          <p:nvPicPr>
            <p:cNvPr id="15" name="Picture 14">
              <a:extLst>
                <a:ext uri="{FF2B5EF4-FFF2-40B4-BE49-F238E27FC236}">
                  <a16:creationId xmlns:a16="http://schemas.microsoft.com/office/drawing/2014/main" id="{B9CD821D-9048-D652-0881-2AB371D6D5AC}"/>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031846" y="2057936"/>
              <a:ext cx="2187173" cy="2742127"/>
            </a:xfrm>
            <a:prstGeom prst="rect">
              <a:avLst/>
            </a:prstGeom>
          </p:spPr>
        </p:pic>
      </p:grpSp>
    </p:spTree>
    <p:custDataLst>
      <p:tags r:id="rId1"/>
    </p:custDataLst>
    <p:extLst>
      <p:ext uri="{BB962C8B-B14F-4D97-AF65-F5344CB8AC3E}">
        <p14:creationId xmlns:p14="http://schemas.microsoft.com/office/powerpoint/2010/main" val="33775846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86E2A-9AA9-D02A-CD56-2F282D458518}"/>
              </a:ext>
            </a:extLst>
          </p:cNvPr>
          <p:cNvSpPr>
            <a:spLocks noGrp="1"/>
          </p:cNvSpPr>
          <p:nvPr>
            <p:ph type="title" idx="4294967295"/>
          </p:nvPr>
        </p:nvSpPr>
        <p:spPr>
          <a:xfrm>
            <a:off x="0" y="-118751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35 I do </a:t>
            </a:r>
            <a:endParaRPr lang="en-AU" dirty="0"/>
          </a:p>
        </p:txBody>
      </p:sp>
      <p:sp>
        <p:nvSpPr>
          <p:cNvPr id="4" name="Content Placeholder 2">
            <a:extLst>
              <a:ext uri="{FF2B5EF4-FFF2-40B4-BE49-F238E27FC236}">
                <a16:creationId xmlns:a16="http://schemas.microsoft.com/office/drawing/2014/main" id="{1B5AB56A-5361-A505-A929-E6CB7151A28D}"/>
              </a:ext>
            </a:extLst>
          </p:cNvPr>
          <p:cNvSpPr txBox="1">
            <a:spLocks/>
          </p:cNvSpPr>
          <p:nvPr/>
        </p:nvSpPr>
        <p:spPr>
          <a:xfrm>
            <a:off x="295275" y="2718036"/>
            <a:ext cx="116014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dirty="0">
                <a:solidFill>
                  <a:srgbClr val="4557AD"/>
                </a:solidFill>
                <a:latin typeface="Tenorite" pitchFamily="2" charset="0"/>
                <a:ea typeface="Verdana" panose="020B0604030504040204" pitchFamily="34" charset="0"/>
                <a:cs typeface="Verdana" panose="020B0604030504040204" pitchFamily="34" charset="0"/>
              </a:rPr>
              <a:t>beautiful </a:t>
            </a:r>
            <a:endParaRPr lang="en-AU" sz="96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8438734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88005-337E-8025-A9F9-339D0CBCA823}"/>
              </a:ext>
            </a:extLst>
          </p:cNvPr>
          <p:cNvSpPr>
            <a:spLocks noGrp="1"/>
          </p:cNvSpPr>
          <p:nvPr>
            <p:ph type="title" idx="4294967295"/>
          </p:nvPr>
        </p:nvSpPr>
        <p:spPr>
          <a:xfrm>
            <a:off x="0" y="-118751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36</a:t>
            </a:r>
            <a:r>
              <a:rPr lang="en-US" sz="800" kern="1200" baseline="0" dirty="0">
                <a:solidFill>
                  <a:srgbClr val="E7E6E6"/>
                </a:solidFill>
                <a:effectLst/>
                <a:latin typeface="Calibri" panose="020F0502020204030204" pitchFamily="34" charset="0"/>
                <a:ea typeface="+mj-ea"/>
                <a:cs typeface="+mj-cs"/>
              </a:rPr>
              <a:t> </a:t>
            </a:r>
            <a:r>
              <a:rPr lang="en-US" sz="800" kern="1200" dirty="0">
                <a:solidFill>
                  <a:srgbClr val="E7E6E6"/>
                </a:solidFill>
                <a:effectLst/>
                <a:latin typeface="Calibri" panose="020F0502020204030204" pitchFamily="34" charset="0"/>
                <a:ea typeface="+mj-ea"/>
                <a:cs typeface="+mj-cs"/>
              </a:rPr>
              <a:t>We do </a:t>
            </a:r>
            <a:endParaRPr lang="en-AU" dirty="0"/>
          </a:p>
        </p:txBody>
      </p:sp>
      <p:sp>
        <p:nvSpPr>
          <p:cNvPr id="3" name="Content Placeholder 2">
            <a:extLst>
              <a:ext uri="{FF2B5EF4-FFF2-40B4-BE49-F238E27FC236}">
                <a16:creationId xmlns:a16="http://schemas.microsoft.com/office/drawing/2014/main" id="{4E303A16-22F4-37BF-4A10-CE0787BC50F6}"/>
              </a:ext>
            </a:extLst>
          </p:cNvPr>
          <p:cNvSpPr txBox="1">
            <a:spLocks/>
          </p:cNvSpPr>
          <p:nvPr/>
        </p:nvSpPr>
        <p:spPr>
          <a:xfrm>
            <a:off x="295275" y="2718036"/>
            <a:ext cx="116014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dirty="0">
                <a:solidFill>
                  <a:srgbClr val="4557AD"/>
                </a:solidFill>
                <a:latin typeface="Tenorite" pitchFamily="2" charset="0"/>
                <a:ea typeface="Verdana" panose="020B0604030504040204" pitchFamily="34" charset="0"/>
                <a:cs typeface="Verdana" panose="020B0604030504040204" pitchFamily="34" charset="0"/>
              </a:rPr>
              <a:t>beautiful </a:t>
            </a:r>
            <a:endParaRPr lang="en-AU" sz="96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38490457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C0AA0-B6E0-520E-B7E4-E6CCB65186D0}"/>
              </a:ext>
            </a:extLst>
          </p:cNvPr>
          <p:cNvSpPr>
            <a:spLocks noGrp="1"/>
          </p:cNvSpPr>
          <p:nvPr>
            <p:ph type="title" idx="4294967295"/>
          </p:nvPr>
        </p:nvSpPr>
        <p:spPr>
          <a:xfrm>
            <a:off x="0" y="-1153818"/>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37 I do </a:t>
            </a:r>
            <a:endParaRPr lang="en-AU" dirty="0"/>
          </a:p>
        </p:txBody>
      </p:sp>
      <p:sp>
        <p:nvSpPr>
          <p:cNvPr id="4" name="Content Placeholder 2">
            <a:extLst>
              <a:ext uri="{FF2B5EF4-FFF2-40B4-BE49-F238E27FC236}">
                <a16:creationId xmlns:a16="http://schemas.microsoft.com/office/drawing/2014/main" id="{B637D744-1307-77B6-78C2-1DDC4DC0F41E}"/>
              </a:ext>
            </a:extLst>
          </p:cNvPr>
          <p:cNvSpPr txBox="1">
            <a:spLocks/>
          </p:cNvSpPr>
          <p:nvPr/>
        </p:nvSpPr>
        <p:spPr>
          <a:xfrm>
            <a:off x="615097" y="1541146"/>
            <a:ext cx="10139041" cy="438184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5800" dirty="0">
                <a:solidFill>
                  <a:srgbClr val="4557AD"/>
                </a:solidFill>
                <a:latin typeface="Tenorite" pitchFamily="2" charset="0"/>
                <a:ea typeface="Verdana" panose="020B0604030504040204" pitchFamily="34" charset="0"/>
                <a:cs typeface="Verdana" panose="020B0604030504040204" pitchFamily="34" charset="0"/>
              </a:rPr>
              <a:t>She took her haul of prawns out of the freezer to thaw. She was hoping for a beautiful sunrise at dawn so she could enjoy the prawns with sauce on the lawn with her friends. </a:t>
            </a:r>
            <a:endParaRPr lang="en-AU" sz="58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780409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39FF27-3E75-0CBC-DE69-1170FF7905B8}"/>
              </a:ext>
            </a:extLst>
          </p:cNvPr>
          <p:cNvSpPr>
            <a:spLocks noGrp="1"/>
          </p:cNvSpPr>
          <p:nvPr>
            <p:ph type="title" idx="4294967295"/>
          </p:nvPr>
        </p:nvSpPr>
        <p:spPr>
          <a:xfrm>
            <a:off x="0" y="-1153818"/>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38 We do</a:t>
            </a:r>
            <a:endParaRPr lang="en-AU" dirty="0"/>
          </a:p>
        </p:txBody>
      </p:sp>
      <p:sp>
        <p:nvSpPr>
          <p:cNvPr id="4" name="Content Placeholder 2">
            <a:extLst>
              <a:ext uri="{FF2B5EF4-FFF2-40B4-BE49-F238E27FC236}">
                <a16:creationId xmlns:a16="http://schemas.microsoft.com/office/drawing/2014/main" id="{D1B3E69B-DB1A-D73F-CF74-9F4B2ADF404D}"/>
              </a:ext>
            </a:extLst>
          </p:cNvPr>
          <p:cNvSpPr txBox="1">
            <a:spLocks/>
          </p:cNvSpPr>
          <p:nvPr/>
        </p:nvSpPr>
        <p:spPr>
          <a:xfrm>
            <a:off x="836465" y="1263739"/>
            <a:ext cx="10831623" cy="482555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6400" dirty="0">
                <a:solidFill>
                  <a:srgbClr val="4557AD"/>
                </a:solidFill>
                <a:latin typeface="Tenorite" pitchFamily="2" charset="0"/>
                <a:ea typeface="Verdana" panose="020B0604030504040204" pitchFamily="34" charset="0"/>
                <a:cs typeface="Verdana" panose="020B0604030504040204" pitchFamily="34" charset="0"/>
              </a:rPr>
              <a:t>One girl tried to draw a beautiful cockatoo as it taunted the people on the seesaw with its squawks. Another girl fell off the seesaw and hurt her jaw. </a:t>
            </a:r>
            <a:endParaRPr lang="en-AU" sz="64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7832924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8681C6-8A71-1A1A-970D-5F0EA4B41422}"/>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39 I do </a:t>
            </a:r>
            <a:endParaRPr lang="en-AU" dirty="0"/>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5085723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EC614-2689-8367-B748-382BE66DD3BA}"/>
              </a:ext>
            </a:extLst>
          </p:cNvPr>
          <p:cNvSpPr>
            <a:spLocks noGrp="1"/>
          </p:cNvSpPr>
          <p:nvPr>
            <p:ph type="title"/>
          </p:nvPr>
        </p:nvSpPr>
        <p:spPr/>
        <p:txBody>
          <a:bodyPr/>
          <a:lstStyle/>
          <a:p>
            <a:r>
              <a:rPr lang="en-AU" sz="800" kern="1200" dirty="0">
                <a:solidFill>
                  <a:schemeClr val="bg2"/>
                </a:solidFill>
                <a:effectLst/>
                <a:latin typeface="Calibri Light" panose="020F0302020204030204" pitchFamily="34" charset="0"/>
                <a:ea typeface="+mj-ea"/>
                <a:cs typeface="+mj-cs"/>
              </a:rPr>
              <a:t>Slide 4 Review You do</a:t>
            </a:r>
            <a:endParaRPr lang="en-AU" sz="800" dirty="0">
              <a:solidFill>
                <a:schemeClr val="bg2"/>
              </a:solidFill>
            </a:endParaRPr>
          </a:p>
        </p:txBody>
      </p:sp>
      <p:grpSp>
        <p:nvGrpSpPr>
          <p:cNvPr id="12" name="Group 11" descr="ff, zz, th, ss, ll, sh">
            <a:extLst>
              <a:ext uri="{FF2B5EF4-FFF2-40B4-BE49-F238E27FC236}">
                <a16:creationId xmlns:a16="http://schemas.microsoft.com/office/drawing/2014/main" id="{06211C19-3C79-A53E-ED6D-E714E58926F6}"/>
              </a:ext>
            </a:extLst>
          </p:cNvPr>
          <p:cNvGrpSpPr/>
          <p:nvPr/>
        </p:nvGrpSpPr>
        <p:grpSpPr>
          <a:xfrm>
            <a:off x="1302170" y="2344086"/>
            <a:ext cx="10063689" cy="2169825"/>
            <a:chOff x="868725" y="2330889"/>
            <a:chExt cx="7857940" cy="2169825"/>
          </a:xfrm>
        </p:grpSpPr>
        <p:sp>
          <p:nvSpPr>
            <p:cNvPr id="17" name="Content Placeholder 2">
              <a:extLst>
                <a:ext uri="{FF2B5EF4-FFF2-40B4-BE49-F238E27FC236}">
                  <a16:creationId xmlns:a16="http://schemas.microsoft.com/office/drawing/2014/main" id="{F1600E3F-1DEC-D062-5E0E-C7E1CE7613FF}"/>
                </a:ext>
              </a:extLst>
            </p:cNvPr>
            <p:cNvSpPr txBox="1">
              <a:spLocks/>
            </p:cNvSpPr>
            <p:nvPr/>
          </p:nvSpPr>
          <p:spPr>
            <a:xfrm>
              <a:off x="868725" y="2330889"/>
              <a:ext cx="3088639"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dirty="0">
                  <a:solidFill>
                    <a:srgbClr val="4557AD"/>
                  </a:solidFill>
                  <a:latin typeface="Tenorite" pitchFamily="2" charset="0"/>
                  <a:cs typeface="Arial"/>
                </a:rPr>
                <a:t>oe</a:t>
              </a:r>
              <a:endParaRPr lang="en-AU" sz="15000" dirty="0">
                <a:solidFill>
                  <a:srgbClr val="4557AD"/>
                </a:solidFill>
                <a:latin typeface="Tenorite" pitchFamily="2" charset="0"/>
                <a:cs typeface="Arial"/>
              </a:endParaRPr>
            </a:p>
          </p:txBody>
        </p:sp>
        <p:sp>
          <p:nvSpPr>
            <p:cNvPr id="18" name="Content Placeholder 2">
              <a:extLst>
                <a:ext uri="{FF2B5EF4-FFF2-40B4-BE49-F238E27FC236}">
                  <a16:creationId xmlns:a16="http://schemas.microsoft.com/office/drawing/2014/main" id="{08EED015-2C23-BA77-F73B-5295AA467227}"/>
                </a:ext>
              </a:extLst>
            </p:cNvPr>
            <p:cNvSpPr txBox="1">
              <a:spLocks/>
            </p:cNvSpPr>
            <p:nvPr/>
          </p:nvSpPr>
          <p:spPr>
            <a:xfrm>
              <a:off x="3957364" y="2330889"/>
              <a:ext cx="4769301"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dirty="0">
                  <a:solidFill>
                    <a:srgbClr val="4557AD"/>
                  </a:solidFill>
                  <a:latin typeface="Tenorite" pitchFamily="2" charset="0"/>
                  <a:cs typeface="Arial"/>
                </a:rPr>
                <a:t>eigh</a:t>
              </a:r>
              <a:endParaRPr lang="en-AU" sz="15000" dirty="0">
                <a:solidFill>
                  <a:srgbClr val="4557AD"/>
                </a:solidFill>
                <a:latin typeface="Tenorite" pitchFamily="2" charset="0"/>
                <a:cs typeface="Arial"/>
              </a:endParaRPr>
            </a:p>
          </p:txBody>
        </p:sp>
      </p:grpSp>
    </p:spTree>
    <p:extLst>
      <p:ext uri="{BB962C8B-B14F-4D97-AF65-F5344CB8AC3E}">
        <p14:creationId xmlns:p14="http://schemas.microsoft.com/office/powerpoint/2010/main" val="41244203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B446A7-1E6F-F121-2C5E-B02EF89C2B20}"/>
              </a:ext>
            </a:extLst>
          </p:cNvPr>
          <p:cNvSpPr>
            <a:spLocks noGrp="1"/>
          </p:cNvSpPr>
          <p:nvPr>
            <p:ph type="title" idx="4294967295"/>
          </p:nvPr>
        </p:nvSpPr>
        <p:spPr>
          <a:xfrm>
            <a:off x="0" y="-1179762"/>
            <a:ext cx="10515600" cy="1325563"/>
          </a:xfrm>
        </p:spPr>
        <p:txBody>
          <a:bodyPr/>
          <a:lstStyle/>
          <a:p>
            <a:r>
              <a:rPr lang="en-US" sz="800" kern="1200" dirty="0">
                <a:solidFill>
                  <a:srgbClr val="E7E6E6"/>
                </a:solidFill>
                <a:effectLst/>
                <a:latin typeface="Calibri" panose="020F0502020204030204" pitchFamily="34" charset="0"/>
                <a:ea typeface="+mj-ea"/>
                <a:cs typeface="+mj-cs"/>
              </a:rPr>
              <a:t>Slide 40 We do </a:t>
            </a:r>
            <a:endParaRPr lang="en-AU" dirty="0"/>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1573119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F74E7D-46A4-623E-6F4A-08640157C9E9}"/>
              </a:ext>
            </a:extLst>
          </p:cNvPr>
          <p:cNvSpPr>
            <a:spLocks noGrp="1"/>
          </p:cNvSpPr>
          <p:nvPr>
            <p:ph type="title" idx="4294967295"/>
          </p:nvPr>
        </p:nvSpPr>
        <p:spPr>
          <a:xfrm>
            <a:off x="0" y="-1203009"/>
            <a:ext cx="10515600" cy="1325563"/>
          </a:xfrm>
        </p:spPr>
        <p:txBody>
          <a:bodyPr/>
          <a:lstStyle/>
          <a:p>
            <a:r>
              <a:rPr lang="en-US" sz="800" kern="1200" dirty="0">
                <a:solidFill>
                  <a:srgbClr val="E7E6E6"/>
                </a:solidFill>
                <a:effectLst/>
                <a:latin typeface="Calibri" panose="020F0502020204030204" pitchFamily="34" charset="0"/>
                <a:ea typeface="+mj-ea"/>
                <a:cs typeface="+mj-cs"/>
              </a:rPr>
              <a:t>Slide 41 Check for understanding</a:t>
            </a:r>
            <a:endParaRPr lang="en-AU" dirty="0"/>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dirty="0">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dirty="0">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444455"/>
            <a:ext cx="2259493" cy="1255728"/>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dirty="0">
              <a:solidFill>
                <a:srgbClr val="0E1E42"/>
              </a:solidFill>
              <a:latin typeface="Calibri" panose="020F0502020204030204" pitchFamily="34" charset="0"/>
              <a:ea typeface="Verdana" panose="020B0604030504040204" pitchFamily="34" charset="0"/>
            </a:endParaRPr>
          </a:p>
          <a:p>
            <a:pPr algn="ctr"/>
            <a:r>
              <a:rPr lang="en-US" sz="2800" b="0" dirty="0">
                <a:solidFill>
                  <a:srgbClr val="0E1E42"/>
                </a:solidFill>
                <a:latin typeface="Calibri" panose="020F0502020204030204" pitchFamily="34" charset="0"/>
                <a:ea typeface="Verdana" panose="020B0604030504040204" pitchFamily="34" charset="0"/>
              </a:rPr>
              <a:t>say the sound </a:t>
            </a:r>
            <a:br>
              <a:rPr lang="en-US" sz="2800" b="0" dirty="0">
                <a:solidFill>
                  <a:srgbClr val="0E1E42"/>
                </a:solidFill>
                <a:latin typeface="Calibri" panose="020F0502020204030204" pitchFamily="34" charset="0"/>
                <a:ea typeface="Verdana" panose="020B0604030504040204" pitchFamily="34" charset="0"/>
              </a:rPr>
            </a:br>
            <a:endParaRPr lang="en-US" sz="2800" dirty="0">
              <a:solidFill>
                <a:srgbClr val="0E1E42"/>
              </a:solidFill>
              <a:latin typeface="Calibri" panose="020F0502020204030204" pitchFamily="34" charset="0"/>
              <a:ea typeface="Verdana" panose="020B0604030504040204" pitchFamily="34" charset="0"/>
            </a:endParaRPr>
          </a:p>
        </p:txBody>
      </p:sp>
      <p:sp>
        <p:nvSpPr>
          <p:cNvPr id="10" name="TextBox 9">
            <a:extLst>
              <a:ext uri="{FF2B5EF4-FFF2-40B4-BE49-F238E27FC236}">
                <a16:creationId xmlns:a16="http://schemas.microsoft.com/office/drawing/2014/main" id="{81E1BBD2-AE24-813F-0C9A-CC9BDA2D20CD}"/>
              </a:ext>
            </a:extLst>
          </p:cNvPr>
          <p:cNvSpPr txBox="1"/>
          <p:nvPr/>
        </p:nvSpPr>
        <p:spPr>
          <a:xfrm>
            <a:off x="4166077" y="3273291"/>
            <a:ext cx="1808508" cy="1569660"/>
          </a:xfrm>
          <a:prstGeom prst="rect">
            <a:avLst/>
          </a:prstGeom>
          <a:noFill/>
        </p:spPr>
        <p:txBody>
          <a:bodyPr wrap="none" rtlCol="0">
            <a:spAutoFit/>
          </a:bodyPr>
          <a:lstStyle/>
          <a:p>
            <a:r>
              <a:rPr lang="en-US" sz="9600" dirty="0">
                <a:solidFill>
                  <a:srgbClr val="4857A6"/>
                </a:solidFill>
                <a:latin typeface="Tenorite" pitchFamily="2" charset="0"/>
                <a:ea typeface="Verdana" panose="020B0604030504040204" pitchFamily="34" charset="0"/>
              </a:rPr>
              <a:t>aw</a:t>
            </a:r>
            <a:endParaRPr lang="en-AU" sz="9600" dirty="0"/>
          </a:p>
        </p:txBody>
      </p:sp>
      <p:sp>
        <p:nvSpPr>
          <p:cNvPr id="2" name="TextBox 1">
            <a:extLst>
              <a:ext uri="{FF2B5EF4-FFF2-40B4-BE49-F238E27FC236}">
                <a16:creationId xmlns:a16="http://schemas.microsoft.com/office/drawing/2014/main" id="{38AD98AD-9EE2-DDB1-F4A8-185B75365143}"/>
              </a:ext>
            </a:extLst>
          </p:cNvPr>
          <p:cNvSpPr txBox="1"/>
          <p:nvPr/>
        </p:nvSpPr>
        <p:spPr>
          <a:xfrm>
            <a:off x="4236959" y="4353246"/>
            <a:ext cx="1518364" cy="1569660"/>
          </a:xfrm>
          <a:prstGeom prst="rect">
            <a:avLst/>
          </a:prstGeom>
          <a:noFill/>
        </p:spPr>
        <p:txBody>
          <a:bodyPr wrap="none" rtlCol="0">
            <a:spAutoFit/>
          </a:bodyPr>
          <a:lstStyle/>
          <a:p>
            <a:r>
              <a:rPr lang="en-US" sz="9600" dirty="0">
                <a:solidFill>
                  <a:srgbClr val="4857A6"/>
                </a:solidFill>
                <a:latin typeface="Tenorite" pitchFamily="2" charset="0"/>
                <a:ea typeface="Verdana" panose="020B0604030504040204" pitchFamily="34" charset="0"/>
              </a:rPr>
              <a:t>au</a:t>
            </a:r>
            <a:endParaRPr lang="en-AU" sz="9600" dirty="0"/>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dirty="0">
                <a:solidFill>
                  <a:srgbClr val="0E1E42"/>
                </a:solidFill>
                <a:latin typeface="Calibri" panose="020F0502020204030204" pitchFamily="34" charset="0"/>
                <a:ea typeface="Verdana" panose="020B0604030504040204" pitchFamily="34" charset="0"/>
              </a:rPr>
              <a:t>read a word</a:t>
            </a:r>
            <a:endParaRPr lang="en-US" sz="2800" dirty="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123967" y="3414750"/>
            <a:ext cx="2920291" cy="291464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dirty="0">
                <a:solidFill>
                  <a:srgbClr val="4557AD"/>
                </a:solidFill>
                <a:latin typeface="Tenorite" pitchFamily="2" charset="0"/>
                <a:cs typeface="Arial"/>
              </a:rPr>
              <a:t>flaw</a:t>
            </a:r>
          </a:p>
          <a:p>
            <a:pPr marL="0" indent="0" algn="ctr">
              <a:buFont typeface="Arial" panose="020B0604020202020204" pitchFamily="34" charset="0"/>
              <a:buNone/>
            </a:pPr>
            <a:r>
              <a:rPr lang="en-US" sz="4400" dirty="0">
                <a:solidFill>
                  <a:srgbClr val="4557AD"/>
                </a:solidFill>
                <a:latin typeface="Tenorite" pitchFamily="2" charset="0"/>
                <a:cs typeface="Arial"/>
              </a:rPr>
              <a:t>fraud</a:t>
            </a:r>
          </a:p>
          <a:p>
            <a:pPr marL="0" indent="0" algn="ctr">
              <a:buFont typeface="Arial" panose="020B0604020202020204" pitchFamily="34" charset="0"/>
              <a:buNone/>
            </a:pPr>
            <a:r>
              <a:rPr lang="en-US" sz="4400" dirty="0">
                <a:solidFill>
                  <a:srgbClr val="4557AD"/>
                </a:solidFill>
                <a:latin typeface="Tenorite" pitchFamily="2" charset="0"/>
                <a:cs typeface="Arial"/>
              </a:rPr>
              <a:t>August</a:t>
            </a:r>
          </a:p>
          <a:p>
            <a:pPr marL="0" indent="0" algn="ctr">
              <a:buFont typeface="Arial" panose="020B0604020202020204" pitchFamily="34" charset="0"/>
              <a:buNone/>
            </a:pPr>
            <a:r>
              <a:rPr lang="en-US" sz="4400" dirty="0">
                <a:solidFill>
                  <a:srgbClr val="4557AD"/>
                </a:solidFill>
                <a:latin typeface="Tenorite" pitchFamily="2" charset="0"/>
                <a:cs typeface="Arial"/>
              </a:rPr>
              <a:t>drawn</a:t>
            </a: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dirty="0">
                <a:solidFill>
                  <a:srgbClr val="0E1E42"/>
                </a:solidFill>
                <a:latin typeface="Calibri" panose="020F0502020204030204" pitchFamily="34" charset="0"/>
                <a:ea typeface="Verdana" panose="020B0604030504040204" pitchFamily="34" charset="0"/>
              </a:rPr>
              <a:t>write a word</a:t>
            </a:r>
            <a:endParaRPr lang="en-US" sz="2800" dirty="0">
              <a:solidFill>
                <a:srgbClr val="0E1E42"/>
              </a:solidFill>
              <a:latin typeface="Calibri" panose="020F0502020204030204" pitchFamily="34" charset="0"/>
              <a:ea typeface="Verdana" panose="020B0604030504040204" pitchFamily="34" charset="0"/>
            </a:endParaRPr>
          </a:p>
        </p:txBody>
      </p:sp>
      <p:grpSp>
        <p:nvGrpSpPr>
          <p:cNvPr id="33" name="Group 32">
            <a:extLst>
              <a:ext uri="{FF2B5EF4-FFF2-40B4-BE49-F238E27FC236}">
                <a16:creationId xmlns:a16="http://schemas.microsoft.com/office/drawing/2014/main" id="{2F9A5D8F-0705-454F-8A7D-6109A7CC13CA}"/>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grpSp>
        <p:nvGrpSpPr>
          <p:cNvPr id="32" name="Group 31">
            <a:extLst>
              <a:ext uri="{FF2B5EF4-FFF2-40B4-BE49-F238E27FC236}">
                <a16:creationId xmlns:a16="http://schemas.microsoft.com/office/drawing/2014/main" id="{0B743ACB-1F20-3D41-890A-BA5D3634B733}"/>
              </a:ext>
              <a:ext uri="{C183D7F6-B498-43B3-948B-1728B52AA6E4}">
                <adec:decorative xmlns:adec="http://schemas.microsoft.com/office/drawing/2017/decorative" val="1"/>
              </a:ext>
            </a:extLst>
          </p:cNvPr>
          <p:cNvGrpSpPr/>
          <p:nvPr/>
        </p:nvGrpSpPr>
        <p:grpSpPr>
          <a:xfrm>
            <a:off x="7356924" y="1891643"/>
            <a:ext cx="800799" cy="598492"/>
            <a:chOff x="7374176" y="1891643"/>
            <a:chExt cx="800799" cy="598492"/>
          </a:xfrm>
        </p:grpSpPr>
        <p:sp>
          <p:nvSpPr>
            <p:cNvPr id="28" name="Rounded Rectangle 27">
              <a:extLst>
                <a:ext uri="{FF2B5EF4-FFF2-40B4-BE49-F238E27FC236}">
                  <a16:creationId xmlns:a16="http://schemas.microsoft.com/office/drawing/2014/main" id="{39FD4883-D300-764A-83C3-3C5B7C00CB50}"/>
                </a:ext>
              </a:extLst>
            </p:cNvPr>
            <p:cNvSpPr/>
            <p:nvPr userDrawn="1"/>
          </p:nvSpPr>
          <p:spPr>
            <a:xfrm>
              <a:off x="7374176" y="1891643"/>
              <a:ext cx="800799" cy="590023"/>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9" name="Graphic 28" descr="Glasses outline">
              <a:extLst>
                <a:ext uri="{FF2B5EF4-FFF2-40B4-BE49-F238E27FC236}">
                  <a16:creationId xmlns:a16="http://schemas.microsoft.com/office/drawing/2014/main" id="{A3D84708-6DF4-C94A-AEB4-5E35ACA4EB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83340" y="1891643"/>
              <a:ext cx="598492" cy="598492"/>
            </a:xfrm>
            <a:prstGeom prst="rect">
              <a:avLst/>
            </a:prstGeom>
          </p:spPr>
        </p:pic>
      </p:grpSp>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flipH="1">
            <a:off x="-418788" y="1134428"/>
            <a:ext cx="4588192" cy="4588192"/>
          </a:xfrm>
          <a:prstGeom prst="rect">
            <a:avLst/>
          </a:prstGeom>
        </p:spPr>
      </p:pic>
      <p:pic>
        <p:nvPicPr>
          <p:cNvPr id="12" name="Picture 11" descr="hawk">
            <a:extLst>
              <a:ext uri="{FF2B5EF4-FFF2-40B4-BE49-F238E27FC236}">
                <a16:creationId xmlns:a16="http://schemas.microsoft.com/office/drawing/2014/main" id="{648EBA59-8883-1503-2B79-BD66E6E6E333}"/>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0124098" y="3312384"/>
            <a:ext cx="870704" cy="870704"/>
          </a:xfrm>
          <a:prstGeom prst="rect">
            <a:avLst/>
          </a:prstGeom>
        </p:spPr>
      </p:pic>
      <p:pic>
        <p:nvPicPr>
          <p:cNvPr id="15" name="Picture 14" descr="sauce">
            <a:extLst>
              <a:ext uri="{FF2B5EF4-FFF2-40B4-BE49-F238E27FC236}">
                <a16:creationId xmlns:a16="http://schemas.microsoft.com/office/drawing/2014/main" id="{ED2D297D-E65B-C957-2B12-D9436774667F}"/>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10212673" y="4421838"/>
            <a:ext cx="972915" cy="842225"/>
          </a:xfrm>
          <a:prstGeom prst="rect">
            <a:avLst/>
          </a:prstGeom>
        </p:spPr>
      </p:pic>
      <p:pic>
        <p:nvPicPr>
          <p:cNvPr id="17" name="Picture 16" descr="paw">
            <a:extLst>
              <a:ext uri="{FF2B5EF4-FFF2-40B4-BE49-F238E27FC236}">
                <a16:creationId xmlns:a16="http://schemas.microsoft.com/office/drawing/2014/main" id="{235C7BF8-887C-64A3-032E-4836619A3B3E}"/>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10096546" y="5516418"/>
            <a:ext cx="1205171" cy="812976"/>
          </a:xfrm>
          <a:prstGeom prst="rect">
            <a:avLst/>
          </a:prstGeom>
        </p:spPr>
      </p:pic>
    </p:spTree>
    <p:custDataLst>
      <p:tags r:id="rId1"/>
    </p:custDataLst>
    <p:extLst>
      <p:ext uri="{BB962C8B-B14F-4D97-AF65-F5344CB8AC3E}">
        <p14:creationId xmlns:p14="http://schemas.microsoft.com/office/powerpoint/2010/main" val="2581300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465A2C-EA31-EB55-D1ED-038DC7D2B806}"/>
              </a:ext>
            </a:extLst>
          </p:cNvPr>
          <p:cNvSpPr>
            <a:spLocks noGrp="1"/>
          </p:cNvSpPr>
          <p:nvPr>
            <p:ph type="title" idx="4294967295"/>
          </p:nvPr>
        </p:nvSpPr>
        <p:spPr>
          <a:xfrm>
            <a:off x="0" y="-1153819"/>
            <a:ext cx="10515600" cy="1325563"/>
          </a:xfrm>
        </p:spPr>
        <p:txBody>
          <a:bodyPr/>
          <a:lstStyle/>
          <a:p>
            <a:r>
              <a:rPr lang="en-US" sz="800" kern="1200" dirty="0">
                <a:solidFill>
                  <a:srgbClr val="E7E6E6"/>
                </a:solidFill>
                <a:effectLst/>
                <a:latin typeface="Calibri" panose="020F0502020204030204" pitchFamily="34" charset="0"/>
                <a:ea typeface="+mj-ea"/>
                <a:cs typeface="+mj-cs"/>
              </a:rPr>
              <a:t>Slide 42 Check for understanding</a:t>
            </a:r>
            <a:r>
              <a:rPr lang="en-US" sz="800" kern="1200" baseline="0" dirty="0">
                <a:solidFill>
                  <a:srgbClr val="E7E6E6"/>
                </a:solidFill>
                <a:effectLst/>
                <a:latin typeface="Calibri" panose="020F0502020204030204" pitchFamily="34" charset="0"/>
                <a:ea typeface="+mj-ea"/>
                <a:cs typeface="+mj-cs"/>
              </a:rPr>
              <a:t> </a:t>
            </a:r>
            <a:endParaRPr lang="en-AU" dirty="0"/>
          </a:p>
        </p:txBody>
      </p:sp>
      <p:pic>
        <p:nvPicPr>
          <p:cNvPr id="5" name="Picture 4" descr="Image of Phase 19, lesson 1 student sheet">
            <a:extLst>
              <a:ext uri="{FF2B5EF4-FFF2-40B4-BE49-F238E27FC236}">
                <a16:creationId xmlns:a16="http://schemas.microsoft.com/office/drawing/2014/main" id="{F28E344D-AE9B-7C0F-2B48-199ADA29E2C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141468" y="515601"/>
            <a:ext cx="3900284" cy="5534188"/>
          </a:xfrm>
          <a:prstGeom prst="rect">
            <a:avLst/>
          </a:prstGeom>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18A719-F666-F88E-E4F3-357DF3BB0091}"/>
              </a:ext>
            </a:extLst>
          </p:cNvPr>
          <p:cNvSpPr>
            <a:spLocks noGrp="1"/>
          </p:cNvSpPr>
          <p:nvPr>
            <p:ph type="title" idx="4294967295"/>
          </p:nvPr>
        </p:nvSpPr>
        <p:spPr>
          <a:xfrm>
            <a:off x="0" y="-1153818"/>
            <a:ext cx="10515600" cy="1325563"/>
          </a:xfrm>
        </p:spPr>
        <p:txBody>
          <a:bodyPr/>
          <a:lstStyle/>
          <a:p>
            <a:r>
              <a:rPr lang="en-US" sz="800" kern="1200" dirty="0">
                <a:solidFill>
                  <a:srgbClr val="E7E6E6"/>
                </a:solidFill>
                <a:effectLst/>
                <a:latin typeface="Calibri" panose="020F0502020204030204" pitchFamily="34" charset="0"/>
                <a:ea typeface="+mj-ea"/>
                <a:cs typeface="+mj-cs"/>
              </a:rPr>
              <a:t>Slide 43 You</a:t>
            </a:r>
            <a:r>
              <a:rPr lang="en-US" sz="800" kern="1200" baseline="0" dirty="0">
                <a:solidFill>
                  <a:srgbClr val="E7E6E6"/>
                </a:solidFill>
                <a:effectLst/>
                <a:latin typeface="Calibri" panose="020F0502020204030204" pitchFamily="34" charset="0"/>
                <a:ea typeface="+mj-ea"/>
                <a:cs typeface="+mj-cs"/>
              </a:rPr>
              <a:t> do</a:t>
            </a:r>
            <a:endParaRPr lang="en-AU" dirty="0"/>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dirty="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dirty="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idx="4294967295"/>
          </p:nvPr>
        </p:nvSpPr>
        <p:spPr>
          <a:xfrm>
            <a:off x="0" y="-1209669"/>
            <a:ext cx="10515600" cy="1325563"/>
          </a:xfrm>
        </p:spPr>
        <p:txBody>
          <a:bodyPr/>
          <a:lstStyle/>
          <a:p>
            <a:r>
              <a:rPr lang="en-US" sz="800" kern="1200" dirty="0">
                <a:solidFill>
                  <a:srgbClr val="E7E6E6"/>
                </a:solidFill>
                <a:effectLst/>
                <a:latin typeface="Calibri" panose="020F0502020204030204" pitchFamily="34" charset="0"/>
                <a:ea typeface="+mj-ea"/>
                <a:cs typeface="+mj-cs"/>
              </a:rPr>
              <a:t>Slide 44 End of presentation</a:t>
            </a:r>
            <a:endParaRPr lang="en-AU" dirty="0"/>
          </a:p>
        </p:txBody>
      </p:sp>
    </p:spTree>
    <p:extLst>
      <p:ext uri="{BB962C8B-B14F-4D97-AF65-F5344CB8AC3E}">
        <p14:creationId xmlns:p14="http://schemas.microsoft.com/office/powerpoint/2010/main" val="15830211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9173E-77E2-9796-7385-E9E73BA9A476}"/>
              </a:ext>
            </a:extLst>
          </p:cNvPr>
          <p:cNvSpPr>
            <a:spLocks noGrp="1"/>
          </p:cNvSpPr>
          <p:nvPr>
            <p:ph type="title" idx="4294967295"/>
          </p:nvPr>
        </p:nvSpPr>
        <p:spPr>
          <a:xfrm>
            <a:off x="0" y="-1406525"/>
            <a:ext cx="10515600" cy="1325562"/>
          </a:xfrm>
        </p:spPr>
        <p:txBody>
          <a:bodyPr/>
          <a:lstStyle/>
          <a:p>
            <a:r>
              <a:rPr lang="en-AU" sz="800" dirty="0">
                <a:solidFill>
                  <a:schemeClr val="bg2"/>
                </a:solidFill>
                <a:latin typeface="+mn-lt"/>
              </a:rPr>
              <a:t>Slide 5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3302379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idx="4294967295"/>
          </p:nvPr>
        </p:nvSpPr>
        <p:spPr>
          <a:xfrm>
            <a:off x="0" y="-1521888"/>
            <a:ext cx="10515600" cy="1325563"/>
          </a:xfrm>
        </p:spPr>
        <p:txBody>
          <a:bodyPr/>
          <a:lstStyle/>
          <a:p>
            <a:r>
              <a:rPr lang="en-AU" sz="800" dirty="0">
                <a:solidFill>
                  <a:schemeClr val="bg2"/>
                </a:solidFill>
                <a:latin typeface="+mn-lt"/>
              </a:rPr>
              <a:t>Slide 6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grpSp>
        <p:nvGrpSpPr>
          <p:cNvPr id="4" name="Group 3" descr="took, outliet, howled, raise">
            <a:extLst>
              <a:ext uri="{FF2B5EF4-FFF2-40B4-BE49-F238E27FC236}">
                <a16:creationId xmlns:a16="http://schemas.microsoft.com/office/drawing/2014/main" id="{AB156270-485C-E5A1-AAB2-9419934FB98A}"/>
              </a:ext>
            </a:extLst>
          </p:cNvPr>
          <p:cNvGrpSpPr/>
          <p:nvPr/>
        </p:nvGrpSpPr>
        <p:grpSpPr>
          <a:xfrm>
            <a:off x="285750" y="1783759"/>
            <a:ext cx="11906250" cy="3609249"/>
            <a:chOff x="285750" y="1783759"/>
            <a:chExt cx="11906250" cy="3609249"/>
          </a:xfrm>
        </p:grpSpPr>
        <p:sp>
          <p:nvSpPr>
            <p:cNvPr id="5" name="Content Placeholder 2">
              <a:extLst>
                <a:ext uri="{FF2B5EF4-FFF2-40B4-BE49-F238E27FC236}">
                  <a16:creationId xmlns:a16="http://schemas.microsoft.com/office/drawing/2014/main" id="{507CF646-BDAA-40DF-01F1-0549F3023E3E}"/>
                </a:ext>
              </a:extLst>
            </p:cNvPr>
            <p:cNvSpPr txBox="1">
              <a:spLocks/>
            </p:cNvSpPr>
            <p:nvPr/>
          </p:nvSpPr>
          <p:spPr>
            <a:xfrm>
              <a:off x="285750" y="4164980"/>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dirty="0">
                  <a:solidFill>
                    <a:srgbClr val="4557AD"/>
                  </a:solidFill>
                  <a:latin typeface="Tenorite" pitchFamily="2" charset="0"/>
                  <a:ea typeface="Verdana" panose="020B0604030504040204" pitchFamily="34" charset="0"/>
                  <a:cs typeface="Verdana" panose="020B0604030504040204" pitchFamily="34" charset="0"/>
                </a:rPr>
                <a:t>weighted       heyday</a:t>
              </a:r>
              <a:endParaRPr lang="en-AU" sz="82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6" name="Content Placeholder 2">
              <a:extLst>
                <a:ext uri="{FF2B5EF4-FFF2-40B4-BE49-F238E27FC236}">
                  <a16:creationId xmlns:a16="http://schemas.microsoft.com/office/drawing/2014/main" id="{1FC68A6B-69E7-84A7-AC9C-0693E482D92B}"/>
                </a:ext>
              </a:extLst>
            </p:cNvPr>
            <p:cNvSpPr txBox="1">
              <a:spLocks/>
            </p:cNvSpPr>
            <p:nvPr/>
          </p:nvSpPr>
          <p:spPr>
            <a:xfrm>
              <a:off x="285750" y="1783759"/>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dirty="0">
                  <a:solidFill>
                    <a:srgbClr val="4557AD"/>
                  </a:solidFill>
                  <a:latin typeface="Tenorite" pitchFamily="2" charset="0"/>
                  <a:ea typeface="Verdana" panose="020B0604030504040204" pitchFamily="34" charset="0"/>
                  <a:cs typeface="Verdana" panose="020B0604030504040204" pitchFamily="34" charset="0"/>
                </a:rPr>
                <a:t>relief             hoe</a:t>
              </a:r>
              <a:endParaRPr lang="en-AU" sz="8200" dirty="0">
                <a:solidFill>
                  <a:srgbClr val="4557AD"/>
                </a:solidFill>
                <a:latin typeface="Tenorite" pitchFamily="2"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702303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27163"/>
            <a:ext cx="10515600" cy="1325563"/>
          </a:xfrm>
        </p:spPr>
        <p:txBody>
          <a:bodyPr/>
          <a:lstStyle/>
          <a:p>
            <a:r>
              <a:rPr lang="en-AU" sz="800" dirty="0">
                <a:solidFill>
                  <a:schemeClr val="bg2"/>
                </a:solidFill>
                <a:latin typeface="+mn-lt"/>
              </a:rPr>
              <a:t>Slide 7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pic>
        <p:nvPicPr>
          <p:cNvPr id="3" name="Picture 2" descr="briefcase">
            <a:extLst>
              <a:ext uri="{FF2B5EF4-FFF2-40B4-BE49-F238E27FC236}">
                <a16:creationId xmlns:a16="http://schemas.microsoft.com/office/drawing/2014/main" id="{4DC2B831-6D4F-6B21-A8BC-67196759E76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auto">
          <a:xfrm>
            <a:off x="911630" y="1453863"/>
            <a:ext cx="1975137" cy="1975137"/>
          </a:xfrm>
          <a:prstGeom prst="rect">
            <a:avLst/>
          </a:prstGeom>
          <a:noFill/>
          <a:ln>
            <a:noFill/>
          </a:ln>
        </p:spPr>
      </p:pic>
      <p:pic>
        <p:nvPicPr>
          <p:cNvPr id="7" name="Picture 6" descr="prey">
            <a:extLst>
              <a:ext uri="{FF2B5EF4-FFF2-40B4-BE49-F238E27FC236}">
                <a16:creationId xmlns:a16="http://schemas.microsoft.com/office/drawing/2014/main" id="{1574D421-D3D3-3BD3-5639-CD621B5E565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659490" y="1559739"/>
            <a:ext cx="2142242" cy="1788071"/>
          </a:xfrm>
          <a:prstGeom prst="rect">
            <a:avLst/>
          </a:prstGeom>
        </p:spPr>
      </p:pic>
      <p:pic>
        <p:nvPicPr>
          <p:cNvPr id="4" name="Picture 3" descr="aloe">
            <a:extLst>
              <a:ext uri="{FF2B5EF4-FFF2-40B4-BE49-F238E27FC236}">
                <a16:creationId xmlns:a16="http://schemas.microsoft.com/office/drawing/2014/main" id="{98C82009-07BA-56C5-095F-9DF8E184E2A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auto">
          <a:xfrm>
            <a:off x="3108399" y="3742266"/>
            <a:ext cx="2112845" cy="2112845"/>
          </a:xfrm>
          <a:prstGeom prst="rect">
            <a:avLst/>
          </a:prstGeom>
          <a:noFill/>
          <a:ln>
            <a:noFill/>
          </a:ln>
        </p:spPr>
      </p:pic>
      <p:pic>
        <p:nvPicPr>
          <p:cNvPr id="5" name="Picture 4" descr="neigh">
            <a:extLst>
              <a:ext uri="{FF2B5EF4-FFF2-40B4-BE49-F238E27FC236}">
                <a16:creationId xmlns:a16="http://schemas.microsoft.com/office/drawing/2014/main" id="{9478EC04-FB36-AE33-B128-E483C13CB58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119187" y="3133790"/>
            <a:ext cx="2882188" cy="2882188"/>
          </a:xfrm>
          <a:prstGeom prst="rect">
            <a:avLst/>
          </a:prstGeom>
        </p:spPr>
      </p:pic>
    </p:spTree>
    <p:extLst>
      <p:ext uri="{BB962C8B-B14F-4D97-AF65-F5344CB8AC3E}">
        <p14:creationId xmlns:p14="http://schemas.microsoft.com/office/powerpoint/2010/main" val="19427816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3F7DC0-505D-51B7-0049-0211D86F197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66A38D-F811-973E-70A4-BC0EBB420EC9}"/>
              </a:ext>
            </a:extLst>
          </p:cNvPr>
          <p:cNvSpPr>
            <a:spLocks noGrp="1"/>
          </p:cNvSpPr>
          <p:nvPr>
            <p:ph type="title" idx="4294967295"/>
          </p:nvPr>
        </p:nvSpPr>
        <p:spPr>
          <a:xfrm>
            <a:off x="0" y="-1690688"/>
            <a:ext cx="10515600" cy="1325563"/>
          </a:xfrm>
        </p:spPr>
        <p:txBody>
          <a:bodyPr>
            <a:normAutofit/>
          </a:bodyPr>
          <a:lstStyle/>
          <a:p>
            <a:r>
              <a:rPr lang="en-US" sz="800" dirty="0">
                <a:solidFill>
                  <a:schemeClr val="bg2"/>
                </a:solidFill>
              </a:rPr>
              <a:t>Slide 8 Suffix review</a:t>
            </a:r>
            <a:endParaRPr lang="en-AU" sz="800" dirty="0">
              <a:solidFill>
                <a:schemeClr val="bg2"/>
              </a:solidFill>
            </a:endParaRPr>
          </a:p>
        </p:txBody>
      </p:sp>
      <p:sp>
        <p:nvSpPr>
          <p:cNvPr id="11" name="Text Placeholder 1">
            <a:extLst>
              <a:ext uri="{FF2B5EF4-FFF2-40B4-BE49-F238E27FC236}">
                <a16:creationId xmlns:a16="http://schemas.microsoft.com/office/drawing/2014/main" id="{40E408B7-85A1-B90B-EADB-E4FE0E1C8BBE}"/>
              </a:ext>
              <a:ext uri="{C183D7F6-B498-43B3-948B-1728B52AA6E4}">
                <adec:decorative xmlns:adec="http://schemas.microsoft.com/office/drawing/2017/decorative" val="1"/>
              </a:ext>
            </a:extLst>
          </p:cNvPr>
          <p:cNvSpPr txBox="1">
            <a:spLocks/>
          </p:cNvSpPr>
          <p:nvPr/>
        </p:nvSpPr>
        <p:spPr>
          <a:xfrm>
            <a:off x="1313789" y="2264922"/>
            <a:ext cx="4782211"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AU" sz="12000" b="0" i="0" u="none" strike="noStrike" kern="1200" cap="none" spc="0" normalizeH="0" baseline="0" noProof="0" dirty="0">
              <a:ln>
                <a:noFill/>
              </a:ln>
              <a:solidFill>
                <a:srgbClr val="4557AD"/>
              </a:solidFill>
              <a:effectLst/>
              <a:uLnTx/>
              <a:uFillTx/>
              <a:latin typeface="Tenorite" pitchFamily="2" charset="0"/>
              <a:ea typeface="+mn-ea"/>
              <a:cs typeface="+mn-cs"/>
            </a:endParaRPr>
          </a:p>
        </p:txBody>
      </p:sp>
      <p:sp>
        <p:nvSpPr>
          <p:cNvPr id="5" name="Title 1">
            <a:extLst>
              <a:ext uri="{FF2B5EF4-FFF2-40B4-BE49-F238E27FC236}">
                <a16:creationId xmlns:a16="http://schemas.microsoft.com/office/drawing/2014/main" id="{3829C473-312E-8ECC-AC6F-FF2CA5371B1B}"/>
              </a:ext>
            </a:extLst>
          </p:cNvPr>
          <p:cNvSpPr txBox="1">
            <a:spLocks/>
          </p:cNvSpPr>
          <p:nvPr/>
        </p:nvSpPr>
        <p:spPr>
          <a:xfrm>
            <a:off x="307427" y="115867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dirty="0">
                <a:solidFill>
                  <a:srgbClr val="4557AD"/>
                </a:solidFill>
                <a:latin typeface="Tenorite" pitchFamily="2" charset="0"/>
              </a:rPr>
              <a:t>-est</a:t>
            </a:r>
            <a:endParaRPr lang="en-US" sz="25000" b="0" dirty="0">
              <a:solidFill>
                <a:srgbClr val="4557AD"/>
              </a:solidFill>
              <a:latin typeface="Tenorite" pitchFamily="2" charset="0"/>
              <a:ea typeface="+mn-ea"/>
              <a:cs typeface="+mn-cs"/>
            </a:endParaRPr>
          </a:p>
        </p:txBody>
      </p:sp>
    </p:spTree>
    <p:custDataLst>
      <p:tags r:id="rId1"/>
    </p:custDataLst>
    <p:extLst>
      <p:ext uri="{BB962C8B-B14F-4D97-AF65-F5344CB8AC3E}">
        <p14:creationId xmlns:p14="http://schemas.microsoft.com/office/powerpoint/2010/main" val="32860489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325563"/>
            <a:ext cx="10515600" cy="1325563"/>
          </a:xfrm>
        </p:spPr>
        <p:txBody>
          <a:bodyPr/>
          <a:lstStyle/>
          <a:p>
            <a:r>
              <a:rPr lang="en-AU" sz="800" dirty="0">
                <a:solidFill>
                  <a:schemeClr val="bg2"/>
                </a:solidFill>
                <a:latin typeface="+mn-lt"/>
              </a:rPr>
              <a:t>Slide 9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4" name="Content Placeholder 2">
            <a:extLst>
              <a:ext uri="{FF2B5EF4-FFF2-40B4-BE49-F238E27FC236}">
                <a16:creationId xmlns:a16="http://schemas.microsoft.com/office/drawing/2014/main" id="{D161331C-A51E-9896-4289-411E136CFE1F}"/>
              </a:ext>
            </a:extLst>
          </p:cNvPr>
          <p:cNvSpPr txBox="1">
            <a:spLocks/>
          </p:cNvSpPr>
          <p:nvPr/>
        </p:nvSpPr>
        <p:spPr>
          <a:xfrm>
            <a:off x="337434" y="2846556"/>
            <a:ext cx="11517131" cy="11449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7600" dirty="0">
                <a:solidFill>
                  <a:srgbClr val="4557AD"/>
                </a:solidFill>
                <a:latin typeface="Tenorite" pitchFamily="2" charset="0"/>
                <a:ea typeface="Verdana" panose="020B0604030504040204" pitchFamily="34" charset="0"/>
                <a:cs typeface="Verdana" panose="020B0604030504040204" pitchFamily="34" charset="0"/>
              </a:rPr>
              <a:t>newest    flattest    wisest   </a:t>
            </a:r>
            <a:endParaRPr lang="en-AU" sz="76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586519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MAxPGvWV"/>
  <p:tag name="ARTICULATE_SLIDE_COUNT" val="2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4" ma:contentTypeDescription="Create a new document." ma:contentTypeScope="" ma:versionID="b0a94d88f3d407ccb18c6bd338e5439d">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bf238298282d79aa79b3b2f40cde105f"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27C44D9-9D1B-499B-8F29-B3A2AF950CC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4eff3df-e3d6-48ed-978f-45ff25640900"/>
    <ds:schemaRef ds:uri="ff236c08-9611-4854-a4bb-16d44b7327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4B6B44C-FE25-47D4-AD61-028CF4DE9483}">
  <ds:schemaRefs>
    <ds:schemaRef ds:uri="http://purl.org/dc/elements/1.1/"/>
    <ds:schemaRef ds:uri="http://www.w3.org/XML/1998/namespace"/>
    <ds:schemaRef ds:uri="http://schemas.microsoft.com/office/infopath/2007/PartnerControls"/>
    <ds:schemaRef ds:uri="http://schemas.microsoft.com/office/2006/documentManagement/types"/>
    <ds:schemaRef ds:uri="http://purl.org/dc/dcmitype/"/>
    <ds:schemaRef ds:uri="http://schemas.microsoft.com/office/2006/metadata/properties"/>
    <ds:schemaRef ds:uri="64eff3df-e3d6-48ed-978f-45ff25640900"/>
    <ds:schemaRef ds:uri="http://schemas.openxmlformats.org/package/2006/metadata/core-properties"/>
    <ds:schemaRef ds:uri="ff236c08-9611-4854-a4bb-16d44b7327b6"/>
    <ds:schemaRef ds:uri="http://purl.org/dc/terms/"/>
  </ds:schemaRefs>
</ds:datastoreItem>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otalTime>263</TotalTime>
  <Words>5540</Words>
  <Application>Microsoft Office PowerPoint</Application>
  <PresentationFormat>Widescreen</PresentationFormat>
  <Paragraphs>718</Paragraphs>
  <Slides>44</Slides>
  <Notes>44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44</vt:i4>
      </vt:variant>
    </vt:vector>
  </HeadingPairs>
  <TitlesOfParts>
    <vt:vector size="54" baseType="lpstr">
      <vt:lpstr>Aptos</vt:lpstr>
      <vt:lpstr>Aptos Narrow</vt:lpstr>
      <vt:lpstr>Arial</vt:lpstr>
      <vt:lpstr>Arial,Sans-Serif</vt:lpstr>
      <vt:lpstr>Calibri</vt:lpstr>
      <vt:lpstr>Calibri Light</vt:lpstr>
      <vt:lpstr>Courier New</vt:lpstr>
      <vt:lpstr>Symbol</vt:lpstr>
      <vt:lpstr>Tenorite</vt:lpstr>
      <vt:lpstr>Office Theme</vt:lpstr>
      <vt:lpstr>Slide 1 Phase 19 Lesson 1 Explicit teaching aw and au say /or/</vt:lpstr>
      <vt:lpstr>Slide 2 Review You do</vt:lpstr>
      <vt:lpstr>Slide 3 Review You do</vt:lpstr>
      <vt:lpstr>Slide 4 Review You do</vt:lpstr>
      <vt:lpstr>Slide 5 Review You do</vt:lpstr>
      <vt:lpstr>Slide 6 Review You do</vt:lpstr>
      <vt:lpstr>Slide 7 Review You do</vt:lpstr>
      <vt:lpstr>Slide 8 Suffix review</vt:lpstr>
      <vt:lpstr>Slide 9 Review You do</vt:lpstr>
      <vt:lpstr>Slide 10 Review You do</vt:lpstr>
      <vt:lpstr>Slide 11 Review You do</vt:lpstr>
      <vt:lpstr>Slide 12 Review You do</vt:lpstr>
      <vt:lpstr>Slide 13 Review You do</vt:lpstr>
      <vt:lpstr>Slide 14 End of review</vt:lpstr>
      <vt:lpstr>Slide 15 Learning intention and success criteria</vt:lpstr>
      <vt:lpstr>Slide 16 I do </vt:lpstr>
      <vt:lpstr>Slide 17 I do</vt:lpstr>
      <vt:lpstr>Slide 18 We do </vt:lpstr>
      <vt:lpstr>Slide 19 I do</vt:lpstr>
      <vt:lpstr>Slide 20 I do </vt:lpstr>
      <vt:lpstr>Slide 21 I do </vt:lpstr>
      <vt:lpstr>Slide 22 I do </vt:lpstr>
      <vt:lpstr>Slide 23 We do </vt:lpstr>
      <vt:lpstr>Slide 24 We do</vt:lpstr>
      <vt:lpstr>Slide 25 We do</vt:lpstr>
      <vt:lpstr>Slide 26 We do</vt:lpstr>
      <vt:lpstr>Slide 27 I do</vt:lpstr>
      <vt:lpstr>Slide 28 I do</vt:lpstr>
      <vt:lpstr>Slide 29 I do</vt:lpstr>
      <vt:lpstr>Slide 30 I do</vt:lpstr>
      <vt:lpstr>Slide 31 I do </vt:lpstr>
      <vt:lpstr>Slide 32 We do</vt:lpstr>
      <vt:lpstr>Slide 33 We do </vt:lpstr>
      <vt:lpstr>Slide 34 We do </vt:lpstr>
      <vt:lpstr>Slide 35 I do </vt:lpstr>
      <vt:lpstr>Slide 36 We do </vt:lpstr>
      <vt:lpstr>Slide 37 I do </vt:lpstr>
      <vt:lpstr>Slide 38 We do</vt:lpstr>
      <vt:lpstr>Slide 39 I do </vt:lpstr>
      <vt:lpstr>Slide 40 We do </vt:lpstr>
      <vt:lpstr>Slide 41 Check for understanding</vt:lpstr>
      <vt:lpstr>Slide 42 Check for understanding </vt:lpstr>
      <vt:lpstr>Slide 43 You do</vt:lpstr>
      <vt:lpstr>Slide 44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2026-03-02T22:37:22Z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22CE8438-E82D-4CC6-89E6-CFD1C275D3A8</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11.1_0807</vt:lpwstr>
  </property>
</Properties>
</file>