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tags/tag33.xml" ContentType="application/vnd.openxmlformats-officedocument.presentationml.tags+xml"/>
  <Override PartName="/ppt/notesSlides/notesSlide39.xml" ContentType="application/vnd.openxmlformats-officedocument.presentationml.notesSlide+xml"/>
  <Override PartName="/ppt/tags/tag34.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5.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518" r:id="rId6"/>
    <p:sldId id="519" r:id="rId7"/>
    <p:sldId id="510" r:id="rId8"/>
    <p:sldId id="509" r:id="rId9"/>
    <p:sldId id="522" r:id="rId10"/>
    <p:sldId id="511" r:id="rId11"/>
    <p:sldId id="512" r:id="rId12"/>
    <p:sldId id="513" r:id="rId13"/>
    <p:sldId id="514" r:id="rId14"/>
    <p:sldId id="515" r:id="rId15"/>
    <p:sldId id="521" r:id="rId16"/>
    <p:sldId id="523" r:id="rId17"/>
    <p:sldId id="524" r:id="rId18"/>
    <p:sldId id="492" r:id="rId19"/>
    <p:sldId id="464" r:id="rId20"/>
    <p:sldId id="526" r:id="rId21"/>
    <p:sldId id="465" r:id="rId22"/>
    <p:sldId id="497" r:id="rId23"/>
    <p:sldId id="498" r:id="rId24"/>
    <p:sldId id="466" r:id="rId25"/>
    <p:sldId id="496" r:id="rId26"/>
    <p:sldId id="468" r:id="rId27"/>
    <p:sldId id="469" r:id="rId28"/>
    <p:sldId id="470" r:id="rId29"/>
    <p:sldId id="471" r:id="rId30"/>
    <p:sldId id="472" r:id="rId31"/>
    <p:sldId id="473" r:id="rId32"/>
    <p:sldId id="474" r:id="rId33"/>
    <p:sldId id="475" r:id="rId34"/>
    <p:sldId id="476" r:id="rId35"/>
    <p:sldId id="477" r:id="rId36"/>
    <p:sldId id="478" r:id="rId37"/>
    <p:sldId id="479" r:id="rId38"/>
    <p:sldId id="480" r:id="rId39"/>
    <p:sldId id="483" r:id="rId40"/>
    <p:sldId id="481" r:id="rId41"/>
    <p:sldId id="482" r:id="rId42"/>
    <p:sldId id="493" r:id="rId43"/>
    <p:sldId id="485" r:id="rId44"/>
    <p:sldId id="486" r:id="rId45"/>
    <p:sldId id="494"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4472C4"/>
    <a:srgbClr val="4557AD"/>
    <a:srgbClr val="ABB3DD"/>
    <a:srgbClr val="F0F0F0"/>
    <a:srgbClr val="E2E9EC"/>
    <a:srgbClr val="F0E9E4"/>
    <a:srgbClr val="9B6A49"/>
    <a:srgbClr val="CD1E25"/>
    <a:srgbClr val="FBED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196" autoAdjust="0"/>
    <p:restoredTop sz="58617" autoAdjust="0"/>
  </p:normalViewPr>
  <p:slideViewPr>
    <p:cSldViewPr snapToGrid="0">
      <p:cViewPr varScale="1">
        <p:scale>
          <a:sx n="65" d="100"/>
          <a:sy n="65" d="100"/>
        </p:scale>
        <p:origin x="1764" y="60"/>
      </p:cViewPr>
      <p:guideLst>
        <p:guide orient="horz" pos="2160"/>
        <p:guide pos="3840"/>
      </p:guideLst>
    </p:cSldViewPr>
  </p:slideViewPr>
  <p:outlineViewPr>
    <p:cViewPr>
      <p:scale>
        <a:sx n="33" d="100"/>
        <a:sy n="33" d="100"/>
      </p:scale>
      <p:origin x="0" y="-198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3-31T23:40:27.724" v="41" actId="20577"/>
      <pc:docMkLst>
        <pc:docMk/>
      </pc:docMkLst>
      <pc:sldChg chg="modNotesTx">
        <pc:chgData name="Kerrie Shanahan" userId="ae473d9f-76e9-476f-892f-2674ea963afc" providerId="ADAL" clId="{1C2628FB-1F07-4B48-8FB3-27553585B1CA}" dt="2026-03-30T21:46:22.644" v="39" actId="113"/>
        <pc:sldMkLst>
          <pc:docMk/>
          <pc:sldMk cId="1652726119" sldId="509"/>
        </pc:sldMkLst>
      </pc:sldChg>
      <pc:sldChg chg="modNotesTx">
        <pc:chgData name="Kerrie Shanahan" userId="ae473d9f-76e9-476f-892f-2674ea963afc" providerId="ADAL" clId="{1C2628FB-1F07-4B48-8FB3-27553585B1CA}" dt="2026-03-30T03:18:12.088" v="1" actId="20577"/>
        <pc:sldMkLst>
          <pc:docMk/>
          <pc:sldMk cId="1797789494" sldId="518"/>
        </pc:sldMkLst>
      </pc:sldChg>
      <pc:sldChg chg="modNotesTx">
        <pc:chgData name="Kerrie Shanahan" userId="ae473d9f-76e9-476f-892f-2674ea963afc" providerId="ADAL" clId="{1C2628FB-1F07-4B48-8FB3-27553585B1CA}" dt="2026-03-30T03:18:35.086" v="4" actId="20577"/>
        <pc:sldMkLst>
          <pc:docMk/>
          <pc:sldMk cId="396364556" sldId="523"/>
        </pc:sldMkLst>
      </pc:sldChg>
      <pc:sldMasterChg chg="modSldLayout">
        <pc:chgData name="Kerrie Shanahan" userId="ae473d9f-76e9-476f-892f-2674ea963afc" providerId="ADAL" clId="{1C2628FB-1F07-4B48-8FB3-27553585B1CA}" dt="2026-03-31T23:40:27.724" v="41" actId="20577"/>
        <pc:sldMasterMkLst>
          <pc:docMk/>
          <pc:sldMasterMk cId="1034081160" sldId="2147483648"/>
        </pc:sldMasterMkLst>
        <pc:sldLayoutChg chg="modSp mod">
          <pc:chgData name="Kerrie Shanahan" userId="ae473d9f-76e9-476f-892f-2674ea963afc" providerId="ADAL" clId="{1C2628FB-1F07-4B48-8FB3-27553585B1CA}" dt="2026-03-31T23:40:27.724" v="41" actId="20577"/>
          <pc:sldLayoutMkLst>
            <pc:docMk/>
            <pc:sldMasterMk cId="1034081160" sldId="2147483648"/>
            <pc:sldLayoutMk cId="845109994" sldId="2147483716"/>
          </pc:sldLayoutMkLst>
          <pc:spChg chg="mod">
            <ac:chgData name="Kerrie Shanahan" userId="ae473d9f-76e9-476f-892f-2674ea963afc" providerId="ADAL" clId="{1C2628FB-1F07-4B48-8FB3-27553585B1CA}" dt="2026-03-31T23:40:27.724" v="41" actId="20577"/>
            <ac:spMkLst>
              <pc:docMk/>
              <pc:sldMasterMk cId="1034081160" sldId="2147483648"/>
              <pc:sldLayoutMk cId="845109994" sldId="2147483716"/>
              <ac:spMk id="18" creationId="{3C7266FB-0767-16FA-DF10-F3A0945E363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12),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13 and 14)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q</a:t>
            </a:r>
            <a:r>
              <a:rPr lang="en-AU" dirty="0">
                <a:latin typeface="+mn-lt"/>
              </a:rPr>
              <a:t> says /kw/* (slides 15 to 41)</a:t>
            </a:r>
          </a:p>
          <a:p>
            <a:pPr marL="171450" indent="-171450">
              <a:buFont typeface="Arial" panose="020B0604020202020204" pitchFamily="34" charset="0"/>
              <a:buChar char="•"/>
              <a:defRPr/>
            </a:pPr>
            <a:r>
              <a:rPr lang="en-AU" dirty="0">
                <a:latin typeface="+mn-lt"/>
              </a:rPr>
              <a:t>the irregular word </a:t>
            </a:r>
            <a:r>
              <a:rPr lang="en-AU" b="1" dirty="0">
                <a:latin typeface="+mn-lt"/>
              </a:rPr>
              <a:t>are</a:t>
            </a:r>
            <a:r>
              <a:rPr lang="en-AU" dirty="0">
                <a:latin typeface="+mn-lt"/>
              </a:rPr>
              <a:t> (slides 33 to 34).</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40).</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16 and 17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41). For example, you could use the Phonics Pair Game Templates found on the Literacy Hub (www.literacyhub.edu.au/search/phonics-pair-game-templates) and add words containing letter-sound correspondences students have already learned. </a:t>
            </a:r>
          </a:p>
          <a:p>
            <a:endParaRPr lang="en-AU" dirty="0">
              <a:latin typeface="+mn-lt"/>
            </a:endParaRPr>
          </a:p>
          <a:p>
            <a:r>
              <a:rPr lang="en-AU" dirty="0">
                <a:latin typeface="+mn-lt"/>
              </a:rPr>
              <a:t>* The letter </a:t>
            </a:r>
            <a:r>
              <a:rPr lang="en-AU" b="1" dirty="0">
                <a:latin typeface="+mn-lt"/>
              </a:rPr>
              <a:t>q</a:t>
            </a:r>
            <a:r>
              <a:rPr lang="en-AU" dirty="0">
                <a:latin typeface="+mn-lt"/>
              </a:rPr>
              <a:t> is almost always followed by the letter </a:t>
            </a:r>
            <a:r>
              <a:rPr lang="en-AU" b="1" dirty="0">
                <a:latin typeface="+mn-lt"/>
              </a:rPr>
              <a:t>u</a:t>
            </a:r>
            <a:r>
              <a:rPr lang="en-AU" dirty="0">
                <a:latin typeface="+mn-lt"/>
              </a:rPr>
              <a:t>. The letters </a:t>
            </a:r>
            <a:r>
              <a:rPr lang="en-AU" b="1" dirty="0">
                <a:latin typeface="+mn-lt"/>
              </a:rPr>
              <a:t>q</a:t>
            </a:r>
            <a:r>
              <a:rPr lang="en-AU" dirty="0">
                <a:latin typeface="+mn-lt"/>
              </a:rPr>
              <a:t> and </a:t>
            </a:r>
            <a:r>
              <a:rPr lang="en-AU" b="1" dirty="0">
                <a:latin typeface="+mn-lt"/>
              </a:rPr>
              <a:t>u</a:t>
            </a:r>
            <a:r>
              <a:rPr lang="en-AU" dirty="0">
                <a:latin typeface="+mn-lt"/>
              </a:rPr>
              <a:t> when placed together represent the two sounds /k/ and /w/. The notation /kw/ is used </a:t>
            </a:r>
            <a:r>
              <a:rPr lang="en-AU" dirty="0"/>
              <a:t>to represent this.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b="1" dirty="0">
                <a:latin typeface="+mn-lt"/>
              </a:rPr>
              <a:t>Provide corrective feedback as needed:</a:t>
            </a:r>
          </a:p>
          <a:p>
            <a:r>
              <a:rPr lang="en-US" dirty="0">
                <a:latin typeface="+mn-lt"/>
              </a:rPr>
              <a:t>If any students have difficulty with an aspect of reading the sentence, model the process. 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They like to zig and zag in the van.</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FDA2E-1D64-AB38-31A3-CB4575FB1A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5C065E-DA46-4287-0824-0E3CA439C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C513B3-BBA2-0215-B1BF-7469C952BD11}"/>
              </a:ext>
            </a:extLst>
          </p:cNvPr>
          <p:cNvSpPr>
            <a:spLocks noGrp="1"/>
          </p:cNvSpPr>
          <p:nvPr>
            <p:ph type="body" idx="1"/>
          </p:nvPr>
        </p:nvSpPr>
        <p:spPr/>
        <p:txBody>
          <a:bodyPr/>
          <a:lstStyle/>
          <a:p>
            <a:r>
              <a:rPr lang="en-US" b="1" dirty="0"/>
              <a:t>I do</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Refer to the slide and say:</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I’m going to use letters and sounds we have learned to change two-letter words made up of a vowel and a consonant into CVC words. </a:t>
            </a:r>
            <a:r>
              <a:rPr lang="en-US" b="0" i="1" dirty="0"/>
              <a:t>Remember, CVC words have three letters and three sounds. They are made up of a consonant, a vowel, then another consonant.</a:t>
            </a:r>
          </a:p>
          <a:p>
            <a:pPr marL="171450" indent="-171450">
              <a:buFont typeface="Arial" panose="020B0604020202020204" pitchFamily="34" charset="0"/>
              <a:buChar char="•"/>
            </a:pPr>
            <a:r>
              <a:rPr lang="en-US" b="0" i="1" dirty="0"/>
              <a:t>Some letter tiles are shaped like square blocks and some are circles.</a:t>
            </a:r>
          </a:p>
          <a:p>
            <a:pPr marL="171450" indent="-171450">
              <a:buFont typeface="Arial" panose="020B0604020202020204" pitchFamily="34" charset="0"/>
              <a:buChar char="•"/>
            </a:pPr>
            <a:r>
              <a:rPr lang="en-US" b="0" i="1" dirty="0"/>
              <a:t>The square blocks show where the consonants belong in a word, and the circles show where the vowels belong.</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0" i="0" dirty="0"/>
              <a:t>Point to the first row and say:</a:t>
            </a:r>
          </a:p>
          <a:p>
            <a:pPr marL="171450" indent="-171450">
              <a:buFont typeface="Arial" panose="020B0604020202020204" pitchFamily="34" charset="0"/>
              <a:buChar char="•"/>
            </a:pPr>
            <a:r>
              <a:rPr lang="en-US" b="0" i="1" dirty="0"/>
              <a:t>On the slide we have a word that has a vowel and a consonant.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Point to the second row and say:</a:t>
            </a:r>
            <a:endParaRPr lang="en-US" b="0" i="1" dirty="0"/>
          </a:p>
          <a:p>
            <a:pPr marL="171450" indent="-171450">
              <a:buFont typeface="Arial" panose="020B0604020202020204" pitchFamily="34" charset="0"/>
              <a:buChar char="•"/>
            </a:pPr>
            <a:r>
              <a:rPr lang="en-US" b="0" i="1" dirty="0"/>
              <a:t>We will add a letter to the beginning of the word and this will make a CVC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Demonstrate changing </a:t>
            </a:r>
            <a:r>
              <a:rPr lang="en-US" b="1" i="0" dirty="0"/>
              <a:t>at</a:t>
            </a:r>
            <a:r>
              <a:rPr lang="en-US" b="0" i="0" dirty="0"/>
              <a:t> to </a:t>
            </a:r>
            <a:r>
              <a:rPr lang="en-US" b="1" i="0" dirty="0"/>
              <a:t>hat</a:t>
            </a:r>
            <a:r>
              <a:rPr lang="en-US" b="0" i="0" dirty="0"/>
              <a:t> by adding </a:t>
            </a:r>
            <a:r>
              <a:rPr lang="en-US" b="1" i="0" dirty="0"/>
              <a:t>h</a:t>
            </a:r>
            <a:r>
              <a:rPr lang="en-US" b="0" i="0" dirty="0"/>
              <a:t> using the following sequence:</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I’ll start with the two-letter word</a:t>
            </a:r>
            <a:r>
              <a:rPr lang="en-US" b="1" i="1" dirty="0"/>
              <a:t> at</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segmenting the sounds and writing the word on your class whiteboard. You can refer to the vowel and the consonant as you write the letters.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Now I will add a consonant to the start of the word. Adding a new letter and sound will make a new word, a CVC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adding the letter </a:t>
            </a:r>
            <a:r>
              <a:rPr lang="en-US" b="1" i="0" dirty="0"/>
              <a:t>h</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sounding out and blending to read the new word, </a:t>
            </a:r>
            <a:r>
              <a:rPr lang="en-US" b="1" i="0" dirty="0"/>
              <a:t>hat</a:t>
            </a:r>
            <a:r>
              <a:rPr lang="en-US" b="0" i="0" dirty="0"/>
              <a:t>. You can refer to the CVC pattern in the new word as you read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am</a:t>
            </a:r>
            <a:r>
              <a:rPr lang="en-US" dirty="0"/>
              <a:t> (add /b/: </a:t>
            </a:r>
            <a:r>
              <a:rPr lang="en-US" b="1" dirty="0"/>
              <a:t>bam</a:t>
            </a:r>
            <a:r>
              <a:rPr lang="en-US" dirty="0"/>
              <a:t>)</a:t>
            </a:r>
            <a:endParaRPr lang="en-US" dirty="0">
              <a:ea typeface="Calibri"/>
              <a:cs typeface="Calibri"/>
            </a:endParaRPr>
          </a:p>
          <a:p>
            <a:pPr marL="171450" indent="-171450">
              <a:buFont typeface="Arial"/>
              <a:buChar char="•"/>
              <a:defRPr/>
            </a:pPr>
            <a:r>
              <a:rPr lang="en-US" b="1" dirty="0">
                <a:ea typeface="Calibri"/>
                <a:cs typeface="Calibri"/>
              </a:rPr>
              <a:t>it </a:t>
            </a:r>
            <a:r>
              <a:rPr lang="en-US" dirty="0">
                <a:ea typeface="Calibri"/>
                <a:cs typeface="Calibri"/>
              </a:rPr>
              <a:t>(add /k/: </a:t>
            </a:r>
            <a:r>
              <a:rPr lang="en-US" b="1" dirty="0">
                <a:ea typeface="Calibri"/>
                <a:cs typeface="Calibri"/>
              </a:rPr>
              <a:t>kit</a:t>
            </a:r>
            <a:r>
              <a:rPr lang="en-US" dirty="0">
                <a:ea typeface="Calibri"/>
                <a:cs typeface="Calibri"/>
              </a:rPr>
              <a:t>)</a:t>
            </a:r>
          </a:p>
          <a:p>
            <a:pPr marL="171450" indent="-171450">
              <a:buFont typeface="Arial"/>
              <a:buChar char="•"/>
              <a:defRPr/>
            </a:pPr>
            <a:r>
              <a:rPr lang="en-US" b="1" dirty="0">
                <a:ea typeface="Calibri"/>
                <a:cs typeface="Calibri"/>
              </a:rPr>
              <a:t>an </a:t>
            </a:r>
            <a:r>
              <a:rPr lang="en-US" dirty="0">
                <a:ea typeface="Calibri"/>
                <a:cs typeface="Calibri"/>
              </a:rPr>
              <a:t>(add /f/: </a:t>
            </a:r>
            <a:r>
              <a:rPr lang="en-US" b="1" dirty="0">
                <a:ea typeface="Calibri"/>
                <a:cs typeface="Calibri"/>
              </a:rPr>
              <a:t>fan</a:t>
            </a:r>
            <a:r>
              <a:rPr lang="en-US" dirty="0">
                <a:ea typeface="Calibri"/>
                <a:cs typeface="Calibri"/>
              </a:rPr>
              <a:t>)</a:t>
            </a:r>
            <a:endParaRPr lang="en-US" b="0" dirty="0"/>
          </a:p>
          <a:p>
            <a:pPr marL="171450" indent="-171450">
              <a:buFont typeface="Arial"/>
              <a:buChar char="•"/>
              <a:defRPr/>
            </a:pPr>
            <a:endParaRPr lang="en-US" dirty="0"/>
          </a:p>
          <a:p>
            <a:pPr marL="0" indent="0">
              <a:buFont typeface="Arial" panose="020B0604020202020204" pitchFamily="34" charset="0"/>
              <a:buNone/>
            </a:pPr>
            <a:r>
              <a:rPr lang="en-US" b="0" dirty="0"/>
              <a:t>Note: The symbol included on the slide gives students and teachers a visual reminder that they can add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US" b="0" dirty="0"/>
          </a:p>
          <a:p>
            <a:pPr>
              <a:defRPr/>
            </a:pPr>
            <a:endParaRPr lang="en-US" dirty="0">
              <a:ea typeface="Calibri"/>
              <a:cs typeface="Calibri"/>
            </a:endParaRPr>
          </a:p>
          <a:p>
            <a:pPr>
              <a:defRPr/>
            </a:pPr>
            <a:endParaRPr lang="en-US" dirty="0"/>
          </a:p>
        </p:txBody>
      </p:sp>
      <p:sp>
        <p:nvSpPr>
          <p:cNvPr id="4" name="Slide Number Placeholder 3">
            <a:extLst>
              <a:ext uri="{FF2B5EF4-FFF2-40B4-BE49-F238E27FC236}">
                <a16:creationId xmlns:a16="http://schemas.microsoft.com/office/drawing/2014/main" id="{0EA435B0-F080-4235-9250-291F54874E58}"/>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764212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at</a:t>
            </a:r>
            <a:r>
              <a:rPr lang="en-US" b="0" i="1" dirty="0"/>
              <a:t>.</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the word</a:t>
            </a:r>
            <a:endParaRPr lang="en-US" b="1" dirty="0"/>
          </a:p>
          <a:p>
            <a:pPr marL="171450" indent="-171450">
              <a:buFont typeface="Arial" panose="020B0604020202020204" pitchFamily="34" charset="0"/>
              <a:buChar char="•"/>
            </a:pPr>
            <a:r>
              <a:rPr lang="en-US" b="0" dirty="0">
                <a:ea typeface="Calibri"/>
                <a:cs typeface="Calibri"/>
              </a:rPr>
              <a:t>write the word on their mini-</a:t>
            </a:r>
            <a:r>
              <a:rPr lang="en-US" dirty="0">
                <a:ea typeface="Calibri"/>
                <a:cs typeface="Calibri"/>
              </a:rPr>
              <a:t>whiteboard.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add the letter for /b/ to the start of the word </a:t>
            </a:r>
            <a:r>
              <a:rPr lang="en-US" b="1" i="1" dirty="0">
                <a:ea typeface="Calibri"/>
                <a:cs typeface="Calibri"/>
              </a:rPr>
              <a:t>at</a:t>
            </a:r>
            <a:r>
              <a:rPr lang="en-US" i="1"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indent="-171450">
              <a:buFont typeface="Arial" panose="020B0604020202020204" pitchFamily="34" charset="0"/>
              <a:buChar char="•"/>
            </a:pPr>
            <a:r>
              <a:rPr lang="en-US" i="0" dirty="0"/>
              <a:t>add the letter </a:t>
            </a:r>
            <a:r>
              <a:rPr lang="en-US" b="1" i="0" dirty="0"/>
              <a:t>b</a:t>
            </a:r>
            <a:r>
              <a:rPr lang="en-US" i="0" dirty="0"/>
              <a:t> to the start of the word </a:t>
            </a:r>
            <a:r>
              <a:rPr lang="en-US" b="1" i="0" dirty="0"/>
              <a:t>at</a:t>
            </a:r>
            <a:endParaRPr lang="en-US" b="0" i="0" dirty="0">
              <a:ea typeface="Calibri"/>
              <a:cs typeface="Calibri"/>
            </a:endParaRPr>
          </a:p>
          <a:p>
            <a:pPr marL="171450" indent="-171450">
              <a:buFont typeface="Arial" panose="020B0604020202020204" pitchFamily="34" charset="0"/>
              <a:buChar char="•"/>
              <a:defRPr/>
            </a:pPr>
            <a:r>
              <a:rPr lang="en-US" b="0" i="0" dirty="0">
                <a:ea typeface="Calibri"/>
                <a:cs typeface="Calibri"/>
              </a:rPr>
              <a:t>read the CVC word they have written on their mini-whiteboard (</a:t>
            </a:r>
            <a:r>
              <a:rPr lang="en-US" b="1" i="0" dirty="0">
                <a:ea typeface="Calibri"/>
                <a:cs typeface="Calibri"/>
              </a:rPr>
              <a:t>bat</a:t>
            </a:r>
            <a:r>
              <a:rPr lang="en-US" b="0" i="0" dirty="0">
                <a:ea typeface="Calibri"/>
                <a:cs typeface="Calibri"/>
              </a:rPr>
              <a:t>).</a:t>
            </a:r>
          </a:p>
          <a:p>
            <a:pPr marL="171450" indent="-171450">
              <a:buFont typeface="Arial" panose="020B0604020202020204" pitchFamily="34" charset="0"/>
              <a:buChar char="•"/>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am</a:t>
            </a:r>
            <a:r>
              <a:rPr lang="en-US" dirty="0"/>
              <a:t> (add /d/: </a:t>
            </a:r>
            <a:r>
              <a:rPr lang="en-US" b="1" dirty="0"/>
              <a:t>dam</a:t>
            </a:r>
            <a:r>
              <a:rPr lang="en-US" dirty="0"/>
              <a:t>)</a:t>
            </a:r>
            <a:endParaRPr lang="en-US" dirty="0">
              <a:ea typeface="Calibri"/>
              <a:cs typeface="Calibri"/>
            </a:endParaRPr>
          </a:p>
          <a:p>
            <a:pPr marL="171450" indent="-171450">
              <a:buFont typeface="Arial"/>
              <a:buChar char="•"/>
              <a:defRPr/>
            </a:pPr>
            <a:r>
              <a:rPr lang="en-US" b="1" dirty="0">
                <a:ea typeface="Calibri"/>
                <a:cs typeface="Calibri"/>
              </a:rPr>
              <a:t>up </a:t>
            </a:r>
            <a:r>
              <a:rPr lang="en-US" dirty="0">
                <a:ea typeface="Calibri"/>
                <a:cs typeface="Calibri"/>
              </a:rPr>
              <a:t>(add /c/: </a:t>
            </a:r>
            <a:r>
              <a:rPr lang="en-US" b="1" dirty="0">
                <a:ea typeface="Calibri"/>
                <a:cs typeface="Calibri"/>
              </a:rPr>
              <a:t>cup</a:t>
            </a:r>
            <a:r>
              <a:rPr lang="en-US" dirty="0">
                <a:ea typeface="Calibri"/>
                <a:cs typeface="Calibri"/>
              </a:rPr>
              <a:t>)</a:t>
            </a:r>
          </a:p>
          <a:p>
            <a:pPr marL="171450" indent="-171450">
              <a:buFont typeface="Arial"/>
              <a:buChar char="•"/>
              <a:defRPr/>
            </a:pPr>
            <a:r>
              <a:rPr lang="en-US" b="1" dirty="0">
                <a:ea typeface="Calibri"/>
                <a:cs typeface="Calibri"/>
              </a:rPr>
              <a:t>it </a:t>
            </a:r>
            <a:r>
              <a:rPr lang="en-US" dirty="0">
                <a:ea typeface="Calibri"/>
                <a:cs typeface="Calibri"/>
              </a:rPr>
              <a:t>(add /w/: </a:t>
            </a:r>
            <a:r>
              <a:rPr lang="en-US" b="1" dirty="0">
                <a:ea typeface="Calibri"/>
                <a:cs typeface="Calibri"/>
              </a:rPr>
              <a:t>wit</a:t>
            </a:r>
            <a:r>
              <a:rPr lang="en-US" dirty="0">
                <a:ea typeface="Calibri"/>
                <a:cs typeface="Calibri"/>
              </a:rPr>
              <a:t>)</a:t>
            </a:r>
            <a:endParaRPr lang="en-US" b="0" dirty="0"/>
          </a:p>
          <a:p>
            <a:endParaRPr lang="en-US" b="1" dirty="0"/>
          </a:p>
          <a:p>
            <a:pPr marL="0" indent="0">
              <a:buFont typeface="Arial" panose="020B0604020202020204" pitchFamily="34" charset="0"/>
              <a:buNone/>
            </a:pPr>
            <a:r>
              <a:rPr lang="en-US" b="0" dirty="0"/>
              <a:t>Note: The symbol included on the slide gives students and teachers a visual reminder that they can add letters and sounds in this activity. </a:t>
            </a:r>
          </a:p>
          <a:p>
            <a:pPr marL="0" indent="0">
              <a:buFont typeface="Arial" panose="020B0604020202020204" pitchFamily="34" charset="0"/>
              <a:buNone/>
            </a:pPr>
            <a:r>
              <a:rPr lang="en-US" b="0"/>
              <a:t>You can edit slides as required to remove or change this symbol to best suit your students’ needs. </a:t>
            </a: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q</a:t>
            </a:r>
            <a:r>
              <a:rPr lang="en-AU" sz="1200" kern="1200" dirty="0">
                <a:effectLst/>
                <a:latin typeface="+mn-lt"/>
                <a:ea typeface="Times New Roman" panose="02020603050405020304" pitchFamily="18" charset="0"/>
              </a:rPr>
              <a:t> making a /kw/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are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q. </a:t>
            </a:r>
            <a:r>
              <a:rPr lang="en-US" b="0" i="1">
                <a:solidFill>
                  <a:srgbClr val="0E1E42"/>
                </a:solidFill>
                <a:ea typeface="+mj-lt"/>
                <a:cs typeface="+mj-lt"/>
              </a:rPr>
              <a:t>We will </a:t>
            </a:r>
            <a:r>
              <a:rPr lang="en-US" b="0" i="1" err="1">
                <a:solidFill>
                  <a:srgbClr val="0E1E42"/>
                </a:solidFill>
                <a:ea typeface="+mj-lt"/>
                <a:cs typeface="+mj-lt"/>
              </a:rPr>
              <a:t>practise</a:t>
            </a:r>
            <a:r>
              <a:rPr lang="en-US" b="0" i="1">
                <a:solidFill>
                  <a:srgbClr val="0E1E42"/>
                </a:solidFill>
                <a:ea typeface="+mj-lt"/>
                <a:cs typeface="+mj-lt"/>
              </a:rPr>
              <a:t> forming the letter </a:t>
            </a:r>
            <a:r>
              <a:rPr lang="en-US" b="1" i="1">
                <a:solidFill>
                  <a:srgbClr val="0E1E42"/>
                </a:solidFill>
                <a:ea typeface="+mj-lt"/>
                <a:cs typeface="+mj-lt"/>
              </a:rPr>
              <a:t>q</a:t>
            </a:r>
            <a:r>
              <a:rPr lang="en-US" b="0" i="1">
                <a:solidFill>
                  <a:srgbClr val="0E1E42"/>
                </a:solidFill>
                <a:ea typeface="+mj-lt"/>
                <a:cs typeface="+mj-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q</a:t>
            </a:r>
            <a:r>
              <a:rPr lang="en-US" b="0" i="1" dirty="0"/>
              <a:t> is a consonant.</a:t>
            </a:r>
            <a:endParaRPr lang="en-US" b="0" i="0" dirty="0">
              <a:solidFill>
                <a:srgbClr val="0E1E42"/>
              </a:solidFill>
              <a:ea typeface="+mj-lt"/>
              <a:cs typeface="+mj-lt"/>
            </a:endParaRPr>
          </a:p>
          <a:p>
            <a:endParaRPr lang="en-US" dirty="0"/>
          </a:p>
          <a:p>
            <a:r>
              <a:rPr lang="en-US" dirty="0"/>
              <a:t>Note: </a:t>
            </a:r>
          </a:p>
          <a:p>
            <a:pPr marL="171450" indent="-171450">
              <a:buFont typeface="Arial" panose="020B0604020202020204" pitchFamily="34" charset="0"/>
              <a:buChar char="•"/>
            </a:pPr>
            <a:r>
              <a:rPr lang="en-US" dirty="0"/>
              <a:t>Only the letter </a:t>
            </a:r>
            <a:r>
              <a:rPr lang="en-US" b="1" dirty="0"/>
              <a:t>q</a:t>
            </a:r>
            <a:r>
              <a:rPr lang="en-US" dirty="0"/>
              <a:t> is shown on this slide to focus students’ visual attention on the single letter which is new in the sequence.</a:t>
            </a:r>
          </a:p>
          <a:p>
            <a:pPr marL="171450" indent="-171450">
              <a:buFont typeface="Arial" panose="020B0604020202020204" pitchFamily="34" charset="0"/>
              <a:buChar char="•"/>
            </a:pPr>
            <a:r>
              <a:rPr lang="en-US" dirty="0"/>
              <a:t>Go to the next slide to teach the sound and demonstrate tracing </a:t>
            </a:r>
            <a:r>
              <a:rPr lang="en-US" b="1" dirty="0"/>
              <a:t>qu</a:t>
            </a:r>
            <a:r>
              <a:rPr lang="en-US" dirty="0"/>
              <a:t>.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CD15D-16F7-1E20-7FEF-382181C0B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457D22-C9EC-3A75-7679-DF54D26681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D32E53-5A23-AFF4-030B-684205B1F9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Say: </a:t>
            </a:r>
          </a:p>
          <a:p>
            <a:pPr marL="171450" indent="-171450">
              <a:buFont typeface="Arial" panose="020B0604020202020204" pitchFamily="34" charset="0"/>
              <a:buChar char="•"/>
            </a:pPr>
            <a:r>
              <a:rPr lang="en-US" b="0" i="1" dirty="0">
                <a:solidFill>
                  <a:srgbClr val="0E1E42"/>
                </a:solidFill>
                <a:ea typeface="+mj-lt"/>
                <a:cs typeface="+mj-lt"/>
              </a:rPr>
              <a:t>Something we need to know about the letter </a:t>
            </a:r>
            <a:r>
              <a:rPr lang="en-US" b="1" i="1" dirty="0">
                <a:solidFill>
                  <a:srgbClr val="0E1E42"/>
                </a:solidFill>
                <a:ea typeface="+mj-lt"/>
                <a:cs typeface="+mj-lt"/>
              </a:rPr>
              <a:t>q</a:t>
            </a:r>
            <a:r>
              <a:rPr lang="en-US" b="0" i="1" dirty="0">
                <a:solidFill>
                  <a:srgbClr val="0E1E42"/>
                </a:solidFill>
                <a:ea typeface="+mj-lt"/>
                <a:cs typeface="+mj-lt"/>
              </a:rPr>
              <a:t> for reading and spelling is that it almost always has the letter </a:t>
            </a:r>
            <a:r>
              <a:rPr lang="en-US" b="1" i="1" dirty="0">
                <a:solidFill>
                  <a:srgbClr val="0E1E42"/>
                </a:solidFill>
                <a:ea typeface="+mj-lt"/>
                <a:cs typeface="+mj-lt"/>
              </a:rPr>
              <a:t>u</a:t>
            </a:r>
            <a:r>
              <a:rPr lang="en-US" b="0" i="1" dirty="0">
                <a:solidFill>
                  <a:srgbClr val="0E1E42"/>
                </a:solidFill>
                <a:ea typeface="+mj-lt"/>
                <a:cs typeface="+mj-lt"/>
              </a:rPr>
              <a:t> after it. </a:t>
            </a:r>
          </a:p>
          <a:p>
            <a:pPr marL="171450" indent="-171450">
              <a:buFont typeface="Arial" panose="020B0604020202020204" pitchFamily="34" charset="0"/>
              <a:buChar char="•"/>
            </a:pPr>
            <a:r>
              <a:rPr lang="en-US" b="0" i="1" dirty="0">
                <a:solidFill>
                  <a:srgbClr val="0E1E42"/>
                </a:solidFill>
                <a:ea typeface="+mj-lt"/>
                <a:cs typeface="+mj-lt"/>
              </a:rPr>
              <a:t>We will learn how the </a:t>
            </a:r>
            <a:r>
              <a:rPr lang="en-US" b="1" i="1" dirty="0">
                <a:solidFill>
                  <a:srgbClr val="0E1E42"/>
                </a:solidFill>
                <a:ea typeface="+mj-lt"/>
                <a:cs typeface="+mj-lt"/>
              </a:rPr>
              <a:t>q</a:t>
            </a:r>
            <a:r>
              <a:rPr lang="en-US" b="0" i="1" dirty="0">
                <a:solidFill>
                  <a:srgbClr val="0E1E42"/>
                </a:solidFill>
                <a:ea typeface="+mj-lt"/>
                <a:cs typeface="+mj-lt"/>
              </a:rPr>
              <a:t> and </a:t>
            </a:r>
            <a:r>
              <a:rPr lang="en-US" b="1" i="1" dirty="0">
                <a:solidFill>
                  <a:srgbClr val="0E1E42"/>
                </a:solidFill>
                <a:ea typeface="+mj-lt"/>
                <a:cs typeface="+mj-lt"/>
              </a:rPr>
              <a:t>u</a:t>
            </a:r>
            <a:r>
              <a:rPr lang="en-US" b="0" i="1" dirty="0">
                <a:solidFill>
                  <a:srgbClr val="0E1E42"/>
                </a:solidFill>
                <a:ea typeface="+mj-lt"/>
                <a:cs typeface="+mj-lt"/>
              </a:rPr>
              <a:t> work together for reading and spelling.</a:t>
            </a:r>
          </a:p>
          <a:p>
            <a:pPr marL="171450" indent="-171450">
              <a:buFont typeface="Arial" panose="020B0604020202020204" pitchFamily="34" charset="0"/>
              <a:buChar char="•"/>
            </a:pPr>
            <a:r>
              <a:rPr lang="en-US" b="0" i="1" u="none" dirty="0">
                <a:solidFill>
                  <a:srgbClr val="0E1E42"/>
                </a:solidFill>
                <a:ea typeface="+mj-lt"/>
                <a:cs typeface="+mj-lt"/>
              </a:rPr>
              <a:t>We have already learned the formation of </a:t>
            </a:r>
            <a:r>
              <a:rPr lang="en-US" b="1" i="1" u="none" dirty="0">
                <a:solidFill>
                  <a:srgbClr val="0E1E42"/>
                </a:solidFill>
                <a:ea typeface="+mj-lt"/>
                <a:cs typeface="+mj-lt"/>
              </a:rPr>
              <a:t>u</a:t>
            </a:r>
            <a:r>
              <a:rPr lang="en-US" b="0" i="1" u="none" dirty="0">
                <a:solidFill>
                  <a:srgbClr val="0E1E42"/>
                </a:solidFill>
                <a:ea typeface="+mj-lt"/>
                <a:cs typeface="+mj-lt"/>
              </a:rPr>
              <a:t>, so we will practise writing it with the letter </a:t>
            </a:r>
            <a:r>
              <a:rPr lang="en-US" b="1" i="1" u="none" dirty="0">
                <a:solidFill>
                  <a:srgbClr val="0E1E42"/>
                </a:solidFill>
                <a:ea typeface="+mj-lt"/>
                <a:cs typeface="+mj-lt"/>
              </a:rPr>
              <a:t>q</a:t>
            </a:r>
            <a:r>
              <a:rPr lang="en-US" b="0" i="1" dirty="0">
                <a:solidFill>
                  <a:srgbClr val="0E1E42"/>
                </a:solidFill>
                <a:ea typeface="+mj-lt"/>
                <a:cs typeface="+mj-lt"/>
              </a:rPr>
              <a:t>.</a:t>
            </a:r>
            <a:endParaRPr lang="en-US" i="1" dirty="0"/>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t>qu</a:t>
            </a:r>
            <a:r>
              <a:rPr lang="en-US" b="1" i="1" dirty="0"/>
              <a:t> </a:t>
            </a:r>
            <a:r>
              <a:rPr lang="en-US" b="0" i="1" dirty="0"/>
              <a:t>says /kw/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endParaRPr lang="en-US" dirty="0"/>
          </a:p>
        </p:txBody>
      </p:sp>
      <p:sp>
        <p:nvSpPr>
          <p:cNvPr id="4" name="Slide Number Placeholder 3">
            <a:extLst>
              <a:ext uri="{FF2B5EF4-FFF2-40B4-BE49-F238E27FC236}">
                <a16:creationId xmlns:a16="http://schemas.microsoft.com/office/drawing/2014/main" id="{809291D7-72F5-DC0A-2E54-1FCB98212DE3}"/>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06388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err="1"/>
              <a:t>qu</a:t>
            </a:r>
            <a:r>
              <a:rPr lang="en-US" i="1" dirty="0"/>
              <a:t> says /kw/</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Say: </a:t>
            </a:r>
          </a:p>
          <a:p>
            <a:pPr marL="171450" indent="-171450">
              <a:buFont typeface="Arial" panose="020B0604020202020204" pitchFamily="34" charset="0"/>
              <a:buChar char="•"/>
            </a:pPr>
            <a:r>
              <a:rPr lang="en-US" b="1" i="1" dirty="0"/>
              <a:t>q</a:t>
            </a:r>
            <a:r>
              <a:rPr lang="en-US" i="1" dirty="0"/>
              <a:t> is a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Say it with me </a:t>
            </a:r>
            <a:r>
              <a:rPr lang="en-US" dirty="0"/>
              <a:t>(students repeat </a:t>
            </a:r>
            <a:r>
              <a:rPr lang="en-US" b="1" i="1" dirty="0"/>
              <a:t>q</a:t>
            </a:r>
            <a:r>
              <a:rPr lang="en-US" i="1" dirty="0"/>
              <a:t> is a consonant</a:t>
            </a:r>
            <a:r>
              <a:rPr lang="en-US" dirty="0"/>
              <a:t> with you). </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/kw/: </a:t>
            </a:r>
            <a:r>
              <a:rPr lang="en-US" b="1" dirty="0"/>
              <a:t>quarter</a:t>
            </a:r>
            <a:r>
              <a:rPr lang="en-US" b="0" dirty="0"/>
              <a:t>,</a:t>
            </a:r>
            <a:r>
              <a:rPr lang="en-US" b="1" dirty="0"/>
              <a:t> quiet</a:t>
            </a:r>
            <a:r>
              <a:rPr lang="en-US" b="0" dirty="0"/>
              <a:t>,</a:t>
            </a:r>
            <a:r>
              <a:rPr lang="en-US" b="1" dirty="0"/>
              <a:t> cake</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Drop it (first letter/sound): </a:t>
            </a:r>
            <a:r>
              <a:rPr lang="en-US" dirty="0"/>
              <a:t>deletion of initial letters and sounds in written</a:t>
            </a:r>
            <a:r>
              <a:rPr lang="en-US" b="0" dirty="0"/>
              <a:t> CVC words</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practise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I will give you some CVC words. Remember, CVC words are made up of a consonant, a vowel, then another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For each word, drop the first letter and sound from the word to make a new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Your first word is </a:t>
            </a:r>
            <a:r>
              <a:rPr lang="en-US" b="1" i="1" dirty="0"/>
              <a:t>sit</a:t>
            </a:r>
            <a:r>
              <a:rPr lang="en-US" b="0" i="1"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a:buNone/>
            </a:pPr>
            <a:r>
              <a:rPr lang="en-US" b="0" dirty="0"/>
              <a:t>Students should:</a:t>
            </a:r>
          </a:p>
          <a:p>
            <a:pPr marL="171450" indent="-171450">
              <a:buFont typeface="Arial" panose="020B0604020202020204" pitchFamily="34" charset="0"/>
              <a:buChar char="•"/>
            </a:pPr>
            <a:r>
              <a:rPr lang="en-US" b="0" dirty="0"/>
              <a:t>segment the sounds in the word</a:t>
            </a:r>
          </a:p>
          <a:p>
            <a:pPr marL="171450" indent="-171450">
              <a:buFont typeface="Arial" panose="020B0604020202020204" pitchFamily="34" charset="0"/>
              <a:buChar char="•"/>
            </a:pPr>
            <a:r>
              <a:rPr lang="en-US" dirty="0">
                <a:ea typeface="Calibri"/>
                <a:cs typeface="Calibri"/>
              </a:rPr>
              <a:t>write the word</a:t>
            </a:r>
            <a:r>
              <a:rPr lang="en-US" b="1" dirty="0">
                <a:ea typeface="Calibri"/>
                <a:cs typeface="Calibri"/>
              </a:rPr>
              <a:t> </a:t>
            </a:r>
            <a:r>
              <a:rPr lang="en-US" dirty="0">
                <a:ea typeface="Calibri"/>
                <a:cs typeface="Calibri"/>
              </a:rPr>
              <a:t>on their mini-whiteboard</a:t>
            </a:r>
          </a:p>
          <a:p>
            <a:pPr marL="171450" indent="-171450">
              <a:buFont typeface="Arial" panose="020B0604020202020204" pitchFamily="34" charset="0"/>
              <a:buChar char="•"/>
            </a:pPr>
            <a:r>
              <a:rPr lang="en-US" dirty="0">
                <a:ea typeface="Calibri"/>
                <a:cs typeface="Calibri"/>
              </a:rPr>
              <a:t>read the word.</a:t>
            </a:r>
          </a:p>
          <a:p>
            <a:pPr marL="171450" indent="-171450">
              <a:buFont typeface="Arial" panose="020B0604020202020204" pitchFamily="34" charset="0"/>
              <a:buChar char="•"/>
            </a:pPr>
            <a:endParaRPr lang="en-US" dirty="0">
              <a:ea typeface="Calibri"/>
              <a:cs typeface="Calibri"/>
            </a:endParaRPr>
          </a:p>
          <a:p>
            <a:pPr>
              <a:defRPr/>
            </a:pPr>
            <a:r>
              <a:rPr lang="en-US" b="0" i="0" dirty="0"/>
              <a:t>Say: </a:t>
            </a:r>
            <a:r>
              <a:rPr lang="en-US" b="0" i="1" dirty="0"/>
              <a:t>Now drop the letter for </a:t>
            </a:r>
            <a:r>
              <a:rPr lang="en-US" i="1" dirty="0"/>
              <a:t>the sound </a:t>
            </a:r>
            <a:r>
              <a:rPr lang="en-US" b="0" i="1" dirty="0"/>
              <a:t>/s/. Rub it off your board. </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Students should:</a:t>
            </a:r>
          </a:p>
          <a:p>
            <a:pPr marL="171450" indent="-171450">
              <a:buFont typeface="Arial" panose="020B0604020202020204" pitchFamily="34" charset="0"/>
              <a:buChar char="•"/>
            </a:pPr>
            <a:r>
              <a:rPr lang="en-US" dirty="0">
                <a:ea typeface="Calibri"/>
                <a:cs typeface="Calibri"/>
              </a:rPr>
              <a:t>rub the first letter in </a:t>
            </a:r>
            <a:r>
              <a:rPr lang="en-US" b="1" dirty="0">
                <a:ea typeface="Calibri"/>
                <a:cs typeface="Calibri"/>
              </a:rPr>
              <a:t>sit</a:t>
            </a:r>
            <a:r>
              <a:rPr lang="en-US" dirty="0">
                <a:ea typeface="Calibri"/>
                <a:cs typeface="Calibri"/>
              </a:rPr>
              <a:t> off their boards (</a:t>
            </a:r>
            <a:r>
              <a:rPr lang="en-US" b="1" dirty="0">
                <a:ea typeface="Calibri"/>
                <a:cs typeface="Calibri"/>
              </a:rPr>
              <a:t>s</a:t>
            </a:r>
            <a:r>
              <a:rPr lang="en-US" dirty="0">
                <a:ea typeface="Calibri"/>
                <a:cs typeface="Calibri"/>
              </a:rPr>
              <a:t>)</a:t>
            </a:r>
          </a:p>
          <a:p>
            <a:pPr marL="171450" indent="-171450">
              <a:buFont typeface="Arial" panose="020B0604020202020204" pitchFamily="34" charset="0"/>
              <a:buChar char="•"/>
            </a:pPr>
            <a:r>
              <a:rPr lang="en-US" dirty="0">
                <a:ea typeface="Calibri"/>
                <a:cs typeface="Calibri"/>
              </a:rPr>
              <a:t>read the word that is left on their board (</a:t>
            </a:r>
            <a:r>
              <a:rPr lang="en-US" b="1" dirty="0">
                <a:ea typeface="Calibri"/>
                <a:cs typeface="Calibri"/>
              </a:rPr>
              <a:t>it</a:t>
            </a:r>
            <a:r>
              <a:rPr lang="en-US" dirty="0">
                <a:ea typeface="Calibri"/>
                <a:cs typeface="Calibri"/>
              </a:rPr>
              <a:t>).</a:t>
            </a:r>
          </a:p>
          <a:p>
            <a:pPr marL="171450" indent="-171450">
              <a:buFont typeface="Arial" panose="020B0604020202020204" pitchFamily="34" charset="0"/>
              <a:buChar cha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indent="-171450">
              <a:buFont typeface="Arial"/>
              <a:buChar char="•"/>
              <a:defRPr/>
            </a:pPr>
            <a:r>
              <a:rPr lang="en-US" b="1" dirty="0"/>
              <a:t>pin</a:t>
            </a:r>
            <a:r>
              <a:rPr lang="en-US" dirty="0"/>
              <a:t> (drop the /p/: </a:t>
            </a:r>
            <a:r>
              <a:rPr lang="en-US" b="1" dirty="0"/>
              <a:t>in</a:t>
            </a:r>
            <a:r>
              <a:rPr lang="en-US" dirty="0"/>
              <a:t>)</a:t>
            </a:r>
            <a:endParaRPr lang="en-US" dirty="0">
              <a:ea typeface="Calibri"/>
              <a:cs typeface="Calibri"/>
            </a:endParaRPr>
          </a:p>
          <a:p>
            <a:pPr marL="171450" indent="-171450">
              <a:buFont typeface="Arial"/>
              <a:buChar char="•"/>
              <a:defRPr/>
            </a:pPr>
            <a:r>
              <a:rPr lang="en-US" b="1" dirty="0">
                <a:ea typeface="Calibri"/>
                <a:cs typeface="Calibri"/>
              </a:rPr>
              <a:t>van </a:t>
            </a:r>
            <a:r>
              <a:rPr lang="en-US" dirty="0">
                <a:ea typeface="Calibri"/>
                <a:cs typeface="Calibri"/>
              </a:rPr>
              <a:t>(drop the /v/: </a:t>
            </a:r>
            <a:r>
              <a:rPr lang="en-US" b="1" dirty="0">
                <a:ea typeface="Calibri"/>
                <a:cs typeface="Calibri"/>
              </a:rPr>
              <a:t>an</a:t>
            </a:r>
            <a:r>
              <a:rPr lang="en-US" dirty="0">
                <a:ea typeface="Calibri"/>
                <a:cs typeface="Calibri"/>
              </a:rPr>
              <a:t>)</a:t>
            </a:r>
          </a:p>
          <a:p>
            <a:pPr marL="171450" indent="-171450">
              <a:buFont typeface="Arial"/>
              <a:buChar char="•"/>
              <a:defRPr/>
            </a:pPr>
            <a:r>
              <a:rPr lang="en-US" b="1" dirty="0">
                <a:ea typeface="Calibri"/>
                <a:cs typeface="Calibri"/>
              </a:rPr>
              <a:t>jam </a:t>
            </a:r>
            <a:r>
              <a:rPr lang="en-US" dirty="0">
                <a:ea typeface="Calibri"/>
                <a:cs typeface="Calibri"/>
              </a:rPr>
              <a:t>(drop the /j/: </a:t>
            </a:r>
            <a:r>
              <a:rPr lang="en-US" b="1" dirty="0">
                <a:ea typeface="Calibri"/>
                <a:cs typeface="Calibri"/>
              </a:rPr>
              <a:t>am</a:t>
            </a:r>
            <a:r>
              <a:rPr lang="en-US" dirty="0">
                <a:ea typeface="Calibri"/>
                <a:cs typeface="Calibri"/>
              </a:rPr>
              <a:t>)</a:t>
            </a:r>
            <a:endParaRPr lang="en-US" b="1"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p>
          <a:p>
            <a:endParaRPr lang="en-US" b="1" dirty="0"/>
          </a:p>
          <a:p>
            <a:pPr marL="0" indent="0">
              <a:buFont typeface="Arial" panose="020B0604020202020204" pitchFamily="34" charset="0"/>
              <a:buNone/>
            </a:pPr>
            <a:r>
              <a:rPr lang="en-US" b="0" dirty="0"/>
              <a:t>Note: The symbol included on the slide gives students and teachers a visual reminder that they can delete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/kw/: </a:t>
            </a:r>
            <a:r>
              <a:rPr lang="en-US" b="1" dirty="0"/>
              <a:t>bird</a:t>
            </a:r>
            <a:r>
              <a:rPr lang="en-US" b="0" dirty="0"/>
              <a:t>,</a:t>
            </a:r>
            <a:r>
              <a:rPr lang="en-US" b="1" dirty="0"/>
              <a:t> queen</a:t>
            </a:r>
            <a:r>
              <a:rPr lang="en-US" b="0" dirty="0"/>
              <a:t>,</a:t>
            </a:r>
            <a:r>
              <a:rPr lang="en-US" b="1" dirty="0"/>
              <a:t> question</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r>
              <a:rPr lang="en-US" dirty="0"/>
              <a:t> </a:t>
            </a: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quiz</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quiz</a:t>
            </a:r>
            <a:r>
              <a:rPr lang="en-US" b="0" dirty="0"/>
              <a:t>,</a:t>
            </a:r>
            <a:r>
              <a:rPr lang="en-US" b="1" dirty="0"/>
              <a:t> quick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quiz</a:t>
            </a:r>
            <a:r>
              <a:rPr lang="en-US" b="0" dirty="0"/>
              <a:t>,</a:t>
            </a:r>
            <a:r>
              <a:rPr lang="en-US" b="1" dirty="0"/>
              <a:t> quick</a:t>
            </a:r>
            <a:r>
              <a:rPr lang="en-US" b="0" dirty="0"/>
              <a:t>,</a:t>
            </a:r>
            <a:r>
              <a:rPr lang="en-US" b="1" dirty="0"/>
              <a:t> quack</a:t>
            </a:r>
            <a:r>
              <a:rPr lang="en-US" b="0" dirty="0"/>
              <a:t>.</a:t>
            </a:r>
            <a:endParaRPr lang="en-AU" b="1"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Vowels and consonants review</a:t>
            </a:r>
            <a:endParaRPr lang="en-US" b="1" i="1" dirty="0"/>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0" dirty="0"/>
              <a:t>Point to some letters. Have students say:</a:t>
            </a:r>
          </a:p>
          <a:p>
            <a:pPr marL="171450" indent="-171450">
              <a:buFont typeface="Arial" panose="020B0604020202020204" pitchFamily="34" charset="0"/>
              <a:buChar char="•"/>
            </a:pPr>
            <a:r>
              <a:rPr lang="en-US" i="0" dirty="0"/>
              <a:t>the letter name</a:t>
            </a:r>
          </a:p>
          <a:p>
            <a:pPr marL="171450" indent="-171450">
              <a:buFont typeface="Arial" panose="020B0604020202020204" pitchFamily="34" charset="0"/>
              <a:buChar char="•"/>
            </a:pPr>
            <a:r>
              <a:rPr lang="en-US" i="0" dirty="0"/>
              <a:t>the matching sound they know</a:t>
            </a:r>
          </a:p>
          <a:p>
            <a:pPr marL="171450" indent="-171450">
              <a:buFont typeface="Arial" panose="020B0604020202020204" pitchFamily="34" charset="0"/>
              <a:buChar char="•"/>
            </a:pPr>
            <a:r>
              <a:rPr lang="en-US" i="0" dirty="0"/>
              <a:t>if the letter is a vowel or a consonant.</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You could also choose to say a letter and sound and have students call out or gesture to show whether it is a vowel or a consonant. </a:t>
            </a:r>
          </a:p>
          <a:p>
            <a:pPr marL="0" indent="0">
              <a:buFont typeface="Arial" panose="020B0604020202020204" pitchFamily="34" charset="0"/>
              <a:buNone/>
            </a:pPr>
            <a:endParaRPr lang="en-US" i="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242274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quick</a:t>
            </a:r>
            <a:r>
              <a:rPr lang="en-AU" b="0" dirty="0"/>
              <a:t>.</a:t>
            </a:r>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quick</a:t>
            </a:r>
            <a:r>
              <a:rPr lang="en-US" b="0" dirty="0"/>
              <a:t>,</a:t>
            </a:r>
            <a:r>
              <a:rPr lang="en-US" b="1" dirty="0"/>
              <a:t> quack</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quick</a:t>
            </a:r>
            <a:r>
              <a:rPr lang="en-US" b="0" dirty="0"/>
              <a:t>,</a:t>
            </a:r>
            <a:r>
              <a:rPr lang="en-US" b="1" dirty="0"/>
              <a:t> quack</a:t>
            </a:r>
            <a:r>
              <a:rPr lang="en-US" b="0" dirty="0"/>
              <a:t>,</a:t>
            </a:r>
            <a:r>
              <a:rPr lang="en-US" b="1" dirty="0"/>
              <a:t> quiz</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They are excited about the party</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are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a short horizontal line.</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the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a:effectLst/>
                <a:latin typeface="+mn-lt"/>
                <a:ea typeface="Times New Roman" panose="02020603050405020304" pitchFamily="18" charset="0"/>
                <a:cs typeface="Calibri" panose="020F0502020204030204" pitchFamily="34" charset="0"/>
              </a:rPr>
              <a:t>are</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a-r-e</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are</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 in the word: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a sound line.</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a-r-e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are</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‘a-r-e-</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are</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q</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1" dirty="0">
                <a:effectLst/>
                <a:latin typeface="+mn-lt"/>
                <a:ea typeface="Aptos" panose="020B0004020202020204" pitchFamily="34" charset="0"/>
                <a:cs typeface="Times New Roman" panose="02020603050405020304" pitchFamily="18" charset="0"/>
              </a:rPr>
              <a:t>‘a-r-e</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are</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a:t>
            </a:r>
            <a:r>
              <a:rPr lang="en-US" sz="1200" b="1" dirty="0">
                <a:effectLst/>
                <a:latin typeface="+mn-lt"/>
                <a:ea typeface="Aptos" panose="020B0004020202020204" pitchFamily="34" charset="0"/>
                <a:cs typeface="Times New Roman" panose="02020603050405020304" pitchFamily="18" charset="0"/>
              </a:rPr>
              <a:t> q</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The duck did a quick quack.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pPr>
              <a:lnSpc>
                <a:spcPct val="107000"/>
              </a:lnSpc>
              <a:spcAft>
                <a:spcPts val="800"/>
              </a:spcAft>
            </a:pPr>
            <a:r>
              <a:rPr lang="en-US" sz="1200" dirty="0">
                <a:latin typeface="+mn-lt"/>
              </a:rPr>
              <a:t>Sentence dictation: </a:t>
            </a:r>
            <a:r>
              <a:rPr lang="en-AU" sz="1200" b="1" kern="100" dirty="0">
                <a:effectLst/>
                <a:latin typeface="+mn-lt"/>
                <a:cs typeface="Times New Roman" panose="02020603050405020304" pitchFamily="18" charset="0"/>
              </a:rPr>
              <a:t>It</a:t>
            </a:r>
            <a:r>
              <a:rPr lang="en-AU" sz="1200" b="1" kern="100" dirty="0">
                <a:effectLst/>
                <a:latin typeface="+mn-lt"/>
                <a:ea typeface="Aptos" panose="020B0004020202020204" pitchFamily="34" charset="0"/>
                <a:cs typeface="Times New Roman" panose="02020603050405020304" pitchFamily="18" charset="0"/>
              </a:rPr>
              <a:t> was a quick quiz.</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quick</a:t>
            </a:r>
            <a:r>
              <a:rPr lang="en-US" sz="1200" b="0" dirty="0">
                <a:effectLst/>
                <a:latin typeface="+mn-lt"/>
                <a:cs typeface="Times New Roman" panose="02020603050405020304" pitchFamily="18" charset="0"/>
              </a:rPr>
              <a:t>, </a:t>
            </a:r>
            <a:r>
              <a:rPr lang="en-US" sz="1200" b="1" dirty="0">
                <a:effectLst/>
                <a:latin typeface="+mn-lt"/>
                <a:cs typeface="Times New Roman" panose="02020603050405020304" pitchFamily="18" charset="0"/>
              </a:rPr>
              <a:t>quiz</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quack</a:t>
            </a:r>
            <a:endParaRPr lang="en-AU" sz="1200" b="0"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zero</a:t>
            </a:r>
            <a:r>
              <a:rPr lang="en-US" b="0" dirty="0"/>
              <a:t>,</a:t>
            </a:r>
            <a:r>
              <a:rPr lang="en-US" b="1" dirty="0"/>
              <a:t> wheel</a:t>
            </a:r>
            <a:r>
              <a:rPr lang="en-US" b="0" dirty="0"/>
              <a:t>,</a:t>
            </a:r>
            <a:r>
              <a:rPr lang="en-US" b="1" dirty="0"/>
              <a:t> yacht</a:t>
            </a:r>
            <a:r>
              <a:rPr lang="en-US" b="0" dirty="0"/>
              <a:t>, </a:t>
            </a:r>
            <a:r>
              <a:rPr lang="en-US" b="1" dirty="0"/>
              <a:t>jar</a:t>
            </a:r>
            <a:r>
              <a:rPr lang="en-US" b="0" dirty="0"/>
              <a:t>,</a:t>
            </a:r>
            <a:r>
              <a:rPr lang="en-US" b="1" dirty="0"/>
              <a:t> volcano</a:t>
            </a:r>
            <a:r>
              <a:rPr lang="en-US" b="0" dirty="0"/>
              <a:t>,</a:t>
            </a:r>
            <a:r>
              <a:rPr lang="en-US" b="1" dirty="0"/>
              <a:t> clock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/v/ sound. Repeat with /y/, /z/, /w/, and /j/.</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students have learned that </a:t>
            </a:r>
            <a:r>
              <a:rPr lang="en-US" b="1" dirty="0"/>
              <a:t>ck</a:t>
            </a:r>
            <a:r>
              <a:rPr lang="en-US" dirty="0"/>
              <a:t> makes /k/ at the end of a word, include a set of words with the word </a:t>
            </a:r>
            <a:r>
              <a:rPr lang="en-US" b="1" dirty="0"/>
              <a:t>clock</a:t>
            </a:r>
            <a:r>
              <a:rPr lang="en-US" dirty="0"/>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/v/? </a:t>
            </a:r>
            <a:r>
              <a:rPr lang="en-US" i="0" dirty="0"/>
              <a:t>Students say the matching word aloud. </a:t>
            </a:r>
            <a:r>
              <a:rPr lang="en-US" dirty="0"/>
              <a:t>Repeat with /y/, /z/, /w/, /j/.</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quiz, quick, quack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effectLst/>
                <a:latin typeface="+mn-lt"/>
                <a:ea typeface="Aptos" panose="020B0004020202020204" pitchFamily="34" charset="0"/>
                <a:cs typeface="Times New Roman" panose="02020603050405020304" pitchFamily="18" charset="0"/>
              </a:rPr>
              <a:t>They are quick at the quiz.</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ck</a:t>
            </a:r>
            <a:r>
              <a:rPr lang="en-AU" dirty="0"/>
              <a:t> says /k/ (as in </a:t>
            </a:r>
            <a:r>
              <a:rPr lang="en-AU" b="1" dirty="0"/>
              <a:t>duck</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v</a:t>
            </a:r>
            <a:r>
              <a:rPr lang="en-AU" dirty="0"/>
              <a:t> says /v/ (as in </a:t>
            </a:r>
            <a:r>
              <a:rPr lang="en-AU" b="1" dirty="0"/>
              <a:t>van</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y</a:t>
            </a:r>
            <a:r>
              <a:rPr lang="en-AU" dirty="0"/>
              <a:t> says /y/ (as in </a:t>
            </a:r>
            <a:r>
              <a:rPr lang="en-AU" b="1" dirty="0"/>
              <a:t>yes</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z</a:t>
            </a:r>
            <a:r>
              <a:rPr lang="en-AU" dirty="0"/>
              <a:t> says /z/ (as in </a:t>
            </a:r>
            <a:r>
              <a:rPr lang="en-AU" b="1" dirty="0"/>
              <a:t>zoo</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w</a:t>
            </a:r>
            <a:r>
              <a:rPr lang="en-AU" dirty="0"/>
              <a:t> says /w/ (as in </a:t>
            </a:r>
            <a:r>
              <a:rPr lang="en-AU" b="1" dirty="0"/>
              <a:t>wet</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j</a:t>
            </a:r>
            <a:r>
              <a:rPr lang="en-AU" dirty="0"/>
              <a:t> says /j/ (as in </a:t>
            </a:r>
            <a:r>
              <a:rPr lang="en-AU" b="1" dirty="0"/>
              <a:t>jet</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 /v/, /y/, /z/, /w/, /j/</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pPr>
              <a:defRPr/>
            </a:pPr>
            <a:endParaRPr lang="en-US" dirty="0">
              <a:latin typeface="+mn-lt"/>
            </a:endParaRPr>
          </a:p>
          <a:p>
            <a:pPr>
              <a:defRPr/>
            </a:pPr>
            <a:r>
              <a:rPr lang="en-AU" dirty="0">
                <a:latin typeface="+mn-lt"/>
              </a:rPr>
              <a:t>*Students have now learnt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when prompted with the sound /k/</a:t>
            </a:r>
          </a:p>
          <a:p>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/w/, /</a:t>
            </a:r>
            <a:r>
              <a:rPr lang="en-US" dirty="0" err="1"/>
              <a:t>i</a:t>
            </a:r>
            <a:r>
              <a:rPr lang="en-US" dirty="0"/>
              <a:t>/, /k/, </a:t>
            </a:r>
            <a:r>
              <a:rPr lang="en-US" b="1" dirty="0"/>
              <a:t>wick</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zip</a:t>
            </a:r>
            <a:r>
              <a:rPr lang="en-US" b="0" dirty="0"/>
              <a:t>,</a:t>
            </a:r>
            <a:r>
              <a:rPr lang="en-US" b="1" dirty="0"/>
              <a:t> yap</a:t>
            </a:r>
            <a:r>
              <a:rPr lang="en-US" b="0" dirty="0"/>
              <a:t>,</a:t>
            </a:r>
            <a:r>
              <a:rPr lang="en-US" b="1" dirty="0"/>
              <a:t> vat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l/o/</a:t>
            </a:r>
            <a:r>
              <a:rPr lang="en-US" b="1" dirty="0" err="1"/>
              <a:t>ve</a:t>
            </a:r>
            <a:r>
              <a:rPr lang="en-US" b="0" dirty="0"/>
              <a:t>,</a:t>
            </a:r>
            <a:r>
              <a:rPr lang="en-US" b="1" dirty="0"/>
              <a:t> love</a:t>
            </a:r>
            <a:r>
              <a:rPr lang="en-US" b="0" dirty="0"/>
              <a:t>,</a:t>
            </a:r>
            <a:r>
              <a:rPr lang="en-US" b="1" dirty="0"/>
              <a:t> l-o-v-e</a:t>
            </a:r>
            <a:r>
              <a:rPr lang="en-US" b="0" dirty="0"/>
              <a:t> spells ‘</a:t>
            </a:r>
            <a:r>
              <a:rPr lang="en-US" b="1" dirty="0"/>
              <a:t>love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C51D36D2-5D8A-D051-10BB-6A39D1C542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AFC2E742-4CD3-2FDA-97DF-C9592D21A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2DD18BC2-1B93-CCF4-F5AB-34514E7A3D8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752F8DD7-D549-0762-F1A2-B900C9831BF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74F074EA-9301-8020-2115-510C9C0AE96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63D53E18-97B8-6C81-A041-38128B7E929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1C6A4D62-B41F-3C87-A8B5-BCB46B414D9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6E42BB3D-5D4F-881E-64FF-B61D62E25206}"/>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3C7266FB-0767-16FA-DF10-F3A0945E3630}"/>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E5B1A95-DB94-B03A-20DC-CA2635A47326}"/>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845109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BB99B623-5131-74E2-8BA8-37EBECC6814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87131AE-01CB-097C-5129-6A5237D7694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99827"/>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7650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66617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DE427F90-452D-5554-3D42-DF8B4B8A93B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275C2BB-0032-6F19-F9DC-1E7948D062D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88046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nvGrpSpPr>
          <p:cNvPr id="7" name="Group 6">
            <a:extLst>
              <a:ext uri="{FF2B5EF4-FFF2-40B4-BE49-F238E27FC236}">
                <a16:creationId xmlns:a16="http://schemas.microsoft.com/office/drawing/2014/main" id="{946C2B1C-0C0A-5223-BFA4-96E54C7E50E9}"/>
              </a:ext>
            </a:extLst>
          </p:cNvPr>
          <p:cNvGrpSpPr/>
          <p:nvPr userDrawn="1"/>
        </p:nvGrpSpPr>
        <p:grpSpPr>
          <a:xfrm>
            <a:off x="283765" y="299356"/>
            <a:ext cx="1840190" cy="645960"/>
            <a:chOff x="283765" y="299356"/>
            <a:chExt cx="1840190" cy="64596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gr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BB76895F-1817-5093-ADCF-17F5DE5346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BA55F6B8-0BE7-1647-4BD1-04CC4483987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6D349A2E-196C-6007-8A2B-FAF2276DE88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3EF6B8FB-05BA-7765-AA2E-62A51B8711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BF85698B-50FF-6E94-2206-2690B0F68C2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182678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B106963B-2F05-0063-2EE6-E8575D61673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B31246D-D36A-DEBC-D19E-36CE40F5241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660618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092876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22186766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h5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 name="Rectangle 4">
            <a:extLst>
              <a:ext uri="{FF2B5EF4-FFF2-40B4-BE49-F238E27FC236}">
                <a16:creationId xmlns:a16="http://schemas.microsoft.com/office/drawing/2014/main" id="{EFFE07A6-776D-2349-2F53-E83B10E93256}"/>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81462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nsonants and vowels V2_with j">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169941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1555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9253999" y="1449038"/>
            <a:ext cx="0" cy="4681598"/>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74C80D74-80A3-CF1E-89DB-10630EC3BBC1}"/>
              </a:ext>
            </a:extLst>
          </p:cNvPr>
          <p:cNvSpPr/>
          <p:nvPr userDrawn="1"/>
        </p:nvSpPr>
        <p:spPr>
          <a:xfrm>
            <a:off x="9465560" y="1449040"/>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54164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18666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2956853"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720112"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483371"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5416479"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18666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2956853"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720112"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483371"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5416479"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186667"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2956853"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720112"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483371"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665321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665321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716896" y="14490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465560" y="31155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716896" y="3115538"/>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465560" y="4782037"/>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483370" y="1336127"/>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723069" y="138420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2954201" y="130310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185513" y="137276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5416825" y="135680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6647034" y="141627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483370" y="302490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723069" y="308678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2955009" y="300126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185513" y="307571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5416479" y="2913703"/>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6647034" y="310646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4804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720112" y="462511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2952052"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41855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471743" y="134741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a</a:t>
            </a:r>
            <a:endParaRPr lang="en-AU" sz="9000" dirty="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716204" y="134087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e</a:t>
            </a:r>
            <a:endParaRPr lang="en-AU" sz="9000" dirty="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459377" y="3083426"/>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i</a:t>
            </a:r>
            <a:endParaRPr lang="en-AU" sz="9000" dirty="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717588" y="300126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o</a:t>
            </a:r>
            <a:endParaRPr lang="en-AU" sz="9000" dirty="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471743" y="469378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u</a:t>
            </a:r>
            <a:endParaRPr lang="en-AU" sz="9000" dirty="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35566275-7E55-CD08-B82F-BCFFE700D04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FA2D7BAE-C599-C087-9713-AEDAD4EDD4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4" name="Rounded Rectangle 13">
            <a:extLst>
              <a:ext uri="{FF2B5EF4-FFF2-40B4-BE49-F238E27FC236}">
                <a16:creationId xmlns:a16="http://schemas.microsoft.com/office/drawing/2014/main" id="{C3F40E3C-03B3-E4B0-A628-3B0501F57037}"/>
              </a:ext>
            </a:extLst>
          </p:cNvPr>
          <p:cNvSpPr/>
          <p:nvPr userDrawn="1"/>
        </p:nvSpPr>
        <p:spPr>
          <a:xfrm>
            <a:off x="78910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Content Placeholder 2">
            <a:extLst>
              <a:ext uri="{FF2B5EF4-FFF2-40B4-BE49-F238E27FC236}">
                <a16:creationId xmlns:a16="http://schemas.microsoft.com/office/drawing/2014/main" id="{59083DDC-9968-4771-5431-D081461ADE83}"/>
              </a:ext>
            </a:extLst>
          </p:cNvPr>
          <p:cNvSpPr txBox="1">
            <a:spLocks/>
          </p:cNvSpPr>
          <p:nvPr userDrawn="1"/>
        </p:nvSpPr>
        <p:spPr>
          <a:xfrm>
            <a:off x="7884896" y="134741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16" name="Rounded Rectangle 15">
            <a:extLst>
              <a:ext uri="{FF2B5EF4-FFF2-40B4-BE49-F238E27FC236}">
                <a16:creationId xmlns:a16="http://schemas.microsoft.com/office/drawing/2014/main" id="{093A9E9E-2A89-BFDA-E8EF-48773590B5B7}"/>
              </a:ext>
            </a:extLst>
          </p:cNvPr>
          <p:cNvSpPr/>
          <p:nvPr userDrawn="1"/>
        </p:nvSpPr>
        <p:spPr>
          <a:xfrm>
            <a:off x="7897678" y="3102882"/>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7" name="Content Placeholder 2">
            <a:extLst>
              <a:ext uri="{FF2B5EF4-FFF2-40B4-BE49-F238E27FC236}">
                <a16:creationId xmlns:a16="http://schemas.microsoft.com/office/drawing/2014/main" id="{6B07D84F-7A38-9E34-1CA1-1E2A30653868}"/>
              </a:ext>
            </a:extLst>
          </p:cNvPr>
          <p:cNvSpPr txBox="1">
            <a:spLocks/>
          </p:cNvSpPr>
          <p:nvPr userDrawn="1"/>
        </p:nvSpPr>
        <p:spPr>
          <a:xfrm>
            <a:off x="7891495" y="304975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5406805" y="4658756"/>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j</a:t>
            </a:r>
            <a:endParaRPr lang="en-AU" sz="9000" dirty="0">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72751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A61E4078-C433-ACDE-E5EC-7775731C19C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D862C9E7-0029-F2CB-61EE-9842A6CB2E9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CEB02618-4FC7-27FA-EDBA-D636AA86F97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2C5729BD-1E0E-13CB-FC3F-DE539E1BA1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57DF9A6-D16D-2E3F-4688-D2C3B2474BD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E87D932B-01D1-F3FE-C1EA-5BAE6A8CAC5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0" r:id="rId3"/>
    <p:sldLayoutId id="2147483696" r:id="rId4"/>
    <p:sldLayoutId id="2147483697" r:id="rId5"/>
    <p:sldLayoutId id="2147483705" r:id="rId6"/>
    <p:sldLayoutId id="2147483706" r:id="rId7"/>
    <p:sldLayoutId id="2147483698" r:id="rId8"/>
    <p:sldLayoutId id="2147483703" r:id="rId9"/>
    <p:sldLayoutId id="2147483699" r:id="rId10"/>
    <p:sldLayoutId id="2147483701" r:id="rId11"/>
    <p:sldLayoutId id="2147483702" r:id="rId12"/>
    <p:sldLayoutId id="2147483704" r:id="rId13"/>
    <p:sldLayoutId id="2147483700" r:id="rId14"/>
    <p:sldLayoutId id="2147483695" r:id="rId15"/>
    <p:sldLayoutId id="2147483691" r:id="rId16"/>
    <p:sldLayoutId id="2147483692" r:id="rId17"/>
    <p:sldLayoutId id="2147483693" r:id="rId18"/>
    <p:sldLayoutId id="2147483716" r:id="rId19"/>
    <p:sldLayoutId id="2147483717" r:id="rId20"/>
    <p:sldLayoutId id="2147483718" r:id="rId21"/>
    <p:sldLayoutId id="2147483694" r:id="rId22"/>
    <p:sldLayoutId id="2147483708" r:id="rId23"/>
    <p:sldLayoutId id="2147483709" r:id="rId24"/>
    <p:sldLayoutId id="2147483710" r:id="rId25"/>
    <p:sldLayoutId id="2147483711" r:id="rId26"/>
    <p:sldLayoutId id="2147483713" r:id="rId27"/>
    <p:sldLayoutId id="2147483714" r:id="rId28"/>
    <p:sldLayoutId id="2147483719" r:id="rId29"/>
    <p:sldLayoutId id="2147483720" r:id="rId30"/>
    <p:sldLayoutId id="2147483715" r:id="rId31"/>
    <p:sldLayoutId id="2147483722" r:id="rId3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tags" Target="../tags/tag10.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tags" Target="../tags/tag11.xml"/><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2.xml"/><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3.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1.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2.xml"/><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48.png"/><Relationship Id="rId5" Type="http://schemas.openxmlformats.org/officeDocument/2006/relationships/image" Target="../media/image50.pn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1.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35.sv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9.xml"/><Relationship Id="rId7" Type="http://schemas.openxmlformats.org/officeDocument/2006/relationships/image" Target="../media/image13.svg"/><Relationship Id="rId12" Type="http://schemas.openxmlformats.org/officeDocument/2006/relationships/image" Target="../media/image50.png"/><Relationship Id="rId2" Type="http://schemas.openxmlformats.org/officeDocument/2006/relationships/slideLayout" Target="../slideLayouts/slideLayout16.xml"/><Relationship Id="rId1" Type="http://schemas.openxmlformats.org/officeDocument/2006/relationships/tags" Target="../tags/tag33.xml"/><Relationship Id="rId6" Type="http://schemas.openxmlformats.org/officeDocument/2006/relationships/image" Target="../media/image12.png"/><Relationship Id="rId11" Type="http://schemas.openxmlformats.org/officeDocument/2006/relationships/image" Target="../media/image48.png"/><Relationship Id="rId5" Type="http://schemas.openxmlformats.org/officeDocument/2006/relationships/image" Target="../media/image52.svg"/><Relationship Id="rId10" Type="http://schemas.openxmlformats.org/officeDocument/2006/relationships/image" Target="../media/image49.png"/><Relationship Id="rId4" Type="http://schemas.openxmlformats.org/officeDocument/2006/relationships/image" Target="../media/image51.pn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ags" Target="../tags/tag34.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rgbClr val="F0F0F0"/>
                </a:solidFill>
                <a:latin typeface="+mn-lt"/>
              </a:rPr>
              <a:t>Slide 1 Start</a:t>
            </a:r>
            <a:r>
              <a:rPr lang="en-US" sz="800" b="1" baseline="0" dirty="0">
                <a:solidFill>
                  <a:srgbClr val="F0F0F0"/>
                </a:solidFill>
                <a:latin typeface="+mn-lt"/>
              </a:rPr>
              <a:t> of presentation q says /kw/</a:t>
            </a:r>
            <a:endParaRPr lang="en-US" sz="800" dirty="0">
              <a:solidFill>
                <a:srgbClr val="F0F0F0"/>
              </a:solidFill>
              <a:latin typeface="+mn-lt"/>
            </a:endParaRPr>
          </a:p>
        </p:txBody>
      </p:sp>
      <p:sp>
        <p:nvSpPr>
          <p:cNvPr id="8" name="TextBox 7">
            <a:extLst>
              <a:ext uri="{FF2B5EF4-FFF2-40B4-BE49-F238E27FC236}">
                <a16:creationId xmlns:a16="http://schemas.microsoft.com/office/drawing/2014/main" id="{84A88352-9533-7A1C-7E5A-447ED126B9AF}"/>
              </a:ext>
            </a:extLst>
          </p:cNvPr>
          <p:cNvSpPr txBox="1"/>
          <p:nvPr/>
        </p:nvSpPr>
        <p:spPr>
          <a:xfrm>
            <a:off x="938463" y="3026653"/>
            <a:ext cx="4728411"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ck   v   y   z   w   j</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prstClr val="black"/>
                </a:solidFill>
                <a:effectLst/>
                <a:uLnTx/>
                <a:uFillTx/>
                <a:latin typeface="Calibri" panose="020F0502020204030204"/>
                <a:ea typeface="+mn-ea"/>
                <a:cs typeface="+mn-cs"/>
              </a:rPr>
              <a:t>o</a:t>
            </a: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f   love   like   they</a:t>
            </a:r>
          </a:p>
        </p:txBody>
      </p:sp>
      <p:sp>
        <p:nvSpPr>
          <p:cNvPr id="10" name="TextBox 9">
            <a:extLst>
              <a:ext uri="{FF2B5EF4-FFF2-40B4-BE49-F238E27FC236}">
                <a16:creationId xmlns:a16="http://schemas.microsoft.com/office/drawing/2014/main" id="{C6C1C6B1-6DD0-3A58-F159-BC4B1E01E13B}"/>
              </a:ext>
            </a:extLst>
          </p:cNvPr>
          <p:cNvSpPr txBox="1"/>
          <p:nvPr/>
        </p:nvSpPr>
        <p:spPr>
          <a:xfrm>
            <a:off x="6817213" y="3584448"/>
            <a:ext cx="4159918"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q says /kw/</a:t>
            </a:r>
            <a:r>
              <a:rPr lang="en-US" sz="4000" b="1" dirty="0">
                <a:solidFill>
                  <a:srgbClr val="0E1E42"/>
                </a:solidFill>
                <a:latin typeface="Calibri" panose="020F0502020204030204"/>
              </a:rPr>
              <a:t>    </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are</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52D8B-3BC9-EA1D-A5FF-7AD930C91092}"/>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10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Jack the pup can zip and wag and yap.</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6E7456-17A6-136F-4450-95ADC5B7B6D2}"/>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11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12 </a:t>
            </a:r>
            <a:r>
              <a:rPr lang="en-US" sz="800" dirty="0">
                <a:solidFill>
                  <a:srgbClr val="F0F0F0"/>
                </a:solidFill>
                <a:latin typeface="+mn-lt"/>
              </a:rPr>
              <a:t>End of review, start of lesson</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81044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13636-85C9-C17F-3BA6-B5188D231F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A4963-78F2-1865-4A23-E7B8888F412C}"/>
              </a:ext>
            </a:extLst>
          </p:cNvPr>
          <p:cNvSpPr>
            <a:spLocks noGrp="1"/>
          </p:cNvSpPr>
          <p:nvPr>
            <p:ph type="title"/>
          </p:nvPr>
        </p:nvSpPr>
        <p:spPr/>
        <p:txBody>
          <a:bodyPr/>
          <a:lstStyle/>
          <a:p>
            <a:r>
              <a:rPr lang="en-AU" sz="800" dirty="0">
                <a:solidFill>
                  <a:srgbClr val="F0F0F0"/>
                </a:solidFill>
                <a:latin typeface="+mn-lt"/>
              </a:rPr>
              <a:t>Slide 13 Phonemic awareness</a:t>
            </a:r>
          </a:p>
        </p:txBody>
      </p:sp>
      <p:grpSp>
        <p:nvGrpSpPr>
          <p:cNvPr id="26" name="Group 25"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83FC54BC-EAA9-0292-ED42-90F653D09917}"/>
              </a:ext>
            </a:extLst>
          </p:cNvPr>
          <p:cNvGrpSpPr/>
          <p:nvPr/>
        </p:nvGrpSpPr>
        <p:grpSpPr>
          <a:xfrm>
            <a:off x="3264164" y="1887069"/>
            <a:ext cx="5230059" cy="3463699"/>
            <a:chOff x="3290870" y="1877130"/>
            <a:chExt cx="5230059" cy="3463699"/>
          </a:xfrm>
        </p:grpSpPr>
        <p:grpSp>
          <p:nvGrpSpPr>
            <p:cNvPr id="4" name="Group 3">
              <a:extLst>
                <a:ext uri="{FF2B5EF4-FFF2-40B4-BE49-F238E27FC236}">
                  <a16:creationId xmlns:a16="http://schemas.microsoft.com/office/drawing/2014/main" id="{3739AFA9-1581-E3DB-B418-C8059369FEC9}"/>
                </a:ext>
              </a:extLst>
            </p:cNvPr>
            <p:cNvGrpSpPr/>
            <p:nvPr/>
          </p:nvGrpSpPr>
          <p:grpSpPr>
            <a:xfrm>
              <a:off x="3290870" y="1877130"/>
              <a:ext cx="5230059" cy="3463699"/>
              <a:chOff x="3290870" y="1877130"/>
              <a:chExt cx="5230059" cy="3463699"/>
            </a:xfrm>
          </p:grpSpPr>
          <p:sp>
            <p:nvSpPr>
              <p:cNvPr id="6" name="Oval 5">
                <a:extLst>
                  <a:ext uri="{FF2B5EF4-FFF2-40B4-BE49-F238E27FC236}">
                    <a16:creationId xmlns:a16="http://schemas.microsoft.com/office/drawing/2014/main" id="{BB490969-6F7B-33EF-957D-F698E9D1A5AC}"/>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F807463F-D036-C435-C120-876876D20C26}"/>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6DED21D5-A5ED-2270-D6CC-8FB732A10B75}"/>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A954A832-9BAC-3F8E-4EA8-2BED33A51731}"/>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98303B53-9C25-D548-B7E2-335191D004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24" name="Rounded Rectangle 14">
              <a:extLst>
                <a:ext uri="{FF2B5EF4-FFF2-40B4-BE49-F238E27FC236}">
                  <a16:creationId xmlns:a16="http://schemas.microsoft.com/office/drawing/2014/main" id="{1496B44A-B58C-C95A-CDB9-FD4BAA4CFB47}"/>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E2113EF9-7DA9-6A2A-C65C-8E9942DD46D0}"/>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396364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a:solidFill>
                  <a:srgbClr val="F0F0F0"/>
                </a:solidFill>
                <a:latin typeface="+mn-lt"/>
              </a:rPr>
              <a:t>Slide 14 Phonemic awareness</a:t>
            </a:r>
          </a:p>
        </p:txBody>
      </p:sp>
      <p:grpSp>
        <p:nvGrpSpPr>
          <p:cNvPr id="12" name="Group 11"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24E1D312-BED2-26A8-0F91-D6946AA63564}"/>
              </a:ext>
            </a:extLst>
          </p:cNvPr>
          <p:cNvGrpSpPr/>
          <p:nvPr/>
        </p:nvGrpSpPr>
        <p:grpSpPr>
          <a:xfrm>
            <a:off x="3264164" y="1887069"/>
            <a:ext cx="5230059" cy="3463699"/>
            <a:chOff x="3290870" y="1877130"/>
            <a:chExt cx="5230059" cy="3463699"/>
          </a:xfrm>
        </p:grpSpPr>
        <p:grpSp>
          <p:nvGrpSpPr>
            <p:cNvPr id="13" name="Group 12">
              <a:extLst>
                <a:ext uri="{FF2B5EF4-FFF2-40B4-BE49-F238E27FC236}">
                  <a16:creationId xmlns:a16="http://schemas.microsoft.com/office/drawing/2014/main" id="{274FFE98-A0A9-1FF9-1331-7C2130FDAB9A}"/>
                </a:ext>
              </a:extLst>
            </p:cNvPr>
            <p:cNvGrpSpPr/>
            <p:nvPr/>
          </p:nvGrpSpPr>
          <p:grpSpPr>
            <a:xfrm>
              <a:off x="3290870" y="1877130"/>
              <a:ext cx="5230059" cy="3463699"/>
              <a:chOff x="3290870" y="1877130"/>
              <a:chExt cx="5230059" cy="3463699"/>
            </a:xfrm>
          </p:grpSpPr>
          <p:sp>
            <p:nvSpPr>
              <p:cNvPr id="16" name="Oval 15">
                <a:extLst>
                  <a:ext uri="{FF2B5EF4-FFF2-40B4-BE49-F238E27FC236}">
                    <a16:creationId xmlns:a16="http://schemas.microsoft.com/office/drawing/2014/main" id="{3F76A3C8-B281-B2EC-0537-B9735687F2BE}"/>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9D47DAF0-AB1D-7F9B-92A8-F75958549178}"/>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4">
                <a:extLst>
                  <a:ext uri="{FF2B5EF4-FFF2-40B4-BE49-F238E27FC236}">
                    <a16:creationId xmlns:a16="http://schemas.microsoft.com/office/drawing/2014/main" id="{EAC2449C-2199-444B-CDEE-FFE994CBEDEF}"/>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67FCE0A8-3800-E402-C7C2-AA23ABAA30F2}"/>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F3E75D65-EFE0-FFAA-719D-8C405C3860A0}"/>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14" name="Rounded Rectangle 14">
              <a:extLst>
                <a:ext uri="{FF2B5EF4-FFF2-40B4-BE49-F238E27FC236}">
                  <a16:creationId xmlns:a16="http://schemas.microsoft.com/office/drawing/2014/main" id="{E26BE19D-0F16-F7DD-2C51-9FF02631CF08}"/>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BF628D-5A81-DC0C-1AF9-EFDA9485E82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1287711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dirty="0">
                <a:solidFill>
                  <a:srgbClr val="F0F0F0"/>
                </a:solidFill>
                <a:latin typeface="+mn-lt"/>
              </a:rPr>
              <a:t>Slide 15 Learning intention and success</a:t>
            </a:r>
            <a:r>
              <a:rPr lang="en-US" sz="800" baseline="0" dirty="0">
                <a:solidFill>
                  <a:srgbClr val="F0F0F0"/>
                </a:solidFill>
                <a:latin typeface="+mn-lt"/>
              </a:rPr>
              <a:t> criteria</a:t>
            </a:r>
            <a:endParaRPr lang="en-US" sz="800" dirty="0">
              <a:solidFill>
                <a:srgbClr val="F0F0F0"/>
              </a:solidFill>
              <a:latin typeface="+mn-lt"/>
            </a:endParaRPr>
          </a:p>
        </p:txBody>
      </p:sp>
      <p:sp>
        <p:nvSpPr>
          <p:cNvPr id="7" name="TextBox 6">
            <a:extLst>
              <a:ext uri="{FF2B5EF4-FFF2-40B4-BE49-F238E27FC236}">
                <a16:creationId xmlns:a16="http://schemas.microsoft.com/office/drawing/2014/main" id="{E8DBD8FC-9C10-7F14-F5E4-C04111A4CF9D}"/>
              </a:ext>
            </a:extLst>
          </p:cNvPr>
          <p:cNvSpPr txBox="1"/>
          <p:nvPr/>
        </p:nvSpPr>
        <p:spPr>
          <a:xfrm>
            <a:off x="974557" y="3584374"/>
            <a:ext cx="8422105"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q</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q</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q</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q.</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3911EC3-BB39-7FC9-3A82-A067F875DF7F}"/>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16 I do</a:t>
            </a:r>
            <a:endParaRPr lang="en-AU" sz="800" dirty="0">
              <a:solidFill>
                <a:srgbClr val="F0F0F0"/>
              </a:solidFill>
              <a:latin typeface="+mn-lt"/>
            </a:endParaRPr>
          </a:p>
        </p:txBody>
      </p:sp>
      <p:sp>
        <p:nvSpPr>
          <p:cNvPr id="8" name="Content Placeholder 2">
            <a:extLst>
              <a:ext uri="{FF2B5EF4-FFF2-40B4-BE49-F238E27FC236}">
                <a16:creationId xmlns:a16="http://schemas.microsoft.com/office/drawing/2014/main" id="{85DABBCE-3E17-1A33-466D-4B628F8495B1}"/>
              </a:ext>
            </a:extLst>
          </p:cNvPr>
          <p:cNvSpPr txBox="1">
            <a:spLocks/>
          </p:cNvSpPr>
          <p:nvPr/>
        </p:nvSpPr>
        <p:spPr>
          <a:xfrm>
            <a:off x="-148856" y="2080714"/>
            <a:ext cx="12099851"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dirty="0">
                <a:solidFill>
                  <a:srgbClr val="4557AD"/>
                </a:solidFill>
                <a:latin typeface="Tenorite" pitchFamily="2" charset="0"/>
                <a:ea typeface="Verdana" panose="020B0604030504040204" pitchFamily="34" charset="0"/>
                <a:cs typeface="Verdana" panose="020B0604030504040204" pitchFamily="34" charset="0"/>
              </a:rPr>
              <a:t> q    </a:t>
            </a:r>
            <a:r>
              <a:rPr lang="en-US" sz="21000" dirty="0" err="1">
                <a:solidFill>
                  <a:srgbClr val="4557AD"/>
                </a:solidFill>
                <a:latin typeface="Tenorite" pitchFamily="2" charset="0"/>
                <a:ea typeface="Verdana" panose="020B0604030504040204" pitchFamily="34" charset="0"/>
                <a:cs typeface="Verdana" panose="020B0604030504040204" pitchFamily="34" charset="0"/>
              </a:rPr>
              <a:t>q</a:t>
            </a:r>
            <a:r>
              <a:rPr lang="en-US" sz="21000" dirty="0">
                <a:solidFill>
                  <a:srgbClr val="4557AD"/>
                </a:solidFill>
                <a:latin typeface="Tenorite" pitchFamily="2" charset="0"/>
                <a:ea typeface="Verdana" panose="020B0604030504040204" pitchFamily="34" charset="0"/>
                <a:cs typeface="Verdana" panose="020B0604030504040204" pitchFamily="34" charset="0"/>
              </a:rPr>
              <a:t>    </a:t>
            </a:r>
            <a:r>
              <a:rPr lang="en-US" sz="21000" dirty="0" err="1">
                <a:solidFill>
                  <a:srgbClr val="4557AD"/>
                </a:solidFill>
                <a:latin typeface="Tenorite" pitchFamily="2" charset="0"/>
                <a:ea typeface="Verdana" panose="020B0604030504040204" pitchFamily="34" charset="0"/>
                <a:cs typeface="Verdana" panose="020B0604030504040204" pitchFamily="34" charset="0"/>
              </a:rPr>
              <a:t>q</a:t>
            </a:r>
            <a:endParaRPr lang="en-US" sz="21000" dirty="0">
              <a:solidFill>
                <a:srgbClr val="ABB3DD"/>
              </a:solidFill>
              <a:latin typeface="Tenorite" pitchFamily="2" charset="0"/>
              <a:ea typeface="Verdana" panose="020B0604030504040204" pitchFamily="34" charset="0"/>
              <a:cs typeface="Verdana" panose="020B0604030504040204" pitchFamily="34" charset="0"/>
            </a:endParaRPr>
          </a:p>
        </p:txBody>
      </p:sp>
      <p:pic>
        <p:nvPicPr>
          <p:cNvPr id="9" name="Picture 8">
            <a:extLst>
              <a:ext uri="{FF2B5EF4-FFF2-40B4-BE49-F238E27FC236}">
                <a16:creationId xmlns:a16="http://schemas.microsoft.com/office/drawing/2014/main" id="{2F9685FB-7FC6-923F-C5CB-99C618410C1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660352" y="3015242"/>
            <a:ext cx="243727" cy="243861"/>
          </a:xfrm>
          <a:prstGeom prst="rect">
            <a:avLst/>
          </a:prstGeom>
        </p:spPr>
      </p:pic>
      <p:pic>
        <p:nvPicPr>
          <p:cNvPr id="10" name="Picture 9">
            <a:extLst>
              <a:ext uri="{FF2B5EF4-FFF2-40B4-BE49-F238E27FC236}">
                <a16:creationId xmlns:a16="http://schemas.microsoft.com/office/drawing/2014/main" id="{D8145570-EE75-CDEF-E7D4-EB680BA89375}"/>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732563" y="4356162"/>
            <a:ext cx="249976" cy="243861"/>
          </a:xfrm>
          <a:prstGeom prst="rect">
            <a:avLst/>
          </a:prstGeom>
        </p:spPr>
      </p:pic>
    </p:spTree>
    <p:custDataLst>
      <p:tags r:id="rId1"/>
    </p:custDataLst>
    <p:extLst>
      <p:ext uri="{BB962C8B-B14F-4D97-AF65-F5344CB8AC3E}">
        <p14:creationId xmlns:p14="http://schemas.microsoft.com/office/powerpoint/2010/main" val="2801862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74FCB-3736-D73F-AEA2-7A19F71E64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F133EF5-ED87-3065-4C8D-E171A885CE7E}"/>
              </a:ext>
            </a:extLst>
          </p:cNvPr>
          <p:cNvSpPr>
            <a:spLocks noGrp="1"/>
          </p:cNvSpPr>
          <p:nvPr>
            <p:ph type="title"/>
          </p:nvPr>
        </p:nvSpPr>
        <p:spPr/>
        <p:txBody>
          <a:bodyPr>
            <a:normAutofit/>
          </a:bodyPr>
          <a:lstStyle/>
          <a:p>
            <a:r>
              <a:rPr lang="en-AU" sz="800" kern="1200" dirty="0">
                <a:solidFill>
                  <a:schemeClr val="bg2"/>
                </a:solidFill>
                <a:effectLst/>
                <a:latin typeface="+mn-lt"/>
                <a:ea typeface="+mj-ea"/>
                <a:cs typeface="+mj-cs"/>
              </a:rPr>
              <a:t>Slide 17 I do write</a:t>
            </a:r>
            <a:endParaRPr lang="en-AU" sz="800" dirty="0">
              <a:solidFill>
                <a:schemeClr val="bg2"/>
              </a:solidFill>
              <a:latin typeface="+mn-lt"/>
            </a:endParaRPr>
          </a:p>
        </p:txBody>
      </p:sp>
      <p:sp>
        <p:nvSpPr>
          <p:cNvPr id="8" name="Content Placeholder 2">
            <a:extLst>
              <a:ext uri="{FF2B5EF4-FFF2-40B4-BE49-F238E27FC236}">
                <a16:creationId xmlns:a16="http://schemas.microsoft.com/office/drawing/2014/main" id="{B5F2DF4A-3306-6210-9DA2-1B27F848E8EF}"/>
              </a:ext>
            </a:extLst>
          </p:cNvPr>
          <p:cNvSpPr txBox="1">
            <a:spLocks/>
          </p:cNvSpPr>
          <p:nvPr/>
        </p:nvSpPr>
        <p:spPr>
          <a:xfrm>
            <a:off x="-340242" y="2080714"/>
            <a:ext cx="1253224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9" name="Picture 8">
            <a:extLst>
              <a:ext uri="{FF2B5EF4-FFF2-40B4-BE49-F238E27FC236}">
                <a16:creationId xmlns:a16="http://schemas.microsoft.com/office/drawing/2014/main" id="{38552374-90F7-3AF5-9E1B-48C5F8E4709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38489" y="3039089"/>
            <a:ext cx="243727" cy="243861"/>
          </a:xfrm>
          <a:prstGeom prst="rect">
            <a:avLst/>
          </a:prstGeom>
        </p:spPr>
      </p:pic>
      <p:pic>
        <p:nvPicPr>
          <p:cNvPr id="10" name="Picture 9">
            <a:extLst>
              <a:ext uri="{FF2B5EF4-FFF2-40B4-BE49-F238E27FC236}">
                <a16:creationId xmlns:a16="http://schemas.microsoft.com/office/drawing/2014/main" id="{B54AEBB1-FB91-3456-69AA-7D3E87164D8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532240" y="4348542"/>
            <a:ext cx="249976" cy="243861"/>
          </a:xfrm>
          <a:prstGeom prst="rect">
            <a:avLst/>
          </a:prstGeom>
        </p:spPr>
      </p:pic>
    </p:spTree>
    <p:custDataLst>
      <p:tags r:id="rId1"/>
    </p:custDataLst>
    <p:extLst>
      <p:ext uri="{BB962C8B-B14F-4D97-AF65-F5344CB8AC3E}">
        <p14:creationId xmlns:p14="http://schemas.microsoft.com/office/powerpoint/2010/main" val="53923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A5A6E-8DEC-6958-9B1B-FA8831FB88B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18 We do</a:t>
            </a:r>
            <a:endParaRPr lang="en-AU" sz="800" dirty="0">
              <a:solidFill>
                <a:srgbClr val="F0F0F0"/>
              </a:solidFill>
              <a:latin typeface="+mn-lt"/>
            </a:endParaRPr>
          </a:p>
        </p:txBody>
      </p:sp>
      <p:grpSp>
        <p:nvGrpSpPr>
          <p:cNvPr id="3" name="Group 2">
            <a:extLst>
              <a:ext uri="{FF2B5EF4-FFF2-40B4-BE49-F238E27FC236}">
                <a16:creationId xmlns:a16="http://schemas.microsoft.com/office/drawing/2014/main" id="{F5A61F35-3981-9A5F-CA3E-5BE649F59706}"/>
              </a:ext>
              <a:ext uri="{C183D7F6-B498-43B3-948B-1728B52AA6E4}">
                <adec:decorative xmlns:adec="http://schemas.microsoft.com/office/drawing/2017/decorative" val="1"/>
              </a:ext>
            </a:extLst>
          </p:cNvPr>
          <p:cNvGrpSpPr/>
          <p:nvPr/>
        </p:nvGrpSpPr>
        <p:grpSpPr>
          <a:xfrm>
            <a:off x="-340242" y="2080714"/>
            <a:ext cx="12532242" cy="5281895"/>
            <a:chOff x="-361056" y="2910432"/>
            <a:chExt cx="12225678" cy="5281895"/>
          </a:xfrm>
        </p:grpSpPr>
        <p:sp>
          <p:nvSpPr>
            <p:cNvPr id="4" name="Content Placeholder 2">
              <a:extLst>
                <a:ext uri="{FF2B5EF4-FFF2-40B4-BE49-F238E27FC236}">
                  <a16:creationId xmlns:a16="http://schemas.microsoft.com/office/drawing/2014/main" id="{B791766B-46B2-0A57-0E48-8DE6D282E329}"/>
                </a:ext>
              </a:extLst>
            </p:cNvPr>
            <p:cNvSpPr txBox="1">
              <a:spLocks/>
            </p:cNvSpPr>
            <p:nvPr/>
          </p:nvSpPr>
          <p:spPr>
            <a:xfrm>
              <a:off x="-361056" y="2910432"/>
              <a:ext cx="12225678" cy="528189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AA492416-C53D-AFA3-219D-B9953BDFD072}"/>
                </a:ext>
              </a:extLst>
            </p:cNvPr>
            <p:cNvPicPr>
              <a:picLocks noChangeAspect="1"/>
            </p:cNvPicPr>
            <p:nvPr/>
          </p:nvPicPr>
          <p:blipFill>
            <a:blip r:embed="rId4"/>
            <a:stretch>
              <a:fillRect/>
            </a:stretch>
          </p:blipFill>
          <p:spPr>
            <a:xfrm>
              <a:off x="1471717" y="3868807"/>
              <a:ext cx="237765" cy="243861"/>
            </a:xfrm>
            <a:prstGeom prst="rect">
              <a:avLst/>
            </a:prstGeom>
          </p:spPr>
        </p:pic>
        <p:pic>
          <p:nvPicPr>
            <p:cNvPr id="9" name="Picture 8">
              <a:extLst>
                <a:ext uri="{FF2B5EF4-FFF2-40B4-BE49-F238E27FC236}">
                  <a16:creationId xmlns:a16="http://schemas.microsoft.com/office/drawing/2014/main" id="{7FE7C9DD-2DC7-F9D9-DE58-69D122F32395}"/>
                </a:ext>
              </a:extLst>
            </p:cNvPr>
            <p:cNvPicPr>
              <a:picLocks noChangeAspect="1"/>
            </p:cNvPicPr>
            <p:nvPr/>
          </p:nvPicPr>
          <p:blipFill>
            <a:blip r:embed="rId5"/>
            <a:stretch>
              <a:fillRect/>
            </a:stretch>
          </p:blipFill>
          <p:spPr>
            <a:xfrm>
              <a:off x="1465621" y="517826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103E-2AEA-BB58-D708-DF7ED49D8018}"/>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19 I do</a:t>
            </a:r>
            <a:endParaRPr lang="en-AU" sz="800" dirty="0">
              <a:solidFill>
                <a:srgbClr val="F0F0F0"/>
              </a:solidFill>
              <a:latin typeface="+mn-lt"/>
            </a:endParaRPr>
          </a:p>
        </p:txBody>
      </p:sp>
      <p:pic>
        <p:nvPicPr>
          <p:cNvPr id="4" name="Picture 3" descr="quarter">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21664" y="2271417"/>
            <a:ext cx="2325953" cy="2325953"/>
          </a:xfrm>
          <a:prstGeom prst="rect">
            <a:avLst/>
          </a:prstGeom>
        </p:spPr>
      </p:pic>
      <p:pic>
        <p:nvPicPr>
          <p:cNvPr id="8" name="Picture 7" descr="quiet">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50181" y="2138986"/>
            <a:ext cx="2581709" cy="2581709"/>
          </a:xfrm>
          <a:prstGeom prst="rect">
            <a:avLst/>
          </a:prstGeom>
        </p:spPr>
      </p:pic>
      <p:pic>
        <p:nvPicPr>
          <p:cNvPr id="11" name="Picture 10" descr="cake">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88627" y="2137305"/>
            <a:ext cx="2581709" cy="2581709"/>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64678-3623-CE52-1347-C55378CE9114}"/>
              </a:ext>
            </a:extLst>
          </p:cNvPr>
          <p:cNvSpPr>
            <a:spLocks noGrp="1"/>
          </p:cNvSpPr>
          <p:nvPr>
            <p:ph type="title"/>
          </p:nvPr>
        </p:nvSpPr>
        <p:spPr/>
        <p:txBody>
          <a:bodyPr/>
          <a:lstStyle/>
          <a:p>
            <a:r>
              <a:rPr lang="en-AU" sz="800" dirty="0">
                <a:solidFill>
                  <a:srgbClr val="F0F0F0"/>
                </a:solidFill>
                <a:latin typeface="+mn-lt"/>
              </a:rPr>
              <a:t>Slide 2</a:t>
            </a:r>
            <a:r>
              <a:rPr lang="en-AU" sz="800" baseline="0" dirty="0">
                <a:solidFill>
                  <a:srgbClr val="F0F0F0"/>
                </a:solidFill>
                <a:latin typeface="+mn-lt"/>
              </a:rPr>
              <a:t> Phonemic awareness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05313432-9AFF-6062-C21A-C4848FCCF246}"/>
              </a:ext>
            </a:extLst>
          </p:cNvPr>
          <p:cNvGrpSpPr/>
          <p:nvPr/>
        </p:nvGrpSpPr>
        <p:grpSpPr>
          <a:xfrm>
            <a:off x="3290870" y="1887067"/>
            <a:ext cx="5390849" cy="3400592"/>
            <a:chOff x="3290870" y="1887067"/>
            <a:chExt cx="5390849" cy="3400592"/>
          </a:xfrm>
        </p:grpSpPr>
        <p:grpSp>
          <p:nvGrpSpPr>
            <p:cNvPr id="13" name="Group 12">
              <a:extLst>
                <a:ext uri="{FF2B5EF4-FFF2-40B4-BE49-F238E27FC236}">
                  <a16:creationId xmlns:a16="http://schemas.microsoft.com/office/drawing/2014/main" id="{8946F9B6-D871-3B85-CFFF-595D5D77E464}"/>
                </a:ext>
              </a:extLst>
            </p:cNvPr>
            <p:cNvGrpSpPr/>
            <p:nvPr/>
          </p:nvGrpSpPr>
          <p:grpSpPr>
            <a:xfrm>
              <a:off x="3290870" y="1887067"/>
              <a:ext cx="5390849" cy="3400347"/>
              <a:chOff x="3290870" y="1887067"/>
              <a:chExt cx="5390849" cy="3400347"/>
            </a:xfrm>
          </p:grpSpPr>
          <p:sp>
            <p:nvSpPr>
              <p:cNvPr id="16" name="Oval 15">
                <a:extLst>
                  <a:ext uri="{FF2B5EF4-FFF2-40B4-BE49-F238E27FC236}">
                    <a16:creationId xmlns:a16="http://schemas.microsoft.com/office/drawing/2014/main" id="{14D8978E-8851-6C86-7285-E2250A24AD23}"/>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3">
                <a:extLst>
                  <a:ext uri="{FF2B5EF4-FFF2-40B4-BE49-F238E27FC236}">
                    <a16:creationId xmlns:a16="http://schemas.microsoft.com/office/drawing/2014/main" id="{50EB7915-38DC-6F77-1B06-3EB2F7946D7C}"/>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3">
                <a:extLst>
                  <a:ext uri="{FF2B5EF4-FFF2-40B4-BE49-F238E27FC236}">
                    <a16:creationId xmlns:a16="http://schemas.microsoft.com/office/drawing/2014/main" id="{901E6652-3CDF-6F4D-EFF5-382F039ED907}"/>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4">
                <a:extLst>
                  <a:ext uri="{FF2B5EF4-FFF2-40B4-BE49-F238E27FC236}">
                    <a16:creationId xmlns:a16="http://schemas.microsoft.com/office/drawing/2014/main" id="{419E274F-9B31-A957-D38D-E6E5E1E59BF7}"/>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120776F-F70B-D63C-4A2D-F5999DBCC283}"/>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B4EB5A13-D2E1-903F-C758-39602CCC8434}"/>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4" name="Picture 13">
              <a:extLst>
                <a:ext uri="{FF2B5EF4-FFF2-40B4-BE49-F238E27FC236}">
                  <a16:creationId xmlns:a16="http://schemas.microsoft.com/office/drawing/2014/main" id="{5C966991-C042-120D-93AA-1AD0AF58CCFD}"/>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15" name="Picture 14">
              <a:extLst>
                <a:ext uri="{FF2B5EF4-FFF2-40B4-BE49-F238E27FC236}">
                  <a16:creationId xmlns:a16="http://schemas.microsoft.com/office/drawing/2014/main" id="{F2AF8FCC-A28A-426C-2107-299411E4DBD0}"/>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4E5377-87A8-3C88-E5B6-DB2592A586C7}"/>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20 We do</a:t>
            </a:r>
            <a:endParaRPr lang="en-AU" sz="800" dirty="0">
              <a:solidFill>
                <a:srgbClr val="F0F0F0"/>
              </a:solidFill>
              <a:latin typeface="+mn-lt"/>
            </a:endParaRPr>
          </a:p>
        </p:txBody>
      </p:sp>
      <p:pic>
        <p:nvPicPr>
          <p:cNvPr id="4" name="Picture 3" descr="bird">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0316" y="2234923"/>
            <a:ext cx="2388153" cy="2388153"/>
          </a:xfrm>
          <a:prstGeom prst="rect">
            <a:avLst/>
          </a:prstGeom>
        </p:spPr>
      </p:pic>
      <p:pic>
        <p:nvPicPr>
          <p:cNvPr id="8" name="Picture 7" descr="quen">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16840" y="2234923"/>
            <a:ext cx="2254990" cy="2254990"/>
          </a:xfrm>
          <a:prstGeom prst="rect">
            <a:avLst/>
          </a:prstGeom>
        </p:spPr>
      </p:pic>
      <p:pic>
        <p:nvPicPr>
          <p:cNvPr id="11" name="Picture 10" descr="question">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93515" y="2234923"/>
            <a:ext cx="2138168" cy="2138168"/>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1E0A7A-9105-E317-ED20-E70CB4FE0D28}"/>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21 I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76CB940C-CBC9-6003-66CD-766E7DEB7361}"/>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353C-5253-B396-0343-C9F6FF42426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22 I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35FC8393-D3A4-695B-0621-9F5FDBF3E93A}"/>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quit   quid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564CE7-BBE3-9580-E8CD-B91D76B5FAF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23 I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quit   quid   quick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405C5D-60B7-B36C-A0D6-8ED680FE74F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24 I</a:t>
            </a:r>
            <a:r>
              <a:rPr lang="en-AU" sz="800" kern="1200" baseline="0" dirty="0">
                <a:solidFill>
                  <a:srgbClr val="F0F0F0"/>
                </a:solidFill>
                <a:effectLst/>
                <a:latin typeface="+mn-lt"/>
                <a:ea typeface="+mj-ea"/>
                <a:cs typeface="+mj-cs"/>
              </a:rPr>
              <a:t>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0EA499E8-EBEE-E835-0D9B-42F6EAEF2232}"/>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181D06-727B-6FCB-88A5-F9BBBAF28CE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25 We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79DB15F9-CE6E-525F-B3C6-A4EB7AB58CEA}"/>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quid   quiz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DA692-9BA4-BB72-81D1-6FDEB665D9F1}"/>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26 We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quid   quiz  quack</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7F167-3C6D-32F5-7865-C628F09D82DA}"/>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27</a:t>
            </a:r>
            <a:r>
              <a:rPr lang="en-AU" sz="800" kern="1200" baseline="0" dirty="0">
                <a:solidFill>
                  <a:srgbClr val="F0F0F0"/>
                </a:solidFill>
                <a:effectLst/>
                <a:latin typeface="+mn-lt"/>
                <a:ea typeface="+mj-ea"/>
                <a:cs typeface="+mj-cs"/>
              </a:rPr>
              <a:t> I do</a:t>
            </a:r>
            <a:endParaRPr lang="en-AU" sz="800" dirty="0">
              <a:solidFill>
                <a:srgbClr val="F0F0F0"/>
              </a:solidFill>
              <a:latin typeface="+mn-lt"/>
            </a:endParaRPr>
          </a:p>
        </p:txBody>
      </p:sp>
      <p:pic>
        <p:nvPicPr>
          <p:cNvPr id="3" name="Picture 2" descr="quiz">
            <a:extLst>
              <a:ext uri="{FF2B5EF4-FFF2-40B4-BE49-F238E27FC236}">
                <a16:creationId xmlns:a16="http://schemas.microsoft.com/office/drawing/2014/main" id="{0535E1F6-315F-579D-DF72-6F4F876F520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742803" cy="27428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9F787-A4F6-67F3-B9E5-8DB6FA297B9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28 I do</a:t>
            </a:r>
            <a:endParaRPr lang="en-AU" sz="800" dirty="0">
              <a:solidFill>
                <a:srgbClr val="F0F0F0"/>
              </a:solidFill>
              <a:latin typeface="+mn-lt"/>
            </a:endParaRPr>
          </a:p>
        </p:txBody>
      </p:sp>
      <p:pic>
        <p:nvPicPr>
          <p:cNvPr id="4" name="Picture 3" descr="quiz">
            <a:extLst>
              <a:ext uri="{FF2B5EF4-FFF2-40B4-BE49-F238E27FC236}">
                <a16:creationId xmlns:a16="http://schemas.microsoft.com/office/drawing/2014/main" id="{9EDDCA73-0533-E217-3324-7F05B9542F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742803" cy="2742803"/>
          </a:xfrm>
          <a:prstGeom prst="rect">
            <a:avLst/>
          </a:prstGeom>
        </p:spPr>
      </p:pic>
      <p:pic>
        <p:nvPicPr>
          <p:cNvPr id="5" name="Picture 4" descr="quick">
            <a:extLst>
              <a:ext uri="{FF2B5EF4-FFF2-40B4-BE49-F238E27FC236}">
                <a16:creationId xmlns:a16="http://schemas.microsoft.com/office/drawing/2014/main" id="{B9E204F5-00AF-CD9A-A286-4554BC4696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742804" cy="274280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FCA20-7258-916C-4136-EE98F5093F9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29 I do</a:t>
            </a:r>
            <a:endParaRPr lang="en-AU" sz="800" dirty="0">
              <a:solidFill>
                <a:srgbClr val="F0F0F0"/>
              </a:solidFill>
              <a:latin typeface="+mn-lt"/>
            </a:endParaRPr>
          </a:p>
        </p:txBody>
      </p:sp>
      <p:pic>
        <p:nvPicPr>
          <p:cNvPr id="12" name="Picture 11" descr="quiz">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742803" cy="2742803"/>
          </a:xfrm>
          <a:prstGeom prst="rect">
            <a:avLst/>
          </a:prstGeom>
        </p:spPr>
      </p:pic>
      <p:pic>
        <p:nvPicPr>
          <p:cNvPr id="7" name="Picture 6" descr="quick">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742804" cy="2742804"/>
          </a:xfrm>
          <a:prstGeom prst="rect">
            <a:avLst/>
          </a:prstGeom>
        </p:spPr>
      </p:pic>
      <p:pic>
        <p:nvPicPr>
          <p:cNvPr id="10" name="Picture 9" descr="quack">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36410" y="2561393"/>
            <a:ext cx="2742804" cy="2278156"/>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9BEAB-47CC-3F57-FBAD-4C98C39C65F4}"/>
              </a:ext>
            </a:extLst>
          </p:cNvPr>
          <p:cNvSpPr>
            <a:spLocks noGrp="1"/>
          </p:cNvSpPr>
          <p:nvPr>
            <p:ph type="title" idx="4294967295"/>
          </p:nvPr>
        </p:nvSpPr>
        <p:spPr>
          <a:xfrm>
            <a:off x="0" y="-1475550"/>
            <a:ext cx="10515600" cy="1325563"/>
          </a:xfrm>
        </p:spPr>
        <p:txBody>
          <a:bodyPr>
            <a:normAutofit/>
          </a:bodyPr>
          <a:lstStyle/>
          <a:p>
            <a:r>
              <a:rPr lang="en-AU" sz="800" dirty="0">
                <a:solidFill>
                  <a:schemeClr val="bg2"/>
                </a:solidFill>
              </a:rPr>
              <a:t>Slide 3 Review You do</a:t>
            </a:r>
          </a:p>
        </p:txBody>
      </p:sp>
    </p:spTree>
    <p:extLst>
      <p:ext uri="{BB962C8B-B14F-4D97-AF65-F5344CB8AC3E}">
        <p14:creationId xmlns:p14="http://schemas.microsoft.com/office/powerpoint/2010/main" val="18954945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97A7C-346A-A2E3-9B1B-4A5C4C7276E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30 We do</a:t>
            </a:r>
            <a:endParaRPr lang="en-AU" sz="800" dirty="0">
              <a:solidFill>
                <a:srgbClr val="F0F0F0"/>
              </a:solidFill>
              <a:latin typeface="+mn-lt"/>
            </a:endParaRPr>
          </a:p>
        </p:txBody>
      </p:sp>
      <p:pic>
        <p:nvPicPr>
          <p:cNvPr id="3" name="Picture 2" descr="quick">
            <a:extLst>
              <a:ext uri="{FF2B5EF4-FFF2-40B4-BE49-F238E27FC236}">
                <a16:creationId xmlns:a16="http://schemas.microsoft.com/office/drawing/2014/main" id="{64035007-CAA1-939D-3E76-7120B8EAE0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5128" y="2263501"/>
            <a:ext cx="2630824" cy="263082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BC880A-D2E0-3A9F-5FB8-D558F4E80BF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31 We do</a:t>
            </a:r>
            <a:endParaRPr lang="en-AU" sz="800" dirty="0">
              <a:solidFill>
                <a:srgbClr val="F0F0F0"/>
              </a:solidFill>
              <a:latin typeface="+mn-lt"/>
            </a:endParaRPr>
          </a:p>
        </p:txBody>
      </p:sp>
      <p:pic>
        <p:nvPicPr>
          <p:cNvPr id="2" name="Picture 1" descr="quick">
            <a:extLst>
              <a:ext uri="{FF2B5EF4-FFF2-40B4-BE49-F238E27FC236}">
                <a16:creationId xmlns:a16="http://schemas.microsoft.com/office/drawing/2014/main" id="{052F6C36-B7AE-F23A-D369-F176A31D8F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5128" y="2263501"/>
            <a:ext cx="2630824" cy="2630824"/>
          </a:xfrm>
          <a:prstGeom prst="rect">
            <a:avLst/>
          </a:prstGeom>
        </p:spPr>
      </p:pic>
      <p:pic>
        <p:nvPicPr>
          <p:cNvPr id="3" name="Picture 2" descr="quack">
            <a:extLst>
              <a:ext uri="{FF2B5EF4-FFF2-40B4-BE49-F238E27FC236}">
                <a16:creationId xmlns:a16="http://schemas.microsoft.com/office/drawing/2014/main" id="{37BD99AD-EFB8-AEE2-5CA3-E7818DCE5B3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38008" y="2626379"/>
            <a:ext cx="2730511" cy="2267946"/>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A83E5-0D9D-6FC5-D6E6-F1784618DAFC}"/>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32 We do</a:t>
            </a:r>
            <a:endParaRPr lang="en-AU" sz="800" dirty="0">
              <a:solidFill>
                <a:srgbClr val="F0F0F0"/>
              </a:solidFill>
              <a:latin typeface="+mn-lt"/>
            </a:endParaRPr>
          </a:p>
        </p:txBody>
      </p:sp>
      <p:pic>
        <p:nvPicPr>
          <p:cNvPr id="3" name="Picture 2" descr="quick">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5128" y="2263501"/>
            <a:ext cx="2630824" cy="2630824"/>
          </a:xfrm>
          <a:prstGeom prst="rect">
            <a:avLst/>
          </a:prstGeom>
        </p:spPr>
      </p:pic>
      <p:pic>
        <p:nvPicPr>
          <p:cNvPr id="5" name="Picture 4" descr="quack">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38008" y="2626379"/>
            <a:ext cx="2730511" cy="2267946"/>
          </a:xfrm>
          <a:prstGeom prst="rect">
            <a:avLst/>
          </a:prstGeom>
        </p:spPr>
      </p:pic>
      <p:pic>
        <p:nvPicPr>
          <p:cNvPr id="9" name="Picture 8" descr="quiz">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66050" y="2393207"/>
            <a:ext cx="2501118" cy="2501118"/>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951487-28DD-7215-21A3-6C3430BF66B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33 I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95275" y="2891771"/>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are   </a:t>
            </a:r>
            <a:r>
              <a:rPr lang="en-US" sz="12000" err="1">
                <a:solidFill>
                  <a:srgbClr val="4557AD"/>
                </a:solidFill>
                <a:latin typeface="Tenorite" pitchFamily="2" charset="0"/>
                <a:ea typeface="Verdana" panose="020B0604030504040204" pitchFamily="34" charset="0"/>
                <a:cs typeface="Verdana" panose="020B0604030504040204" pitchFamily="34" charset="0"/>
              </a:rPr>
              <a:t>are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are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5CF5A-3422-BFE3-7B99-CBE6C48C2C5F}"/>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34</a:t>
            </a:r>
            <a:r>
              <a:rPr lang="en-AU" sz="800" kern="1200" baseline="0" dirty="0">
                <a:solidFill>
                  <a:srgbClr val="F0F0F0"/>
                </a:solidFill>
                <a:effectLst/>
                <a:latin typeface="+mn-lt"/>
                <a:ea typeface="+mj-ea"/>
                <a:cs typeface="+mj-cs"/>
              </a:rPr>
              <a:t> We do</a:t>
            </a:r>
            <a:endParaRPr lang="en-AU" sz="800" dirty="0">
              <a:solidFill>
                <a:srgbClr val="F0F0F0"/>
              </a:solidFill>
              <a:latin typeface="+mn-lt"/>
            </a:endParaRPr>
          </a:p>
        </p:txBody>
      </p:sp>
      <p:sp>
        <p:nvSpPr>
          <p:cNvPr id="4" name="Content Placeholder 2">
            <a:extLst>
              <a:ext uri="{FF2B5EF4-FFF2-40B4-BE49-F238E27FC236}">
                <a16:creationId xmlns:a16="http://schemas.microsoft.com/office/drawing/2014/main" id="{5D78D2D8-7A88-CBF9-9051-2277D0346BF2}"/>
              </a:ext>
            </a:extLst>
          </p:cNvPr>
          <p:cNvSpPr txBox="1">
            <a:spLocks/>
          </p:cNvSpPr>
          <p:nvPr/>
        </p:nvSpPr>
        <p:spPr>
          <a:xfrm>
            <a:off x="295275" y="2891771"/>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are   </a:t>
            </a:r>
            <a:r>
              <a:rPr lang="en-US" sz="12000" dirty="0" err="1">
                <a:solidFill>
                  <a:srgbClr val="4557AD"/>
                </a:solidFill>
                <a:latin typeface="Tenorite" pitchFamily="2" charset="0"/>
                <a:ea typeface="Verdana" panose="020B0604030504040204" pitchFamily="34" charset="0"/>
                <a:cs typeface="Verdana" panose="020B0604030504040204" pitchFamily="34" charset="0"/>
              </a:rPr>
              <a:t>are</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BD49A-39BB-6EBB-52BB-79D46E5DDA47}"/>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35 I</a:t>
            </a:r>
            <a:r>
              <a:rPr lang="en-AU" sz="800" kern="1200" baseline="0" dirty="0">
                <a:solidFill>
                  <a:srgbClr val="F0F0F0"/>
                </a:solidFill>
                <a:effectLst/>
                <a:latin typeface="+mn-lt"/>
                <a:ea typeface="+mj-ea"/>
                <a:cs typeface="+mj-cs"/>
              </a:rPr>
              <a:t>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are at the quiz.</a:t>
            </a:r>
            <a:endParaRPr lang="en-US"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E49AF-8301-BCFB-14F7-3A9C1EC252A1}"/>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36 We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They are quick at the quiz.</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CBEDF0-A7F1-7823-09D6-DB9DD747E71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37 I do</a:t>
            </a:r>
            <a:endParaRPr lang="en-AU" sz="800" dirty="0">
              <a:solidFill>
                <a:srgbClr val="F0F0F0"/>
              </a:solidFill>
              <a:latin typeface="+mn-lt"/>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C585A0-7BBE-B4F3-AC98-2DCBF0B84B4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38 We do</a:t>
            </a:r>
            <a:endParaRPr lang="en-AU" sz="800" dirty="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AEC447F-D2C3-B4DD-F63E-66DEBE24EF4A}"/>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39 Check for understanding</a:t>
            </a:r>
            <a:endParaRPr lang="en-AU" sz="800" dirty="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742015" y="3267524"/>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q</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quit</a:t>
            </a:r>
          </a:p>
          <a:p>
            <a:pPr marL="0" indent="0" algn="ctr">
              <a:buFont typeface="Arial" panose="020B0604020202020204" pitchFamily="34" charset="0"/>
              <a:buNone/>
            </a:pPr>
            <a:r>
              <a:rPr lang="en-US" sz="4400">
                <a:solidFill>
                  <a:srgbClr val="4557AD"/>
                </a:solidFill>
                <a:latin typeface="Tenorite" pitchFamily="2" charset="0"/>
                <a:cs typeface="Arial"/>
              </a:rPr>
              <a:t>quip</a:t>
            </a:r>
          </a:p>
          <a:p>
            <a:pPr marL="0" indent="0" algn="ctr">
              <a:buFont typeface="Arial" panose="020B0604020202020204" pitchFamily="34" charset="0"/>
              <a:buNone/>
            </a:pPr>
            <a:r>
              <a:rPr lang="en-US" sz="4400">
                <a:solidFill>
                  <a:srgbClr val="4557AD"/>
                </a:solidFill>
                <a:latin typeface="Tenorite" pitchFamily="2" charset="0"/>
                <a:cs typeface="Arial"/>
              </a:rPr>
              <a:t>quid</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9" name="Picture 8" descr="quick">
            <a:extLst>
              <a:ext uri="{FF2B5EF4-FFF2-40B4-BE49-F238E27FC236}">
                <a16:creationId xmlns:a16="http://schemas.microsoft.com/office/drawing/2014/main" id="{A8DE7F8C-F4E9-D054-C622-0C8414E24B10}"/>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82813" y="3164816"/>
            <a:ext cx="835852" cy="835852"/>
          </a:xfrm>
          <a:prstGeom prst="rect">
            <a:avLst/>
          </a:prstGeom>
        </p:spPr>
      </p:pic>
      <p:pic>
        <p:nvPicPr>
          <p:cNvPr id="6" name="Picture 5" descr="quiz">
            <a:extLst>
              <a:ext uri="{FF2B5EF4-FFF2-40B4-BE49-F238E27FC236}">
                <a16:creationId xmlns:a16="http://schemas.microsoft.com/office/drawing/2014/main" id="{343F5192-7879-C282-DA42-33F0CBC256A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43832" y="4217283"/>
            <a:ext cx="835852" cy="835852"/>
          </a:xfrm>
          <a:prstGeom prst="rect">
            <a:avLst/>
          </a:prstGeom>
        </p:spPr>
      </p:pic>
      <p:pic>
        <p:nvPicPr>
          <p:cNvPr id="13" name="Picture 12" descr="quack">
            <a:extLst>
              <a:ext uri="{FF2B5EF4-FFF2-40B4-BE49-F238E27FC236}">
                <a16:creationId xmlns:a16="http://schemas.microsoft.com/office/drawing/2014/main" id="{B80A3CFC-878D-8350-D634-AF159C28A29A}"/>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46730" y="5285740"/>
            <a:ext cx="835852" cy="694253"/>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C40EBB-A0AF-DA93-FC0E-5C567CD7E5D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4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CE46989-A61D-BCCD-F14C-3070FBB1B9A3}"/>
              </a:ext>
            </a:extLst>
          </p:cNvPr>
          <p:cNvSpPr txBox="1">
            <a:spLocks/>
          </p:cNvSpPr>
          <p:nvPr/>
        </p:nvSpPr>
        <p:spPr>
          <a:xfrm>
            <a:off x="1229812" y="112147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chemeClr val="tx1"/>
                </a:solidFill>
                <a:latin typeface="Tenorite" pitchFamily="2" charset="0"/>
                <a:cs typeface="Arial"/>
              </a:rPr>
              <a:t>0</a:t>
            </a:r>
            <a:endParaRPr lang="en-AU" sz="17500" dirty="0">
              <a:solidFill>
                <a:schemeClr val="tx1"/>
              </a:solidFill>
              <a:latin typeface="Tenorite" pitchFamily="2" charset="0"/>
              <a:cs typeface="Arial"/>
            </a:endParaRPr>
          </a:p>
        </p:txBody>
      </p:sp>
      <p:pic>
        <p:nvPicPr>
          <p:cNvPr id="19" name="Picture 18" descr="wheel">
            <a:extLst>
              <a:ext uri="{FF2B5EF4-FFF2-40B4-BE49-F238E27FC236}">
                <a16:creationId xmlns:a16="http://schemas.microsoft.com/office/drawing/2014/main" id="{3E2E6BB2-3A99-7A0F-CB7B-C3CEFBCA9E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272462" y="1555973"/>
            <a:ext cx="1647076" cy="1647076"/>
          </a:xfrm>
          <a:prstGeom prst="rect">
            <a:avLst/>
          </a:prstGeom>
        </p:spPr>
      </p:pic>
      <p:pic>
        <p:nvPicPr>
          <p:cNvPr id="13" name="Picture 12" descr="yacht">
            <a:extLst>
              <a:ext uri="{FF2B5EF4-FFF2-40B4-BE49-F238E27FC236}">
                <a16:creationId xmlns:a16="http://schemas.microsoft.com/office/drawing/2014/main" id="{478C22C1-5571-C4BA-E001-057866267E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515981" y="1465270"/>
            <a:ext cx="1647077" cy="1647077"/>
          </a:xfrm>
          <a:prstGeom prst="rect">
            <a:avLst/>
          </a:prstGeom>
        </p:spPr>
      </p:pic>
      <p:pic>
        <p:nvPicPr>
          <p:cNvPr id="24" name="Picture 23" descr="jar">
            <a:extLst>
              <a:ext uri="{FF2B5EF4-FFF2-40B4-BE49-F238E27FC236}">
                <a16:creationId xmlns:a16="http://schemas.microsoft.com/office/drawing/2014/main" id="{804136B4-47FF-EEE6-575A-91F3802C6CB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21112" y="3898737"/>
            <a:ext cx="1506040" cy="1506040"/>
          </a:xfrm>
          <a:prstGeom prst="rect">
            <a:avLst/>
          </a:prstGeom>
        </p:spPr>
      </p:pic>
      <p:pic>
        <p:nvPicPr>
          <p:cNvPr id="17" name="Picture 16" descr="volcaano">
            <a:extLst>
              <a:ext uri="{FF2B5EF4-FFF2-40B4-BE49-F238E27FC236}">
                <a16:creationId xmlns:a16="http://schemas.microsoft.com/office/drawing/2014/main" id="{F1C411B8-96F9-02DC-5129-131156B7E2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347287" y="3757702"/>
            <a:ext cx="1647075" cy="1647075"/>
          </a:xfrm>
          <a:prstGeom prst="rect">
            <a:avLst/>
          </a:prstGeom>
        </p:spPr>
      </p:pic>
      <p:pic>
        <p:nvPicPr>
          <p:cNvPr id="22" name="Picture 21" descr="clock">
            <a:extLst>
              <a:ext uri="{FF2B5EF4-FFF2-40B4-BE49-F238E27FC236}">
                <a16:creationId xmlns:a16="http://schemas.microsoft.com/office/drawing/2014/main" id="{7B83B044-FA56-E998-60FC-D433EADCEFA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532089" y="3745654"/>
            <a:ext cx="1647076" cy="1647076"/>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36D8BF-275C-5659-C864-0D375038A166}"/>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40 Check for understanding</a:t>
            </a:r>
            <a:endParaRPr lang="en-AU" sz="800" dirty="0">
              <a:solidFill>
                <a:srgbClr val="F0F0F0"/>
              </a:solidFill>
              <a:latin typeface="+mn-lt"/>
            </a:endParaRPr>
          </a:p>
        </p:txBody>
      </p:sp>
      <p:pic>
        <p:nvPicPr>
          <p:cNvPr id="2" name="Picture 1" descr="Image of student sheet phase 5 lesson 3">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10069" y="506410"/>
            <a:ext cx="3972654" cy="559972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217AC6-29E9-578F-6DA1-E368BCC90C96}"/>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41 You do</a:t>
            </a:r>
            <a:endParaRPr lang="en-AU" sz="800" dirty="0">
              <a:solidFill>
                <a:srgbClr val="F0F0F0"/>
              </a:solidFill>
              <a:latin typeface="+mn-lt"/>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953C9-F0D4-A576-EBFA-593875E0451F}"/>
              </a:ext>
            </a:extLst>
          </p:cNvPr>
          <p:cNvSpPr>
            <a:spLocks noGrp="1"/>
          </p:cNvSpPr>
          <p:nvPr>
            <p:ph type="title"/>
          </p:nvPr>
        </p:nvSpPr>
        <p:spPr/>
        <p:txBody>
          <a:bodyPr>
            <a:normAutofit/>
          </a:bodyPr>
          <a:lstStyle/>
          <a:p>
            <a:r>
              <a:rPr lang="en-AU" sz="800" kern="1200" dirty="0">
                <a:solidFill>
                  <a:srgbClr val="F0F0F0"/>
                </a:solidFill>
                <a:effectLst/>
                <a:latin typeface="+mn-lt"/>
                <a:ea typeface="+mj-ea"/>
                <a:cs typeface="+mj-cs"/>
              </a:rPr>
              <a:t>Slide 42 End of</a:t>
            </a:r>
            <a:r>
              <a:rPr lang="en-AU" sz="800" kern="1200" baseline="0" dirty="0">
                <a:solidFill>
                  <a:srgbClr val="F0F0F0"/>
                </a:solidFill>
                <a:effectLst/>
                <a:latin typeface="+mn-lt"/>
                <a:ea typeface="+mj-ea"/>
                <a:cs typeface="+mj-cs"/>
              </a:rPr>
              <a:t> presentation</a:t>
            </a:r>
            <a:endParaRPr lang="en-AU" sz="800" dirty="0">
              <a:solidFill>
                <a:srgbClr val="F0F0F0"/>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DC8A910-4C4B-1822-FC0D-545DF1D7B8E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5 Review</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j</a:t>
            </a:r>
            <a:endParaRPr lang="en-AU" sz="175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w</a:t>
            </a:r>
            <a:endParaRPr lang="en-AU" sz="252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A60BC4-0C60-895A-7982-2630609E094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6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75E14-AB25-144E-53FF-420484ABD6A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7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wick   zap   jig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374DE4D-3E1A-7DBB-AE82-005A16CC061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8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zip">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descr="ya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33790" y="2076769"/>
            <a:ext cx="2704462" cy="2704462"/>
          </a:xfrm>
          <a:prstGeom prst="rect">
            <a:avLst/>
          </a:prstGeom>
        </p:spPr>
      </p:pic>
      <p:pic>
        <p:nvPicPr>
          <p:cNvPr id="7" name="Picture 6" descr="vat">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4805" y="2263655"/>
            <a:ext cx="2704462" cy="270446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D2C7-99E6-B109-94F7-D5F820B9B56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9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of  love  they  like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05B447E0-B6CA-4540-995E-CA28049884D2}"/>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64eff3df-e3d6-48ed-978f-45ff25640900"/>
    <ds:schemaRef ds:uri="http://schemas.microsoft.com/office/2006/documentManagement/types"/>
    <ds:schemaRef ds:uri="http://schemas.microsoft.com/office/2006/metadata/properties"/>
    <ds:schemaRef ds:uri="http://purl.org/dc/dcmitype/"/>
    <ds:schemaRef ds:uri="http://purl.org/dc/elements/1.1/"/>
    <ds:schemaRef ds:uri="ff236c08-9611-4854-a4bb-16d44b7327b6"/>
    <ds:schemaRef ds:uri="http://www.w3.org/XML/1998/namespace"/>
    <ds:schemaRef ds:uri="http://schemas.microsoft.com/office/infopath/2007/PartnerControl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269</TotalTime>
  <Words>4671</Words>
  <Application>Microsoft Office PowerPoint</Application>
  <PresentationFormat>Widescreen</PresentationFormat>
  <Paragraphs>622</Paragraphs>
  <Slides>42</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Symbol</vt:lpstr>
      <vt:lpstr>Tenorite</vt:lpstr>
      <vt:lpstr>Office Theme</vt:lpstr>
      <vt:lpstr>Slide 1 Start of presentation q says /kw/</vt:lpstr>
      <vt:lpstr>Slide 2 Phonemic awareness review</vt:lpstr>
      <vt:lpstr>Slide 3 Review You do</vt:lpstr>
      <vt:lpstr>Slide 4 Review</vt:lpstr>
      <vt:lpstr>Slide 5 Review</vt:lpstr>
      <vt:lpstr>Slide 6 Review</vt:lpstr>
      <vt:lpstr>Slide 7 Review</vt:lpstr>
      <vt:lpstr>Slide 8 Review</vt:lpstr>
      <vt:lpstr>Slide 9 Review</vt:lpstr>
      <vt:lpstr>Slide 10 Review</vt:lpstr>
      <vt:lpstr>Slide 11 Review</vt:lpstr>
      <vt:lpstr>Slide 12 End of review, start of lesson</vt:lpstr>
      <vt:lpstr>Slide 13 Phonemic awareness</vt:lpstr>
      <vt:lpstr>Slide 14 Phonemic awareness</vt:lpstr>
      <vt:lpstr>Slide 15 Learning intention and success criteria</vt:lpstr>
      <vt:lpstr>Slide 16 I do</vt:lpstr>
      <vt:lpstr>Slide 17 I do write</vt:lpstr>
      <vt:lpstr>Slide 18 We do</vt:lpstr>
      <vt:lpstr>Slide 19 I do</vt:lpstr>
      <vt:lpstr>Slide 20 We do</vt:lpstr>
      <vt:lpstr>Slide 21 I do</vt:lpstr>
      <vt:lpstr>Slide 22 I do</vt:lpstr>
      <vt:lpstr>Slide 23 I do</vt:lpstr>
      <vt:lpstr>Slide 24 I do</vt:lpstr>
      <vt:lpstr>Slide 25 We do</vt:lpstr>
      <vt:lpstr>Slide 26 We do</vt:lpstr>
      <vt:lpstr>Slide 27 I do</vt:lpstr>
      <vt:lpstr>Slide 28 I do</vt:lpstr>
      <vt:lpstr>Slide 29 I do</vt:lpstr>
      <vt:lpstr>Slide 30 We do</vt:lpstr>
      <vt:lpstr>Slide 31 We do</vt:lpstr>
      <vt:lpstr>Slide 32 We do</vt:lpstr>
      <vt:lpstr>Slide 33 I do</vt:lpstr>
      <vt:lpstr>Slide 34 We do</vt:lpstr>
      <vt:lpstr>Slide 35 I do</vt:lpstr>
      <vt:lpstr>Slide 36 We do</vt:lpstr>
      <vt:lpstr>Slide 37 I do</vt:lpstr>
      <vt:lpstr>Slide 38 We do</vt:lpstr>
      <vt:lpstr>Slide 39 Check for understanding</vt:lpstr>
      <vt:lpstr>Slide 40 Check for understanding</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2</cp:revision>
  <dcterms:created xsi:type="dcterms:W3CDTF">2021-01-11T06:19:08Z</dcterms:created>
  <dcterms:modified xsi:type="dcterms:W3CDTF">2026-03-31T23:40:32Z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