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ppt/tags/tag11.xml" ContentType="application/vnd.openxmlformats-officedocument.presentationml.tags+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notesSlides/notesSlide23.xml" ContentType="application/vnd.openxmlformats-officedocument.presentationml.notesSlide+xml"/>
  <Override PartName="/ppt/tags/tag16.xml" ContentType="application/vnd.openxmlformats-officedocument.presentationml.tags+xml"/>
  <Override PartName="/ppt/notesSlides/notesSlide24.xml" ContentType="application/vnd.openxmlformats-officedocument.presentationml.notesSlide+xml"/>
  <Override PartName="/ppt/tags/tag17.xml" ContentType="application/vnd.openxmlformats-officedocument.presentationml.tags+xml"/>
  <Override PartName="/ppt/notesSlides/notesSlide25.xml" ContentType="application/vnd.openxmlformats-officedocument.presentationml.notesSlide+xml"/>
  <Override PartName="/ppt/tags/tag18.xml" ContentType="application/vnd.openxmlformats-officedocument.presentationml.tags+xml"/>
  <Override PartName="/ppt/notesSlides/notesSlide26.xml" ContentType="application/vnd.openxmlformats-officedocument.presentationml.notesSlide+xml"/>
  <Override PartName="/ppt/tags/tag19.xml" ContentType="application/vnd.openxmlformats-officedocument.presentationml.tags+xml"/>
  <Override PartName="/ppt/notesSlides/notesSlide27.xml" ContentType="application/vnd.openxmlformats-officedocument.presentationml.notesSlide+xml"/>
  <Override PartName="/ppt/tags/tag20.xml" ContentType="application/vnd.openxmlformats-officedocument.presentationml.tags+xml"/>
  <Override PartName="/ppt/notesSlides/notesSlide28.xml" ContentType="application/vnd.openxmlformats-officedocument.presentationml.notesSlide+xml"/>
  <Override PartName="/ppt/tags/tag21.xml" ContentType="application/vnd.openxmlformats-officedocument.presentationml.tags+xml"/>
  <Override PartName="/ppt/notesSlides/notesSlide29.xml" ContentType="application/vnd.openxmlformats-officedocument.presentationml.notesSlide+xml"/>
  <Override PartName="/ppt/tags/tag22.xml" ContentType="application/vnd.openxmlformats-officedocument.presentationml.tags+xml"/>
  <Override PartName="/ppt/notesSlides/notesSlide30.xml" ContentType="application/vnd.openxmlformats-officedocument.presentationml.notesSlide+xml"/>
  <Override PartName="/ppt/tags/tag23.xml" ContentType="application/vnd.openxmlformats-officedocument.presentationml.tags+xml"/>
  <Override PartName="/ppt/notesSlides/notesSlide31.xml" ContentType="application/vnd.openxmlformats-officedocument.presentationml.notesSlide+xml"/>
  <Override PartName="/ppt/tags/tag24.xml" ContentType="application/vnd.openxmlformats-officedocument.presentationml.tags+xml"/>
  <Override PartName="/ppt/notesSlides/notesSlide32.xml" ContentType="application/vnd.openxmlformats-officedocument.presentationml.notesSlide+xml"/>
  <Override PartName="/ppt/tags/tag25.xml" ContentType="application/vnd.openxmlformats-officedocument.presentationml.tags+xml"/>
  <Override PartName="/ppt/notesSlides/notesSlide33.xml" ContentType="application/vnd.openxmlformats-officedocument.presentationml.notesSlide+xml"/>
  <Override PartName="/ppt/tags/tag26.xml" ContentType="application/vnd.openxmlformats-officedocument.presentationml.tags+xml"/>
  <Override PartName="/ppt/notesSlides/notesSlide34.xml" ContentType="application/vnd.openxmlformats-officedocument.presentationml.notesSlide+xml"/>
  <Override PartName="/ppt/tags/tag27.xml" ContentType="application/vnd.openxmlformats-officedocument.presentationml.tags+xml"/>
  <Override PartName="/ppt/notesSlides/notesSlide35.xml" ContentType="application/vnd.openxmlformats-officedocument.presentationml.notesSlide+xml"/>
  <Override PartName="/ppt/tags/tag28.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29.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520" r:id="rId5"/>
    <p:sldId id="518" r:id="rId6"/>
    <p:sldId id="510" r:id="rId7"/>
    <p:sldId id="509" r:id="rId8"/>
    <p:sldId id="521" r:id="rId9"/>
    <p:sldId id="511" r:id="rId10"/>
    <p:sldId id="512" r:id="rId11"/>
    <p:sldId id="513" r:id="rId12"/>
    <p:sldId id="514" r:id="rId13"/>
    <p:sldId id="515" r:id="rId14"/>
    <p:sldId id="516" r:id="rId15"/>
    <p:sldId id="517" r:id="rId16"/>
    <p:sldId id="519" r:id="rId17"/>
    <p:sldId id="492" r:id="rId18"/>
    <p:sldId id="464" r:id="rId19"/>
    <p:sldId id="465" r:id="rId20"/>
    <p:sldId id="497" r:id="rId21"/>
    <p:sldId id="498" r:id="rId22"/>
    <p:sldId id="466" r:id="rId23"/>
    <p:sldId id="496" r:id="rId24"/>
    <p:sldId id="468" r:id="rId25"/>
    <p:sldId id="469" r:id="rId26"/>
    <p:sldId id="470" r:id="rId27"/>
    <p:sldId id="471" r:id="rId28"/>
    <p:sldId id="472" r:id="rId29"/>
    <p:sldId id="473" r:id="rId30"/>
    <p:sldId id="474" r:id="rId31"/>
    <p:sldId id="475" r:id="rId32"/>
    <p:sldId id="476" r:id="rId33"/>
    <p:sldId id="477" r:id="rId34"/>
    <p:sldId id="480" r:id="rId35"/>
    <p:sldId id="483" r:id="rId36"/>
    <p:sldId id="481" r:id="rId37"/>
    <p:sldId id="482" r:id="rId38"/>
    <p:sldId id="493" r:id="rId39"/>
    <p:sldId id="485" r:id="rId40"/>
    <p:sldId id="486" r:id="rId41"/>
    <p:sldId id="494" r:id="rId42"/>
  </p:sldIdLst>
  <p:sldSz cx="12192000" cy="6858000"/>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4557AD"/>
    <a:srgbClr val="F0F0F0"/>
    <a:srgbClr val="F0E9E4"/>
    <a:srgbClr val="9B6A49"/>
    <a:srgbClr val="CD1E25"/>
    <a:srgbClr val="FBEDEE"/>
    <a:srgbClr val="F8DDDE"/>
    <a:srgbClr val="0E1E42"/>
    <a:srgbClr val="ED16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1" autoAdjust="0"/>
    <p:restoredTop sz="85073" autoAdjust="0"/>
  </p:normalViewPr>
  <p:slideViewPr>
    <p:cSldViewPr snapToGrid="0">
      <p:cViewPr varScale="1">
        <p:scale>
          <a:sx n="94" d="100"/>
          <a:sy n="94" d="100"/>
        </p:scale>
        <p:origin x="1194"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custSel modSld modMainMaster">
      <pc:chgData name="Kerrie Shanahan" userId="ae473d9f-76e9-476f-892f-2674ea963afc" providerId="ADAL" clId="{1C2628FB-1F07-4B48-8FB3-27553585B1CA}" dt="2026-03-31T23:39:47.297" v="36" actId="20577"/>
      <pc:docMkLst>
        <pc:docMk/>
      </pc:docMkLst>
      <pc:sldChg chg="modNotesTx">
        <pc:chgData name="Kerrie Shanahan" userId="ae473d9f-76e9-476f-892f-2674ea963afc" providerId="ADAL" clId="{1C2628FB-1F07-4B48-8FB3-27553585B1CA}" dt="2026-03-30T21:52:08.967" v="33" actId="20577"/>
        <pc:sldMkLst>
          <pc:docMk/>
          <pc:sldMk cId="3096463887" sldId="468"/>
        </pc:sldMkLst>
      </pc:sldChg>
      <pc:sldChg chg="modNotesTx">
        <pc:chgData name="Kerrie Shanahan" userId="ae473d9f-76e9-476f-892f-2674ea963afc" providerId="ADAL" clId="{1C2628FB-1F07-4B48-8FB3-27553585B1CA}" dt="2026-03-30T21:52:17.893" v="34" actId="20577"/>
        <pc:sldMkLst>
          <pc:docMk/>
          <pc:sldMk cId="2806691242" sldId="472"/>
        </pc:sldMkLst>
      </pc:sldChg>
      <pc:sldChg chg="modNotesTx">
        <pc:chgData name="Kerrie Shanahan" userId="ae473d9f-76e9-476f-892f-2674ea963afc" providerId="ADAL" clId="{1C2628FB-1F07-4B48-8FB3-27553585B1CA}" dt="2026-03-30T21:42:24.725" v="32" actId="113"/>
        <pc:sldMkLst>
          <pc:docMk/>
          <pc:sldMk cId="1652726119" sldId="509"/>
        </pc:sldMkLst>
      </pc:sldChg>
      <pc:sldChg chg="modNotesTx">
        <pc:chgData name="Kerrie Shanahan" userId="ae473d9f-76e9-476f-892f-2674ea963afc" providerId="ADAL" clId="{1C2628FB-1F07-4B48-8FB3-27553585B1CA}" dt="2026-03-30T03:15:30.189" v="0" actId="20577"/>
        <pc:sldMkLst>
          <pc:docMk/>
          <pc:sldMk cId="1797789494" sldId="518"/>
        </pc:sldMkLst>
      </pc:sldChg>
      <pc:sldChg chg="modNotesTx">
        <pc:chgData name="Kerrie Shanahan" userId="ae473d9f-76e9-476f-892f-2674ea963afc" providerId="ADAL" clId="{1C2628FB-1F07-4B48-8FB3-27553585B1CA}" dt="2026-03-30T03:15:49.965" v="1" actId="20577"/>
        <pc:sldMkLst>
          <pc:docMk/>
          <pc:sldMk cId="3324446923" sldId="519"/>
        </pc:sldMkLst>
      </pc:sldChg>
      <pc:sldMasterChg chg="modSldLayout">
        <pc:chgData name="Kerrie Shanahan" userId="ae473d9f-76e9-476f-892f-2674ea963afc" providerId="ADAL" clId="{1C2628FB-1F07-4B48-8FB3-27553585B1CA}" dt="2026-03-31T23:39:47.297" v="36" actId="20577"/>
        <pc:sldMasterMkLst>
          <pc:docMk/>
          <pc:sldMasterMk cId="1034081160" sldId="2147483648"/>
        </pc:sldMasterMkLst>
        <pc:sldLayoutChg chg="modSp mod">
          <pc:chgData name="Kerrie Shanahan" userId="ae473d9f-76e9-476f-892f-2674ea963afc" providerId="ADAL" clId="{1C2628FB-1F07-4B48-8FB3-27553585B1CA}" dt="2026-03-31T23:39:47.297" v="36" actId="20577"/>
          <pc:sldLayoutMkLst>
            <pc:docMk/>
            <pc:sldMasterMk cId="1034081160" sldId="2147483648"/>
            <pc:sldLayoutMk cId="630494781" sldId="2147483707"/>
          </pc:sldLayoutMkLst>
          <pc:spChg chg="mod">
            <ac:chgData name="Kerrie Shanahan" userId="ae473d9f-76e9-476f-892f-2674ea963afc" providerId="ADAL" clId="{1C2628FB-1F07-4B48-8FB3-27553585B1CA}" dt="2026-03-31T23:39:47.297" v="36" actId="20577"/>
            <ac:spMkLst>
              <pc:docMk/>
              <pc:sldMasterMk cId="1034081160" sldId="2147483648"/>
              <pc:sldLayoutMk cId="630494781" sldId="2147483707"/>
              <ac:spMk id="18" creationId="{72E28BA8-8C7E-17C8-9221-6067DD9DFB92}"/>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1/04/2026</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1/04/2026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11), takes approximately 10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12 and 13)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w</a:t>
            </a:r>
            <a:r>
              <a:rPr lang="en-AU" dirty="0">
                <a:latin typeface="+mn-lt"/>
              </a:rPr>
              <a:t> says /w/ (slides 14 to 37).</a:t>
            </a:r>
          </a:p>
          <a:p>
            <a:pPr>
              <a:defRPr/>
            </a:pPr>
            <a:r>
              <a:rPr lang="en-AU" dirty="0">
                <a:latin typeface="+mn-lt"/>
              </a:rPr>
              <a:t>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36).</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37). For example, you could use the Phonics Pair Game Templates found on the Literacy Hub (www.literacyhub.edu.au/search/phonics-pair-game-templates) and add words containing letter–sound correspondences students have already learned. </a:t>
            </a:r>
          </a:p>
          <a:p>
            <a:r>
              <a:rPr lang="en-AU" dirty="0">
                <a:latin typeface="+mn-lt"/>
              </a:rPr>
              <a: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Remind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The duck in the van said yuck.</a:t>
            </a:r>
            <a:r>
              <a:rPr lang="en-US"/>
              <a:t> </a:t>
            </a:r>
            <a:endParaRPr lang="en-AU"/>
          </a:p>
          <a:p>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b="1" dirty="0"/>
          </a:p>
          <a:p>
            <a:r>
              <a:rPr lang="en-US" b="1" dirty="0"/>
              <a:t>Swap it, match it (middle sounds): </a:t>
            </a:r>
            <a:r>
              <a:rPr lang="en-US" b="0" dirty="0"/>
              <a:t>targeting phoneme substitution of medial vowel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images represent: </a:t>
            </a:r>
            <a:r>
              <a:rPr lang="en-US" b="1" dirty="0"/>
              <a:t>ten, hat, look, knot, lick, net, tin, hut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Tell students that you are going to:</a:t>
            </a:r>
          </a:p>
          <a:p>
            <a:pPr marL="171450" indent="-171450">
              <a:buFont typeface="Arial" panose="020B0604020202020204" pitchFamily="34" charset="0"/>
              <a:buChar char="•"/>
            </a:pPr>
            <a:r>
              <a:rPr lang="en-US" b="0" dirty="0"/>
              <a:t>say a word from the pictures on the left</a:t>
            </a:r>
          </a:p>
          <a:p>
            <a:pPr marL="171450" indent="-171450">
              <a:buFont typeface="Arial" panose="020B0604020202020204" pitchFamily="34" charset="0"/>
              <a:buChar char="•"/>
            </a:pPr>
            <a:r>
              <a:rPr lang="en-US" b="0" dirty="0"/>
              <a:t>swap the middle vowel sound </a:t>
            </a:r>
          </a:p>
          <a:p>
            <a:pPr marL="171450" indent="-171450">
              <a:buFont typeface="Arial" panose="020B0604020202020204" pitchFamily="34" charset="0"/>
              <a:buChar char="•"/>
            </a:pPr>
            <a:r>
              <a:rPr lang="en-US" b="0" dirty="0"/>
              <a:t>find the matching picture on the right.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ten</a:t>
            </a:r>
            <a:r>
              <a:rPr lang="en-US" b="0" dirty="0"/>
              <a:t>.</a:t>
            </a:r>
            <a:r>
              <a:rPr lang="en-US" b="1" dirty="0"/>
              <a:t> </a:t>
            </a:r>
            <a:r>
              <a:rPr lang="en-US" b="0" dirty="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u="none" dirty="0"/>
              <a:t>ten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u="none" dirty="0"/>
              <a:t>I’ll swap the /e/ to /</a:t>
            </a:r>
            <a:r>
              <a:rPr lang="en-US" b="0" i="1" u="none" dirty="0" err="1"/>
              <a:t>i</a:t>
            </a:r>
            <a:r>
              <a:rPr lang="en-US" b="0" i="1" u="none"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u="none" dirty="0"/>
              <a:t>tin</a:t>
            </a:r>
            <a:endParaRPr lang="en-US" b="0" i="1" u="non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u="none" dirty="0"/>
              <a:t>Point to the tin on the slide. </a:t>
            </a: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a:t>
            </a:r>
            <a:r>
              <a:rPr lang="en-US" b="1" dirty="0"/>
              <a:t> </a:t>
            </a:r>
            <a:r>
              <a:rPr lang="en-US" b="0" dirty="0"/>
              <a:t>You can </a:t>
            </a:r>
            <a:r>
              <a:rPr lang="en-US" i="0" dirty="0"/>
              <a:t>reinforce the process for students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err="1"/>
              <a:t>emphasising</a:t>
            </a:r>
            <a:r>
              <a:rPr lang="en-US" i="0" dirty="0"/>
              <a:t> target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keeping track of sounds on your fingers as you manipulate the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rolling your arms around each other to signal the concept of swapping. </a:t>
            </a:r>
          </a:p>
          <a:p>
            <a:pPr marL="0" indent="0">
              <a:buFontTx/>
              <a:buNone/>
            </a:pPr>
            <a:endParaRPr lang="en-US" b="1"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hat </a:t>
            </a:r>
            <a:r>
              <a:rPr lang="en-US" b="0" dirty="0"/>
              <a:t>(swap /a/ to /u/: </a:t>
            </a:r>
            <a:r>
              <a:rPr lang="en-US" b="1" dirty="0"/>
              <a:t>hut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look </a:t>
            </a:r>
            <a:r>
              <a:rPr lang="en-US" b="0" dirty="0"/>
              <a:t>(swap /</a:t>
            </a:r>
            <a:r>
              <a:rPr lang="en-US" b="0" dirty="0" err="1"/>
              <a:t>oo</a:t>
            </a:r>
            <a:r>
              <a:rPr lang="en-US" b="0" dirty="0"/>
              <a:t>/ to /</a:t>
            </a:r>
            <a:r>
              <a:rPr lang="en-US" b="0" dirty="0" err="1"/>
              <a:t>i</a:t>
            </a:r>
            <a:r>
              <a:rPr lang="en-US" b="0" dirty="0"/>
              <a:t>/: </a:t>
            </a:r>
            <a:r>
              <a:rPr lang="en-US" b="1" dirty="0"/>
              <a:t>lick</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knot </a:t>
            </a:r>
            <a:r>
              <a:rPr lang="en-US" b="0" dirty="0"/>
              <a:t>(swap /o/ to /e/: </a:t>
            </a:r>
            <a:r>
              <a:rPr lang="en-US" b="1" dirty="0"/>
              <a:t>net</a:t>
            </a:r>
            <a:r>
              <a:rPr lang="en-US" b="0" dirty="0"/>
              <a:t>)</a:t>
            </a:r>
          </a:p>
          <a:p>
            <a:pPr marL="0" indent="0">
              <a:buFontTx/>
              <a:buNone/>
            </a:pPr>
            <a:endParaRPr lang="en-US" b="1" dirty="0">
              <a:ea typeface="Calibri"/>
              <a:cs typeface="Calibri"/>
            </a:endParaRPr>
          </a:p>
          <a:p>
            <a:pPr marL="0" indent="0">
              <a:buFont typeface="Arial" panose="020B0604020202020204" pitchFamily="34" charset="0"/>
              <a:buNone/>
            </a:pPr>
            <a:r>
              <a:rPr lang="en-US" b="0" dirty="0"/>
              <a:t>Note: The symbol included on the slide gives students and teachers a visual reminder that they can substitute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Swap it, match it (middle sounds): </a:t>
            </a:r>
            <a:r>
              <a:rPr lang="en-US" b="0" dirty="0"/>
              <a:t>targeting phoneme substitution of medial vowel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images represent: </a:t>
            </a:r>
            <a:r>
              <a:rPr lang="en-US" b="1" dirty="0"/>
              <a:t>hog, kit, pen, chip, chop, pan, hug, cat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Say: </a:t>
            </a:r>
            <a:r>
              <a:rPr lang="en-US" b="0" i="1" dirty="0"/>
              <a:t>Let’s do some together now. First, we’ll say </a:t>
            </a:r>
            <a:r>
              <a:rPr lang="en-US" b="1" i="1" dirty="0"/>
              <a:t>hog </a:t>
            </a:r>
            <a:r>
              <a:rPr lang="en-US" b="0" i="1" dirty="0"/>
              <a:t>but instead of /o/, we’ll say /u/ </a:t>
            </a:r>
            <a:r>
              <a:rPr lang="en-US" b="0" i="0" dirty="0"/>
              <a:t>(</a:t>
            </a:r>
            <a:r>
              <a:rPr lang="en-US" b="1" i="0" dirty="0"/>
              <a:t>hug</a:t>
            </a:r>
            <a:r>
              <a:rPr lang="en-US" b="0" i="0" dirty="0"/>
              <a:t>).</a:t>
            </a:r>
            <a:endParaRPr lang="en-US" b="1" i="0" dirty="0"/>
          </a:p>
          <a:p>
            <a:endParaRPr lang="en-US" b="0" dirty="0"/>
          </a:p>
          <a:p>
            <a:r>
              <a:rPr lang="en-US" b="0" dirty="0"/>
              <a:t>Support students to say:</a:t>
            </a:r>
          </a:p>
          <a:p>
            <a:pPr marL="171450" indent="-171450">
              <a:buFont typeface="Arial" panose="020B0604020202020204" pitchFamily="34" charset="0"/>
              <a:buChar char="•"/>
            </a:pPr>
            <a:r>
              <a:rPr lang="en-US" b="1" i="1" dirty="0"/>
              <a:t>hog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/h/, /o/, /g/.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Say: </a:t>
            </a:r>
            <a:r>
              <a:rPr lang="en-US" i="1" dirty="0"/>
              <a:t>swap the /o/ to /u/.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Support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/h/, /u/, /g/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hug</a:t>
            </a:r>
            <a:r>
              <a:rPr lang="en-US" i="1"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Students point to the picture on the right.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Support students as much as needed to find the right picture for the new word. The main focus of this task is swapping the sounds to say a new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You can </a:t>
            </a:r>
            <a:r>
              <a:rPr lang="en-US" i="0" dirty="0"/>
              <a:t>reinforce the process for students by </a:t>
            </a:r>
            <a:r>
              <a:rPr lang="en-US" i="0" dirty="0" err="1"/>
              <a:t>emphasising</a:t>
            </a:r>
            <a:r>
              <a:rPr lang="en-US" i="0" dirty="0"/>
              <a:t> target sounds; keeping track of sounds on your fingers as you manipulate the words; or rolling your arms around each other to signal the concept of swapping. </a:t>
            </a: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kit</a:t>
            </a:r>
            <a:r>
              <a:rPr lang="en-US" b="0" dirty="0"/>
              <a:t> (swap /</a:t>
            </a:r>
            <a:r>
              <a:rPr lang="en-US" b="0" dirty="0" err="1"/>
              <a:t>i</a:t>
            </a:r>
            <a:r>
              <a:rPr lang="en-US" b="0" dirty="0"/>
              <a:t>/ to /a/: </a:t>
            </a:r>
            <a:r>
              <a:rPr lang="en-US" b="1" dirty="0"/>
              <a:t>cat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pen </a:t>
            </a:r>
            <a:r>
              <a:rPr lang="en-US" b="0" dirty="0"/>
              <a:t>(swap /e/ to /a/: </a:t>
            </a:r>
            <a:r>
              <a:rPr lang="en-US" b="1" dirty="0"/>
              <a:t>pan</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chip </a:t>
            </a:r>
            <a:r>
              <a:rPr lang="en-US" b="0" dirty="0"/>
              <a:t>(swap /a/ to /o/: </a:t>
            </a:r>
            <a:r>
              <a:rPr lang="en-US" b="1" dirty="0"/>
              <a:t>chop</a:t>
            </a:r>
            <a:r>
              <a:rPr lang="en-US" b="0" dirty="0"/>
              <a:t>)</a:t>
            </a:r>
          </a:p>
          <a:p>
            <a:endParaRPr lang="en-US" b="1" dirty="0"/>
          </a:p>
          <a:p>
            <a:pPr marL="0" indent="0">
              <a:buFont typeface="Arial" panose="020B0604020202020204" pitchFamily="34" charset="0"/>
              <a:buNone/>
            </a:pPr>
            <a:r>
              <a:rPr lang="en-US" b="0" dirty="0"/>
              <a:t>Note: The symbol included on the slide gives students and teachers a visual reminder that they can substitute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US" b="1"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a:effectLst/>
                <a:latin typeface="+mn-lt"/>
                <a:ea typeface="Times New Roman" panose="02020603050405020304" pitchFamily="18" charset="0"/>
              </a:rPr>
              <a:t>w</a:t>
            </a:r>
            <a:r>
              <a:rPr lang="en-AU" sz="1200" kern="1200">
                <a:effectLst/>
                <a:latin typeface="+mn-lt"/>
                <a:ea typeface="Times New Roman" panose="02020603050405020304" pitchFamily="18" charset="0"/>
              </a:rPr>
              <a:t> making a /w/ sound. </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p>
          <a:p>
            <a:r>
              <a:rPr lang="en-US">
                <a:solidFill>
                  <a:srgbClr val="0E1E42"/>
                </a:solidFill>
                <a:ea typeface="+mj-lt"/>
                <a:cs typeface="+mj-lt"/>
              </a:rPr>
              <a:t>Say: </a:t>
            </a:r>
          </a:p>
          <a:p>
            <a:pPr marL="171450" indent="-171450">
              <a:buFont typeface="Arial" panose="020B0604020202020204" pitchFamily="34" charset="0"/>
              <a:buChar char="•"/>
            </a:pPr>
            <a:r>
              <a:rPr lang="en-US" i="1">
                <a:solidFill>
                  <a:srgbClr val="0E1E42"/>
                </a:solidFill>
                <a:ea typeface="+mj-lt"/>
                <a:cs typeface="+mj-lt"/>
              </a:rPr>
              <a:t>Today we are learning the letter </a:t>
            </a:r>
            <a:r>
              <a:rPr lang="en-US" b="1" i="1">
                <a:solidFill>
                  <a:srgbClr val="0E1E42"/>
                </a:solidFill>
                <a:ea typeface="+mj-lt"/>
                <a:cs typeface="+mj-lt"/>
              </a:rPr>
              <a:t>w</a:t>
            </a:r>
            <a:r>
              <a:rPr lang="en-US" b="0" i="1">
                <a:solidFill>
                  <a:srgbClr val="0E1E42"/>
                </a:solidFill>
                <a:ea typeface="+mj-lt"/>
                <a:cs typeface="+mj-lt"/>
              </a:rPr>
              <a:t>.</a:t>
            </a:r>
            <a:endParaRPr lang="en-US" b="1" i="1">
              <a:solidFill>
                <a:srgbClr val="0E1E42"/>
              </a:solidFill>
              <a:ea typeface="+mj-lt"/>
              <a:cs typeface="+mj-lt"/>
            </a:endParaRPr>
          </a:p>
          <a:p>
            <a:pPr marL="171450" indent="-171450">
              <a:buFont typeface="Arial" panose="020B0604020202020204" pitchFamily="34" charset="0"/>
              <a:buChar char="•"/>
            </a:pPr>
            <a:r>
              <a:rPr lang="en-US" i="1">
                <a:solidFill>
                  <a:srgbClr val="0E1E42"/>
                </a:solidFill>
                <a:ea typeface="+mj-lt"/>
                <a:cs typeface="+mj-lt"/>
              </a:rPr>
              <a:t>The sound that </a:t>
            </a:r>
            <a:r>
              <a:rPr lang="en-US" b="1" i="1">
                <a:solidFill>
                  <a:srgbClr val="0E1E42"/>
                </a:solidFill>
                <a:ea typeface="+mj-lt"/>
                <a:cs typeface="+mj-lt"/>
              </a:rPr>
              <a:t>w </a:t>
            </a:r>
            <a:r>
              <a:rPr lang="en-US" i="1">
                <a:solidFill>
                  <a:srgbClr val="0E1E42"/>
                </a:solidFill>
                <a:ea typeface="+mj-lt"/>
                <a:cs typeface="+mj-lt"/>
              </a:rPr>
              <a:t>makes is </a:t>
            </a:r>
            <a:r>
              <a:rPr lang="en-US" b="0" i="1">
                <a:solidFill>
                  <a:srgbClr val="0E1E42"/>
                </a:solidFill>
                <a:ea typeface="+mj-lt"/>
                <a:cs typeface="+mj-lt"/>
              </a:rPr>
              <a:t>/w/</a:t>
            </a:r>
            <a:r>
              <a:rPr lang="en-US" i="1">
                <a:solidFill>
                  <a:srgbClr val="0E1E42"/>
                </a:solidFill>
                <a:ea typeface="+mj-lt"/>
                <a:cs typeface="+mj-lt"/>
              </a:rPr>
              <a:t>.</a:t>
            </a:r>
          </a:p>
          <a:p>
            <a:endParaRPr lang="en-US"/>
          </a:p>
          <a:p>
            <a:r>
              <a:rPr lang="en-US"/>
              <a:t>Demonstrate tracing over the letters on the large screen while saying the target sound.</a:t>
            </a:r>
            <a:endParaRPr lang="en-US" i="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t>w </a:t>
            </a:r>
            <a:r>
              <a:rPr lang="en-US" b="0" i="1"/>
              <a:t>says /w/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form the letter in the air, on the carpet or on a mini-whiteboard while saying the target sound.</a:t>
            </a:r>
          </a:p>
          <a:p>
            <a:pPr marL="171450" indent="-171450">
              <a:buFont typeface="Arial" panose="020B0604020202020204" pitchFamily="34" charset="0"/>
              <a:buChar char="•"/>
            </a:pPr>
            <a:r>
              <a:rPr lang="en-US" b="1" i="1"/>
              <a:t>w</a:t>
            </a:r>
            <a:r>
              <a:rPr lang="en-US" i="1"/>
              <a:t> says /w/</a:t>
            </a:r>
            <a:endParaRPr lang="en-AU" i="1"/>
          </a:p>
          <a:p>
            <a:endParaRPr lang="en-US"/>
          </a:p>
          <a:p>
            <a:r>
              <a:rPr lang="en-US"/>
              <a:t>Check that students are using the correct entry and exit points for their letter formation and give feedback.</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 saying each word aloud and listening for or isolating the beginning sound to find which words begin with /w/: </a:t>
            </a:r>
            <a:r>
              <a:rPr lang="en-US" b="1"/>
              <a:t>whistle</a:t>
            </a:r>
            <a:r>
              <a:rPr lang="en-US" b="0"/>
              <a:t>,</a:t>
            </a:r>
            <a:r>
              <a:rPr lang="en-US" b="1"/>
              <a:t> watermelon</a:t>
            </a:r>
            <a:r>
              <a:rPr lang="en-US" b="0"/>
              <a:t>,</a:t>
            </a:r>
            <a:r>
              <a:rPr lang="en-US" b="1"/>
              <a:t> tree</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/w/: </a:t>
            </a:r>
            <a:r>
              <a:rPr lang="en-US" b="1"/>
              <a:t>pot</a:t>
            </a:r>
            <a:r>
              <a:rPr lang="en-US" b="0"/>
              <a:t>,</a:t>
            </a:r>
            <a:r>
              <a:rPr lang="en-US" b="1"/>
              <a:t> whale</a:t>
            </a:r>
            <a:r>
              <a:rPr lang="en-US" b="0"/>
              <a:t>,</a:t>
            </a:r>
            <a:r>
              <a:rPr lang="en-US" b="1"/>
              <a:t> watch</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(middle sounds): </a:t>
            </a:r>
            <a:r>
              <a:rPr lang="en-US" b="0" dirty="0"/>
              <a:t>targeting phoneme substitution of medial vowel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endParaRPr lang="en-US" b="0" dirty="0"/>
          </a:p>
          <a:p>
            <a:r>
              <a:rPr lang="en-US" b="0" dirty="0"/>
              <a:t>Explain to the students what they will need to do. Say: </a:t>
            </a:r>
          </a:p>
          <a:p>
            <a:pPr marL="171450" indent="-171450">
              <a:buFont typeface="Arial" panose="020B0604020202020204" pitchFamily="34" charset="0"/>
              <a:buChar char="•"/>
            </a:pPr>
            <a:r>
              <a:rPr lang="en-US" b="0" i="1" dirty="0"/>
              <a:t>I will give you a word. </a:t>
            </a:r>
          </a:p>
          <a:p>
            <a:pPr marL="171450" indent="-171450">
              <a:buFont typeface="Arial" panose="020B0604020202020204" pitchFamily="34" charset="0"/>
              <a:buChar char="•"/>
            </a:pPr>
            <a:r>
              <a:rPr lang="en-US" b="0" i="1" dirty="0"/>
              <a:t>You will say the word, then say the sounds in the word.</a:t>
            </a:r>
          </a:p>
          <a:p>
            <a:pPr marL="171450" indent="-171450">
              <a:buFont typeface="Arial" panose="020B0604020202020204" pitchFamily="34" charset="0"/>
              <a:buChar char="•"/>
            </a:pPr>
            <a:r>
              <a:rPr lang="en-US" b="0" i="1" dirty="0"/>
              <a:t>After that I’ll tell you a new middle sound for the word. </a:t>
            </a:r>
          </a:p>
          <a:p>
            <a:pPr marL="171450" indent="-171450">
              <a:buFont typeface="Arial" panose="020B0604020202020204" pitchFamily="34" charset="0"/>
              <a:buChar char="•"/>
            </a:pPr>
            <a:r>
              <a:rPr lang="en-US" b="0" i="1" dirty="0"/>
              <a:t>You will say the new sounds in the word. </a:t>
            </a:r>
          </a:p>
          <a:p>
            <a:pPr marL="171450" indent="-171450">
              <a:buFont typeface="Arial" panose="020B0604020202020204" pitchFamily="34" charset="0"/>
              <a:buChar char="•"/>
            </a:pPr>
            <a:r>
              <a:rPr lang="en-US" b="0" i="1" dirty="0"/>
              <a:t>Then you will say the new word.</a:t>
            </a:r>
          </a:p>
          <a:p>
            <a:pPr marL="171450" indent="-171450">
              <a:buFont typeface="Arial" panose="020B0604020202020204" pitchFamily="34" charset="0"/>
              <a:buChar char="•"/>
            </a:pPr>
            <a:endParaRPr lang="en-US" b="0" dirty="0"/>
          </a:p>
          <a:p>
            <a:r>
              <a:rPr lang="en-US" b="0" dirty="0"/>
              <a:t>Say: </a:t>
            </a:r>
            <a:r>
              <a:rPr lang="en-US" b="0" i="1" dirty="0"/>
              <a:t>Your word is </a:t>
            </a:r>
            <a:r>
              <a:rPr lang="en-US" b="1" i="1" dirty="0"/>
              <a:t>fog</a:t>
            </a:r>
            <a:r>
              <a:rPr lang="en-US" b="0" i="1" dirty="0"/>
              <a:t>.</a:t>
            </a:r>
            <a:endParaRPr lang="en-US" b="0" dirty="0"/>
          </a:p>
          <a:p>
            <a:r>
              <a:rPr lang="en-US" b="0" dirty="0"/>
              <a:t>Students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segment the sounds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Say: </a:t>
            </a:r>
            <a:r>
              <a:rPr lang="en-US" b="0" i="1" dirty="0"/>
              <a:t>Swap the /o/ to /</a:t>
            </a:r>
            <a:r>
              <a:rPr lang="en-US" b="0" i="1" dirty="0" err="1"/>
              <a:t>i</a:t>
            </a:r>
            <a:r>
              <a:rPr lang="en-US" b="0" i="1"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Students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say the sounds in the word again, now with the new middle sound (/f/, /</a:t>
            </a:r>
            <a:r>
              <a:rPr lang="en-US" i="0" dirty="0" err="1"/>
              <a:t>i</a:t>
            </a:r>
            <a:r>
              <a:rPr lang="en-US" i="0" dirty="0"/>
              <a:t>/, /g/)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say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a:p>
          <a:p>
            <a:pPr marL="0" indent="0">
              <a:buFont typeface="Arial" panose="020B0604020202020204" pitchFamily="34" charset="0"/>
              <a:buNone/>
              <a:defRPr/>
            </a:pPr>
            <a:r>
              <a:rPr lang="en-US" i="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met </a:t>
            </a:r>
            <a:r>
              <a:rPr lang="en-US" b="0" dirty="0"/>
              <a:t>(swap /e/ to /a/: </a:t>
            </a:r>
            <a:r>
              <a:rPr lang="en-US" b="1" dirty="0"/>
              <a:t>mat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chook </a:t>
            </a:r>
            <a:r>
              <a:rPr lang="en-US" b="0" dirty="0"/>
              <a:t>(swap /</a:t>
            </a:r>
            <a:r>
              <a:rPr lang="en-US" b="0" dirty="0" err="1"/>
              <a:t>oo</a:t>
            </a:r>
            <a:r>
              <a:rPr lang="en-US" b="0" dirty="0"/>
              <a:t>/ to /</a:t>
            </a:r>
            <a:r>
              <a:rPr lang="en-US" b="0" dirty="0" err="1"/>
              <a:t>i</a:t>
            </a:r>
            <a:r>
              <a:rPr lang="en-US" b="0" dirty="0"/>
              <a:t>/: </a:t>
            </a:r>
            <a:r>
              <a:rPr lang="en-US" b="1" dirty="0"/>
              <a:t>chick</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boat</a:t>
            </a:r>
            <a:r>
              <a:rPr lang="en-US" b="0" dirty="0"/>
              <a:t> (swap /ō/ to /ē/: </a:t>
            </a:r>
            <a:r>
              <a:rPr lang="en-US" b="1" dirty="0"/>
              <a:t>beet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substituting the sounds, model the process then support students to try again.</a:t>
            </a: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indent="0">
              <a:buFont typeface="Arial" panose="020B0604020202020204" pitchFamily="34" charset="0"/>
              <a:buNone/>
            </a:pPr>
            <a:r>
              <a:rPr lang="en-US" b="0" dirty="0"/>
              <a:t>Note: The symbol included on the slide gives students and teachers a visual reminder that they can substitute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r>
              <a:rPr lang="en-US"/>
              <a:t> </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to students why </a:t>
            </a:r>
            <a:r>
              <a:rPr lang="en-US" b="1" dirty="0"/>
              <a:t>wok</a:t>
            </a:r>
            <a:r>
              <a:rPr lang="en-US" dirty="0"/>
              <a:t> ends in </a:t>
            </a:r>
            <a:r>
              <a:rPr lang="en-US" b="1" dirty="0"/>
              <a:t>k</a:t>
            </a:r>
            <a:r>
              <a:rPr lang="en-US" dirty="0"/>
              <a:t> not </a:t>
            </a:r>
            <a:r>
              <a:rPr lang="en-US" b="1" dirty="0"/>
              <a:t>ck</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 </a:t>
            </a:r>
            <a:r>
              <a:rPr lang="en-US" i="1" dirty="0"/>
              <a:t>We usually see</a:t>
            </a:r>
            <a:r>
              <a:rPr lang="en-US" b="1" i="1" dirty="0"/>
              <a:t> ck </a:t>
            </a:r>
            <a:r>
              <a:rPr lang="en-US" i="1" dirty="0"/>
              <a:t>for /k/ at the end of a word but </a:t>
            </a:r>
            <a:r>
              <a:rPr lang="en-US" b="1" i="1" dirty="0"/>
              <a:t>wok</a:t>
            </a:r>
            <a:r>
              <a:rPr lang="en-US" i="1" dirty="0"/>
              <a:t> is a word we use in English that comes from another language so it is spelt this way. </a:t>
            </a:r>
            <a:endParaRPr lang="en-AU" i="1" dirty="0"/>
          </a:p>
          <a:p>
            <a:endParaRPr lang="en-AU" i="1"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The image represents the word to be written: </a:t>
            </a:r>
            <a:r>
              <a:rPr lang="en-US" b="1" dirty="0"/>
              <a:t>wok</a:t>
            </a:r>
            <a:r>
              <a:rPr lang="en-US" b="0" dirty="0"/>
              <a:t>.</a:t>
            </a:r>
          </a:p>
          <a:p>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to students why </a:t>
            </a:r>
            <a:r>
              <a:rPr lang="en-US" b="1" dirty="0"/>
              <a:t>wok</a:t>
            </a:r>
            <a:r>
              <a:rPr lang="en-US" dirty="0"/>
              <a:t> ends in </a:t>
            </a:r>
            <a:r>
              <a:rPr lang="en-US" b="1" dirty="0"/>
              <a:t>k</a:t>
            </a:r>
            <a:r>
              <a:rPr lang="en-US" dirty="0"/>
              <a:t> not </a:t>
            </a:r>
            <a:r>
              <a:rPr lang="en-US" b="1" dirty="0"/>
              <a:t>ck</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 </a:t>
            </a:r>
            <a:r>
              <a:rPr lang="en-US" i="1" dirty="0"/>
              <a:t>We usually see </a:t>
            </a:r>
            <a:r>
              <a:rPr lang="en-US" b="1" i="1" dirty="0"/>
              <a:t>ck</a:t>
            </a:r>
            <a:r>
              <a:rPr lang="en-US" i="1" dirty="0"/>
              <a:t> for /k/ at the end of a word but </a:t>
            </a:r>
            <a:r>
              <a:rPr lang="en-US" b="1" i="1" dirty="0"/>
              <a:t>wok</a:t>
            </a:r>
            <a:r>
              <a:rPr lang="en-US" i="1" dirty="0"/>
              <a:t> is a word we use in English that comes from another language so it </a:t>
            </a:r>
            <a:r>
              <a:rPr lang="en-US" i="1"/>
              <a:t>is spelt </a:t>
            </a:r>
            <a:r>
              <a:rPr lang="en-US" i="1" dirty="0"/>
              <a:t>this way. </a:t>
            </a:r>
            <a:endParaRPr lang="en-AU" i="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wok</a:t>
            </a:r>
            <a:r>
              <a:rPr lang="en-US" b="0"/>
              <a:t>,</a:t>
            </a:r>
            <a:r>
              <a:rPr lang="en-US" b="1"/>
              <a:t> wet</a:t>
            </a:r>
            <a:r>
              <a:rPr lang="en-US" b="0"/>
              <a: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wok</a:t>
            </a:r>
            <a:r>
              <a:rPr lang="en-US" b="0"/>
              <a:t>,</a:t>
            </a:r>
            <a:r>
              <a:rPr lang="en-US" b="1"/>
              <a:t> wet</a:t>
            </a:r>
            <a:r>
              <a:rPr lang="en-US" b="0"/>
              <a:t>,</a:t>
            </a:r>
            <a:r>
              <a:rPr lang="en-US" b="1"/>
              <a:t> wick</a:t>
            </a:r>
            <a:endParaRPr lang="en-AU" b="1"/>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web</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web</a:t>
            </a:r>
            <a:r>
              <a:rPr lang="en-US" b="0"/>
              <a:t>,</a:t>
            </a:r>
            <a:r>
              <a:rPr lang="en-US" b="1"/>
              <a:t> win</a:t>
            </a:r>
            <a:r>
              <a:rPr lang="en-US" b="0"/>
              <a:t>.</a:t>
            </a:r>
            <a:endParaRPr lang="en-AU"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kangaroo, yawn, under, brick, zebra, van</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/u/ sound. Repeat with /k/*, /v/, /y/, /z/.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As students have learned that </a:t>
            </a:r>
            <a:r>
              <a:rPr lang="en-US" b="1"/>
              <a:t>ck</a:t>
            </a:r>
            <a:r>
              <a:rPr lang="en-US"/>
              <a:t> makes /k/ at the end of a word you may include a set of words with the word </a:t>
            </a:r>
            <a:r>
              <a:rPr lang="en-US" b="1"/>
              <a:t>brick</a:t>
            </a:r>
            <a:r>
              <a:rPr lang="en-US"/>
              <a:t> and ask students which word ends with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/u/? </a:t>
            </a:r>
            <a:r>
              <a:rPr lang="en-US" i="0"/>
              <a:t>Students say the matching word aloud. </a:t>
            </a:r>
            <a:r>
              <a:rPr lang="en-US"/>
              <a:t>Repeat with /k/, /v/, /y/, /z/.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Ask </a:t>
            </a:r>
            <a:r>
              <a:rPr lang="en-US"/>
              <a:t>students: </a:t>
            </a:r>
            <a:r>
              <a:rPr lang="en-US" i="1"/>
              <a:t>Which one ends with /k/*? </a:t>
            </a:r>
            <a:r>
              <a:rPr lang="en-US" i="0"/>
              <a:t>Students say the matching word aloud. </a:t>
            </a: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a:t>*Students have now learned that the /k/ sound can be made by the letters </a:t>
            </a:r>
            <a:r>
              <a:rPr lang="en-AU" b="1"/>
              <a:t>c</a:t>
            </a:r>
            <a:r>
              <a:rPr lang="en-AU" b="0"/>
              <a:t>,</a:t>
            </a:r>
            <a:r>
              <a:rPr lang="en-AU" b="1"/>
              <a:t> k</a:t>
            </a:r>
            <a:r>
              <a:rPr lang="en-AU"/>
              <a:t> and </a:t>
            </a:r>
            <a:r>
              <a:rPr lang="en-AU" b="1"/>
              <a:t>ck</a:t>
            </a:r>
            <a:r>
              <a:rPr lang="en-AU"/>
              <a:t>. This can be a point of discussion when identifying with /k/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web</a:t>
            </a:r>
            <a:r>
              <a:rPr lang="en-US" b="0"/>
              <a:t>,</a:t>
            </a:r>
            <a:r>
              <a:rPr lang="en-US" b="1"/>
              <a:t> win</a:t>
            </a:r>
            <a:r>
              <a:rPr lang="en-US" b="0"/>
              <a:t>,</a:t>
            </a:r>
            <a:r>
              <a:rPr lang="en-US" b="1"/>
              <a:t> wag</a:t>
            </a:r>
            <a:r>
              <a:rPr lang="en-US" b="0"/>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sz="1200">
              <a:latin typeface="+mn-lt"/>
            </a:endParaRPr>
          </a:p>
          <a:p>
            <a:pPr marL="0" marR="0" lvl="0" indent="0" algn="l" defTabSz="914400" rtl="0" eaLnBrk="1" fontAlgn="auto" latinLnBrk="0" hangingPunct="1">
              <a:lnSpc>
                <a:spcPct val="107000"/>
              </a:lnSpc>
              <a:spcBef>
                <a:spcPts val="0"/>
              </a:spcBef>
              <a:spcAft>
                <a:spcPts val="800"/>
              </a:spcAft>
              <a:buClrTx/>
              <a:buSzTx/>
              <a:buFontTx/>
              <a:buNone/>
              <a:tabLst>
                <a:tab pos="5731510" algn="r"/>
              </a:tabLst>
              <a:defRPr/>
            </a:pPr>
            <a:r>
              <a:rPr lang="en-US" sz="1200">
                <a:effectLst/>
                <a:latin typeface="+mn-lt"/>
                <a:ea typeface="Aptos" panose="020B0004020202020204" pitchFamily="34" charset="0"/>
                <a:cs typeface="Times New Roman" panose="02020603050405020304" pitchFamily="18" charset="0"/>
              </a:rPr>
              <a:t>Explain what the talking marks are for in the sentence. </a:t>
            </a:r>
          </a:p>
          <a:p>
            <a:pPr>
              <a:lnSpc>
                <a:spcPct val="107000"/>
              </a:lnSpc>
              <a:spcAft>
                <a:spcPts val="800"/>
              </a:spcAft>
              <a:tabLst>
                <a:tab pos="5731510" algn="r"/>
              </a:tabLst>
            </a:pPr>
            <a:endParaRPr lang="en-US"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US"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a:t>
            </a:r>
            <a:r>
              <a:rPr lang="en-US" sz="1200" b="1">
                <a:effectLst/>
                <a:latin typeface="+mn-lt"/>
                <a:ea typeface="Aptos" panose="020B0004020202020204" pitchFamily="34" charset="0"/>
                <a:cs typeface="Times New Roman" panose="02020603050405020304" pitchFamily="18" charset="0"/>
              </a:rPr>
              <a:t> ‘l-</a:t>
            </a:r>
            <a:r>
              <a:rPr lang="en-US" sz="1200" b="1" err="1">
                <a:effectLst/>
                <a:latin typeface="+mn-lt"/>
                <a:ea typeface="Aptos" panose="020B0004020202020204" pitchFamily="34" charset="0"/>
                <a:cs typeface="Times New Roman" panose="02020603050405020304" pitchFamily="18" charset="0"/>
              </a:rPr>
              <a:t>i</a:t>
            </a:r>
            <a:r>
              <a:rPr lang="en-US" sz="1200" b="1">
                <a:effectLst/>
                <a:latin typeface="+mn-lt"/>
                <a:ea typeface="Aptos" panose="020B0004020202020204" pitchFamily="34" charset="0"/>
                <a:cs typeface="Times New Roman" panose="02020603050405020304" pitchFamily="18" charset="0"/>
              </a:rPr>
              <a:t>-k-e</a:t>
            </a:r>
            <a:r>
              <a:rPr lang="en-US" sz="1200">
                <a:effectLst/>
                <a:latin typeface="+mn-lt"/>
                <a:ea typeface="Aptos" panose="020B0004020202020204" pitchFamily="34" charset="0"/>
                <a:cs typeface="Times New Roman" panose="02020603050405020304" pitchFamily="18" charset="0"/>
              </a:rPr>
              <a:t>’ spells</a:t>
            </a:r>
            <a:r>
              <a:rPr lang="en-US" sz="1200" b="1">
                <a:effectLst/>
                <a:latin typeface="+mn-lt"/>
                <a:ea typeface="Aptos" panose="020B0004020202020204" pitchFamily="34" charset="0"/>
                <a:cs typeface="Times New Roman" panose="02020603050405020304" pitchFamily="18" charset="0"/>
              </a:rPr>
              <a:t> ‘like</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a:effectLst/>
                <a:latin typeface="+mn-lt"/>
                <a:ea typeface="Aptos" panose="020B0004020202020204" pitchFamily="34" charset="0"/>
                <a:cs typeface="Times New Roman" panose="02020603050405020304" pitchFamily="18" charset="0"/>
              </a:rPr>
              <a:t>w</a:t>
            </a:r>
            <a:r>
              <a:rPr lang="en-US" sz="1200" b="0">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Demonstrate re-reading the sentence with fluency.</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mn-lt"/>
              </a:rPr>
              <a:t>Note: </a:t>
            </a:r>
            <a:r>
              <a:rPr lang="en-US" sz="1200">
                <a:effectLst/>
                <a:latin typeface="+mn-lt"/>
                <a:ea typeface="Aptos" panose="020B0004020202020204" pitchFamily="34" charset="0"/>
                <a:cs typeface="Times New Roman" panose="02020603050405020304" pitchFamily="18" charset="0"/>
              </a:rPr>
              <a:t>Students should be explicitly taught about the use of talking marks when appropriate.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w</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Sentence dictation: </a:t>
            </a:r>
            <a:r>
              <a:rPr lang="en-AU" sz="1200" b="1">
                <a:effectLst/>
                <a:latin typeface="+mn-lt"/>
                <a:ea typeface="Aptos" panose="020B0004020202020204" pitchFamily="34" charset="0"/>
                <a:cs typeface="Times New Roman" panose="02020603050405020304" pitchFamily="18" charset="0"/>
              </a:rPr>
              <a:t>I like to wet my wok.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r>
              <a:rPr lang="en-US" sz="1200">
                <a:latin typeface="+mn-lt"/>
              </a:rPr>
              <a:t>Demonstrate:</a:t>
            </a:r>
          </a:p>
          <a:p>
            <a:pPr marL="171450" indent="-171450">
              <a:buFont typeface="Arial" panose="020B0604020202020204" pitchFamily="34" charset="0"/>
              <a:buChar char="•"/>
            </a:pPr>
            <a:r>
              <a:rPr lang="en-US" sz="1200">
                <a:latin typeface="+mn-lt"/>
              </a:rPr>
              <a:t>saying the sentence aloud</a:t>
            </a:r>
          </a:p>
          <a:p>
            <a:pPr marL="171450" indent="-171450">
              <a:buFont typeface="Arial" panose="020B0604020202020204" pitchFamily="34" charset="0"/>
              <a:buChar char="•"/>
            </a:pPr>
            <a:r>
              <a:rPr lang="en-US" sz="120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a:latin typeface="+mn-lt"/>
              </a:rPr>
              <a:t>re-reading the whole sentence to check for accuracy or any editing required. </a:t>
            </a:r>
          </a:p>
          <a:p>
            <a:endParaRPr lang="en-US" sz="1200">
              <a:latin typeface="+mn-lt"/>
            </a:endParaRPr>
          </a:p>
          <a:p>
            <a:r>
              <a:rPr lang="en-US" sz="1200">
                <a:latin typeface="+mn-lt"/>
              </a:rPr>
              <a:t>Note:</a:t>
            </a:r>
          </a:p>
          <a:p>
            <a:pPr marL="171450" indent="-171450">
              <a:buFont typeface="Arial" panose="020B0604020202020204" pitchFamily="34" charset="0"/>
              <a:buChar char="•"/>
            </a:pPr>
            <a:r>
              <a:rPr lang="en-US" sz="120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a:latin typeface="+mn-lt"/>
              </a:rPr>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Support students as much as needed to write the sentence on their mini-whiteboard or on paper. </a:t>
            </a:r>
          </a:p>
          <a:p>
            <a:endParaRPr lang="en-US" sz="1200">
              <a:latin typeface="+mn-lt"/>
            </a:endParaRPr>
          </a:p>
          <a:p>
            <a:pPr>
              <a:lnSpc>
                <a:spcPct val="107000"/>
              </a:lnSpc>
              <a:spcAft>
                <a:spcPts val="800"/>
              </a:spcAft>
            </a:pPr>
            <a:r>
              <a:rPr lang="en-US" sz="1200">
                <a:latin typeface="+mn-lt"/>
              </a:rPr>
              <a:t>Sentence dictation: </a:t>
            </a:r>
            <a:r>
              <a:rPr lang="en-AU" sz="1200" b="1" kern="100">
                <a:effectLst/>
                <a:latin typeface="+mn-lt"/>
                <a:ea typeface="Aptos" panose="020B0004020202020204" pitchFamily="34" charset="0"/>
                <a:cs typeface="Times New Roman" panose="02020603050405020304" pitchFamily="18" charset="0"/>
              </a:rPr>
              <a:t>The web got wet.</a:t>
            </a:r>
          </a:p>
          <a:p>
            <a:endParaRPr lang="en-US" sz="1200">
              <a:latin typeface="+mn-lt"/>
            </a:endParaRPr>
          </a:p>
          <a:p>
            <a:r>
              <a:rPr lang="en-US" sz="1200">
                <a:latin typeface="+mn-lt"/>
              </a:rPr>
              <a:t>Say the sentence aloud and have students repeat it after you. </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sz="1200">
              <a:latin typeface="+mn-lt"/>
            </a:endParaRPr>
          </a:p>
          <a:p>
            <a:r>
              <a:rPr lang="en-US" sz="1200">
                <a:latin typeface="+mn-lt"/>
              </a:rPr>
              <a:t>Note: If students need a high level of support, have them say the sounds they can hear and which letters to write for each word. Record this on the class whiteboard to complete the sentence.</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wet</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web</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win</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web</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win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wag</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a:effectLst/>
                <a:latin typeface="+mn-lt"/>
                <a:ea typeface="Aptos" panose="020B0004020202020204" pitchFamily="34" charset="0"/>
                <a:cs typeface="Times New Roman" panose="02020603050405020304" pitchFamily="18" charset="0"/>
              </a:rPr>
              <a:t>I like to win in the wet.</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a:solidFill>
                <a:srgbClr val="404040"/>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pPr marL="0" indent="0">
              <a:buFont typeface="Arial" panose="020B0604020202020204" pitchFamily="34" charset="0"/>
              <a:buNone/>
            </a:pPr>
            <a:r>
              <a:rPr lang="en-US" dirty="0">
                <a:latin typeface="+mn-lt"/>
              </a:rPr>
              <a:t>*Sounds that have been taught:</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u</a:t>
            </a:r>
            <a:r>
              <a:rPr lang="en-AU" dirty="0"/>
              <a:t> says /u/ (as in </a:t>
            </a:r>
            <a:r>
              <a:rPr lang="en-AU" b="1" dirty="0"/>
              <a:t>up</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k </a:t>
            </a:r>
            <a:r>
              <a:rPr lang="en-AU" dirty="0"/>
              <a:t>says /k/ (as in </a:t>
            </a:r>
            <a:r>
              <a:rPr lang="en-AU" b="1" dirty="0"/>
              <a:t>key</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ck</a:t>
            </a:r>
            <a:r>
              <a:rPr lang="en-AU" dirty="0"/>
              <a:t> says /k/ (as in </a:t>
            </a:r>
            <a:r>
              <a:rPr lang="en-AU" b="1" dirty="0"/>
              <a:t>duck</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v</a:t>
            </a:r>
            <a:r>
              <a:rPr lang="en-AU" dirty="0"/>
              <a:t> says /v/ (as in </a:t>
            </a:r>
            <a:r>
              <a:rPr lang="en-AU" b="1" dirty="0"/>
              <a:t>van</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y</a:t>
            </a:r>
            <a:r>
              <a:rPr lang="en-AU" dirty="0"/>
              <a:t> says /y/ (as in </a:t>
            </a:r>
            <a:r>
              <a:rPr lang="en-AU" b="1" dirty="0"/>
              <a:t>yes</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z</a:t>
            </a:r>
            <a:r>
              <a:rPr lang="en-AU" dirty="0"/>
              <a:t> says /z/ (as in </a:t>
            </a:r>
            <a:r>
              <a:rPr lang="en-AU" b="1" dirty="0"/>
              <a:t>zoo</a:t>
            </a:r>
            <a:r>
              <a:rPr lang="en-AU" dirty="0"/>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/u/, /k/*, /v/, /y/, /z/</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defRPr/>
            </a:pPr>
            <a:r>
              <a:rPr lang="en-AU">
                <a:latin typeface="+mn-lt"/>
              </a:rPr>
              <a:t>*Students have now learned that the /k/ sound can be made by the letters </a:t>
            </a:r>
            <a:r>
              <a:rPr lang="en-AU" b="1">
                <a:latin typeface="+mn-lt"/>
              </a:rPr>
              <a:t>c</a:t>
            </a:r>
            <a:r>
              <a:rPr lang="en-AU">
                <a:latin typeface="+mn-lt"/>
              </a:rPr>
              <a:t>, </a:t>
            </a:r>
            <a:r>
              <a:rPr lang="en-AU" b="1">
                <a:latin typeface="+mn-lt"/>
              </a:rPr>
              <a:t>k</a:t>
            </a:r>
            <a:r>
              <a:rPr lang="en-AU">
                <a:latin typeface="+mn-lt"/>
              </a:rPr>
              <a:t> and </a:t>
            </a:r>
            <a:r>
              <a:rPr lang="en-AU" b="1">
                <a:latin typeface="+mn-lt"/>
              </a:rPr>
              <a:t>ck</a:t>
            </a:r>
            <a:r>
              <a:rPr lang="en-AU">
                <a:latin typeface="+mn-lt"/>
              </a:rPr>
              <a:t>. This can be a point of discussion when reviewing the /k/ sound. Students should record </a:t>
            </a:r>
            <a:r>
              <a:rPr lang="en-AU" b="1">
                <a:latin typeface="+mn-lt"/>
              </a:rPr>
              <a:t>c</a:t>
            </a:r>
            <a:r>
              <a:rPr lang="en-AU">
                <a:latin typeface="+mn-lt"/>
              </a:rPr>
              <a:t>, </a:t>
            </a:r>
            <a:r>
              <a:rPr lang="en-AU" b="1">
                <a:latin typeface="+mn-lt"/>
              </a:rPr>
              <a:t>k</a:t>
            </a:r>
            <a:r>
              <a:rPr lang="en-AU">
                <a:latin typeface="+mn-lt"/>
              </a:rPr>
              <a:t> and </a:t>
            </a:r>
            <a:r>
              <a:rPr lang="en-AU" b="1">
                <a:latin typeface="+mn-lt"/>
              </a:rPr>
              <a:t>ck</a:t>
            </a:r>
            <a:r>
              <a:rPr lang="en-AU">
                <a:latin typeface="+mn-lt"/>
              </a:rPr>
              <a:t> when prompted with the sound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039286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t>–</a:t>
            </a:r>
            <a:r>
              <a:rPr lang="en-US"/>
              <a:t>sound correspondence then reading the word fluently while you point to it. For example, /z/, /</a:t>
            </a:r>
            <a:r>
              <a:rPr lang="en-US" err="1"/>
              <a:t>i</a:t>
            </a:r>
            <a:r>
              <a:rPr lang="en-US"/>
              <a:t>/, /p/, </a:t>
            </a:r>
            <a:r>
              <a:rPr lang="en-US" b="1"/>
              <a:t>zip</a:t>
            </a:r>
            <a:r>
              <a:rPr lang="en-US"/>
              <a:t>.</a:t>
            </a:r>
          </a:p>
          <a:p>
            <a:endParaRPr lang="en-US"/>
          </a:p>
          <a:p>
            <a:r>
              <a:rPr lang="en-US" b="1"/>
              <a:t>Provide corrective feedback as needed:</a:t>
            </a:r>
          </a:p>
          <a:p>
            <a:r>
              <a:rPr lang="en-US"/>
              <a:t>If any students have difficulty with a letter</a:t>
            </a:r>
            <a:r>
              <a:rPr lang="en-AU"/>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yak</a:t>
            </a:r>
            <a:r>
              <a:rPr lang="en-US" b="0"/>
              <a:t>,</a:t>
            </a:r>
            <a:r>
              <a:rPr lang="en-US" b="1"/>
              <a:t> van</a:t>
            </a:r>
            <a:r>
              <a:rPr lang="en-US" b="0"/>
              <a:t>,</a:t>
            </a:r>
            <a:r>
              <a:rPr lang="en-US" b="1"/>
              <a:t> yuck</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l/</a:t>
            </a:r>
            <a:r>
              <a:rPr lang="en-US" b="1" err="1"/>
              <a:t>i</a:t>
            </a:r>
            <a:r>
              <a:rPr lang="en-US" b="1"/>
              <a:t>/</a:t>
            </a:r>
            <a:r>
              <a:rPr lang="en-US" b="1" err="1"/>
              <a:t>ke</a:t>
            </a:r>
            <a:r>
              <a:rPr lang="en-US" b="0"/>
              <a:t>,</a:t>
            </a:r>
            <a:r>
              <a:rPr lang="en-US" b="1"/>
              <a:t> like</a:t>
            </a:r>
            <a:r>
              <a:rPr lang="en-US" b="0"/>
              <a:t>,</a:t>
            </a:r>
            <a:r>
              <a:rPr lang="en-US" b="1"/>
              <a:t> l-</a:t>
            </a:r>
            <a:r>
              <a:rPr lang="en-US" b="1" err="1"/>
              <a:t>i</a:t>
            </a:r>
            <a:r>
              <a:rPr lang="en-US" b="1"/>
              <a:t>-k-e</a:t>
            </a:r>
            <a:r>
              <a:rPr lang="en-US" b="0"/>
              <a:t> spells </a:t>
            </a:r>
            <a:r>
              <a:rPr lang="en-US" b="1"/>
              <a:t>‘like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Volumes/Big%20Storage/0_For%20MacBook%20Pro%20Changeover/ESA%20Design/0_2024%20WIP/LitHub%20Phases%20Templates/PP%20Templates/Links/phase1-lozenge-brown.png" TargetMode="Externa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sv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E62DF711-47F2-BB02-E45D-9A5AFA19DCD4}"/>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r:link="rId6">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1</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DAC9FDA2-1E9B-813D-C616-76C6094EADC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honemic awareness 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4184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283766" y="301851"/>
            <a:ext cx="418471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DAC9FDA2-1E9B-813D-C616-76C6094EADC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7625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95FE2A2-E479-B3E1-8B82-46E9E80C4B0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31EDDEF6-FC66-35E4-BC1C-113453F8F5C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49668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4739E5ED-0E6C-F1DB-80DC-BCE1835A4E6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ECE158CA-7441-CB80-6108-BE97571BD02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75895"/>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28492"/>
            <a:ext cx="8048847"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7D67F500-7B86-97C8-94AA-1EF8C3B4F725}"/>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 name="Title 5">
            <a:extLst>
              <a:ext uri="{FF2B5EF4-FFF2-40B4-BE49-F238E27FC236}">
                <a16:creationId xmlns:a16="http://schemas.microsoft.com/office/drawing/2014/main" id="{6B11BE7C-FFCF-AB5A-3963-4A4C01ABF9B2}"/>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9" name="TextBox 8">
            <a:extLst>
              <a:ext uri="{FF2B5EF4-FFF2-40B4-BE49-F238E27FC236}">
                <a16:creationId xmlns:a16="http://schemas.microsoft.com/office/drawing/2014/main" id="{46189D00-C09B-941A-CEE9-49B73CF14ADD}"/>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5" name="Group 14">
            <a:extLst>
              <a:ext uri="{FF2B5EF4-FFF2-40B4-BE49-F238E27FC236}">
                <a16:creationId xmlns:a16="http://schemas.microsoft.com/office/drawing/2014/main" id="{0B8F23C2-0D9B-3880-B04D-E94C7EC6E8A0}"/>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72E28BA8-8C7E-17C8-9221-6067DD9DFB92}"/>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A217EC74-BB9F-81AB-83A2-49A9FA7CFE50}"/>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6304947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3" name="Rounded Rectangle 21">
            <a:extLst>
              <a:ext uri="{FF2B5EF4-FFF2-40B4-BE49-F238E27FC236}">
                <a16:creationId xmlns:a16="http://schemas.microsoft.com/office/drawing/2014/main" id="{91E966A5-A6D7-A202-28D8-563B7D1DF5A3}"/>
              </a:ext>
            </a:extLst>
          </p:cNvPr>
          <p:cNvSpPr/>
          <p:nvPr userDrawn="1"/>
        </p:nvSpPr>
        <p:spPr>
          <a:xfrm>
            <a:off x="681871" y="2798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6">
            <a:extLst>
              <a:ext uri="{FF2B5EF4-FFF2-40B4-BE49-F238E27FC236}">
                <a16:creationId xmlns:a16="http://schemas.microsoft.com/office/drawing/2014/main" id="{CE11A881-5426-D9A4-17A7-EAD48F071D57}"/>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902913" y="2794355"/>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4" name="Rectangle 3">
            <a:extLst>
              <a:ext uri="{FF2B5EF4-FFF2-40B4-BE49-F238E27FC236}">
                <a16:creationId xmlns:a16="http://schemas.microsoft.com/office/drawing/2014/main" id="{F4F0DC07-8FD6-A392-7085-BFA790F23D8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3351E13-F523-77F7-FE03-A72E8BF4F2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82313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65D61ED-8FC6-4397-3811-546A5FF390BA}"/>
              </a:ext>
            </a:extLst>
          </p:cNvPr>
          <p:cNvGrpSpPr/>
          <p:nvPr userDrawn="1"/>
        </p:nvGrpSpPr>
        <p:grpSpPr>
          <a:xfrm>
            <a:off x="0" y="892467"/>
            <a:ext cx="8060635" cy="2029968"/>
            <a:chOff x="0" y="695183"/>
            <a:chExt cx="8060635" cy="2029968"/>
          </a:xfrm>
        </p:grpSpPr>
        <p:sp>
          <p:nvSpPr>
            <p:cNvPr id="6" name="Rounded Rectangle 16">
              <a:extLst>
                <a:ext uri="{FF2B5EF4-FFF2-40B4-BE49-F238E27FC236}">
                  <a16:creationId xmlns:a16="http://schemas.microsoft.com/office/drawing/2014/main" id="{5224D285-3CB3-6D7C-3C18-3A5903400C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5">
              <a:extLst>
                <a:ext uri="{FF2B5EF4-FFF2-40B4-BE49-F238E27FC236}">
                  <a16:creationId xmlns:a16="http://schemas.microsoft.com/office/drawing/2014/main" id="{1396DFBA-CB94-BB5A-A43A-9976585725F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619C2046-0E9B-111F-9E20-9424CCABD40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16">
            <a:extLst>
              <a:ext uri="{FF2B5EF4-FFF2-40B4-BE49-F238E27FC236}">
                <a16:creationId xmlns:a16="http://schemas.microsoft.com/office/drawing/2014/main" id="{541BDCBA-5205-163D-B04A-FCF92A20CB8F}"/>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6">
            <a:extLst>
              <a:ext uri="{FF2B5EF4-FFF2-40B4-BE49-F238E27FC236}">
                <a16:creationId xmlns:a16="http://schemas.microsoft.com/office/drawing/2014/main" id="{16D2957B-FE0F-0A3F-0EC4-76F15E7FDB92}"/>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Badge Tick1 with solid fill">
            <a:extLst>
              <a:ext uri="{FF2B5EF4-FFF2-40B4-BE49-F238E27FC236}">
                <a16:creationId xmlns:a16="http://schemas.microsoft.com/office/drawing/2014/main" id="{41E8E2B9-4A1C-90B9-8B61-C6D28C7418E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6" name="Group 15">
            <a:extLst>
              <a:ext uri="{FF2B5EF4-FFF2-40B4-BE49-F238E27FC236}">
                <a16:creationId xmlns:a16="http://schemas.microsoft.com/office/drawing/2014/main" id="{316A1DDA-4F78-2198-C440-6D11CB3F4C9C}"/>
              </a:ext>
            </a:extLst>
          </p:cNvPr>
          <p:cNvGrpSpPr/>
          <p:nvPr userDrawn="1"/>
        </p:nvGrpSpPr>
        <p:grpSpPr>
          <a:xfrm>
            <a:off x="2463789" y="4184400"/>
            <a:ext cx="938341" cy="938341"/>
            <a:chOff x="2463789" y="4184400"/>
            <a:chExt cx="938341" cy="938341"/>
          </a:xfrm>
        </p:grpSpPr>
        <p:sp>
          <p:nvSpPr>
            <p:cNvPr id="17" name="Oval 16">
              <a:extLst>
                <a:ext uri="{FF2B5EF4-FFF2-40B4-BE49-F238E27FC236}">
                  <a16:creationId xmlns:a16="http://schemas.microsoft.com/office/drawing/2014/main" id="{2346D225-CB5F-4104-898A-442A6954862B}"/>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F1655912-80E3-5E4F-726C-3016B7D427B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3" name="Rectangle 22">
            <a:extLst>
              <a:ext uri="{FF2B5EF4-FFF2-40B4-BE49-F238E27FC236}">
                <a16:creationId xmlns:a16="http://schemas.microsoft.com/office/drawing/2014/main" id="{F6F00762-ABFE-936B-C9FF-526221D5A5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BB65C8-EF92-81F6-D2C9-544117A8952F}"/>
              </a:ext>
            </a:extLst>
          </p:cNvPr>
          <p:cNvSpPr txBox="1"/>
          <p:nvPr userDrawn="1"/>
        </p:nvSpPr>
        <p:spPr>
          <a:xfrm>
            <a:off x="3606021" y="406513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137890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0D08A763-4BD9-151B-BB8C-2C14B285FFD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88378466-4504-C26F-1710-530984F7A08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895557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7E940BD-639D-D030-A0EE-A687CD06712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23707705-0653-9CE0-E3FA-2048A67B4BB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8222501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41701384-4AA7-BBF5-E56D-4C851CE4FF5F}"/>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28B3869F-B0EA-15ED-136E-B1EBAA9F0AF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2443311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74FB9968-9D68-4025-778E-2B2AF591EA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3DE86A6E-9D9C-7EA6-7F07-1D0E84D462F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7495733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5C310AC0-B9E8-49A6-3D25-8757AA634CE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9153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DC329E8F-A21B-C1C2-5541-D67A233053C4}"/>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E292FC55-CA87-C894-1BBB-70542187B94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DC243145-6DBC-D09A-96A4-AAA2A0AE7F1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6AFC7969-690D-CD80-E8AE-F70A839E4C9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45FBD7E-4FAC-AA99-4403-70724C93588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honemic awareness 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4312417"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283766" y="301851"/>
            <a:ext cx="431241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45FBD7E-4FAC-AA99-4403-70724C93588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135889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B534E6BA-DBED-A70A-117F-8E9F9233928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1/04/2026</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90" r:id="rId2"/>
    <p:sldLayoutId id="2147483696" r:id="rId3"/>
    <p:sldLayoutId id="2147483697" r:id="rId4"/>
    <p:sldLayoutId id="2147483705" r:id="rId5"/>
    <p:sldLayoutId id="2147483706" r:id="rId6"/>
    <p:sldLayoutId id="2147483698" r:id="rId7"/>
    <p:sldLayoutId id="2147483721" r:id="rId8"/>
    <p:sldLayoutId id="2147483703" r:id="rId9"/>
    <p:sldLayoutId id="2147483699" r:id="rId10"/>
    <p:sldLayoutId id="2147483720" r:id="rId11"/>
    <p:sldLayoutId id="2147483701" r:id="rId12"/>
    <p:sldLayoutId id="2147483702" r:id="rId13"/>
    <p:sldLayoutId id="2147483704" r:id="rId14"/>
    <p:sldLayoutId id="2147483700" r:id="rId15"/>
    <p:sldLayoutId id="2147483695" r:id="rId16"/>
    <p:sldLayoutId id="2147483691" r:id="rId17"/>
    <p:sldLayoutId id="2147483692" r:id="rId18"/>
    <p:sldLayoutId id="2147483693" r:id="rId19"/>
    <p:sldLayoutId id="2147483694" r:id="rId20"/>
    <p:sldLayoutId id="2147483707" r:id="rId21"/>
    <p:sldLayoutId id="2147483716" r:id="rId22"/>
    <p:sldLayoutId id="2147483717" r:id="rId23"/>
    <p:sldLayoutId id="2147483708" r:id="rId24"/>
    <p:sldLayoutId id="2147483709" r:id="rId25"/>
    <p:sldLayoutId id="2147483710" r:id="rId26"/>
    <p:sldLayoutId id="2147483711" r:id="rId27"/>
    <p:sldLayoutId id="2147483712" r:id="rId2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35.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38.png"/><Relationship Id="rId7" Type="http://schemas.openxmlformats.org/officeDocument/2006/relationships/image" Target="../media/image27.png"/><Relationship Id="rId12"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41.png"/><Relationship Id="rId11" Type="http://schemas.openxmlformats.org/officeDocument/2006/relationships/image" Target="../media/image44.png"/><Relationship Id="rId5" Type="http://schemas.openxmlformats.org/officeDocument/2006/relationships/image" Target="../media/image40.png"/><Relationship Id="rId10" Type="http://schemas.openxmlformats.org/officeDocument/2006/relationships/image" Target="../media/image43.png"/><Relationship Id="rId4" Type="http://schemas.openxmlformats.org/officeDocument/2006/relationships/image" Target="../media/image39.png"/><Relationship Id="rId9" Type="http://schemas.openxmlformats.org/officeDocument/2006/relationships/image" Target="../media/image42.png"/></Relationships>
</file>

<file path=ppt/slides/_rels/slide13.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46.png"/><Relationship Id="rId7" Type="http://schemas.openxmlformats.org/officeDocument/2006/relationships/image" Target="../media/image27.png"/><Relationship Id="rId12"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49.png"/><Relationship Id="rId11" Type="http://schemas.openxmlformats.org/officeDocument/2006/relationships/image" Target="../media/image52.png"/><Relationship Id="rId5" Type="http://schemas.openxmlformats.org/officeDocument/2006/relationships/image" Target="../media/image48.png"/><Relationship Id="rId10" Type="http://schemas.openxmlformats.org/officeDocument/2006/relationships/image" Target="../media/image51.png"/><Relationship Id="rId4" Type="http://schemas.openxmlformats.org/officeDocument/2006/relationships/image" Target="../media/image47.png"/><Relationship Id="rId9"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2.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7.xml"/><Relationship Id="rId5" Type="http://schemas.openxmlformats.org/officeDocument/2006/relationships/image" Target="../media/image55.png"/><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8.xml"/><Relationship Id="rId5" Type="http://schemas.openxmlformats.org/officeDocument/2006/relationships/image" Target="../media/image55.png"/><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tags" Target="../tags/tag9.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file:////Volumes/Big%20Storage/0_For%20MacBook%20Pro%20Changeover/ESA%20Design/0_2024%20WIP/LitHub%20Phases%20Templates/PP%20Templates/Links/phon-aware_circle-arrows.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17.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18.xml"/><Relationship Id="rId5" Type="http://schemas.openxmlformats.org/officeDocument/2006/relationships/image" Target="../media/image63.png"/><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19.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0.xml"/><Relationship Id="rId4" Type="http://schemas.openxmlformats.org/officeDocument/2006/relationships/image" Target="../media/image6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1.xml"/><Relationship Id="rId5" Type="http://schemas.openxmlformats.org/officeDocument/2006/relationships/image" Target="../media/image66.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2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tags" Target="../tags/tag25.xml"/><Relationship Id="rId5" Type="http://schemas.openxmlformats.org/officeDocument/2006/relationships/image" Target="../media/image35.svg"/><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26.xml"/><Relationship Id="rId5" Type="http://schemas.openxmlformats.org/officeDocument/2006/relationships/image" Target="../media/image35.svg"/><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35.xml"/><Relationship Id="rId7" Type="http://schemas.openxmlformats.org/officeDocument/2006/relationships/image" Target="../media/image13.svg"/><Relationship Id="rId12" Type="http://schemas.openxmlformats.org/officeDocument/2006/relationships/image" Target="../media/image66.png"/><Relationship Id="rId2" Type="http://schemas.openxmlformats.org/officeDocument/2006/relationships/slideLayout" Target="../slideLayouts/slideLayout17.xml"/><Relationship Id="rId1" Type="http://schemas.openxmlformats.org/officeDocument/2006/relationships/tags" Target="../tags/tag27.xml"/><Relationship Id="rId6" Type="http://schemas.openxmlformats.org/officeDocument/2006/relationships/image" Target="../media/image12.png"/><Relationship Id="rId11" Type="http://schemas.openxmlformats.org/officeDocument/2006/relationships/image" Target="../media/image65.png"/><Relationship Id="rId5" Type="http://schemas.openxmlformats.org/officeDocument/2006/relationships/image" Target="../media/image69.svg"/><Relationship Id="rId10" Type="http://schemas.openxmlformats.org/officeDocument/2006/relationships/image" Target="../media/image63.png"/><Relationship Id="rId4" Type="http://schemas.openxmlformats.org/officeDocument/2006/relationships/image" Target="../media/image68.png"/><Relationship Id="rId9" Type="http://schemas.openxmlformats.org/officeDocument/2006/relationships/image" Target="../media/image15.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9.xml"/><Relationship Id="rId1" Type="http://schemas.openxmlformats.org/officeDocument/2006/relationships/tags" Target="../tags/tag28.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72.sv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image" Target="../media/image3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7.xml"/><Relationship Id="rId5" Type="http://schemas.openxmlformats.org/officeDocument/2006/relationships/image" Target="../media/image37.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dirty="0">
                <a:solidFill>
                  <a:srgbClr val="F0F0F0"/>
                </a:solidFill>
                <a:latin typeface="+mn-lt"/>
              </a:rPr>
              <a:t>Slide 1 Start of presentation w says /w/</a:t>
            </a:r>
            <a:endParaRPr lang="en-US" sz="800" dirty="0">
              <a:solidFill>
                <a:srgbClr val="F0F0F0"/>
              </a:solidFill>
              <a:latin typeface="+mn-lt"/>
            </a:endParaRPr>
          </a:p>
        </p:txBody>
      </p:sp>
      <p:sp>
        <p:nvSpPr>
          <p:cNvPr id="12" name="TextBox 11">
            <a:extLst>
              <a:ext uri="{FF2B5EF4-FFF2-40B4-BE49-F238E27FC236}">
                <a16:creationId xmlns:a16="http://schemas.microsoft.com/office/drawing/2014/main" id="{D2C5C0D9-EAF2-D5E4-A673-1530059065E2}"/>
              </a:ext>
            </a:extLst>
          </p:cNvPr>
          <p:cNvSpPr txBox="1"/>
          <p:nvPr/>
        </p:nvSpPr>
        <p:spPr>
          <a:xfrm>
            <a:off x="747214" y="2993389"/>
            <a:ext cx="5230505" cy="13285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a:ln>
                  <a:noFill/>
                </a:ln>
                <a:solidFill>
                  <a:prstClr val="black"/>
                </a:solidFill>
                <a:effectLst/>
                <a:uLnTx/>
                <a:uFillTx/>
                <a:latin typeface="Calibri" panose="020F0502020204030204"/>
                <a:ea typeface="+mn-ea"/>
                <a:cs typeface="+mn-cs"/>
              </a:rPr>
              <a:t>u</a:t>
            </a:r>
            <a:r>
              <a:rPr kumimoji="0" lang="en-US" sz="4000" b="0" i="0" u="none" strike="noStrike" kern="1200" cap="none" spc="0" normalizeH="0" baseline="0" noProof="0">
                <a:ln>
                  <a:noFill/>
                </a:ln>
                <a:solidFill>
                  <a:srgbClr val="0E1E42"/>
                </a:solidFill>
                <a:effectLst/>
                <a:uLnTx/>
                <a:uFillTx/>
                <a:latin typeface="Calibri" panose="020F0502020204030204"/>
                <a:ea typeface="+mn-ea"/>
                <a:cs typeface="+mn-cs"/>
              </a:rPr>
              <a:t>   k   ck   v   y   z</a:t>
            </a:r>
          </a:p>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a:ln>
                  <a:noFill/>
                </a:ln>
                <a:solidFill>
                  <a:srgbClr val="0E1E42"/>
                </a:solidFill>
                <a:effectLst/>
                <a:uLnTx/>
                <a:uFillTx/>
                <a:latin typeface="Calibri" panose="020F0502020204030204"/>
                <a:ea typeface="+mn-ea"/>
                <a:cs typeface="+mn-cs"/>
              </a:rPr>
              <a:t>said   of   love   like</a:t>
            </a:r>
          </a:p>
        </p:txBody>
      </p:sp>
      <p:sp>
        <p:nvSpPr>
          <p:cNvPr id="10" name="TextBox 9">
            <a:extLst>
              <a:ext uri="{FF2B5EF4-FFF2-40B4-BE49-F238E27FC236}">
                <a16:creationId xmlns:a16="http://schemas.microsoft.com/office/drawing/2014/main" id="{AE7AEC14-93FF-735E-F3F5-A1561B4326C1}"/>
              </a:ext>
            </a:extLst>
          </p:cNvPr>
          <p:cNvSpPr txBox="1"/>
          <p:nvPr/>
        </p:nvSpPr>
        <p:spPr>
          <a:xfrm>
            <a:off x="7016041" y="3566160"/>
            <a:ext cx="3933967"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w says /w/</a:t>
            </a:r>
            <a:endPar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836944-14DC-9F42-703F-4033461045F5}"/>
              </a:ext>
            </a:extLst>
          </p:cNvPr>
          <p:cNvSpPr>
            <a:spLocks noGrp="1"/>
          </p:cNvSpPr>
          <p:nvPr>
            <p:ph type="title"/>
          </p:nvPr>
        </p:nvSpPr>
        <p:spPr/>
        <p:txBody>
          <a:bodyPr/>
          <a:lstStyle/>
          <a:p>
            <a:r>
              <a:rPr lang="en-AU" sz="800">
                <a:solidFill>
                  <a:srgbClr val="F0F0F0"/>
                </a:solidFill>
                <a:latin typeface="+mn-lt"/>
              </a:rPr>
              <a:t>Slide 10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133FE96-31B2-28BA-0205-C2E49A90089E}"/>
              </a:ext>
            </a:extLst>
          </p:cNvPr>
          <p:cNvSpPr>
            <a:spLocks noGrp="1"/>
          </p:cNvSpPr>
          <p:nvPr>
            <p:ph type="title"/>
          </p:nvPr>
        </p:nvSpPr>
        <p:spPr/>
        <p:txBody>
          <a:bodyPr/>
          <a:lstStyle/>
          <a:p>
            <a:r>
              <a:rPr lang="en-AU" sz="800">
                <a:solidFill>
                  <a:srgbClr val="F0F0F0"/>
                </a:solidFill>
                <a:latin typeface="+mn-lt"/>
              </a:rPr>
              <a:t>Slide 11 End of</a:t>
            </a:r>
            <a:r>
              <a:rPr lang="en-AU" sz="800" baseline="0">
                <a:solidFill>
                  <a:srgbClr val="F0F0F0"/>
                </a:solidFill>
                <a:latin typeface="+mn-lt"/>
              </a:rPr>
              <a:t> review, start of lesson</a:t>
            </a:r>
            <a:endParaRPr lang="en-AU" sz="80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DA418-A5B4-B54F-4C37-7E83BDAA8156}"/>
              </a:ext>
            </a:extLst>
          </p:cNvPr>
          <p:cNvSpPr>
            <a:spLocks noGrp="1"/>
          </p:cNvSpPr>
          <p:nvPr>
            <p:ph type="title"/>
          </p:nvPr>
        </p:nvSpPr>
        <p:spPr/>
        <p:txBody>
          <a:bodyPr/>
          <a:lstStyle/>
          <a:p>
            <a:r>
              <a:rPr lang="en-AU" sz="800">
                <a:solidFill>
                  <a:srgbClr val="F0F0F0"/>
                </a:solidFill>
                <a:latin typeface="+mn-lt"/>
              </a:rPr>
              <a:t>Slide 12 Phonemic awareness</a:t>
            </a:r>
          </a:p>
        </p:txBody>
      </p:sp>
      <p:pic>
        <p:nvPicPr>
          <p:cNvPr id="5" name="Picture 4" descr="ten">
            <a:extLst>
              <a:ext uri="{FF2B5EF4-FFF2-40B4-BE49-F238E27FC236}">
                <a16:creationId xmlns:a16="http://schemas.microsoft.com/office/drawing/2014/main" id="{FAA93A01-CE05-19A4-E787-4915500700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539" y="1123744"/>
            <a:ext cx="1325563" cy="1325563"/>
          </a:xfrm>
          <a:prstGeom prst="rect">
            <a:avLst/>
          </a:prstGeom>
        </p:spPr>
      </p:pic>
      <p:pic>
        <p:nvPicPr>
          <p:cNvPr id="10" name="Picture 9" descr="hat">
            <a:extLst>
              <a:ext uri="{FF2B5EF4-FFF2-40B4-BE49-F238E27FC236}">
                <a16:creationId xmlns:a16="http://schemas.microsoft.com/office/drawing/2014/main" id="{47EF85D6-9457-E611-4625-C8B63DA5BD1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65648" y="2099337"/>
            <a:ext cx="1473346" cy="1473346"/>
          </a:xfrm>
          <a:prstGeom prst="rect">
            <a:avLst/>
          </a:prstGeom>
        </p:spPr>
      </p:pic>
      <p:pic>
        <p:nvPicPr>
          <p:cNvPr id="17" name="Picture 16" descr="look">
            <a:extLst>
              <a:ext uri="{FF2B5EF4-FFF2-40B4-BE49-F238E27FC236}">
                <a16:creationId xmlns:a16="http://schemas.microsoft.com/office/drawing/2014/main" id="{63E8E3A5-4729-7DAA-A466-D7EE019A0A7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1001541" y="3664252"/>
            <a:ext cx="1096209" cy="1240956"/>
          </a:xfrm>
          <a:prstGeom prst="rect">
            <a:avLst/>
          </a:prstGeom>
        </p:spPr>
      </p:pic>
      <p:pic>
        <p:nvPicPr>
          <p:cNvPr id="19" name="Picture 18" descr="knot">
            <a:extLst>
              <a:ext uri="{FF2B5EF4-FFF2-40B4-BE49-F238E27FC236}">
                <a16:creationId xmlns:a16="http://schemas.microsoft.com/office/drawing/2014/main" id="{033B1629-AB25-7C1E-2B91-DBD7F3A53BC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73110" y="4996778"/>
            <a:ext cx="1465884" cy="1465884"/>
          </a:xfrm>
          <a:prstGeom prst="rect">
            <a:avLst/>
          </a:prstGeom>
        </p:spPr>
      </p:pic>
      <p:sp>
        <p:nvSpPr>
          <p:cNvPr id="13" name="Oval 12">
            <a:extLst>
              <a:ext uri="{FF2B5EF4-FFF2-40B4-BE49-F238E27FC236}">
                <a16:creationId xmlns:a16="http://schemas.microsoft.com/office/drawing/2014/main" id="{B907FB8F-29BA-E84C-99C5-065DE2EDA587}"/>
              </a:ext>
            </a:extLst>
          </p:cNvPr>
          <p:cNvSpPr/>
          <p:nvPr userDrawn="1"/>
        </p:nvSpPr>
        <p:spPr>
          <a:xfrm>
            <a:off x="5173134" y="2658034"/>
            <a:ext cx="1930400" cy="1829299"/>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BFD8EA75-6D86-6F14-309F-241517C745FB}"/>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5240007" y="2721404"/>
            <a:ext cx="1796654" cy="1702558"/>
          </a:xfrm>
          <a:prstGeom prst="rect">
            <a:avLst/>
          </a:prstGeom>
        </p:spPr>
      </p:pic>
      <p:pic>
        <p:nvPicPr>
          <p:cNvPr id="23" name="Picture 22" descr="lick">
            <a:extLst>
              <a:ext uri="{FF2B5EF4-FFF2-40B4-BE49-F238E27FC236}">
                <a16:creationId xmlns:a16="http://schemas.microsoft.com/office/drawing/2014/main" id="{4DE00F1E-ACBA-F19D-5D8F-30E76837BC2F}"/>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917309" y="673131"/>
            <a:ext cx="1509042" cy="1513258"/>
          </a:xfrm>
          <a:prstGeom prst="rect">
            <a:avLst/>
          </a:prstGeom>
        </p:spPr>
      </p:pic>
      <p:pic>
        <p:nvPicPr>
          <p:cNvPr id="22" name="Picture 21" descr="net">
            <a:extLst>
              <a:ext uri="{FF2B5EF4-FFF2-40B4-BE49-F238E27FC236}">
                <a16:creationId xmlns:a16="http://schemas.microsoft.com/office/drawing/2014/main" id="{6D24B02A-ACBA-5642-2B14-3424BB941E63}"/>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44478" y="2186389"/>
            <a:ext cx="1099091" cy="1099091"/>
          </a:xfrm>
          <a:prstGeom prst="rect">
            <a:avLst/>
          </a:prstGeom>
        </p:spPr>
      </p:pic>
      <p:pic>
        <p:nvPicPr>
          <p:cNvPr id="20" name="Picture 19" descr="tin">
            <a:extLst>
              <a:ext uri="{FF2B5EF4-FFF2-40B4-BE49-F238E27FC236}">
                <a16:creationId xmlns:a16="http://schemas.microsoft.com/office/drawing/2014/main" id="{863E1340-B3C4-CA30-A001-976B48A7502D}"/>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970346" y="3599774"/>
            <a:ext cx="1289719" cy="1289719"/>
          </a:xfrm>
          <a:prstGeom prst="rect">
            <a:avLst/>
          </a:prstGeom>
        </p:spPr>
      </p:pic>
      <p:pic>
        <p:nvPicPr>
          <p:cNvPr id="18" name="Picture 17" descr="hut">
            <a:extLst>
              <a:ext uri="{FF2B5EF4-FFF2-40B4-BE49-F238E27FC236}">
                <a16:creationId xmlns:a16="http://schemas.microsoft.com/office/drawing/2014/main" id="{A31A9A8A-FA49-8541-4079-0708D9135486}"/>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37901" y="4996778"/>
            <a:ext cx="1180127" cy="1180127"/>
          </a:xfrm>
          <a:prstGeom prst="rect">
            <a:avLst/>
          </a:prstGeom>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lstStyle/>
          <a:p>
            <a:r>
              <a:rPr lang="en-AU" sz="800">
                <a:solidFill>
                  <a:srgbClr val="F0F0F0"/>
                </a:solidFill>
                <a:latin typeface="+mn-lt"/>
              </a:rPr>
              <a:t>Slide 14 Phonemic awareness</a:t>
            </a:r>
          </a:p>
        </p:txBody>
      </p:sp>
      <p:pic>
        <p:nvPicPr>
          <p:cNvPr id="18" name="Picture 17" descr="hog">
            <a:extLst>
              <a:ext uri="{FF2B5EF4-FFF2-40B4-BE49-F238E27FC236}">
                <a16:creationId xmlns:a16="http://schemas.microsoft.com/office/drawing/2014/main" id="{489AC503-A763-F1DF-05CB-973D3A15F56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08664" y="1135273"/>
            <a:ext cx="1130153" cy="1036928"/>
          </a:xfrm>
          <a:prstGeom prst="rect">
            <a:avLst/>
          </a:prstGeom>
        </p:spPr>
      </p:pic>
      <p:pic>
        <p:nvPicPr>
          <p:cNvPr id="19" name="Picture 18" descr="kit">
            <a:extLst>
              <a:ext uri="{FF2B5EF4-FFF2-40B4-BE49-F238E27FC236}">
                <a16:creationId xmlns:a16="http://schemas.microsoft.com/office/drawing/2014/main" id="{383E62CD-2127-3DEB-91C1-C217E1F1DC1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44515" y="2374520"/>
            <a:ext cx="1133149" cy="1039677"/>
          </a:xfrm>
          <a:prstGeom prst="rect">
            <a:avLst/>
          </a:prstGeom>
        </p:spPr>
      </p:pic>
      <p:pic>
        <p:nvPicPr>
          <p:cNvPr id="21" name="Picture 20" descr="pen">
            <a:extLst>
              <a:ext uri="{FF2B5EF4-FFF2-40B4-BE49-F238E27FC236}">
                <a16:creationId xmlns:a16="http://schemas.microsoft.com/office/drawing/2014/main" id="{90AFF6CC-3384-F79A-ACAD-E9225D214ED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1004159" y="3628974"/>
            <a:ext cx="1133149" cy="1039677"/>
          </a:xfrm>
          <a:prstGeom prst="rect">
            <a:avLst/>
          </a:prstGeom>
        </p:spPr>
      </p:pic>
      <p:pic>
        <p:nvPicPr>
          <p:cNvPr id="23" name="Picture 22" descr="chip">
            <a:extLst>
              <a:ext uri="{FF2B5EF4-FFF2-40B4-BE49-F238E27FC236}">
                <a16:creationId xmlns:a16="http://schemas.microsoft.com/office/drawing/2014/main" id="{C73E0705-0D11-32C9-97F1-26D9E010AE8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04159" y="4764767"/>
            <a:ext cx="1279023" cy="1360657"/>
          </a:xfrm>
          <a:prstGeom prst="rect">
            <a:avLst/>
          </a:prstGeom>
        </p:spPr>
      </p:pic>
      <p:grpSp>
        <p:nvGrpSpPr>
          <p:cNvPr id="6" name="Group 5" descr="A dot with two circular arrows inside it to represent swapping.">
            <a:extLst>
              <a:ext uri="{FF2B5EF4-FFF2-40B4-BE49-F238E27FC236}">
                <a16:creationId xmlns:a16="http://schemas.microsoft.com/office/drawing/2014/main" id="{0364C739-48BB-8493-7133-D8B79665DC88}"/>
              </a:ext>
            </a:extLst>
          </p:cNvPr>
          <p:cNvGrpSpPr/>
          <p:nvPr/>
        </p:nvGrpSpPr>
        <p:grpSpPr>
          <a:xfrm>
            <a:off x="5173134" y="2658034"/>
            <a:ext cx="1930400" cy="1829299"/>
            <a:chOff x="2909046" y="2803895"/>
            <a:chExt cx="1541931" cy="1541931"/>
          </a:xfrm>
        </p:grpSpPr>
        <p:sp>
          <p:nvSpPr>
            <p:cNvPr id="7" name="Oval 6">
              <a:extLst>
                <a:ext uri="{FF2B5EF4-FFF2-40B4-BE49-F238E27FC236}">
                  <a16:creationId xmlns:a16="http://schemas.microsoft.com/office/drawing/2014/main" id="{6FE7869F-580E-E7F7-84A2-0BFF5A7F298F}"/>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DAAFE-6C8C-821A-9920-D32476FA6B31}"/>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2" y="2857310"/>
              <a:ext cx="1435100" cy="1435100"/>
            </a:xfrm>
            <a:prstGeom prst="rect">
              <a:avLst/>
            </a:prstGeom>
          </p:spPr>
        </p:pic>
      </p:grpSp>
      <p:pic>
        <p:nvPicPr>
          <p:cNvPr id="17" name="Picture 16" descr="chop">
            <a:extLst>
              <a:ext uri="{FF2B5EF4-FFF2-40B4-BE49-F238E27FC236}">
                <a16:creationId xmlns:a16="http://schemas.microsoft.com/office/drawing/2014/main" id="{A9712B8C-7447-DFF0-628E-6BA6E4188328}"/>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588395" y="1055168"/>
            <a:ext cx="1304767" cy="1197139"/>
          </a:xfrm>
          <a:prstGeom prst="rect">
            <a:avLst/>
          </a:prstGeom>
        </p:spPr>
      </p:pic>
      <p:pic>
        <p:nvPicPr>
          <p:cNvPr id="16" name="Picture 15" descr="pan">
            <a:extLst>
              <a:ext uri="{FF2B5EF4-FFF2-40B4-BE49-F238E27FC236}">
                <a16:creationId xmlns:a16="http://schemas.microsoft.com/office/drawing/2014/main" id="{5FEEEB85-7913-1D8D-7CE6-918BB53D3A5A}"/>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698427" y="2242653"/>
            <a:ext cx="1304767" cy="1197139"/>
          </a:xfrm>
          <a:prstGeom prst="rect">
            <a:avLst/>
          </a:prstGeom>
        </p:spPr>
      </p:pic>
      <p:pic>
        <p:nvPicPr>
          <p:cNvPr id="24" name="Picture 23" descr="hug">
            <a:extLst>
              <a:ext uri="{FF2B5EF4-FFF2-40B4-BE49-F238E27FC236}">
                <a16:creationId xmlns:a16="http://schemas.microsoft.com/office/drawing/2014/main" id="{338CCE45-3782-DF26-6542-3CF1E0CA0F68}"/>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588395" y="3471513"/>
            <a:ext cx="1304767" cy="1197138"/>
          </a:xfrm>
          <a:prstGeom prst="rect">
            <a:avLst/>
          </a:prstGeom>
        </p:spPr>
      </p:pic>
      <p:pic>
        <p:nvPicPr>
          <p:cNvPr id="22" name="Picture 21" descr="cat">
            <a:extLst>
              <a:ext uri="{FF2B5EF4-FFF2-40B4-BE49-F238E27FC236}">
                <a16:creationId xmlns:a16="http://schemas.microsoft.com/office/drawing/2014/main" id="{A0FCEDD4-8599-14C9-B125-9A079572A8D7}"/>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771210" y="5019508"/>
            <a:ext cx="1159205" cy="1063584"/>
          </a:xfrm>
          <a:prstGeom prst="rect">
            <a:avLst/>
          </a:prstGeom>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a:xfrm>
            <a:off x="0" y="-800201"/>
            <a:ext cx="9348716" cy="625578"/>
          </a:xfrm>
        </p:spPr>
        <p:txBody>
          <a:bodyPr/>
          <a:lstStyle/>
          <a:p>
            <a:r>
              <a:rPr lang="en-US" sz="800">
                <a:solidFill>
                  <a:srgbClr val="F0F0F0"/>
                </a:solidFill>
                <a:latin typeface="+mn-lt"/>
              </a:rPr>
              <a:t>Slide 14 Learning intention and success criteria</a:t>
            </a:r>
          </a:p>
        </p:txBody>
      </p:sp>
      <p:sp>
        <p:nvSpPr>
          <p:cNvPr id="7" name="TextBox 6">
            <a:extLst>
              <a:ext uri="{FF2B5EF4-FFF2-40B4-BE49-F238E27FC236}">
                <a16:creationId xmlns:a16="http://schemas.microsoft.com/office/drawing/2014/main" id="{2D679063-2AC4-B81B-7FED-58A7E8B2D274}"/>
              </a:ext>
            </a:extLst>
          </p:cNvPr>
          <p:cNvSpPr txBox="1"/>
          <p:nvPr/>
        </p:nvSpPr>
        <p:spPr>
          <a:xfrm>
            <a:off x="907576" y="3682694"/>
            <a:ext cx="7635922" cy="2441694"/>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form the letter w</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say the sound for w</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read a word with w</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spell a word with w.</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C96C36E-AC32-17F3-77C7-CBDE0BCD20D0}"/>
              </a:ext>
            </a:extLst>
          </p:cNvPr>
          <p:cNvSpPr>
            <a:spLocks noGrp="1"/>
          </p:cNvSpPr>
          <p:nvPr>
            <p:ph type="title"/>
          </p:nvPr>
        </p:nvSpPr>
        <p:spPr/>
        <p:txBody>
          <a:bodyPr/>
          <a:lstStyle/>
          <a:p>
            <a:r>
              <a:rPr lang="en-AU" sz="800">
                <a:solidFill>
                  <a:srgbClr val="F0F0F0"/>
                </a:solidFill>
                <a:latin typeface="+mn-lt"/>
              </a:rPr>
              <a:t>Slide 15 I do</a:t>
            </a:r>
          </a:p>
        </p:txBody>
      </p:sp>
      <p:grpSp>
        <p:nvGrpSpPr>
          <p:cNvPr id="6" name="Group 5" descr="w w w">
            <a:extLst>
              <a:ext uri="{FF2B5EF4-FFF2-40B4-BE49-F238E27FC236}">
                <a16:creationId xmlns:a16="http://schemas.microsoft.com/office/drawing/2014/main" id="{DD5CC418-7C07-B4B5-B77A-01A32B1F1726}"/>
              </a:ext>
              <a:ext uri="{C183D7F6-B498-43B3-948B-1728B52AA6E4}">
                <adec:decorative xmlns:adec="http://schemas.microsoft.com/office/drawing/2017/decorative" val="0"/>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w    </a:t>
              </a:r>
              <a:r>
                <a:rPr lang="en-US" sz="21000" err="1">
                  <a:solidFill>
                    <a:srgbClr val="4557AD"/>
                  </a:solidFill>
                  <a:latin typeface="Tenorite" pitchFamily="2" charset="0"/>
                  <a:ea typeface="Verdana" panose="020B0604030504040204" pitchFamily="34" charset="0"/>
                  <a:cs typeface="Verdana" panose="020B0604030504040204" pitchFamily="34" charset="0"/>
                </a:rPr>
                <a:t>w</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w</a:t>
              </a:r>
              <a:endParaRPr lang="en-US" sz="21000">
                <a:solidFill>
                  <a:srgbClr val="4557AD"/>
                </a:solidFill>
                <a:latin typeface="Tenorite" pitchFamily="2" charset="0"/>
                <a:ea typeface="Verdana" panose="020B0604030504040204" pitchFamily="34" charset="0"/>
                <a:cs typeface="Verdana" panose="020B0604030504040204" pitchFamily="34" charset="0"/>
              </a:endParaRPr>
            </a:p>
          </p:txBody>
        </p:sp>
        <p:pic>
          <p:nvPicPr>
            <p:cNvPr id="2" name="Picture 1">
              <a:extLst>
                <a:ext uri="{FF2B5EF4-FFF2-40B4-BE49-F238E27FC236}">
                  <a16:creationId xmlns:a16="http://schemas.microsoft.com/office/drawing/2014/main" id="{3F9705A0-C7B6-51D2-DD65-2D6F4F664692}"/>
                </a:ext>
              </a:extLst>
            </p:cNvPr>
            <p:cNvPicPr>
              <a:picLocks noChangeAspect="1"/>
            </p:cNvPicPr>
            <p:nvPr/>
          </p:nvPicPr>
          <p:blipFill>
            <a:blip r:embed="rId4"/>
            <a:stretch>
              <a:fillRect/>
            </a:stretch>
          </p:blipFill>
          <p:spPr>
            <a:xfrm>
              <a:off x="462093" y="3554980"/>
              <a:ext cx="237765" cy="243861"/>
            </a:xfrm>
            <a:prstGeom prst="rect">
              <a:avLst/>
            </a:prstGeom>
          </p:spPr>
        </p:pic>
        <p:pic>
          <p:nvPicPr>
            <p:cNvPr id="4" name="Picture 3">
              <a:extLst>
                <a:ext uri="{FF2B5EF4-FFF2-40B4-BE49-F238E27FC236}">
                  <a16:creationId xmlns:a16="http://schemas.microsoft.com/office/drawing/2014/main" id="{87317526-70A2-8D23-0C08-F44780B2E04C}"/>
                </a:ext>
              </a:extLst>
            </p:cNvPr>
            <p:cNvPicPr>
              <a:picLocks noChangeAspect="1"/>
            </p:cNvPicPr>
            <p:nvPr/>
          </p:nvPicPr>
          <p:blipFill>
            <a:blip r:embed="rId5"/>
            <a:stretch>
              <a:fillRect/>
            </a:stretch>
          </p:blipFill>
          <p:spPr>
            <a:xfrm>
              <a:off x="2107496" y="3554980"/>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29C54-1088-E98C-9240-AF12A3095696}"/>
              </a:ext>
            </a:extLst>
          </p:cNvPr>
          <p:cNvSpPr>
            <a:spLocks noGrp="1"/>
          </p:cNvSpPr>
          <p:nvPr>
            <p:ph type="title"/>
          </p:nvPr>
        </p:nvSpPr>
        <p:spPr/>
        <p:txBody>
          <a:bodyPr/>
          <a:lstStyle/>
          <a:p>
            <a:r>
              <a:rPr lang="en-AU" sz="800">
                <a:solidFill>
                  <a:srgbClr val="F0F0F0"/>
                </a:solidFill>
                <a:latin typeface="+mn-lt"/>
              </a:rPr>
              <a:t>Slide 16 We do</a:t>
            </a:r>
          </a:p>
        </p:txBody>
      </p:sp>
      <p:grpSp>
        <p:nvGrpSpPr>
          <p:cNvPr id="3" name="Group 2" descr="w w w">
            <a:extLst>
              <a:ext uri="{FF2B5EF4-FFF2-40B4-BE49-F238E27FC236}">
                <a16:creationId xmlns:a16="http://schemas.microsoft.com/office/drawing/2014/main" id="{AB9C8ABF-993F-1AF5-2E67-2EBCDA3F2CC9}"/>
              </a:ext>
            </a:extLst>
          </p:cNvPr>
          <p:cNvGrpSpPr/>
          <p:nvPr/>
        </p:nvGrpSpPr>
        <p:grpSpPr>
          <a:xfrm>
            <a:off x="306564" y="2080714"/>
            <a:ext cx="11578872" cy="2696572"/>
            <a:chOff x="285750" y="2910432"/>
            <a:chExt cx="11578872" cy="2696572"/>
          </a:xfrm>
        </p:grpSpPr>
        <p:sp>
          <p:nvSpPr>
            <p:cNvPr id="4" name="Content Placeholder 2">
              <a:extLst>
                <a:ext uri="{FF2B5EF4-FFF2-40B4-BE49-F238E27FC236}">
                  <a16:creationId xmlns:a16="http://schemas.microsoft.com/office/drawing/2014/main" id="{E3CD7F5B-08BA-1015-FF33-13AD4E6D9981}"/>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w    </a:t>
              </a:r>
              <a:r>
                <a:rPr lang="en-US" sz="21000" err="1">
                  <a:solidFill>
                    <a:srgbClr val="4557AD"/>
                  </a:solidFill>
                  <a:latin typeface="Tenorite" pitchFamily="2" charset="0"/>
                  <a:ea typeface="Verdana" panose="020B0604030504040204" pitchFamily="34" charset="0"/>
                  <a:cs typeface="Verdana" panose="020B0604030504040204" pitchFamily="34" charset="0"/>
                </a:rPr>
                <a:t>w</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w</a:t>
              </a:r>
              <a:endParaRPr lang="en-US" sz="21000">
                <a:solidFill>
                  <a:srgbClr val="4557AD"/>
                </a:solidFill>
                <a:latin typeface="Tenorite" pitchFamily="2" charset="0"/>
                <a:ea typeface="Verdana" panose="020B0604030504040204" pitchFamily="34" charset="0"/>
                <a:cs typeface="Verdana" panose="020B0604030504040204" pitchFamily="34" charset="0"/>
              </a:endParaRPr>
            </a:p>
          </p:txBody>
        </p:sp>
        <p:pic>
          <p:nvPicPr>
            <p:cNvPr id="8" name="Picture 7">
              <a:extLst>
                <a:ext uri="{FF2B5EF4-FFF2-40B4-BE49-F238E27FC236}">
                  <a16:creationId xmlns:a16="http://schemas.microsoft.com/office/drawing/2014/main" id="{53BB0E7F-D0DB-9833-31B2-D50CCA31A3E3}"/>
                </a:ext>
              </a:extLst>
            </p:cNvPr>
            <p:cNvPicPr>
              <a:picLocks noChangeAspect="1"/>
            </p:cNvPicPr>
            <p:nvPr/>
          </p:nvPicPr>
          <p:blipFill>
            <a:blip r:embed="rId4"/>
            <a:stretch>
              <a:fillRect/>
            </a:stretch>
          </p:blipFill>
          <p:spPr>
            <a:xfrm>
              <a:off x="462093" y="3554980"/>
              <a:ext cx="237765" cy="243861"/>
            </a:xfrm>
            <a:prstGeom prst="rect">
              <a:avLst/>
            </a:prstGeom>
          </p:spPr>
        </p:pic>
        <p:pic>
          <p:nvPicPr>
            <p:cNvPr id="9" name="Picture 8">
              <a:extLst>
                <a:ext uri="{FF2B5EF4-FFF2-40B4-BE49-F238E27FC236}">
                  <a16:creationId xmlns:a16="http://schemas.microsoft.com/office/drawing/2014/main" id="{08FD997D-F48B-C6C9-CED0-5C13E412D8A2}"/>
                </a:ext>
              </a:extLst>
            </p:cNvPr>
            <p:cNvPicPr>
              <a:picLocks noChangeAspect="1"/>
            </p:cNvPicPr>
            <p:nvPr/>
          </p:nvPicPr>
          <p:blipFill>
            <a:blip r:embed="rId5"/>
            <a:stretch>
              <a:fillRect/>
            </a:stretch>
          </p:blipFill>
          <p:spPr>
            <a:xfrm>
              <a:off x="2107496" y="3554980"/>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633031-4026-CA76-B554-AC2BA6A6CD9F}"/>
              </a:ext>
            </a:extLst>
          </p:cNvPr>
          <p:cNvSpPr>
            <a:spLocks noGrp="1"/>
          </p:cNvSpPr>
          <p:nvPr>
            <p:ph type="title"/>
          </p:nvPr>
        </p:nvSpPr>
        <p:spPr/>
        <p:txBody>
          <a:bodyPr/>
          <a:lstStyle/>
          <a:p>
            <a:r>
              <a:rPr lang="en-AU" sz="800">
                <a:solidFill>
                  <a:srgbClr val="F0F0F0"/>
                </a:solidFill>
                <a:latin typeface="+mn-lt"/>
              </a:rPr>
              <a:t>Slide 17 I do</a:t>
            </a:r>
          </a:p>
        </p:txBody>
      </p:sp>
      <p:pic>
        <p:nvPicPr>
          <p:cNvPr id="5" name="Picture 4" descr="whistle">
            <a:extLst>
              <a:ext uri="{FF2B5EF4-FFF2-40B4-BE49-F238E27FC236}">
                <a16:creationId xmlns:a16="http://schemas.microsoft.com/office/drawing/2014/main" id="{E6ECA76D-5A3B-8671-971D-087B8B194F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269" y="2191722"/>
            <a:ext cx="2474557" cy="2474557"/>
          </a:xfrm>
          <a:prstGeom prst="rect">
            <a:avLst/>
          </a:prstGeom>
        </p:spPr>
      </p:pic>
      <p:pic>
        <p:nvPicPr>
          <p:cNvPr id="7" name="Picture 6" descr="watermelon">
            <a:extLst>
              <a:ext uri="{FF2B5EF4-FFF2-40B4-BE49-F238E27FC236}">
                <a16:creationId xmlns:a16="http://schemas.microsoft.com/office/drawing/2014/main" id="{A673C1E6-DDEF-FFF8-7F61-F802639E97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58721" y="2191721"/>
            <a:ext cx="2474558" cy="2474558"/>
          </a:xfrm>
          <a:prstGeom prst="rect">
            <a:avLst/>
          </a:prstGeom>
        </p:spPr>
      </p:pic>
      <p:pic>
        <p:nvPicPr>
          <p:cNvPr id="10" name="Picture 9" descr="tree">
            <a:extLst>
              <a:ext uri="{FF2B5EF4-FFF2-40B4-BE49-F238E27FC236}">
                <a16:creationId xmlns:a16="http://schemas.microsoft.com/office/drawing/2014/main" id="{55DC3A95-AE47-20B7-A637-67798FF404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80174" y="2191721"/>
            <a:ext cx="2474557" cy="2474557"/>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9267B46-A211-C03A-737E-6E2100FB31E6}"/>
              </a:ext>
            </a:extLst>
          </p:cNvPr>
          <p:cNvSpPr>
            <a:spLocks noGrp="1"/>
          </p:cNvSpPr>
          <p:nvPr>
            <p:ph type="title"/>
          </p:nvPr>
        </p:nvSpPr>
        <p:spPr/>
        <p:txBody>
          <a:bodyPr/>
          <a:lstStyle/>
          <a:p>
            <a:r>
              <a:rPr lang="en-AU" sz="800">
                <a:solidFill>
                  <a:srgbClr val="F0F0F0"/>
                </a:solidFill>
                <a:latin typeface="+mn-lt"/>
              </a:rPr>
              <a:t>Slide 18 We do</a:t>
            </a:r>
          </a:p>
        </p:txBody>
      </p:sp>
      <p:pic>
        <p:nvPicPr>
          <p:cNvPr id="5" name="Picture 4" descr="pot">
            <a:extLst>
              <a:ext uri="{FF2B5EF4-FFF2-40B4-BE49-F238E27FC236}">
                <a16:creationId xmlns:a16="http://schemas.microsoft.com/office/drawing/2014/main" id="{1AE5E791-4A5A-36EA-3F6E-C62CC4E2B2F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66792" y="2224852"/>
            <a:ext cx="2408295" cy="2408295"/>
          </a:xfrm>
          <a:prstGeom prst="rect">
            <a:avLst/>
          </a:prstGeom>
        </p:spPr>
      </p:pic>
      <p:pic>
        <p:nvPicPr>
          <p:cNvPr id="7" name="Picture 6" descr="whale">
            <a:extLst>
              <a:ext uri="{FF2B5EF4-FFF2-40B4-BE49-F238E27FC236}">
                <a16:creationId xmlns:a16="http://schemas.microsoft.com/office/drawing/2014/main" id="{3BD61CEA-A168-5696-1C8F-CC38D485E0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4373" y="2291113"/>
            <a:ext cx="2275775" cy="2275775"/>
          </a:xfrm>
          <a:prstGeom prst="rect">
            <a:avLst/>
          </a:prstGeom>
        </p:spPr>
      </p:pic>
      <p:pic>
        <p:nvPicPr>
          <p:cNvPr id="10" name="Picture 9" descr="watch">
            <a:extLst>
              <a:ext uri="{FF2B5EF4-FFF2-40B4-BE49-F238E27FC236}">
                <a16:creationId xmlns:a16="http://schemas.microsoft.com/office/drawing/2014/main" id="{7DFC56C0-705E-AC9C-975E-0E096C5F80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49434" y="2291111"/>
            <a:ext cx="2275775" cy="2275775"/>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76847BE-4F68-1C7D-4398-E4D55AF66C54}"/>
              </a:ext>
            </a:extLst>
          </p:cNvPr>
          <p:cNvSpPr>
            <a:spLocks noGrp="1"/>
          </p:cNvSpPr>
          <p:nvPr>
            <p:ph type="title"/>
          </p:nvPr>
        </p:nvSpPr>
        <p:spPr/>
        <p:txBody>
          <a:bodyPr/>
          <a:lstStyle/>
          <a:p>
            <a:r>
              <a:rPr lang="en-AU" sz="800">
                <a:solidFill>
                  <a:srgbClr val="F0F0F0"/>
                </a:solidFill>
                <a:latin typeface="+mn-lt"/>
              </a:rPr>
              <a:t>Slide 19 I do</a:t>
            </a:r>
          </a:p>
        </p:txBody>
      </p:sp>
      <p:sp>
        <p:nvSpPr>
          <p:cNvPr id="2" name="Content Placeholder 2">
            <a:extLst>
              <a:ext uri="{FF2B5EF4-FFF2-40B4-BE49-F238E27FC236}">
                <a16:creationId xmlns:a16="http://schemas.microsoft.com/office/drawing/2014/main" id="{F486094F-9EAB-926E-AA28-2AFE25FF9B14}"/>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wag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9AAB0-0ECC-4619-5DAE-5BBEBBAD2613}"/>
              </a:ext>
            </a:extLst>
          </p:cNvPr>
          <p:cNvSpPr>
            <a:spLocks noGrp="1"/>
          </p:cNvSpPr>
          <p:nvPr>
            <p:ph type="title"/>
          </p:nvPr>
        </p:nvSpPr>
        <p:spPr/>
        <p:txBody>
          <a:bodyPr/>
          <a:lstStyle/>
          <a:p>
            <a:r>
              <a:rPr lang="en-AU" sz="800" dirty="0">
                <a:solidFill>
                  <a:srgbClr val="F0F0F0"/>
                </a:solidFill>
                <a:latin typeface="+mn-lt"/>
              </a:rPr>
              <a:t>Slide 2 Phonemic</a:t>
            </a:r>
            <a:r>
              <a:rPr lang="en-AU" sz="800" baseline="0" dirty="0">
                <a:solidFill>
                  <a:srgbClr val="F0F0F0"/>
                </a:solidFill>
                <a:latin typeface="+mn-lt"/>
              </a:rPr>
              <a:t> awareness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AutoShape 2">
            <a:extLst>
              <a:ext uri="{FF2B5EF4-FFF2-40B4-BE49-F238E27FC236}">
                <a16:creationId xmlns:a16="http://schemas.microsoft.com/office/drawing/2014/main" id="{0FC88A05-2315-8E95-B907-1C8EADAAE8E0}"/>
              </a:ext>
              <a:ext uri="{C183D7F6-B498-43B3-948B-1728B52AA6E4}">
                <adec:decorative xmlns:adec="http://schemas.microsoft.com/office/drawing/2017/decorative" val="1"/>
              </a:ext>
            </a:extLst>
          </p:cNvPr>
          <p:cNvSpPr>
            <a:spLocks noChangeAspect="1" noChangeArrowheads="1"/>
          </p:cNvSpPr>
          <p:nvPr/>
        </p:nvSpPr>
        <p:spPr bwMode="auto">
          <a:xfrm>
            <a:off x="6900863" y="28194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Three dots in a row with two circular arrows inside the middle dot to represent swapping.">
            <a:extLst>
              <a:ext uri="{FF2B5EF4-FFF2-40B4-BE49-F238E27FC236}">
                <a16:creationId xmlns:a16="http://schemas.microsoft.com/office/drawing/2014/main" id="{6CD01E59-C255-0D3E-BDC3-CBEFACB41EF1}"/>
              </a:ext>
            </a:extLst>
          </p:cNvPr>
          <p:cNvGrpSpPr/>
          <p:nvPr/>
        </p:nvGrpSpPr>
        <p:grpSpPr>
          <a:xfrm>
            <a:off x="2756646" y="2819400"/>
            <a:ext cx="6373907" cy="1541931"/>
            <a:chOff x="2909046" y="2803895"/>
            <a:chExt cx="6373907" cy="1541931"/>
          </a:xfrm>
        </p:grpSpPr>
        <p:grpSp>
          <p:nvGrpSpPr>
            <p:cNvPr id="9" name="Group 8">
              <a:extLst>
                <a:ext uri="{FF2B5EF4-FFF2-40B4-BE49-F238E27FC236}">
                  <a16:creationId xmlns:a16="http://schemas.microsoft.com/office/drawing/2014/main" id="{2A9556A5-0EBE-7740-372F-AF46B44E31BA}"/>
                </a:ext>
              </a:extLst>
            </p:cNvPr>
            <p:cNvGrpSpPr/>
            <p:nvPr userDrawn="1"/>
          </p:nvGrpSpPr>
          <p:grpSpPr>
            <a:xfrm>
              <a:off x="2909046" y="2803895"/>
              <a:ext cx="6373907" cy="1541931"/>
              <a:chOff x="3173504" y="2629146"/>
              <a:chExt cx="6373907" cy="1541931"/>
            </a:xfrm>
          </p:grpSpPr>
          <p:sp>
            <p:nvSpPr>
              <p:cNvPr id="11" name="Oval 10">
                <a:extLst>
                  <a:ext uri="{FF2B5EF4-FFF2-40B4-BE49-F238E27FC236}">
                    <a16:creationId xmlns:a16="http://schemas.microsoft.com/office/drawing/2014/main" id="{ED232700-8B1B-7654-1470-D19B04A1582A}"/>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2FFBE23E-6779-FAA5-2B41-A2F57377BA5D}"/>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C356C64-601A-0AF3-CB58-885A20F3DD20}"/>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E5741AD8-C22F-B13F-A769-FC0AA533CEC2}"/>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5378448" y="2846920"/>
              <a:ext cx="1435100" cy="1435100"/>
            </a:xfrm>
            <a:prstGeom prst="rect">
              <a:avLst/>
            </a:prstGeom>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14B59-D251-D036-1EFC-1BEA20DD1F8B}"/>
              </a:ext>
            </a:extLst>
          </p:cNvPr>
          <p:cNvSpPr>
            <a:spLocks noGrp="1"/>
          </p:cNvSpPr>
          <p:nvPr>
            <p:ph type="title"/>
          </p:nvPr>
        </p:nvSpPr>
        <p:spPr/>
        <p:txBody>
          <a:bodyPr/>
          <a:lstStyle/>
          <a:p>
            <a:r>
              <a:rPr lang="en-AU" sz="800">
                <a:solidFill>
                  <a:srgbClr val="F0F0F0"/>
                </a:solidFill>
                <a:latin typeface="+mn-lt"/>
              </a:rPr>
              <a:t>Slide 20</a:t>
            </a:r>
            <a:r>
              <a:rPr lang="en-AU" sz="800" baseline="0">
                <a:solidFill>
                  <a:srgbClr val="F0F0F0"/>
                </a:solidFill>
                <a:latin typeface="+mn-lt"/>
              </a:rPr>
              <a:t> I do</a:t>
            </a:r>
            <a:endParaRPr lang="en-AU" sz="800">
              <a:solidFill>
                <a:srgbClr val="F0F0F0"/>
              </a:solidFill>
              <a:latin typeface="+mn-lt"/>
            </a:endParaRPr>
          </a:p>
        </p:txBody>
      </p:sp>
      <p:sp>
        <p:nvSpPr>
          <p:cNvPr id="3" name="Content Placeholder 2">
            <a:extLst>
              <a:ext uri="{FF2B5EF4-FFF2-40B4-BE49-F238E27FC236}">
                <a16:creationId xmlns:a16="http://schemas.microsoft.com/office/drawing/2014/main" id="{F9150598-4A05-BB90-665C-F05E068237B2}"/>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wag   wet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E703AF9-8ECA-66FF-6995-21A6A61A4595}"/>
              </a:ext>
            </a:extLst>
          </p:cNvPr>
          <p:cNvSpPr>
            <a:spLocks noGrp="1"/>
          </p:cNvSpPr>
          <p:nvPr>
            <p:ph type="title"/>
          </p:nvPr>
        </p:nvSpPr>
        <p:spPr/>
        <p:txBody>
          <a:bodyPr/>
          <a:lstStyle/>
          <a:p>
            <a:r>
              <a:rPr lang="en-AU" sz="800">
                <a:solidFill>
                  <a:srgbClr val="F0F0F0"/>
                </a:solidFill>
                <a:latin typeface="+mn-lt"/>
              </a:rPr>
              <a:t>Slide 21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wag   wet   wok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AC1865-0966-D5AE-68D9-210B33C1823E}"/>
              </a:ext>
            </a:extLst>
          </p:cNvPr>
          <p:cNvSpPr>
            <a:spLocks noGrp="1"/>
          </p:cNvSpPr>
          <p:nvPr>
            <p:ph type="title"/>
          </p:nvPr>
        </p:nvSpPr>
        <p:spPr/>
        <p:txBody>
          <a:bodyPr/>
          <a:lstStyle/>
          <a:p>
            <a:r>
              <a:rPr lang="en-AU" sz="800">
                <a:solidFill>
                  <a:srgbClr val="F0F0F0"/>
                </a:solidFill>
                <a:latin typeface="+mn-lt"/>
              </a:rPr>
              <a:t>Slide 22 We</a:t>
            </a:r>
            <a:r>
              <a:rPr lang="en-AU" sz="800" baseline="0">
                <a:solidFill>
                  <a:srgbClr val="F0F0F0"/>
                </a:solidFill>
                <a:latin typeface="+mn-lt"/>
              </a:rPr>
              <a:t> do</a:t>
            </a:r>
            <a:endParaRPr lang="en-AU" sz="800">
              <a:solidFill>
                <a:srgbClr val="F0F0F0"/>
              </a:solidFill>
              <a:latin typeface="+mn-lt"/>
            </a:endParaRPr>
          </a:p>
        </p:txBody>
      </p:sp>
      <p:sp>
        <p:nvSpPr>
          <p:cNvPr id="2" name="Content Placeholder 2">
            <a:extLst>
              <a:ext uri="{FF2B5EF4-FFF2-40B4-BE49-F238E27FC236}">
                <a16:creationId xmlns:a16="http://schemas.microsoft.com/office/drawing/2014/main" id="{5D0A4914-A8E0-F14A-3C7A-61D7DC3E5909}"/>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wit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9D9F0A-5C74-86D3-7478-DABBD6470A54}"/>
              </a:ext>
            </a:extLst>
          </p:cNvPr>
          <p:cNvSpPr>
            <a:spLocks noGrp="1"/>
          </p:cNvSpPr>
          <p:nvPr>
            <p:ph type="title"/>
          </p:nvPr>
        </p:nvSpPr>
        <p:spPr/>
        <p:txBody>
          <a:bodyPr/>
          <a:lstStyle/>
          <a:p>
            <a:r>
              <a:rPr lang="en-AU" sz="800">
                <a:solidFill>
                  <a:srgbClr val="F0F0F0"/>
                </a:solidFill>
                <a:latin typeface="+mn-lt"/>
              </a:rPr>
              <a:t>Slide 23 We do</a:t>
            </a:r>
          </a:p>
        </p:txBody>
      </p:sp>
      <p:sp>
        <p:nvSpPr>
          <p:cNvPr id="2" name="Content Placeholder 2">
            <a:extLst>
              <a:ext uri="{FF2B5EF4-FFF2-40B4-BE49-F238E27FC236}">
                <a16:creationId xmlns:a16="http://schemas.microsoft.com/office/drawing/2014/main" id="{53C9D4CA-9448-47DB-18D0-8434F9EF62AC}"/>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wit   wed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A340B-82EE-B683-23D2-13D0D4B39004}"/>
              </a:ext>
            </a:extLst>
          </p:cNvPr>
          <p:cNvSpPr>
            <a:spLocks noGrp="1"/>
          </p:cNvSpPr>
          <p:nvPr>
            <p:ph type="title"/>
          </p:nvPr>
        </p:nvSpPr>
        <p:spPr/>
        <p:txBody>
          <a:bodyPr/>
          <a:lstStyle/>
          <a:p>
            <a:r>
              <a:rPr lang="en-AU" sz="800">
                <a:solidFill>
                  <a:srgbClr val="F0F0F0"/>
                </a:solidFill>
                <a:latin typeface="+mn-lt"/>
              </a:rPr>
              <a:t>Slide 24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wit   wed   win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F1E49-4800-0D04-3E46-0D42A128C733}"/>
              </a:ext>
            </a:extLst>
          </p:cNvPr>
          <p:cNvSpPr>
            <a:spLocks noGrp="1"/>
          </p:cNvSpPr>
          <p:nvPr>
            <p:ph type="title"/>
          </p:nvPr>
        </p:nvSpPr>
        <p:spPr/>
        <p:txBody>
          <a:bodyPr/>
          <a:lstStyle/>
          <a:p>
            <a:r>
              <a:rPr lang="en-AU" sz="800">
                <a:solidFill>
                  <a:srgbClr val="F0F0F0"/>
                </a:solidFill>
                <a:latin typeface="+mn-lt"/>
              </a:rPr>
              <a:t>Slide 25 I do</a:t>
            </a:r>
          </a:p>
        </p:txBody>
      </p:sp>
      <p:pic>
        <p:nvPicPr>
          <p:cNvPr id="3" name="Picture 2" descr="wok">
            <a:extLst>
              <a:ext uri="{FF2B5EF4-FFF2-40B4-BE49-F238E27FC236}">
                <a16:creationId xmlns:a16="http://schemas.microsoft.com/office/drawing/2014/main" id="{73D8FF20-81ED-91E5-0A6F-DFE0BC5D37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255" y="2178324"/>
            <a:ext cx="2786268" cy="2786268"/>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96204-474D-4982-A3B4-F0B517AB8A50}"/>
              </a:ext>
            </a:extLst>
          </p:cNvPr>
          <p:cNvSpPr>
            <a:spLocks noGrp="1"/>
          </p:cNvSpPr>
          <p:nvPr>
            <p:ph type="title"/>
          </p:nvPr>
        </p:nvSpPr>
        <p:spPr/>
        <p:txBody>
          <a:bodyPr/>
          <a:lstStyle/>
          <a:p>
            <a:r>
              <a:rPr lang="en-AU" sz="800">
                <a:solidFill>
                  <a:srgbClr val="F0F0F0"/>
                </a:solidFill>
                <a:latin typeface="+mn-lt"/>
              </a:rPr>
              <a:t>Slide 26 I do</a:t>
            </a:r>
          </a:p>
        </p:txBody>
      </p:sp>
      <p:pic>
        <p:nvPicPr>
          <p:cNvPr id="4" name="Picture 3" descr="wok">
            <a:extLst>
              <a:ext uri="{FF2B5EF4-FFF2-40B4-BE49-F238E27FC236}">
                <a16:creationId xmlns:a16="http://schemas.microsoft.com/office/drawing/2014/main" id="{1ED0D452-EC94-D61A-9085-787579FBCF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255" y="2178324"/>
            <a:ext cx="2786268" cy="2786268"/>
          </a:xfrm>
          <a:prstGeom prst="rect">
            <a:avLst/>
          </a:prstGeom>
        </p:spPr>
      </p:pic>
      <p:pic>
        <p:nvPicPr>
          <p:cNvPr id="5" name="Picture 4" descr="wet">
            <a:extLst>
              <a:ext uri="{FF2B5EF4-FFF2-40B4-BE49-F238E27FC236}">
                <a16:creationId xmlns:a16="http://schemas.microsoft.com/office/drawing/2014/main" id="{37B839F6-0D41-484F-CC35-FE0834585F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4472" y="2317472"/>
            <a:ext cx="2223056" cy="2223056"/>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44269-54CF-1CD5-25C5-42D44885038D}"/>
              </a:ext>
            </a:extLst>
          </p:cNvPr>
          <p:cNvSpPr>
            <a:spLocks noGrp="1"/>
          </p:cNvSpPr>
          <p:nvPr>
            <p:ph type="title"/>
          </p:nvPr>
        </p:nvSpPr>
        <p:spPr/>
        <p:txBody>
          <a:bodyPr/>
          <a:lstStyle/>
          <a:p>
            <a:r>
              <a:rPr lang="en-AU" sz="800">
                <a:solidFill>
                  <a:srgbClr val="F0F0F0"/>
                </a:solidFill>
                <a:latin typeface="+mn-lt"/>
              </a:rPr>
              <a:t>Slide 27 I do</a:t>
            </a:r>
          </a:p>
        </p:txBody>
      </p:sp>
      <p:pic>
        <p:nvPicPr>
          <p:cNvPr id="3" name="Picture 2" descr="wok">
            <a:extLst>
              <a:ext uri="{FF2B5EF4-FFF2-40B4-BE49-F238E27FC236}">
                <a16:creationId xmlns:a16="http://schemas.microsoft.com/office/drawing/2014/main" id="{EC4847E9-4CC4-442B-AB17-36297CE3C7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255" y="2178324"/>
            <a:ext cx="2786268" cy="2786268"/>
          </a:xfrm>
          <a:prstGeom prst="rect">
            <a:avLst/>
          </a:prstGeom>
        </p:spPr>
      </p:pic>
      <p:pic>
        <p:nvPicPr>
          <p:cNvPr id="6" name="Picture 5" descr="wet">
            <a:extLst>
              <a:ext uri="{FF2B5EF4-FFF2-40B4-BE49-F238E27FC236}">
                <a16:creationId xmlns:a16="http://schemas.microsoft.com/office/drawing/2014/main" id="{C62514A4-F6A8-335E-F2C6-8DD3A4BD19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4472" y="2317472"/>
            <a:ext cx="2223056" cy="2223056"/>
          </a:xfrm>
          <a:prstGeom prst="rect">
            <a:avLst/>
          </a:prstGeom>
        </p:spPr>
      </p:pic>
      <p:grpSp>
        <p:nvGrpSpPr>
          <p:cNvPr id="5" name="Group 4" descr="wick">
            <a:extLst>
              <a:ext uri="{FF2B5EF4-FFF2-40B4-BE49-F238E27FC236}">
                <a16:creationId xmlns:a16="http://schemas.microsoft.com/office/drawing/2014/main" id="{A8DA6082-08B8-4D13-367B-CE67C23B3075}"/>
              </a:ext>
            </a:extLst>
          </p:cNvPr>
          <p:cNvGrpSpPr/>
          <p:nvPr/>
        </p:nvGrpSpPr>
        <p:grpSpPr>
          <a:xfrm>
            <a:off x="8630477" y="2132770"/>
            <a:ext cx="2592460" cy="2592460"/>
            <a:chOff x="8630477" y="2132770"/>
            <a:chExt cx="2592460" cy="2592460"/>
          </a:xfrm>
        </p:grpSpPr>
        <p:pic>
          <p:nvPicPr>
            <p:cNvPr id="9" name="Picture 8" descr="A black background with a black square&#10;&#10;Description automatically generated with medium confidence">
              <a:extLst>
                <a:ext uri="{FF2B5EF4-FFF2-40B4-BE49-F238E27FC236}">
                  <a16:creationId xmlns:a16="http://schemas.microsoft.com/office/drawing/2014/main" id="{240EB84A-F631-E202-DE82-59FB7F57E7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30477" y="2132770"/>
              <a:ext cx="2592460" cy="2592460"/>
            </a:xfrm>
            <a:prstGeom prst="rect">
              <a:avLst/>
            </a:prstGeom>
          </p:spPr>
        </p:pic>
        <p:sp>
          <p:nvSpPr>
            <p:cNvPr id="4" name="Arrow: Left 3">
              <a:extLst>
                <a:ext uri="{FF2B5EF4-FFF2-40B4-BE49-F238E27FC236}">
                  <a16:creationId xmlns:a16="http://schemas.microsoft.com/office/drawing/2014/main" id="{107D1D75-A587-B0A1-5A34-571B9B6D53AF}"/>
                </a:ext>
              </a:extLst>
            </p:cNvPr>
            <p:cNvSpPr/>
            <p:nvPr/>
          </p:nvSpPr>
          <p:spPr>
            <a:xfrm>
              <a:off x="10267201" y="2906972"/>
              <a:ext cx="732895" cy="218365"/>
            </a:xfrm>
            <a:prstGeom prst="lef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73C92-38A2-C365-F6EA-07E45261E4AC}"/>
              </a:ext>
            </a:extLst>
          </p:cNvPr>
          <p:cNvSpPr>
            <a:spLocks noGrp="1"/>
          </p:cNvSpPr>
          <p:nvPr>
            <p:ph type="title"/>
          </p:nvPr>
        </p:nvSpPr>
        <p:spPr/>
        <p:txBody>
          <a:bodyPr/>
          <a:lstStyle/>
          <a:p>
            <a:r>
              <a:rPr lang="en-AU" sz="800">
                <a:solidFill>
                  <a:srgbClr val="F0F0F0"/>
                </a:solidFill>
                <a:latin typeface="+mn-lt"/>
              </a:rPr>
              <a:t>Slide 28 We</a:t>
            </a:r>
            <a:r>
              <a:rPr lang="en-AU" sz="800" baseline="0">
                <a:solidFill>
                  <a:srgbClr val="F0F0F0"/>
                </a:solidFill>
                <a:latin typeface="+mn-lt"/>
              </a:rPr>
              <a:t> do</a:t>
            </a:r>
            <a:endParaRPr lang="en-AU" sz="800">
              <a:solidFill>
                <a:srgbClr val="F0F0F0"/>
              </a:solidFill>
              <a:latin typeface="+mn-lt"/>
            </a:endParaRPr>
          </a:p>
        </p:txBody>
      </p:sp>
      <p:pic>
        <p:nvPicPr>
          <p:cNvPr id="3" name="Picture 2" descr="web">
            <a:extLst>
              <a:ext uri="{FF2B5EF4-FFF2-40B4-BE49-F238E27FC236}">
                <a16:creationId xmlns:a16="http://schemas.microsoft.com/office/drawing/2014/main" id="{EE241895-38BD-FA61-B80C-3F72F649DA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6673" y="2049752"/>
            <a:ext cx="2566702" cy="2566702"/>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C9967-52EA-9D9D-FA03-5A27CD43BDAF}"/>
              </a:ext>
            </a:extLst>
          </p:cNvPr>
          <p:cNvSpPr>
            <a:spLocks noGrp="1"/>
          </p:cNvSpPr>
          <p:nvPr>
            <p:ph type="title"/>
          </p:nvPr>
        </p:nvSpPr>
        <p:spPr/>
        <p:txBody>
          <a:bodyPr/>
          <a:lstStyle/>
          <a:p>
            <a:r>
              <a:rPr lang="en-AU" sz="800">
                <a:solidFill>
                  <a:srgbClr val="F0F0F0"/>
                </a:solidFill>
                <a:latin typeface="+mn-lt"/>
              </a:rPr>
              <a:t>Slide 29 We do</a:t>
            </a:r>
          </a:p>
        </p:txBody>
      </p:sp>
      <p:pic>
        <p:nvPicPr>
          <p:cNvPr id="4" name="Picture 3" descr="web">
            <a:extLst>
              <a:ext uri="{FF2B5EF4-FFF2-40B4-BE49-F238E27FC236}">
                <a16:creationId xmlns:a16="http://schemas.microsoft.com/office/drawing/2014/main" id="{B915E343-9263-A481-59FE-97E8F0E67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6673" y="2049752"/>
            <a:ext cx="2566702" cy="2566702"/>
          </a:xfrm>
          <a:prstGeom prst="rect">
            <a:avLst/>
          </a:prstGeom>
        </p:spPr>
      </p:pic>
      <p:pic>
        <p:nvPicPr>
          <p:cNvPr id="5" name="Picture 4" descr="win">
            <a:extLst>
              <a:ext uri="{FF2B5EF4-FFF2-40B4-BE49-F238E27FC236}">
                <a16:creationId xmlns:a16="http://schemas.microsoft.com/office/drawing/2014/main" id="{B8AE2A1F-D356-67C5-361D-1E7A50556C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9884" y="2052884"/>
            <a:ext cx="2752232" cy="2752232"/>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75CDF1-DEA0-4A0D-1A82-335F7E9F22A4}"/>
              </a:ext>
            </a:extLst>
          </p:cNvPr>
          <p:cNvSpPr>
            <a:spLocks noGrp="1"/>
          </p:cNvSpPr>
          <p:nvPr>
            <p:ph type="title"/>
          </p:nvPr>
        </p:nvSpPr>
        <p:spPr/>
        <p:txBody>
          <a:bodyPr/>
          <a:lstStyle/>
          <a:p>
            <a:r>
              <a:rPr lang="en-AU" sz="800">
                <a:solidFill>
                  <a:srgbClr val="F0F0F0"/>
                </a:solidFill>
                <a:latin typeface="+mn-lt"/>
              </a:rPr>
              <a:t>Slide 3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kangaroo">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7720" y="1595300"/>
            <a:ext cx="1990626" cy="1990626"/>
          </a:xfrm>
          <a:prstGeom prst="rect">
            <a:avLst/>
          </a:prstGeom>
        </p:spPr>
      </p:pic>
      <p:pic>
        <p:nvPicPr>
          <p:cNvPr id="19" name="Picture 18" descr="yawn">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83894" y="1595300"/>
            <a:ext cx="1766631" cy="1766631"/>
          </a:xfrm>
          <a:prstGeom prst="rect">
            <a:avLst/>
          </a:prstGeom>
        </p:spPr>
      </p:pic>
      <p:pic>
        <p:nvPicPr>
          <p:cNvPr id="13" name="Picture 12" descr="under&#10;">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20402" y="1810723"/>
            <a:ext cx="1863878" cy="1225770"/>
          </a:xfrm>
          <a:prstGeom prst="rect">
            <a:avLst/>
          </a:prstGeom>
        </p:spPr>
      </p:pic>
      <p:pic>
        <p:nvPicPr>
          <p:cNvPr id="24" name="Picture 23" descr="brick">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1556" y="3757701"/>
            <a:ext cx="1990626" cy="1990626"/>
          </a:xfrm>
          <a:prstGeom prst="rect">
            <a:avLst/>
          </a:prstGeom>
        </p:spPr>
      </p:pic>
      <p:pic>
        <p:nvPicPr>
          <p:cNvPr id="17" name="Picture 16" descr="zebra">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55105" y="3757701"/>
            <a:ext cx="1766631" cy="1766631"/>
          </a:xfrm>
          <a:prstGeom prst="rect">
            <a:avLst/>
          </a:prstGeom>
        </p:spPr>
      </p:pic>
      <p:pic>
        <p:nvPicPr>
          <p:cNvPr id="22" name="Picture 21" descr="van">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84659" y="3767729"/>
            <a:ext cx="1938405" cy="1938405"/>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2A173-7A0C-E583-37B1-F09A61B271DB}"/>
              </a:ext>
            </a:extLst>
          </p:cNvPr>
          <p:cNvSpPr>
            <a:spLocks noGrp="1"/>
          </p:cNvSpPr>
          <p:nvPr>
            <p:ph type="title"/>
          </p:nvPr>
        </p:nvSpPr>
        <p:spPr/>
        <p:txBody>
          <a:bodyPr/>
          <a:lstStyle/>
          <a:p>
            <a:r>
              <a:rPr lang="en-AU" sz="800">
                <a:solidFill>
                  <a:srgbClr val="F0F0F0"/>
                </a:solidFill>
                <a:latin typeface="+mn-lt"/>
              </a:rPr>
              <a:t>Slide 30 We do</a:t>
            </a:r>
          </a:p>
        </p:txBody>
      </p:sp>
      <p:pic>
        <p:nvPicPr>
          <p:cNvPr id="6" name="Picture 5" descr="web">
            <a:extLst>
              <a:ext uri="{FF2B5EF4-FFF2-40B4-BE49-F238E27FC236}">
                <a16:creationId xmlns:a16="http://schemas.microsoft.com/office/drawing/2014/main" id="{D2F268EC-5FA5-67A9-7428-CB85B20182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6673" y="2049752"/>
            <a:ext cx="2566702" cy="2566702"/>
          </a:xfrm>
          <a:prstGeom prst="rect">
            <a:avLst/>
          </a:prstGeom>
        </p:spPr>
      </p:pic>
      <p:pic>
        <p:nvPicPr>
          <p:cNvPr id="8" name="Picture 7" descr="win">
            <a:extLst>
              <a:ext uri="{FF2B5EF4-FFF2-40B4-BE49-F238E27FC236}">
                <a16:creationId xmlns:a16="http://schemas.microsoft.com/office/drawing/2014/main" id="{3C9D00BC-8FBB-926F-672B-457BC63544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9884" y="2052884"/>
            <a:ext cx="2752232" cy="2752232"/>
          </a:xfrm>
          <a:prstGeom prst="rect">
            <a:avLst/>
          </a:prstGeom>
        </p:spPr>
      </p:pic>
      <p:pic>
        <p:nvPicPr>
          <p:cNvPr id="10" name="Picture 9" descr="wag">
            <a:extLst>
              <a:ext uri="{FF2B5EF4-FFF2-40B4-BE49-F238E27FC236}">
                <a16:creationId xmlns:a16="http://schemas.microsoft.com/office/drawing/2014/main" id="{FEDDD8CA-7F16-396B-B259-BA3BC6C7BE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8625" y="2052884"/>
            <a:ext cx="2752232" cy="2752232"/>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29096-904A-8C3E-B64B-2DA79437C785}"/>
              </a:ext>
            </a:extLst>
          </p:cNvPr>
          <p:cNvSpPr>
            <a:spLocks noGrp="1"/>
          </p:cNvSpPr>
          <p:nvPr>
            <p:ph type="title"/>
          </p:nvPr>
        </p:nvSpPr>
        <p:spPr/>
        <p:txBody>
          <a:bodyPr/>
          <a:lstStyle/>
          <a:p>
            <a:r>
              <a:rPr lang="en-AU" sz="800">
                <a:solidFill>
                  <a:srgbClr val="F0F0F0"/>
                </a:solidFill>
                <a:latin typeface="+mn-lt"/>
              </a:rPr>
              <a:t>Slide 31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 like to win,” said Wag the pup.</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6330B-E599-D48D-683D-0203F3B6BF70}"/>
              </a:ext>
            </a:extLst>
          </p:cNvPr>
          <p:cNvSpPr>
            <a:spLocks noGrp="1"/>
          </p:cNvSpPr>
          <p:nvPr>
            <p:ph type="title"/>
          </p:nvPr>
        </p:nvSpPr>
        <p:spPr/>
        <p:txBody>
          <a:bodyPr/>
          <a:lstStyle/>
          <a:p>
            <a:r>
              <a:rPr lang="en-AU" sz="800">
                <a:solidFill>
                  <a:srgbClr val="F0F0F0"/>
                </a:solidFill>
                <a:latin typeface="+mn-lt"/>
              </a:rPr>
              <a:t>Slide 32 We</a:t>
            </a:r>
            <a:r>
              <a:rPr lang="en-AU" sz="800" baseline="0">
                <a:solidFill>
                  <a:srgbClr val="F0F0F0"/>
                </a:solidFill>
                <a:latin typeface="+mn-lt"/>
              </a:rPr>
              <a:t> do</a:t>
            </a:r>
            <a:endParaRPr lang="en-AU" sz="800">
              <a:solidFill>
                <a:srgbClr val="F0F0F0"/>
              </a:solidFill>
              <a:latin typeface="+mn-lt"/>
            </a:endParaRP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330517"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Wag is the wet pup and he can win.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136941-DDFB-5E5B-2F86-328FA890A6E2}"/>
              </a:ext>
            </a:extLst>
          </p:cNvPr>
          <p:cNvSpPr>
            <a:spLocks noGrp="1"/>
          </p:cNvSpPr>
          <p:nvPr>
            <p:ph type="title"/>
          </p:nvPr>
        </p:nvSpPr>
        <p:spPr/>
        <p:txBody>
          <a:bodyPr/>
          <a:lstStyle/>
          <a:p>
            <a:r>
              <a:rPr lang="en-AU" sz="800">
                <a:solidFill>
                  <a:srgbClr val="F0F0F0"/>
                </a:solidFill>
                <a:latin typeface="+mn-lt"/>
              </a:rPr>
              <a:t>Slide 33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697664-24B8-67ED-FE82-985253867421}"/>
              </a:ext>
            </a:extLst>
          </p:cNvPr>
          <p:cNvSpPr>
            <a:spLocks noGrp="1"/>
          </p:cNvSpPr>
          <p:nvPr>
            <p:ph type="title"/>
          </p:nvPr>
        </p:nvSpPr>
        <p:spPr/>
        <p:txBody>
          <a:bodyPr/>
          <a:lstStyle/>
          <a:p>
            <a:r>
              <a:rPr lang="en-AU" sz="800">
                <a:solidFill>
                  <a:srgbClr val="F0F0F0"/>
                </a:solidFill>
                <a:latin typeface="+mn-lt"/>
              </a:rPr>
              <a:t>Slide 34 We</a:t>
            </a:r>
            <a:r>
              <a:rPr lang="en-AU" sz="800" baseline="0">
                <a:solidFill>
                  <a:srgbClr val="F0F0F0"/>
                </a:solidFill>
                <a:latin typeface="+mn-lt"/>
              </a:rPr>
              <a:t> do</a:t>
            </a:r>
            <a:endParaRPr lang="en-AU" sz="800">
              <a:solidFill>
                <a:srgbClr val="F0F0F0"/>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B69624-7FA7-2A30-F4C0-AC1C31636F7E}"/>
              </a:ext>
            </a:extLst>
          </p:cNvPr>
          <p:cNvSpPr>
            <a:spLocks noGrp="1"/>
          </p:cNvSpPr>
          <p:nvPr>
            <p:ph type="title"/>
          </p:nvPr>
        </p:nvSpPr>
        <p:spPr/>
        <p:txBody>
          <a:bodyPr/>
          <a:lstStyle/>
          <a:p>
            <a:r>
              <a:rPr lang="en-AU" sz="800">
                <a:solidFill>
                  <a:srgbClr val="F0F0F0"/>
                </a:solidFill>
                <a:latin typeface="+mn-lt"/>
              </a:rPr>
              <a:t>Slide 35 Check</a:t>
            </a:r>
            <a:r>
              <a:rPr lang="en-AU" sz="800" baseline="0">
                <a:solidFill>
                  <a:srgbClr val="F0F0F0"/>
                </a:solidFill>
                <a:latin typeface="+mn-lt"/>
              </a:rPr>
              <a:t> for understanding</a:t>
            </a:r>
            <a:endParaRPr lang="en-AU" sz="800">
              <a:solidFill>
                <a:srgbClr val="F0F0F0"/>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C583BEFE-EB89-AFFC-5422-37CD5678EDFF}"/>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301932" y="3036438"/>
            <a:ext cx="1818802" cy="1938992"/>
          </a:xfrm>
          <a:prstGeom prst="rect">
            <a:avLst/>
          </a:prstGeom>
          <a:noFill/>
        </p:spPr>
        <p:txBody>
          <a:bodyPr wrap="square">
            <a:spAutoFit/>
          </a:bodyPr>
          <a:lstStyle/>
          <a:p>
            <a:r>
              <a:rPr lang="en-US" sz="12000">
                <a:solidFill>
                  <a:srgbClr val="4557AD"/>
                </a:solidFill>
                <a:latin typeface="Tenorite" pitchFamily="2" charset="0"/>
                <a:ea typeface="Verdana" panose="020B0604030504040204" pitchFamily="34" charset="0"/>
              </a:rPr>
              <a:t>w</a:t>
            </a:r>
            <a:endParaRPr lang="en-AU" sz="120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wit</a:t>
            </a:r>
          </a:p>
          <a:p>
            <a:pPr marL="0" indent="0" algn="ctr">
              <a:buFont typeface="Arial" panose="020B0604020202020204" pitchFamily="34" charset="0"/>
              <a:buNone/>
            </a:pPr>
            <a:r>
              <a:rPr lang="en-US" sz="4400">
                <a:solidFill>
                  <a:srgbClr val="4557AD"/>
                </a:solidFill>
                <a:latin typeface="Tenorite" pitchFamily="2" charset="0"/>
                <a:cs typeface="Arial"/>
              </a:rPr>
              <a:t>wed</a:t>
            </a:r>
          </a:p>
          <a:p>
            <a:pPr marL="0" indent="0" algn="ctr">
              <a:buFont typeface="Arial" panose="020B0604020202020204" pitchFamily="34" charset="0"/>
              <a:buNone/>
            </a:pPr>
            <a:r>
              <a:rPr lang="en-US" sz="4400">
                <a:solidFill>
                  <a:srgbClr val="4557AD"/>
                </a:solidFill>
                <a:latin typeface="Tenorite" pitchFamily="2" charset="0"/>
                <a:cs typeface="Arial"/>
              </a:rPr>
              <a:t>wok</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7" name="Picture 6" descr="wet">
            <a:extLst>
              <a:ext uri="{FF2B5EF4-FFF2-40B4-BE49-F238E27FC236}">
                <a16:creationId xmlns:a16="http://schemas.microsoft.com/office/drawing/2014/main" id="{852A5A7B-3E00-483A-5944-3F648D7EC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76947" y="3238727"/>
            <a:ext cx="688030" cy="688030"/>
          </a:xfrm>
          <a:prstGeom prst="rect">
            <a:avLst/>
          </a:prstGeom>
        </p:spPr>
      </p:pic>
      <p:pic>
        <p:nvPicPr>
          <p:cNvPr id="10" name="Picture 9" descr="web">
            <a:extLst>
              <a:ext uri="{FF2B5EF4-FFF2-40B4-BE49-F238E27FC236}">
                <a16:creationId xmlns:a16="http://schemas.microsoft.com/office/drawing/2014/main" id="{2CF982B3-BA6D-6318-82F3-FA294236855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113641" y="4283673"/>
            <a:ext cx="826546" cy="826546"/>
          </a:xfrm>
          <a:prstGeom prst="rect">
            <a:avLst/>
          </a:prstGeom>
        </p:spPr>
      </p:pic>
      <p:pic>
        <p:nvPicPr>
          <p:cNvPr id="14" name="Picture 13" descr="win">
            <a:extLst>
              <a:ext uri="{FF2B5EF4-FFF2-40B4-BE49-F238E27FC236}">
                <a16:creationId xmlns:a16="http://schemas.microsoft.com/office/drawing/2014/main" id="{24E6CC04-9CF7-DE52-6663-F1313D22CF8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18329" y="5467135"/>
            <a:ext cx="826546" cy="826546"/>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E24C5A-DB59-DF4E-3C6E-52A24234C5AE}"/>
              </a:ext>
            </a:extLst>
          </p:cNvPr>
          <p:cNvSpPr>
            <a:spLocks noGrp="1"/>
          </p:cNvSpPr>
          <p:nvPr>
            <p:ph type="title"/>
          </p:nvPr>
        </p:nvSpPr>
        <p:spPr/>
        <p:txBody>
          <a:bodyPr/>
          <a:lstStyle/>
          <a:p>
            <a:r>
              <a:rPr lang="en-AU" sz="800">
                <a:solidFill>
                  <a:srgbClr val="F0F0F0"/>
                </a:solidFill>
                <a:latin typeface="+mn-lt"/>
              </a:rPr>
              <a:t>Slide 36 Check for understanding</a:t>
            </a:r>
          </a:p>
        </p:txBody>
      </p:sp>
      <p:pic>
        <p:nvPicPr>
          <p:cNvPr id="2" name="Picture 1" descr="Image of student sheet phase 5 lesson 1.">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9980" y="445091"/>
            <a:ext cx="4052835" cy="572236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F0BE9A-6AA2-0446-F824-5C5E21D94A32}"/>
              </a:ext>
            </a:extLst>
          </p:cNvPr>
          <p:cNvSpPr>
            <a:spLocks noGrp="1"/>
          </p:cNvSpPr>
          <p:nvPr>
            <p:ph type="title"/>
          </p:nvPr>
        </p:nvSpPr>
        <p:spPr/>
        <p:txBody>
          <a:bodyPr/>
          <a:lstStyle/>
          <a:p>
            <a:r>
              <a:rPr lang="en-AU" sz="800">
                <a:solidFill>
                  <a:srgbClr val="F0F0F0"/>
                </a:solidFill>
                <a:latin typeface="+mn-lt"/>
              </a:rPr>
              <a:t>Slide 37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E79BE-2985-1A55-45F2-67577A9C7C3A}"/>
              </a:ext>
            </a:extLst>
          </p:cNvPr>
          <p:cNvSpPr>
            <a:spLocks noGrp="1"/>
          </p:cNvSpPr>
          <p:nvPr>
            <p:ph type="title" idx="4294967295"/>
          </p:nvPr>
        </p:nvSpPr>
        <p:spPr>
          <a:xfrm>
            <a:off x="0" y="-1325563"/>
            <a:ext cx="10515600" cy="1325563"/>
          </a:xfrm>
        </p:spPr>
        <p:txBody>
          <a:bodyPr>
            <a:normAutofit/>
          </a:bodyPr>
          <a:lstStyle/>
          <a:p>
            <a:r>
              <a:rPr lang="en-AU" sz="800">
                <a:solidFill>
                  <a:srgbClr val="F0F0F0"/>
                </a:solidFill>
                <a:latin typeface="+mn-lt"/>
              </a:rPr>
              <a:t>Slide</a:t>
            </a:r>
            <a:r>
              <a:rPr lang="en-AU" sz="800" baseline="0">
                <a:solidFill>
                  <a:srgbClr val="F0F0F0"/>
                </a:solidFill>
                <a:latin typeface="+mn-lt"/>
              </a:rPr>
              <a:t> 38 End of presentation</a:t>
            </a:r>
            <a:endParaRPr lang="en-AU" sz="800">
              <a:solidFill>
                <a:srgbClr val="F0F0F0"/>
              </a:solidFill>
              <a:latin typeface="+mn-lt"/>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75C5717-CB9B-0E24-5110-508780B93A71}"/>
              </a:ext>
            </a:extLst>
          </p:cNvPr>
          <p:cNvSpPr>
            <a:spLocks noGrp="1"/>
          </p:cNvSpPr>
          <p:nvPr>
            <p:ph type="title"/>
          </p:nvPr>
        </p:nvSpPr>
        <p:spPr/>
        <p:txBody>
          <a:bodyPr/>
          <a:lstStyle/>
          <a:p>
            <a:r>
              <a:rPr lang="en-AU" sz="800" dirty="0">
                <a:solidFill>
                  <a:srgbClr val="F0F0F0"/>
                </a:solidFill>
                <a:latin typeface="+mn-lt"/>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k</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y</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z</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v</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u</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ck</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43894F-70A7-6524-3B6B-A4535F562186}"/>
              </a:ext>
            </a:extLst>
          </p:cNvPr>
          <p:cNvSpPr>
            <a:spLocks noGrp="1"/>
          </p:cNvSpPr>
          <p:nvPr>
            <p:ph type="title"/>
          </p:nvPr>
        </p:nvSpPr>
        <p:spPr/>
        <p:txBody>
          <a:bodyPr/>
          <a:lstStyle/>
          <a:p>
            <a:r>
              <a:rPr lang="en-AU" sz="800">
                <a:solidFill>
                  <a:srgbClr val="F0F0F0"/>
                </a:solidFill>
                <a:latin typeface="+mn-lt"/>
              </a:rPr>
              <a:t>Slide 5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9FBCE3B8-7D6E-E50A-75C8-727BA69989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871679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4C725F-35DE-BF48-E4F0-28C31DB1FD3F}"/>
              </a:ext>
            </a:extLst>
          </p:cNvPr>
          <p:cNvSpPr>
            <a:spLocks noGrp="1"/>
          </p:cNvSpPr>
          <p:nvPr>
            <p:ph type="title"/>
          </p:nvPr>
        </p:nvSpPr>
        <p:spPr/>
        <p:txBody>
          <a:bodyPr/>
          <a:lstStyle/>
          <a:p>
            <a:r>
              <a:rPr lang="en-AU" sz="800">
                <a:solidFill>
                  <a:srgbClr val="F0F0F0"/>
                </a:solidFill>
                <a:latin typeface="+mn-lt"/>
              </a:rPr>
              <a:t>Slide 6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zip   luck   yap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30380-3BA3-7970-891D-C304A91C4F14}"/>
              </a:ext>
            </a:extLst>
          </p:cNvPr>
          <p:cNvSpPr>
            <a:spLocks noGrp="1"/>
          </p:cNvSpPr>
          <p:nvPr>
            <p:ph type="title"/>
          </p:nvPr>
        </p:nvSpPr>
        <p:spPr/>
        <p:txBody>
          <a:bodyPr/>
          <a:lstStyle/>
          <a:p>
            <a:r>
              <a:rPr lang="en-AU" sz="800">
                <a:solidFill>
                  <a:srgbClr val="F0F0F0"/>
                </a:solidFill>
                <a:latin typeface="+mn-lt"/>
              </a:rPr>
              <a:t>Slide 7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yak">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832311" y="2340980"/>
            <a:ext cx="2156082" cy="2156082"/>
          </a:xfrm>
          <a:prstGeom prst="rect">
            <a:avLst/>
          </a:prstGeom>
        </p:spPr>
      </p:pic>
      <p:pic>
        <p:nvPicPr>
          <p:cNvPr id="4" name="Picture 3" descr="van">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84802" y="2154303"/>
            <a:ext cx="2822395" cy="2822395"/>
          </a:xfrm>
          <a:prstGeom prst="rect">
            <a:avLst/>
          </a:prstGeom>
        </p:spPr>
      </p:pic>
      <p:pic>
        <p:nvPicPr>
          <p:cNvPr id="7" name="Picture 6" descr="yuck">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203606" y="2320621"/>
            <a:ext cx="2489758" cy="248975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92B2D-773E-FFDD-9E7C-C6F35D67966B}"/>
              </a:ext>
            </a:extLst>
          </p:cNvPr>
          <p:cNvSpPr>
            <a:spLocks noGrp="1"/>
          </p:cNvSpPr>
          <p:nvPr>
            <p:ph type="title"/>
          </p:nvPr>
        </p:nvSpPr>
        <p:spPr/>
        <p:txBody>
          <a:bodyPr/>
          <a:lstStyle/>
          <a:p>
            <a:r>
              <a:rPr lang="en-AU" sz="800">
                <a:solidFill>
                  <a:srgbClr val="F0F0F0"/>
                </a:solidFill>
                <a:latin typeface="+mn-lt"/>
              </a:rPr>
              <a:t>Slide 8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like  said  of  love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9AAF5-E8AE-B1D0-D5E2-63A22461DA13}"/>
              </a:ext>
            </a:extLst>
          </p:cNvPr>
          <p:cNvSpPr>
            <a:spLocks noGrp="1"/>
          </p:cNvSpPr>
          <p:nvPr>
            <p:ph type="title"/>
          </p:nvPr>
        </p:nvSpPr>
        <p:spPr/>
        <p:txBody>
          <a:bodyPr/>
          <a:lstStyle/>
          <a:p>
            <a:r>
              <a:rPr lang="en-AU" sz="800">
                <a:solidFill>
                  <a:srgbClr val="F0F0F0"/>
                </a:solidFill>
                <a:latin typeface="+mn-lt"/>
              </a:rPr>
              <a:t>Slide 9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Kim and I love the van and the truck.</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5" ma:contentTypeDescription="Create a new document." ma:contentTypeScope="" ma:versionID="f59fd6dfb918e50fe34ee862c39c136a">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http://purl.org/dc/dcmitype/"/>
    <ds:schemaRef ds:uri="http://purl.org/dc/elements/1.1/"/>
    <ds:schemaRef ds:uri="http://schemas.microsoft.com/office/2006/documentManagement/types"/>
    <ds:schemaRef ds:uri="ff236c08-9611-4854-a4bb-16d44b7327b6"/>
    <ds:schemaRef ds:uri="http://www.w3.org/XML/1998/namespace"/>
    <ds:schemaRef ds:uri="http://schemas.openxmlformats.org/package/2006/metadata/core-properties"/>
    <ds:schemaRef ds:uri="http://schemas.microsoft.com/office/2006/metadata/properties"/>
    <ds:schemaRef ds:uri="http://schemas.microsoft.com/office/infopath/2007/PartnerControls"/>
    <ds:schemaRef ds:uri="64eff3df-e3d6-48ed-978f-45ff25640900"/>
    <ds:schemaRef ds:uri="http://purl.org/dc/terms/"/>
  </ds:schemaRefs>
</ds:datastoreItem>
</file>

<file path=customXml/itemProps2.xml><?xml version="1.0" encoding="utf-8"?>
<ds:datastoreItem xmlns:ds="http://schemas.openxmlformats.org/officeDocument/2006/customXml" ds:itemID="{76B9055C-527F-40C0-AC5E-008C36325448}"/>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TotalTime>
  <Words>4104</Words>
  <Application>Microsoft Office PowerPoint</Application>
  <PresentationFormat>Widescreen</PresentationFormat>
  <Paragraphs>568</Paragraphs>
  <Slides>38</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Symbol</vt:lpstr>
      <vt:lpstr>Tenorite</vt:lpstr>
      <vt:lpstr>Office Theme</vt:lpstr>
      <vt:lpstr>Slide 1 Start of presentation w says /w/</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lesson</vt:lpstr>
      <vt:lpstr>Slide 12 Phonemic awareness</vt:lpstr>
      <vt:lpstr>Slide 14 Phonemic awareness</vt:lpstr>
      <vt:lpstr>Slide 14 Learning intention and success criteria</vt:lpstr>
      <vt:lpstr>Slide 15 I do</vt:lpstr>
      <vt:lpstr>Slide 16 We do</vt:lpstr>
      <vt:lpstr>Slide 17 I do</vt:lpstr>
      <vt:lpstr>Slide 18 We do</vt:lpstr>
      <vt:lpstr>Slide 19 I do</vt:lpstr>
      <vt:lpstr>Slide 20 I do</vt:lpstr>
      <vt:lpstr>Slide 21 I do</vt:lpstr>
      <vt:lpstr>Slide 22 We do</vt:lpstr>
      <vt:lpstr>Slide 23 We do</vt:lpstr>
      <vt:lpstr>Slide 24 We do</vt:lpstr>
      <vt:lpstr>Slide 25 I do</vt:lpstr>
      <vt:lpstr>Slide 26 I do</vt:lpstr>
      <vt:lpstr>Slide 27 I do</vt:lpstr>
      <vt:lpstr>Slide 28 We do</vt:lpstr>
      <vt:lpstr>Slide 29 We do</vt:lpstr>
      <vt:lpstr>Slide 30 We do</vt:lpstr>
      <vt:lpstr>Slide 31 I do</vt:lpstr>
      <vt:lpstr>Slide 32 We do</vt:lpstr>
      <vt:lpstr>Slide 33 I do</vt:lpstr>
      <vt:lpstr>Slide 34 We do</vt:lpstr>
      <vt:lpstr>Slide 35 Check for understanding</vt:lpstr>
      <vt:lpstr>Slide 36 Check for understanding</vt:lpstr>
      <vt:lpstr>Slide 37 You do</vt:lpstr>
      <vt:lpstr>Slide 38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2026-03-31T23:39:51Z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