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tags/tag32.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3.xml" ContentType="application/vnd.openxmlformats-officedocument.presentationml.tags+xml"/>
  <Override PartName="/ppt/notesSlides/notesSlide4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520" r:id="rId5"/>
    <p:sldId id="518" r:id="rId6"/>
    <p:sldId id="528" r:id="rId7"/>
    <p:sldId id="510" r:id="rId8"/>
    <p:sldId id="509" r:id="rId9"/>
    <p:sldId id="522" r:id="rId10"/>
    <p:sldId id="511" r:id="rId11"/>
    <p:sldId id="512" r:id="rId12"/>
    <p:sldId id="513" r:id="rId13"/>
    <p:sldId id="514" r:id="rId14"/>
    <p:sldId id="515" r:id="rId15"/>
    <p:sldId id="521" r:id="rId16"/>
    <p:sldId id="526" r:id="rId17"/>
    <p:sldId id="524" r:id="rId18"/>
    <p:sldId id="492" r:id="rId19"/>
    <p:sldId id="464" r:id="rId20"/>
    <p:sldId id="465" r:id="rId21"/>
    <p:sldId id="497" r:id="rId22"/>
    <p:sldId id="498" r:id="rId23"/>
    <p:sldId id="466" r:id="rId24"/>
    <p:sldId id="496" r:id="rId25"/>
    <p:sldId id="468" r:id="rId26"/>
    <p:sldId id="469" r:id="rId27"/>
    <p:sldId id="470" r:id="rId28"/>
    <p:sldId id="471" r:id="rId29"/>
    <p:sldId id="472" r:id="rId30"/>
    <p:sldId id="473" r:id="rId31"/>
    <p:sldId id="474" r:id="rId32"/>
    <p:sldId id="475" r:id="rId33"/>
    <p:sldId id="476" r:id="rId34"/>
    <p:sldId id="477" r:id="rId35"/>
    <p:sldId id="478" r:id="rId36"/>
    <p:sldId id="479" r:id="rId37"/>
    <p:sldId id="480" r:id="rId38"/>
    <p:sldId id="483" r:id="rId39"/>
    <p:sldId id="481" r:id="rId40"/>
    <p:sldId id="482" r:id="rId41"/>
    <p:sldId id="493" r:id="rId42"/>
    <p:sldId id="485" r:id="rId43"/>
    <p:sldId id="486" r:id="rId44"/>
    <p:sldId id="494"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894CCCEB-FABF-0F85-7062-35BD6BC6D978}"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CCF1E2"/>
    <a:srgbClr val="F0E9E4"/>
    <a:srgbClr val="F0F0F0"/>
    <a:srgbClr val="E1EAEB"/>
    <a:srgbClr val="9B6A49"/>
    <a:srgbClr val="CD1E25"/>
    <a:srgbClr val="FBEDEE"/>
    <a:srgbClr val="F8DDDE"/>
    <a:srgbClr val="0E1E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93" autoAdjust="0"/>
    <p:restoredTop sz="51214" autoAdjust="0"/>
  </p:normalViewPr>
  <p:slideViewPr>
    <p:cSldViewPr snapToGrid="0">
      <p:cViewPr varScale="1">
        <p:scale>
          <a:sx n="56" d="100"/>
          <a:sy n="56" d="100"/>
        </p:scale>
        <p:origin x="2244" y="102"/>
      </p:cViewPr>
      <p:guideLst>
        <p:guide orient="horz" pos="2160"/>
        <p:guide pos="3840"/>
      </p:guideLst>
    </p:cSldViewPr>
  </p:slideViewPr>
  <p:outlineViewPr>
    <p:cViewPr>
      <p:scale>
        <a:sx n="33" d="100"/>
        <a:sy n="33" d="100"/>
      </p:scale>
      <p:origin x="0" y="-1812"/>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custSel addSld delSld modSld modMainMaster">
      <pc:chgData name="Kerrie Shanahan" userId="ae473d9f-76e9-476f-892f-2674ea963afc" providerId="ADAL" clId="{1C2628FB-1F07-4B48-8FB3-27553585B1CA}" dt="2026-03-31T23:40:50.324" v="65" actId="20577"/>
      <pc:docMkLst>
        <pc:docMk/>
      </pc:docMkLst>
      <pc:sldChg chg="add del modNotesTx">
        <pc:chgData name="Kerrie Shanahan" userId="ae473d9f-76e9-476f-892f-2674ea963afc" providerId="ADAL" clId="{1C2628FB-1F07-4B48-8FB3-27553585B1CA}" dt="2026-03-24T01:00:18.040" v="10" actId="20577"/>
        <pc:sldMkLst>
          <pc:docMk/>
          <pc:sldMk cId="2252570692" sldId="486"/>
        </pc:sldMkLst>
      </pc:sldChg>
      <pc:sldChg chg="modNotesTx">
        <pc:chgData name="Kerrie Shanahan" userId="ae473d9f-76e9-476f-892f-2674ea963afc" providerId="ADAL" clId="{1C2628FB-1F07-4B48-8FB3-27553585B1CA}" dt="2026-03-30T21:47:12.108" v="63" actId="113"/>
        <pc:sldMkLst>
          <pc:docMk/>
          <pc:sldMk cId="1652726119" sldId="509"/>
        </pc:sldMkLst>
      </pc:sldChg>
      <pc:sldChg chg="modNotesTx">
        <pc:chgData name="Kerrie Shanahan" userId="ae473d9f-76e9-476f-892f-2674ea963afc" providerId="ADAL" clId="{1C2628FB-1F07-4B48-8FB3-27553585B1CA}" dt="2026-03-30T03:19:13.635" v="12" actId="20577"/>
        <pc:sldMkLst>
          <pc:docMk/>
          <pc:sldMk cId="1797789494" sldId="518"/>
        </pc:sldMkLst>
      </pc:sldChg>
      <pc:sldChg chg="modNotesTx">
        <pc:chgData name="Kerrie Shanahan" userId="ae473d9f-76e9-476f-892f-2674ea963afc" providerId="ADAL" clId="{1C2628FB-1F07-4B48-8FB3-27553585B1CA}" dt="2026-03-30T03:19:59.040" v="26" actId="5793"/>
        <pc:sldMkLst>
          <pc:docMk/>
          <pc:sldMk cId="114706977" sldId="524"/>
        </pc:sldMkLst>
      </pc:sldChg>
      <pc:sldChg chg="modNotesTx">
        <pc:chgData name="Kerrie Shanahan" userId="ae473d9f-76e9-476f-892f-2674ea963afc" providerId="ADAL" clId="{1C2628FB-1F07-4B48-8FB3-27553585B1CA}" dt="2026-03-30T03:19:48.267" v="23" actId="20577"/>
        <pc:sldMkLst>
          <pc:docMk/>
          <pc:sldMk cId="531723783" sldId="526"/>
        </pc:sldMkLst>
      </pc:sldChg>
      <pc:sldMasterChg chg="modSldLayout">
        <pc:chgData name="Kerrie Shanahan" userId="ae473d9f-76e9-476f-892f-2674ea963afc" providerId="ADAL" clId="{1C2628FB-1F07-4B48-8FB3-27553585B1CA}" dt="2026-03-31T23:40:50.324" v="65" actId="20577"/>
        <pc:sldMasterMkLst>
          <pc:docMk/>
          <pc:sldMasterMk cId="1034081160" sldId="2147483648"/>
        </pc:sldMasterMkLst>
        <pc:sldLayoutChg chg="modSp mod">
          <pc:chgData name="Kerrie Shanahan" userId="ae473d9f-76e9-476f-892f-2674ea963afc" providerId="ADAL" clId="{1C2628FB-1F07-4B48-8FB3-27553585B1CA}" dt="2026-03-31T23:40:50.324" v="65" actId="20577"/>
          <pc:sldLayoutMkLst>
            <pc:docMk/>
            <pc:sldMasterMk cId="1034081160" sldId="2147483648"/>
            <pc:sldLayoutMk cId="531169590" sldId="2147483716"/>
          </pc:sldLayoutMkLst>
          <pc:spChg chg="mod">
            <ac:chgData name="Kerrie Shanahan" userId="ae473d9f-76e9-476f-892f-2674ea963afc" providerId="ADAL" clId="{1C2628FB-1F07-4B48-8FB3-27553585B1CA}" dt="2026-03-31T23:40:50.324" v="65" actId="20577"/>
            <ac:spMkLst>
              <pc:docMk/>
              <pc:sldMasterMk cId="1034081160" sldId="2147483648"/>
              <pc:sldLayoutMk cId="531169590" sldId="2147483716"/>
              <ac:spMk id="18" creationId="{3332D806-D40C-7693-A1D4-9FEDAA154E3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12),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13 and 14)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x</a:t>
            </a:r>
            <a:r>
              <a:rPr lang="en-AU" dirty="0">
                <a:latin typeface="+mn-lt"/>
              </a:rPr>
              <a:t> says /</a:t>
            </a:r>
            <a:r>
              <a:rPr lang="en-AU" dirty="0" err="1">
                <a:latin typeface="+mn-lt"/>
              </a:rPr>
              <a:t>ks</a:t>
            </a:r>
            <a:r>
              <a:rPr lang="en-AU" dirty="0">
                <a:latin typeface="+mn-lt"/>
              </a:rPr>
              <a:t>/* (slides 15 to 40)</a:t>
            </a:r>
          </a:p>
          <a:p>
            <a:pPr marL="171450" indent="-171450">
              <a:buFont typeface="Arial" panose="020B0604020202020204" pitchFamily="34" charset="0"/>
              <a:buChar char="•"/>
              <a:defRPr/>
            </a:pPr>
            <a:r>
              <a:rPr lang="en-AU" dirty="0">
                <a:latin typeface="+mn-lt"/>
              </a:rPr>
              <a:t>the irregular word </a:t>
            </a:r>
            <a:r>
              <a:rPr lang="en-AU" b="1" dirty="0">
                <a:latin typeface="+mn-lt"/>
              </a:rPr>
              <a:t>you</a:t>
            </a:r>
            <a:r>
              <a:rPr lang="en-AU" dirty="0">
                <a:latin typeface="+mn-lt"/>
              </a:rPr>
              <a:t> (slides 32 and 33).</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39).</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16 and 17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40) using the </a:t>
            </a:r>
            <a:r>
              <a:rPr lang="en-US" u="none" dirty="0">
                <a:latin typeface="+mn-lt"/>
              </a:rPr>
              <a:t>Phase 5 decodable resources</a:t>
            </a:r>
            <a:r>
              <a:rPr lang="en-US" dirty="0">
                <a:latin typeface="+mn-lt"/>
              </a:rPr>
              <a:t>.</a:t>
            </a:r>
            <a:endParaRPr lang="en-AU" dirty="0">
              <a:latin typeface="+mn-lt"/>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 The letter </a:t>
            </a:r>
            <a:r>
              <a:rPr lang="en-AU" b="1" dirty="0">
                <a:latin typeface="+mn-lt"/>
              </a:rPr>
              <a:t>x</a:t>
            </a:r>
            <a:r>
              <a:rPr lang="en-AU" dirty="0">
                <a:latin typeface="+mn-lt"/>
              </a:rPr>
              <a:t> makes two adjacent sounds /k/ and /s/, and the notation /</a:t>
            </a:r>
            <a:r>
              <a:rPr lang="en-AU" dirty="0" err="1">
                <a:latin typeface="+mn-lt"/>
              </a:rPr>
              <a:t>ks</a:t>
            </a:r>
            <a:r>
              <a:rPr lang="en-AU" dirty="0">
                <a:latin typeface="+mn-lt"/>
              </a:rPr>
              <a:t>/ is used to represent this.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I love the wig and I like the zip.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42B15-69C3-4A18-C50E-8D556E0274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8F3D96-6BCF-155E-26B8-6D52CF2379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6304A0-DA9C-0C8A-1D22-69F340BEBEE3}"/>
              </a:ext>
            </a:extLst>
          </p:cNvPr>
          <p:cNvSpPr>
            <a:spLocks noGrp="1"/>
          </p:cNvSpPr>
          <p:nvPr>
            <p:ph type="body" idx="1"/>
          </p:nvPr>
        </p:nvSpPr>
        <p:spPr/>
        <p:txBody>
          <a:bodyPr/>
          <a:lstStyle/>
          <a:p>
            <a:r>
              <a:rPr lang="en-US" b="1" dirty="0"/>
              <a:t>I do</a:t>
            </a:r>
          </a:p>
          <a:p>
            <a:endParaRPr lang="en-US" b="1" dirty="0"/>
          </a:p>
          <a:p>
            <a:r>
              <a:rPr lang="en-US" b="1" dirty="0"/>
              <a:t>Swap it (middle letters/sounds): </a:t>
            </a:r>
            <a:r>
              <a:rPr lang="en-US" dirty="0"/>
              <a:t>substitution</a:t>
            </a:r>
            <a:r>
              <a:rPr lang="en-US" b="0" dirty="0"/>
              <a:t> of medial sounds and letters in written CVC words</a:t>
            </a:r>
          </a:p>
          <a:p>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latin typeface="+mn-lt"/>
              </a:rPr>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a:t>
            </a:r>
            <a:r>
              <a:rPr lang="en-US" dirty="0" err="1">
                <a:effectLst/>
              </a:rPr>
              <a:t>practise</a:t>
            </a:r>
            <a:r>
              <a:rPr lang="en-US" dirty="0">
                <a:effectLst/>
              </a:rPr>
              <a:t>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Refer to the slide and say:</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I’m going to use letters and sounds we have learned to write CVC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Then I will change the words by swapping the middle vowel letter and sound.</a:t>
            </a:r>
            <a:endParaRPr lang="en-US" b="0"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On the slide you can see some letter tiles. Remember, the square blocks show where consonants belong and the circles show where vowels belong.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 can see on the slide that I will start with a CVC word and then I will swap the middle vowel to make a new CVC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Start by changing </a:t>
            </a:r>
            <a:r>
              <a:rPr lang="en-US" b="1" i="0" dirty="0"/>
              <a:t>hop</a:t>
            </a:r>
            <a:r>
              <a:rPr lang="en-US" b="0" i="0" dirty="0"/>
              <a:t> to</a:t>
            </a:r>
            <a:r>
              <a:rPr lang="en-US" b="1" i="0" dirty="0"/>
              <a:t> hip </a:t>
            </a:r>
            <a:r>
              <a:rPr lang="en-US" b="0" i="0" dirty="0"/>
              <a:t>using the following sequence:</a:t>
            </a:r>
            <a:endParaRPr lang="en-US" b="1"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I’ll start with </a:t>
            </a:r>
            <a:r>
              <a:rPr lang="en-US" b="1" i="1" dirty="0"/>
              <a:t>hop</a:t>
            </a:r>
            <a:r>
              <a:rPr lang="en-US" b="0" i="1" dirty="0"/>
              <a:t>.</a:t>
            </a:r>
            <a:endParaRPr lang="en-US" b="1"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segmenting the sounds and writing the word on your class whiteboard. You may refer to the consonants and vowels.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Now I will swap the middle vowel. I will swap the letters to change /o/ to /</a:t>
            </a:r>
            <a:r>
              <a:rPr lang="en-US" b="0" i="1" dirty="0" err="1"/>
              <a:t>i</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rubbing off the letter </a:t>
            </a:r>
            <a:r>
              <a:rPr lang="en-US" b="1" i="0" dirty="0"/>
              <a:t>o</a:t>
            </a:r>
            <a:r>
              <a:rPr lang="en-US" b="0" i="0" dirty="0"/>
              <a:t> from the middle of the word and writing the letter </a:t>
            </a:r>
            <a:r>
              <a:rPr lang="en-US" b="1" i="0" dirty="0" err="1"/>
              <a:t>i</a:t>
            </a:r>
            <a:r>
              <a:rPr lang="en-US" b="0" i="0" dirty="0"/>
              <a:t> in its place. </a:t>
            </a:r>
            <a:endParaRPr lang="en-US" b="1"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sounding out and blending to read the new word, </a:t>
            </a:r>
            <a:r>
              <a:rPr lang="en-US" b="1" i="0" dirty="0"/>
              <a:t>hip</a:t>
            </a:r>
            <a:r>
              <a:rPr lang="en-US" b="0" i="0" dirty="0"/>
              <a:t>. You may refer to the CVC pattern on the new word again.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a:defRPr/>
            </a:pPr>
            <a:r>
              <a:rPr lang="en-US" dirty="0"/>
              <a:t>Continue with the following examples:</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bin </a:t>
            </a:r>
            <a:r>
              <a:rPr lang="en-US" b="0" dirty="0"/>
              <a:t>(swap /</a:t>
            </a:r>
            <a:r>
              <a:rPr lang="en-US" b="0" dirty="0" err="1"/>
              <a:t>i</a:t>
            </a:r>
            <a:r>
              <a:rPr lang="en-US" b="0" dirty="0"/>
              <a:t>/ to /u/: </a:t>
            </a:r>
            <a:r>
              <a:rPr lang="en-US" b="1" dirty="0"/>
              <a:t>bun</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fox</a:t>
            </a:r>
            <a:r>
              <a:rPr lang="en-US" b="0" dirty="0"/>
              <a:t> (swap /o/ to /</a:t>
            </a:r>
            <a:r>
              <a:rPr lang="en-US" b="0" dirty="0" err="1"/>
              <a:t>i</a:t>
            </a:r>
            <a:r>
              <a:rPr lang="en-US" b="0" dirty="0"/>
              <a:t>/: </a:t>
            </a:r>
            <a:r>
              <a:rPr lang="en-US" b="1" dirty="0"/>
              <a:t>fix</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wit</a:t>
            </a:r>
            <a:r>
              <a:rPr lang="en-US" b="0" dirty="0"/>
              <a:t> (swap /</a:t>
            </a:r>
            <a:r>
              <a:rPr lang="en-US" b="0" dirty="0" err="1"/>
              <a:t>i</a:t>
            </a:r>
            <a:r>
              <a:rPr lang="en-US" b="0" dirty="0"/>
              <a:t>/ to /e/: </a:t>
            </a:r>
            <a:r>
              <a:rPr lang="en-US" b="1" dirty="0"/>
              <a:t>wet</a:t>
            </a:r>
            <a:r>
              <a:rPr lang="en-US" b="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may choose to also include the following, more complex example to demonstrate the use of </a:t>
            </a:r>
            <a:r>
              <a:rPr lang="en-US" b="1" dirty="0"/>
              <a:t>q</a:t>
            </a:r>
            <a:r>
              <a:rPr lang="en-US" b="0" dirty="0"/>
              <a:t> and the taught digraph </a:t>
            </a:r>
            <a:r>
              <a:rPr lang="en-US" b="1" dirty="0"/>
              <a:t>ck</a:t>
            </a:r>
            <a:r>
              <a:rPr lang="en-US"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quick </a:t>
            </a:r>
            <a:r>
              <a:rPr lang="en-US" b="0" dirty="0"/>
              <a:t>(swap /</a:t>
            </a:r>
            <a:r>
              <a:rPr lang="en-US" b="0" dirty="0" err="1"/>
              <a:t>i</a:t>
            </a:r>
            <a:r>
              <a:rPr lang="en-US" b="0" dirty="0"/>
              <a:t>/ to /a/: </a:t>
            </a:r>
            <a:r>
              <a:rPr lang="en-US" b="1" dirty="0"/>
              <a:t>quack</a:t>
            </a:r>
            <a:r>
              <a:rPr lang="en-US" b="0" dirty="0"/>
              <a:t>).</a:t>
            </a:r>
          </a:p>
          <a:p>
            <a:endParaRPr lang="en-US" b="0" dirty="0">
              <a:ea typeface="Calibri"/>
              <a:cs typeface="Calibri"/>
            </a:endParaRPr>
          </a:p>
          <a:p>
            <a:pPr marL="0" indent="0">
              <a:buFont typeface="Arial" panose="020B0604020202020204" pitchFamily="34" charset="0"/>
              <a:buNone/>
            </a:pPr>
            <a:r>
              <a:rPr lang="en-US" b="0" dirty="0"/>
              <a:t>Note: The symbol included on the slide gives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US" b="0" i="0" dirty="0"/>
          </a:p>
          <a:p>
            <a:pPr marL="0" indent="0">
              <a:buFont typeface="Arial" panose="020B0604020202020204" pitchFamily="34" charset="0"/>
              <a:buNone/>
            </a:pPr>
            <a:endParaRPr lang="en-US" b="0" dirty="0"/>
          </a:p>
        </p:txBody>
      </p:sp>
      <p:sp>
        <p:nvSpPr>
          <p:cNvPr id="4" name="Slide Number Placeholder 3">
            <a:extLst>
              <a:ext uri="{FF2B5EF4-FFF2-40B4-BE49-F238E27FC236}">
                <a16:creationId xmlns:a16="http://schemas.microsoft.com/office/drawing/2014/main" id="{5A0B2D7F-8DB9-6266-D95F-33CA844967DF}"/>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002318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Swap it (middle letters/sounds): </a:t>
            </a:r>
            <a:r>
              <a:rPr lang="en-US" dirty="0"/>
              <a:t>substitution</a:t>
            </a:r>
            <a:r>
              <a:rPr lang="en-US" b="0" dirty="0"/>
              <a:t> of medial sounds and letters in written CVC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0" i="1" dirty="0"/>
              <a:t> Let’s do some together now. We’ll start with the word </a:t>
            </a:r>
            <a:r>
              <a:rPr lang="en-US" b="1" i="1" dirty="0"/>
              <a:t>leg</a:t>
            </a:r>
            <a:r>
              <a:rPr lang="en-US" b="0" i="1" dirty="0"/>
              <a:t>.</a:t>
            </a:r>
          </a:p>
          <a:p>
            <a:pPr marL="0" indent="0">
              <a:buFont typeface="Arial"/>
              <a:buNone/>
            </a:pPr>
            <a:endParaRPr lang="en-US" b="0" dirty="0"/>
          </a:p>
          <a:p>
            <a:pPr marL="0" indent="0">
              <a:buFont typeface="Arial"/>
              <a:buNone/>
            </a:pPr>
            <a:r>
              <a:rPr lang="en-US" b="0" dirty="0"/>
              <a:t>Support students to:</a:t>
            </a:r>
          </a:p>
          <a:p>
            <a:pPr marL="171450" indent="-171450">
              <a:buFont typeface="Arial" panose="020B0604020202020204" pitchFamily="34" charset="0"/>
              <a:buChar char="•"/>
            </a:pPr>
            <a:r>
              <a:rPr lang="en-US" b="0" dirty="0"/>
              <a:t>segment the sounds in the word</a:t>
            </a:r>
            <a:endParaRPr lang="en-US" b="1" dirty="0"/>
          </a:p>
          <a:p>
            <a:pPr marL="171450" indent="-171450">
              <a:buFont typeface="Arial" panose="020B0604020202020204" pitchFamily="34" charset="0"/>
              <a:buChar char="•"/>
            </a:pPr>
            <a:r>
              <a:rPr lang="en-US" b="0" dirty="0">
                <a:ea typeface="Calibri"/>
                <a:cs typeface="Calibri"/>
              </a:rPr>
              <a:t>write the word on their mini-</a:t>
            </a:r>
            <a:r>
              <a:rPr lang="en-US" dirty="0">
                <a:ea typeface="Calibri"/>
                <a:cs typeface="Calibri"/>
              </a:rPr>
              <a:t>whiteboard</a:t>
            </a:r>
          </a:p>
          <a:p>
            <a:pPr marL="171450" indent="-171450">
              <a:buFont typeface="Arial" panose="020B0604020202020204" pitchFamily="34" charset="0"/>
              <a:buChar char="•"/>
            </a:pPr>
            <a:r>
              <a:rPr lang="en-US" dirty="0">
                <a:ea typeface="Calibri"/>
                <a:cs typeface="Calibri"/>
              </a:rPr>
              <a:t>read the word.</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Now we’ll swap the middle vowel to change the /e/ to /o/ </a:t>
            </a:r>
            <a:r>
              <a:rPr lang="en-US" i="0" dirty="0">
                <a:ea typeface="Calibri"/>
                <a:cs typeface="Calibri"/>
              </a:rPr>
              <a:t>(</a:t>
            </a:r>
            <a:r>
              <a:rPr lang="en-US" b="1" i="0" dirty="0">
                <a:ea typeface="Calibri"/>
                <a:cs typeface="Calibri"/>
              </a:rPr>
              <a:t>log</a:t>
            </a:r>
            <a:r>
              <a:rPr lang="en-US" i="0" dirty="0">
                <a:ea typeface="Calibri"/>
                <a:cs typeface="Calibri"/>
              </a:rPr>
              <a:t>).</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rub off the middle vowel in the word (</a:t>
            </a:r>
            <a:r>
              <a:rPr lang="en-US" b="1" i="0" dirty="0"/>
              <a:t>e</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add the new corresponding vowel (</a:t>
            </a:r>
            <a:r>
              <a:rPr lang="en-US" b="1" i="0" dirty="0"/>
              <a:t>o</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sound out and blend to read the new word, </a:t>
            </a:r>
            <a:r>
              <a:rPr lang="en-US" b="0" i="0" dirty="0" err="1"/>
              <a:t>emphasising</a:t>
            </a:r>
            <a:r>
              <a:rPr lang="en-US" b="0" i="0" dirty="0"/>
              <a:t> the change of vowel sound </a:t>
            </a:r>
            <a:r>
              <a:rPr lang="en-US" i="0" dirty="0">
                <a:ea typeface="Calibri"/>
                <a:cs typeface="Calibri"/>
              </a:rPr>
              <a:t>(</a:t>
            </a:r>
            <a:r>
              <a:rPr lang="en-US" b="1" i="0" dirty="0">
                <a:ea typeface="Calibri"/>
                <a:cs typeface="Calibri"/>
              </a:rPr>
              <a:t>log</a:t>
            </a:r>
            <a:r>
              <a:rPr lang="en-US" i="0" dirty="0">
                <a:ea typeface="Calibri"/>
                <a:cs typeface="Calibri"/>
              </a:rPr>
              <a:t>)</a:t>
            </a:r>
            <a:r>
              <a:rPr lang="en-US" b="0" i="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a:defRPr/>
            </a:pPr>
            <a:r>
              <a:rPr lang="en-US" dirty="0"/>
              <a:t>Continue with the following examples:</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mut </a:t>
            </a:r>
            <a:r>
              <a:rPr lang="en-US" b="0" dirty="0"/>
              <a:t>(swap /u/ to /a/: </a:t>
            </a:r>
            <a:r>
              <a:rPr lang="en-US" b="1" dirty="0"/>
              <a:t>mat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zip</a:t>
            </a:r>
            <a:r>
              <a:rPr lang="en-US" b="0" dirty="0"/>
              <a:t> (swap /</a:t>
            </a:r>
            <a:r>
              <a:rPr lang="en-US" b="0" dirty="0" err="1"/>
              <a:t>i</a:t>
            </a:r>
            <a:r>
              <a:rPr lang="en-US" b="0" dirty="0"/>
              <a:t>/ to /a/: </a:t>
            </a:r>
            <a:r>
              <a:rPr lang="en-US" b="1" dirty="0"/>
              <a:t>zap</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jet</a:t>
            </a:r>
            <a:r>
              <a:rPr lang="en-US" b="0" dirty="0"/>
              <a:t> (swap /e/ to /u/: </a:t>
            </a:r>
            <a:r>
              <a:rPr lang="en-US" b="1" dirty="0"/>
              <a:t>jut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may choose to also include the following, more complex example to demonstrate the use the taught digraph </a:t>
            </a:r>
            <a:r>
              <a:rPr lang="en-US" b="1" dirty="0"/>
              <a:t>ck</a:t>
            </a:r>
            <a:r>
              <a:rPr lang="en-US"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rock </a:t>
            </a:r>
            <a:r>
              <a:rPr lang="en-US" b="0" dirty="0"/>
              <a:t>(swap /o/ to /a/: </a:t>
            </a:r>
            <a:r>
              <a:rPr lang="en-US" b="1" dirty="0"/>
              <a:t>rack</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indent="0">
              <a:buFont typeface="Arial" panose="020B0604020202020204" pitchFamily="34" charset="0"/>
              <a:buNone/>
            </a:pPr>
            <a:r>
              <a:rPr lang="en-US" b="0" dirty="0"/>
              <a:t>Note: The symbol included on the slide gives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x</a:t>
            </a:r>
            <a:r>
              <a:rPr lang="en-AU" sz="1200" kern="1200">
                <a:effectLst/>
                <a:latin typeface="+mn-lt"/>
                <a:ea typeface="Times New Roman" panose="02020603050405020304" pitchFamily="18" charset="0"/>
              </a:rPr>
              <a:t> making a /ks/ sound. </a:t>
            </a:r>
          </a:p>
          <a:p>
            <a:endParaRPr lang="en-AU" sz="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you</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x</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b="1" i="1" dirty="0">
                <a:solidFill>
                  <a:srgbClr val="0E1E42"/>
                </a:solidFill>
                <a:ea typeface="+mj-lt"/>
                <a:cs typeface="+mj-lt"/>
              </a:rPr>
              <a:t>x</a:t>
            </a:r>
            <a:r>
              <a:rPr lang="en-US" b="0" i="1" dirty="0">
                <a:solidFill>
                  <a:srgbClr val="0E1E42"/>
                </a:solidFill>
                <a:ea typeface="+mj-lt"/>
                <a:cs typeface="+mj-lt"/>
              </a:rPr>
              <a:t> is a bit different from the other letters we have learned. It is just one letter but it says two sounds, one quickly after the other. First /k/ then /s/, /</a:t>
            </a:r>
            <a:r>
              <a:rPr lang="en-US" b="0" i="1" dirty="0" err="1">
                <a:solidFill>
                  <a:srgbClr val="0E1E42"/>
                </a:solidFill>
                <a:ea typeface="+mj-lt"/>
                <a:cs typeface="+mj-lt"/>
              </a:rPr>
              <a:t>ks</a:t>
            </a:r>
            <a:r>
              <a:rPr lang="en-US" b="0" i="1" dirty="0">
                <a:solidFill>
                  <a:srgbClr val="0E1E42"/>
                </a:solidFill>
                <a:ea typeface="+mj-lt"/>
                <a:cs typeface="+mj-lt"/>
              </a:rPr>
              <a:t>/</a:t>
            </a:r>
          </a:p>
          <a:p>
            <a:pPr marL="171450" indent="-171450">
              <a:buFont typeface="Arial" panose="020B0604020202020204" pitchFamily="34" charset="0"/>
              <a:buChar char="•"/>
            </a:pPr>
            <a:r>
              <a:rPr lang="en-AU" b="1" i="1" dirty="0">
                <a:solidFill>
                  <a:srgbClr val="0E1E42"/>
                </a:solidFill>
                <a:ea typeface="+mj-lt"/>
                <a:cs typeface="+mj-lt"/>
              </a:rPr>
              <a:t>x </a:t>
            </a:r>
            <a:r>
              <a:rPr lang="en-AU" i="1" dirty="0">
                <a:solidFill>
                  <a:srgbClr val="0E1E42"/>
                </a:solidFill>
                <a:ea typeface="+mj-lt"/>
                <a:cs typeface="+mj-lt"/>
              </a:rPr>
              <a:t>says /</a:t>
            </a:r>
            <a:r>
              <a:rPr lang="en-AU" i="1" dirty="0" err="1">
                <a:solidFill>
                  <a:srgbClr val="0E1E42"/>
                </a:solidFill>
                <a:ea typeface="+mj-lt"/>
                <a:cs typeface="+mj-lt"/>
              </a:rPr>
              <a:t>ks</a:t>
            </a:r>
            <a:r>
              <a:rPr lang="en-AU" i="1" dirty="0">
                <a:solidFill>
                  <a:srgbClr val="0E1E42"/>
                </a:solidFill>
                <a:ea typeface="+mj-lt"/>
                <a:cs typeface="+mj-lt"/>
              </a:rPr>
              <a:t>/.</a:t>
            </a:r>
          </a:p>
          <a:p>
            <a:pPr marL="171450" indent="-171450">
              <a:buFont typeface="Arial" panose="020B0604020202020204" pitchFamily="34" charset="0"/>
              <a:buChar char="•"/>
            </a:pPr>
            <a:r>
              <a:rPr lang="en-US" b="1" dirty="0"/>
              <a:t>x</a:t>
            </a:r>
            <a:r>
              <a:rPr lang="en-US" b="0" i="1" dirty="0"/>
              <a:t> is a consonant.</a:t>
            </a:r>
            <a:endParaRPr lang="en-US" dirty="0"/>
          </a:p>
          <a:p>
            <a:pPr marL="0" indent="0">
              <a:buFont typeface="Arial" panose="020B0604020202020204" pitchFamily="34" charset="0"/>
              <a:buNone/>
            </a:pPr>
            <a:endParaRPr lang="en-US" i="1" dirty="0">
              <a:solidFill>
                <a:srgbClr val="0E1E42"/>
              </a:solidFill>
              <a:ea typeface="+mj-lt"/>
              <a:cs typeface="+mj-lt"/>
            </a:endParaRPr>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x </a:t>
            </a:r>
            <a:r>
              <a:rPr lang="en-US" b="0" i="1" dirty="0"/>
              <a:t>says /</a:t>
            </a:r>
            <a:r>
              <a:rPr lang="en-US" b="0" i="1" dirty="0" err="1"/>
              <a:t>ks</a:t>
            </a:r>
            <a:r>
              <a:rPr lang="en-US" b="0" i="1"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dirty="0"/>
              <a:t>x</a:t>
            </a:r>
            <a:r>
              <a:rPr lang="en-US" dirty="0"/>
              <a:t> says /</a:t>
            </a:r>
            <a:r>
              <a:rPr lang="en-US" dirty="0" err="1"/>
              <a:t>ks</a:t>
            </a:r>
            <a:r>
              <a:rPr lang="en-US" dirty="0"/>
              <a:t>/</a:t>
            </a:r>
            <a:endParaRPr lang="en-AU" dirty="0"/>
          </a:p>
          <a:p>
            <a:endParaRPr lang="en-US" dirty="0"/>
          </a:p>
          <a:p>
            <a:pPr marL="0" indent="0">
              <a:buFont typeface="Arial" panose="020B0604020202020204" pitchFamily="34" charset="0"/>
              <a:buNone/>
            </a:pPr>
            <a:r>
              <a:rPr lang="en-US" dirty="0"/>
              <a:t>Say: </a:t>
            </a:r>
          </a:p>
          <a:p>
            <a:pPr marL="171450" indent="-171450">
              <a:buFont typeface="Arial" panose="020B0604020202020204" pitchFamily="34" charset="0"/>
              <a:buChar char="•"/>
            </a:pPr>
            <a:r>
              <a:rPr lang="en-US" b="1" i="1" dirty="0"/>
              <a:t>x</a:t>
            </a:r>
            <a:r>
              <a:rPr lang="en-US" i="1" dirty="0"/>
              <a:t> is a consonant.</a:t>
            </a:r>
          </a:p>
          <a:p>
            <a:pPr marL="171450" indent="-171450">
              <a:buFont typeface="Arial" panose="020B0604020202020204" pitchFamily="34" charset="0"/>
              <a:buChar char="•"/>
            </a:pPr>
            <a:r>
              <a:rPr lang="en-US" i="1" dirty="0"/>
              <a:t>Say it with me now.</a:t>
            </a:r>
            <a:r>
              <a:rPr lang="en-US" dirty="0"/>
              <a:t>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Students repeat this with you.</a:t>
            </a:r>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 saying each word aloud and listening for or isolating the final sound to find which words end with /ks/: </a:t>
            </a:r>
            <a:r>
              <a:rPr lang="en-US" b="1"/>
              <a:t>duck</a:t>
            </a:r>
            <a:r>
              <a:rPr lang="en-US" b="0"/>
              <a:t>,</a:t>
            </a:r>
            <a:r>
              <a:rPr lang="en-US" b="1"/>
              <a:t> letterbox</a:t>
            </a:r>
            <a:r>
              <a:rPr lang="en-US" b="0"/>
              <a:t>,</a:t>
            </a:r>
            <a:r>
              <a:rPr lang="en-US" b="1"/>
              <a:t> relax</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final sound to find which words that end with /ks/: </a:t>
            </a:r>
            <a:r>
              <a:rPr lang="en-US" b="1"/>
              <a:t>axe</a:t>
            </a:r>
            <a:r>
              <a:rPr lang="en-US" b="0"/>
              <a:t>,</a:t>
            </a:r>
            <a:r>
              <a:rPr lang="en-US" b="1"/>
              <a:t> goat</a:t>
            </a:r>
            <a:r>
              <a:rPr lang="en-US" b="0"/>
              <a:t>,</a:t>
            </a:r>
            <a:r>
              <a:rPr lang="en-US" b="1"/>
              <a:t> flex</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Add it (first letters/sounds): </a:t>
            </a:r>
            <a:r>
              <a:rPr lang="en-US" dirty="0"/>
              <a:t>addition of initial letters and sounds in written</a:t>
            </a:r>
            <a:r>
              <a:rPr lang="en-US" b="0" dirty="0"/>
              <a:t> </a:t>
            </a:r>
            <a:r>
              <a:rPr lang="en-US" dirty="0"/>
              <a:t>VC/</a:t>
            </a:r>
            <a:r>
              <a:rPr lang="en-US" b="0" dirty="0"/>
              <a:t>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latin typeface="+mn-lt"/>
              </a:rPr>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a:t>
            </a:r>
            <a:r>
              <a:rPr lang="en-US" dirty="0" err="1">
                <a:effectLst/>
              </a:rPr>
              <a:t>practise</a:t>
            </a:r>
            <a:r>
              <a:rPr lang="en-US" dirty="0">
                <a:effectLst/>
              </a:rPr>
              <a:t>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Explain the activity to students. 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I will give you some two-letter words and a sound to add to the beginning of each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 will write the word on your board and then add a letter for the sound you’re given. This will make the two-letter word into a CVC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 can see how this works with the letter tiles on the slide </a:t>
            </a:r>
            <a:r>
              <a:rPr lang="en-US" b="0" i="0" dirty="0"/>
              <a:t>(explain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Your first word is </a:t>
            </a:r>
            <a:r>
              <a:rPr lang="en-US" b="1" i="1" dirty="0"/>
              <a:t>in</a:t>
            </a:r>
            <a:r>
              <a:rPr lang="en-US" b="0" i="1" dirty="0"/>
              <a:t>.</a:t>
            </a:r>
            <a:r>
              <a:rPr lang="en-US" b="1" i="1"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indent="0">
              <a:buFont typeface="Arial"/>
              <a:buNone/>
            </a:pPr>
            <a:r>
              <a:rPr lang="en-US" b="0" dirty="0"/>
              <a:t>Students should:</a:t>
            </a:r>
          </a:p>
          <a:p>
            <a:pPr marL="171450" indent="-171450">
              <a:buFont typeface="Arial" panose="020B0604020202020204" pitchFamily="34" charset="0"/>
              <a:buChar char="•"/>
            </a:pPr>
            <a:r>
              <a:rPr lang="en-US" b="0" dirty="0"/>
              <a:t>segment the sounds in the word</a:t>
            </a:r>
          </a:p>
          <a:p>
            <a:pPr marL="171450" indent="-171450">
              <a:buFont typeface="Arial" panose="020B0604020202020204" pitchFamily="34" charset="0"/>
              <a:buChar char="•"/>
            </a:pPr>
            <a:r>
              <a:rPr lang="en-US" dirty="0">
                <a:ea typeface="Calibri"/>
                <a:cs typeface="Calibri"/>
              </a:rPr>
              <a:t>write the word</a:t>
            </a:r>
            <a:r>
              <a:rPr lang="en-US" b="1" dirty="0">
                <a:ea typeface="Calibri"/>
                <a:cs typeface="Calibri"/>
              </a:rPr>
              <a:t> </a:t>
            </a:r>
            <a:r>
              <a:rPr lang="en-US" dirty="0">
                <a:ea typeface="Calibri"/>
                <a:cs typeface="Calibri"/>
              </a:rPr>
              <a:t>on their mini-whiteboard</a:t>
            </a:r>
          </a:p>
          <a:p>
            <a:pPr marL="171450" indent="-171450">
              <a:buFont typeface="Arial" panose="020B0604020202020204" pitchFamily="34" charset="0"/>
              <a:buChar char="•"/>
            </a:pPr>
            <a:r>
              <a:rPr lang="en-US" dirty="0">
                <a:ea typeface="Calibri"/>
                <a:cs typeface="Calibri"/>
              </a:rPr>
              <a:t>read the word (</a:t>
            </a:r>
            <a:r>
              <a:rPr lang="en-US" b="1" dirty="0">
                <a:ea typeface="Calibri"/>
                <a:cs typeface="Calibri"/>
              </a:rPr>
              <a:t>in</a:t>
            </a:r>
            <a:r>
              <a:rPr lang="en-US" dirty="0">
                <a:ea typeface="Calibri"/>
                <a:cs typeface="Calibri"/>
              </a:rPr>
              <a:t>).</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Add a letter for the sound /p/ to the start of the word. What is the word now?</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Students should:</a:t>
            </a:r>
          </a:p>
          <a:p>
            <a:pPr marL="171450" indent="-171450">
              <a:buFont typeface="Arial" panose="020B0604020202020204" pitchFamily="34" charset="0"/>
              <a:buChar char="•"/>
            </a:pPr>
            <a:r>
              <a:rPr lang="en-US" dirty="0">
                <a:ea typeface="Calibri"/>
                <a:cs typeface="Calibri"/>
              </a:rPr>
              <a:t>add the corresponding letter to the start of the word on their mini-whiteboard</a:t>
            </a:r>
          </a:p>
          <a:p>
            <a:pPr marL="171450" indent="-171450">
              <a:buFont typeface="Arial" panose="020B0604020202020204" pitchFamily="34" charset="0"/>
              <a:buChar char="•"/>
            </a:pPr>
            <a:r>
              <a:rPr lang="en-US" dirty="0">
                <a:ea typeface="Calibri"/>
                <a:cs typeface="Calibri"/>
              </a:rPr>
              <a:t>read the new word on their mini-whiteboard (</a:t>
            </a:r>
            <a:r>
              <a:rPr lang="en-US" b="1" dirty="0">
                <a:ea typeface="Calibri"/>
                <a:cs typeface="Calibri"/>
              </a:rPr>
              <a:t>pin</a:t>
            </a:r>
            <a:r>
              <a:rPr lang="en-US" dirty="0">
                <a:ea typeface="Calibri"/>
                <a:cs typeface="Calibri"/>
              </a:rPr>
              <a:t>).</a:t>
            </a:r>
          </a:p>
          <a:p>
            <a:pPr marL="0" indent="0">
              <a:buFont typeface="Arial" panose="020B0604020202020204" pitchFamily="34" charset="0"/>
              <a:buNone/>
              <a:defRPr/>
            </a:pPr>
            <a:endParaRPr lang="en-US" b="0" dirty="0">
              <a:ea typeface="Calibri" panose="020F0502020204030204"/>
              <a:cs typeface="Calibri" panose="020F0502020204030204"/>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it</a:t>
            </a:r>
            <a:r>
              <a:rPr lang="en-US" dirty="0"/>
              <a:t> (add /f/: </a:t>
            </a:r>
            <a:r>
              <a:rPr lang="en-US" b="1" dirty="0"/>
              <a:t>fit</a:t>
            </a:r>
            <a:r>
              <a:rPr lang="en-US" dirty="0"/>
              <a:t>)</a:t>
            </a:r>
            <a:endParaRPr lang="en-US" dirty="0">
              <a:ea typeface="Calibri"/>
              <a:cs typeface="Calibri"/>
            </a:endParaRPr>
          </a:p>
          <a:p>
            <a:pPr marL="171450" indent="-171450">
              <a:buFont typeface="Arial"/>
              <a:buChar char="•"/>
              <a:defRPr/>
            </a:pPr>
            <a:r>
              <a:rPr lang="en-US" b="1" dirty="0">
                <a:ea typeface="Calibri"/>
                <a:cs typeface="Calibri"/>
              </a:rPr>
              <a:t>an </a:t>
            </a:r>
            <a:r>
              <a:rPr lang="en-US" dirty="0">
                <a:ea typeface="Calibri"/>
                <a:cs typeface="Calibri"/>
              </a:rPr>
              <a:t>(add /v/: </a:t>
            </a:r>
            <a:r>
              <a:rPr lang="en-US" b="1" dirty="0">
                <a:ea typeface="Calibri"/>
                <a:cs typeface="Calibri"/>
              </a:rPr>
              <a:t>van</a:t>
            </a:r>
            <a:r>
              <a:rPr lang="en-US" dirty="0">
                <a:ea typeface="Calibri"/>
                <a:cs typeface="Calibri"/>
              </a:rPr>
              <a:t> )</a:t>
            </a:r>
          </a:p>
          <a:p>
            <a:pPr marL="171450" indent="-171450">
              <a:buFont typeface="Arial"/>
              <a:buChar char="•"/>
              <a:defRPr/>
            </a:pPr>
            <a:r>
              <a:rPr lang="en-US" b="1" dirty="0">
                <a:ea typeface="Calibri"/>
                <a:cs typeface="Calibri"/>
              </a:rPr>
              <a:t>am </a:t>
            </a:r>
            <a:r>
              <a:rPr lang="en-US" dirty="0">
                <a:ea typeface="Calibri"/>
                <a:cs typeface="Calibri"/>
              </a:rPr>
              <a:t>(add /j/: </a:t>
            </a:r>
            <a:r>
              <a:rPr lang="en-US" b="1" dirty="0">
                <a:ea typeface="Calibri"/>
                <a:cs typeface="Calibri"/>
              </a:rPr>
              <a:t>jam</a:t>
            </a:r>
            <a:r>
              <a:rPr lang="en-US" dirty="0">
                <a:ea typeface="Calibri"/>
                <a:cs typeface="Calibri"/>
              </a:rPr>
              <a:t>)</a:t>
            </a:r>
            <a:endParaRPr lang="en-US" b="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manipulating the words, model the process then support students to try again.</a:t>
            </a:r>
          </a:p>
          <a:p>
            <a:endParaRPr lang="en-US" b="1" dirty="0"/>
          </a:p>
          <a:p>
            <a:pPr marL="0" indent="0">
              <a:buFont typeface="Arial" panose="020B0604020202020204" pitchFamily="34" charset="0"/>
              <a:buNone/>
            </a:pPr>
            <a:r>
              <a:rPr lang="en-US" b="0" dirty="0"/>
              <a:t>Note: The symbol included on the slide gives students and teachers a visual reminder that they can add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a:p>
            <a:r>
              <a:rPr lang="en-US"/>
              <a:t> </a:t>
            </a: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The image represents the word to be written: </a:t>
            </a:r>
            <a:r>
              <a:rPr lang="en-US" b="1"/>
              <a:t>fix</a:t>
            </a:r>
            <a:r>
              <a:rPr lang="en-US" b="0"/>
              <a:t>.</a:t>
            </a:r>
          </a:p>
          <a:p>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fix</a:t>
            </a:r>
            <a:r>
              <a:rPr lang="en-US" b="0"/>
              <a:t>,</a:t>
            </a:r>
            <a:r>
              <a:rPr lang="en-US" b="1"/>
              <a:t> mix</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fix</a:t>
            </a:r>
            <a:r>
              <a:rPr lang="en-US" b="0"/>
              <a:t>,</a:t>
            </a:r>
            <a:r>
              <a:rPr lang="en-US" b="1"/>
              <a:t> mix</a:t>
            </a:r>
            <a:r>
              <a:rPr lang="en-US" b="0"/>
              <a:t>,</a:t>
            </a:r>
            <a:r>
              <a:rPr lang="en-US" b="1"/>
              <a:t> six</a:t>
            </a:r>
            <a:r>
              <a:rPr lang="en-US" b="0"/>
              <a:t>.</a:t>
            </a:r>
            <a:endParaRPr lang="en-AU" b="1"/>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AU" b="1" dirty="0"/>
              <a:t>ox</a:t>
            </a:r>
            <a:r>
              <a:rPr lang="en-AU"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Vowels and consonants review</a:t>
            </a:r>
            <a:endParaRPr lang="en-US" b="1" i="1"/>
          </a:p>
          <a:p>
            <a:pPr marL="171450" indent="-171450">
              <a:buFont typeface="Arial" panose="020B0604020202020204" pitchFamily="34" charset="0"/>
              <a:buChar char="•"/>
            </a:pPr>
            <a:endParaRPr lang="en-US" i="1"/>
          </a:p>
          <a:p>
            <a:pPr marL="0" indent="0">
              <a:buFont typeface="Arial" panose="020B0604020202020204" pitchFamily="34" charset="0"/>
              <a:buNone/>
            </a:pPr>
            <a:r>
              <a:rPr lang="en-US" i="0"/>
              <a:t>Point to some letters. Have students say:</a:t>
            </a:r>
          </a:p>
          <a:p>
            <a:pPr marL="171450" indent="-171450">
              <a:buFont typeface="Arial" panose="020B0604020202020204" pitchFamily="34" charset="0"/>
              <a:buChar char="•"/>
            </a:pPr>
            <a:r>
              <a:rPr lang="en-US" i="0"/>
              <a:t>the letter name</a:t>
            </a:r>
          </a:p>
          <a:p>
            <a:pPr marL="171450" indent="-171450">
              <a:buFont typeface="Arial" panose="020B0604020202020204" pitchFamily="34" charset="0"/>
              <a:buChar char="•"/>
            </a:pPr>
            <a:r>
              <a:rPr lang="en-US" i="0"/>
              <a:t>the matching sound they know</a:t>
            </a:r>
          </a:p>
          <a:p>
            <a:pPr marL="171450" indent="-171450">
              <a:buFont typeface="Arial" panose="020B0604020202020204" pitchFamily="34" charset="0"/>
              <a:buChar char="•"/>
            </a:pPr>
            <a:r>
              <a:rPr lang="en-US" i="0"/>
              <a:t>if the letter is a vowel or a consonant.</a:t>
            </a:r>
          </a:p>
          <a:p>
            <a:pPr marL="171450" indent="-171450">
              <a:buFont typeface="Arial" panose="020B0604020202020204" pitchFamily="34" charset="0"/>
              <a:buChar char="•"/>
            </a:pPr>
            <a:endParaRPr lang="en-US" i="0"/>
          </a:p>
          <a:p>
            <a:pPr marL="0" indent="0">
              <a:buFont typeface="Arial" panose="020B0604020202020204" pitchFamily="34" charset="0"/>
              <a:buNone/>
            </a:pPr>
            <a:r>
              <a:rPr lang="en-US" i="0"/>
              <a:t>You could also choose to say a letter and sound and have students call out or gesture to show whether it is a vowel or a consonant.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784111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ox</a:t>
            </a:r>
            <a:r>
              <a:rPr lang="en-AU" b="0" dirty="0"/>
              <a:t>,</a:t>
            </a:r>
            <a:r>
              <a:rPr lang="en-AU" b="1" dirty="0"/>
              <a:t> fox</a:t>
            </a:r>
            <a:r>
              <a:rPr lang="en-AU" b="0" dirty="0"/>
              <a:t>.</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AU" b="1"/>
              <a:t>ox</a:t>
            </a:r>
            <a:r>
              <a:rPr lang="en-AU" b="0"/>
              <a:t>,</a:t>
            </a:r>
            <a:r>
              <a:rPr lang="en-AU" b="1"/>
              <a:t> fox</a:t>
            </a:r>
            <a:r>
              <a:rPr lang="en-AU" b="0"/>
              <a:t>,</a:t>
            </a:r>
            <a:r>
              <a:rPr lang="en-AU" b="1"/>
              <a:t> box</a:t>
            </a:r>
            <a:r>
              <a:rPr lang="en-AU"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You are going home now</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y/</a:t>
            </a:r>
            <a:r>
              <a:rPr lang="en-AU" sz="1200" b="1" dirty="0" err="1">
                <a:effectLst/>
                <a:latin typeface="+mn-lt"/>
                <a:ea typeface="Times New Roman" panose="02020603050405020304" pitchFamily="18" charset="0"/>
                <a:cs typeface="Calibri" panose="020F0502020204030204" pitchFamily="34" charset="0"/>
              </a:rPr>
              <a:t>ou</a:t>
            </a:r>
            <a:r>
              <a:rPr lang="en-AU" sz="1200" b="1" dirty="0">
                <a:effectLst/>
                <a:latin typeface="+mn-lt"/>
                <a:ea typeface="Times New Roman" panose="02020603050405020304" pitchFamily="18" charset="0"/>
                <a:cs typeface="Calibri" panose="020F0502020204030204" pitchFamily="34" charset="0"/>
              </a:rPr>
              <a:t>.</a:t>
            </a:r>
            <a:endParaRPr lang="en-AU" sz="1200" b="1"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dirty="0" err="1">
                <a:effectLst/>
                <a:latin typeface="+mn-lt"/>
                <a:ea typeface="Times New Roman" panose="02020603050405020304" pitchFamily="18" charset="0"/>
                <a:cs typeface="Calibri" panose="020F0502020204030204" pitchFamily="34" charset="0"/>
              </a:rPr>
              <a:t>ou</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you</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y-</a:t>
            </a:r>
            <a:r>
              <a:rPr lang="en-AU" sz="1200" b="1" kern="0" dirty="0" err="1">
                <a:effectLst/>
                <a:latin typeface="+mn-lt"/>
                <a:ea typeface="Times New Roman" panose="02020603050405020304" pitchFamily="18" charset="0"/>
              </a:rPr>
              <a:t>ou</a:t>
            </a:r>
            <a:r>
              <a:rPr lang="en-AU" sz="1200" kern="0" dirty="0">
                <a:effectLst/>
                <a:latin typeface="+mn-lt"/>
                <a:ea typeface="Times New Roman" panose="02020603050405020304" pitchFamily="18" charset="0"/>
              </a:rPr>
              <a:t> spells </a:t>
            </a:r>
            <a:r>
              <a:rPr lang="en-AU" sz="1200" b="1" kern="0" dirty="0">
                <a:effectLst/>
                <a:latin typeface="+mn-lt"/>
                <a:ea typeface="Times New Roman" panose="02020603050405020304" pitchFamily="18" charset="0"/>
              </a:rPr>
              <a:t>you</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dirty="0">
              <a:effectLst/>
              <a:latin typeface="+mn-lt"/>
            </a:endParaRP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y/</a:t>
            </a:r>
            <a:r>
              <a:rPr lang="en-AU" sz="1200" b="1" dirty="0" err="1">
                <a:effectLst/>
                <a:latin typeface="+mn-lt"/>
                <a:ea typeface="Times New Roman" panose="02020603050405020304" pitchFamily="18" charset="0"/>
                <a:cs typeface="Calibri" panose="020F0502020204030204" pitchFamily="34" charset="0"/>
              </a:rPr>
              <a:t>ou</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err="1">
                <a:effectLst/>
                <a:latin typeface="+mn-lt"/>
                <a:ea typeface="Times New Roman" panose="02020603050405020304" pitchFamily="18" charset="0"/>
                <a:cs typeface="Calibri" panose="020F0502020204030204" pitchFamily="34" charset="0"/>
              </a:rPr>
              <a:t>ou</a:t>
            </a:r>
            <a:r>
              <a:rPr lang="en-AU" sz="1200" b="0" dirty="0">
                <a:effectLst/>
                <a:latin typeface="+mn-lt"/>
                <a:ea typeface="Times New Roman" panose="02020603050405020304" pitchFamily="18" charset="0"/>
                <a:cs typeface="Calibri" panose="020F0502020204030204" pitchFamily="34" charset="0"/>
              </a:rPr>
              <a:t>’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you</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0" kern="0" dirty="0">
                <a:effectLst/>
                <a:latin typeface="+mn-lt"/>
                <a:ea typeface="Times New Roman" panose="02020603050405020304" pitchFamily="18" charset="0"/>
              </a:rPr>
              <a:t>‘</a:t>
            </a:r>
            <a:r>
              <a:rPr lang="en-AU" sz="1200" b="1" i="0" kern="0" dirty="0">
                <a:effectLst/>
                <a:latin typeface="+mn-lt"/>
                <a:ea typeface="Times New Roman" panose="02020603050405020304" pitchFamily="18" charset="0"/>
              </a:rPr>
              <a:t>y-</a:t>
            </a:r>
            <a:r>
              <a:rPr lang="en-AU" sz="1200" b="1" i="0" kern="0" dirty="0" err="1">
                <a:effectLst/>
                <a:latin typeface="+mn-lt"/>
                <a:ea typeface="Times New Roman" panose="02020603050405020304" pitchFamily="18" charset="0"/>
              </a:rPr>
              <a:t>ou</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you</a:t>
            </a:r>
            <a:r>
              <a:rPr lang="en-AU" sz="1200" i="0"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Remind students what the talking marks are for in the sentence. </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y-</a:t>
            </a:r>
            <a:r>
              <a:rPr lang="en-US" sz="1200" b="1" dirty="0" err="1">
                <a:effectLst/>
                <a:latin typeface="+mn-lt"/>
                <a:ea typeface="Aptos" panose="020B0004020202020204" pitchFamily="34" charset="0"/>
                <a:cs typeface="Times New Roman" panose="02020603050405020304" pitchFamily="18" charset="0"/>
              </a:rPr>
              <a:t>ou</a:t>
            </a:r>
            <a:r>
              <a:rPr lang="en-US" sz="1200" dirty="0">
                <a:effectLst/>
                <a:latin typeface="+mn-lt"/>
                <a:ea typeface="Aptos" panose="020B0004020202020204" pitchFamily="34" charset="0"/>
                <a:cs typeface="Times New Roman" panose="02020603050405020304" pitchFamily="18" charset="0"/>
              </a:rPr>
              <a:t>’ spells</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you</a:t>
            </a:r>
            <a:r>
              <a:rPr lang="en-US" sz="1200" b="0" dirty="0">
                <a:effectLst/>
                <a:latin typeface="+mn-lt"/>
                <a:ea typeface="Aptos" panose="020B0004020202020204" pitchFamily="34" charset="0"/>
                <a:cs typeface="Times New Roman" panose="02020603050405020304" pitchFamily="18" charset="0"/>
              </a:rPr>
              <a:t>’ </a:t>
            </a:r>
            <a:endParaRPr lang="en-AU" sz="1200" b="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err="1">
                <a:effectLst/>
                <a:latin typeface="+mn-lt"/>
                <a:ea typeface="Aptos" panose="020B0004020202020204" pitchFamily="34" charset="0"/>
                <a:cs typeface="Times New Roman" panose="02020603050405020304" pitchFamily="18" charset="0"/>
              </a:rPr>
              <a:t>emphasise</a:t>
            </a:r>
            <a:r>
              <a:rPr lang="en-US" sz="1200" dirty="0">
                <a:effectLst/>
                <a:latin typeface="+mn-lt"/>
                <a:ea typeface="Aptos" panose="020B0004020202020204" pitchFamily="34" charset="0"/>
                <a:cs typeface="Times New Roman" panose="02020603050405020304" pitchFamily="18" charset="0"/>
              </a:rPr>
              <a:t>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x</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sz="1200" dirty="0">
              <a:latin typeface="+mn-lt"/>
            </a:endParaRPr>
          </a:p>
          <a:p>
            <a:r>
              <a:rPr lang="en-US" sz="1200"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when appropriate. </a:t>
            </a:r>
            <a:endParaRPr lang="en-US"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y-ou</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you</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x</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You are six and the fox is 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 aloud</a:t>
            </a:r>
          </a:p>
          <a:p>
            <a:pPr marL="171450" indent="-171450">
              <a:buFont typeface="Arial" panose="020B0604020202020204" pitchFamily="34" charset="0"/>
              <a:buChar char="•"/>
            </a:pPr>
            <a:r>
              <a:rPr lang="en-US" sz="120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whole sentence to check for accuracy or any editing required. </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Support students as much as needed to write the sentence on their mini-whiteboard or on paper. </a:t>
            </a:r>
          </a:p>
          <a:p>
            <a:endParaRPr lang="en-US" sz="1200">
              <a:latin typeface="+mn-lt"/>
            </a:endParaRPr>
          </a:p>
          <a:p>
            <a:pPr>
              <a:lnSpc>
                <a:spcPct val="107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You got wax on the tux.</a:t>
            </a:r>
          </a:p>
          <a:p>
            <a:endParaRPr lang="en-US" sz="1200">
              <a:latin typeface="+mn-lt"/>
            </a:endParaRPr>
          </a:p>
          <a:p>
            <a:r>
              <a:rPr lang="en-US" sz="1200">
                <a:latin typeface="+mn-lt"/>
              </a:rPr>
              <a:t>Say the sentence aloud and have students repeat it after you. </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sz="1200">
              <a:latin typeface="+mn-lt"/>
            </a:endParaRPr>
          </a:p>
          <a:p>
            <a:r>
              <a:rPr lang="en-US" sz="1200">
                <a:latin typeface="+mn-lt"/>
              </a:rPr>
              <a:t>Note: If students need a high level of support, have them say the sounds they can hear and which letters to write for each word. Record this on the class whiteboard to complete the sentence.</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box</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fox</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fix</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six</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mix</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box</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emphasising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a:effectLst/>
                <a:latin typeface="+mn-lt"/>
                <a:ea typeface="Aptos" panose="020B0004020202020204" pitchFamily="34" charset="0"/>
                <a:cs typeface="Times New Roman" panose="02020603050405020304" pitchFamily="18" charset="0"/>
              </a:rPr>
              <a:t>You and the fox are in the box.</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slowly to them emphasising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a:solidFill>
                <a:srgbClr val="404040"/>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endParaRPr lang="en-US" dirty="0"/>
          </a:p>
          <a:p>
            <a:r>
              <a:rPr lang="en-US" dirty="0"/>
              <a:t>Tell the students what the pictures represent (</a:t>
            </a:r>
            <a:r>
              <a:rPr lang="en-US" b="1" dirty="0"/>
              <a:t>zucchini</a:t>
            </a:r>
            <a:r>
              <a:rPr lang="en-US" b="0" dirty="0"/>
              <a:t>,</a:t>
            </a:r>
            <a:r>
              <a:rPr lang="en-US" b="1" dirty="0"/>
              <a:t> vacuum</a:t>
            </a:r>
            <a:r>
              <a:rPr lang="en-US" b="0" dirty="0"/>
              <a:t>,</a:t>
            </a:r>
            <a:r>
              <a:rPr lang="en-US" b="1" dirty="0"/>
              <a:t> yoga</a:t>
            </a:r>
            <a:r>
              <a:rPr lang="en-US" b="0" dirty="0"/>
              <a:t>,</a:t>
            </a:r>
            <a:r>
              <a:rPr lang="en-US" b="1" dirty="0"/>
              <a:t> jacket</a:t>
            </a:r>
            <a:r>
              <a:rPr lang="en-US" b="0" dirty="0"/>
              <a:t>,</a:t>
            </a:r>
            <a:r>
              <a:rPr lang="en-US" b="1" dirty="0"/>
              <a:t> queen</a:t>
            </a:r>
            <a:r>
              <a:rPr lang="en-US" b="0" dirty="0"/>
              <a:t>,</a:t>
            </a:r>
            <a:r>
              <a:rPr lang="en-US" b="1" dirty="0"/>
              <a:t> windmill</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/v/ sound. Repeat with /y/, /z/, /w/, /j/, /kw/.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/v/? </a:t>
            </a:r>
            <a:r>
              <a:rPr lang="en-US" i="0" dirty="0"/>
              <a:t>Students say the matching word aloud. </a:t>
            </a:r>
            <a:r>
              <a:rPr lang="en-US" dirty="0"/>
              <a:t>Repeat with /y/, /z/, /w/, /j/, /kw/.</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b="0" dirty="0">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dirty="0">
                <a:effectLst/>
                <a:latin typeface="+mn-lt"/>
                <a:ea typeface="Aptos" panose="020B0004020202020204" pitchFamily="34" charset="0"/>
                <a:cs typeface="Aptos" panose="020B0004020202020204" pitchFamily="34" charset="0"/>
              </a:rPr>
              <a:t>Now that you have finished teaching Phase 5, you can support student fluency using the Phase 5 decodable resources, which contain letter-sound correspondences, decodable words and decodable sentences.</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3296660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pPr marL="0" indent="0">
              <a:buFont typeface="Arial" panose="020B0604020202020204" pitchFamily="34" charset="0"/>
              <a:buNone/>
            </a:pPr>
            <a:r>
              <a:rPr lang="en-US" dirty="0">
                <a:latin typeface="+mn-lt"/>
              </a:rPr>
              <a:t>*Sounds that have been taught:</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v</a:t>
            </a:r>
            <a:r>
              <a:rPr lang="en-AU" dirty="0"/>
              <a:t> says /v/ (as in </a:t>
            </a:r>
            <a:r>
              <a:rPr lang="en-AU" b="1" dirty="0"/>
              <a:t>van</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y</a:t>
            </a:r>
            <a:r>
              <a:rPr lang="en-AU" dirty="0"/>
              <a:t> says /y/ (as in </a:t>
            </a:r>
            <a:r>
              <a:rPr lang="en-AU" b="1" dirty="0"/>
              <a:t>yes</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z</a:t>
            </a:r>
            <a:r>
              <a:rPr lang="en-AU" dirty="0"/>
              <a:t> says /z/ (as in </a:t>
            </a:r>
            <a:r>
              <a:rPr lang="en-AU" b="1" dirty="0"/>
              <a:t>zoo</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w</a:t>
            </a:r>
            <a:r>
              <a:rPr lang="en-AU" dirty="0"/>
              <a:t> says /w/ (as in </a:t>
            </a:r>
            <a:r>
              <a:rPr lang="en-AU" b="1" dirty="0"/>
              <a:t>wet</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j</a:t>
            </a:r>
            <a:r>
              <a:rPr lang="en-AU" dirty="0"/>
              <a:t> says /j/ (as in </a:t>
            </a:r>
            <a:r>
              <a:rPr lang="en-AU" b="1" dirty="0"/>
              <a:t>jet</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q</a:t>
            </a:r>
            <a:r>
              <a:rPr lang="en-AU" dirty="0"/>
              <a:t> says /kw/ (as in </a:t>
            </a:r>
            <a:r>
              <a:rPr lang="en-AU" b="1" dirty="0"/>
              <a:t>queen</a:t>
            </a:r>
            <a:r>
              <a:rPr lang="en-AU"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/v/, /y/, /z/, /w/, /j/, /kw/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latin typeface="+mn-lt"/>
              </a:rPr>
              <a:t>–</a:t>
            </a:r>
            <a:r>
              <a:rPr lang="en-US"/>
              <a:t>sound correspondence then reading the word fluently while you point to it. For example, /y/, /e/, /s/, </a:t>
            </a:r>
            <a:r>
              <a:rPr lang="en-US" b="1"/>
              <a:t>yes</a:t>
            </a:r>
            <a:r>
              <a:rPr lang="en-US"/>
              <a:t>.</a:t>
            </a:r>
          </a:p>
          <a:p>
            <a:endParaRPr lang="en-US"/>
          </a:p>
          <a:p>
            <a:r>
              <a:rPr lang="en-US" b="1"/>
              <a:t>Provide corrective feedback as needed:</a:t>
            </a:r>
          </a:p>
          <a:p>
            <a:r>
              <a:rPr lang="en-US"/>
              <a:t>If any students have difficulty with a letter</a:t>
            </a:r>
            <a:r>
              <a:rPr lang="en-AU">
                <a:latin typeface="+mn-lt"/>
              </a:rPr>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jug</a:t>
            </a:r>
            <a:r>
              <a:rPr lang="en-US" b="0" dirty="0"/>
              <a:t>,</a:t>
            </a:r>
            <a:r>
              <a:rPr lang="en-US" b="1" dirty="0"/>
              <a:t> vet</a:t>
            </a:r>
            <a:r>
              <a:rPr lang="en-US" b="0" dirty="0"/>
              <a:t>,</a:t>
            </a:r>
            <a:r>
              <a:rPr lang="en-US" b="1" dirty="0"/>
              <a:t> wag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l/i/ke</a:t>
            </a:r>
            <a:r>
              <a:rPr lang="en-US" b="0"/>
              <a:t>,</a:t>
            </a:r>
            <a:r>
              <a:rPr lang="en-US" b="1"/>
              <a:t> love</a:t>
            </a:r>
            <a:r>
              <a:rPr lang="en-US" b="0"/>
              <a:t>,</a:t>
            </a:r>
            <a:r>
              <a:rPr lang="en-US" b="1"/>
              <a:t> l-i-k-e</a:t>
            </a:r>
            <a:r>
              <a:rPr lang="en-US" b="0"/>
              <a:t> spells ‘</a:t>
            </a:r>
            <a:r>
              <a:rPr lang="en-US" b="1"/>
              <a:t>like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5" Type="http://schemas.openxmlformats.org/officeDocument/2006/relationships/image" Target="../media/image1.png"/><Relationship Id="rId10" Type="http://schemas.openxmlformats.org/officeDocument/2006/relationships/image" Target="../media/image7.jpeg"/><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37C94E22-A5F3-6CF7-8786-04563D58DFA0}"/>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9FB9D41-8A9D-C335-CE40-7371BA3FA22E}"/>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C7DD48FE-B3F7-2D7A-037F-D232C26CAB5A}"/>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01658C5-212E-B956-348F-01028BB89959}"/>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6596D689-7F1D-7202-9CCF-0424D6886C28}"/>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A30C10A5-873C-AFC1-69D2-41C13F637AC5}"/>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EDC69698-705A-A359-281C-CC255D39EA66}"/>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E390EB07-5CC9-063B-FA00-755AD61C7958}"/>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D9841FE0-29B7-7748-B468-B54BC977EDF6}"/>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BB99B623-5131-74E2-8BA8-37EBECC6814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687131AE-01CB-097C-5129-6A5237D7694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089102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186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B3EB1D9F-EE68-B5A0-74A8-13E5444FF9A3}"/>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3332D806-D40C-7693-A1D4-9FEDAA154E30}"/>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V3.0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21AC43F2-99B9-5C0B-7A78-6E59783E387C}"/>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531169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98315"/>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67666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51623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0D08A763-4BD9-151B-BB8C-2C14B285FFD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05772607-321A-C4C0-6D55-1DA7C6CAB0D4}"/>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880468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D28D84DD-9E4A-3A14-96AD-71BDEE1DBC97}"/>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1019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A88F0B5D-135C-FE3E-E7A2-A4634AEFEE82}"/>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5768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E5119CF0-5F43-120A-3312-36AEA3000245}"/>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3833596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5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 name="Rectangle 4">
            <a:extLst>
              <a:ext uri="{FF2B5EF4-FFF2-40B4-BE49-F238E27FC236}">
                <a16:creationId xmlns:a16="http://schemas.microsoft.com/office/drawing/2014/main" id="{EFFE07A6-776D-2349-2F53-E83B10E93256}"/>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81462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18841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honemic awareness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8" name="Rounded Rectangle 8">
            <a:extLst>
              <a:ext uri="{FF2B5EF4-FFF2-40B4-BE49-F238E27FC236}">
                <a16:creationId xmlns:a16="http://schemas.microsoft.com/office/drawing/2014/main" id="{63461B36-EC58-3E9E-D3EF-0654743EFCBF}"/>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9112310-AC58-95B2-BC8E-C270160BBCCA}"/>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26234218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Consonants and vowels V3_with q">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169941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1555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a:spLocks noGrp="1" noRot="1" noMove="1" noResize="1" noEditPoints="1" noAdjustHandles="1" noChangeArrowheads="1" noChangeShapeType="1"/>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9253999" y="1449038"/>
            <a:ext cx="0" cy="4681598"/>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6" name="Oval 25">
            <a:extLst>
              <a:ext uri="{FF2B5EF4-FFF2-40B4-BE49-F238E27FC236}">
                <a16:creationId xmlns:a16="http://schemas.microsoft.com/office/drawing/2014/main" id="{74C80D74-80A3-CF1E-89DB-10630EC3BBC1}"/>
              </a:ext>
            </a:extLst>
          </p:cNvPr>
          <p:cNvSpPr/>
          <p:nvPr userDrawn="1"/>
        </p:nvSpPr>
        <p:spPr>
          <a:xfrm>
            <a:off x="9465560" y="1449040"/>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54164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18666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2956853"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720112"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483371"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5416479"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18666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2956853"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720112"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483371"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5416479"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186667"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2956853"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720112"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483371"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665321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665321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716896" y="14490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465560" y="31155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716896" y="3115538"/>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465560" y="4782037"/>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483370" y="1336127"/>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723069" y="138420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2954201" y="130310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185513" y="137276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5416825" y="135680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6647034" y="141627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483370" y="302490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723069" y="3086784"/>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2955009" y="3001261"/>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185513" y="3075717"/>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5416479" y="2913703"/>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6647034" y="310646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4804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720112" y="462511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2952052"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z</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41855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w</a:t>
            </a:r>
            <a:endParaRPr lang="en-AU" sz="900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471743" y="134741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a</a:t>
            </a:r>
            <a:endParaRPr lang="en-AU" sz="900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716204" y="134087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e</a:t>
            </a:r>
            <a:endParaRPr lang="en-AU" sz="900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459377" y="3083426"/>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i</a:t>
            </a:r>
            <a:endParaRPr lang="en-AU" sz="900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717588" y="300126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o</a:t>
            </a:r>
            <a:endParaRPr lang="en-AU" sz="900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471743" y="469378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u</a:t>
            </a:r>
            <a:endParaRPr lang="en-AU" sz="9000">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35566275-7E55-CD08-B82F-BCFFE700D04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FA2D7BAE-C599-C087-9713-AEDAD4EDD44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14" name="Rounded Rectangle 13">
            <a:extLst>
              <a:ext uri="{FF2B5EF4-FFF2-40B4-BE49-F238E27FC236}">
                <a16:creationId xmlns:a16="http://schemas.microsoft.com/office/drawing/2014/main" id="{C3F40E3C-03B3-E4B0-A628-3B0501F57037}"/>
              </a:ext>
            </a:extLst>
          </p:cNvPr>
          <p:cNvSpPr/>
          <p:nvPr userDrawn="1"/>
        </p:nvSpPr>
        <p:spPr>
          <a:xfrm>
            <a:off x="78910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Content Placeholder 2">
            <a:extLst>
              <a:ext uri="{FF2B5EF4-FFF2-40B4-BE49-F238E27FC236}">
                <a16:creationId xmlns:a16="http://schemas.microsoft.com/office/drawing/2014/main" id="{59083DDC-9968-4771-5431-D081461ADE83}"/>
              </a:ext>
            </a:extLst>
          </p:cNvPr>
          <p:cNvSpPr txBox="1">
            <a:spLocks/>
          </p:cNvSpPr>
          <p:nvPr userDrawn="1"/>
        </p:nvSpPr>
        <p:spPr>
          <a:xfrm>
            <a:off x="7884896" y="134741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16" name="Rounded Rectangle 15">
            <a:extLst>
              <a:ext uri="{FF2B5EF4-FFF2-40B4-BE49-F238E27FC236}">
                <a16:creationId xmlns:a16="http://schemas.microsoft.com/office/drawing/2014/main" id="{093A9E9E-2A89-BFDA-E8EF-48773590B5B7}"/>
              </a:ext>
            </a:extLst>
          </p:cNvPr>
          <p:cNvSpPr/>
          <p:nvPr userDrawn="1"/>
        </p:nvSpPr>
        <p:spPr>
          <a:xfrm>
            <a:off x="7897678" y="3102882"/>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7" name="Content Placeholder 2">
            <a:extLst>
              <a:ext uri="{FF2B5EF4-FFF2-40B4-BE49-F238E27FC236}">
                <a16:creationId xmlns:a16="http://schemas.microsoft.com/office/drawing/2014/main" id="{6B07D84F-7A38-9E34-1CA1-1E2A30653868}"/>
              </a:ext>
            </a:extLst>
          </p:cNvPr>
          <p:cNvSpPr txBox="1">
            <a:spLocks/>
          </p:cNvSpPr>
          <p:nvPr userDrawn="1"/>
        </p:nvSpPr>
        <p:spPr>
          <a:xfrm>
            <a:off x="7891495" y="304975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10" name="Content Placeholder 2">
            <a:extLst>
              <a:ext uri="{FF2B5EF4-FFF2-40B4-BE49-F238E27FC236}">
                <a16:creationId xmlns:a16="http://schemas.microsoft.com/office/drawing/2014/main" id="{D25B8822-4C89-EFC3-C826-AF0F7578A67F}"/>
              </a:ext>
            </a:extLst>
          </p:cNvPr>
          <p:cNvSpPr txBox="1">
            <a:spLocks/>
          </p:cNvSpPr>
          <p:nvPr userDrawn="1"/>
        </p:nvSpPr>
        <p:spPr>
          <a:xfrm>
            <a:off x="5406805" y="465875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j</a:t>
            </a:r>
            <a:endParaRPr lang="en-AU" sz="9000">
              <a:latin typeface="Tenorite" pitchFamily="2" charset="0"/>
              <a:ea typeface="Verdana" panose="020B0604030504040204" pitchFamily="34" charset="0"/>
              <a:cs typeface="Verdana" panose="020B0604030504040204" pitchFamily="34" charset="0"/>
            </a:endParaRPr>
          </a:p>
        </p:txBody>
      </p:sp>
      <p:sp>
        <p:nvSpPr>
          <p:cNvPr id="9" name="Rounded Rectangle 8">
            <a:extLst>
              <a:ext uri="{FF2B5EF4-FFF2-40B4-BE49-F238E27FC236}">
                <a16:creationId xmlns:a16="http://schemas.microsoft.com/office/drawing/2014/main" id="{0D138E4A-BF06-B45C-E32F-A1D8C22CB646}"/>
              </a:ext>
            </a:extLst>
          </p:cNvPr>
          <p:cNvSpPr/>
          <p:nvPr userDrawn="1"/>
        </p:nvSpPr>
        <p:spPr>
          <a:xfrm>
            <a:off x="6647034"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Content Placeholder 2">
            <a:extLst>
              <a:ext uri="{FF2B5EF4-FFF2-40B4-BE49-F238E27FC236}">
                <a16:creationId xmlns:a16="http://schemas.microsoft.com/office/drawing/2014/main" id="{D19D477C-814A-C377-83F2-3FC9D991F9B4}"/>
              </a:ext>
            </a:extLst>
          </p:cNvPr>
          <p:cNvSpPr txBox="1">
            <a:spLocks/>
          </p:cNvSpPr>
          <p:nvPr userDrawn="1"/>
        </p:nvSpPr>
        <p:spPr>
          <a:xfrm>
            <a:off x="6651214" y="4556657"/>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q</a:t>
            </a:r>
            <a:endParaRPr lang="en-AU" sz="9000">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9807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0FFD963-3ABC-9272-DB84-AC5A0F22F038}"/>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8F66283F-55C9-4B2F-190D-E792E9A7C04F}"/>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603B26F0-8B7A-6841-A798-8AD6EED6B449}"/>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3F01AD95-B5F4-999B-8F7B-6A253502E235}"/>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96A7C7A-F281-CBC5-FDFA-35BB48F101D6}"/>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A2B3D002-2AB4-6085-F07D-789882F08A59}"/>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0" r:id="rId3"/>
    <p:sldLayoutId id="2147483696" r:id="rId4"/>
    <p:sldLayoutId id="2147483697" r:id="rId5"/>
    <p:sldLayoutId id="2147483705" r:id="rId6"/>
    <p:sldLayoutId id="2147483706" r:id="rId7"/>
    <p:sldLayoutId id="2147483698" r:id="rId8"/>
    <p:sldLayoutId id="2147483703" r:id="rId9"/>
    <p:sldLayoutId id="2147483699" r:id="rId10"/>
    <p:sldLayoutId id="2147483701" r:id="rId11"/>
    <p:sldLayoutId id="2147483702" r:id="rId12"/>
    <p:sldLayoutId id="2147483704" r:id="rId13"/>
    <p:sldLayoutId id="2147483700" r:id="rId14"/>
    <p:sldLayoutId id="2147483695" r:id="rId15"/>
    <p:sldLayoutId id="2147483691" r:id="rId16"/>
    <p:sldLayoutId id="2147483692" r:id="rId17"/>
    <p:sldLayoutId id="2147483693" r:id="rId18"/>
    <p:sldLayoutId id="2147483694" r:id="rId19"/>
    <p:sldLayoutId id="2147483707" r:id="rId20"/>
    <p:sldLayoutId id="2147483716" r:id="rId21"/>
    <p:sldLayoutId id="2147483717" r:id="rId22"/>
    <p:sldLayoutId id="2147483718" r:id="rId23"/>
    <p:sldLayoutId id="2147483708" r:id="rId24"/>
    <p:sldLayoutId id="2147483709" r:id="rId25"/>
    <p:sldLayoutId id="2147483710" r:id="rId26"/>
    <p:sldLayoutId id="2147483711" r:id="rId27"/>
    <p:sldLayoutId id="2147483715" r:id="rId28"/>
    <p:sldLayoutId id="2147483719" r:id="rId29"/>
    <p:sldLayoutId id="2147483720" r:id="rId30"/>
    <p:sldLayoutId id="2147483723" r:id="rId3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30.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2.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tags" Target="../tags/tag9.xml"/><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0.xml"/><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1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file:////Volumes/Big%20Storage/0_For%20MacBook%20Pro%20Changeover/ESA%20Design/0_2024%20WIP/LitHub%20Phases%20Templates/PP%20Templates/Links/phon-aware_add-it-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19.xml"/><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0.xml"/><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29.xml"/><Relationship Id="rId5" Type="http://schemas.openxmlformats.org/officeDocument/2006/relationships/image" Target="../media/image35.sv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30.xml"/><Relationship Id="rId5" Type="http://schemas.openxmlformats.org/officeDocument/2006/relationships/image" Target="../media/image35.sv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8.xml"/><Relationship Id="rId7" Type="http://schemas.openxmlformats.org/officeDocument/2006/relationships/image" Target="../media/image13.svg"/><Relationship Id="rId12" Type="http://schemas.openxmlformats.org/officeDocument/2006/relationships/image" Target="../media/image48.png"/><Relationship Id="rId2" Type="http://schemas.openxmlformats.org/officeDocument/2006/relationships/slideLayout" Target="../slideLayouts/slideLayout16.xml"/><Relationship Id="rId1" Type="http://schemas.openxmlformats.org/officeDocument/2006/relationships/tags" Target="../tags/tag31.xml"/><Relationship Id="rId6" Type="http://schemas.openxmlformats.org/officeDocument/2006/relationships/image" Target="../media/image12.png"/><Relationship Id="rId11" Type="http://schemas.openxmlformats.org/officeDocument/2006/relationships/image" Target="../media/image52.png"/><Relationship Id="rId5" Type="http://schemas.openxmlformats.org/officeDocument/2006/relationships/image" Target="../media/image55.svg"/><Relationship Id="rId10" Type="http://schemas.openxmlformats.org/officeDocument/2006/relationships/image" Target="../media/image53.png"/><Relationship Id="rId4" Type="http://schemas.openxmlformats.org/officeDocument/2006/relationships/image" Target="../media/image54.png"/><Relationship Id="rId9" Type="http://schemas.openxmlformats.org/officeDocument/2006/relationships/image" Target="../media/image15.sv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32.xml"/><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9.xml"/><Relationship Id="rId1" Type="http://schemas.openxmlformats.org/officeDocument/2006/relationships/tags" Target="../tags/tag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7.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AU" sz="800" b="1" noProof="0" dirty="0">
                <a:solidFill>
                  <a:srgbClr val="F0F0F0"/>
                </a:solidFill>
                <a:latin typeface="+mn-lt"/>
              </a:rPr>
              <a:t>Slide</a:t>
            </a:r>
            <a:r>
              <a:rPr lang="en-AU" sz="800" b="1" baseline="0" noProof="0" dirty="0">
                <a:solidFill>
                  <a:srgbClr val="F0F0F0"/>
                </a:solidFill>
                <a:latin typeface="+mn-lt"/>
              </a:rPr>
              <a:t> 1 Start of presentation x says /</a:t>
            </a:r>
            <a:r>
              <a:rPr lang="en-AU" sz="800" b="1" baseline="0" noProof="0" dirty="0" err="1">
                <a:solidFill>
                  <a:srgbClr val="F0F0F0"/>
                </a:solidFill>
                <a:latin typeface="+mn-lt"/>
              </a:rPr>
              <a:t>ks</a:t>
            </a:r>
            <a:r>
              <a:rPr lang="en-AU" sz="800" b="1" baseline="0" noProof="0" dirty="0">
                <a:solidFill>
                  <a:srgbClr val="F0F0F0"/>
                </a:solidFill>
                <a:latin typeface="+mn-lt"/>
              </a:rPr>
              <a:t>/</a:t>
            </a:r>
            <a:endParaRPr lang="en-AU" sz="800" noProof="0" dirty="0">
              <a:solidFill>
                <a:srgbClr val="F0F0F0"/>
              </a:solidFill>
              <a:latin typeface="+mn-lt"/>
            </a:endParaRPr>
          </a:p>
        </p:txBody>
      </p:sp>
      <p:sp>
        <p:nvSpPr>
          <p:cNvPr id="8" name="TextBox 7">
            <a:extLst>
              <a:ext uri="{FF2B5EF4-FFF2-40B4-BE49-F238E27FC236}">
                <a16:creationId xmlns:a16="http://schemas.microsoft.com/office/drawing/2014/main" id="{60109A4F-929F-1230-B568-A71FEE7DA394}"/>
              </a:ext>
            </a:extLst>
          </p:cNvPr>
          <p:cNvSpPr txBox="1"/>
          <p:nvPr/>
        </p:nvSpPr>
        <p:spPr>
          <a:xfrm>
            <a:off x="1091821" y="3026653"/>
            <a:ext cx="4438934"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AU" sz="4000" b="0" i="0" u="none" strike="noStrike" kern="1200" cap="none" spc="0" normalizeH="0" baseline="0" noProof="0" dirty="0">
                <a:ln>
                  <a:noFill/>
                </a:ln>
                <a:solidFill>
                  <a:srgbClr val="0E1E42"/>
                </a:solidFill>
                <a:effectLst/>
                <a:uLnTx/>
                <a:uFillTx/>
                <a:latin typeface="Calibri" panose="020F0502020204030204"/>
                <a:ea typeface="+mn-ea"/>
                <a:cs typeface="+mn-cs"/>
              </a:rPr>
              <a:t>v   y   z   w   j   q</a:t>
            </a:r>
          </a:p>
          <a:p>
            <a:pPr marR="0" lvl="0" algn="ctr" defTabSz="914400" rtl="0" eaLnBrk="1" fontAlgn="auto" latinLnBrk="0" hangingPunct="1">
              <a:lnSpc>
                <a:spcPct val="90000"/>
              </a:lnSpc>
              <a:spcBef>
                <a:spcPts val="1000"/>
              </a:spcBef>
              <a:spcAft>
                <a:spcPts val="0"/>
              </a:spcAft>
              <a:buClrTx/>
              <a:buSzTx/>
              <a:tabLst/>
              <a:defRPr/>
            </a:pPr>
            <a:r>
              <a:rPr kumimoji="0" lang="en-AU" sz="4000" b="0" i="0" u="none" strike="noStrike" kern="1200" cap="none" spc="0" normalizeH="0" baseline="0" noProof="0" dirty="0">
                <a:ln>
                  <a:noFill/>
                </a:ln>
                <a:solidFill>
                  <a:srgbClr val="0E1E42"/>
                </a:solidFill>
                <a:effectLst/>
                <a:uLnTx/>
                <a:uFillTx/>
                <a:latin typeface="Calibri" panose="020F0502020204030204"/>
                <a:ea typeface="+mn-ea"/>
                <a:cs typeface="+mn-cs"/>
              </a:rPr>
              <a:t>love  like  they   are</a:t>
            </a:r>
          </a:p>
        </p:txBody>
      </p:sp>
      <p:sp>
        <p:nvSpPr>
          <p:cNvPr id="10" name="TextBox 9">
            <a:extLst>
              <a:ext uri="{FF2B5EF4-FFF2-40B4-BE49-F238E27FC236}">
                <a16:creationId xmlns:a16="http://schemas.microsoft.com/office/drawing/2014/main" id="{DE5FAAB9-1E80-3268-5CE8-8F1370CA6822}"/>
              </a:ext>
            </a:extLst>
          </p:cNvPr>
          <p:cNvSpPr txBox="1"/>
          <p:nvPr/>
        </p:nvSpPr>
        <p:spPr>
          <a:xfrm>
            <a:off x="7175930" y="3690937"/>
            <a:ext cx="3757686"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rPr>
              <a:t>x says /</a:t>
            </a:r>
            <a:r>
              <a:rPr kumimoji="0" lang="en-AU" sz="4000" b="1" i="0" u="none" strike="noStrike" kern="1200" cap="none" spc="0" normalizeH="0" baseline="0" noProof="0" dirty="0" err="1">
                <a:ln>
                  <a:noFill/>
                </a:ln>
                <a:solidFill>
                  <a:srgbClr val="0E1E42"/>
                </a:solidFill>
                <a:effectLst/>
                <a:uLnTx/>
                <a:uFillTx/>
                <a:latin typeface="Calibri" panose="020F0502020204030204"/>
                <a:ea typeface="+mn-ea"/>
                <a:cs typeface="+mn-cs"/>
              </a:rPr>
              <a:t>ks</a:t>
            </a:r>
            <a:r>
              <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rPr>
              <a:t>/   you</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CC283-5696-2BF8-2360-058210E03E8D}"/>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10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8000" noProof="0">
                <a:solidFill>
                  <a:srgbClr val="4557AD"/>
                </a:solidFill>
                <a:latin typeface="Tenorite" pitchFamily="2" charset="0"/>
                <a:ea typeface="Verdana" panose="020B0604030504040204" pitchFamily="34" charset="0"/>
                <a:cs typeface="Verdana" panose="020B0604030504040204" pitchFamily="34" charset="0"/>
              </a:rPr>
              <a:t>They do a quick jig in the wet van. </a:t>
            </a:r>
          </a:p>
        </p:txBody>
      </p:sp>
    </p:spTree>
    <p:extLst>
      <p:ext uri="{BB962C8B-B14F-4D97-AF65-F5344CB8AC3E}">
        <p14:creationId xmlns:p14="http://schemas.microsoft.com/office/powerpoint/2010/main" val="1259779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50DB20-DF11-E496-E438-8E117A19D900}"/>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11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EE755-6A12-253D-4076-DCC9F32F6432}"/>
              </a:ext>
            </a:extLst>
          </p:cNvPr>
          <p:cNvSpPr>
            <a:spLocks noGrp="1"/>
          </p:cNvSpPr>
          <p:nvPr>
            <p:ph type="title"/>
          </p:nvPr>
        </p:nvSpPr>
        <p:spPr/>
        <p:txBody>
          <a:bodyPr/>
          <a:lstStyle/>
          <a:p>
            <a:r>
              <a:rPr lang="en-AU" sz="800" noProof="0" dirty="0">
                <a:solidFill>
                  <a:srgbClr val="F0F0F0"/>
                </a:solidFill>
                <a:latin typeface="+mn-lt"/>
              </a:rPr>
              <a:t>Slide 12 End of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Tree>
    <p:extLst>
      <p:ext uri="{BB962C8B-B14F-4D97-AF65-F5344CB8AC3E}">
        <p14:creationId xmlns:p14="http://schemas.microsoft.com/office/powerpoint/2010/main" val="3810442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32504-7058-5342-F486-0D46DDF44D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0019F2-CAAE-1FE8-8875-1D28B07A54CB}"/>
              </a:ext>
            </a:extLst>
          </p:cNvPr>
          <p:cNvSpPr>
            <a:spLocks noGrp="1"/>
          </p:cNvSpPr>
          <p:nvPr>
            <p:ph type="title"/>
          </p:nvPr>
        </p:nvSpPr>
        <p:spPr/>
        <p:txBody>
          <a:bodyPr/>
          <a:lstStyle/>
          <a:p>
            <a:r>
              <a:rPr lang="en-AU" sz="800" noProof="0" dirty="0">
                <a:solidFill>
                  <a:srgbClr val="F0F0F0"/>
                </a:solidFill>
                <a:latin typeface="+mn-lt"/>
              </a:rPr>
              <a:t>Slide 13 Phonemic awareness</a:t>
            </a:r>
          </a:p>
        </p:txBody>
      </p:sp>
      <p:grpSp>
        <p:nvGrpSpPr>
          <p:cNvPr id="4" name="Group 3" descr="Two rows of three shapes. The top row has a rounded square block, a circle and then another rounded square block. The second row also has a rounded square block, a circle and then another rounded square block. The circle in the second row has two circular arrows inside it to represent swapping.">
            <a:extLst>
              <a:ext uri="{FF2B5EF4-FFF2-40B4-BE49-F238E27FC236}">
                <a16:creationId xmlns:a16="http://schemas.microsoft.com/office/drawing/2014/main" id="{40D792D0-6CE1-4F1D-A953-CE522C95F788}"/>
              </a:ext>
            </a:extLst>
          </p:cNvPr>
          <p:cNvGrpSpPr/>
          <p:nvPr/>
        </p:nvGrpSpPr>
        <p:grpSpPr>
          <a:xfrm>
            <a:off x="3594600" y="1839213"/>
            <a:ext cx="4921955" cy="3400347"/>
            <a:chOff x="3635021" y="1887067"/>
            <a:chExt cx="4921955" cy="3400347"/>
          </a:xfrm>
        </p:grpSpPr>
        <p:sp>
          <p:nvSpPr>
            <p:cNvPr id="5" name="Oval 4">
              <a:extLst>
                <a:ext uri="{FF2B5EF4-FFF2-40B4-BE49-F238E27FC236}">
                  <a16:creationId xmlns:a16="http://schemas.microsoft.com/office/drawing/2014/main" id="{A0D23CA7-C9A4-95B5-0E68-93DE1A054217}"/>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grpSp>
          <p:nvGrpSpPr>
            <p:cNvPr id="6" name="Group 5">
              <a:extLst>
                <a:ext uri="{FF2B5EF4-FFF2-40B4-BE49-F238E27FC236}">
                  <a16:creationId xmlns:a16="http://schemas.microsoft.com/office/drawing/2014/main" id="{65A57389-507F-C88F-957A-838DEB78923C}"/>
                </a:ext>
              </a:extLst>
            </p:cNvPr>
            <p:cNvGrpSpPr/>
            <p:nvPr userDrawn="1"/>
          </p:nvGrpSpPr>
          <p:grpSpPr>
            <a:xfrm>
              <a:off x="3635021" y="1887067"/>
              <a:ext cx="4921955" cy="3345723"/>
              <a:chOff x="3635022" y="1887067"/>
              <a:chExt cx="4921955" cy="3345723"/>
            </a:xfrm>
          </p:grpSpPr>
          <p:sp>
            <p:nvSpPr>
              <p:cNvPr id="7" name="Oval 6">
                <a:extLst>
                  <a:ext uri="{FF2B5EF4-FFF2-40B4-BE49-F238E27FC236}">
                    <a16:creationId xmlns:a16="http://schemas.microsoft.com/office/drawing/2014/main" id="{92EDD24E-8F7A-2877-2E50-FC00A12DD537}"/>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Rounded Rectangle 3">
                <a:extLst>
                  <a:ext uri="{FF2B5EF4-FFF2-40B4-BE49-F238E27FC236}">
                    <a16:creationId xmlns:a16="http://schemas.microsoft.com/office/drawing/2014/main" id="{42819B8B-BD6D-98F2-DF55-FC6EED4295E4}"/>
                  </a:ext>
                </a:extLst>
              </p:cNvPr>
              <p:cNvSpPr/>
              <p:nvPr userDrawn="1"/>
            </p:nvSpPr>
            <p:spPr>
              <a:xfrm>
                <a:off x="3635022"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Rounded Rectangle 4">
                <a:extLst>
                  <a:ext uri="{FF2B5EF4-FFF2-40B4-BE49-F238E27FC236}">
                    <a16:creationId xmlns:a16="http://schemas.microsoft.com/office/drawing/2014/main" id="{E42ED5FB-035E-85EF-F4F7-D77D2EB8327F}"/>
                  </a:ext>
                </a:extLst>
              </p:cNvPr>
              <p:cNvSpPr/>
              <p:nvPr userDrawn="1"/>
            </p:nvSpPr>
            <p:spPr>
              <a:xfrm>
                <a:off x="3635022"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Rounded Rectangle 13">
                <a:extLst>
                  <a:ext uri="{FF2B5EF4-FFF2-40B4-BE49-F238E27FC236}">
                    <a16:creationId xmlns:a16="http://schemas.microsoft.com/office/drawing/2014/main" id="{8EABF840-E34C-5B33-99BE-C08237E7614E}"/>
                  </a:ext>
                </a:extLst>
              </p:cNvPr>
              <p:cNvSpPr/>
              <p:nvPr userDrawn="1"/>
            </p:nvSpPr>
            <p:spPr>
              <a:xfrm>
                <a:off x="7015046"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1" name="Rounded Rectangle 14">
                <a:extLst>
                  <a:ext uri="{FF2B5EF4-FFF2-40B4-BE49-F238E27FC236}">
                    <a16:creationId xmlns:a16="http://schemas.microsoft.com/office/drawing/2014/main" id="{A0E73C5A-EFAB-2CC1-8D74-C593ECFCC677}"/>
                  </a:ext>
                </a:extLst>
              </p:cNvPr>
              <p:cNvSpPr/>
              <p:nvPr userDrawn="1"/>
            </p:nvSpPr>
            <p:spPr>
              <a:xfrm>
                <a:off x="7015046"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2" name="Picture 11">
                <a:extLst>
                  <a:ext uri="{FF2B5EF4-FFF2-40B4-BE49-F238E27FC236}">
                    <a16:creationId xmlns:a16="http://schemas.microsoft.com/office/drawing/2014/main" id="{3D356115-F0C3-F03B-7E7B-2BAD253C7C0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9657" y="3800106"/>
                <a:ext cx="1432684" cy="1432684"/>
              </a:xfrm>
              <a:prstGeom prst="rect">
                <a:avLst/>
              </a:prstGeom>
            </p:spPr>
          </p:pic>
        </p:grpSp>
      </p:grpSp>
    </p:spTree>
    <p:extLst>
      <p:ext uri="{BB962C8B-B14F-4D97-AF65-F5344CB8AC3E}">
        <p14:creationId xmlns:p14="http://schemas.microsoft.com/office/powerpoint/2010/main" val="531723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noProof="0">
                <a:solidFill>
                  <a:srgbClr val="F0F0F0"/>
                </a:solidFill>
                <a:latin typeface="+mn-lt"/>
              </a:rPr>
              <a:t>Slide 14 Phonemic awareness</a:t>
            </a:r>
          </a:p>
        </p:txBody>
      </p:sp>
      <p:grpSp>
        <p:nvGrpSpPr>
          <p:cNvPr id="4" name="Group 3" descr="Two rows of three shapes. The top row has a rounded square block, a circle and then another rounded square block. The second row also has a rounded square block, a circle and then another rounded square block. The circle in the second row has two circular arrows inside it to represent swapping.">
            <a:extLst>
              <a:ext uri="{FF2B5EF4-FFF2-40B4-BE49-F238E27FC236}">
                <a16:creationId xmlns:a16="http://schemas.microsoft.com/office/drawing/2014/main" id="{EE71DD9C-2A5A-FA52-A8EC-4D432560EB86}"/>
              </a:ext>
            </a:extLst>
          </p:cNvPr>
          <p:cNvGrpSpPr/>
          <p:nvPr/>
        </p:nvGrpSpPr>
        <p:grpSpPr>
          <a:xfrm>
            <a:off x="3594600" y="1839213"/>
            <a:ext cx="4921955" cy="3400347"/>
            <a:chOff x="3635021" y="1887067"/>
            <a:chExt cx="4921955" cy="3400347"/>
          </a:xfrm>
        </p:grpSpPr>
        <p:sp>
          <p:nvSpPr>
            <p:cNvPr id="6" name="Oval 5">
              <a:extLst>
                <a:ext uri="{FF2B5EF4-FFF2-40B4-BE49-F238E27FC236}">
                  <a16:creationId xmlns:a16="http://schemas.microsoft.com/office/drawing/2014/main" id="{4BA19CAE-2C41-C675-1ECF-083D69C82C7F}"/>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grpSp>
          <p:nvGrpSpPr>
            <p:cNvPr id="7" name="Group 6">
              <a:extLst>
                <a:ext uri="{FF2B5EF4-FFF2-40B4-BE49-F238E27FC236}">
                  <a16:creationId xmlns:a16="http://schemas.microsoft.com/office/drawing/2014/main" id="{7FBECCA9-3E9A-9D38-7996-C2A3AC4451F2}"/>
                </a:ext>
              </a:extLst>
            </p:cNvPr>
            <p:cNvGrpSpPr/>
            <p:nvPr userDrawn="1"/>
          </p:nvGrpSpPr>
          <p:grpSpPr>
            <a:xfrm>
              <a:off x="3635021" y="1887067"/>
              <a:ext cx="4921955" cy="3345723"/>
              <a:chOff x="3635022" y="1887067"/>
              <a:chExt cx="4921955" cy="3345723"/>
            </a:xfrm>
          </p:grpSpPr>
          <p:sp>
            <p:nvSpPr>
              <p:cNvPr id="8" name="Oval 7">
                <a:extLst>
                  <a:ext uri="{FF2B5EF4-FFF2-40B4-BE49-F238E27FC236}">
                    <a16:creationId xmlns:a16="http://schemas.microsoft.com/office/drawing/2014/main" id="{1CE25D36-CB33-9E2D-3402-B25D1FF48B38}"/>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Rounded Rectangle 3">
                <a:extLst>
                  <a:ext uri="{FF2B5EF4-FFF2-40B4-BE49-F238E27FC236}">
                    <a16:creationId xmlns:a16="http://schemas.microsoft.com/office/drawing/2014/main" id="{D1C750B4-3721-7E54-CA41-1DE2BF4B2823}"/>
                  </a:ext>
                </a:extLst>
              </p:cNvPr>
              <p:cNvSpPr/>
              <p:nvPr userDrawn="1"/>
            </p:nvSpPr>
            <p:spPr>
              <a:xfrm>
                <a:off x="3635022"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Rounded Rectangle 4">
                <a:extLst>
                  <a:ext uri="{FF2B5EF4-FFF2-40B4-BE49-F238E27FC236}">
                    <a16:creationId xmlns:a16="http://schemas.microsoft.com/office/drawing/2014/main" id="{36D3ABC4-A39C-7820-7D4A-2EDD33E4F470}"/>
                  </a:ext>
                </a:extLst>
              </p:cNvPr>
              <p:cNvSpPr/>
              <p:nvPr userDrawn="1"/>
            </p:nvSpPr>
            <p:spPr>
              <a:xfrm>
                <a:off x="3635022"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1" name="Rounded Rectangle 13">
                <a:extLst>
                  <a:ext uri="{FF2B5EF4-FFF2-40B4-BE49-F238E27FC236}">
                    <a16:creationId xmlns:a16="http://schemas.microsoft.com/office/drawing/2014/main" id="{61C72B76-E8A0-BF99-D077-4C59E869FFD5}"/>
                  </a:ext>
                </a:extLst>
              </p:cNvPr>
              <p:cNvSpPr/>
              <p:nvPr userDrawn="1"/>
            </p:nvSpPr>
            <p:spPr>
              <a:xfrm>
                <a:off x="7015046"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2" name="Rounded Rectangle 14">
                <a:extLst>
                  <a:ext uri="{FF2B5EF4-FFF2-40B4-BE49-F238E27FC236}">
                    <a16:creationId xmlns:a16="http://schemas.microsoft.com/office/drawing/2014/main" id="{91A92FC8-4EDC-83A9-9290-8C06714049AE}"/>
                  </a:ext>
                </a:extLst>
              </p:cNvPr>
              <p:cNvSpPr/>
              <p:nvPr userDrawn="1"/>
            </p:nvSpPr>
            <p:spPr>
              <a:xfrm>
                <a:off x="7015046"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3" name="Picture 12">
                <a:extLst>
                  <a:ext uri="{FF2B5EF4-FFF2-40B4-BE49-F238E27FC236}">
                    <a16:creationId xmlns:a16="http://schemas.microsoft.com/office/drawing/2014/main" id="{2759872A-C7C0-0DC9-41C3-B28351ADAB6E}"/>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9657" y="3800106"/>
                <a:ext cx="1432684" cy="1432684"/>
              </a:xfrm>
              <a:prstGeom prst="rect">
                <a:avLst/>
              </a:prstGeom>
            </p:spPr>
          </p:pic>
        </p:grpSp>
      </p:grpSp>
    </p:spTree>
    <p:extLst>
      <p:ext uri="{BB962C8B-B14F-4D97-AF65-F5344CB8AC3E}">
        <p14:creationId xmlns:p14="http://schemas.microsoft.com/office/powerpoint/2010/main" val="1147069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AU" sz="800" noProof="0" dirty="0">
                <a:solidFill>
                  <a:srgbClr val="F0F0F0"/>
                </a:solidFill>
                <a:latin typeface="+mn-lt"/>
              </a:rPr>
              <a:t>Slide 15 Learning intention and success criteria</a:t>
            </a:r>
          </a:p>
        </p:txBody>
      </p:sp>
      <p:sp>
        <p:nvSpPr>
          <p:cNvPr id="7" name="TextBox 6">
            <a:extLst>
              <a:ext uri="{FF2B5EF4-FFF2-40B4-BE49-F238E27FC236}">
                <a16:creationId xmlns:a16="http://schemas.microsoft.com/office/drawing/2014/main" id="{BE421331-B30B-EB2D-3B4D-C6433732C7FC}"/>
              </a:ext>
            </a:extLst>
          </p:cNvPr>
          <p:cNvSpPr txBox="1"/>
          <p:nvPr/>
        </p:nvSpPr>
        <p:spPr>
          <a:xfrm>
            <a:off x="893927" y="3614454"/>
            <a:ext cx="8604913"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rgbClr val="0E1E42"/>
                </a:solidFill>
                <a:effectLst/>
                <a:uLnTx/>
                <a:uFillTx/>
                <a:latin typeface="Calibri"/>
                <a:ea typeface="Verdana"/>
                <a:cs typeface="Calibri"/>
              </a:rPr>
              <a:t>form the letter x</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x</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x</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prstClr val="black"/>
                </a:solidFill>
                <a:effectLst/>
                <a:uLnTx/>
                <a:uFillTx/>
                <a:latin typeface="Calibri" panose="020F0502020204030204"/>
                <a:ea typeface="+mn-ea"/>
                <a:cs typeface="+mn-cs"/>
              </a:rPr>
              <a:t>s</a:t>
            </a: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pell a word with x.</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384151-A4BE-E96C-A449-3076BD405BEC}"/>
              </a:ext>
            </a:extLst>
          </p:cNvPr>
          <p:cNvSpPr>
            <a:spLocks noGrp="1"/>
          </p:cNvSpPr>
          <p:nvPr>
            <p:ph type="title"/>
          </p:nvPr>
        </p:nvSpPr>
        <p:spPr/>
        <p:txBody>
          <a:bodyPr/>
          <a:lstStyle/>
          <a:p>
            <a:r>
              <a:rPr lang="en-AU" sz="800" noProof="0" dirty="0">
                <a:solidFill>
                  <a:srgbClr val="F0F0F0"/>
                </a:solidFill>
                <a:latin typeface="+mn-lt"/>
              </a:rPr>
              <a:t>Slide 16 I do</a:t>
            </a:r>
          </a:p>
        </p:txBody>
      </p:sp>
      <p:grpSp>
        <p:nvGrpSpPr>
          <p:cNvPr id="6" name="Group 5" descr="X X X">
            <a:extLst>
              <a:ext uri="{FF2B5EF4-FFF2-40B4-BE49-F238E27FC236}">
                <a16:creationId xmlns:a16="http://schemas.microsoft.com/office/drawing/2014/main" id="{6BE57D80-56AB-D791-BC17-39321400238D}"/>
              </a:ext>
              <a:ext uri="{C183D7F6-B498-43B3-948B-1728B52AA6E4}">
                <adec:decorative xmlns:adec="http://schemas.microsoft.com/office/drawing/2017/decorative" val="0"/>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21000" noProof="0">
                  <a:solidFill>
                    <a:srgbClr val="4557AD"/>
                  </a:solidFill>
                  <a:latin typeface="Tenorite" pitchFamily="2" charset="0"/>
                  <a:ea typeface="Verdana" panose="020B0604030504040204" pitchFamily="34" charset="0"/>
                  <a:cs typeface="Verdana" panose="020B0604030504040204" pitchFamily="34" charset="0"/>
                </a:rPr>
                <a:t> x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r>
                <a:rPr lang="en-AU" sz="21000" noProof="0">
                  <a:solidFill>
                    <a:srgbClr val="4557AD"/>
                  </a:solidFill>
                  <a:latin typeface="Tenorite" pitchFamily="2" charset="0"/>
                  <a:ea typeface="Verdana" panose="020B0604030504040204" pitchFamily="34" charset="0"/>
                  <a:cs typeface="Verdana" panose="020B0604030504040204" pitchFamily="34" charset="0"/>
                </a:rPr>
                <a:t>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endParaRPr lang="en-AU" sz="21000" noProof="0">
                <a:solidFill>
                  <a:srgbClr val="4557AD"/>
                </a:solidFill>
                <a:latin typeface="Tenorite" pitchFamily="2" charset="0"/>
                <a:ea typeface="Verdana" panose="020B0604030504040204" pitchFamily="34" charset="0"/>
                <a:cs typeface="Verdana" panose="020B0604030504040204" pitchFamily="34" charset="0"/>
              </a:endParaRP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1195685" y="3578235"/>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1155761" y="4733760"/>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3BF42-1727-08AC-8C88-2AD4CB154876}"/>
              </a:ext>
            </a:extLst>
          </p:cNvPr>
          <p:cNvSpPr>
            <a:spLocks noGrp="1"/>
          </p:cNvSpPr>
          <p:nvPr>
            <p:ph type="title"/>
          </p:nvPr>
        </p:nvSpPr>
        <p:spPr/>
        <p:txBody>
          <a:bodyPr/>
          <a:lstStyle/>
          <a:p>
            <a:r>
              <a:rPr lang="en-AU" sz="800" noProof="0" dirty="0">
                <a:solidFill>
                  <a:srgbClr val="F0F0F0"/>
                </a:solidFill>
                <a:latin typeface="+mn-lt"/>
              </a:rPr>
              <a:t>Slide 17 We do</a:t>
            </a:r>
          </a:p>
        </p:txBody>
      </p:sp>
      <p:grpSp>
        <p:nvGrpSpPr>
          <p:cNvPr id="3" name="Group 2" descr="X X X">
            <a:extLst>
              <a:ext uri="{FF2B5EF4-FFF2-40B4-BE49-F238E27FC236}">
                <a16:creationId xmlns:a16="http://schemas.microsoft.com/office/drawing/2014/main" id="{1666AE73-AE4F-E254-FA66-83D925463A47}"/>
              </a:ext>
            </a:extLst>
          </p:cNvPr>
          <p:cNvGrpSpPr/>
          <p:nvPr/>
        </p:nvGrpSpPr>
        <p:grpSpPr>
          <a:xfrm>
            <a:off x="306564" y="2080714"/>
            <a:ext cx="11578872" cy="2696572"/>
            <a:chOff x="285750" y="2910432"/>
            <a:chExt cx="11578872" cy="2696572"/>
          </a:xfrm>
        </p:grpSpPr>
        <p:sp>
          <p:nvSpPr>
            <p:cNvPr id="4" name="Content Placeholder 2">
              <a:extLst>
                <a:ext uri="{FF2B5EF4-FFF2-40B4-BE49-F238E27FC236}">
                  <a16:creationId xmlns:a16="http://schemas.microsoft.com/office/drawing/2014/main" id="{26968CA8-E45C-EAF6-03D3-A49505B6E951}"/>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21000" noProof="0">
                  <a:solidFill>
                    <a:srgbClr val="4557AD"/>
                  </a:solidFill>
                  <a:latin typeface="Tenorite" pitchFamily="2" charset="0"/>
                  <a:ea typeface="Verdana" panose="020B0604030504040204" pitchFamily="34" charset="0"/>
                  <a:cs typeface="Verdana" panose="020B0604030504040204" pitchFamily="34" charset="0"/>
                </a:rPr>
                <a:t> x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r>
                <a:rPr lang="en-AU" sz="21000" noProof="0">
                  <a:solidFill>
                    <a:srgbClr val="4557AD"/>
                  </a:solidFill>
                  <a:latin typeface="Tenorite" pitchFamily="2" charset="0"/>
                  <a:ea typeface="Verdana" panose="020B0604030504040204" pitchFamily="34" charset="0"/>
                  <a:cs typeface="Verdana" panose="020B0604030504040204" pitchFamily="34" charset="0"/>
                </a:rPr>
                <a:t>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endParaRPr lang="en-AU" sz="21000" noProof="0">
                <a:solidFill>
                  <a:srgbClr val="4557AD"/>
                </a:solidFill>
                <a:latin typeface="Tenorite" pitchFamily="2" charset="0"/>
                <a:ea typeface="Verdana" panose="020B0604030504040204" pitchFamily="34" charset="0"/>
                <a:cs typeface="Verdana" panose="020B0604030504040204" pitchFamily="34" charset="0"/>
              </a:endParaRPr>
            </a:p>
          </p:txBody>
        </p:sp>
        <p:pic>
          <p:nvPicPr>
            <p:cNvPr id="8" name="Picture 7">
              <a:extLst>
                <a:ext uri="{FF2B5EF4-FFF2-40B4-BE49-F238E27FC236}">
                  <a16:creationId xmlns:a16="http://schemas.microsoft.com/office/drawing/2014/main" id="{E05A8C2E-878F-6A3A-914F-4ACA9A533D17}"/>
                </a:ext>
              </a:extLst>
            </p:cNvPr>
            <p:cNvPicPr>
              <a:picLocks noChangeAspect="1"/>
            </p:cNvPicPr>
            <p:nvPr/>
          </p:nvPicPr>
          <p:blipFill>
            <a:blip r:embed="rId4"/>
            <a:stretch>
              <a:fillRect/>
            </a:stretch>
          </p:blipFill>
          <p:spPr>
            <a:xfrm>
              <a:off x="1195685" y="3578235"/>
              <a:ext cx="237765" cy="243861"/>
            </a:xfrm>
            <a:prstGeom prst="rect">
              <a:avLst/>
            </a:prstGeom>
          </p:spPr>
        </p:pic>
        <p:pic>
          <p:nvPicPr>
            <p:cNvPr id="9" name="Picture 8">
              <a:extLst>
                <a:ext uri="{FF2B5EF4-FFF2-40B4-BE49-F238E27FC236}">
                  <a16:creationId xmlns:a16="http://schemas.microsoft.com/office/drawing/2014/main" id="{372CBFA5-BB14-8163-200B-0420B2D601D0}"/>
                </a:ext>
              </a:extLst>
            </p:cNvPr>
            <p:cNvPicPr>
              <a:picLocks noChangeAspect="1"/>
            </p:cNvPicPr>
            <p:nvPr/>
          </p:nvPicPr>
          <p:blipFill>
            <a:blip r:embed="rId5"/>
            <a:stretch>
              <a:fillRect/>
            </a:stretch>
          </p:blipFill>
          <p:spPr>
            <a:xfrm>
              <a:off x="1155761" y="473376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9788AD-4927-8FB4-64DE-A373269D6DEA}"/>
              </a:ext>
            </a:extLst>
          </p:cNvPr>
          <p:cNvSpPr>
            <a:spLocks noGrp="1"/>
          </p:cNvSpPr>
          <p:nvPr>
            <p:ph type="title"/>
          </p:nvPr>
        </p:nvSpPr>
        <p:spPr/>
        <p:txBody>
          <a:bodyPr/>
          <a:lstStyle/>
          <a:p>
            <a:r>
              <a:rPr lang="en-AU" sz="800" noProof="0" dirty="0">
                <a:solidFill>
                  <a:srgbClr val="F0F0F0"/>
                </a:solidFill>
                <a:latin typeface="+mn-lt"/>
              </a:rPr>
              <a:t>Slide 18 I do</a:t>
            </a:r>
          </a:p>
        </p:txBody>
      </p:sp>
      <p:pic>
        <p:nvPicPr>
          <p:cNvPr id="4" name="Picture 3" descr="duck">
            <a:extLst>
              <a:ext uri="{FF2B5EF4-FFF2-40B4-BE49-F238E27FC236}">
                <a16:creationId xmlns:a16="http://schemas.microsoft.com/office/drawing/2014/main" id="{497694CD-CC7E-6D0F-B0EE-FF8A7FBBA1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66260" y="2180059"/>
            <a:ext cx="2497881" cy="2497881"/>
          </a:xfrm>
          <a:prstGeom prst="rect">
            <a:avLst/>
          </a:prstGeom>
        </p:spPr>
      </p:pic>
      <p:pic>
        <p:nvPicPr>
          <p:cNvPr id="8" name="Picture 7" descr="letterbox">
            <a:extLst>
              <a:ext uri="{FF2B5EF4-FFF2-40B4-BE49-F238E27FC236}">
                <a16:creationId xmlns:a16="http://schemas.microsoft.com/office/drawing/2014/main" id="{80658051-94B9-B204-31CC-61B472C609D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320" y="2180059"/>
            <a:ext cx="2497881" cy="2497881"/>
          </a:xfrm>
          <a:prstGeom prst="rect">
            <a:avLst/>
          </a:prstGeom>
        </p:spPr>
      </p:pic>
      <p:pic>
        <p:nvPicPr>
          <p:cNvPr id="11" name="Picture 10" descr="relax">
            <a:extLst>
              <a:ext uri="{FF2B5EF4-FFF2-40B4-BE49-F238E27FC236}">
                <a16:creationId xmlns:a16="http://schemas.microsoft.com/office/drawing/2014/main" id="{1FC105A9-336B-3755-82EF-0D8A3042272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27858" y="2180059"/>
            <a:ext cx="2497881" cy="2497881"/>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CE9FF1-C3CC-4F0B-68D8-E21EC249499F}"/>
              </a:ext>
            </a:extLst>
          </p:cNvPr>
          <p:cNvSpPr>
            <a:spLocks noGrp="1"/>
          </p:cNvSpPr>
          <p:nvPr>
            <p:ph type="title"/>
          </p:nvPr>
        </p:nvSpPr>
        <p:spPr/>
        <p:txBody>
          <a:bodyPr/>
          <a:lstStyle/>
          <a:p>
            <a:r>
              <a:rPr lang="en-AU" sz="800" noProof="0" dirty="0">
                <a:solidFill>
                  <a:srgbClr val="F0F0F0"/>
                </a:solidFill>
                <a:latin typeface="+mn-lt"/>
              </a:rPr>
              <a:t>Slide 19 We do</a:t>
            </a:r>
          </a:p>
        </p:txBody>
      </p:sp>
      <p:pic>
        <p:nvPicPr>
          <p:cNvPr id="4" name="Picture 3" descr="axe">
            <a:extLst>
              <a:ext uri="{FF2B5EF4-FFF2-40B4-BE49-F238E27FC236}">
                <a16:creationId xmlns:a16="http://schemas.microsoft.com/office/drawing/2014/main" id="{3CD8F9A5-C01E-ECA9-2908-BD891747DD1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6695" y="2418013"/>
            <a:ext cx="2388153" cy="2388153"/>
          </a:xfrm>
          <a:prstGeom prst="rect">
            <a:avLst/>
          </a:prstGeom>
        </p:spPr>
      </p:pic>
      <p:pic>
        <p:nvPicPr>
          <p:cNvPr id="8" name="Picture 7" descr="goat">
            <a:extLst>
              <a:ext uri="{FF2B5EF4-FFF2-40B4-BE49-F238E27FC236}">
                <a16:creationId xmlns:a16="http://schemas.microsoft.com/office/drawing/2014/main" id="{5A011F32-A89C-A05E-74D8-27E0D8DE973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35744" y="2051834"/>
            <a:ext cx="2754332" cy="2754332"/>
          </a:xfrm>
          <a:prstGeom prst="rect">
            <a:avLst/>
          </a:prstGeom>
        </p:spPr>
      </p:pic>
      <p:pic>
        <p:nvPicPr>
          <p:cNvPr id="11" name="Picture 10" descr="flex">
            <a:extLst>
              <a:ext uri="{FF2B5EF4-FFF2-40B4-BE49-F238E27FC236}">
                <a16:creationId xmlns:a16="http://schemas.microsoft.com/office/drawing/2014/main" id="{E923815F-7981-7978-6126-FF9B7C7253B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50973" y="2051834"/>
            <a:ext cx="2754332" cy="2754332"/>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4B361-4423-6145-4E15-88C259A1B91E}"/>
              </a:ext>
            </a:extLst>
          </p:cNvPr>
          <p:cNvSpPr>
            <a:spLocks noGrp="1"/>
          </p:cNvSpPr>
          <p:nvPr>
            <p:ph type="title"/>
          </p:nvPr>
        </p:nvSpPr>
        <p:spPr/>
        <p:txBody>
          <a:bodyPr/>
          <a:lstStyle/>
          <a:p>
            <a:r>
              <a:rPr lang="en-AU" sz="800" noProof="0" dirty="0">
                <a:solidFill>
                  <a:srgbClr val="F0F0F0"/>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grpSp>
        <p:nvGrpSpPr>
          <p:cNvPr id="3" name="Group 2" descr="Two rows of shapes. The top row has a circle and then another rounded square block. The second row also has three shapes. The first one is a rounded square block. The second shape is a circle and it sits underneath the circle in the top row. The third shape is a rounded square block, and it sits underneath the rounded square block in the top row. The first rounded square block in the bottom row has a curved arrow inside it that is pointing down.">
            <a:extLst>
              <a:ext uri="{FF2B5EF4-FFF2-40B4-BE49-F238E27FC236}">
                <a16:creationId xmlns:a16="http://schemas.microsoft.com/office/drawing/2014/main" id="{32F517B2-49F9-5A4B-6D5C-AEFB15ACE5EF}"/>
              </a:ext>
            </a:extLst>
          </p:cNvPr>
          <p:cNvGrpSpPr/>
          <p:nvPr/>
        </p:nvGrpSpPr>
        <p:grpSpPr>
          <a:xfrm>
            <a:off x="3264164" y="1887069"/>
            <a:ext cx="5230059" cy="3463699"/>
            <a:chOff x="3290870" y="1877130"/>
            <a:chExt cx="5230059" cy="3463699"/>
          </a:xfrm>
        </p:grpSpPr>
        <p:grpSp>
          <p:nvGrpSpPr>
            <p:cNvPr id="5" name="Group 4">
              <a:extLst>
                <a:ext uri="{FF2B5EF4-FFF2-40B4-BE49-F238E27FC236}">
                  <a16:creationId xmlns:a16="http://schemas.microsoft.com/office/drawing/2014/main" id="{A7D0E5F0-5C92-7A06-7375-BFB985AB24E4}"/>
                </a:ext>
              </a:extLst>
            </p:cNvPr>
            <p:cNvGrpSpPr/>
            <p:nvPr/>
          </p:nvGrpSpPr>
          <p:grpSpPr>
            <a:xfrm>
              <a:off x="3290870" y="1877130"/>
              <a:ext cx="5230059" cy="3463699"/>
              <a:chOff x="3290870" y="1877130"/>
              <a:chExt cx="5230059" cy="3463699"/>
            </a:xfrm>
          </p:grpSpPr>
          <p:sp>
            <p:nvSpPr>
              <p:cNvPr id="8" name="Oval 7">
                <a:extLst>
                  <a:ext uri="{FF2B5EF4-FFF2-40B4-BE49-F238E27FC236}">
                    <a16:creationId xmlns:a16="http://schemas.microsoft.com/office/drawing/2014/main" id="{0278A615-1EA0-3258-B1DD-B948F86746EB}"/>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Rounded Rectangle 13">
                <a:extLst>
                  <a:ext uri="{FF2B5EF4-FFF2-40B4-BE49-F238E27FC236}">
                    <a16:creationId xmlns:a16="http://schemas.microsoft.com/office/drawing/2014/main" id="{A87D9DFF-2E26-7C47-8F49-3A6BECC1F26A}"/>
                  </a:ext>
                </a:extLst>
              </p:cNvPr>
              <p:cNvSpPr/>
              <p:nvPr userDrawn="1"/>
            </p:nvSpPr>
            <p:spPr>
              <a:xfrm>
                <a:off x="6978998" y="187713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Rounded Rectangle 14">
                <a:extLst>
                  <a:ext uri="{FF2B5EF4-FFF2-40B4-BE49-F238E27FC236}">
                    <a16:creationId xmlns:a16="http://schemas.microsoft.com/office/drawing/2014/main" id="{F6096B07-1C82-61CF-0E46-13901633D002}"/>
                  </a:ext>
                </a:extLst>
              </p:cNvPr>
              <p:cNvSpPr/>
              <p:nvPr userDrawn="1"/>
            </p:nvSpPr>
            <p:spPr>
              <a:xfrm>
                <a:off x="6978998" y="3798898"/>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1" name="Oval 10">
                <a:extLst>
                  <a:ext uri="{FF2B5EF4-FFF2-40B4-BE49-F238E27FC236}">
                    <a16:creationId xmlns:a16="http://schemas.microsoft.com/office/drawing/2014/main" id="{2491190C-E42E-26C8-41A7-25B0274B9437}"/>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2" name="Picture 11">
                <a:extLst>
                  <a:ext uri="{FF2B5EF4-FFF2-40B4-BE49-F238E27FC236}">
                    <a16:creationId xmlns:a16="http://schemas.microsoft.com/office/drawing/2014/main" id="{5771DC5D-1721-A426-3084-F94FD738D68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sp>
          <p:nvSpPr>
            <p:cNvPr id="6" name="Rounded Rectangle 14">
              <a:extLst>
                <a:ext uri="{FF2B5EF4-FFF2-40B4-BE49-F238E27FC236}">
                  <a16:creationId xmlns:a16="http://schemas.microsoft.com/office/drawing/2014/main" id="{9DB782D6-B842-1A0E-5DF2-F2273EE2CCB3}"/>
                </a:ext>
              </a:extLst>
            </p:cNvPr>
            <p:cNvSpPr/>
            <p:nvPr/>
          </p:nvSpPr>
          <p:spPr>
            <a:xfrm>
              <a:off x="367106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7" name="Picture 6">
              <a:extLst>
                <a:ext uri="{FF2B5EF4-FFF2-40B4-BE49-F238E27FC236}">
                  <a16:creationId xmlns:a16="http://schemas.microsoft.com/office/drawing/2014/main" id="{D2B95938-A543-4586-C99B-81605A5A8559}"/>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777899" y="3745482"/>
              <a:ext cx="1435100" cy="1435100"/>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BCD38-CDB1-B03C-8721-DF60D87232B5}"/>
              </a:ext>
            </a:extLst>
          </p:cNvPr>
          <p:cNvSpPr>
            <a:spLocks noGrp="1"/>
          </p:cNvSpPr>
          <p:nvPr>
            <p:ph type="title"/>
          </p:nvPr>
        </p:nvSpPr>
        <p:spPr/>
        <p:txBody>
          <a:bodyPr/>
          <a:lstStyle/>
          <a:p>
            <a:r>
              <a:rPr lang="en-AU" sz="800" noProof="0" dirty="0">
                <a:solidFill>
                  <a:srgbClr val="F0F0F0"/>
                </a:solidFill>
                <a:latin typeface="+mn-lt"/>
              </a:rPr>
              <a:t>Slide 20 I do</a:t>
            </a:r>
          </a:p>
        </p:txBody>
      </p:sp>
      <p:sp>
        <p:nvSpPr>
          <p:cNvPr id="2" name="Content Placeholder 2">
            <a:extLst>
              <a:ext uri="{FF2B5EF4-FFF2-40B4-BE49-F238E27FC236}">
                <a16:creationId xmlns:a16="http://schemas.microsoft.com/office/drawing/2014/main" id="{7B396325-376F-65BA-3658-415D8A6E6503}"/>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tax</a:t>
            </a: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A7DF7-C4BE-4DC0-A67C-01306C4C50BA}"/>
              </a:ext>
            </a:extLst>
          </p:cNvPr>
          <p:cNvSpPr>
            <a:spLocks noGrp="1"/>
          </p:cNvSpPr>
          <p:nvPr>
            <p:ph type="title"/>
          </p:nvPr>
        </p:nvSpPr>
        <p:spPr/>
        <p:txBody>
          <a:bodyPr/>
          <a:lstStyle/>
          <a:p>
            <a:r>
              <a:rPr lang="en-AU" sz="800" noProof="0" dirty="0">
                <a:solidFill>
                  <a:srgbClr val="F0F0F0"/>
                </a:solidFill>
                <a:latin typeface="+mn-lt"/>
              </a:rPr>
              <a:t>Slide 21 I do</a:t>
            </a:r>
          </a:p>
        </p:txBody>
      </p:sp>
      <p:sp>
        <p:nvSpPr>
          <p:cNvPr id="3" name="Content Placeholder 2">
            <a:extLst>
              <a:ext uri="{FF2B5EF4-FFF2-40B4-BE49-F238E27FC236}">
                <a16:creationId xmlns:a16="http://schemas.microsoft.com/office/drawing/2014/main" id="{A1EFC5A6-CF1A-A5AB-3C9C-AB37401E39B1}"/>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tax   vex</a:t>
            </a: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507031-7CA6-C6FF-61C2-B5250CDA3919}"/>
              </a:ext>
            </a:extLst>
          </p:cNvPr>
          <p:cNvSpPr>
            <a:spLocks noGrp="1"/>
          </p:cNvSpPr>
          <p:nvPr>
            <p:ph type="title"/>
          </p:nvPr>
        </p:nvSpPr>
        <p:spPr/>
        <p:txBody>
          <a:bodyPr/>
          <a:lstStyle/>
          <a:p>
            <a:r>
              <a:rPr lang="en-AU" sz="800" noProof="0" dirty="0">
                <a:solidFill>
                  <a:srgbClr val="F0F0F0"/>
                </a:solidFill>
                <a:latin typeface="+mn-lt"/>
              </a:rPr>
              <a:t>Slide</a:t>
            </a:r>
            <a:r>
              <a:rPr lang="en-AU" sz="800" baseline="0" noProof="0" dirty="0">
                <a:solidFill>
                  <a:srgbClr val="F0F0F0"/>
                </a:solidFill>
                <a:latin typeface="+mn-lt"/>
              </a:rPr>
              <a:t> 22 I do</a:t>
            </a:r>
            <a:endParaRPr lang="en-AU" sz="800" noProof="0" dirty="0">
              <a:solidFill>
                <a:srgbClr val="F0F0F0"/>
              </a:solidFill>
              <a:latin typeface="+mn-lt"/>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tax   vex   box</a:t>
            </a: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C6C3F1-E4EE-C9DA-022D-F60A0E01CEB9}"/>
              </a:ext>
            </a:extLst>
          </p:cNvPr>
          <p:cNvSpPr>
            <a:spLocks noGrp="1"/>
          </p:cNvSpPr>
          <p:nvPr>
            <p:ph type="title"/>
          </p:nvPr>
        </p:nvSpPr>
        <p:spPr/>
        <p:txBody>
          <a:bodyPr/>
          <a:lstStyle/>
          <a:p>
            <a:r>
              <a:rPr lang="en-AU" sz="800" noProof="0" dirty="0">
                <a:solidFill>
                  <a:srgbClr val="F0F0F0"/>
                </a:solidFill>
                <a:latin typeface="+mn-lt"/>
              </a:rPr>
              <a:t>Slide 23 We do</a:t>
            </a:r>
          </a:p>
        </p:txBody>
      </p:sp>
      <p:sp>
        <p:nvSpPr>
          <p:cNvPr id="2" name="Content Placeholder 2">
            <a:extLst>
              <a:ext uri="{FF2B5EF4-FFF2-40B4-BE49-F238E27FC236}">
                <a16:creationId xmlns:a16="http://schemas.microsoft.com/office/drawing/2014/main" id="{C54CBD3F-6635-F3BF-6D2E-11D32D00BAA8}"/>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wax</a:t>
            </a: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B624C8-32D4-0033-7364-929C4D693747}"/>
              </a:ext>
            </a:extLst>
          </p:cNvPr>
          <p:cNvSpPr>
            <a:spLocks noGrp="1"/>
          </p:cNvSpPr>
          <p:nvPr>
            <p:ph type="title"/>
          </p:nvPr>
        </p:nvSpPr>
        <p:spPr/>
        <p:txBody>
          <a:bodyPr/>
          <a:lstStyle/>
          <a:p>
            <a:r>
              <a:rPr lang="en-AU" sz="800" noProof="0" dirty="0">
                <a:solidFill>
                  <a:srgbClr val="F0F0F0"/>
                </a:solidFill>
                <a:latin typeface="+mn-lt"/>
              </a:rPr>
              <a:t>Slide 24 We do</a:t>
            </a:r>
          </a:p>
        </p:txBody>
      </p:sp>
      <p:sp>
        <p:nvSpPr>
          <p:cNvPr id="2" name="Content Placeholder 2">
            <a:extLst>
              <a:ext uri="{FF2B5EF4-FFF2-40B4-BE49-F238E27FC236}">
                <a16:creationId xmlns:a16="http://schemas.microsoft.com/office/drawing/2014/main" id="{5D37546D-22A0-A504-5ED5-BF13D774419D}"/>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wax   ox</a:t>
            </a: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EFD5E-E70D-6F79-0BFE-DECC7C5BEE66}"/>
              </a:ext>
            </a:extLst>
          </p:cNvPr>
          <p:cNvSpPr>
            <a:spLocks noGrp="1"/>
          </p:cNvSpPr>
          <p:nvPr>
            <p:ph type="title"/>
          </p:nvPr>
        </p:nvSpPr>
        <p:spPr/>
        <p:txBody>
          <a:bodyPr/>
          <a:lstStyle/>
          <a:p>
            <a:r>
              <a:rPr lang="en-AU" sz="800" noProof="0" dirty="0">
                <a:solidFill>
                  <a:srgbClr val="F0F0F0"/>
                </a:solidFill>
                <a:latin typeface="+mn-lt"/>
              </a:rPr>
              <a:t>Slide 25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wax   ox   six</a:t>
            </a: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BF019-F165-C82B-CA58-A9B6CA937193}"/>
              </a:ext>
            </a:extLst>
          </p:cNvPr>
          <p:cNvSpPr>
            <a:spLocks noGrp="1"/>
          </p:cNvSpPr>
          <p:nvPr>
            <p:ph type="title"/>
          </p:nvPr>
        </p:nvSpPr>
        <p:spPr/>
        <p:txBody>
          <a:bodyPr/>
          <a:lstStyle/>
          <a:p>
            <a:r>
              <a:rPr lang="en-AU" sz="800" noProof="0" dirty="0">
                <a:solidFill>
                  <a:srgbClr val="F0F0F0"/>
                </a:solidFill>
                <a:latin typeface="+mn-lt"/>
              </a:rPr>
              <a:t>Slide 26 I do</a:t>
            </a:r>
          </a:p>
        </p:txBody>
      </p:sp>
      <p:pic>
        <p:nvPicPr>
          <p:cNvPr id="3" name="Picture 2" descr="fix">
            <a:extLst>
              <a:ext uri="{FF2B5EF4-FFF2-40B4-BE49-F238E27FC236}">
                <a16:creationId xmlns:a16="http://schemas.microsoft.com/office/drawing/2014/main" id="{69304DEF-6D6A-B535-9E03-37DE4DBD935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454303" cy="245430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46C1E-68DB-1CAD-1C10-C53914F4E876}"/>
              </a:ext>
            </a:extLst>
          </p:cNvPr>
          <p:cNvSpPr>
            <a:spLocks noGrp="1"/>
          </p:cNvSpPr>
          <p:nvPr>
            <p:ph type="title"/>
          </p:nvPr>
        </p:nvSpPr>
        <p:spPr/>
        <p:txBody>
          <a:bodyPr/>
          <a:lstStyle/>
          <a:p>
            <a:r>
              <a:rPr lang="en-AU" sz="800" noProof="0" dirty="0">
                <a:solidFill>
                  <a:srgbClr val="F0F0F0"/>
                </a:solidFill>
                <a:latin typeface="+mn-lt"/>
              </a:rPr>
              <a:t>Slide 27 I do</a:t>
            </a:r>
          </a:p>
        </p:txBody>
      </p:sp>
      <p:pic>
        <p:nvPicPr>
          <p:cNvPr id="4" name="Picture 3" descr="fix">
            <a:extLst>
              <a:ext uri="{FF2B5EF4-FFF2-40B4-BE49-F238E27FC236}">
                <a16:creationId xmlns:a16="http://schemas.microsoft.com/office/drawing/2014/main" id="{49DD6A9E-78DE-7445-8C9F-BF3CD39BBB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454303" cy="2454303"/>
          </a:xfrm>
          <a:prstGeom prst="rect">
            <a:avLst/>
          </a:prstGeom>
        </p:spPr>
      </p:pic>
      <p:pic>
        <p:nvPicPr>
          <p:cNvPr id="5" name="Picture 4" descr="mix">
            <a:extLst>
              <a:ext uri="{FF2B5EF4-FFF2-40B4-BE49-F238E27FC236}">
                <a16:creationId xmlns:a16="http://schemas.microsoft.com/office/drawing/2014/main" id="{C521090E-864D-3180-B07D-1BA927E4124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454303" cy="2454303"/>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A27EB-4A31-3CBF-E0F9-B454959DF014}"/>
              </a:ext>
            </a:extLst>
          </p:cNvPr>
          <p:cNvSpPr>
            <a:spLocks noGrp="1"/>
          </p:cNvSpPr>
          <p:nvPr>
            <p:ph type="title"/>
          </p:nvPr>
        </p:nvSpPr>
        <p:spPr/>
        <p:txBody>
          <a:bodyPr/>
          <a:lstStyle/>
          <a:p>
            <a:r>
              <a:rPr lang="en-AU" sz="800" noProof="0" dirty="0">
                <a:solidFill>
                  <a:srgbClr val="F0F0F0"/>
                </a:solidFill>
                <a:latin typeface="+mn-lt"/>
              </a:rPr>
              <a:t>Slide 28 I do</a:t>
            </a:r>
          </a:p>
        </p:txBody>
      </p:sp>
      <p:pic>
        <p:nvPicPr>
          <p:cNvPr id="12" name="Picture 11" descr="fix">
            <a:extLst>
              <a:ext uri="{FF2B5EF4-FFF2-40B4-BE49-F238E27FC236}">
                <a16:creationId xmlns:a16="http://schemas.microsoft.com/office/drawing/2014/main" id="{EFFE21A8-9201-AD91-B5A1-68F512D9D9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454303" cy="2454303"/>
          </a:xfrm>
          <a:prstGeom prst="rect">
            <a:avLst/>
          </a:prstGeom>
        </p:spPr>
      </p:pic>
      <p:pic>
        <p:nvPicPr>
          <p:cNvPr id="7" name="Picture 6" descr="mix">
            <a:extLst>
              <a:ext uri="{FF2B5EF4-FFF2-40B4-BE49-F238E27FC236}">
                <a16:creationId xmlns:a16="http://schemas.microsoft.com/office/drawing/2014/main" id="{9F712780-01E5-48BF-5A21-7A32B0267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454303" cy="2454303"/>
          </a:xfrm>
          <a:prstGeom prst="rect">
            <a:avLst/>
          </a:prstGeom>
        </p:spPr>
      </p:pic>
      <p:pic>
        <p:nvPicPr>
          <p:cNvPr id="10" name="Picture 9" descr="six">
            <a:extLst>
              <a:ext uri="{FF2B5EF4-FFF2-40B4-BE49-F238E27FC236}">
                <a16:creationId xmlns:a16="http://schemas.microsoft.com/office/drawing/2014/main" id="{A5A18E7E-CDEC-06BF-A1E1-64AB9D5DC5D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36410" y="2329069"/>
            <a:ext cx="2743070" cy="2743070"/>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2BBA5-7F36-14B4-E947-22B15D056F5E}"/>
              </a:ext>
            </a:extLst>
          </p:cNvPr>
          <p:cNvSpPr>
            <a:spLocks noGrp="1"/>
          </p:cNvSpPr>
          <p:nvPr>
            <p:ph type="title"/>
          </p:nvPr>
        </p:nvSpPr>
        <p:spPr/>
        <p:txBody>
          <a:bodyPr/>
          <a:lstStyle/>
          <a:p>
            <a:r>
              <a:rPr lang="en-AU" sz="800" noProof="0" dirty="0">
                <a:solidFill>
                  <a:srgbClr val="F0F0F0"/>
                </a:solidFill>
                <a:latin typeface="+mn-lt"/>
              </a:rPr>
              <a:t>Slide 29 We do</a:t>
            </a:r>
          </a:p>
        </p:txBody>
      </p:sp>
      <p:pic>
        <p:nvPicPr>
          <p:cNvPr id="5" name="Picture 4" descr="ox">
            <a:extLst>
              <a:ext uri="{FF2B5EF4-FFF2-40B4-BE49-F238E27FC236}">
                <a16:creationId xmlns:a16="http://schemas.microsoft.com/office/drawing/2014/main" id="{BC8B78EF-B6B1-AE50-3750-D603F05ABE0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7719" y="2429487"/>
            <a:ext cx="2712150" cy="2712150"/>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5FB22-9291-BE9D-E825-EC1B721B4276}"/>
              </a:ext>
            </a:extLst>
          </p:cNvPr>
          <p:cNvSpPr>
            <a:spLocks noGrp="1"/>
          </p:cNvSpPr>
          <p:nvPr>
            <p:ph type="title" idx="4294967295"/>
          </p:nvPr>
        </p:nvSpPr>
        <p:spPr>
          <a:xfrm>
            <a:off x="0" y="-1613800"/>
            <a:ext cx="10515600" cy="1325563"/>
          </a:xfrm>
        </p:spPr>
        <p:txBody>
          <a:bodyPr>
            <a:normAutofit/>
          </a:bodyPr>
          <a:lstStyle/>
          <a:p>
            <a:r>
              <a:rPr lang="en-AU" sz="800" dirty="0">
                <a:solidFill>
                  <a:schemeClr val="bg2"/>
                </a:solidFill>
              </a:rPr>
              <a:t>Slide 3 Review</a:t>
            </a:r>
          </a:p>
        </p:txBody>
      </p:sp>
    </p:spTree>
    <p:extLst>
      <p:ext uri="{BB962C8B-B14F-4D97-AF65-F5344CB8AC3E}">
        <p14:creationId xmlns:p14="http://schemas.microsoft.com/office/powerpoint/2010/main" val="915538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C0DEA2D-B37A-9B21-75DA-4A3BFEE44D4D}"/>
              </a:ext>
            </a:extLst>
          </p:cNvPr>
          <p:cNvSpPr>
            <a:spLocks noGrp="1"/>
          </p:cNvSpPr>
          <p:nvPr>
            <p:ph type="title"/>
          </p:nvPr>
        </p:nvSpPr>
        <p:spPr/>
        <p:txBody>
          <a:bodyPr/>
          <a:lstStyle/>
          <a:p>
            <a:r>
              <a:rPr lang="en-AU" sz="800" noProof="0" dirty="0">
                <a:solidFill>
                  <a:srgbClr val="F0F0F0"/>
                </a:solidFill>
                <a:latin typeface="+mn-lt"/>
              </a:rPr>
              <a:t>Slide 30 We do</a:t>
            </a:r>
          </a:p>
        </p:txBody>
      </p:sp>
      <p:pic>
        <p:nvPicPr>
          <p:cNvPr id="6" name="Picture 5" descr="ox">
            <a:extLst>
              <a:ext uri="{FF2B5EF4-FFF2-40B4-BE49-F238E27FC236}">
                <a16:creationId xmlns:a16="http://schemas.microsoft.com/office/drawing/2014/main" id="{FBD72AE6-DBC1-A688-7063-796F7B610AA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7719" y="2429487"/>
            <a:ext cx="2712150" cy="2712150"/>
          </a:xfrm>
          <a:prstGeom prst="rect">
            <a:avLst/>
          </a:prstGeom>
        </p:spPr>
      </p:pic>
      <p:pic>
        <p:nvPicPr>
          <p:cNvPr id="3" name="Picture 2" descr="fox">
            <a:extLst>
              <a:ext uri="{FF2B5EF4-FFF2-40B4-BE49-F238E27FC236}">
                <a16:creationId xmlns:a16="http://schemas.microsoft.com/office/drawing/2014/main" id="{47EDFD5E-8CA2-0583-2711-B252656EB20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19869" y="1176998"/>
            <a:ext cx="5152261" cy="5152261"/>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ED3E0-12DC-5C3B-E767-87BDAC1888E7}"/>
              </a:ext>
            </a:extLst>
          </p:cNvPr>
          <p:cNvSpPr>
            <a:spLocks noGrp="1"/>
          </p:cNvSpPr>
          <p:nvPr>
            <p:ph type="title"/>
          </p:nvPr>
        </p:nvSpPr>
        <p:spPr/>
        <p:txBody>
          <a:bodyPr/>
          <a:lstStyle/>
          <a:p>
            <a:r>
              <a:rPr lang="en-AU" sz="800" noProof="0" dirty="0">
                <a:solidFill>
                  <a:srgbClr val="F0F0F0"/>
                </a:solidFill>
                <a:latin typeface="+mn-lt"/>
              </a:rPr>
              <a:t>Slide 31 We do</a:t>
            </a:r>
          </a:p>
        </p:txBody>
      </p:sp>
      <p:pic>
        <p:nvPicPr>
          <p:cNvPr id="3" name="Picture 2" descr="ox">
            <a:extLst>
              <a:ext uri="{FF2B5EF4-FFF2-40B4-BE49-F238E27FC236}">
                <a16:creationId xmlns:a16="http://schemas.microsoft.com/office/drawing/2014/main" id="{F0081DB5-0C9F-881A-875C-854CDDA93E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7719" y="2429487"/>
            <a:ext cx="2712150" cy="2712150"/>
          </a:xfrm>
          <a:prstGeom prst="rect">
            <a:avLst/>
          </a:prstGeom>
        </p:spPr>
      </p:pic>
      <p:pic>
        <p:nvPicPr>
          <p:cNvPr id="5" name="Picture 4" descr="fox">
            <a:extLst>
              <a:ext uri="{FF2B5EF4-FFF2-40B4-BE49-F238E27FC236}">
                <a16:creationId xmlns:a16="http://schemas.microsoft.com/office/drawing/2014/main" id="{93AECD39-7799-0E2A-1B40-84EFF61B141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19869" y="1176998"/>
            <a:ext cx="5152261" cy="5152261"/>
          </a:xfrm>
          <a:prstGeom prst="rect">
            <a:avLst/>
          </a:prstGeom>
        </p:spPr>
      </p:pic>
      <p:pic>
        <p:nvPicPr>
          <p:cNvPr id="9" name="Picture 8" descr="box">
            <a:extLst>
              <a:ext uri="{FF2B5EF4-FFF2-40B4-BE49-F238E27FC236}">
                <a16:creationId xmlns:a16="http://schemas.microsoft.com/office/drawing/2014/main" id="{789DA80F-7CAB-3DCE-7D53-EFE4FD4C4FE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14930" y="2429487"/>
            <a:ext cx="2712150" cy="2712150"/>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31506-5FD4-CFCB-69FC-DAB2C7C53BA0}"/>
              </a:ext>
            </a:extLst>
          </p:cNvPr>
          <p:cNvSpPr>
            <a:spLocks noGrp="1"/>
          </p:cNvSpPr>
          <p:nvPr>
            <p:ph type="title"/>
          </p:nvPr>
        </p:nvSpPr>
        <p:spPr/>
        <p:txBody>
          <a:bodyPr/>
          <a:lstStyle/>
          <a:p>
            <a:r>
              <a:rPr lang="en-AU" sz="800" noProof="0" dirty="0">
                <a:solidFill>
                  <a:srgbClr val="F0F0F0"/>
                </a:solidFill>
                <a:latin typeface="+mn-lt"/>
              </a:rPr>
              <a:t>Slide 32 I do</a:t>
            </a: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dirty="0">
                <a:solidFill>
                  <a:srgbClr val="4557AD"/>
                </a:solidFill>
                <a:latin typeface="Tenorite" pitchFamily="2" charset="0"/>
                <a:ea typeface="Verdana" panose="020B0604030504040204" pitchFamily="34" charset="0"/>
                <a:cs typeface="Verdana" panose="020B0604030504040204" pitchFamily="34" charset="0"/>
              </a:rPr>
              <a:t>you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r>
              <a:rPr lang="en-AU" sz="12000" noProof="0" dirty="0">
                <a:solidFill>
                  <a:srgbClr val="4557AD"/>
                </a:solidFill>
                <a:latin typeface="Tenorite" pitchFamily="2" charset="0"/>
                <a:ea typeface="Verdana" panose="020B0604030504040204" pitchFamily="34" charset="0"/>
                <a:cs typeface="Verdana" panose="020B0604030504040204" pitchFamily="34" charset="0"/>
              </a:rPr>
              <a:t>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endParaRPr lang="en-AU" sz="12000" noProof="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45952F-8913-0A15-F136-2C7DD9072E16}"/>
              </a:ext>
            </a:extLst>
          </p:cNvPr>
          <p:cNvSpPr>
            <a:spLocks noGrp="1"/>
          </p:cNvSpPr>
          <p:nvPr>
            <p:ph type="title"/>
          </p:nvPr>
        </p:nvSpPr>
        <p:spPr/>
        <p:txBody>
          <a:bodyPr/>
          <a:lstStyle/>
          <a:p>
            <a:r>
              <a:rPr lang="en-AU" sz="800" noProof="0" dirty="0">
                <a:solidFill>
                  <a:srgbClr val="F0F0F0"/>
                </a:solidFill>
                <a:latin typeface="+mn-lt"/>
              </a:rPr>
              <a:t>Slide 33 We do</a:t>
            </a:r>
          </a:p>
        </p:txBody>
      </p:sp>
      <p:sp>
        <p:nvSpPr>
          <p:cNvPr id="2" name="Content Placeholder 2">
            <a:extLst>
              <a:ext uri="{FF2B5EF4-FFF2-40B4-BE49-F238E27FC236}">
                <a16:creationId xmlns:a16="http://schemas.microsoft.com/office/drawing/2014/main" id="{261EF43F-C967-E4DE-FB35-BB75FDF89C70}"/>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dirty="0">
                <a:solidFill>
                  <a:srgbClr val="4557AD"/>
                </a:solidFill>
                <a:latin typeface="Tenorite" pitchFamily="2" charset="0"/>
                <a:ea typeface="Verdana" panose="020B0604030504040204" pitchFamily="34" charset="0"/>
                <a:cs typeface="Verdana" panose="020B0604030504040204" pitchFamily="34" charset="0"/>
              </a:rPr>
              <a:t>you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r>
              <a:rPr lang="en-AU" sz="12000" noProof="0" dirty="0">
                <a:solidFill>
                  <a:srgbClr val="4557AD"/>
                </a:solidFill>
                <a:latin typeface="Tenorite" pitchFamily="2" charset="0"/>
                <a:ea typeface="Verdana" panose="020B0604030504040204" pitchFamily="34" charset="0"/>
                <a:cs typeface="Verdana" panose="020B0604030504040204" pitchFamily="34" charset="0"/>
              </a:rPr>
              <a:t>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endParaRPr lang="en-AU" sz="12000" noProof="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0A9AE-DF6C-A83B-0E2B-9B454E5206DF}"/>
              </a:ext>
            </a:extLst>
          </p:cNvPr>
          <p:cNvSpPr>
            <a:spLocks noGrp="1"/>
          </p:cNvSpPr>
          <p:nvPr>
            <p:ph type="title"/>
          </p:nvPr>
        </p:nvSpPr>
        <p:spPr/>
        <p:txBody>
          <a:bodyPr/>
          <a:lstStyle/>
          <a:p>
            <a:r>
              <a:rPr lang="en-AU" sz="800" noProof="0" dirty="0">
                <a:solidFill>
                  <a:srgbClr val="F0F0F0"/>
                </a:solidFill>
                <a:latin typeface="+mn-lt"/>
              </a:rPr>
              <a:t>Slide 34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8000" noProof="0">
                <a:solidFill>
                  <a:srgbClr val="4557AD"/>
                </a:solidFill>
                <a:latin typeface="Tenorite" pitchFamily="2" charset="0"/>
                <a:ea typeface="Verdana" panose="020B0604030504040204" pitchFamily="34" charset="0"/>
                <a:cs typeface="Verdana" panose="020B0604030504040204" pitchFamily="34" charset="0"/>
              </a:rPr>
              <a:t>“You are quick,” said the ox to the fox.</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06BEF-8986-9ED1-E949-D4EBE36197F3}"/>
              </a:ext>
            </a:extLst>
          </p:cNvPr>
          <p:cNvSpPr>
            <a:spLocks noGrp="1"/>
          </p:cNvSpPr>
          <p:nvPr>
            <p:ph type="title"/>
          </p:nvPr>
        </p:nvSpPr>
        <p:spPr/>
        <p:txBody>
          <a:bodyPr/>
          <a:lstStyle/>
          <a:p>
            <a:r>
              <a:rPr lang="en-AU" sz="800" noProof="0" dirty="0">
                <a:solidFill>
                  <a:srgbClr val="F0F0F0"/>
                </a:solidFill>
                <a:latin typeface="+mn-lt"/>
              </a:rPr>
              <a:t>Slide 35 We do</a:t>
            </a: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8000" noProof="0">
                <a:solidFill>
                  <a:srgbClr val="4557AD"/>
                </a:solidFill>
                <a:latin typeface="Tenorite" pitchFamily="2" charset="0"/>
                <a:ea typeface="Verdana" panose="020B0604030504040204" pitchFamily="34" charset="0"/>
                <a:cs typeface="Verdana" panose="020B0604030504040204" pitchFamily="34" charset="0"/>
              </a:rPr>
              <a:t>Can you mix it in the box?</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BEFDE3-7E9D-3CBA-AED5-71D16850E8ED}"/>
              </a:ext>
            </a:extLst>
          </p:cNvPr>
          <p:cNvSpPr>
            <a:spLocks noGrp="1"/>
          </p:cNvSpPr>
          <p:nvPr>
            <p:ph type="title"/>
          </p:nvPr>
        </p:nvSpPr>
        <p:spPr/>
        <p:txBody>
          <a:bodyPr/>
          <a:lstStyle/>
          <a:p>
            <a:r>
              <a:rPr lang="en-AU" sz="800" noProof="0" dirty="0">
                <a:solidFill>
                  <a:srgbClr val="F0F0F0"/>
                </a:solidFill>
                <a:latin typeface="+mn-lt"/>
              </a:rPr>
              <a:t>Slide 36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9A5AD-C1C3-E10D-409D-E9A8DF1096AD}"/>
              </a:ext>
            </a:extLst>
          </p:cNvPr>
          <p:cNvSpPr>
            <a:spLocks noGrp="1"/>
          </p:cNvSpPr>
          <p:nvPr>
            <p:ph type="title"/>
          </p:nvPr>
        </p:nvSpPr>
        <p:spPr/>
        <p:txBody>
          <a:bodyPr/>
          <a:lstStyle/>
          <a:p>
            <a:r>
              <a:rPr lang="en-AU" sz="800" noProof="0" dirty="0">
                <a:solidFill>
                  <a:srgbClr val="F0F0F0"/>
                </a:solidFill>
                <a:latin typeface="+mn-lt"/>
              </a:rPr>
              <a:t>Slide 37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2548A3D-5F5D-17D6-3871-1198A46BEADF}"/>
              </a:ext>
            </a:extLst>
          </p:cNvPr>
          <p:cNvSpPr>
            <a:spLocks noGrp="1"/>
          </p:cNvSpPr>
          <p:nvPr>
            <p:ph type="title"/>
          </p:nvPr>
        </p:nvSpPr>
        <p:spPr/>
        <p:txBody>
          <a:bodyPr/>
          <a:lstStyle/>
          <a:p>
            <a:r>
              <a:rPr lang="en-AU" sz="800" noProof="0" dirty="0">
                <a:solidFill>
                  <a:srgbClr val="F0F0F0"/>
                </a:solidFill>
                <a:latin typeface="+mn-lt"/>
              </a:rPr>
              <a:t>Slide</a:t>
            </a:r>
            <a:r>
              <a:rPr lang="en-AU" sz="800" baseline="0" noProof="0" dirty="0">
                <a:solidFill>
                  <a:srgbClr val="F0F0F0"/>
                </a:solidFill>
                <a:latin typeface="+mn-lt"/>
              </a:rPr>
              <a:t> 38 Check for understanding</a:t>
            </a:r>
            <a:endParaRPr lang="en-AU" sz="800" noProof="0" dirty="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AU" sz="6500" b="1" noProof="0">
                <a:solidFill>
                  <a:srgbClr val="4857A6"/>
                </a:solidFill>
                <a:latin typeface="Calibri" panose="020F0502020204030204" pitchFamily="34" charset="0"/>
                <a:ea typeface="Verdana" panose="020B0604030504040204" pitchFamily="34" charset="0"/>
                <a:cs typeface="Calibri" panose="020F0502020204030204" pitchFamily="34" charset="0"/>
              </a:rPr>
              <a:t>I can…</a:t>
            </a:r>
          </a:p>
        </p:txBody>
      </p:sp>
      <p:sp>
        <p:nvSpPr>
          <p:cNvPr id="2" name="Title 1">
            <a:extLst>
              <a:ext uri="{FF2B5EF4-FFF2-40B4-BE49-F238E27FC236}">
                <a16:creationId xmlns:a16="http://schemas.microsoft.com/office/drawing/2014/main" id="{7F8F3B25-903A-E11D-C99A-9B7A2B7967D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AU"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AU"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AU"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411306" y="3237058"/>
            <a:ext cx="1818802" cy="1938992"/>
          </a:xfrm>
          <a:prstGeom prst="rect">
            <a:avLst/>
          </a:prstGeom>
          <a:noFill/>
        </p:spPr>
        <p:txBody>
          <a:bodyPr wrap="square">
            <a:spAutoFit/>
          </a:bodyPr>
          <a:lstStyle/>
          <a:p>
            <a:r>
              <a:rPr lang="en-AU" sz="12000" noProof="0">
                <a:solidFill>
                  <a:srgbClr val="4557AD"/>
                </a:solidFill>
                <a:latin typeface="Tenorite" pitchFamily="2" charset="0"/>
                <a:ea typeface="Verdana" panose="020B0604030504040204" pitchFamily="34" charset="0"/>
              </a:rPr>
              <a:t>x</a:t>
            </a:r>
            <a:endParaRPr lang="en-AU" sz="12000" noProof="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AU" sz="2800" b="0" noProof="0">
                <a:solidFill>
                  <a:srgbClr val="0E1E42"/>
                </a:solidFill>
                <a:latin typeface="Calibri" panose="020F0502020204030204" pitchFamily="34" charset="0"/>
                <a:ea typeface="Verdana" panose="020B0604030504040204" pitchFamily="34" charset="0"/>
              </a:rPr>
              <a:t>read a word</a:t>
            </a:r>
            <a:endParaRPr lang="en-AU" sz="2800" noProof="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4400" noProof="0">
                <a:solidFill>
                  <a:srgbClr val="4557AD"/>
                </a:solidFill>
                <a:latin typeface="Tenorite" pitchFamily="2" charset="0"/>
                <a:cs typeface="Arial"/>
              </a:rPr>
              <a:t>ox</a:t>
            </a:r>
          </a:p>
          <a:p>
            <a:pPr marL="0" indent="0" algn="ctr">
              <a:buFont typeface="Arial" panose="020B0604020202020204" pitchFamily="34" charset="0"/>
              <a:buNone/>
            </a:pPr>
            <a:r>
              <a:rPr lang="en-AU" sz="4400" noProof="0">
                <a:solidFill>
                  <a:srgbClr val="4557AD"/>
                </a:solidFill>
                <a:latin typeface="Tenorite" pitchFamily="2" charset="0"/>
                <a:cs typeface="Arial"/>
              </a:rPr>
              <a:t>mix</a:t>
            </a:r>
          </a:p>
          <a:p>
            <a:pPr marL="0" indent="0" algn="ctr">
              <a:buFont typeface="Arial" panose="020B0604020202020204" pitchFamily="34" charset="0"/>
              <a:buNone/>
            </a:pPr>
            <a:r>
              <a:rPr lang="en-AU" sz="4400" noProof="0">
                <a:solidFill>
                  <a:srgbClr val="4557AD"/>
                </a:solidFill>
                <a:latin typeface="Tenorite" pitchFamily="2" charset="0"/>
                <a:cs typeface="Arial"/>
              </a:rPr>
              <a:t>wax</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AU" sz="2800" b="0" noProof="0">
                <a:solidFill>
                  <a:srgbClr val="0E1E42"/>
                </a:solidFill>
                <a:latin typeface="Calibri" panose="020F0502020204030204" pitchFamily="34" charset="0"/>
                <a:ea typeface="Verdana" panose="020B0604030504040204" pitchFamily="34" charset="0"/>
              </a:rPr>
              <a:t>spell a word </a:t>
            </a:r>
            <a:br>
              <a:rPr lang="en-AU" sz="2800" b="0" noProof="0">
                <a:solidFill>
                  <a:srgbClr val="0E1E42"/>
                </a:solidFill>
                <a:latin typeface="Calibri" panose="020F0502020204030204" pitchFamily="34" charset="0"/>
                <a:ea typeface="Verdana" panose="020B0604030504040204" pitchFamily="34" charset="0"/>
              </a:rPr>
            </a:br>
            <a:endParaRPr lang="en-AU" sz="2800" noProof="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6" name="Picture 5" descr="box">
            <a:extLst>
              <a:ext uri="{FF2B5EF4-FFF2-40B4-BE49-F238E27FC236}">
                <a16:creationId xmlns:a16="http://schemas.microsoft.com/office/drawing/2014/main" id="{343F5192-7879-C282-DA42-33F0CBC256AD}"/>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949620" y="3198166"/>
            <a:ext cx="894287" cy="894287"/>
          </a:xfrm>
          <a:prstGeom prst="rect">
            <a:avLst/>
          </a:prstGeom>
        </p:spPr>
      </p:pic>
      <p:pic>
        <p:nvPicPr>
          <p:cNvPr id="9" name="Picture 8" descr="fox">
            <a:extLst>
              <a:ext uri="{FF2B5EF4-FFF2-40B4-BE49-F238E27FC236}">
                <a16:creationId xmlns:a16="http://schemas.microsoft.com/office/drawing/2014/main" id="{A8DE7F8C-F4E9-D054-C622-0C8414E24B1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636577" y="3729191"/>
            <a:ext cx="1812038" cy="1812038"/>
          </a:xfrm>
          <a:prstGeom prst="rect">
            <a:avLst/>
          </a:prstGeom>
        </p:spPr>
      </p:pic>
      <p:pic>
        <p:nvPicPr>
          <p:cNvPr id="13" name="Picture 12" descr="fix">
            <a:extLst>
              <a:ext uri="{FF2B5EF4-FFF2-40B4-BE49-F238E27FC236}">
                <a16:creationId xmlns:a16="http://schemas.microsoft.com/office/drawing/2014/main" id="{B80A3CFC-878D-8350-D634-AF159C28A29A}"/>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27688" y="5331509"/>
            <a:ext cx="782222" cy="782222"/>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F07F80-9A67-2EF9-4338-353672AD0F77}"/>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a:t>
            </a:r>
            <a:r>
              <a:rPr lang="en-AU" sz="800" kern="1200" baseline="0" noProof="0" dirty="0">
                <a:solidFill>
                  <a:srgbClr val="F0F0F0"/>
                </a:solidFill>
                <a:effectLst/>
                <a:latin typeface="+mn-lt"/>
                <a:ea typeface="+mj-ea"/>
                <a:cs typeface="+mj-cs"/>
              </a:rPr>
              <a:t> 39 Check for understanding</a:t>
            </a:r>
            <a:endParaRPr lang="en-AU" sz="800" noProof="0" dirty="0">
              <a:solidFill>
                <a:srgbClr val="F0F0F0"/>
              </a:solidFill>
              <a:latin typeface="+mn-lt"/>
            </a:endParaRPr>
          </a:p>
        </p:txBody>
      </p:sp>
      <p:pic>
        <p:nvPicPr>
          <p:cNvPr id="2" name="Picture 1" descr="Image of student sheet phase 5 lesson 4">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5934" y="445808"/>
            <a:ext cx="4020925" cy="572092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3EF1CC-FADD-DB7A-E1FA-8A23A808BF8C}"/>
              </a:ext>
            </a:extLst>
          </p:cNvPr>
          <p:cNvSpPr>
            <a:spLocks noGrp="1"/>
          </p:cNvSpPr>
          <p:nvPr>
            <p:ph type="title"/>
          </p:nvPr>
        </p:nvSpPr>
        <p:spPr>
          <a:xfrm>
            <a:off x="0" y="-1476149"/>
            <a:ext cx="10515600" cy="1325563"/>
          </a:xfrm>
        </p:spPr>
        <p:txBody>
          <a:bodyPr/>
          <a:lstStyle/>
          <a:p>
            <a:r>
              <a:rPr lang="en-AU" sz="800" noProof="0" dirty="0">
                <a:solidFill>
                  <a:srgbClr val="F0F0F0"/>
                </a:solidFill>
                <a:latin typeface="+mn-lt"/>
              </a:rPr>
              <a:t>Slide 4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26" name="Picture 25" descr="zucchini">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70762" y="1781924"/>
            <a:ext cx="1647076" cy="1647076"/>
          </a:xfrm>
          <a:prstGeom prst="rect">
            <a:avLst/>
          </a:prstGeom>
        </p:spPr>
      </p:pic>
      <p:pic>
        <p:nvPicPr>
          <p:cNvPr id="19" name="Picture 18" descr="vacuum">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43672" y="1584825"/>
            <a:ext cx="1647076" cy="1647076"/>
          </a:xfrm>
          <a:prstGeom prst="rect">
            <a:avLst/>
          </a:prstGeom>
        </p:spPr>
      </p:pic>
      <p:pic>
        <p:nvPicPr>
          <p:cNvPr id="13" name="Picture 12" descr="yoga">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1" y="1584825"/>
            <a:ext cx="1647076" cy="1647076"/>
          </a:xfrm>
          <a:prstGeom prst="rect">
            <a:avLst/>
          </a:prstGeom>
        </p:spPr>
      </p:pic>
      <p:pic>
        <p:nvPicPr>
          <p:cNvPr id="24" name="Picture 23" descr="jacket">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69132" y="3856071"/>
            <a:ext cx="1548706" cy="1548706"/>
          </a:xfrm>
          <a:prstGeom prst="rect">
            <a:avLst/>
          </a:prstGeom>
        </p:spPr>
      </p:pic>
      <p:pic>
        <p:nvPicPr>
          <p:cNvPr id="17" name="Picture 16" descr="quee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14883" y="3757702"/>
            <a:ext cx="1647075" cy="1647075"/>
          </a:xfrm>
          <a:prstGeom prst="rect">
            <a:avLst/>
          </a:prstGeom>
        </p:spPr>
      </p:pic>
      <p:pic>
        <p:nvPicPr>
          <p:cNvPr id="22" name="Picture 21" descr="windmill">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23811" y="3638146"/>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DA083C-3458-065D-B53F-6BCA2AECAC5E}"/>
              </a:ext>
            </a:extLst>
          </p:cNvPr>
          <p:cNvSpPr>
            <a:spLocks noGrp="1"/>
          </p:cNvSpPr>
          <p:nvPr>
            <p:ph type="title"/>
          </p:nvPr>
        </p:nvSpPr>
        <p:spPr/>
        <p:txBody>
          <a:bodyPr/>
          <a:lstStyle/>
          <a:p>
            <a:r>
              <a:rPr lang="en-AU" sz="800" noProof="0" dirty="0">
                <a:solidFill>
                  <a:srgbClr val="F0F0F0"/>
                </a:solidFill>
                <a:latin typeface="+mn-lt"/>
              </a:rPr>
              <a:t>Slide 40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AU" sz="2800" noProof="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AU" sz="2800" noProof="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29641-05CA-B71D-AC83-FA34571D57C2}"/>
              </a:ext>
            </a:extLst>
          </p:cNvPr>
          <p:cNvSpPr>
            <a:spLocks noGrp="1"/>
          </p:cNvSpPr>
          <p:nvPr>
            <p:ph type="title"/>
          </p:nvPr>
        </p:nvSpPr>
        <p:spPr/>
        <p:txBody>
          <a:bodyPr>
            <a:normAutofit/>
          </a:bodyPr>
          <a:lstStyle/>
          <a:p>
            <a:r>
              <a:rPr lang="en-AU" sz="800" noProof="0" dirty="0">
                <a:solidFill>
                  <a:srgbClr val="F0F0F0"/>
                </a:solidFill>
                <a:latin typeface="+mn-lt"/>
              </a:rPr>
              <a:t>Slide 41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2D9F611-AE85-1361-D871-D35A716B8543}"/>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5 Review</a:t>
            </a:r>
            <a:endParaRPr lang="en-AU" sz="800" noProof="0" dirty="0">
              <a:solidFill>
                <a:srgbClr val="F0F0F0"/>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j</a:t>
            </a: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q</a:t>
            </a: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z</a:t>
            </a: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w</a:t>
            </a:r>
            <a:endParaRPr lang="en-AU" sz="25200" noProof="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y</a:t>
            </a: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v</a:t>
            </a:r>
          </a:p>
        </p:txBody>
      </p:sp>
    </p:spTree>
    <p:extLst>
      <p:ext uri="{BB962C8B-B14F-4D97-AF65-F5344CB8AC3E}">
        <p14:creationId xmlns:p14="http://schemas.microsoft.com/office/powerpoint/2010/main" val="1652726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0B0F83-9C91-45F5-7FEC-55DB396E63C1}"/>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6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94B1D21-F4D8-4257-36D6-C329ACD5634A}"/>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7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AU" sz="12000" noProof="0">
                <a:solidFill>
                  <a:srgbClr val="4557AD"/>
                </a:solidFill>
                <a:latin typeface="Tenorite" pitchFamily="2" charset="0"/>
                <a:ea typeface="Verdana" panose="020B0604030504040204" pitchFamily="34" charset="0"/>
                <a:cs typeface="Verdana" panose="020B0604030504040204" pitchFamily="34" charset="0"/>
              </a:rPr>
              <a:t>yes   zip   quick   </a:t>
            </a:r>
          </a:p>
        </p:txBody>
      </p:sp>
    </p:spTree>
    <p:extLst>
      <p:ext uri="{BB962C8B-B14F-4D97-AF65-F5344CB8AC3E}">
        <p14:creationId xmlns:p14="http://schemas.microsoft.com/office/powerpoint/2010/main" val="70230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6E87C-2EA4-E947-7EB0-779CF1BACC5B}"/>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8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3" name="Picture 2" descr="jug">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3972" y="2479807"/>
            <a:ext cx="2413168" cy="2413168"/>
          </a:xfrm>
          <a:prstGeom prst="rect">
            <a:avLst/>
          </a:prstGeom>
        </p:spPr>
      </p:pic>
      <p:pic>
        <p:nvPicPr>
          <p:cNvPr id="4" name="Picture 3" descr="vet">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37016" y="2479807"/>
            <a:ext cx="2413168" cy="2413168"/>
          </a:xfrm>
          <a:prstGeom prst="rect">
            <a:avLst/>
          </a:prstGeom>
        </p:spPr>
      </p:pic>
      <p:pic>
        <p:nvPicPr>
          <p:cNvPr id="7" name="Picture 6" descr="wag">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49468" y="2479807"/>
            <a:ext cx="2413168" cy="241316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8A010-23BF-FCB8-A8BA-7EC722925E29}"/>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9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1000" noProof="0" dirty="0">
                <a:solidFill>
                  <a:srgbClr val="4557AD"/>
                </a:solidFill>
                <a:latin typeface="Tenorite" pitchFamily="2" charset="0"/>
                <a:ea typeface="Verdana" panose="020B0604030504040204" pitchFamily="34" charset="0"/>
                <a:cs typeface="Verdana" panose="020B0604030504040204" pitchFamily="34" charset="0"/>
              </a:rPr>
              <a:t>are  love  they  like</a:t>
            </a:r>
          </a:p>
        </p:txBody>
      </p:sp>
    </p:spTree>
    <p:extLst>
      <p:ext uri="{BB962C8B-B14F-4D97-AF65-F5344CB8AC3E}">
        <p14:creationId xmlns:p14="http://schemas.microsoft.com/office/powerpoint/2010/main" val="8686847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64eff3df-e3d6-48ed-978f-45ff25640900"/>
    <ds:schemaRef ds:uri="http://schemas.openxmlformats.org/package/2006/metadata/core-properties"/>
    <ds:schemaRef ds:uri="http://www.w3.org/XML/1998/namespace"/>
    <ds:schemaRef ds:uri="http://purl.org/dc/dcmitype/"/>
    <ds:schemaRef ds:uri="http://purl.org/dc/terms/"/>
    <ds:schemaRef ds:uri="http://schemas.microsoft.com/office/2006/metadata/properties"/>
    <ds:schemaRef ds:uri="http://schemas.microsoft.com/office/2006/documentManagement/types"/>
    <ds:schemaRef ds:uri="http://purl.org/dc/elements/1.1/"/>
    <ds:schemaRef ds:uri="http://schemas.microsoft.com/office/infopath/2007/PartnerControls"/>
    <ds:schemaRef ds:uri="ff236c08-9611-4854-a4bb-16d44b7327b6"/>
  </ds:schemaRefs>
</ds:datastoreItem>
</file>

<file path=customXml/itemProps3.xml><?xml version="1.0" encoding="utf-8"?>
<ds:datastoreItem xmlns:ds="http://schemas.openxmlformats.org/officeDocument/2006/customXml" ds:itemID="{943EF317-A833-43C9-8388-6B2C0543B490}"/>
</file>

<file path=docProps/app.xml><?xml version="1.0" encoding="utf-8"?>
<Properties xmlns="http://schemas.openxmlformats.org/officeDocument/2006/extended-properties" xmlns:vt="http://schemas.openxmlformats.org/officeDocument/2006/docPropsVTypes">
  <TotalTime>369</TotalTime>
  <Words>4530</Words>
  <Application>Microsoft Office PowerPoint</Application>
  <PresentationFormat>Widescreen</PresentationFormat>
  <Paragraphs>617</Paragraphs>
  <Slides>41</Slides>
  <Notes>41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Calibri Light</vt:lpstr>
      <vt:lpstr>Symbol</vt:lpstr>
      <vt:lpstr>Tenorite</vt:lpstr>
      <vt:lpstr>Office Theme</vt:lpstr>
      <vt:lpstr>Slide 1 Start of presentation x says /ks/</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End of review</vt:lpstr>
      <vt:lpstr>Slide 13 Phonemic awareness</vt:lpstr>
      <vt:lpstr>Slide 14 Phonemic awareness</vt:lpstr>
      <vt:lpstr>Slide 15 Learning intention and success criteria</vt:lpstr>
      <vt:lpstr>Slide 16 I do</vt:lpstr>
      <vt:lpstr>Slide 17 We do</vt:lpstr>
      <vt:lpstr>Slide 18 I do</vt:lpstr>
      <vt:lpstr>Slide 19 We do</vt:lpstr>
      <vt:lpstr>Slide 20 I do</vt:lpstr>
      <vt:lpstr>Slide 21 I do</vt:lpstr>
      <vt:lpstr>Slide 22 I do</vt:lpstr>
      <vt:lpstr>Slide 23 We do</vt:lpstr>
      <vt:lpstr>Slide 24 We do</vt:lpstr>
      <vt:lpstr>Slide 25 We do</vt:lpstr>
      <vt:lpstr>Slide 26 I do</vt:lpstr>
      <vt:lpstr>Slide 27 I do</vt:lpstr>
      <vt:lpstr>Slide 28 I do</vt:lpstr>
      <vt:lpstr>Slide 29 We do</vt:lpstr>
      <vt:lpstr>Slide 30 We do</vt:lpstr>
      <vt:lpstr>Slide 31 We do</vt:lpstr>
      <vt:lpstr>Slide 32 I do</vt:lpstr>
      <vt:lpstr>Slide 33 We do</vt:lpstr>
      <vt:lpstr>Slide 34 I do</vt:lpstr>
      <vt:lpstr>Slide 35 We do</vt:lpstr>
      <vt:lpstr>Slide 36 I do</vt:lpstr>
      <vt:lpstr>Slide 37 We do</vt:lpstr>
      <vt:lpstr>Slide 38 Check for understanding</vt:lpstr>
      <vt:lpstr>Slide 39 Check for understanding</vt:lpstr>
      <vt:lpstr>Slide 40 You do</vt:lpstr>
      <vt:lpstr>Slide 41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3</cp:revision>
  <dcterms:created xsi:type="dcterms:W3CDTF">2021-01-11T06:19:08Z</dcterms:created>
  <dcterms:modified xsi:type="dcterms:W3CDTF">2026-03-31T23:40:55Z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