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ags/tag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tags/tag24.xml" ContentType="application/vnd.openxmlformats-officedocument.presentationml.tags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ppt/notesSlides/notesSlide33.xml" ContentType="application/vnd.openxmlformats-officedocument.presentationml.notesSlide+xml"/>
  <Override PartName="/ppt/tags/tag31.xml" ContentType="application/vnd.openxmlformats-officedocument.presentationml.tags+xml"/>
  <Override PartName="/ppt/notesSlides/notesSlide34.xml" ContentType="application/vnd.openxmlformats-officedocument.presentationml.notesSlide+xml"/>
  <Override PartName="/ppt/tags/tag32.xml" ContentType="application/vnd.openxmlformats-officedocument.presentationml.tags+xml"/>
  <Override PartName="/ppt/notesSlides/notesSlide35.xml" ContentType="application/vnd.openxmlformats-officedocument.presentationml.notesSlide+xml"/>
  <Override PartName="/ppt/tags/tag33.xml" ContentType="application/vnd.openxmlformats-officedocument.presentationml.tags+xml"/>
  <Override PartName="/ppt/notesSlides/notesSlide36.xml" ContentType="application/vnd.openxmlformats-officedocument.presentationml.notesSlide+xml"/>
  <Override PartName="/ppt/tags/tag34.xml" ContentType="application/vnd.openxmlformats-officedocument.presentationml.tags+xml"/>
  <Override PartName="/ppt/notesSlides/notesSlide37.xml" ContentType="application/vnd.openxmlformats-officedocument.presentationml.notesSlide+xml"/>
  <Override PartName="/ppt/tags/tag35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520" r:id="rId5"/>
    <p:sldId id="573" r:id="rId6"/>
    <p:sldId id="574" r:id="rId7"/>
    <p:sldId id="575" r:id="rId8"/>
    <p:sldId id="588" r:id="rId9"/>
    <p:sldId id="550" r:id="rId10"/>
    <p:sldId id="541" r:id="rId11"/>
    <p:sldId id="512" r:id="rId12"/>
    <p:sldId id="580" r:id="rId13"/>
    <p:sldId id="463" r:id="rId14"/>
    <p:sldId id="528" r:id="rId15"/>
    <p:sldId id="529" r:id="rId16"/>
    <p:sldId id="513" r:id="rId17"/>
    <p:sldId id="514" r:id="rId18"/>
    <p:sldId id="515" r:id="rId19"/>
    <p:sldId id="516" r:id="rId20"/>
    <p:sldId id="498" r:id="rId21"/>
    <p:sldId id="620" r:id="rId22"/>
    <p:sldId id="618" r:id="rId23"/>
    <p:sldId id="502" r:id="rId24"/>
    <p:sldId id="609" r:id="rId25"/>
    <p:sldId id="604" r:id="rId26"/>
    <p:sldId id="621" r:id="rId27"/>
    <p:sldId id="607" r:id="rId28"/>
    <p:sldId id="612" r:id="rId29"/>
    <p:sldId id="611" r:id="rId30"/>
    <p:sldId id="532" r:id="rId31"/>
    <p:sldId id="613" r:id="rId32"/>
    <p:sldId id="615" r:id="rId33"/>
    <p:sldId id="593" r:id="rId34"/>
    <p:sldId id="594" r:id="rId35"/>
    <p:sldId id="595" r:id="rId36"/>
    <p:sldId id="596" r:id="rId37"/>
    <p:sldId id="597" r:id="rId38"/>
    <p:sldId id="598" r:id="rId39"/>
    <p:sldId id="599" r:id="rId40"/>
    <p:sldId id="600" r:id="rId41"/>
    <p:sldId id="601" r:id="rId42"/>
    <p:sldId id="602" r:id="rId43"/>
    <p:sldId id="603" r:id="rId44"/>
  </p:sldIdLst>
  <p:sldSz cx="12192000" cy="6858000"/>
  <p:notesSz cx="6858000" cy="9144000"/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9E8"/>
    <a:srgbClr val="0E1F42"/>
    <a:srgbClr val="776AAA"/>
    <a:srgbClr val="686E63"/>
    <a:srgbClr val="4557AD"/>
    <a:srgbClr val="007FC2"/>
    <a:srgbClr val="D9ECF6"/>
    <a:srgbClr val="FFFFFF"/>
    <a:srgbClr val="0E1E42"/>
    <a:srgbClr val="565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55FDCE-E704-4D28-9BA8-36A8B1A1CEB7}" v="1" dt="2026-04-01T01:44:01.9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259" autoAdjust="0"/>
    <p:restoredTop sz="39442" autoAdjust="0"/>
  </p:normalViewPr>
  <p:slideViewPr>
    <p:cSldViewPr snapToGrid="0">
      <p:cViewPr varScale="1">
        <p:scale>
          <a:sx n="43" d="100"/>
          <a:sy n="43" d="100"/>
        </p:scale>
        <p:origin x="23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modSld modMainMaster">
      <pc:chgData name="Kerrie Shanahan" userId="ae473d9f-76e9-476f-892f-2674ea963afc" providerId="ADAL" clId="{1C2628FB-1F07-4B48-8FB3-27553585B1CA}" dt="2026-04-01T01:44:07.671" v="11" actId="20577"/>
      <pc:docMkLst>
        <pc:docMk/>
      </pc:docMkLst>
      <pc:sldChg chg="modNotesTx">
        <pc:chgData name="Kerrie Shanahan" userId="ae473d9f-76e9-476f-892f-2674ea963afc" providerId="ADAL" clId="{1C2628FB-1F07-4B48-8FB3-27553585B1CA}" dt="2026-04-01T01:44:07.671" v="11" actId="20577"/>
        <pc:sldMkLst>
          <pc:docMk/>
          <pc:sldMk cId="2491177883" sldId="512"/>
        </pc:sldMkLst>
      </pc:sldChg>
      <pc:sldChg chg="modNotesTx">
        <pc:chgData name="Kerrie Shanahan" userId="ae473d9f-76e9-476f-892f-2674ea963afc" providerId="ADAL" clId="{1C2628FB-1F07-4B48-8FB3-27553585B1CA}" dt="2026-03-18T01:24:43.827" v="6" actId="20577"/>
        <pc:sldMkLst>
          <pc:docMk/>
          <pc:sldMk cId="3738028381" sldId="574"/>
        </pc:sldMkLst>
      </pc:sldChg>
      <pc:sldChg chg="modNotesTx">
        <pc:chgData name="Kerrie Shanahan" userId="ae473d9f-76e9-476f-892f-2674ea963afc" providerId="ADAL" clId="{1C2628FB-1F07-4B48-8FB3-27553585B1CA}" dt="2026-03-31T03:26:32.366" v="7" actId="20577"/>
        <pc:sldMkLst>
          <pc:docMk/>
          <pc:sldMk cId="755058299" sldId="621"/>
        </pc:sldMkLst>
      </pc:sldChg>
      <pc:sldMasterChg chg="modSldLayout">
        <pc:chgData name="Kerrie Shanahan" userId="ae473d9f-76e9-476f-892f-2674ea963afc" providerId="ADAL" clId="{1C2628FB-1F07-4B48-8FB3-27553585B1CA}" dt="2026-03-31T03:28:23.738" v="9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1C2628FB-1F07-4B48-8FB3-27553585B1CA}" dt="2026-03-31T03:28:23.738" v="9" actId="20577"/>
          <pc:sldLayoutMkLst>
            <pc:docMk/>
            <pc:sldMasterMk cId="1034081160" sldId="2147483648"/>
            <pc:sldLayoutMk cId="2555866018" sldId="2147483716"/>
          </pc:sldLayoutMkLst>
          <pc:spChg chg="mod">
            <ac:chgData name="Kerrie Shanahan" userId="ae473d9f-76e9-476f-892f-2674ea963afc" providerId="ADAL" clId="{1C2628FB-1F07-4B48-8FB3-27553585B1CA}" dt="2026-03-31T03:28:23.738" v="9" actId="20577"/>
            <ac:spMkLst>
              <pc:docMk/>
              <pc:sldMasterMk cId="1034081160" sldId="2147483648"/>
              <pc:sldLayoutMk cId="2555866018" sldId="2147483716"/>
              <ac:spMk id="22" creationId="{5123AA02-ADCC-30AE-A868-400600829F9F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16)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>
                <a:latin typeface="+mn-lt"/>
              </a:rPr>
              <a:t>silent final e</a:t>
            </a:r>
            <a:r>
              <a:rPr lang="en-AU" sz="1200" b="0">
                <a:latin typeface="+mn-lt"/>
              </a:rPr>
              <a:t> in words ending with </a:t>
            </a:r>
            <a:r>
              <a:rPr lang="en-AU" sz="1200" b="1" err="1">
                <a:latin typeface="+mn-lt"/>
              </a:rPr>
              <a:t>ve</a:t>
            </a:r>
            <a:r>
              <a:rPr lang="en-AU" sz="1200" b="0">
                <a:latin typeface="+mn-lt"/>
              </a:rPr>
              <a:t> </a:t>
            </a:r>
            <a:r>
              <a:rPr lang="en-AU" sz="1200">
                <a:latin typeface="+mn-lt"/>
              </a:rPr>
              <a:t>(slides 17 to 39)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38).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39).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 </a:t>
            </a:r>
            <a:r>
              <a:rPr lang="en-AU" b="1">
                <a:cs typeface="Calibri" panose="020F0502020204030204"/>
              </a:rPr>
              <a:t>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 b="0" i="1">
                <a:cs typeface="Calibri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 b="0" i="1">
                <a:cs typeface="Calibri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 b="0" i="1">
                <a:cs typeface="Calibri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GB" b="1" i="0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GB" b="1" i="0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r>
              <a:rPr lang="en-US" sz="1200">
                <a:latin typeface="+mn-lt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</a:t>
            </a:r>
            <a:r>
              <a:rPr lang="en-US" sz="1200" b="1">
                <a:latin typeface="+mn-lt"/>
              </a:rPr>
              <a:t>e</a:t>
            </a:r>
            <a:r>
              <a:rPr lang="en-US" sz="1200">
                <a:latin typeface="+mn-lt"/>
              </a:rPr>
              <a:t> being left off, or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wavy</a:t>
            </a:r>
            <a:r>
              <a:rPr lang="en-US" b="0"/>
              <a:t>,</a:t>
            </a:r>
            <a:r>
              <a:rPr lang="en-US" b="1"/>
              <a:t> raked</a:t>
            </a:r>
            <a:r>
              <a:rPr lang="en-US" b="0"/>
              <a:t>,</a:t>
            </a:r>
            <a:r>
              <a:rPr lang="en-US" b="1"/>
              <a:t> clapping</a:t>
            </a:r>
            <a:r>
              <a:rPr lang="en-US" b="0"/>
              <a:t>,</a:t>
            </a:r>
            <a:r>
              <a:rPr lang="en-US" b="1"/>
              <a:t> hugged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e </a:t>
            </a:r>
            <a:r>
              <a:rPr lang="en-US" b="0"/>
              <a:t>or doubling the final consonant if it is a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Point to each irregular word in random order. As you point, students read the word.</a:t>
            </a:r>
          </a:p>
          <a:p>
            <a:endParaRPr lang="en-US" b="1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letter–sound correspondences in the word, and the spelling of the word, for example, </a:t>
            </a:r>
            <a:r>
              <a:rPr lang="en-US" b="1"/>
              <a:t>o/</a:t>
            </a:r>
            <a:r>
              <a:rPr lang="en-US" b="1" err="1"/>
              <a:t>th</a:t>
            </a:r>
            <a:r>
              <a:rPr lang="en-US" b="1"/>
              <a:t>/er</a:t>
            </a:r>
            <a:r>
              <a:rPr lang="en-US" b="0"/>
              <a:t>,</a:t>
            </a:r>
            <a:r>
              <a:rPr lang="en-US" b="1"/>
              <a:t> other</a:t>
            </a:r>
            <a:r>
              <a:rPr lang="en-US" b="0"/>
              <a:t>,</a:t>
            </a:r>
            <a:r>
              <a:rPr lang="en-US" b="1"/>
              <a:t> o-</a:t>
            </a:r>
            <a:r>
              <a:rPr lang="en-US" b="1" err="1"/>
              <a:t>th</a:t>
            </a:r>
            <a:r>
              <a:rPr lang="en-US" b="1"/>
              <a:t>-er</a:t>
            </a:r>
            <a:r>
              <a:rPr lang="en-US" b="0"/>
              <a:t> spells </a:t>
            </a:r>
            <a:r>
              <a:rPr lang="en-US" b="1"/>
              <a:t>other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Mother owl hooted as the owlets hopped in their nest. </a:t>
            </a:r>
            <a:r>
              <a:rPr lang="en-US" b="1"/>
              <a:t> 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+mn-cs"/>
              </a:rPr>
              <a:t>Father owl flapped in the moist and foggy sky. </a:t>
            </a:r>
            <a:endParaRPr lang="en-US" sz="1200" b="1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introduces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after the letter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v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in words like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give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solve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, where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does not represent a sound. </a:t>
            </a:r>
          </a:p>
          <a:p>
            <a:endParaRPr lang="en-AU" sz="1200" b="0" kern="1200" dirty="0">
              <a:effectLst/>
              <a:latin typeface="+mn-lt"/>
              <a:cs typeface="Arial" panose="020B0604020202020204" pitchFamily="34" charset="0"/>
            </a:endParaRPr>
          </a:p>
          <a:p>
            <a:r>
              <a:rPr lang="en-AU" sz="1200" b="1" kern="1200" dirty="0">
                <a:effectLst/>
                <a:latin typeface="+mn-lt"/>
                <a:cs typeface="Arial" panose="020B0604020202020204" pitchFamily="34" charset="0"/>
              </a:rPr>
              <a:t>Teacher background knowledge: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English words not ending in </a:t>
            </a: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historical spelling convention. It is because: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/v/ is an unstable consonant sound for word endings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French and Latin have influenced English spelling. 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174C5-0770-0485-8AF0-C29C39762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79BF09-EEE2-0C71-3B80-AC49FABFD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607224-4019-93C9-151F-9D9486744E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/>
          </a:p>
          <a:p>
            <a:r>
              <a:rPr lang="en-US" sz="1200" b="0"/>
              <a:t>Explain </a:t>
            </a:r>
            <a:r>
              <a:rPr lang="en-US" sz="1200" b="1"/>
              <a:t>silent final e </a:t>
            </a:r>
            <a:r>
              <a:rPr lang="en-US" sz="1200" b="0"/>
              <a:t>to students using the notation on the slide.  </a:t>
            </a:r>
          </a:p>
          <a:p>
            <a:endParaRPr lang="en-AU" sz="1200" b="0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Refer to the slide.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line on the slide shows where a word can be written.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There is an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at the end of the word. This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is a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e.</a:t>
            </a:r>
          </a:p>
          <a:p>
            <a:endParaRPr lang="en-AU" sz="1200" b="0" i="0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Explain the word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 means last.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 sports final is the last game for the year.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is the last letter in a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0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Explain the word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 no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symbol under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on the slide shows a speaker with a cross. This means the speaker 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It isn’t making any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is the last letter in a word and it isn’t making a sound. It 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.*</a:t>
            </a:r>
            <a:endParaRPr lang="en-AU" sz="1200" b="1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Look out for the silent speaker symbol as a reminder in today’s lesson about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AU" sz="1200" b="1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/>
              <a:t>*You may point to your closed lips, place a hand over your mouth or use some other gesture to </a:t>
            </a:r>
            <a:r>
              <a:rPr lang="en-US" sz="1200" err="1"/>
              <a:t>emphasise</a:t>
            </a:r>
            <a:r>
              <a:rPr lang="en-US" sz="1200"/>
              <a:t> this meaning.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3056D-1C8F-5B0F-C0C3-1320386A09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869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9653D-DD15-B253-1339-FC36693CF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96CD73-7A28-243A-6035-04520104EE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57A47-ABCF-8398-E130-DAABEBA0D5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the letters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The icon on the slide shows a muted speaker to illustrate that the </a:t>
            </a:r>
            <a:r>
              <a:rPr lang="en-US" sz="1200" b="1"/>
              <a:t>silent final e</a:t>
            </a:r>
            <a:r>
              <a:rPr lang="en-US" sz="1200" b="0"/>
              <a:t> is not saying a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Explain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there are different reasons why words end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today’s lesson we are learning that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is used so that words do not end with the letter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students to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after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a word.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English words don’t end with the letter </a:t>
            </a:r>
            <a:r>
              <a:rPr lang="en-US" sz="1200" b="1" i="1"/>
              <a:t>v</a:t>
            </a:r>
            <a:r>
              <a:rPr lang="en-US" sz="1200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We use a </a:t>
            </a:r>
            <a:r>
              <a:rPr lang="en-US" sz="1200" b="1" i="1"/>
              <a:t>silent final e </a:t>
            </a:r>
            <a:r>
              <a:rPr lang="en-US" sz="1200" i="1"/>
              <a:t>in words that end with the sound /v/, like the word </a:t>
            </a:r>
            <a:r>
              <a:rPr lang="en-US" sz="1200" b="1" i="1"/>
              <a:t>give</a:t>
            </a:r>
            <a:r>
              <a:rPr lang="en-US" sz="1200" i="1"/>
              <a:t>.</a:t>
            </a:r>
            <a:endParaRPr lang="en-US" sz="1200" b="1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Having </a:t>
            </a:r>
            <a:r>
              <a:rPr lang="en-US" sz="1200" b="1" i="1"/>
              <a:t>e</a:t>
            </a:r>
            <a:r>
              <a:rPr lang="en-US" sz="1200" i="1"/>
              <a:t> at the end of the word means </a:t>
            </a:r>
            <a:r>
              <a:rPr lang="en-US" sz="1200" b="1" i="1"/>
              <a:t>v</a:t>
            </a:r>
            <a:r>
              <a:rPr lang="en-US" sz="1200" i="1"/>
              <a:t> is not the last letter.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/>
              <a:t>Instead,</a:t>
            </a:r>
            <a:r>
              <a:rPr lang="en-US" sz="1200" b="1" i="1"/>
              <a:t> e</a:t>
            </a:r>
            <a:r>
              <a:rPr lang="en-US" sz="1200" i="1"/>
              <a:t> is the last letter, but it doesn’t add an extra sound. The </a:t>
            </a:r>
            <a:r>
              <a:rPr lang="en-US" sz="1200" b="1" i="1"/>
              <a:t>e</a:t>
            </a:r>
            <a:r>
              <a:rPr lang="en-US" sz="1200" i="1"/>
              <a:t> is silent.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/>
              <a:t>Use the example word </a:t>
            </a:r>
            <a:r>
              <a:rPr lang="en-US" sz="1200" b="1"/>
              <a:t>give</a:t>
            </a:r>
            <a:r>
              <a:rPr lang="en-US" sz="1200" b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/>
              <a:t>Say the sounds /g/, /</a:t>
            </a:r>
            <a:r>
              <a:rPr lang="en-US" sz="1200" b="0" err="1"/>
              <a:t>i</a:t>
            </a:r>
            <a:r>
              <a:rPr lang="en-US" sz="1200" b="0"/>
              <a:t>/, /v/ as you write the letters </a:t>
            </a:r>
            <a:r>
              <a:rPr lang="en-US" sz="1200" b="1"/>
              <a:t>g</a:t>
            </a:r>
            <a:r>
              <a:rPr lang="en-US" sz="1200" b="0"/>
              <a:t>,</a:t>
            </a:r>
            <a:r>
              <a:rPr lang="en-US" sz="1200" b="1"/>
              <a:t> </a:t>
            </a:r>
            <a:r>
              <a:rPr lang="en-US" sz="1200" b="1" err="1"/>
              <a:t>i</a:t>
            </a:r>
            <a:r>
              <a:rPr lang="en-US" sz="1200" b="0"/>
              <a:t> and</a:t>
            </a:r>
            <a:r>
              <a:rPr lang="en-US" sz="1200" b="1"/>
              <a:t> v </a:t>
            </a:r>
            <a:r>
              <a:rPr lang="en-US" sz="1200" b="0"/>
              <a:t>on the class whiteboard.</a:t>
            </a:r>
            <a:endParaRPr lang="en-US" sz="1200" b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/>
              <a:t>Say: </a:t>
            </a:r>
            <a:r>
              <a:rPr lang="en-US" sz="1200" b="0" i="1"/>
              <a:t>English words don’t end in </a:t>
            </a:r>
            <a:r>
              <a:rPr lang="en-US" sz="1200" b="1" i="1"/>
              <a:t>v</a:t>
            </a:r>
            <a:r>
              <a:rPr lang="en-US" sz="1200" b="0" i="1"/>
              <a:t>, so I need to add </a:t>
            </a:r>
            <a:r>
              <a:rPr lang="en-US" sz="1200" b="1" i="1"/>
              <a:t>silent final e</a:t>
            </a:r>
            <a:r>
              <a:rPr lang="en-US" sz="1200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Add </a:t>
            </a:r>
            <a:r>
              <a:rPr lang="en-US" sz="1200" b="1" i="0"/>
              <a:t>e</a:t>
            </a:r>
            <a:r>
              <a:rPr lang="en-US" sz="1200" b="0" i="0"/>
              <a:t> to the word to complete the word </a:t>
            </a:r>
            <a:r>
              <a:rPr lang="en-US" sz="1200" b="1" i="0"/>
              <a:t>give</a:t>
            </a:r>
            <a:r>
              <a:rPr lang="en-US" sz="1200" b="0" i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Say the sounds as you point to </a:t>
            </a:r>
            <a:r>
              <a:rPr lang="en-US" sz="1200" b="1" i="0"/>
              <a:t>g</a:t>
            </a:r>
            <a:r>
              <a:rPr lang="en-US" sz="1200" b="0" i="0"/>
              <a:t>, </a:t>
            </a:r>
            <a:r>
              <a:rPr lang="en-US" sz="1200" b="1" i="0" err="1"/>
              <a:t>i</a:t>
            </a:r>
            <a:r>
              <a:rPr lang="en-US" sz="1200" b="0" i="0"/>
              <a:t> and </a:t>
            </a:r>
            <a:r>
              <a:rPr lang="en-US" sz="1200" b="1" i="0"/>
              <a:t>v</a:t>
            </a:r>
            <a:r>
              <a:rPr lang="en-US" sz="1200" b="0" i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Point to </a:t>
            </a:r>
            <a:r>
              <a:rPr lang="en-US" sz="1200" b="1" i="0"/>
              <a:t>e</a:t>
            </a:r>
            <a:r>
              <a:rPr lang="en-US" sz="1200" b="0" i="0"/>
              <a:t> at the end of </a:t>
            </a:r>
            <a:r>
              <a:rPr lang="en-US" sz="1200" b="1" i="0"/>
              <a:t>give</a:t>
            </a:r>
            <a:r>
              <a:rPr lang="en-US" sz="1200" b="0" i="0"/>
              <a:t> and show that it doesn’t make a sound (it is silent) by placing your hand over your mouth.*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Say: </a:t>
            </a:r>
            <a:r>
              <a:rPr lang="en-US" sz="1200" b="0" i="1"/>
              <a:t>When spelling a word that ends in /v/, we can remember that we always need to add a </a:t>
            </a:r>
            <a:r>
              <a:rPr lang="en-US" sz="1200" b="1" i="1"/>
              <a:t>silent final e </a:t>
            </a:r>
            <a:r>
              <a:rPr lang="en-US" sz="1200" b="0" i="1"/>
              <a:t>because English words don’t end in </a:t>
            </a:r>
            <a:r>
              <a:rPr lang="en-US" sz="1200" b="1" i="1"/>
              <a:t>v.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/>
          </a:p>
          <a:p>
            <a:r>
              <a:rPr lang="en-US" sz="1200"/>
              <a:t>*You may alternatively choose to point to your closed lips or use another simple gesture to show this.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2063E-8891-9559-0F43-FD74322D0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0313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Review</a:t>
            </a:r>
          </a:p>
          <a:p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latin typeface="+mn-lt"/>
              </a:rPr>
              <a:t>sound correspondence focuses on the taught sounds as well as the spelling </a:t>
            </a:r>
            <a:r>
              <a:rPr lang="en-US" sz="1200" b="0" dirty="0" err="1">
                <a:latin typeface="+mn-lt"/>
              </a:rPr>
              <a:t>generalisation</a:t>
            </a:r>
            <a:r>
              <a:rPr lang="en-US" sz="1200" b="0" dirty="0">
                <a:latin typeface="+mn-lt"/>
              </a:rPr>
              <a:t> for their use.</a:t>
            </a:r>
          </a:p>
          <a:p>
            <a:endParaRPr lang="en-US" sz="1200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Point to the </a:t>
            </a:r>
            <a:r>
              <a:rPr lang="en-US" sz="1200" b="1" dirty="0" err="1">
                <a:latin typeface="+mn-lt"/>
              </a:rPr>
              <a:t>ue</a:t>
            </a:r>
            <a:r>
              <a:rPr lang="en-US" sz="1200" b="0" dirty="0">
                <a:latin typeface="+mn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Prompt students to say the mnemonic phrase, </a:t>
            </a:r>
            <a:r>
              <a:rPr lang="en-US" sz="1200" b="1" u="none" dirty="0">
                <a:latin typeface="+mn-lt"/>
              </a:rPr>
              <a:t>The stat</a:t>
            </a:r>
            <a:r>
              <a:rPr lang="en-US" sz="1200" b="1" u="sng" dirty="0">
                <a:latin typeface="+mn-lt"/>
              </a:rPr>
              <a:t>ue</a:t>
            </a:r>
            <a:r>
              <a:rPr lang="en-US" sz="1200" b="1" u="none" dirty="0">
                <a:latin typeface="+mn-lt"/>
              </a:rPr>
              <a:t> is bl</a:t>
            </a:r>
            <a:r>
              <a:rPr lang="en-US" sz="1200" b="1" u="sng" dirty="0">
                <a:latin typeface="+mn-lt"/>
              </a:rPr>
              <a:t>ue</a:t>
            </a:r>
            <a:r>
              <a:rPr lang="en-US" sz="1200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</a:t>
            </a:r>
            <a:r>
              <a:rPr lang="en-US" sz="12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generalisation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the sounds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say at the end of: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words with two or more syllables: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statue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one-syllable words with one consonant before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AU" sz="1200" b="1" kern="12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due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dirty="0">
                <a:latin typeface="+mn-lt"/>
                <a:cs typeface="Arial" panose="020B0604020202020204" pitchFamily="34" charset="0"/>
              </a:rPr>
              <a:t>one-syllable words after two or more consonant sounds: /</a:t>
            </a:r>
            <a:r>
              <a:rPr lang="en-US" sz="1200" b="0" dirty="0" err="1">
                <a:latin typeface="+mn-lt"/>
                <a:cs typeface="Arial" panose="020B0604020202020204" pitchFamily="34" charset="0"/>
              </a:rPr>
              <a:t>oo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blue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</a:t>
            </a:r>
            <a:endParaRPr lang="en-US" sz="1200" b="1" dirty="0">
              <a:latin typeface="+mn-lt"/>
              <a:cs typeface="Arial" panose="020B0604020202020204" pitchFamily="34" charset="0"/>
            </a:endParaRP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n-lt"/>
              </a:rPr>
              <a:t>Note: Y</a:t>
            </a:r>
            <a:r>
              <a:rPr lang="en-AU" sz="1200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70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Point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sz="1200" b="0">
                <a:latin typeface="+mn-lt"/>
              </a:rPr>
              <a:t>.</a:t>
            </a:r>
            <a:r>
              <a:rPr lang="en-US" b="0"/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063E3-94F4-7005-D0C6-2D5B29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6BB321-F67B-A466-A1F0-FED472127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68478-8E95-87EB-86D9-FBE0C3232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r>
              <a:rPr lang="en-US">
                <a:latin typeface="+mn-lt"/>
              </a:rPr>
              <a:t>Re-read the first word.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Refer to the new word, pointing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sz="1200" b="0">
                <a:latin typeface="+mn-lt"/>
              </a:rPr>
              <a:t>.</a:t>
            </a:r>
            <a:r>
              <a:rPr lang="en-US" b="0"/>
              <a:t>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1F185-74B8-BAAB-E9BA-D73B23DF4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553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endParaRPr lang="en-US" sz="1200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that it is a two-syllable word, starting with a closed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sounds in and reading the first syllable, </a:t>
            </a:r>
            <a:r>
              <a:rPr lang="en-US" b="1"/>
              <a:t>for</a:t>
            </a:r>
            <a:endParaRPr lang="en-US" b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b="1"/>
              <a:t>give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* in the second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forgive</a:t>
            </a:r>
            <a:r>
              <a:rPr lang="en-US" b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C0F1B-5F5B-D7F2-B724-CB410F408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00B6CA-2EC7-9894-02C5-5A3537228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38C6D6-E100-8D98-6BF4-3B7418E94E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On this slide you will explain the difference between the word </a:t>
            </a:r>
            <a:r>
              <a:rPr lang="en-US" sz="1200" b="1" dirty="0">
                <a:latin typeface="+mn-lt"/>
              </a:rPr>
              <a:t>live </a:t>
            </a:r>
            <a:r>
              <a:rPr lang="en-US" sz="1200" b="0" dirty="0">
                <a:latin typeface="+mn-lt"/>
              </a:rPr>
              <a:t>(long</a:t>
            </a:r>
            <a:r>
              <a:rPr lang="en-US" sz="1200" b="1" dirty="0">
                <a:latin typeface="+mn-lt"/>
              </a:rPr>
              <a:t> </a:t>
            </a:r>
            <a:r>
              <a:rPr lang="en-US" sz="1200" b="0" dirty="0">
                <a:latin typeface="+mn-lt"/>
              </a:rPr>
              <a:t>/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ī</a:t>
            </a:r>
            <a:r>
              <a:rPr lang="en-US" sz="1200" b="0" dirty="0">
                <a:latin typeface="+mn-lt"/>
              </a:rPr>
              <a:t>/,</a:t>
            </a:r>
            <a:r>
              <a:rPr lang="en-US" sz="1200" b="1" dirty="0">
                <a:latin typeface="+mn-lt"/>
              </a:rPr>
              <a:t> split digraph </a:t>
            </a:r>
            <a:r>
              <a:rPr lang="en-US" sz="1200" b="1" dirty="0" err="1">
                <a:latin typeface="+mn-lt"/>
              </a:rPr>
              <a:t>i_e</a:t>
            </a:r>
            <a:r>
              <a:rPr lang="en-US" sz="1200" b="0" dirty="0">
                <a:latin typeface="+mn-lt"/>
              </a:rPr>
              <a:t>)</a:t>
            </a:r>
            <a:r>
              <a:rPr lang="en-US" sz="1200" b="1" dirty="0">
                <a:latin typeface="+mn-lt"/>
              </a:rPr>
              <a:t> </a:t>
            </a:r>
            <a:r>
              <a:rPr lang="en-US" sz="1200" b="0" dirty="0">
                <a:latin typeface="+mn-lt"/>
              </a:rPr>
              <a:t>and</a:t>
            </a:r>
            <a:r>
              <a:rPr lang="en-US" sz="1200" b="1" dirty="0">
                <a:latin typeface="+mn-lt"/>
              </a:rPr>
              <a:t> live </a:t>
            </a:r>
            <a:r>
              <a:rPr lang="en-US" sz="1200" b="0" dirty="0">
                <a:latin typeface="+mn-lt"/>
              </a:rPr>
              <a:t>(short /</a:t>
            </a:r>
            <a:r>
              <a:rPr lang="en-US" sz="1200" b="0" dirty="0" err="1">
                <a:latin typeface="+mn-lt"/>
              </a:rPr>
              <a:t>i</a:t>
            </a:r>
            <a:r>
              <a:rPr lang="en-US" sz="1200" b="0" dirty="0">
                <a:latin typeface="+mn-lt"/>
              </a:rPr>
              <a:t>/, </a:t>
            </a:r>
            <a:r>
              <a:rPr lang="en-US" sz="1200" b="1" dirty="0">
                <a:latin typeface="+mn-lt"/>
              </a:rPr>
              <a:t>silent final e</a:t>
            </a:r>
            <a:r>
              <a:rPr lang="en-US" sz="1200" b="0" dirty="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Explain to students that the word on the screen</a:t>
            </a:r>
            <a:r>
              <a:rPr lang="en-US" b="0" dirty="0"/>
              <a:t>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has two ways of being said, and it has two meanings, but it is always spelt the same.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dirty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It can be read as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(long /ī/).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(long /ī/) means a word to </a:t>
            </a:r>
            <a:r>
              <a:rPr lang="en-US" sz="1200" b="0" i="1" dirty="0">
                <a:latin typeface="+mn-lt"/>
                <a:cs typeface="Arial" panose="020B0604020202020204" pitchFamily="34" charset="0"/>
              </a:rPr>
              <a:t>describe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something that is alive (such as a fish) or something that is happening right now and being watched (such as a concert or play).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When it is read as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(long /ī/), the </a:t>
            </a:r>
            <a:r>
              <a:rPr lang="en-US" sz="1200" b="1" i="0" dirty="0" err="1">
                <a:latin typeface="+mn-lt"/>
                <a:cs typeface="Arial" panose="020B0604020202020204" pitchFamily="34" charset="0"/>
              </a:rPr>
              <a:t>i_e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in the word is a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split digraph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It can be read as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/).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/) is a verb meaning to </a:t>
            </a:r>
            <a:r>
              <a:rPr lang="en-US" sz="1200" b="0" i="1" dirty="0">
                <a:latin typeface="+mn-lt"/>
                <a:cs typeface="Arial" panose="020B0604020202020204" pitchFamily="34" charset="0"/>
              </a:rPr>
              <a:t>be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alive. It can also be used in the context of where someone or something lives, such as in a house or an address.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When it is read as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/) the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is a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silent final 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so the </a:t>
            </a:r>
            <a:r>
              <a:rPr lang="en-US" sz="1200" b="1" i="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 keeps its short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/l/, /</a:t>
            </a:r>
            <a:r>
              <a:rPr lang="en-US" dirty="0" err="1"/>
              <a:t>i</a:t>
            </a:r>
            <a:r>
              <a:rPr lang="en-US" dirty="0"/>
              <a:t>/, /v/ as you point to </a:t>
            </a:r>
            <a:r>
              <a:rPr lang="en-US" b="1" dirty="0"/>
              <a:t>l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0" dirty="0"/>
              <a:t>,</a:t>
            </a:r>
            <a:r>
              <a:rPr lang="en-US" b="1" dirty="0"/>
              <a:t> v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emphasising</a:t>
            </a:r>
            <a:r>
              <a:rPr lang="en-US" dirty="0"/>
              <a:t> that there is no sound correspondence for the </a:t>
            </a:r>
            <a:r>
              <a:rPr lang="en-US" b="1" dirty="0"/>
              <a:t>silent final e</a:t>
            </a:r>
            <a:r>
              <a:rPr lang="en-US" b="0" dirty="0"/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using the word in a sentence, for example, </a:t>
            </a:r>
            <a:r>
              <a:rPr lang="en-US" b="1" dirty="0">
                <a:latin typeface="+mn-lt"/>
              </a:rPr>
              <a:t>I live on Allen Street</a:t>
            </a:r>
            <a:r>
              <a:rPr lang="en-US" b="0" dirty="0"/>
              <a:t>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*As you point to the </a:t>
            </a:r>
            <a:r>
              <a:rPr lang="en-US" b="1" dirty="0"/>
              <a:t>e</a:t>
            </a:r>
            <a:r>
              <a:rPr lang="en-US" b="0" dirty="0"/>
              <a:t>, place your hand over your mouth, point to your closed lips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86221-D45F-B4AD-F452-8E08C4414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2910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6FF3E-9418-F97B-03ED-1FB483D6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908AF5-C257-A4C1-E6EB-48F16002D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3C0D76-8698-E0BF-4D01-FBEE745F2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word.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3E276-AF04-1E0E-856C-6BF24A1E4A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880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99E9-9182-04A5-FA62-43F087A7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3212C-DB58-361D-EB0D-52E200218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4A762-56DD-F737-B3FF-C350BA420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Say:</a:t>
            </a:r>
            <a:r>
              <a:rPr lang="en-US" b="0" i="1">
                <a:latin typeface="+mn-lt"/>
              </a:rPr>
              <a:t> Let's look at a two-syllable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sounds in and reading the first syllable, </a:t>
            </a:r>
            <a:r>
              <a:rPr lang="en-US" b="1"/>
              <a:t>in</a:t>
            </a:r>
            <a:endParaRPr lang="en-US" b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b="1"/>
              <a:t>volve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endParaRPr lang="en-US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involve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14046-DCB1-85D9-3D6A-472741811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9146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twelve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t</a:t>
            </a:r>
            <a:r>
              <a:rPr lang="en-US" b="0"/>
              <a:t>,</a:t>
            </a:r>
            <a:r>
              <a:rPr lang="en-US" b="1"/>
              <a:t> w</a:t>
            </a:r>
            <a:r>
              <a:rPr lang="en-US" b="0"/>
              <a:t>,</a:t>
            </a:r>
            <a:r>
              <a:rPr lang="en-US" b="1"/>
              <a:t> e</a:t>
            </a:r>
            <a:r>
              <a:rPr lang="en-US" b="0"/>
              <a:t>, </a:t>
            </a:r>
            <a:r>
              <a:rPr lang="en-US" b="1"/>
              <a:t>l</a:t>
            </a:r>
            <a:r>
              <a:rPr lang="en-US" b="0"/>
              <a:t>, </a:t>
            </a:r>
            <a:r>
              <a:rPr lang="en-US" b="1"/>
              <a:t>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twelv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twelve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829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67361-B6A8-9E84-6DD3-7DE1CA4C6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3E416-62F0-BEEE-CCDF-6F79CA3E2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B2240B-40E9-F8AB-4AA8-5F78A45BD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twelve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active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AU" b="0"/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identifying it as a two-syllable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first syllable: </a:t>
            </a:r>
            <a:r>
              <a:rPr lang="en-US" b="1"/>
              <a:t>act</a:t>
            </a:r>
            <a:r>
              <a:rPr lang="en-US"/>
              <a:t>, recording </a:t>
            </a:r>
            <a:r>
              <a:rPr lang="en-US" b="1"/>
              <a:t>a</a:t>
            </a:r>
            <a:r>
              <a:rPr lang="en-US"/>
              <a:t>, </a:t>
            </a:r>
            <a:r>
              <a:rPr lang="en-US" b="1"/>
              <a:t>c</a:t>
            </a:r>
            <a:r>
              <a:rPr lang="en-US"/>
              <a:t>, </a:t>
            </a:r>
            <a:r>
              <a:rPr lang="en-US" b="1"/>
              <a:t>t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second syllable: </a:t>
            </a:r>
            <a:r>
              <a:rPr lang="en-US" b="1" err="1"/>
              <a:t>ive</a:t>
            </a:r>
            <a:r>
              <a:rPr lang="en-US" b="0"/>
              <a:t>*</a:t>
            </a:r>
            <a:r>
              <a:rPr lang="en-US"/>
              <a:t>, recording </a:t>
            </a:r>
            <a:r>
              <a:rPr lang="en-US" b="1" err="1"/>
              <a:t>i</a:t>
            </a:r>
            <a:r>
              <a:rPr lang="en-US"/>
              <a:t>, </a:t>
            </a:r>
            <a:r>
              <a:rPr lang="en-US" b="1"/>
              <a:t>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activ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active</a:t>
            </a: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/>
              <a:t>*You may choose to explain to your students now, or at another time, that the </a:t>
            </a:r>
            <a:r>
              <a:rPr lang="en-US" b="1" err="1"/>
              <a:t>ive</a:t>
            </a:r>
            <a:r>
              <a:rPr lang="en-US" b="1"/>
              <a:t> </a:t>
            </a:r>
            <a:r>
              <a:rPr lang="en-US" b="0"/>
              <a:t>syllable of </a:t>
            </a:r>
            <a:r>
              <a:rPr lang="en-US" b="1"/>
              <a:t>active</a:t>
            </a:r>
            <a:r>
              <a:rPr lang="en-US" b="0"/>
              <a:t> is also a suffix that is added to words to show ‘what someone or something is like or is likely to do’. Consider cognitive load when making this decision. </a:t>
            </a:r>
            <a:endParaRPr lang="en-AU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53D84-AB72-8F4C-69C5-20E021946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9721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74E90-02A1-6AA4-9583-9E6C552D3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C7A90-7D79-59EF-51E3-C5C93B230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F1E75-469E-501C-3E0B-7DFDED7C2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twelve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active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solve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s</a:t>
            </a:r>
            <a:r>
              <a:rPr lang="en-US"/>
              <a:t>, </a:t>
            </a:r>
            <a:r>
              <a:rPr lang="en-US" b="1"/>
              <a:t>o</a:t>
            </a:r>
            <a:r>
              <a:rPr lang="en-US"/>
              <a:t>, </a:t>
            </a:r>
            <a:r>
              <a:rPr lang="en-US" b="1"/>
              <a:t>l</a:t>
            </a:r>
            <a:r>
              <a:rPr lang="en-US" b="0"/>
              <a:t>,</a:t>
            </a:r>
            <a:r>
              <a:rPr lang="en-US" b="1"/>
              <a:t> 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solv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solve</a:t>
            </a: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27973-B59D-5468-4CB9-7925DDB62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07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j-lt"/>
              </a:rPr>
              <a:t>Review</a:t>
            </a:r>
          </a:p>
          <a:p>
            <a:endParaRPr lang="en-US" sz="1200" b="0" dirty="0">
              <a:latin typeface="+mj-lt"/>
            </a:endParaRPr>
          </a:p>
          <a:p>
            <a:r>
              <a:rPr lang="en-US" sz="1200" b="0" dirty="0">
                <a:latin typeface="+mj-lt"/>
              </a:rPr>
              <a:t>The review of this letter</a:t>
            </a:r>
            <a:r>
              <a:rPr lang="en-AU" sz="1200" dirty="0">
                <a:latin typeface="+mj-lt"/>
              </a:rPr>
              <a:t>–</a:t>
            </a:r>
            <a:r>
              <a:rPr lang="en-US" sz="1200" b="0" dirty="0">
                <a:latin typeface="+mj-lt"/>
              </a:rPr>
              <a:t>sound correspondence focuses on the taught sounds as well as the spelling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their use.</a:t>
            </a:r>
          </a:p>
          <a:p>
            <a:endParaRPr lang="en-US" sz="1200" b="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Point to the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j-lt"/>
              </a:rPr>
              <a:t>Prompt students to say the mnemonic phrase, </a:t>
            </a:r>
            <a:r>
              <a:rPr lang="en-US" sz="1200" b="1" u="none" dirty="0">
                <a:latin typeface="+mj-lt"/>
              </a:rPr>
              <a:t>F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 is g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</a:t>
            </a:r>
            <a:r>
              <a:rPr lang="en-US" sz="1200" b="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Prompt students to review the </a:t>
            </a:r>
            <a:r>
              <a:rPr lang="en-US" sz="1200" b="0" dirty="0" err="1">
                <a:latin typeface="+mn-lt"/>
              </a:rPr>
              <a:t>generalisation</a:t>
            </a:r>
            <a:r>
              <a:rPr lang="en-US" sz="1200" b="0" dirty="0">
                <a:latin typeface="+mn-lt"/>
              </a:rPr>
              <a:t> for the sounds </a:t>
            </a:r>
            <a:r>
              <a:rPr lang="en-US" sz="1200" b="1" dirty="0">
                <a:latin typeface="+mn-lt"/>
              </a:rPr>
              <a:t>oo</a:t>
            </a:r>
            <a:r>
              <a:rPr lang="en-US" sz="1200" b="0" dirty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/oo/ as in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</a:t>
            </a:r>
            <a:r>
              <a:rPr lang="en-AU" sz="1200" b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the most common, </a:t>
            </a:r>
            <a:r>
              <a:rPr lang="en-US" dirty="0">
                <a:latin typeface="+mn-lt"/>
              </a:rPr>
              <a:t>so it is first in the mnemonic phrase</a:t>
            </a:r>
            <a:r>
              <a:rPr lang="en-US" b="0" dirty="0">
                <a:latin typeface="+mn-lt"/>
              </a:rPr>
              <a:t>, </a:t>
            </a:r>
            <a:r>
              <a:rPr lang="en-US" sz="1200" b="1" u="none" dirty="0">
                <a:latin typeface="+mn-lt"/>
              </a:rPr>
              <a:t>F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 is g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</a:t>
            </a:r>
            <a:r>
              <a:rPr lang="en-AU" sz="1200" kern="100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</a:t>
            </a:r>
            <a:r>
              <a:rPr lang="en-AU" sz="1200" b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 less common, </a:t>
            </a:r>
            <a:r>
              <a:rPr lang="en-US">
                <a:latin typeface="+mn-lt"/>
              </a:rPr>
              <a:t>so </a:t>
            </a:r>
            <a:r>
              <a:rPr lang="en-US" dirty="0">
                <a:latin typeface="+mn-lt"/>
              </a:rPr>
              <a:t>it is second in the mnemonic phrase</a:t>
            </a:r>
            <a:r>
              <a:rPr lang="en-US" b="0" dirty="0">
                <a:latin typeface="+mn-lt"/>
              </a:rPr>
              <a:t>, </a:t>
            </a:r>
            <a:r>
              <a:rPr lang="en-US" sz="1200" b="1" u="none" dirty="0">
                <a:latin typeface="+mn-lt"/>
              </a:rPr>
              <a:t>F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 is g</a:t>
            </a:r>
            <a:r>
              <a:rPr lang="en-US" sz="1200" b="1" u="sng" dirty="0">
                <a:latin typeface="+mn-lt"/>
              </a:rPr>
              <a:t>oo</a:t>
            </a:r>
            <a:r>
              <a:rPr lang="en-US" sz="1200" b="1" u="none" dirty="0">
                <a:latin typeface="+mn-lt"/>
              </a:rPr>
              <a:t>d</a:t>
            </a:r>
            <a:r>
              <a:rPr lang="en-US" sz="1200" b="0" u="none" dirty="0">
                <a:latin typeface="+mn-lt"/>
              </a:rPr>
              <a:t>.</a:t>
            </a:r>
            <a:endParaRPr lang="en-AU" sz="1200" b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point out to your students that the order of the words in the mnemonic phrase matches the order of the letter-sound correspondences from the most common to the least common. </a:t>
            </a:r>
            <a:endParaRPr lang="en-US" b="1" dirty="0">
              <a:latin typeface="+mn-lt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200" b="1" dirty="0">
              <a:latin typeface="+mj-lt"/>
            </a:endParaRPr>
          </a:p>
          <a:p>
            <a:r>
              <a:rPr lang="en-US" sz="1200" b="1" dirty="0">
                <a:latin typeface="+mj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j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j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j-lt"/>
              </a:rPr>
              <a:t>Note: Y</a:t>
            </a:r>
            <a:r>
              <a:rPr lang="en-AU" sz="1200" dirty="0">
                <a:latin typeface="+mj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live </a:t>
            </a:r>
            <a:r>
              <a:rPr lang="en-US" b="0">
                <a:latin typeface="+mn-lt"/>
              </a:rPr>
              <a:t>(as in: I live on Allen Street).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i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>
                <a:latin typeface="+mn-lt"/>
              </a:rPr>
              <a:t>.</a:t>
            </a:r>
            <a:endParaRPr lang="en-US" b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live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olive</a:t>
            </a:r>
            <a:r>
              <a:rPr lang="en-US">
                <a:latin typeface="+mn-lt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o</a:t>
            </a:r>
            <a:r>
              <a:rPr lang="en-US" sz="1200" u="none">
                <a:latin typeface="+mn-lt"/>
              </a:rPr>
              <a:t>, </a:t>
            </a:r>
            <a:r>
              <a:rPr lang="en-US" sz="1200" b="1" u="none">
                <a:latin typeface="+mn-lt"/>
              </a:rPr>
              <a:t>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i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live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olive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sleeve</a:t>
            </a:r>
            <a:r>
              <a:rPr lang="en-US">
                <a:latin typeface="+mn-lt"/>
              </a:rPr>
              <a:t>.</a:t>
            </a:r>
            <a:endParaRPr lang="en-US" sz="1200" b="1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highlight>
                <a:srgbClr val="FFFF00"/>
              </a:highlight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s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ee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  <a:endParaRPr lang="en-US" sz="1200" b="0" u="none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active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give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leave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words as appropriate,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do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Sentence dictation</a:t>
            </a:r>
            <a:r>
              <a:rPr lang="en-US" b="0"/>
              <a:t>:</a:t>
            </a:r>
            <a:r>
              <a:rPr lang="en-US" b="1"/>
              <a:t> My sleeve ripped on the olive branch as I went to leave home.</a:t>
            </a:r>
            <a:endParaRPr lang="en-US" b="0"/>
          </a:p>
          <a:p>
            <a:endParaRPr lang="en-US"/>
          </a:p>
          <a:p>
            <a:r>
              <a:rPr lang="en-US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identifying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sleeve</a:t>
            </a:r>
            <a:r>
              <a:rPr lang="en-US" b="0"/>
              <a:t>,</a:t>
            </a:r>
            <a:r>
              <a:rPr lang="en-US" b="1"/>
              <a:t> olive</a:t>
            </a:r>
            <a:r>
              <a:rPr lang="en-US" b="0"/>
              <a:t>,</a:t>
            </a:r>
            <a:r>
              <a:rPr lang="en-US" b="1"/>
              <a:t> leave</a:t>
            </a:r>
            <a:r>
              <a:rPr lang="en-US" b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 word by word, focusing on words with </a:t>
            </a:r>
            <a:r>
              <a:rPr lang="en-AU" sz="1200" b="1"/>
              <a:t>silent final e </a:t>
            </a:r>
            <a:r>
              <a:rPr lang="en-AU" sz="1200" b="0"/>
              <a:t>after</a:t>
            </a:r>
            <a:r>
              <a:rPr lang="en-AU" sz="1200" b="1"/>
              <a:t> v</a:t>
            </a:r>
            <a:r>
              <a:rPr lang="en-US" b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spelling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thinking aloud that English words don’t end with the letter </a:t>
            </a:r>
            <a:r>
              <a:rPr lang="en-US" b="1"/>
              <a:t>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endParaRPr lang="en-US"/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endParaRPr lang="en-US"/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US" b="1">
                <a:solidFill>
                  <a:schemeClr val="tx1"/>
                </a:solidFill>
                <a:latin typeface="+mn-lt"/>
              </a:rPr>
              <a:t>I like to be active and I live next to a bike track. </a:t>
            </a:r>
            <a:endParaRPr lang="en-AU" sz="1200" b="1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 aloud and have students repeat it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active</a:t>
            </a:r>
            <a:r>
              <a:rPr lang="en-US" b="0"/>
              <a:t>,</a:t>
            </a:r>
            <a:r>
              <a:rPr lang="en-US" b="1"/>
              <a:t> live</a:t>
            </a:r>
            <a:r>
              <a:rPr lang="en-US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thinking aloud that English words don’t end with the letter </a:t>
            </a:r>
            <a:r>
              <a:rPr lang="en-US" b="1"/>
              <a:t>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their sentence to check for accuracy or any editing then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why words have a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after a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(because English words don’t end with the letter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give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leave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olive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</a:t>
            </a:r>
            <a:r>
              <a:rPr lang="en-US" sz="1200" b="1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ve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while saying:</a:t>
            </a:r>
            <a:r>
              <a:rPr lang="en-US" sz="1200" b="0" i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/v/, silent final e.</a:t>
            </a:r>
            <a:endParaRPr lang="en-US" sz="1200" b="1" i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live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twelve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active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letter–sound correspondence for students to write: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Fish live in the sea and they can evolve over time</a:t>
            </a:r>
            <a:r>
              <a:rPr lang="en-AU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B</a:t>
            </a:r>
            <a:r>
              <a:rPr lang="en-US" b="1" u="sng">
                <a:latin typeface="+mn-lt"/>
              </a:rPr>
              <a:t>oi</a:t>
            </a:r>
            <a:r>
              <a:rPr lang="en-US" b="1">
                <a:latin typeface="+mn-lt"/>
              </a:rPr>
              <a:t>l the t</a:t>
            </a:r>
            <a:r>
              <a:rPr lang="en-US" b="1" u="sng">
                <a:latin typeface="+mn-lt"/>
              </a:rPr>
              <a:t>oy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>
                <a:latin typeface="+mn-lt"/>
              </a:rPr>
              <a:t>oi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oy</a:t>
            </a:r>
            <a:r>
              <a:rPr lang="en-US" b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oi </a:t>
            </a:r>
            <a:r>
              <a:rPr lang="en-US">
                <a:effectLst/>
              </a:rPr>
              <a:t>says /oi/: usually in the middle of a word as in </a:t>
            </a:r>
            <a:r>
              <a:rPr lang="en-US" b="1">
                <a:effectLst/>
              </a:rPr>
              <a:t>boil</a:t>
            </a:r>
            <a:r>
              <a:rPr lang="en-US">
                <a:effectLst/>
              </a:rPr>
              <a:t>, and sometimes at the start of a word as in </a:t>
            </a:r>
            <a:r>
              <a:rPr lang="en-US" b="1">
                <a:effectLst/>
              </a:rPr>
              <a:t>oil</a:t>
            </a:r>
            <a:r>
              <a:rPr lang="en-US">
                <a:latin typeface="+mn-lt"/>
              </a:rPr>
              <a:t>.</a:t>
            </a:r>
            <a:endParaRPr lang="en-US">
              <a:effectLst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oy </a:t>
            </a:r>
            <a:r>
              <a:rPr lang="en-US">
                <a:effectLst/>
              </a:rPr>
              <a:t>says /oi/: at the end of a word as in </a:t>
            </a:r>
            <a:r>
              <a:rPr lang="en-US" b="1">
                <a:effectLst/>
              </a:rPr>
              <a:t>toy</a:t>
            </a:r>
            <a:r>
              <a:rPr lang="en-US">
                <a:effectLst/>
              </a:rPr>
              <a:t>.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L</a:t>
            </a:r>
            <a:r>
              <a:rPr lang="en-US" b="1" u="sng">
                <a:latin typeface="+mn-lt"/>
              </a:rPr>
              <a:t>ou</a:t>
            </a:r>
            <a:r>
              <a:rPr lang="en-US" b="1">
                <a:latin typeface="+mn-lt"/>
              </a:rPr>
              <a:t>d br</a:t>
            </a:r>
            <a:r>
              <a:rPr lang="en-US" b="1" u="sng">
                <a:latin typeface="+mn-lt"/>
              </a:rPr>
              <a:t>ow</a:t>
            </a:r>
            <a:r>
              <a:rPr lang="en-US" b="1">
                <a:latin typeface="+mn-lt"/>
              </a:rPr>
              <a:t>n c</a:t>
            </a:r>
            <a:r>
              <a:rPr lang="en-US" b="1" u="sng">
                <a:latin typeface="+mn-lt"/>
              </a:rPr>
              <a:t>ow</a:t>
            </a:r>
            <a:r>
              <a:rPr lang="en-US" b="0">
                <a:latin typeface="+mn-lt"/>
              </a:rPr>
              <a:t>.</a:t>
            </a:r>
            <a:endParaRPr lang="en-US" b="0" u="sng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+mn-lt"/>
              </a:rPr>
              <a:t>ou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</a:t>
            </a:r>
            <a:r>
              <a:rPr lang="en-US" b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err="1">
                <a:latin typeface="+mn-lt"/>
              </a:rPr>
              <a:t>ou</a:t>
            </a:r>
            <a:r>
              <a:rPr lang="en-AU" b="0" i="0">
                <a:latin typeface="+mn-lt"/>
              </a:rPr>
              <a:t> says</a:t>
            </a:r>
            <a:r>
              <a:rPr lang="en-US" b="0" i="0">
                <a:latin typeface="+mn-lt"/>
              </a:rPr>
              <a:t> </a:t>
            </a:r>
            <a:r>
              <a:rPr lang="en-US" i="0">
                <a:latin typeface="+mn-lt"/>
              </a:rPr>
              <a:t>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the middle of word as in </a:t>
            </a:r>
            <a:r>
              <a:rPr lang="en-US" b="1" i="0">
                <a:latin typeface="+mn-lt"/>
              </a:rPr>
              <a:t>loud</a:t>
            </a:r>
            <a:r>
              <a:rPr lang="en-US" i="0">
                <a:latin typeface="+mn-lt"/>
              </a:rPr>
              <a:t>, and sometimes at the start as in </a:t>
            </a:r>
            <a:r>
              <a:rPr lang="en-US" b="1" i="0">
                <a:latin typeface="+mn-lt"/>
              </a:rPr>
              <a:t>out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>
                <a:latin typeface="+mn-lt"/>
              </a:rPr>
              <a:t>ow</a:t>
            </a:r>
            <a:r>
              <a:rPr lang="en-US" i="0">
                <a:latin typeface="+mn-lt"/>
              </a:rPr>
              <a:t> can say 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any position in a word </a:t>
            </a:r>
            <a:r>
              <a:rPr lang="en-AU" b="0" i="0">
                <a:latin typeface="+mn-lt"/>
                <a:ea typeface="Calibri"/>
                <a:cs typeface="Calibri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, </a:t>
            </a:r>
            <a:r>
              <a:rPr lang="en-AU" b="1" i="0">
                <a:latin typeface="+mn-lt"/>
                <a:ea typeface="Calibri"/>
                <a:cs typeface="Calibri"/>
              </a:rPr>
              <a:t>cow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endParaRPr lang="en-AU" b="0" i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>
                <a:latin typeface="+mn-lt"/>
              </a:rPr>
              <a:t>when </a:t>
            </a:r>
            <a:r>
              <a:rPr lang="en-US" b="1" i="0">
                <a:latin typeface="+mn-lt"/>
              </a:rPr>
              <a:t>ow</a:t>
            </a:r>
            <a:r>
              <a:rPr lang="en-US" i="0">
                <a:latin typeface="+mn-lt"/>
              </a:rPr>
              <a:t> is found at the start or in the middle of a word, it is almost always followed by </a:t>
            </a:r>
            <a:r>
              <a:rPr lang="en-US" b="1" i="0">
                <a:latin typeface="+mn-lt"/>
              </a:rPr>
              <a:t>l</a:t>
            </a:r>
            <a:r>
              <a:rPr lang="en-US" i="0">
                <a:latin typeface="+mn-lt"/>
              </a:rPr>
              <a:t> or </a:t>
            </a:r>
            <a:r>
              <a:rPr lang="en-US" b="1" i="0">
                <a:latin typeface="+mn-lt"/>
              </a:rPr>
              <a:t>n </a:t>
            </a:r>
            <a:r>
              <a:rPr lang="en-US" b="0" i="0">
                <a:latin typeface="+mn-lt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AU" b="0" i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>
                <a:effectLst/>
                <a:latin typeface="+mn-lt"/>
                <a:ea typeface="Aptos" panose="020B0004020202020204" pitchFamily="34" charset="0"/>
              </a:rPr>
              <a:t>ū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1200">
                <a:latin typeface="+mn-lt"/>
              </a:rPr>
              <a:t>as in </a:t>
            </a:r>
            <a:r>
              <a:rPr lang="en-US" sz="1200" b="1">
                <a:latin typeface="+mn-lt"/>
              </a:rPr>
              <a:t>statue</a:t>
            </a:r>
            <a:r>
              <a:rPr lang="en-US" sz="1200" b="0">
                <a:latin typeface="+mn-lt"/>
              </a:rPr>
              <a:t> and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blue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u="none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 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endParaRPr lang="en-US" sz="1200" b="0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words: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words: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suffix:</a:t>
            </a:r>
            <a:r>
              <a:rPr lang="en-US" b="0">
                <a:latin typeface="+mn-lt"/>
              </a:rPr>
              <a:t>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clue</a:t>
            </a:r>
            <a:r>
              <a:rPr lang="en-US" b="0" dirty="0"/>
              <a:t>,</a:t>
            </a:r>
            <a:r>
              <a:rPr lang="en-US" b="1" dirty="0"/>
              <a:t> coin</a:t>
            </a:r>
            <a:r>
              <a:rPr lang="en-US" b="0" dirty="0"/>
              <a:t>,</a:t>
            </a:r>
            <a:r>
              <a:rPr lang="en-US" b="1" dirty="0"/>
              <a:t> gown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sound.*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Review the </a:t>
            </a:r>
            <a:r>
              <a:rPr lang="en-AU" b="1">
                <a:latin typeface="+mn-lt"/>
                <a:cs typeface="Calibri" panose="020F0502020204030204"/>
              </a:rPr>
              <a:t>-</a:t>
            </a:r>
            <a:r>
              <a:rPr lang="en-AU" b="1" err="1">
                <a:latin typeface="+mn-lt"/>
                <a:cs typeface="Calibri" panose="020F0502020204030204"/>
              </a:rPr>
              <a:t>ing</a:t>
            </a:r>
            <a:r>
              <a:rPr lang="en-AU" b="0">
                <a:latin typeface="+mn-lt"/>
                <a:cs typeface="Calibri" panose="020F0502020204030204"/>
              </a:rPr>
              <a:t>,</a:t>
            </a:r>
            <a:r>
              <a:rPr lang="en-AU" b="1">
                <a:latin typeface="+mn-lt"/>
                <a:cs typeface="Calibri" panose="020F0502020204030204"/>
              </a:rPr>
              <a:t> -ed </a:t>
            </a:r>
            <a:r>
              <a:rPr lang="en-AU" b="0">
                <a:latin typeface="+mn-lt"/>
                <a:cs typeface="Calibri" panose="020F0502020204030204"/>
              </a:rPr>
              <a:t>and</a:t>
            </a:r>
            <a:r>
              <a:rPr lang="en-AU" b="1">
                <a:latin typeface="+mn-lt"/>
                <a:cs typeface="Calibri" panose="020F0502020204030204"/>
              </a:rPr>
              <a:t> -y </a:t>
            </a:r>
            <a:r>
              <a:rPr lang="en-AU" b="0">
                <a:latin typeface="+mn-lt"/>
                <a:cs typeface="Calibri" panose="020F0502020204030204"/>
              </a:rPr>
              <a:t>suffixes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is a vowel suffix? </a:t>
            </a: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</a:t>
            </a:r>
            <a:r>
              <a:rPr lang="en-AU" b="0">
                <a:latin typeface="+mn-lt"/>
                <a:cs typeface="Calibri" panose="020F0502020204030204"/>
              </a:rPr>
              <a:t>: </a:t>
            </a:r>
            <a:r>
              <a:rPr lang="en-AU" b="0" i="1">
                <a:latin typeface="+mn-lt"/>
                <a:cs typeface="Calibri" panose="020F0502020204030204"/>
              </a:rPr>
              <a:t>A suffix that begins with a vowel sound</a:t>
            </a:r>
            <a:r>
              <a:rPr lang="en-US" b="0" i="1">
                <a:latin typeface="+mn-lt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</a:rPr>
              <a:t>What do we need to do to a base word that ends in </a:t>
            </a:r>
            <a:r>
              <a:rPr lang="en-AU" b="1" i="1">
                <a:latin typeface="+mn-lt"/>
              </a:rPr>
              <a:t>e</a:t>
            </a:r>
            <a:r>
              <a:rPr lang="en-AU" i="1">
                <a:latin typeface="+mn-lt"/>
              </a:rPr>
              <a:t> before we add the vowel suffix?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</a:rPr>
              <a:t>Students: </a:t>
            </a:r>
            <a:r>
              <a:rPr lang="en-AU" b="0" i="1">
                <a:latin typeface="+mn-lt"/>
              </a:rPr>
              <a:t>Leave off the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 at the end.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latin typeface="+mn-lt"/>
                <a:cs typeface="Calibri"/>
              </a:rPr>
              <a:t>Add the </a:t>
            </a:r>
            <a:r>
              <a:rPr lang="en-US" b="1">
                <a:latin typeface="+mn-lt"/>
                <a:cs typeface="Calibri"/>
              </a:rPr>
              <a:t>-</a:t>
            </a:r>
            <a:r>
              <a:rPr lang="en-US" b="1" err="1">
                <a:latin typeface="+mn-lt"/>
                <a:cs typeface="Calibri"/>
              </a:rPr>
              <a:t>ing</a:t>
            </a:r>
            <a:r>
              <a:rPr lang="en-US" b="1">
                <a:latin typeface="+mn-lt"/>
                <a:cs typeface="Calibri"/>
              </a:rPr>
              <a:t> </a:t>
            </a:r>
            <a:r>
              <a:rPr lang="en-US">
                <a:latin typeface="+mn-lt"/>
                <a:cs typeface="Calibri"/>
              </a:rPr>
              <a:t>suffix to the word </a:t>
            </a:r>
            <a:r>
              <a:rPr lang="en-US" b="1">
                <a:latin typeface="+mn-lt"/>
                <a:cs typeface="Calibri"/>
              </a:rPr>
              <a:t>drive</a:t>
            </a:r>
            <a:r>
              <a:rPr lang="en-US" b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latin typeface="+mn-lt"/>
                <a:cs typeface="Calibri"/>
              </a:rPr>
              <a:t>Ask: </a:t>
            </a:r>
            <a:r>
              <a:rPr lang="en-US" i="1">
                <a:latin typeface="+mn-lt"/>
                <a:cs typeface="Calibri"/>
              </a:rPr>
              <a:t>What is left off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The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 b="1" i="1">
                <a:latin typeface="+mn-lt"/>
                <a:cs typeface="Calibri" panose="020F0502020204030204"/>
              </a:rPr>
              <a:t>e </a:t>
            </a:r>
            <a:r>
              <a:rPr lang="en-AU" b="0" i="1">
                <a:latin typeface="+mn-lt"/>
                <a:cs typeface="Calibri" panose="020F0502020204030204"/>
              </a:rPr>
              <a:t>at the end.</a:t>
            </a:r>
            <a:endParaRPr lang="en-AU" b="0">
              <a:latin typeface="+mn-lt"/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Driving</a:t>
            </a:r>
            <a:r>
              <a:rPr lang="en-AU" b="0" i="1">
                <a:latin typeface="+mn-lt"/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+mn-cs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Someone is driving now.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latin typeface="+mn-lt"/>
                <a:cs typeface="Calibri" panose="020F0502020204030204"/>
              </a:rPr>
              <a:t>Repeat this process for </a:t>
            </a:r>
            <a:r>
              <a:rPr lang="en-GB" b="1" i="0">
                <a:latin typeface="+mn-lt"/>
              </a:rPr>
              <a:t>-ed</a:t>
            </a:r>
            <a:r>
              <a:rPr lang="en-GB" i="0">
                <a:latin typeface="+mn-lt"/>
              </a:rPr>
              <a:t> and </a:t>
            </a:r>
            <a:r>
              <a:rPr lang="en-GB" b="1" i="0">
                <a:latin typeface="+mn-lt"/>
              </a:rPr>
              <a:t>-y </a:t>
            </a:r>
            <a:r>
              <a:rPr lang="en-GB" b="0" i="0">
                <a:latin typeface="+mn-lt"/>
              </a:rPr>
              <a:t>vowel suffixes.</a:t>
            </a:r>
            <a:r>
              <a:rPr lang="en-GB" b="1" i="0">
                <a:latin typeface="+mn-lt"/>
              </a:rPr>
              <a:t> </a:t>
            </a:r>
            <a:r>
              <a:rPr lang="en-GB" b="0" i="0">
                <a:latin typeface="+mn-lt"/>
              </a:rPr>
              <a:t>Suggested words: </a:t>
            </a:r>
            <a:r>
              <a:rPr lang="en-GB" b="1" i="0">
                <a:latin typeface="+mn-lt"/>
              </a:rPr>
              <a:t>smile</a:t>
            </a:r>
            <a:r>
              <a:rPr lang="en-GB" i="0">
                <a:latin typeface="+mn-lt"/>
              </a:rPr>
              <a:t> </a:t>
            </a:r>
            <a:r>
              <a:rPr lang="en-GB" b="1" i="0">
                <a:latin typeface="+mn-lt"/>
              </a:rPr>
              <a:t>– smiled</a:t>
            </a:r>
            <a:r>
              <a:rPr lang="en-GB" b="0" i="0">
                <a:latin typeface="+mn-lt"/>
              </a:rPr>
              <a:t>, </a:t>
            </a:r>
            <a:r>
              <a:rPr lang="en-GB" b="1" i="0">
                <a:latin typeface="+mn-lt"/>
              </a:rPr>
              <a:t>bone</a:t>
            </a:r>
            <a:r>
              <a:rPr lang="en-GB" i="0">
                <a:latin typeface="+mn-lt"/>
              </a:rPr>
              <a:t> </a:t>
            </a:r>
            <a:r>
              <a:rPr lang="en-GB" b="1" i="0">
                <a:latin typeface="+mn-lt"/>
              </a:rPr>
              <a:t>– bony</a:t>
            </a:r>
            <a:r>
              <a:rPr lang="en-GB" b="0" i="0">
                <a:latin typeface="+mn-lt"/>
              </a:rPr>
              <a:t>.</a:t>
            </a:r>
            <a:endParaRPr lang="en-AU" b="0" i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b="0" i="1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</a:rPr>
              <a:t>Note: You may want to use the rhyme </a:t>
            </a:r>
            <a:r>
              <a:rPr lang="en-AU" b="1">
                <a:latin typeface="+mn-lt"/>
              </a:rPr>
              <a:t>W</a:t>
            </a:r>
            <a:r>
              <a:rPr kumimoji="0" lang="en-A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hen a vowel suffix comes to stay, the e on the end goes away</a:t>
            </a:r>
            <a:r>
              <a:rPr lang="en-AU" i="0">
                <a:latin typeface="+mn-lt"/>
              </a:rPr>
              <a:t> </a:t>
            </a:r>
            <a:r>
              <a:rPr lang="en-AU">
                <a:latin typeface="+mn-lt"/>
              </a:rPr>
              <a:t>to help students remember this. </a:t>
            </a:r>
            <a:endParaRPr lang="en-AU" b="1">
              <a:latin typeface="+mn-lt"/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84554976-782E-0043-EF73-D643D090D63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1D614D7B-DD3E-AD3D-4166-5F87568626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A35C6D-3AE0-F141-6B55-8989EBA277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A2D4C81-4EC2-C2B0-6F97-B2A3D690EC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AE6BA3E-5380-EBCA-AA8B-499ACA49BFF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FE6A4B-F8B8-D0B7-263B-0123AE1E7F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3FF1CBE-B6DD-2EFB-87E4-94F701443A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856E0F22-342E-B0B1-9B66-C6A0CD9A369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V2.0 © 2025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451E5E-E257-1D5A-2EB4-860917A7088E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166B98A-B349-D51A-BEAE-CEC47CAB2A9F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9AE6E8-A831-2956-C922-217492EF4B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8331D1-A173-A95B-77D1-9C48CD3DC5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A642D8-D215-AFD6-F241-C9F91DFC8C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84B3F503-3438-D255-08FC-0584F13B5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6A81845C-EDD5-10CB-2A0E-3A46E285BD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59E1BDD-FD09-E5E5-0A4A-2871082775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36E084D4-91E2-8C9A-ACB5-6211571C6D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570412D-B16A-0F07-DA6A-F30887348D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20198D-E142-9279-4397-2EACC80C736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92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F87341-B68A-C9D3-8779-CAF0B27E28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A235584-90C8-78D2-DFCE-4140673E47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520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8C95A6-A07E-7762-296A-E44854C2D55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CA46731F-E366-94A4-67CC-C25AE044C5D9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190321-D7BF-C062-2590-59C6905B1F1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7F2A91-98F4-EEEE-243F-6F254DE542D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567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359C6A-D4B5-C81D-AD07-179CB6DCD2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88204D8F-CBB4-DBB7-CC6D-1057A00586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5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E66F6877-8C0F-1D9B-2D40-275E89BE519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CEC30DA-AB28-544B-1210-E11E5D522EB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D42BBE55-1968-EAB3-D78E-1FAEF23EA3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7C777866-01F9-CC15-2D82-CFA7C47151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9316D15D-20B8-D7B2-2CA3-29B205B7CE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2650C75-E171-4EFA-4E13-31F18CA7124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FE94BC8E-6CCC-CF1E-41F9-2EF76B1C46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19" r:id="rId23"/>
    <p:sldLayoutId id="2147483720" r:id="rId24"/>
    <p:sldLayoutId id="2147483721" r:id="rId25"/>
    <p:sldLayoutId id="2147483722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9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7.svg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Relationship Id="rId6" Type="http://schemas.openxmlformats.org/officeDocument/2006/relationships/image" Target="../media/image6.png"/><Relationship Id="rId11" Type="http://schemas.openxmlformats.org/officeDocument/2006/relationships/image" Target="../media/image57.png"/><Relationship Id="rId5" Type="http://schemas.openxmlformats.org/officeDocument/2006/relationships/image" Target="../media/image53.sv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5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0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15,</a:t>
            </a:r>
            <a:r>
              <a:rPr lang="en-US" sz="800" b="1" baseline="0">
                <a:solidFill>
                  <a:schemeClr val="bg2"/>
                </a:solidFill>
              </a:rPr>
              <a:t> lesson 1. Silent final e after v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E04F75-D097-29CA-38D7-FFB53916E1DF}"/>
              </a:ext>
            </a:extLst>
          </p:cNvPr>
          <p:cNvSpPr txBox="1"/>
          <p:nvPr/>
        </p:nvSpPr>
        <p:spPr>
          <a:xfrm>
            <a:off x="275572" y="2843088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ue</a:t>
            </a:r>
            <a:r>
              <a:rPr lang="en-GB" sz="2800"/>
              <a:t>   </a:t>
            </a:r>
            <a:r>
              <a:rPr lang="en-GB" sz="2800" err="1"/>
              <a:t>oo</a:t>
            </a:r>
            <a:r>
              <a:rPr lang="en-GB" sz="2800"/>
              <a:t>  oi oy   </a:t>
            </a:r>
            <a:r>
              <a:rPr lang="en-GB" sz="2800" err="1"/>
              <a:t>ou</a:t>
            </a:r>
            <a:r>
              <a:rPr lang="en-GB" sz="2800"/>
              <a:t> ow </a:t>
            </a:r>
          </a:p>
          <a:p>
            <a:pPr algn="ctr"/>
            <a:r>
              <a:rPr lang="en-US" sz="2800"/>
              <a:t>Final e + vowel suffixes </a:t>
            </a:r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other   brother   mother   father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30782" y="342900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/>
              <a:t>Silent final e </a:t>
            </a:r>
            <a:r>
              <a:rPr lang="en-AU" sz="4000"/>
              <a:t>after</a:t>
            </a:r>
            <a:r>
              <a:rPr lang="en-AU" sz="4000" b="1"/>
              <a:t> v</a:t>
            </a:r>
            <a:endParaRPr lang="en-AU" sz="40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70194E0-57F5-3FE1-797F-CAF920E722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45274" y="-1504618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10 Suffix review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9E7B2-56A5-0054-F5E1-D5988485843E}"/>
              </a:ext>
            </a:extLst>
          </p:cNvPr>
          <p:cNvSpPr txBox="1"/>
          <p:nvPr/>
        </p:nvSpPr>
        <p:spPr>
          <a:xfrm>
            <a:off x="1366350" y="2692466"/>
            <a:ext cx="352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rgbClr val="4557AD"/>
                </a:solidFill>
                <a:latin typeface="Tenorite" pitchFamily="2" charset="0"/>
              </a:rPr>
              <a:t>1-1-1</a:t>
            </a:r>
            <a:endParaRPr lang="en-AU"/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FEBBC3FD-C9B2-5BA8-06E8-71B9CB625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4930" y="2695257"/>
            <a:ext cx="3579211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 descr="The suffixes ing, ed and y">
            <a:extLst>
              <a:ext uri="{FF2B5EF4-FFF2-40B4-BE49-F238E27FC236}">
                <a16:creationId xmlns:a16="http://schemas.microsoft.com/office/drawing/2014/main" id="{4A95BABD-4E59-1058-886F-4DCD18A51A3C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3" name="Text Placeholder 1">
              <a:extLst>
                <a:ext uri="{FF2B5EF4-FFF2-40B4-BE49-F238E27FC236}">
                  <a16:creationId xmlns:a16="http://schemas.microsoft.com/office/drawing/2014/main" id="{B69AE1C4-DD25-160F-5B70-060AD8C068F6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4" name="Rounded Rectangle 1">
              <a:extLst>
                <a:ext uri="{FF2B5EF4-FFF2-40B4-BE49-F238E27FC236}">
                  <a16:creationId xmlns:a16="http://schemas.microsoft.com/office/drawing/2014/main" id="{D5ADB1D1-3B71-096E-6A37-440EB5AE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 Placeholder 1">
              <a:extLst>
                <a:ext uri="{FF2B5EF4-FFF2-40B4-BE49-F238E27FC236}">
                  <a16:creationId xmlns:a16="http://schemas.microsoft.com/office/drawing/2014/main" id="{23E2CAC9-47EE-9BAF-1248-486CBEE0E50A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1A994390-0505-7D22-2A59-C8322DDEE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AE7054EE-EBD0-4B5E-C3CA-A97E01B69882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7" name="Rounded Rectangle 1">
              <a:extLst>
                <a:ext uri="{FF2B5EF4-FFF2-40B4-BE49-F238E27FC236}">
                  <a16:creationId xmlns:a16="http://schemas.microsoft.com/office/drawing/2014/main" id="{0CA7C02E-AFB7-5767-3612-528B0D01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opping, shaped, funny, timed">
            <a:extLst>
              <a:ext uri="{FF2B5EF4-FFF2-40B4-BE49-F238E27FC236}">
                <a16:creationId xmlns:a16="http://schemas.microsoft.com/office/drawing/2014/main" id="{583F37B5-A921-A373-70FE-56072ED444D2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4C25FAEC-2AF5-23AF-AFE9-35D2A7669E1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funny           timed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7EC90590-CBDD-F0F5-8AC1-1AC3F2B6954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hopping       shaped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8" name="Group 7" descr="wavy, raked, clapping, hugged">
            <a:extLst>
              <a:ext uri="{FF2B5EF4-FFF2-40B4-BE49-F238E27FC236}">
                <a16:creationId xmlns:a16="http://schemas.microsoft.com/office/drawing/2014/main" id="{66689AA4-CA39-DE80-8C16-F73C6610A8F8}"/>
              </a:ext>
            </a:extLst>
          </p:cNvPr>
          <p:cNvGrpSpPr/>
          <p:nvPr/>
        </p:nvGrpSpPr>
        <p:grpSpPr>
          <a:xfrm>
            <a:off x="452847" y="1352920"/>
            <a:ext cx="10680711" cy="4827356"/>
            <a:chOff x="452847" y="1352920"/>
            <a:chExt cx="10680711" cy="482735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9A903B1-8F1A-DFEC-4497-AD9FC84C9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11287" y="1732435"/>
              <a:ext cx="1910256" cy="146291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8E42BA6-E451-6509-097B-E3E6B645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38190" y="3574866"/>
              <a:ext cx="2605410" cy="26054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74D421-D3D3-3BD3-5639-CD621B5E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89333" y="1352920"/>
              <a:ext cx="2221946" cy="222194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601887-8C39-C844-3EB4-B02CF5E74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11390" y="3419021"/>
              <a:ext cx="2422168" cy="242216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393621-87A9-F37A-F16A-69543F111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2847" y="1732435"/>
              <a:ext cx="1910256" cy="1462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other, father, nmother, brother">
            <a:extLst>
              <a:ext uri="{FF2B5EF4-FFF2-40B4-BE49-F238E27FC236}">
                <a16:creationId xmlns:a16="http://schemas.microsoft.com/office/drawing/2014/main" id="{D0ED1D55-8946-A993-3F60-40DE560FFE88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5915A11-64F7-E362-1A4B-0F9955C4027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mother        brother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948DD26-653F-95E4-2720-50AF7FB905E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other           father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1776240"/>
            <a:ext cx="11310572" cy="3305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My brother was playing rescue the toy with the other kids from the street. They were chatting and smiling while they stood outside. 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15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16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read words with silent final e after 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write words with silent final e after v.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42214-0651-150E-7B6A-9A7FFCFB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949C-749E-E80B-0589-8D1F55AF5C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</a:t>
            </a:r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I do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981E1ED-DBF1-1D41-391F-F5F1FB3DFDAD}"/>
              </a:ext>
            </a:extLst>
          </p:cNvPr>
          <p:cNvSpPr/>
          <p:nvPr/>
        </p:nvSpPr>
        <p:spPr>
          <a:xfrm>
            <a:off x="6528178" y="2441903"/>
            <a:ext cx="1590064" cy="1541931"/>
          </a:xfrm>
          <a:prstGeom prst="ellipse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>
                <a:latin typeface="Tenorite" panose="00000500000000000000" pitchFamily="2" charset="0"/>
              </a:rPr>
              <a:t>e</a:t>
            </a:r>
          </a:p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D50EB8-7FB7-F652-EF51-1343DBB9D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823854" y="3983834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E6A0E650-36B9-03DC-787C-3832FF237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66010" y="3983834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9676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49DC9-0E6C-0386-D8DB-4D89837C0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9983C-B27C-C3D3-423B-126A2840F0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19 I do</a:t>
            </a:r>
          </a:p>
        </p:txBody>
      </p:sp>
      <p:grpSp>
        <p:nvGrpSpPr>
          <p:cNvPr id="16" name="Group 15" descr="the letter v in a squar tile, followed by the letter e in a circle tile">
            <a:extLst>
              <a:ext uri="{FF2B5EF4-FFF2-40B4-BE49-F238E27FC236}">
                <a16:creationId xmlns:a16="http://schemas.microsoft.com/office/drawing/2014/main" id="{64503E36-0D9A-B8D5-C9FA-C9E8FCD4E88E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33" name="Rounded Rectangle 13">
              <a:extLst>
                <a:ext uri="{FF2B5EF4-FFF2-40B4-BE49-F238E27FC236}">
                  <a16:creationId xmlns:a16="http://schemas.microsoft.com/office/drawing/2014/main" id="{32D52931-2990-71C3-4CEA-DBFD0A5A517A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Tenorite" panose="00000500000000000000" pitchFamily="2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CAB8B22-FAAA-AA27-DE49-F68ECC834B4F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1927F2-A3E6-157B-F619-42EC7699C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458CAAEC-439E-A836-FAA3-A12E921AA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85980" y="4199965"/>
            <a:ext cx="914400" cy="914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6DCC46-EC75-0ADC-427F-D2BBF00A7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785916" y="2337917"/>
            <a:ext cx="132155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v</a:t>
            </a:r>
            <a:endParaRPr lang="en-US" sz="900">
              <a:solidFill>
                <a:schemeClr val="bg1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74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You do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CDCCE-0507-9B09-EEA5-9C85FF6878C8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ue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5" name="Graphic 4" descr="A statue of a person on a horse">
            <a:extLst>
              <a:ext uri="{FF2B5EF4-FFF2-40B4-BE49-F238E27FC236}">
                <a16:creationId xmlns:a16="http://schemas.microsoft.com/office/drawing/2014/main" id="{07A29F01-1837-0D8E-BACC-8FA43F809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6553" y="2321926"/>
            <a:ext cx="2466652" cy="2466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6E823-E465-6815-53A0-71FE41685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stat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is bl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894AF08E-4B9D-1104-C40E-4F5C9538D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22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I do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F046DF2-1952-2CF4-B658-2BE0B32E0A0A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62D73F9E-4F97-2930-1789-1B4200DA2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5CD5-1CC4-AC4F-DBD1-359312D0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4D55-DEF5-5345-2355-7CC0FDDF89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I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A401834-F04B-2549-6DB7-ADC161553FFA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     olive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70ED3F26-3AC5-44C2-B1AC-2C3051B73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42DC2494-0916-FE21-BEFB-BFE4F7AD57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25275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78680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I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D959E3C-D8C6-93AE-B2B2-3E5C53A5C678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    olive    forgive 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9D0366D0-DA91-07CA-7417-72000AAB8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CD6EB5D2-080D-3997-3FD2-778163F45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02655" y="3705293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3BF03A13-7B41-3041-5832-E021202642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745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541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BD866-CC82-4830-10B3-2B8C4E7A0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BD9CDF-E296-8838-D5DC-434369B739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23 I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370AEE-C98E-5C65-FC33-2DF4180C09B3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1597863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live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6964E259-32A5-59B3-9A82-394D29846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3355" y="370674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5058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24 We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847EF58-5416-E2BD-3811-FFD8234C5D53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B8BDDF99-AB7B-0A53-7DB2-38B24A2CB4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1884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DD992-9F6D-7FD4-FDC7-AB6F828F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12C7-5454-45CA-466C-52F4C5A78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30FB4-2CD7-1A17-3EDC-90E968541C9B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   groove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062CBA9E-7902-CBC4-83FF-5F98989D0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A5B688CC-018A-4F7F-CA3C-4B7760B86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959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07146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799C5-E9E7-95A3-29E3-DD4F03743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BA64-76A1-7277-1BE1-922445970A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We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85F368-CE64-1606-0DD3-084647C7663C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   groove   involve 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09B20D59-8940-C66D-21C4-0297E3CC3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4DFCC3F0-FE10-0A01-2DD7-E214168F6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9590" y="3705293"/>
            <a:ext cx="366749" cy="366749"/>
          </a:xfrm>
          <a:prstGeom prst="rect">
            <a:avLst/>
          </a:prstGeom>
        </p:spPr>
      </p:pic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7D03CA08-E80D-E3A1-CC07-BEEEAE0DC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53482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1790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D7C0-4C78-B5AE-8607-9F6D05125E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I do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A612F-AF68-9DFF-474A-1572DC4C5A9F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902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E4E46-03F1-34D9-890B-0C741F083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38585-3249-A51C-6E9A-A92D1DAA7F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 I do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2ACD6A-AE67-9E93-FE46-BC1217A28935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  <p:pic>
        <p:nvPicPr>
          <p:cNvPr id="6" name="Picture 5" descr="active">
            <a:extLst>
              <a:ext uri="{FF2B5EF4-FFF2-40B4-BE49-F238E27FC236}">
                <a16:creationId xmlns:a16="http://schemas.microsoft.com/office/drawing/2014/main" id="{F67DC722-5521-D24F-715D-D000BF731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261" y="2225261"/>
            <a:ext cx="2407477" cy="240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9274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63A4-6F45-01B9-CD88-7DD85DE9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A5E14-A912-995F-F1C2-D174DAB549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I 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DD620-F7DB-C555-041B-7153780F9134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  <p:pic>
        <p:nvPicPr>
          <p:cNvPr id="6" name="Picture 5" descr="active">
            <a:extLst>
              <a:ext uri="{FF2B5EF4-FFF2-40B4-BE49-F238E27FC236}">
                <a16:creationId xmlns:a16="http://schemas.microsoft.com/office/drawing/2014/main" id="{00C191A9-1186-6258-D776-BF0C3D190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3889" y="2225260"/>
            <a:ext cx="2407477" cy="2407477"/>
          </a:xfrm>
          <a:prstGeom prst="rect">
            <a:avLst/>
          </a:prstGeom>
        </p:spPr>
      </p:pic>
      <p:pic>
        <p:nvPicPr>
          <p:cNvPr id="7" name="Picture 6" descr="solve">
            <a:extLst>
              <a:ext uri="{FF2B5EF4-FFF2-40B4-BE49-F238E27FC236}">
                <a16:creationId xmlns:a16="http://schemas.microsoft.com/office/drawing/2014/main" id="{E92AE5A9-D19A-6024-D697-F64EC477D0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94907" y="2118911"/>
            <a:ext cx="2620176" cy="2620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7918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4DCAEF-23C0-1E10-9230-2AE4FCBC9784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oo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6" name="Graphic 5" descr="A bowl of food with a thumbs up in front of it">
            <a:extLst>
              <a:ext uri="{FF2B5EF4-FFF2-40B4-BE49-F238E27FC236}">
                <a16:creationId xmlns:a16="http://schemas.microsoft.com/office/drawing/2014/main" id="{70CB3F46-0ED5-F06B-81F8-5DD17FFE0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3102" y="2372036"/>
            <a:ext cx="2313553" cy="22945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4C6B4F-AA75-55A2-3AF9-71267EA498BA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is g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B4C7CBB-C955-12E5-096A-1B01C655E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8028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EB1C-0FCA-DA4D-25B9-8BAC6D0257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We do</a:t>
            </a:r>
          </a:p>
        </p:txBody>
      </p:sp>
      <p:pic>
        <p:nvPicPr>
          <p:cNvPr id="3" name="Picture 2" descr="live">
            <a:extLst>
              <a:ext uri="{FF2B5EF4-FFF2-40B4-BE49-F238E27FC236}">
                <a16:creationId xmlns:a16="http://schemas.microsoft.com/office/drawing/2014/main" id="{F7209F1D-F58F-06A7-2009-2CA536AE5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42427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B709-619F-D588-E314-46804DDB9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We do</a:t>
            </a:r>
          </a:p>
        </p:txBody>
      </p:sp>
      <p:pic>
        <p:nvPicPr>
          <p:cNvPr id="4" name="Picture 3" descr="live">
            <a:extLst>
              <a:ext uri="{FF2B5EF4-FFF2-40B4-BE49-F238E27FC236}">
                <a16:creationId xmlns:a16="http://schemas.microsoft.com/office/drawing/2014/main" id="{C0A6F058-C555-FC00-0F69-7967794B0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  <p:pic>
        <p:nvPicPr>
          <p:cNvPr id="3" name="Picture 2" descr="olive">
            <a:extLst>
              <a:ext uri="{FF2B5EF4-FFF2-40B4-BE49-F238E27FC236}">
                <a16:creationId xmlns:a16="http://schemas.microsoft.com/office/drawing/2014/main" id="{D9147D39-885C-F8E8-D495-3BE51C6B02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1006" y="2044005"/>
            <a:ext cx="2769988" cy="27699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7597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CFAC5-27A4-4986-FE03-911AE5A340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 We do</a:t>
            </a:r>
          </a:p>
        </p:txBody>
      </p:sp>
      <p:pic>
        <p:nvPicPr>
          <p:cNvPr id="7" name="Picture 6" descr="live">
            <a:extLst>
              <a:ext uri="{FF2B5EF4-FFF2-40B4-BE49-F238E27FC236}">
                <a16:creationId xmlns:a16="http://schemas.microsoft.com/office/drawing/2014/main" id="{F1E097EE-5BFC-A591-7E5A-0FAC853DC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  <p:pic>
        <p:nvPicPr>
          <p:cNvPr id="4" name="Picture 3" descr="olive">
            <a:extLst>
              <a:ext uri="{FF2B5EF4-FFF2-40B4-BE49-F238E27FC236}">
                <a16:creationId xmlns:a16="http://schemas.microsoft.com/office/drawing/2014/main" id="{2F35E3C6-DA54-76B3-E9B2-362FF9266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1006" y="2044005"/>
            <a:ext cx="2769988" cy="2769988"/>
          </a:xfrm>
          <a:prstGeom prst="rect">
            <a:avLst/>
          </a:prstGeom>
        </p:spPr>
      </p:pic>
      <p:pic>
        <p:nvPicPr>
          <p:cNvPr id="5" name="Picture 4" descr="sleeve">
            <a:extLst>
              <a:ext uri="{FF2B5EF4-FFF2-40B4-BE49-F238E27FC236}">
                <a16:creationId xmlns:a16="http://schemas.microsoft.com/office/drawing/2014/main" id="{EB488D69-9BDF-B3F5-602F-FB4DD29AC8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8978" y="2426203"/>
            <a:ext cx="3024875" cy="20055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2302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33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285750" y="1754791"/>
            <a:ext cx="11906250" cy="36739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 were very active when we cleaned the car. We had to give it a good scrub and </a:t>
            </a:r>
          </a:p>
          <a:p>
            <a:pPr algn="l">
              <a:lnSpc>
                <a:spcPct val="80000"/>
              </a:lnSpc>
            </a:pPr>
            <a:r>
              <a:rPr lang="en-US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then leave it to dry. </a:t>
            </a:r>
            <a:endParaRPr lang="en-AU" sz="7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4129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34 We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637D744-1307-77B6-78C2-1DDC4DC0F41E}"/>
              </a:ext>
            </a:extLst>
          </p:cNvPr>
          <p:cNvSpPr txBox="1">
            <a:spLocks/>
          </p:cNvSpPr>
          <p:nvPr/>
        </p:nvSpPr>
        <p:spPr>
          <a:xfrm>
            <a:off x="285750" y="1790394"/>
            <a:ext cx="11906250" cy="35457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GB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have to solve a tricky problem. “I will give it a go and I will not leave until it is done,” I said.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030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35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129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36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98505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37 Check for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5209186" y="2768245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5440641" y="3590494"/>
            <a:ext cx="2259493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twelve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solve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forgive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8414771" y="2768245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98348" y="1797839"/>
            <a:ext cx="800799" cy="590023"/>
            <a:chOff x="10096546" y="1900112"/>
            <a:chExt cx="800799" cy="590023"/>
          </a:xfrm>
          <a:solidFill>
            <a:schemeClr val="bg2"/>
          </a:solidFill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40188" y="1827635"/>
            <a:ext cx="800799" cy="590023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49352" y="1827635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0" name="Picture 9" descr="give">
            <a:extLst>
              <a:ext uri="{FF2B5EF4-FFF2-40B4-BE49-F238E27FC236}">
                <a16:creationId xmlns:a16="http://schemas.microsoft.com/office/drawing/2014/main" id="{A07FD409-04B4-4AC0-CB9F-F9651FCFCB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1771" y="2768245"/>
            <a:ext cx="1814350" cy="1814350"/>
          </a:xfrm>
          <a:prstGeom prst="rect">
            <a:avLst/>
          </a:prstGeom>
        </p:spPr>
      </p:pic>
      <p:pic>
        <p:nvPicPr>
          <p:cNvPr id="12" name="Picture 11" descr="leave">
            <a:extLst>
              <a:ext uri="{FF2B5EF4-FFF2-40B4-BE49-F238E27FC236}">
                <a16:creationId xmlns:a16="http://schemas.microsoft.com/office/drawing/2014/main" id="{EB71FFFA-2FEF-EC2A-672A-88A0DBF76D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771" y="4256554"/>
            <a:ext cx="844885" cy="844885"/>
          </a:xfrm>
          <a:prstGeom prst="rect">
            <a:avLst/>
          </a:prstGeom>
        </p:spPr>
      </p:pic>
      <p:pic>
        <p:nvPicPr>
          <p:cNvPr id="11" name="Picture 10" descr="olive">
            <a:extLst>
              <a:ext uri="{FF2B5EF4-FFF2-40B4-BE49-F238E27FC236}">
                <a16:creationId xmlns:a16="http://schemas.microsoft.com/office/drawing/2014/main" id="{AB2B9FAB-1A90-FEAF-A82C-223C6FFD2E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8348" y="5380984"/>
            <a:ext cx="919910" cy="919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9055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38 Check for understanding</a:t>
            </a:r>
          </a:p>
        </p:txBody>
      </p:sp>
      <p:pic>
        <p:nvPicPr>
          <p:cNvPr id="4" name="Picture 3" descr="Image of Phase 15, lesson 1 student sheet">
            <a:extLst>
              <a:ext uri="{FF2B5EF4-FFF2-40B4-BE49-F238E27FC236}">
                <a16:creationId xmlns:a16="http://schemas.microsoft.com/office/drawing/2014/main" id="{65BB8110-FEFA-36EB-55C7-38AA349A6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0502" y="570104"/>
            <a:ext cx="4053884" cy="5717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61745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39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741046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E41F7C-34E1-6669-47B6-334F76DAA9FD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oi oy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13" name="Graphic 12" descr="A pot on heat with a toy boiling in it.">
            <a:extLst>
              <a:ext uri="{FF2B5EF4-FFF2-40B4-BE49-F238E27FC236}">
                <a16:creationId xmlns:a16="http://schemas.microsoft.com/office/drawing/2014/main" id="{90166597-D709-CF96-D822-9E2FE685F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04075" y="2217580"/>
            <a:ext cx="2551608" cy="25516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F4DE66-3C46-DB17-CBE9-A2D101F74BAD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oi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 the 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oy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 descr="A pot on heat with a toy train boilng in it. Underneath are the words: Boil the toy">
            <a:extLst>
              <a:ext uri="{FF2B5EF4-FFF2-40B4-BE49-F238E27FC236}">
                <a16:creationId xmlns:a16="http://schemas.microsoft.com/office/drawing/2014/main" id="{773EE6ED-5FFA-F264-EA86-D28B05A41260}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464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40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80688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D084EF-2697-5CE4-A5F0-D8F15657544F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2AC9203-2132-1981-AEC8-1A8E12A79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9" name="Graphic 8" descr="A brown cow bellowing next to a person with their hands over their ears.">
            <a:extLst>
              <a:ext uri="{FF2B5EF4-FFF2-40B4-BE49-F238E27FC236}">
                <a16:creationId xmlns:a16="http://schemas.microsoft.com/office/drawing/2014/main" id="{BB1AD52D-4D59-94D0-ADB6-E65672A5D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4ECEA8-F383-9C0F-EE57-78122801D98B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looped, pouch, scowling, avenu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scowling       avenue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looped          pouch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" name="Picture 3" descr="clu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598" y="2735127"/>
            <a:ext cx="2565468" cy="2133976"/>
          </a:xfrm>
          <a:prstGeom prst="rect">
            <a:avLst/>
          </a:prstGeom>
        </p:spPr>
      </p:pic>
      <p:pic>
        <p:nvPicPr>
          <p:cNvPr id="8" name="Picture 7" descr="coin">
            <a:extLst>
              <a:ext uri="{FF2B5EF4-FFF2-40B4-BE49-F238E27FC236}">
                <a16:creationId xmlns:a16="http://schemas.microsoft.com/office/drawing/2014/main" id="{4D90F59D-25F5-6A96-E897-E5E59CE284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3287" y="2519381"/>
            <a:ext cx="2565468" cy="2565468"/>
          </a:xfrm>
          <a:prstGeom prst="rect">
            <a:avLst/>
          </a:prstGeom>
        </p:spPr>
      </p:pic>
      <p:pic>
        <p:nvPicPr>
          <p:cNvPr id="6" name="Picture 5" descr="gown">
            <a:extLst>
              <a:ext uri="{FF2B5EF4-FFF2-40B4-BE49-F238E27FC236}">
                <a16:creationId xmlns:a16="http://schemas.microsoft.com/office/drawing/2014/main" id="{001AAAB2-A788-1B50-3A4B-3AC150D3A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34" y="2519381"/>
            <a:ext cx="2565468" cy="256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9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9729E0-FC50-DF6A-2FFB-89F394A9741D}"/>
              </a:ext>
            </a:extLst>
          </p:cNvPr>
          <p:cNvSpPr txBox="1">
            <a:spLocks/>
          </p:cNvSpPr>
          <p:nvPr/>
        </p:nvSpPr>
        <p:spPr>
          <a:xfrm>
            <a:off x="971550" y="2559959"/>
            <a:ext cx="4695472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rPr>
              <a:t>       e</a:t>
            </a: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766864E7-43C6-E0E4-766D-7C07E784A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grpSp>
        <p:nvGrpSpPr>
          <p:cNvPr id="19" name="Group 18" descr="the suffixes ing, ed and y">
            <a:extLst>
              <a:ext uri="{FF2B5EF4-FFF2-40B4-BE49-F238E27FC236}">
                <a16:creationId xmlns:a16="http://schemas.microsoft.com/office/drawing/2014/main" id="{81FE3FCF-7832-4BBA-0C12-0ACAC402B9CC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13" name="Text Placeholder 1">
              <a:extLst>
                <a:ext uri="{FF2B5EF4-FFF2-40B4-BE49-F238E27FC236}">
                  <a16:creationId xmlns:a16="http://schemas.microsoft.com/office/drawing/2014/main" id="{0471106B-EBD9-EBD4-B70A-33587AE8A5F3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E1586FA0-D792-8ADD-44C6-95AFFA59D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 Placeholder 1">
              <a:extLst>
                <a:ext uri="{FF2B5EF4-FFF2-40B4-BE49-F238E27FC236}">
                  <a16:creationId xmlns:a16="http://schemas.microsoft.com/office/drawing/2014/main" id="{AEE71013-7250-E6BB-1130-58D605B28089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8" name="Rounded Rectangle 1">
              <a:extLst>
                <a:ext uri="{FF2B5EF4-FFF2-40B4-BE49-F238E27FC236}">
                  <a16:creationId xmlns:a16="http://schemas.microsoft.com/office/drawing/2014/main" id="{DF27F1B4-9F05-9F22-7C49-7A1D5837C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Placeholder 1">
              <a:extLst>
                <a:ext uri="{FF2B5EF4-FFF2-40B4-BE49-F238E27FC236}">
                  <a16:creationId xmlns:a16="http://schemas.microsoft.com/office/drawing/2014/main" id="{E1A1CD71-46E4-BAE0-5F9D-497496F056A2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1" name="Rounded Rectangle 1">
              <a:extLst>
                <a:ext uri="{FF2B5EF4-FFF2-40B4-BE49-F238E27FC236}">
                  <a16:creationId xmlns:a16="http://schemas.microsoft.com/office/drawing/2014/main" id="{F3EE0E4F-13A8-F875-047D-482BB36C3E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B0962EF-A0E9-F4D2-2364-0994860AA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00250" y="3046617"/>
            <a:ext cx="3600052" cy="789724"/>
            <a:chOff x="1123756" y="2872804"/>
            <a:chExt cx="3600052" cy="78972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1B32C09-CFEB-FCB0-7BBB-D04EFB101B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3134" y="2872804"/>
              <a:ext cx="800674" cy="789724"/>
            </a:xfrm>
            <a:prstGeom prst="line">
              <a:avLst/>
            </a:prstGeom>
            <a:ln w="57150">
              <a:solidFill>
                <a:srgbClr val="0E1E4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917C3A-5AE5-3BC3-91BD-21F6EBF3AB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3756" y="3662528"/>
              <a:ext cx="2676843" cy="0"/>
            </a:xfrm>
            <a:prstGeom prst="line">
              <a:avLst/>
            </a:prstGeom>
            <a:ln w="76200">
              <a:solidFill>
                <a:srgbClr val="4557A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5" ma:contentTypeDescription="Create a new document." ma:contentTypeScope="" ma:versionID="f59fd6dfb918e50fe34ee862c39c136a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C40E1A-FB02-47F8-B06F-63764644636B}"/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http://purl.org/dc/elements/1.1/"/>
    <ds:schemaRef ds:uri="http://www.w3.org/XML/1998/namespace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64eff3df-e3d6-48ed-978f-45ff25640900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5745</Words>
  <Application>Microsoft Office PowerPoint</Application>
  <PresentationFormat>Widescreen</PresentationFormat>
  <Paragraphs>691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Aptos</vt:lpstr>
      <vt:lpstr>Arial</vt:lpstr>
      <vt:lpstr>Arial Rounded MT Bold</vt:lpstr>
      <vt:lpstr>Calibri</vt:lpstr>
      <vt:lpstr>Calibri Light</vt:lpstr>
      <vt:lpstr>Courier New</vt:lpstr>
      <vt:lpstr>Symbol</vt:lpstr>
      <vt:lpstr>Tenorite</vt:lpstr>
      <vt:lpstr>Office Theme</vt:lpstr>
      <vt:lpstr>Slide 1 Explicit teaching Phase 15, lesson 1. Silent final e after v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Suffix review</vt:lpstr>
      <vt:lpstr>Slide 10 Suffix review</vt:lpstr>
      <vt:lpstr>Slide 11 Review You do</vt:lpstr>
      <vt:lpstr>Slide 12 Review You do</vt:lpstr>
      <vt:lpstr>Slide 13 Review You do</vt:lpstr>
      <vt:lpstr>Slide 14 Review You do</vt:lpstr>
      <vt:lpstr>Slide 15 Review You do</vt:lpstr>
      <vt:lpstr>Slide 16 End of review</vt:lpstr>
      <vt:lpstr>Slide 17 Learning intention and success criteria</vt:lpstr>
      <vt:lpstr>Slide 18 I do</vt:lpstr>
      <vt:lpstr>Slide 19 I do</vt:lpstr>
      <vt:lpstr>Slide 20 I do</vt:lpstr>
      <vt:lpstr>Slide 21 I do</vt:lpstr>
      <vt:lpstr>Slide 22 I do</vt:lpstr>
      <vt:lpstr>Slide 23 I do</vt:lpstr>
      <vt:lpstr>Slide 24 We do</vt:lpstr>
      <vt:lpstr>Slide 25 We do</vt:lpstr>
      <vt:lpstr>Slide 26 We do</vt:lpstr>
      <vt:lpstr>Slide 27 I do</vt:lpstr>
      <vt:lpstr>Slide 28 I do</vt:lpstr>
      <vt:lpstr>Slide 29 I do</vt:lpstr>
      <vt:lpstr>Slide 30 We do</vt:lpstr>
      <vt:lpstr>Slide 31 We do</vt:lpstr>
      <vt:lpstr>Slide 32 We do</vt:lpstr>
      <vt:lpstr>Slide 33 I do</vt:lpstr>
      <vt:lpstr>Slide 34 We do</vt:lpstr>
      <vt:lpstr>Slide 35 I do</vt:lpstr>
      <vt:lpstr>Slide 36 We do</vt:lpstr>
      <vt:lpstr>Slide 37 Check for understanding</vt:lpstr>
      <vt:lpstr>Slide 38 Check for understanding</vt:lpstr>
      <vt:lpstr>Slide 39 You do</vt:lpstr>
      <vt:lpstr>Slide 40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2026-04-01T01:44:11Z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