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tags/tag17.xml" ContentType="application/vnd.openxmlformats-officedocument.presentationml.tags+xml"/>
  <Override PartName="/ppt/notesSlides/notesSlide20.xml" ContentType="application/vnd.openxmlformats-officedocument.presentationml.notesSlide+xml"/>
  <Override PartName="/ppt/tags/tag18.xml" ContentType="application/vnd.openxmlformats-officedocument.presentationml.tags+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tags/tag25.xml" ContentType="application/vnd.openxmlformats-officedocument.presentationml.tags+xml"/>
  <Override PartName="/ppt/notesSlides/notesSlide28.xml" ContentType="application/vnd.openxmlformats-officedocument.presentationml.notesSlide+xml"/>
  <Override PartName="/ppt/tags/tag26.xml" ContentType="application/vnd.openxmlformats-officedocument.presentationml.tags+xml"/>
  <Override PartName="/ppt/notesSlides/notesSlide29.xml" ContentType="application/vnd.openxmlformats-officedocument.presentationml.notesSlide+xml"/>
  <Override PartName="/ppt/tags/tag27.xml" ContentType="application/vnd.openxmlformats-officedocument.presentationml.tag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tags/tag29.xml" ContentType="application/vnd.openxmlformats-officedocument.presentationml.tags+xml"/>
  <Override PartName="/ppt/notesSlides/notesSlide32.xml" ContentType="application/vnd.openxmlformats-officedocument.presentationml.notesSlide+xml"/>
  <Override PartName="/ppt/tags/tag30.xml" ContentType="application/vnd.openxmlformats-officedocument.presentationml.tags+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tags/tag34.xml" ContentType="application/vnd.openxmlformats-officedocument.presentationml.tags+xml"/>
  <Override PartName="/ppt/notesSlides/notesSlide37.xml" ContentType="application/vnd.openxmlformats-officedocument.presentationml.notesSlide+xml"/>
  <Override PartName="/ppt/tags/tag35.xml" ContentType="application/vnd.openxmlformats-officedocument.presentationml.tags+xml"/>
  <Override PartName="/ppt/notesSlides/notesSlide38.xml" ContentType="application/vnd.openxmlformats-officedocument.presentationml.notesSlide+xml"/>
  <Override PartName="/ppt/tags/tag36.xml" ContentType="application/vnd.openxmlformats-officedocument.presentationml.tags+xml"/>
  <Override PartName="/ppt/notesSlides/notesSlide39.xml" ContentType="application/vnd.openxmlformats-officedocument.presentationml.notesSlide+xml"/>
  <Override PartName="/ppt/tags/tag37.xml" ContentType="application/vnd.openxmlformats-officedocument.presentationml.tags+xml"/>
  <Override PartName="/ppt/notesSlides/notesSlide40.xml" ContentType="application/vnd.openxmlformats-officedocument.presentationml.notesSlide+xml"/>
  <Override PartName="/ppt/tags/tag38.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20" r:id="rId5"/>
    <p:sldId id="575" r:id="rId6"/>
    <p:sldId id="588" r:id="rId7"/>
    <p:sldId id="595" r:id="rId8"/>
    <p:sldId id="590" r:id="rId9"/>
    <p:sldId id="550" r:id="rId10"/>
    <p:sldId id="551" r:id="rId11"/>
    <p:sldId id="552" r:id="rId12"/>
    <p:sldId id="463" r:id="rId13"/>
    <p:sldId id="604" r:id="rId14"/>
    <p:sldId id="529" r:id="rId15"/>
    <p:sldId id="563" r:id="rId16"/>
    <p:sldId id="564" r:id="rId17"/>
    <p:sldId id="565" r:id="rId18"/>
    <p:sldId id="516" r:id="rId19"/>
    <p:sldId id="498" r:id="rId20"/>
    <p:sldId id="472" r:id="rId21"/>
    <p:sldId id="522" r:id="rId22"/>
    <p:sldId id="473" r:id="rId23"/>
    <p:sldId id="596" r:id="rId24"/>
    <p:sldId id="597" r:id="rId25"/>
    <p:sldId id="598" r:id="rId26"/>
    <p:sldId id="599" r:id="rId27"/>
    <p:sldId id="600" r:id="rId28"/>
    <p:sldId id="601" r:id="rId29"/>
    <p:sldId id="602" r:id="rId30"/>
    <p:sldId id="603" r:id="rId31"/>
    <p:sldId id="480" r:id="rId32"/>
    <p:sldId id="481" r:id="rId33"/>
    <p:sldId id="482" r:id="rId34"/>
    <p:sldId id="483" r:id="rId35"/>
    <p:sldId id="484" r:id="rId36"/>
    <p:sldId id="485" r:id="rId37"/>
    <p:sldId id="571" r:id="rId38"/>
    <p:sldId id="572" r:id="rId39"/>
    <p:sldId id="488" r:id="rId40"/>
    <p:sldId id="489" r:id="rId41"/>
    <p:sldId id="490" r:id="rId42"/>
    <p:sldId id="491" r:id="rId43"/>
    <p:sldId id="492" r:id="rId44"/>
    <p:sldId id="493" r:id="rId45"/>
    <p:sldId id="494" r:id="rId46"/>
    <p:sldId id="499"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9E8"/>
    <a:srgbClr val="4557AD"/>
    <a:srgbClr val="F0E9E4"/>
    <a:srgbClr val="9B6A49"/>
    <a:srgbClr val="007FC2"/>
    <a:srgbClr val="002060"/>
    <a:srgbClr val="4472C4"/>
    <a:srgbClr val="4857A6"/>
    <a:srgbClr val="D9ECF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539405-7AB5-473A-9E22-E1A82C41E272}" v="3" dt="2026-04-01T01:55:28.6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52184" autoAdjust="0"/>
  </p:normalViewPr>
  <p:slideViewPr>
    <p:cSldViewPr snapToGrid="0">
      <p:cViewPr varScale="1">
        <p:scale>
          <a:sx n="57" d="100"/>
          <a:sy n="57" d="100"/>
        </p:scale>
        <p:origin x="1872" y="11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custSel modSld modMainMaster">
      <pc:chgData name="Kerrie Shanahan" userId="ae473d9f-76e9-476f-892f-2674ea963afc" providerId="ADAL" clId="{1C2628FB-1F07-4B48-8FB3-27553585B1CA}" dt="2026-04-01T01:55:31.279" v="103" actId="20577"/>
      <pc:docMkLst>
        <pc:docMk/>
      </pc:docMkLst>
      <pc:sldChg chg="modNotes">
        <pc:chgData name="Kerrie Shanahan" userId="ae473d9f-76e9-476f-892f-2674ea963afc" providerId="ADAL" clId="{1C2628FB-1F07-4B48-8FB3-27553585B1CA}" dt="2026-03-31T03:27:35.827" v="100"/>
        <pc:sldMkLst>
          <pc:docMk/>
          <pc:sldMk cId="3426776120" sldId="480"/>
        </pc:sldMkLst>
      </pc:sldChg>
      <pc:sldChg chg="modNotes">
        <pc:chgData name="Kerrie Shanahan" userId="ae473d9f-76e9-476f-892f-2674ea963afc" providerId="ADAL" clId="{1C2628FB-1F07-4B48-8FB3-27553585B1CA}" dt="2026-03-31T03:27:35.827" v="100"/>
        <pc:sldMkLst>
          <pc:docMk/>
          <pc:sldMk cId="2954135154" sldId="481"/>
        </pc:sldMkLst>
      </pc:sldChg>
      <pc:sldChg chg="modNotes">
        <pc:chgData name="Kerrie Shanahan" userId="ae473d9f-76e9-476f-892f-2674ea963afc" providerId="ADAL" clId="{1C2628FB-1F07-4B48-8FB3-27553585B1CA}" dt="2026-03-31T03:27:35.827" v="100"/>
        <pc:sldMkLst>
          <pc:docMk/>
          <pc:sldMk cId="1998018280" sldId="482"/>
        </pc:sldMkLst>
      </pc:sldChg>
      <pc:sldChg chg="modNotes">
        <pc:chgData name="Kerrie Shanahan" userId="ae473d9f-76e9-476f-892f-2674ea963afc" providerId="ADAL" clId="{1C2628FB-1F07-4B48-8FB3-27553585B1CA}" dt="2026-03-31T03:27:35.827" v="100"/>
        <pc:sldMkLst>
          <pc:docMk/>
          <pc:sldMk cId="1157311959" sldId="491"/>
        </pc:sldMkLst>
      </pc:sldChg>
      <pc:sldChg chg="modNotesTx">
        <pc:chgData name="Kerrie Shanahan" userId="ae473d9f-76e9-476f-892f-2674ea963afc" providerId="ADAL" clId="{1C2628FB-1F07-4B48-8FB3-27553585B1CA}" dt="2026-04-01T01:55:31.279" v="103" actId="20577"/>
        <pc:sldMkLst>
          <pc:docMk/>
          <pc:sldMk cId="1942781684" sldId="552"/>
        </pc:sldMkLst>
      </pc:sldChg>
      <pc:sldChg chg="modSp">
        <pc:chgData name="Kerrie Shanahan" userId="ae473d9f-76e9-476f-892f-2674ea963afc" providerId="ADAL" clId="{1C2628FB-1F07-4B48-8FB3-27553585B1CA}" dt="2026-03-18T03:43:52.825" v="6" actId="20577"/>
        <pc:sldMkLst>
          <pc:docMk/>
          <pc:sldMk cId="3177197192" sldId="563"/>
        </pc:sldMkLst>
        <pc:spChg chg="mod">
          <ac:chgData name="Kerrie Shanahan" userId="ae473d9f-76e9-476f-892f-2674ea963afc" providerId="ADAL" clId="{1C2628FB-1F07-4B48-8FB3-27553585B1CA}" dt="2026-03-18T03:43:52.825" v="6" actId="20577"/>
          <ac:spMkLst>
            <pc:docMk/>
            <pc:sldMk cId="3177197192" sldId="563"/>
            <ac:spMk id="3" creationId="{A88DF705-F035-9903-8234-AE88DC4BF613}"/>
          </ac:spMkLst>
        </pc:spChg>
      </pc:sldChg>
      <pc:sldChg chg="modSp">
        <pc:chgData name="Kerrie Shanahan" userId="ae473d9f-76e9-476f-892f-2674ea963afc" providerId="ADAL" clId="{1C2628FB-1F07-4B48-8FB3-27553585B1CA}" dt="2026-03-18T03:43:56.061" v="13" actId="20577"/>
        <pc:sldMkLst>
          <pc:docMk/>
          <pc:sldMk cId="36868995" sldId="564"/>
        </pc:sldMkLst>
        <pc:spChg chg="mod">
          <ac:chgData name="Kerrie Shanahan" userId="ae473d9f-76e9-476f-892f-2674ea963afc" providerId="ADAL" clId="{1C2628FB-1F07-4B48-8FB3-27553585B1CA}" dt="2026-03-18T03:43:56.061" v="13" actId="20577"/>
          <ac:spMkLst>
            <pc:docMk/>
            <pc:sldMk cId="36868995" sldId="564"/>
            <ac:spMk id="2" creationId="{4C08884A-7B8E-E29E-99D9-954C30288970}"/>
          </ac:spMkLst>
        </pc:spChg>
      </pc:sldChg>
      <pc:sldChg chg="modSp">
        <pc:chgData name="Kerrie Shanahan" userId="ae473d9f-76e9-476f-892f-2674ea963afc" providerId="ADAL" clId="{1C2628FB-1F07-4B48-8FB3-27553585B1CA}" dt="2026-03-18T03:43:59.391" v="20" actId="20577"/>
        <pc:sldMkLst>
          <pc:docMk/>
          <pc:sldMk cId="450225183" sldId="565"/>
        </pc:sldMkLst>
        <pc:spChg chg="mod">
          <ac:chgData name="Kerrie Shanahan" userId="ae473d9f-76e9-476f-892f-2674ea963afc" providerId="ADAL" clId="{1C2628FB-1F07-4B48-8FB3-27553585B1CA}" dt="2026-03-18T03:43:59.391" v="20" actId="20577"/>
          <ac:spMkLst>
            <pc:docMk/>
            <pc:sldMk cId="450225183" sldId="565"/>
            <ac:spMk id="2" creationId="{A46BA5E2-2AEA-136D-33A3-2D53D9A463A2}"/>
          </ac:spMkLst>
        </pc:spChg>
      </pc:sldChg>
      <pc:sldChg chg="modSp mod modNotesTx">
        <pc:chgData name="Kerrie Shanahan" userId="ae473d9f-76e9-476f-892f-2674ea963afc" providerId="ADAL" clId="{1C2628FB-1F07-4B48-8FB3-27553585B1CA}" dt="2026-03-31T03:27:22.840" v="99" actId="1076"/>
        <pc:sldMkLst>
          <pc:docMk/>
          <pc:sldMk cId="2347007077" sldId="590"/>
        </pc:sldMkLst>
        <pc:spChg chg="mod">
          <ac:chgData name="Kerrie Shanahan" userId="ae473d9f-76e9-476f-892f-2674ea963afc" providerId="ADAL" clId="{1C2628FB-1F07-4B48-8FB3-27553585B1CA}" dt="2026-03-31T03:27:22.840" v="99" actId="1076"/>
          <ac:spMkLst>
            <pc:docMk/>
            <pc:sldMk cId="2347007077" sldId="590"/>
            <ac:spMk id="2" creationId="{370703F5-54EA-1A0D-EF89-8E5768C88B96}"/>
          </ac:spMkLst>
        </pc:spChg>
      </pc:sldChg>
      <pc:sldMasterChg chg="modSldLayout">
        <pc:chgData name="Kerrie Shanahan" userId="ae473d9f-76e9-476f-892f-2674ea963afc" providerId="ADAL" clId="{1C2628FB-1F07-4B48-8FB3-27553585B1CA}" dt="2026-03-31T03:31:15.917" v="102" actId="20577"/>
        <pc:sldMasterMkLst>
          <pc:docMk/>
          <pc:sldMasterMk cId="1034081160" sldId="2147483648"/>
        </pc:sldMasterMkLst>
        <pc:sldLayoutChg chg="modSp mod">
          <pc:chgData name="Kerrie Shanahan" userId="ae473d9f-76e9-476f-892f-2674ea963afc" providerId="ADAL" clId="{1C2628FB-1F07-4B48-8FB3-27553585B1CA}" dt="2026-03-31T03:31:15.917" v="102" actId="20577"/>
          <pc:sldLayoutMkLst>
            <pc:docMk/>
            <pc:sldMasterMk cId="1034081160" sldId="2147483648"/>
            <pc:sldLayoutMk cId="2555866018" sldId="2147483716"/>
          </pc:sldLayoutMkLst>
          <pc:spChg chg="mod">
            <ac:chgData name="Kerrie Shanahan" userId="ae473d9f-76e9-476f-892f-2674ea963afc" providerId="ADAL" clId="{1C2628FB-1F07-4B48-8FB3-27553585B1CA}" dt="2026-03-31T03:31:15.917" v="102" actId="20577"/>
            <ac:spMkLst>
              <pc:docMk/>
              <pc:sldMasterMk cId="1034081160" sldId="2147483648"/>
              <pc:sldLayoutMk cId="2555866018" sldId="2147483716"/>
              <ac:spMk id="22" creationId="{5123AA02-ADCC-30AE-A868-400600829F9F}"/>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1/04/2026</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1/04/2026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endParaRPr lang="en-AU"/>
          </a:p>
          <a:p>
            <a:pPr>
              <a:defRPr/>
            </a:pPr>
            <a:r>
              <a:rPr lang="en-AU">
                <a:latin typeface="+mn-lt"/>
              </a:rPr>
              <a:t>Review of previously learnt content (slides 2 to 15) takes approximately 15 minutes. </a:t>
            </a:r>
          </a:p>
          <a:p>
            <a:pPr>
              <a:defRPr/>
            </a:pP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correspondences </a:t>
            </a:r>
            <a:r>
              <a:rPr lang="en-AU" sz="1200" b="1">
                <a:latin typeface="+mn-lt"/>
              </a:rPr>
              <a:t>er</a:t>
            </a:r>
            <a:r>
              <a:rPr lang="en-AU" sz="1200" b="0">
                <a:latin typeface="+mn-lt"/>
              </a:rPr>
              <a:t>,</a:t>
            </a:r>
            <a:r>
              <a:rPr lang="en-AU" sz="1200" b="1">
                <a:latin typeface="+mn-lt"/>
              </a:rPr>
              <a:t> </a:t>
            </a:r>
            <a:r>
              <a:rPr lang="en-AU" sz="1200" b="1" err="1">
                <a:latin typeface="+mn-lt"/>
              </a:rPr>
              <a:t>ir</a:t>
            </a:r>
            <a:r>
              <a:rPr lang="en-AU" sz="1200" b="1">
                <a:latin typeface="+mn-lt"/>
              </a:rPr>
              <a:t> </a:t>
            </a:r>
            <a:r>
              <a:rPr lang="en-AU" sz="1200" b="0">
                <a:latin typeface="+mn-lt"/>
              </a:rPr>
              <a:t>and </a:t>
            </a:r>
            <a:r>
              <a:rPr lang="en-AU" sz="1200" b="1" err="1">
                <a:latin typeface="+mn-lt"/>
              </a:rPr>
              <a:t>ur</a:t>
            </a:r>
            <a:r>
              <a:rPr lang="en-AU" sz="1200" b="1">
                <a:latin typeface="+mn-lt"/>
              </a:rPr>
              <a:t> </a:t>
            </a:r>
            <a:r>
              <a:rPr lang="en-AU" sz="1200">
                <a:latin typeface="+mn-lt"/>
              </a:rPr>
              <a:t>say /e</a:t>
            </a:r>
            <a:r>
              <a:rPr lang="en-AU" sz="1200" i="0">
                <a:latin typeface="+mn-lt"/>
                <a:ea typeface="Calibri" panose="020F0502020204030204" pitchFamily="34" charset="0"/>
                <a:cs typeface="Calibri" panose="020F0502020204030204" pitchFamily="34" charset="0"/>
              </a:rPr>
              <a:t>r</a:t>
            </a:r>
            <a:r>
              <a:rPr lang="en-AU" sz="1200" i="0">
                <a:latin typeface="+mn-lt"/>
              </a:rPr>
              <a:t>/ </a:t>
            </a:r>
            <a:r>
              <a:rPr lang="en-AU" sz="1200">
                <a:latin typeface="+mn-lt"/>
              </a:rPr>
              <a:t>(slides 16 to 42)</a:t>
            </a:r>
          </a:p>
          <a:p>
            <a:pPr marL="171450" indent="-171450">
              <a:buFont typeface="Arial" panose="020B0604020202020204" pitchFamily="34" charset="0"/>
              <a:buChar char="•"/>
              <a:defRPr/>
            </a:pPr>
            <a:r>
              <a:rPr lang="en-AU" sz="1200">
                <a:latin typeface="+mn-lt"/>
              </a:rPr>
              <a:t>the irregular words </a:t>
            </a:r>
            <a:r>
              <a:rPr lang="en-AU" sz="1200" b="1">
                <a:latin typeface="+mn-lt"/>
              </a:rPr>
              <a:t>last </a:t>
            </a:r>
            <a:r>
              <a:rPr lang="en-AU" sz="1200" b="0">
                <a:latin typeface="+mn-lt"/>
              </a:rPr>
              <a:t>and</a:t>
            </a:r>
            <a:r>
              <a:rPr lang="en-AU" sz="1200" b="1">
                <a:latin typeface="+mn-lt"/>
              </a:rPr>
              <a:t> after</a:t>
            </a:r>
            <a:r>
              <a:rPr lang="en-AU" sz="1200" b="0">
                <a:latin typeface="+mn-lt"/>
              </a:rPr>
              <a:t> (slides 34 and 35)</a:t>
            </a:r>
          </a:p>
          <a:p>
            <a:pPr>
              <a:defRPr/>
            </a:pPr>
            <a:r>
              <a:rPr lang="en-AU" sz="1200" b="0">
                <a:latin typeface="+mn-lt"/>
              </a:rPr>
              <a:t>t</a:t>
            </a:r>
            <a:r>
              <a:rPr lang="en-AU" sz="120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41).</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18 and 19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42). For example, you could use the Phonics pair-game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reading the base word then adding the </a:t>
            </a:r>
            <a:r>
              <a:rPr lang="en-US" sz="1200" b="1">
                <a:latin typeface="+mn-lt"/>
              </a:rPr>
              <a:t>-</a:t>
            </a:r>
            <a:r>
              <a:rPr lang="en-US" sz="1200" b="1" err="1">
                <a:latin typeface="+mn-lt"/>
              </a:rPr>
              <a:t>ing</a:t>
            </a:r>
            <a:r>
              <a:rPr lang="en-US" sz="1200" b="0">
                <a:latin typeface="+mn-lt"/>
              </a:rPr>
              <a:t>,</a:t>
            </a:r>
            <a:r>
              <a:rPr lang="en-US" sz="1200" b="1">
                <a:latin typeface="+mn-lt"/>
              </a:rPr>
              <a:t> -ed </a:t>
            </a:r>
            <a:r>
              <a:rPr lang="en-US" sz="1200" b="0">
                <a:latin typeface="+mn-lt"/>
              </a:rPr>
              <a:t>or</a:t>
            </a:r>
            <a:r>
              <a:rPr lang="en-US" sz="1200" b="1">
                <a:latin typeface="+mn-lt"/>
              </a:rPr>
              <a:t> -y </a:t>
            </a:r>
            <a:r>
              <a:rPr lang="en-US" sz="1200" b="0">
                <a:latin typeface="+mn-lt"/>
              </a:rPr>
              <a:t>suffix</a:t>
            </a:r>
            <a:endParaRPr lang="en-US" sz="1200">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noting the final consonant being doubled for a </a:t>
            </a:r>
            <a:r>
              <a:rPr lang="en-US" sz="1200" b="1">
                <a:latin typeface="+mn-lt"/>
              </a:rPr>
              <a:t>1-1-1 base word</a:t>
            </a:r>
            <a:r>
              <a:rPr lang="en-US" sz="120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r>
              <a:rPr lang="en-US" sz="1200" b="1">
                <a:latin typeface="+mn-lt"/>
              </a:rPr>
              <a:t>Provide corrective feedback as needed:</a:t>
            </a:r>
          </a:p>
          <a:p>
            <a:r>
              <a:rPr lang="en-US" sz="1200">
                <a:latin typeface="+mn-lt"/>
              </a:rPr>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 </a:t>
            </a:r>
            <a:r>
              <a:rPr lang="en-US" sz="1200">
                <a:effectLst/>
                <a:latin typeface="+mn-lt"/>
                <a:ea typeface="Aptos" panose="020B0004020202020204" pitchFamily="34" charset="0"/>
                <a:cs typeface="Times New Roman" panose="02020603050405020304" pitchFamily="18" charset="0"/>
              </a:rPr>
              <a:t>You may </a:t>
            </a:r>
            <a:r>
              <a:rPr lang="en-US" sz="1200">
                <a:latin typeface="+mn-lt"/>
              </a:rPr>
              <a:t>choose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859164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batted</a:t>
            </a:r>
            <a:r>
              <a:rPr lang="en-US" b="0"/>
              <a:t>,</a:t>
            </a:r>
            <a:r>
              <a:rPr lang="en-US" b="1"/>
              <a:t> swimming</a:t>
            </a:r>
            <a:r>
              <a:rPr lang="en-US" b="0"/>
              <a:t>,</a:t>
            </a:r>
            <a:r>
              <a:rPr lang="en-US" b="1"/>
              <a:t> smelly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a:t>
            </a:r>
            <a:r>
              <a:rPr lang="en-US" b="1"/>
              <a:t>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doubling the final 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f/a/</a:t>
            </a:r>
            <a:r>
              <a:rPr lang="en-US" b="1" err="1"/>
              <a:t>th</a:t>
            </a:r>
            <a:r>
              <a:rPr lang="en-US" b="1"/>
              <a:t>/er</a:t>
            </a:r>
            <a:r>
              <a:rPr lang="en-US" b="0"/>
              <a:t>,</a:t>
            </a:r>
            <a:r>
              <a:rPr lang="en-US" b="1"/>
              <a:t> father</a:t>
            </a:r>
            <a:r>
              <a:rPr lang="en-US" b="0"/>
              <a:t>,</a:t>
            </a:r>
            <a:r>
              <a:rPr lang="en-US" b="1"/>
              <a:t> f-a-</a:t>
            </a:r>
            <a:r>
              <a:rPr lang="en-US" b="1" err="1"/>
              <a:t>th</a:t>
            </a:r>
            <a:r>
              <a:rPr lang="en-US" b="1"/>
              <a:t>-er</a:t>
            </a:r>
            <a:r>
              <a:rPr lang="en-US" b="0"/>
              <a:t> spells </a:t>
            </a:r>
            <a:r>
              <a:rPr lang="en-US" b="1"/>
              <a:t>father</a:t>
            </a:r>
            <a:r>
              <a:rPr lang="en-US" b="0"/>
              <a:t>.</a:t>
            </a:r>
            <a:r>
              <a:rPr lang="en-US" b="1"/>
              <a:t> </a:t>
            </a:r>
            <a:r>
              <a:rPr lang="en-US"/>
              <a:t>Then ask students to try again.</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sz="1200" b="1">
                <a:solidFill>
                  <a:schemeClr val="tx1"/>
                </a:solidFill>
                <a:latin typeface="+mn-lt"/>
                <a:ea typeface="Verdana" panose="020B0604030504040204" pitchFamily="34" charset="0"/>
              </a:rPr>
              <a:t>She says that the star in the north orbits the dense planet.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a:solidFill>
                  <a:schemeClr val="tx1"/>
                </a:solidFill>
                <a:latin typeface="+mn-lt"/>
                <a:ea typeface="Verdana" panose="020B0604030504040204" pitchFamily="34" charset="0"/>
              </a:rPr>
              <a:t>She enjoys seeing stars on a dark night.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a:t>
            </a:r>
            <a:r>
              <a:rPr lang="en-US" sz="1200">
                <a:effectLst/>
                <a:latin typeface="+mn-lt"/>
                <a:ea typeface="Times New Roman" panose="02020603050405020304" pitchFamily="18" charset="0"/>
              </a:rPr>
              <a:t>–</a:t>
            </a:r>
            <a:r>
              <a:rPr lang="en-AU" sz="1200" kern="1200">
                <a:effectLst/>
                <a:latin typeface="+mn-lt"/>
                <a:ea typeface="Times New Roman" panose="02020603050405020304" pitchFamily="18" charset="0"/>
              </a:rPr>
              <a:t>sound correspondences introduced in this lesson are the r-controlled vowel digraphs </a:t>
            </a:r>
            <a:r>
              <a:rPr lang="en-AU" sz="1200" b="1" kern="1200">
                <a:effectLst/>
                <a:latin typeface="+mn-lt"/>
                <a:ea typeface="Times New Roman" panose="02020603050405020304" pitchFamily="18" charset="0"/>
              </a:rPr>
              <a:t>er</a:t>
            </a:r>
            <a:r>
              <a:rPr lang="en-AU" sz="1200" kern="1200">
                <a:effectLst/>
                <a:latin typeface="+mn-lt"/>
                <a:ea typeface="Times New Roman" panose="02020603050405020304" pitchFamily="18" charset="0"/>
              </a:rPr>
              <a:t>, </a:t>
            </a:r>
            <a:r>
              <a:rPr lang="en-AU" sz="1200" b="1" kern="1200" err="1">
                <a:effectLst/>
                <a:latin typeface="+mn-lt"/>
                <a:ea typeface="Times New Roman" panose="02020603050405020304" pitchFamily="18" charset="0"/>
              </a:rPr>
              <a:t>ir</a:t>
            </a:r>
            <a:r>
              <a:rPr lang="en-AU" sz="1200" kern="1200">
                <a:effectLst/>
                <a:latin typeface="+mn-lt"/>
                <a:ea typeface="Times New Roman" panose="02020603050405020304" pitchFamily="18" charset="0"/>
              </a:rPr>
              <a:t> and </a:t>
            </a:r>
            <a:r>
              <a:rPr lang="en-AU" sz="1200" b="1" kern="1200" err="1">
                <a:effectLst/>
                <a:latin typeface="+mn-lt"/>
                <a:ea typeface="Times New Roman" panose="02020603050405020304" pitchFamily="18" charset="0"/>
              </a:rPr>
              <a:t>ur</a:t>
            </a:r>
            <a:r>
              <a:rPr lang="en-AU" sz="1200" kern="1200">
                <a:effectLst/>
                <a:latin typeface="+mn-lt"/>
                <a:ea typeface="Times New Roman" panose="02020603050405020304" pitchFamily="18" charset="0"/>
              </a:rPr>
              <a:t> saying /er/ as in </a:t>
            </a:r>
            <a:r>
              <a:rPr lang="en-AU" sz="1200" b="1" kern="1200">
                <a:effectLst/>
                <a:latin typeface="+mn-lt"/>
                <a:ea typeface="Times New Roman" panose="02020603050405020304" pitchFamily="18" charset="0"/>
              </a:rPr>
              <a:t>her</a:t>
            </a:r>
            <a:r>
              <a:rPr lang="en-AU" sz="1200" b="0" kern="1200">
                <a:effectLst/>
                <a:latin typeface="+mn-lt"/>
                <a:ea typeface="Times New Roman" panose="02020603050405020304" pitchFamily="18" charset="0"/>
              </a:rPr>
              <a:t>,</a:t>
            </a:r>
            <a:r>
              <a:rPr lang="en-AU" sz="1200" b="1" kern="1200">
                <a:effectLst/>
                <a:latin typeface="+mn-lt"/>
                <a:ea typeface="Times New Roman" panose="02020603050405020304" pitchFamily="18" charset="0"/>
              </a:rPr>
              <a:t> bird </a:t>
            </a:r>
            <a:r>
              <a:rPr lang="en-AU" sz="1200" b="0" kern="1200">
                <a:effectLst/>
                <a:latin typeface="+mn-lt"/>
                <a:ea typeface="Times New Roman" panose="02020603050405020304" pitchFamily="18" charset="0"/>
              </a:rPr>
              <a:t>and </a:t>
            </a:r>
            <a:r>
              <a:rPr lang="en-AU" sz="1200" b="1" kern="1200">
                <a:effectLst/>
                <a:latin typeface="+mn-lt"/>
                <a:ea typeface="Times New Roman" panose="02020603050405020304" pitchFamily="18" charset="0"/>
              </a:rPr>
              <a:t>hurt</a:t>
            </a:r>
            <a:r>
              <a:rPr lang="en-AU" sz="1200" b="0" kern="1200">
                <a:effectLst/>
                <a:latin typeface="+mn-lt"/>
                <a:ea typeface="Times New Roman" panose="02020603050405020304" pitchFamily="18" charset="0"/>
              </a:rPr>
              <a:t>.</a:t>
            </a:r>
            <a:r>
              <a:rPr lang="en-AU" sz="1200" b="1"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err="1">
                <a:solidFill>
                  <a:srgbClr val="000000"/>
                </a:solidFill>
                <a:latin typeface="+mn-lt"/>
              </a:rPr>
              <a:t>generalisation</a:t>
            </a:r>
            <a:endParaRPr lang="en-US" sz="1200" b="0" i="0" u="none" strike="noStrike" baseline="0">
              <a:solidFill>
                <a:srgbClr val="000000"/>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latin typeface="+mn-lt"/>
              </a:rPr>
              <a:t>There are three common ways to spell /er/: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er</a:t>
            </a:r>
            <a:r>
              <a:rPr lang="en-US"/>
              <a:t> as in </a:t>
            </a:r>
            <a:r>
              <a:rPr lang="en-US" b="1"/>
              <a:t>her</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err="1"/>
              <a:t>ir</a:t>
            </a:r>
            <a:r>
              <a:rPr lang="en-US" b="1"/>
              <a:t> </a:t>
            </a:r>
            <a:r>
              <a:rPr lang="en-US" b="0"/>
              <a:t>as in </a:t>
            </a:r>
            <a:r>
              <a:rPr lang="en-US" b="1"/>
              <a:t>bird</a:t>
            </a:r>
          </a:p>
          <a:p>
            <a:pPr marL="171450" indent="-171450">
              <a:buFont typeface="Arial" panose="020B0604020202020204" pitchFamily="34" charset="0"/>
              <a:buChar char="•"/>
            </a:pPr>
            <a:r>
              <a:rPr lang="en-US" b="1" err="1"/>
              <a:t>ur</a:t>
            </a:r>
            <a:r>
              <a:rPr lang="en-US"/>
              <a:t> as in </a:t>
            </a:r>
            <a:r>
              <a:rPr lang="en-US" b="1"/>
              <a:t>hurt</a:t>
            </a:r>
            <a:r>
              <a:rPr lang="en-US" b="0"/>
              <a:t>.</a:t>
            </a:r>
            <a:endParaRPr lang="en-US" sz="1200" b="0">
              <a:latin typeface="+mn-lt"/>
              <a:cs typeface="Arial" panose="020B0604020202020204" pitchFamily="34" charset="0"/>
            </a:endParaRPr>
          </a:p>
          <a:p>
            <a:pPr marL="0" indent="0">
              <a:buFont typeface="Arial" panose="020B0604020202020204" pitchFamily="34" charset="0"/>
              <a:buNone/>
            </a:pPr>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last</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l-a-s-t </a:t>
            </a:r>
            <a:r>
              <a:rPr lang="en-US" b="0">
                <a:latin typeface="+mn-lt"/>
              </a:rPr>
              <a:t>spells </a:t>
            </a:r>
            <a:r>
              <a:rPr lang="en-US" b="1">
                <a:latin typeface="+mn-lt"/>
              </a:rPr>
              <a:t>last</a:t>
            </a:r>
            <a:r>
              <a:rPr lang="en-US" b="0">
                <a:latin typeface="+mn-lt"/>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kern="1200">
                <a:effectLst/>
                <a:latin typeface="+mn-lt"/>
                <a:ea typeface="Times New Roman" panose="02020603050405020304" pitchFamily="18" charset="0"/>
              </a:rPr>
              <a:t>Say: </a:t>
            </a:r>
            <a:r>
              <a:rPr lang="en-AU" sz="1200" b="0" i="1" kern="1200">
                <a:effectLst/>
                <a:latin typeface="+mn-lt"/>
                <a:ea typeface="Times New Roman" panose="02020603050405020304" pitchFamily="18" charset="0"/>
              </a:rPr>
              <a:t>Today we are learning that the r-controlled vowel digraphs </a:t>
            </a:r>
            <a:r>
              <a:rPr lang="en-AU" sz="1200" b="1" i="1" kern="1200">
                <a:effectLst/>
                <a:latin typeface="+mn-lt"/>
                <a:ea typeface="Times New Roman" panose="02020603050405020304" pitchFamily="18" charset="0"/>
              </a:rPr>
              <a:t>er</a:t>
            </a:r>
            <a:r>
              <a:rPr lang="en-AU" sz="1200" b="0" i="1" kern="1200">
                <a:effectLst/>
                <a:latin typeface="+mn-lt"/>
                <a:ea typeface="Times New Roman" panose="02020603050405020304" pitchFamily="18" charset="0"/>
              </a:rPr>
              <a:t>,</a:t>
            </a:r>
            <a:r>
              <a:rPr lang="en-AU" sz="1200" b="1" i="1" kern="1200">
                <a:effectLst/>
                <a:latin typeface="+mn-lt"/>
                <a:ea typeface="Times New Roman" panose="02020603050405020304" pitchFamily="18" charset="0"/>
              </a:rPr>
              <a:t> </a:t>
            </a:r>
            <a:r>
              <a:rPr lang="en-AU" sz="1200" b="1" i="1" kern="1200" err="1">
                <a:effectLst/>
                <a:latin typeface="+mn-lt"/>
                <a:ea typeface="Times New Roman" panose="02020603050405020304" pitchFamily="18" charset="0"/>
              </a:rPr>
              <a:t>ir</a:t>
            </a:r>
            <a:r>
              <a:rPr lang="en-AU" sz="1200" b="1" i="1" kern="1200">
                <a:effectLst/>
                <a:latin typeface="+mn-lt"/>
                <a:ea typeface="Times New Roman" panose="02020603050405020304" pitchFamily="18" charset="0"/>
              </a:rPr>
              <a:t> </a:t>
            </a:r>
            <a:r>
              <a:rPr lang="en-AU" sz="1200" b="0" i="1" kern="1200">
                <a:effectLst/>
                <a:latin typeface="+mn-lt"/>
                <a:ea typeface="Times New Roman" panose="02020603050405020304" pitchFamily="18" charset="0"/>
              </a:rPr>
              <a:t>and</a:t>
            </a:r>
            <a:r>
              <a:rPr lang="en-AU" sz="1200" b="1" i="1" kern="1200">
                <a:effectLst/>
                <a:latin typeface="+mn-lt"/>
                <a:ea typeface="Times New Roman" panose="02020603050405020304" pitchFamily="18" charset="0"/>
              </a:rPr>
              <a:t> </a:t>
            </a:r>
            <a:r>
              <a:rPr lang="en-AU" sz="1200" b="1" i="1" kern="1200" err="1">
                <a:effectLst/>
                <a:latin typeface="+mn-lt"/>
                <a:ea typeface="Times New Roman" panose="02020603050405020304" pitchFamily="18" charset="0"/>
              </a:rPr>
              <a:t>ur</a:t>
            </a:r>
            <a:r>
              <a:rPr lang="en-AU" sz="1200" b="0" i="1" kern="1200">
                <a:effectLst/>
                <a:latin typeface="+mn-lt"/>
                <a:ea typeface="Times New Roman" panose="02020603050405020304" pitchFamily="18" charset="0"/>
              </a:rPr>
              <a:t> all say /er/.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Introduce the </a:t>
            </a:r>
            <a:r>
              <a:rPr lang="en-AU" b="0">
                <a:latin typeface="+mn-lt"/>
              </a:rPr>
              <a:t>mnemonic phrase,</a:t>
            </a:r>
            <a:r>
              <a:rPr lang="en-AU" b="1">
                <a:latin typeface="+mn-lt"/>
              </a:rPr>
              <a:t> H</a:t>
            </a:r>
            <a:r>
              <a:rPr lang="en-AU" b="1" u="sng">
                <a:latin typeface="+mn-lt"/>
              </a:rPr>
              <a:t>er</a:t>
            </a:r>
            <a:r>
              <a:rPr lang="en-AU" b="1">
                <a:latin typeface="+mn-lt"/>
              </a:rPr>
              <a:t> b</a:t>
            </a:r>
            <a:r>
              <a:rPr lang="en-AU" b="1" u="sng">
                <a:latin typeface="+mn-lt"/>
              </a:rPr>
              <a:t>ir</a:t>
            </a:r>
            <a:r>
              <a:rPr lang="en-AU" b="1">
                <a:latin typeface="+mn-lt"/>
              </a:rPr>
              <a:t>d is h</a:t>
            </a:r>
            <a:r>
              <a:rPr lang="en-AU" b="1" u="sng">
                <a:latin typeface="+mn-lt"/>
              </a:rPr>
              <a:t>ur</a:t>
            </a:r>
            <a:r>
              <a:rPr lang="en-AU" b="1">
                <a:latin typeface="+mn-lt"/>
              </a:rPr>
              <a:t>t </a:t>
            </a:r>
            <a:r>
              <a:rPr lang="en-AU">
                <a:latin typeface="+mn-lt"/>
              </a:rPr>
              <a:t>for the </a:t>
            </a:r>
            <a:r>
              <a:rPr lang="en-AU" b="0">
                <a:latin typeface="+mn-lt"/>
              </a:rPr>
              <a:t>/er/ </a:t>
            </a:r>
            <a:r>
              <a:rPr lang="en-AU">
                <a:latin typeface="+mn-lt"/>
              </a:rPr>
              <a:t>spelling generalisation. Say: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i="1">
                <a:latin typeface="+mn-lt"/>
              </a:rPr>
              <a:t>There are three common ways to spell /er/: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t>er</a:t>
            </a:r>
            <a:r>
              <a:rPr lang="en-US" i="1"/>
              <a:t> as in </a:t>
            </a:r>
            <a:r>
              <a:rPr lang="en-US" b="1" i="1"/>
              <a:t>her</a:t>
            </a:r>
            <a:endParaRPr lang="en-US" i="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t>ir</a:t>
            </a:r>
            <a:r>
              <a:rPr lang="en-US" b="1" i="1"/>
              <a:t> </a:t>
            </a:r>
            <a:r>
              <a:rPr lang="en-US" b="0" i="1"/>
              <a:t>as in </a:t>
            </a:r>
            <a:r>
              <a:rPr lang="en-US" b="1" i="1"/>
              <a:t>bird</a:t>
            </a:r>
          </a:p>
          <a:p>
            <a:pPr marL="171450" indent="-171450">
              <a:buFont typeface="Arial" panose="020B0604020202020204" pitchFamily="34" charset="0"/>
              <a:buChar char="•"/>
            </a:pPr>
            <a:r>
              <a:rPr lang="en-US" b="1" i="1" err="1"/>
              <a:t>ur</a:t>
            </a:r>
            <a:r>
              <a:rPr lang="en-US" i="1"/>
              <a:t> as in </a:t>
            </a:r>
            <a:r>
              <a:rPr lang="en-US" b="1" i="1"/>
              <a:t>hurt</a:t>
            </a:r>
            <a:r>
              <a:rPr lang="en-US" b="0" i="1"/>
              <a:t>.</a:t>
            </a:r>
            <a:endParaRPr lang="en-US" sz="1200" b="0" i="1">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i="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a:latin typeface="+mn-lt"/>
              </a:rPr>
              <a:t>The phrase </a:t>
            </a:r>
            <a:r>
              <a:rPr lang="en-AU" b="1" i="1">
                <a:latin typeface="+mn-lt"/>
              </a:rPr>
              <a:t>H</a:t>
            </a:r>
            <a:r>
              <a:rPr lang="en-AU" b="1" i="1" u="sng">
                <a:latin typeface="+mn-lt"/>
              </a:rPr>
              <a:t>er</a:t>
            </a:r>
            <a:r>
              <a:rPr lang="en-AU" b="1" i="1">
                <a:latin typeface="+mn-lt"/>
              </a:rPr>
              <a:t> b</a:t>
            </a:r>
            <a:r>
              <a:rPr lang="en-AU" b="1" i="1" u="sng">
                <a:latin typeface="+mn-lt"/>
              </a:rPr>
              <a:t>ir</a:t>
            </a:r>
            <a:r>
              <a:rPr lang="en-AU" b="1" i="1">
                <a:latin typeface="+mn-lt"/>
              </a:rPr>
              <a:t>d is h</a:t>
            </a:r>
            <a:r>
              <a:rPr lang="en-AU" b="1" i="1" u="sng">
                <a:latin typeface="+mn-lt"/>
              </a:rPr>
              <a:t>ur</a:t>
            </a:r>
            <a:r>
              <a:rPr lang="en-AU" b="1" i="1">
                <a:latin typeface="+mn-lt"/>
              </a:rPr>
              <a:t>t </a:t>
            </a:r>
            <a:r>
              <a:rPr lang="en-AU" i="1">
                <a:latin typeface="+mn-lt"/>
              </a:rPr>
              <a:t>can help us remember that </a:t>
            </a:r>
            <a:r>
              <a:rPr lang="en-AU" b="1" i="1">
                <a:latin typeface="+mn-lt"/>
              </a:rPr>
              <a:t>er</a:t>
            </a:r>
            <a:r>
              <a:rPr lang="en-AU" b="0" i="1">
                <a:latin typeface="+mn-lt"/>
              </a:rPr>
              <a:t>,</a:t>
            </a:r>
            <a:r>
              <a:rPr lang="en-AU" b="1" i="1">
                <a:latin typeface="+mn-lt"/>
              </a:rPr>
              <a:t> </a:t>
            </a:r>
            <a:r>
              <a:rPr lang="en-AU" b="1" i="1" err="1">
                <a:latin typeface="+mn-lt"/>
              </a:rPr>
              <a:t>ir</a:t>
            </a:r>
            <a:r>
              <a:rPr lang="en-AU" b="1" i="1">
                <a:latin typeface="+mn-lt"/>
              </a:rPr>
              <a:t> </a:t>
            </a:r>
            <a:r>
              <a:rPr lang="en-AU" b="0" i="1">
                <a:latin typeface="+mn-lt"/>
              </a:rPr>
              <a:t>and</a:t>
            </a:r>
            <a:r>
              <a:rPr lang="en-AU" b="1" i="1">
                <a:latin typeface="+mn-lt"/>
              </a:rPr>
              <a:t> </a:t>
            </a:r>
            <a:r>
              <a:rPr lang="en-AU" b="1" i="1" err="1">
                <a:latin typeface="+mn-lt"/>
              </a:rPr>
              <a:t>ur</a:t>
            </a:r>
            <a:r>
              <a:rPr lang="en-AU" b="1" i="1">
                <a:latin typeface="+mn-lt"/>
              </a:rPr>
              <a:t> </a:t>
            </a:r>
            <a:r>
              <a:rPr lang="en-AU" i="1">
                <a:latin typeface="+mn-lt"/>
              </a:rPr>
              <a:t>all say /er/</a:t>
            </a:r>
            <a:r>
              <a:rPr lang="en-AU" sz="1200" b="0" i="1" kern="1200">
                <a:effectLst/>
                <a:latin typeface="+mn-lt"/>
                <a:ea typeface="Times New Roman" panose="02020603050405020304" pitchFamily="18" charset="0"/>
                <a:cs typeface="Arial" panose="020B0604020202020204" pitchFamily="34" charset="0"/>
              </a:rPr>
              <a:t>.</a:t>
            </a:r>
            <a:endParaRPr lang="en-AU" b="0"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a:latin typeface="+mn-lt"/>
              </a:rPr>
              <a:t>Listen for the sound /er/ as I say the phrase: </a:t>
            </a:r>
            <a:r>
              <a:rPr lang="en-AU" b="1" i="1">
                <a:latin typeface="+mn-lt"/>
              </a:rPr>
              <a:t>H</a:t>
            </a:r>
            <a:r>
              <a:rPr lang="en-AU" b="1" i="1" u="sng">
                <a:latin typeface="+mn-lt"/>
              </a:rPr>
              <a:t>er</a:t>
            </a:r>
            <a:r>
              <a:rPr lang="en-AU" b="1" i="1">
                <a:latin typeface="+mn-lt"/>
              </a:rPr>
              <a:t> b</a:t>
            </a:r>
            <a:r>
              <a:rPr lang="en-AU" b="1" i="1" u="sng">
                <a:latin typeface="+mn-lt"/>
              </a:rPr>
              <a:t>ir</a:t>
            </a:r>
            <a:r>
              <a:rPr lang="en-AU" b="1" i="1">
                <a:latin typeface="+mn-lt"/>
              </a:rPr>
              <a:t>d is h</a:t>
            </a:r>
            <a:r>
              <a:rPr lang="en-AU" b="1" i="1" u="sng">
                <a:latin typeface="+mn-lt"/>
              </a:rPr>
              <a:t>ur</a:t>
            </a:r>
            <a:r>
              <a:rPr lang="en-AU" b="1" i="1">
                <a:latin typeface="+mn-lt"/>
              </a:rPr>
              <a:t>t</a:t>
            </a:r>
            <a:r>
              <a:rPr lang="en-AU" b="0" i="1">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0">
                <a:latin typeface="+mn-lt"/>
              </a:rPr>
              <a:t>Explain to students that:</a:t>
            </a:r>
          </a:p>
          <a:p>
            <a:pPr marL="171450" indent="-171450">
              <a:buFont typeface="Arial" panose="020B0604020202020204" pitchFamily="34" charset="0"/>
              <a:buChar char="•"/>
            </a:pPr>
            <a:r>
              <a:rPr lang="en-US" b="0">
                <a:latin typeface="+mn-lt"/>
              </a:rPr>
              <a:t>there is no one rule for how to choose </a:t>
            </a:r>
            <a:r>
              <a:rPr lang="en-US" b="1">
                <a:latin typeface="+mn-lt"/>
              </a:rPr>
              <a:t>er</a:t>
            </a:r>
            <a:r>
              <a:rPr lang="en-US" b="0">
                <a:latin typeface="+mn-lt"/>
              </a:rPr>
              <a:t>, </a:t>
            </a:r>
            <a:r>
              <a:rPr lang="en-US" b="1" err="1">
                <a:latin typeface="+mn-lt"/>
              </a:rPr>
              <a:t>ir</a:t>
            </a:r>
            <a:r>
              <a:rPr lang="en-US" b="1">
                <a:latin typeface="+mn-lt"/>
              </a:rPr>
              <a:t> </a:t>
            </a:r>
            <a:r>
              <a:rPr lang="en-US" b="0">
                <a:latin typeface="+mn-lt"/>
              </a:rPr>
              <a:t>or </a:t>
            </a:r>
            <a:r>
              <a:rPr lang="en-US" b="1" err="1">
                <a:latin typeface="+mn-lt"/>
              </a:rPr>
              <a:t>ur</a:t>
            </a:r>
            <a:r>
              <a:rPr lang="en-US" b="0">
                <a:latin typeface="+mn-lt"/>
              </a:rPr>
              <a:t> to spell /er/</a:t>
            </a:r>
          </a:p>
          <a:p>
            <a:pPr marL="171450" indent="-171450">
              <a:buFont typeface="Arial" panose="020B0604020202020204" pitchFamily="34" charset="0"/>
              <a:buChar char="•"/>
            </a:pPr>
            <a:r>
              <a:rPr lang="en-US" b="0" err="1">
                <a:latin typeface="+mn-lt"/>
              </a:rPr>
              <a:t>practising</a:t>
            </a:r>
            <a:r>
              <a:rPr lang="en-US" b="0">
                <a:latin typeface="+mn-lt"/>
              </a:rPr>
              <a:t> reading and correctly spelling words with </a:t>
            </a:r>
            <a:r>
              <a:rPr lang="en-US" b="1">
                <a:latin typeface="+mn-lt"/>
              </a:rPr>
              <a:t>er</a:t>
            </a:r>
            <a:r>
              <a:rPr lang="en-US" b="0">
                <a:latin typeface="+mn-lt"/>
              </a:rPr>
              <a:t>, </a:t>
            </a:r>
            <a:r>
              <a:rPr lang="en-US" b="1" err="1">
                <a:latin typeface="+mn-lt"/>
              </a:rPr>
              <a:t>ir</a:t>
            </a:r>
            <a:r>
              <a:rPr lang="en-US" b="1">
                <a:latin typeface="+mn-lt"/>
              </a:rPr>
              <a:t> </a:t>
            </a:r>
            <a:r>
              <a:rPr lang="en-US" b="0">
                <a:latin typeface="+mn-lt"/>
              </a:rPr>
              <a:t>or </a:t>
            </a:r>
            <a:r>
              <a:rPr lang="en-US" b="1" err="1">
                <a:latin typeface="+mn-lt"/>
              </a:rPr>
              <a:t>ur</a:t>
            </a:r>
            <a:r>
              <a:rPr lang="en-US" b="1">
                <a:latin typeface="+mn-lt"/>
              </a:rPr>
              <a:t> </a:t>
            </a:r>
            <a:r>
              <a:rPr lang="en-US" b="0">
                <a:latin typeface="+mn-lt"/>
              </a:rPr>
              <a:t>is the best way to learn and remember which words have which spellings</a:t>
            </a:r>
            <a:endParaRPr lang="en-US" b="1">
              <a:latin typeface="+mn-lt"/>
            </a:endParaRPr>
          </a:p>
          <a:p>
            <a:pPr marL="171450" indent="-171450">
              <a:buFont typeface="Arial" panose="020B0604020202020204" pitchFamily="34" charset="0"/>
              <a:buChar char="•"/>
            </a:pPr>
            <a:r>
              <a:rPr lang="en-AU" b="0">
                <a:latin typeface="+mn-lt"/>
              </a:rPr>
              <a:t>because they are just learning how to spell with </a:t>
            </a:r>
            <a:r>
              <a:rPr lang="en-AU" b="1">
                <a:latin typeface="+mn-lt"/>
              </a:rPr>
              <a:t>er</a:t>
            </a:r>
            <a:r>
              <a:rPr lang="en-AU" b="0">
                <a:latin typeface="+mn-lt"/>
              </a:rPr>
              <a:t>,</a:t>
            </a:r>
            <a:r>
              <a:rPr lang="en-AU" b="1">
                <a:latin typeface="+mn-lt"/>
              </a:rPr>
              <a:t> </a:t>
            </a:r>
            <a:r>
              <a:rPr lang="en-AU" b="1" err="1">
                <a:latin typeface="+mn-lt"/>
              </a:rPr>
              <a:t>ir</a:t>
            </a:r>
            <a:r>
              <a:rPr lang="en-AU" b="1">
                <a:latin typeface="+mn-lt"/>
              </a:rPr>
              <a:t> </a:t>
            </a:r>
            <a:r>
              <a:rPr lang="en-AU" b="0">
                <a:latin typeface="+mn-lt"/>
              </a:rPr>
              <a:t>and</a:t>
            </a:r>
            <a:r>
              <a:rPr lang="en-AU" b="1">
                <a:latin typeface="+mn-lt"/>
              </a:rPr>
              <a:t> </a:t>
            </a:r>
            <a:r>
              <a:rPr lang="en-AU" b="1" err="1">
                <a:latin typeface="+mn-lt"/>
              </a:rPr>
              <a:t>ur</a:t>
            </a:r>
            <a:r>
              <a:rPr lang="en-AU" b="0">
                <a:latin typeface="+mn-lt"/>
              </a:rPr>
              <a:t>, they will be shown the correct spelling to use for the /er/ sound in each word in the spelling section of this lesson.</a:t>
            </a:r>
            <a:endParaRPr lang="en-AU" b="0" i="0">
              <a:latin typeface="+mn-lt"/>
            </a:endParaRPr>
          </a:p>
          <a:p>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Demonstrate tracing over </a:t>
            </a:r>
            <a:r>
              <a:rPr lang="en-US" i="0">
                <a:latin typeface="+mn-lt"/>
              </a:rPr>
              <a:t>the </a:t>
            </a:r>
            <a:r>
              <a:rPr lang="en-AU" sz="1200" b="0" i="0" kern="1200">
                <a:effectLst/>
                <a:latin typeface="+mn-lt"/>
                <a:ea typeface="Times New Roman" panose="02020603050405020304" pitchFamily="18" charset="0"/>
                <a:cs typeface="Arial" panose="020B0604020202020204" pitchFamily="34" charset="0"/>
              </a:rPr>
              <a:t>r-controlled vowel digraph</a:t>
            </a:r>
            <a:r>
              <a:rPr lang="en-US" b="0" i="0">
                <a:latin typeface="+mn-lt"/>
              </a:rPr>
              <a:t> </a:t>
            </a:r>
            <a:r>
              <a:rPr lang="en-US">
                <a:latin typeface="+mn-lt"/>
              </a:rPr>
              <a:t>letters on the large screen while saying the target sounds and words. </a:t>
            </a:r>
          </a:p>
          <a:p>
            <a:r>
              <a:rPr lang="en-US">
                <a:latin typeface="+mn-lt"/>
                <a:cs typeface="+mn-cs"/>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a:t>er </a:t>
            </a:r>
            <a:r>
              <a:rPr lang="en-AU" sz="1200" b="0" i="1"/>
              <a:t>says </a:t>
            </a:r>
            <a:r>
              <a:rPr lang="en-AU" sz="1200" b="1" i="1"/>
              <a:t>/er/</a:t>
            </a:r>
            <a:r>
              <a:rPr lang="en-AU" sz="1200" b="0" i="1"/>
              <a:t> as in </a:t>
            </a:r>
            <a:r>
              <a:rPr lang="en-AU" sz="1200" b="1" i="1"/>
              <a: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err="1"/>
              <a:t>ir</a:t>
            </a:r>
            <a:r>
              <a:rPr lang="en-AU" sz="1200" b="1" i="1"/>
              <a:t> </a:t>
            </a:r>
            <a:r>
              <a:rPr lang="en-AU" sz="1200" b="0" i="1"/>
              <a:t>says </a:t>
            </a:r>
            <a:r>
              <a:rPr lang="en-AU" sz="1200" b="1" i="1"/>
              <a:t>/er/ </a:t>
            </a:r>
            <a:r>
              <a:rPr lang="en-US" b="0" i="1"/>
              <a:t>as in </a:t>
            </a:r>
            <a:r>
              <a:rPr lang="en-US" b="1" i="1"/>
              <a:t>bird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err="1"/>
              <a:t>ur</a:t>
            </a:r>
            <a:r>
              <a:rPr lang="en-AU" sz="1200" b="1" i="1"/>
              <a:t> </a:t>
            </a:r>
            <a:r>
              <a:rPr lang="en-AU" sz="1200" b="0" i="1"/>
              <a:t>says </a:t>
            </a:r>
            <a:r>
              <a:rPr lang="en-AU" sz="1200" b="1" i="1"/>
              <a:t>/er/ </a:t>
            </a:r>
            <a:r>
              <a:rPr lang="en-AU" sz="1200" b="0" i="1"/>
              <a:t>as in</a:t>
            </a:r>
            <a:r>
              <a:rPr lang="en-AU" sz="1200" b="1" i="1"/>
              <a:t> hurt.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cs typeface="Arial" panose="020B0604020202020204" pitchFamily="34" charset="0"/>
              </a:rPr>
              <a:t>Write </a:t>
            </a:r>
            <a:r>
              <a:rPr lang="en-AU" sz="1200" b="1"/>
              <a:t>er</a:t>
            </a:r>
            <a:r>
              <a:rPr lang="en-AU" sz="1200" b="0"/>
              <a:t>,</a:t>
            </a:r>
            <a:r>
              <a:rPr lang="en-AU" sz="1200" b="1"/>
              <a:t> </a:t>
            </a:r>
            <a:r>
              <a:rPr lang="en-AU" sz="1200" b="1" err="1"/>
              <a:t>ir</a:t>
            </a:r>
            <a:r>
              <a:rPr lang="en-AU" sz="1200" b="1"/>
              <a:t> </a:t>
            </a:r>
            <a:r>
              <a:rPr lang="en-AU" sz="1200" b="0"/>
              <a:t>and </a:t>
            </a:r>
            <a:r>
              <a:rPr lang="en-AU" sz="1200" b="1" err="1"/>
              <a:t>ur</a:t>
            </a:r>
            <a:r>
              <a:rPr lang="en-AU" sz="1200" b="1"/>
              <a:t> </a:t>
            </a:r>
            <a:r>
              <a:rPr lang="en-AU" sz="1200" b="0"/>
              <a:t>saying</a:t>
            </a:r>
            <a:r>
              <a:rPr lang="en-AU" sz="1200" b="1"/>
              <a:t> /er/ </a:t>
            </a:r>
            <a:r>
              <a:rPr lang="en-US" b="0">
                <a:latin typeface="+mn-lt"/>
                <a:cs typeface="Arial" panose="020B0604020202020204" pitchFamily="34" charset="0"/>
              </a:rPr>
              <a:t>three more times on the class whiteboard while repeating the letter names and target sounds. You do not need to repeat the key words this time. </a:t>
            </a:r>
          </a:p>
          <a:p>
            <a:pPr marL="0" indent="0">
              <a:buFont typeface="Arial" panose="020B0604020202020204" pitchFamily="34" charset="0"/>
              <a:buNone/>
            </a:pPr>
            <a:endParaRPr lang="en-US">
              <a:latin typeface="Calibri" panose="020F0502020204030204" pitchFamily="34" charset="0"/>
              <a:ea typeface="Calibri" panose="020F0502020204030204" pitchFamily="34" charset="0"/>
              <a:cs typeface="Calibri" panose="020F0502020204030204" pitchFamily="34" charset="0"/>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 in the air, on the carpet or on a mini-whiteboard, while saying the target sounds and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a:t>er </a:t>
            </a:r>
            <a:r>
              <a:rPr lang="en-AU" sz="1200" b="0" i="1"/>
              <a:t>says </a:t>
            </a:r>
            <a:r>
              <a:rPr lang="en-AU" sz="1200" b="1" i="1"/>
              <a:t>/er/</a:t>
            </a:r>
            <a:r>
              <a:rPr lang="en-AU" sz="1200" b="0" i="1"/>
              <a:t> as in </a:t>
            </a:r>
            <a:r>
              <a:rPr lang="en-AU" sz="1200" b="1" i="1"/>
              <a:t>her</a:t>
            </a:r>
            <a:r>
              <a:rPr lang="en-AU" sz="1200" b="0" i="1"/>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err="1"/>
              <a:t>ir</a:t>
            </a:r>
            <a:r>
              <a:rPr lang="en-AU" sz="1200" b="1" i="1"/>
              <a:t> </a:t>
            </a:r>
            <a:r>
              <a:rPr lang="en-AU" sz="1200" b="0" i="1"/>
              <a:t>says </a:t>
            </a:r>
            <a:r>
              <a:rPr lang="en-AU" sz="1200" b="1" i="1"/>
              <a:t>/er/ </a:t>
            </a:r>
            <a:r>
              <a:rPr lang="en-US" b="0" i="1"/>
              <a:t>as in </a:t>
            </a:r>
            <a:r>
              <a:rPr lang="en-US" b="1" i="1"/>
              <a:t>bird</a:t>
            </a:r>
            <a:r>
              <a:rPr lang="en-US" b="0" i="1"/>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err="1"/>
              <a:t>ur</a:t>
            </a:r>
            <a:r>
              <a:rPr lang="en-AU" sz="1200" b="1" i="1"/>
              <a:t> </a:t>
            </a:r>
            <a:r>
              <a:rPr lang="en-AU" sz="1200" b="0" i="1"/>
              <a:t>says </a:t>
            </a:r>
            <a:r>
              <a:rPr lang="en-AU" sz="1200" b="1" i="1"/>
              <a:t>/er/ </a:t>
            </a:r>
            <a:r>
              <a:rPr lang="en-AU" sz="1200" b="0" i="1"/>
              <a:t>as in</a:t>
            </a:r>
            <a:r>
              <a:rPr lang="en-AU" sz="1200" b="1" i="1"/>
              <a:t> hurt</a:t>
            </a:r>
            <a:r>
              <a:rPr lang="en-AU" sz="1200" b="0" i="1"/>
              <a:t>.</a:t>
            </a:r>
          </a:p>
          <a:p>
            <a:pPr marL="0" indent="0">
              <a:buFont typeface="Arial" panose="020B0604020202020204" pitchFamily="34" charset="0"/>
              <a:buNone/>
            </a:pPr>
            <a:endParaRPr lang="en-AU" sz="1200" b="0" i="0" kern="1200">
              <a:effectLst/>
              <a:latin typeface="+mn-lt"/>
              <a:cs typeface="Arial" panose="020B0604020202020204" pitchFamily="34" charset="0"/>
            </a:endParaRPr>
          </a:p>
          <a:p>
            <a:pPr marL="0" indent="0">
              <a:buFont typeface="Arial" panose="020B0604020202020204" pitchFamily="34" charset="0"/>
              <a:buNone/>
            </a:pPr>
            <a:r>
              <a:rPr lang="en-AU" sz="1200" b="0" i="0" kern="1200">
                <a:effectLst/>
                <a:latin typeface="+mn-lt"/>
                <a:cs typeface="Arial" panose="020B0604020202020204" pitchFamily="34" charset="0"/>
              </a:rPr>
              <a:t>Have students write the digraphs three more times, saying the letter names and target sounds only. </a:t>
            </a:r>
            <a:endParaRPr lang="en-AU" sz="1200" b="1"/>
          </a:p>
          <a:p>
            <a:pPr marL="0" indent="0">
              <a:buFont typeface="Arial" panose="020B0604020202020204" pitchFamily="34" charset="0"/>
              <a:buNone/>
            </a:pPr>
            <a:endParaRPr lang="en-US"/>
          </a:p>
          <a:p>
            <a:r>
              <a:rPr lang="en-US">
                <a:latin typeface="+mn-lt"/>
              </a:rPr>
              <a:t>Check that students are using the correct entry and exit points for their letter formation and offer feedback.</a:t>
            </a:r>
            <a:endParaRPr lang="en-AU">
              <a:latin typeface="+mn-lt"/>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B</a:t>
            </a:r>
            <a:r>
              <a:rPr lang="en-US" b="1" u="sng" dirty="0">
                <a:latin typeface="+mn-lt"/>
              </a:rPr>
              <a:t>oi</a:t>
            </a:r>
            <a:r>
              <a:rPr lang="en-US" b="1" dirty="0">
                <a:latin typeface="+mn-lt"/>
              </a:rPr>
              <a:t>l the t</a:t>
            </a:r>
            <a:r>
              <a:rPr lang="en-US" b="1" u="sng" dirty="0">
                <a:latin typeface="+mn-lt"/>
              </a:rPr>
              <a:t>oy</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review the </a:t>
            </a:r>
            <a:r>
              <a:rPr lang="en-US" b="0" dirty="0" err="1">
                <a:latin typeface="+mn-lt"/>
              </a:rPr>
              <a:t>generalisation</a:t>
            </a:r>
            <a:r>
              <a:rPr lang="en-US" b="0" dirty="0">
                <a:latin typeface="+mn-lt"/>
              </a:rPr>
              <a:t> for the sounds </a:t>
            </a:r>
            <a:r>
              <a:rPr lang="en-US" b="1" dirty="0">
                <a:latin typeface="+mn-lt"/>
              </a:rPr>
              <a:t>oi</a:t>
            </a:r>
            <a:r>
              <a:rPr lang="en-US" b="0" dirty="0">
                <a:latin typeface="+mn-lt"/>
              </a:rPr>
              <a:t> and </a:t>
            </a:r>
            <a:r>
              <a:rPr lang="en-US" b="1" dirty="0">
                <a:latin typeface="+mn-lt"/>
              </a:rPr>
              <a:t>oy</a:t>
            </a:r>
            <a:r>
              <a:rPr lang="en-US" b="0" dirty="0">
                <a:latin typeface="+mn-lt"/>
              </a:rPr>
              <a:t> can say:</a:t>
            </a:r>
          </a:p>
          <a:p>
            <a:pPr marL="628650" lvl="1" indent="-171450">
              <a:buFont typeface="Courier New" panose="02070309020205020404" pitchFamily="49" charset="0"/>
              <a:buChar char="o"/>
            </a:pPr>
            <a:r>
              <a:rPr lang="en-US" b="1" dirty="0">
                <a:effectLst/>
              </a:rPr>
              <a:t>oi </a:t>
            </a:r>
            <a:r>
              <a:rPr lang="en-US" dirty="0">
                <a:effectLst/>
              </a:rPr>
              <a:t>says /oi/: usually in the middle of a word as in </a:t>
            </a:r>
            <a:r>
              <a:rPr lang="en-US" b="1" dirty="0">
                <a:effectLst/>
              </a:rPr>
              <a:t>boil</a:t>
            </a:r>
            <a:r>
              <a:rPr lang="en-US" dirty="0">
                <a:effectLst/>
              </a:rPr>
              <a:t>, and sometimes at the start of a word as in </a:t>
            </a:r>
            <a:r>
              <a:rPr lang="en-US" b="1" dirty="0">
                <a:effectLst/>
              </a:rPr>
              <a:t>oil</a:t>
            </a:r>
            <a:r>
              <a:rPr lang="en-US" dirty="0">
                <a:latin typeface="+mn-lt"/>
              </a:rPr>
              <a:t>.</a:t>
            </a:r>
            <a:endParaRPr lang="en-US" dirty="0">
              <a:effectLst/>
            </a:endParaRPr>
          </a:p>
          <a:p>
            <a:pPr marL="628650" lvl="1" indent="-171450">
              <a:buFont typeface="Courier New" panose="02070309020205020404" pitchFamily="49" charset="0"/>
              <a:buChar char="o"/>
            </a:pPr>
            <a:r>
              <a:rPr lang="en-US" b="1" dirty="0">
                <a:effectLst/>
              </a:rPr>
              <a:t>oy </a:t>
            </a:r>
            <a:r>
              <a:rPr lang="en-US" dirty="0">
                <a:effectLst/>
              </a:rPr>
              <a:t>says /oi/: at the end of a word as in </a:t>
            </a:r>
            <a:r>
              <a:rPr lang="en-US" b="1" dirty="0">
                <a:effectLst/>
              </a:rPr>
              <a:t>toy</a:t>
            </a:r>
            <a:r>
              <a:rPr lang="en-US" dirty="0">
                <a:effectLst/>
              </a:rPr>
              <a:t>.</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E7B3E-71AA-3F7E-D910-AEFDA29B6D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242C6F-BAB6-A978-EA6E-1B6018CC08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52CF52-CD2F-B66D-077A-A87E5F734DB0}"/>
              </a:ext>
            </a:extLst>
          </p:cNvPr>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Demonstrate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Note that </a:t>
            </a:r>
            <a:r>
              <a:rPr lang="en-US" b="1"/>
              <a:t>er</a:t>
            </a:r>
            <a:r>
              <a:rPr lang="en-US"/>
              <a:t> says /er/ in </a:t>
            </a:r>
            <a:r>
              <a:rPr lang="en-US" b="1"/>
              <a:t>stern</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reinforce the concept of a digraph, tap just once as you point underneath the middle of the </a:t>
            </a:r>
            <a:r>
              <a:rPr lang="en-US" b="1"/>
              <a:t>er</a:t>
            </a:r>
            <a:r>
              <a:rPr lang="en-US"/>
              <a:t> digraph and, at the same time, say the letter</a:t>
            </a:r>
            <a:r>
              <a:rPr lang="en-AU">
                <a:latin typeface="+mn-lt"/>
              </a:rPr>
              <a:t>–</a:t>
            </a:r>
            <a:r>
              <a:rPr lang="en-US"/>
              <a:t>sound correspondence</a:t>
            </a:r>
            <a:r>
              <a:rPr lang="en-US" i="0"/>
              <a:t>, </a:t>
            </a:r>
            <a:r>
              <a:rPr lang="en-US" b="0" i="0">
                <a:latin typeface="+mn-lt"/>
              </a:rPr>
              <a:t>/er</a:t>
            </a:r>
            <a:r>
              <a:rPr lang="en-US" b="0" i="0">
                <a:latin typeface="+mn-lt"/>
                <a:cs typeface="Arial" panose="020B0604020202020204" pitchFamily="34" charset="0"/>
              </a:rPr>
              <a:t>/</a:t>
            </a:r>
            <a:r>
              <a:rPr lang="en-US" i="0"/>
              <a:t>. </a:t>
            </a:r>
          </a:p>
          <a:p>
            <a:endParaRPr lang="en-US">
              <a:latin typeface="+mn-lt"/>
            </a:endParaRPr>
          </a:p>
        </p:txBody>
      </p:sp>
      <p:sp>
        <p:nvSpPr>
          <p:cNvPr id="4" name="Slide Number Placeholder 3">
            <a:extLst>
              <a:ext uri="{FF2B5EF4-FFF2-40B4-BE49-F238E27FC236}">
                <a16:creationId xmlns:a16="http://schemas.microsoft.com/office/drawing/2014/main" id="{0107572B-491E-04A9-7B6A-F9E299CD8D2C}"/>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1236585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97FE9-2255-8B76-D92A-F82D8E2520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7860FF-CA9A-86D9-2D4C-0DAEE0D4A6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38303C-1DFA-8518-9DC4-6C3E62B942C5}"/>
              </a:ext>
            </a:extLst>
          </p:cNvPr>
          <p:cNvSpPr>
            <a:spLocks noGrp="1"/>
          </p:cNvSpPr>
          <p:nvPr>
            <p:ph type="body" idx="1"/>
          </p:nvPr>
        </p:nvSpPr>
        <p:spPr/>
        <p:txBody>
          <a:bodyPr/>
          <a:lstStyle/>
          <a:p>
            <a:r>
              <a:rPr lang="en-US" b="1">
                <a:latin typeface="+mn-lt"/>
              </a:rPr>
              <a:t>I do</a:t>
            </a:r>
          </a:p>
          <a:p>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Demonstrate saying each letter–sound correspondence then blending these sounds to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Note that </a:t>
            </a:r>
            <a:r>
              <a:rPr lang="en-US" b="1" err="1"/>
              <a:t>ir</a:t>
            </a:r>
            <a:r>
              <a:rPr lang="en-US"/>
              <a:t> says /er/ in </a:t>
            </a:r>
            <a:r>
              <a:rPr lang="en-US" b="1"/>
              <a:t>first</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a:solidFill>
                <a:schemeClr val="tx1"/>
              </a:solidFill>
              <a:latin typeface="+mn-lt"/>
              <a:ea typeface="+mn-ea"/>
              <a:cs typeface="+mn-cs"/>
            </a:endParaRPr>
          </a:p>
        </p:txBody>
      </p:sp>
      <p:sp>
        <p:nvSpPr>
          <p:cNvPr id="4" name="Slide Number Placeholder 3">
            <a:extLst>
              <a:ext uri="{FF2B5EF4-FFF2-40B4-BE49-F238E27FC236}">
                <a16:creationId xmlns:a16="http://schemas.microsoft.com/office/drawing/2014/main" id="{C46C335E-6ED1-B549-1E8F-703E78459D37}"/>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470525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492A67-D25F-F299-89D0-1C112AB513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259DE3-1AFF-B91B-1C25-1F256DC979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539104-E6FC-0F87-8BF9-0CDCB98730DD}"/>
              </a:ext>
            </a:extLst>
          </p:cNvPr>
          <p:cNvSpPr>
            <a:spLocks noGrp="1"/>
          </p:cNvSpPr>
          <p:nvPr>
            <p:ph type="body" idx="1"/>
          </p:nvPr>
        </p:nvSpPr>
        <p:spPr/>
        <p:txBody>
          <a:bodyPr/>
          <a:lstStyle/>
          <a:p>
            <a:r>
              <a:rPr lang="en-US" b="1">
                <a:latin typeface="+mn-lt"/>
              </a:rPr>
              <a:t>I do</a:t>
            </a:r>
          </a:p>
          <a:p>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Demonstrate saying each letter–sound correspondence then blending these sounds to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Note that </a:t>
            </a:r>
            <a:r>
              <a:rPr lang="en-US" b="1" err="1"/>
              <a:t>ur</a:t>
            </a:r>
            <a:r>
              <a:rPr lang="en-US"/>
              <a:t> says /er/ in </a:t>
            </a:r>
            <a:r>
              <a:rPr lang="en-US" b="1"/>
              <a:t>burst</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a:solidFill>
                <a:schemeClr val="tx1"/>
              </a:solidFill>
              <a:latin typeface="+mn-lt"/>
              <a:ea typeface="+mn-ea"/>
              <a:cs typeface="+mn-cs"/>
            </a:endParaRPr>
          </a:p>
          <a:p>
            <a:endParaRPr lang="en-US">
              <a:latin typeface="+mn-lt"/>
            </a:endParaRPr>
          </a:p>
        </p:txBody>
      </p:sp>
      <p:sp>
        <p:nvSpPr>
          <p:cNvPr id="4" name="Slide Number Placeholder 3">
            <a:extLst>
              <a:ext uri="{FF2B5EF4-FFF2-40B4-BE49-F238E27FC236}">
                <a16:creationId xmlns:a16="http://schemas.microsoft.com/office/drawing/2014/main" id="{48F3FE40-75D2-0FB6-C21B-BFCB7D890FE3}"/>
              </a:ext>
            </a:extLst>
          </p:cNvPr>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85642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9648C-71D3-BA1C-1D24-1340D2381B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F1A6CD-28B9-BB73-C052-3013D4A296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191032-67E8-016A-4C67-2B56878098A5}"/>
              </a:ext>
            </a:extLst>
          </p:cNvPr>
          <p:cNvSpPr>
            <a:spLocks noGrp="1"/>
          </p:cNvSpPr>
          <p:nvPr>
            <p:ph type="body" idx="1"/>
          </p:nvPr>
        </p:nvSpPr>
        <p:spPr/>
        <p:txBody>
          <a:bodyPr/>
          <a:lstStyle/>
          <a:p>
            <a:r>
              <a:rPr lang="en-US" b="1">
                <a:latin typeface="+mn-lt"/>
              </a:rPr>
              <a:t>I do</a:t>
            </a:r>
          </a:p>
          <a:p>
            <a:endParaRPr lang="en-US" b="0">
              <a:latin typeface="+mn-lt"/>
            </a:endParaRPr>
          </a:p>
          <a:p>
            <a:r>
              <a:rPr lang="en-US" b="0">
                <a:latin typeface="+mn-lt"/>
              </a:rPr>
              <a:t>Re-read the first three words.</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Say:</a:t>
            </a:r>
            <a:r>
              <a:rPr lang="en-US" b="0" i="1">
                <a:latin typeface="+mn-lt"/>
              </a:rPr>
              <a:t> Let's look at a two-syllable word with the /er/ sound.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syllable, </a:t>
            </a:r>
            <a:r>
              <a:rPr lang="en-US" b="1"/>
              <a:t>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fume</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perfume</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thinking aloud that </a:t>
            </a:r>
            <a:r>
              <a:rPr lang="en-US" b="1" err="1"/>
              <a:t>ur</a:t>
            </a:r>
            <a:r>
              <a:rPr lang="en-US"/>
              <a:t> says /er/ in </a:t>
            </a:r>
            <a:r>
              <a:rPr lang="en-US" b="1"/>
              <a:t>perfume</a:t>
            </a:r>
            <a:r>
              <a:rPr lang="en-US" b="0"/>
              <a:t>.</a:t>
            </a:r>
            <a:endParaRPr lang="en-US" b="1"/>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Calibri" panose="020F0502020204030204" pitchFamily="34" charset="0"/>
              <a:cs typeface="Calibri" panose="020F0502020204030204" pitchFamily="34" charset="0"/>
            </a:endParaRPr>
          </a:p>
          <a:p>
            <a:endParaRPr lang="en-US">
              <a:latin typeface="+mn-lt"/>
            </a:endParaRPr>
          </a:p>
          <a:p>
            <a:endParaRPr lang="en-US">
              <a:latin typeface="+mn-lt"/>
            </a:endParaRPr>
          </a:p>
        </p:txBody>
      </p:sp>
      <p:sp>
        <p:nvSpPr>
          <p:cNvPr id="4" name="Slide Number Placeholder 3">
            <a:extLst>
              <a:ext uri="{FF2B5EF4-FFF2-40B4-BE49-F238E27FC236}">
                <a16:creationId xmlns:a16="http://schemas.microsoft.com/office/drawing/2014/main" id="{D982EE37-ABCB-7870-5A44-03C8E1705C92}"/>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1462805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90715-756F-E0B6-8BAD-712ED994AF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9F78B4-9C07-A0D4-F222-97F37C9651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780B03-B227-7293-0262-65021F1FD30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spelling for /er/ in </a:t>
            </a:r>
            <a:r>
              <a:rPr lang="en-US" b="1"/>
              <a:t>herb</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p:txBody>
      </p:sp>
      <p:sp>
        <p:nvSpPr>
          <p:cNvPr id="4" name="Slide Number Placeholder 3">
            <a:extLst>
              <a:ext uri="{FF2B5EF4-FFF2-40B4-BE49-F238E27FC236}">
                <a16:creationId xmlns:a16="http://schemas.microsoft.com/office/drawing/2014/main" id="{B8EE42D9-5E85-FFF6-D821-49FCEB0449FC}"/>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265916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961FBE-80B7-0AC5-B0F7-78EAAC0C3E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907AB5-10C3-0E13-D747-2F7AD0BE94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7B874B-E33F-C2D9-B422-4BAAB27658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For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spelling for /er/ in </a:t>
            </a:r>
            <a:r>
              <a:rPr lang="en-US" b="1"/>
              <a:t>chirp</a:t>
            </a:r>
            <a:r>
              <a:rPr lang="en-US"/>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a:extLst>
              <a:ext uri="{FF2B5EF4-FFF2-40B4-BE49-F238E27FC236}">
                <a16:creationId xmlns:a16="http://schemas.microsoft.com/office/drawing/2014/main" id="{F4F1728D-42A7-C916-DA83-9E68AA2ADE39}"/>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875643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45B87-73C0-80F0-6C3E-C2818801D6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776627-1FE9-634B-2E2F-915EA9186B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7877E4-952D-C043-8A6A-A606273DCB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two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For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spelling for /er/ in </a:t>
            </a:r>
            <a:r>
              <a:rPr lang="en-US" b="1"/>
              <a:t>curl</a:t>
            </a:r>
            <a:r>
              <a:rPr lang="en-US"/>
              <a:t>.</a:t>
            </a:r>
          </a:p>
        </p:txBody>
      </p:sp>
      <p:sp>
        <p:nvSpPr>
          <p:cNvPr id="4" name="Slide Number Placeholder 3">
            <a:extLst>
              <a:ext uri="{FF2B5EF4-FFF2-40B4-BE49-F238E27FC236}">
                <a16:creationId xmlns:a16="http://schemas.microsoft.com/office/drawing/2014/main" id="{843277EB-7FE3-CD8E-5ECD-B72D26675DB1}"/>
              </a:ext>
            </a:extLst>
          </p:cNvPr>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0640239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8B707-7443-42AD-00D2-8A9474FF0E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371E6C-8324-B7B4-0AD9-083DFFCD08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F10AA2-62A5-3018-20CF-7F891A12AA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three words.</a:t>
            </a:r>
          </a:p>
          <a:p>
            <a:endParaRPr lang="en-AU"/>
          </a:p>
          <a:p>
            <a:r>
              <a:rPr lang="en-US" b="0">
                <a:latin typeface="+mn-lt"/>
              </a:rPr>
              <a:t>Say: </a:t>
            </a:r>
          </a:p>
          <a:p>
            <a:pPr marL="171450" indent="-171450">
              <a:buFont typeface="Arial" panose="020B0604020202020204" pitchFamily="34" charset="0"/>
              <a:buChar char="•"/>
            </a:pPr>
            <a:r>
              <a:rPr lang="en-US" b="0" i="1">
                <a:latin typeface="+mn-lt"/>
              </a:rPr>
              <a:t>Let's look at a compound word with /er/ now.</a:t>
            </a:r>
          </a:p>
          <a:p>
            <a:pPr marL="171450" indent="-171450">
              <a:buFont typeface="Arial" panose="020B0604020202020204" pitchFamily="34" charset="0"/>
              <a:buChar char="•"/>
            </a:pPr>
            <a:r>
              <a:rPr lang="en-US" b="0" i="1">
                <a:latin typeface="+mn-lt"/>
              </a:rPr>
              <a:t>Read each base word then read the whole word.</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birth</a:t>
            </a:r>
            <a:r>
              <a:rPr lang="en-US" b="0"/>
              <a:t>, then the second base word </a:t>
            </a:r>
            <a:r>
              <a:rPr lang="en-US" b="1"/>
              <a:t>day</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read the whole word, </a:t>
            </a:r>
            <a:r>
              <a:rPr lang="en-US" b="1"/>
              <a:t>birthday</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Ask students to identify the spelling for /er/ in </a:t>
            </a:r>
            <a:r>
              <a:rPr lang="en-US" b="1"/>
              <a:t>birthday</a:t>
            </a:r>
            <a:r>
              <a:rPr lang="en-US" b="0"/>
              <a:t>.</a:t>
            </a:r>
          </a:p>
        </p:txBody>
      </p:sp>
      <p:sp>
        <p:nvSpPr>
          <p:cNvPr id="4" name="Slide Number Placeholder 3">
            <a:extLst>
              <a:ext uri="{FF2B5EF4-FFF2-40B4-BE49-F238E27FC236}">
                <a16:creationId xmlns:a16="http://schemas.microsoft.com/office/drawing/2014/main" id="{530172EE-D04E-B386-2C40-1083B94E1FD4}"/>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184499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perch</a:t>
            </a:r>
            <a:r>
              <a:rPr lang="en-US" dirty="0">
                <a:latin typeface="+mn-lt"/>
              </a:rPr>
              <a:t>.</a:t>
            </a:r>
            <a:endParaRPr lang="en-US" b="1" dirty="0">
              <a:latin typeface="+mn-lt"/>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that the /er/ in </a:t>
            </a:r>
            <a:r>
              <a:rPr lang="en-US" b="1" dirty="0">
                <a:latin typeface="+mn-lt"/>
              </a:rPr>
              <a:t>perch</a:t>
            </a:r>
            <a:r>
              <a:rPr lang="en-US" dirty="0">
                <a:latin typeface="+mn-lt"/>
              </a:rPr>
              <a:t> is spelt with the spelling </a:t>
            </a:r>
            <a:r>
              <a:rPr lang="en-US" b="1" dirty="0">
                <a:latin typeface="+mn-lt"/>
              </a:rPr>
              <a: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segmenting the sounds in the word as you write them on the class whiteboard</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The images represent the words to be written: </a:t>
            </a:r>
            <a:r>
              <a:rPr lang="en-US" b="1" dirty="0">
                <a:latin typeface="+mn-lt"/>
              </a:rPr>
              <a:t>perch</a:t>
            </a:r>
            <a:r>
              <a:rPr lang="en-US" b="0" dirty="0">
                <a:latin typeface="+mn-lt"/>
              </a:rPr>
              <a:t>,</a:t>
            </a:r>
            <a:r>
              <a:rPr lang="en-US" b="1" dirty="0">
                <a:latin typeface="+mn-lt"/>
              </a:rPr>
              <a:t> smirk</a:t>
            </a:r>
            <a:r>
              <a:rPr lang="en-US" dirty="0">
                <a:latin typeface="+mn-lt"/>
              </a:rPr>
              <a:t>.</a:t>
            </a: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that the /er/ in </a:t>
            </a:r>
            <a:r>
              <a:rPr lang="en-US" b="1" dirty="0">
                <a:latin typeface="+mn-lt"/>
              </a:rPr>
              <a:t>smirk</a:t>
            </a:r>
            <a:r>
              <a:rPr lang="en-US" dirty="0">
                <a:latin typeface="+mn-lt"/>
              </a:rPr>
              <a:t> is spelt with the spelling </a:t>
            </a:r>
            <a:r>
              <a:rPr lang="en-US" b="1" dirty="0" err="1">
                <a:latin typeface="+mn-lt"/>
              </a:rPr>
              <a:t>ir</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segmenting the sounds in the word as you write them on the class whiteboard</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L</a:t>
            </a:r>
            <a:r>
              <a:rPr lang="en-US" b="1" u="sng">
                <a:latin typeface="+mn-lt"/>
              </a:rPr>
              <a:t>ou</a:t>
            </a:r>
            <a:r>
              <a:rPr lang="en-US" b="1">
                <a:latin typeface="+mn-lt"/>
              </a:rPr>
              <a:t>d br</a:t>
            </a:r>
            <a:r>
              <a:rPr lang="en-US" b="1" u="sng">
                <a:latin typeface="+mn-lt"/>
              </a:rPr>
              <a:t>ow</a:t>
            </a:r>
            <a:r>
              <a:rPr lang="en-US" b="1">
                <a:latin typeface="+mn-lt"/>
              </a:rPr>
              <a:t>n c</a:t>
            </a:r>
            <a:r>
              <a:rPr lang="en-US" b="1" u="sng">
                <a:latin typeface="+mn-lt"/>
              </a:rPr>
              <a:t>ow</a:t>
            </a:r>
            <a:r>
              <a:rPr lang="en-US" b="0">
                <a:latin typeface="+mn-lt"/>
              </a:rPr>
              <a:t>.</a:t>
            </a:r>
            <a:endParaRPr lang="en-US" b="0" u="sng">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review the </a:t>
            </a:r>
            <a:r>
              <a:rPr lang="en-US" b="0" err="1">
                <a:latin typeface="+mn-lt"/>
              </a:rPr>
              <a:t>generalisation</a:t>
            </a:r>
            <a:r>
              <a:rPr lang="en-US" b="0">
                <a:latin typeface="+mn-lt"/>
              </a:rPr>
              <a:t> for </a:t>
            </a:r>
            <a:r>
              <a:rPr lang="en-US" b="1" err="1">
                <a:latin typeface="+mn-lt"/>
              </a:rPr>
              <a:t>ou</a:t>
            </a:r>
            <a:r>
              <a:rPr lang="en-US" b="0">
                <a:latin typeface="+mn-lt"/>
              </a:rPr>
              <a:t> and </a:t>
            </a:r>
            <a:r>
              <a:rPr lang="en-US" b="1">
                <a:latin typeface="+mn-lt"/>
              </a:rPr>
              <a:t>ow</a:t>
            </a:r>
            <a:r>
              <a:rPr lang="en-US" b="0">
                <a:latin typeface="+mn-lt"/>
              </a:rPr>
              <a:t>:</a:t>
            </a:r>
          </a:p>
          <a:p>
            <a:pPr marL="628650" lvl="1" indent="-171450">
              <a:buFont typeface="Courier New" panose="02070309020205020404" pitchFamily="49" charset="0"/>
              <a:buChar char="o"/>
              <a:defRPr/>
            </a:pPr>
            <a:r>
              <a:rPr lang="en-AU" b="1" i="0" err="1">
                <a:latin typeface="+mn-lt"/>
              </a:rPr>
              <a:t>ou</a:t>
            </a:r>
            <a:r>
              <a:rPr lang="en-AU" b="0" i="0">
                <a:latin typeface="+mn-lt"/>
              </a:rPr>
              <a:t> says</a:t>
            </a:r>
            <a:r>
              <a:rPr lang="en-US" b="0" i="0">
                <a:latin typeface="+mn-lt"/>
              </a:rPr>
              <a:t> </a:t>
            </a:r>
            <a:r>
              <a:rPr lang="en-US" i="0">
                <a:latin typeface="+mn-lt"/>
              </a:rPr>
              <a:t>/</a:t>
            </a:r>
            <a:r>
              <a:rPr lang="en-AU" b="0" i="0">
                <a:solidFill>
                  <a:srgbClr val="001D35"/>
                </a:solidFill>
                <a:latin typeface="+mn-lt"/>
              </a:rPr>
              <a:t>ow</a:t>
            </a:r>
            <a:r>
              <a:rPr lang="en-US" i="0">
                <a:latin typeface="+mn-lt"/>
              </a:rPr>
              <a:t>/: in the middle of word as in </a:t>
            </a:r>
            <a:r>
              <a:rPr lang="en-US" b="1" i="0">
                <a:latin typeface="+mn-lt"/>
              </a:rPr>
              <a:t>loud</a:t>
            </a:r>
            <a:r>
              <a:rPr lang="en-US" i="0">
                <a:latin typeface="+mn-lt"/>
              </a:rPr>
              <a:t>, and sometimes at the start as in </a:t>
            </a:r>
            <a:r>
              <a:rPr lang="en-US" b="1" i="0">
                <a:latin typeface="+mn-lt"/>
              </a:rPr>
              <a:t>out</a:t>
            </a:r>
            <a:r>
              <a:rPr lang="en-US" b="0">
                <a:latin typeface="+mn-lt"/>
              </a:rPr>
              <a:t>.</a:t>
            </a:r>
            <a:endParaRPr lang="en-US" b="1" i="0">
              <a:latin typeface="+mn-lt"/>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a:latin typeface="+mn-lt"/>
              </a:rPr>
              <a:t>ow</a:t>
            </a:r>
            <a:r>
              <a:rPr lang="en-US" i="0">
                <a:latin typeface="+mn-lt"/>
              </a:rPr>
              <a:t> can say /</a:t>
            </a:r>
            <a:r>
              <a:rPr lang="en-AU" b="0" i="0">
                <a:solidFill>
                  <a:srgbClr val="001D35"/>
                </a:solidFill>
                <a:latin typeface="+mn-lt"/>
              </a:rPr>
              <a:t>ow</a:t>
            </a:r>
            <a:r>
              <a:rPr lang="en-US" i="0">
                <a:latin typeface="+mn-lt"/>
              </a:rPr>
              <a:t>/: in any position in a word </a:t>
            </a:r>
            <a:r>
              <a:rPr lang="en-AU" b="0" i="0">
                <a:latin typeface="+mn-lt"/>
                <a:ea typeface="Calibri"/>
                <a:cs typeface="Calibri"/>
              </a:rPr>
              <a:t>as in </a:t>
            </a:r>
            <a:r>
              <a:rPr lang="en-AU" b="1" i="0">
                <a:latin typeface="+mn-lt"/>
                <a:ea typeface="Calibri"/>
                <a:cs typeface="Calibri"/>
              </a:rPr>
              <a:t>brown</a:t>
            </a:r>
            <a:r>
              <a:rPr lang="en-AU" b="0" i="0">
                <a:latin typeface="+mn-lt"/>
                <a:ea typeface="Calibri"/>
                <a:cs typeface="Calibri"/>
              </a:rPr>
              <a:t>, </a:t>
            </a:r>
            <a:r>
              <a:rPr lang="en-AU" b="1" i="0">
                <a:latin typeface="+mn-lt"/>
                <a:ea typeface="Calibri"/>
                <a:cs typeface="Calibri"/>
              </a:rPr>
              <a:t>cow</a:t>
            </a:r>
            <a:r>
              <a:rPr lang="en-AU" b="0" i="0">
                <a:latin typeface="+mn-lt"/>
                <a:ea typeface="Calibri"/>
                <a:cs typeface="Calibri"/>
              </a:rPr>
              <a:t> and </a:t>
            </a:r>
            <a:r>
              <a:rPr lang="en-AU" b="1" i="0">
                <a:latin typeface="+mn-lt"/>
                <a:ea typeface="Calibri"/>
                <a:cs typeface="Calibri"/>
              </a:rPr>
              <a:t>owl</a:t>
            </a:r>
            <a:r>
              <a:rPr lang="en-US" b="0">
                <a:latin typeface="+mn-lt"/>
              </a:rPr>
              <a:t>.</a:t>
            </a:r>
            <a:endParaRPr lang="en-AU" b="0" i="0">
              <a:latin typeface="+mn-lt"/>
              <a:ea typeface="Calibri"/>
              <a:cs typeface="Calibri"/>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i="0">
                <a:latin typeface="+mn-lt"/>
              </a:rPr>
              <a:t>When </a:t>
            </a:r>
            <a:r>
              <a:rPr lang="en-US" b="1" i="0">
                <a:latin typeface="+mn-lt"/>
              </a:rPr>
              <a:t>ow</a:t>
            </a:r>
            <a:r>
              <a:rPr lang="en-US" i="0">
                <a:latin typeface="+mn-lt"/>
              </a:rPr>
              <a:t> is found at the start or in the middle of a word, it is almost always followed by </a:t>
            </a:r>
            <a:r>
              <a:rPr lang="en-US" b="1" i="0">
                <a:latin typeface="+mn-lt"/>
              </a:rPr>
              <a:t>l</a:t>
            </a:r>
            <a:r>
              <a:rPr lang="en-US" i="0">
                <a:latin typeface="+mn-lt"/>
              </a:rPr>
              <a:t> or </a:t>
            </a:r>
            <a:r>
              <a:rPr lang="en-US" b="1" i="0">
                <a:latin typeface="+mn-lt"/>
              </a:rPr>
              <a:t>n </a:t>
            </a:r>
            <a:r>
              <a:rPr lang="en-US" b="0" i="0">
                <a:latin typeface="+mn-lt"/>
              </a:rPr>
              <a:t>as in </a:t>
            </a:r>
            <a:r>
              <a:rPr lang="en-AU" b="1" i="0">
                <a:latin typeface="+mn-lt"/>
                <a:ea typeface="Calibri"/>
                <a:cs typeface="Calibri"/>
              </a:rPr>
              <a:t>brown</a:t>
            </a:r>
            <a:r>
              <a:rPr lang="en-AU" b="0" i="0">
                <a:latin typeface="+mn-lt"/>
                <a:ea typeface="Calibri"/>
                <a:cs typeface="Calibri"/>
              </a:rPr>
              <a:t> and </a:t>
            </a:r>
            <a:r>
              <a:rPr lang="en-AU" b="1" i="0">
                <a:latin typeface="+mn-lt"/>
                <a:ea typeface="Calibri"/>
                <a:cs typeface="Calibri"/>
              </a:rPr>
              <a:t>owl</a:t>
            </a:r>
            <a:r>
              <a:rPr lang="en-AU" b="0" i="0">
                <a:latin typeface="+mn-lt"/>
                <a:ea typeface="Calibri"/>
                <a:cs typeface="Calibri"/>
              </a:rPr>
              <a:t>.</a:t>
            </a:r>
          </a:p>
          <a:p>
            <a:pPr marL="628650" lvl="1" indent="-171450">
              <a:buFont typeface="Courier New" panose="02070309020205020404" pitchFamily="49" charset="0"/>
              <a:buChar char="o"/>
              <a:defRPr/>
            </a:pPr>
            <a:endParaRPr lang="en-US" b="1" i="0">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br>
              <a:rPr lang="en-US">
                <a:latin typeface="+mn-lt"/>
              </a:rPr>
            </a:b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images represent the words to be written: </a:t>
            </a:r>
            <a:r>
              <a:rPr lang="en-US" b="1" dirty="0">
                <a:latin typeface="+mn-lt"/>
              </a:rPr>
              <a:t>perch</a:t>
            </a:r>
            <a:r>
              <a:rPr lang="en-US" b="0" dirty="0">
                <a:latin typeface="+mn-lt"/>
              </a:rPr>
              <a:t>,</a:t>
            </a:r>
            <a:r>
              <a:rPr lang="en-US" b="1" dirty="0">
                <a:latin typeface="+mn-lt"/>
              </a:rPr>
              <a:t> smirk</a:t>
            </a:r>
            <a:r>
              <a:rPr lang="en-US" b="0" dirty="0">
                <a:latin typeface="+mn-lt"/>
              </a:rPr>
              <a:t>,</a:t>
            </a:r>
            <a:r>
              <a:rPr lang="en-US" b="1" dirty="0">
                <a:latin typeface="+mn-lt"/>
              </a:rPr>
              <a:t> turn</a:t>
            </a:r>
            <a:r>
              <a:rPr lang="en-US" dirty="0">
                <a:latin typeface="+mn-lt"/>
              </a:rPr>
              <a:t>.</a:t>
            </a:r>
            <a:endParaRPr lang="en-US" b="1" dirty="0">
              <a:latin typeface="+mn-lt"/>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that the /er/ in </a:t>
            </a:r>
            <a:r>
              <a:rPr lang="en-US" b="1" dirty="0">
                <a:latin typeface="+mn-lt"/>
              </a:rPr>
              <a:t>turn</a:t>
            </a:r>
            <a:r>
              <a:rPr lang="en-US" dirty="0">
                <a:latin typeface="+mn-lt"/>
              </a:rPr>
              <a:t> is spelt with the spelling </a:t>
            </a:r>
            <a:r>
              <a:rPr lang="en-US" b="1" dirty="0" err="1">
                <a:latin typeface="+mn-lt"/>
              </a:rPr>
              <a:t>ur</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segmenting the sounds in the word as you write them on the class whiteboard</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fern</a:t>
            </a:r>
            <a:r>
              <a:rPr lang="en-US" b="0">
                <a:latin typeface="+mn-lt"/>
              </a:rPr>
              <a:t>.</a:t>
            </a:r>
            <a:endParaRPr lang="en-AU" b="0">
              <a:latin typeface="+mn-lt"/>
            </a:endParaRPr>
          </a:p>
          <a:p>
            <a:endParaRPr lang="en-AU">
              <a:latin typeface="+mn-lt"/>
            </a:endParaRPr>
          </a:p>
          <a:p>
            <a:r>
              <a:rPr lang="en-US" sz="1200" u="none">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ea typeface="Calibri"/>
                <a:cs typeface="Calibri"/>
              </a:rPr>
              <a:t>identify the spelling for /er/ in this word as shown on the slide, </a:t>
            </a:r>
            <a:r>
              <a:rPr lang="en-US" sz="1200" b="1" u="none">
                <a:latin typeface="+mn-lt"/>
                <a:ea typeface="Calibri"/>
                <a:cs typeface="Calibri"/>
              </a:rPr>
              <a: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 </a:t>
            </a:r>
            <a:r>
              <a:rPr lang="en-US" b="1" i="1">
                <a:latin typeface="+mn-lt"/>
              </a:rPr>
              <a:t>er</a:t>
            </a:r>
            <a:r>
              <a:rPr lang="en-US" i="1">
                <a:latin typeface="+mn-lt"/>
              </a:rPr>
              <a:t> says /er/ in</a:t>
            </a:r>
            <a:r>
              <a:rPr lang="en-US" b="1" i="1">
                <a:latin typeface="+mn-lt"/>
              </a:rPr>
              <a:t> fern</a:t>
            </a:r>
            <a:r>
              <a:rPr lang="en-US" b="0">
                <a:latin typeface="+mn-lt"/>
              </a:rPr>
              <a:t>.</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fern</a:t>
            </a:r>
            <a:r>
              <a:rPr lang="en-US" b="0">
                <a:latin typeface="+mn-lt"/>
              </a:rPr>
              <a:t>,</a:t>
            </a:r>
            <a:r>
              <a:rPr lang="en-US" b="1">
                <a:latin typeface="+mn-lt"/>
              </a:rPr>
              <a:t> bird</a:t>
            </a:r>
            <a:r>
              <a:rPr lang="en-US">
                <a:latin typeface="+mn-lt"/>
              </a:rPr>
              <a:t>.</a:t>
            </a:r>
          </a:p>
          <a:p>
            <a:endParaRPr lang="en-AU">
              <a:latin typeface="+mn-lt"/>
            </a:endParaRPr>
          </a:p>
          <a:p>
            <a:r>
              <a:rPr lang="en-US" sz="1200" u="none">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ea typeface="Calibri"/>
                <a:cs typeface="Calibri"/>
              </a:rPr>
              <a:t>identify the spelling for /er/ in this word as shown on the slide, </a:t>
            </a:r>
            <a:r>
              <a:rPr lang="en-US" sz="1200" b="1" u="none" err="1">
                <a:latin typeface="+mn-lt"/>
                <a:ea typeface="Calibri"/>
                <a:cs typeface="Calibri"/>
              </a:rPr>
              <a:t>ir</a:t>
            </a:r>
            <a:endParaRPr lang="en-US" sz="1200" b="1"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 </a:t>
            </a:r>
            <a:r>
              <a:rPr lang="en-US" b="1" i="1" err="1">
                <a:latin typeface="+mn-lt"/>
              </a:rPr>
              <a:t>ir</a:t>
            </a:r>
            <a:r>
              <a:rPr lang="en-US" b="0" i="1">
                <a:latin typeface="+mn-lt"/>
              </a:rPr>
              <a:t> says </a:t>
            </a:r>
            <a:r>
              <a:rPr lang="en-US" i="1">
                <a:latin typeface="+mn-lt"/>
              </a:rPr>
              <a:t>/er/ in </a:t>
            </a:r>
            <a:r>
              <a:rPr lang="en-US" b="1" i="1">
                <a:latin typeface="+mn-lt"/>
              </a:rPr>
              <a:t>bird</a:t>
            </a:r>
            <a:r>
              <a:rPr lang="en-US" b="0">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fern</a:t>
            </a:r>
            <a:r>
              <a:rPr lang="en-US" b="0">
                <a:latin typeface="+mn-lt"/>
              </a:rPr>
              <a:t>,</a:t>
            </a:r>
            <a:r>
              <a:rPr lang="en-US" b="1">
                <a:latin typeface="+mn-lt"/>
              </a:rPr>
              <a:t> bird</a:t>
            </a:r>
            <a:r>
              <a:rPr lang="en-US" b="0">
                <a:latin typeface="+mn-lt"/>
              </a:rPr>
              <a:t>,</a:t>
            </a:r>
            <a:r>
              <a:rPr lang="en-US" b="1">
                <a:latin typeface="+mn-lt"/>
              </a:rPr>
              <a:t> church</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sz="1200" u="none">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ea typeface="Calibri"/>
                <a:cs typeface="Calibri"/>
              </a:rPr>
              <a:t>identify the spelling for /er/ in this word as shown on the slide, </a:t>
            </a:r>
            <a:r>
              <a:rPr lang="en-US" sz="1200" b="1" u="none" err="1">
                <a:latin typeface="+mn-lt"/>
                <a:ea typeface="Calibri"/>
                <a:cs typeface="Calibri"/>
              </a:rPr>
              <a:t>ur</a:t>
            </a:r>
            <a:endParaRPr lang="en-US" sz="1200" b="1"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 </a:t>
            </a:r>
            <a:r>
              <a:rPr lang="en-US" i="1" err="1">
                <a:latin typeface="+mn-lt"/>
              </a:rPr>
              <a:t>ur</a:t>
            </a:r>
            <a:r>
              <a:rPr lang="en-US" i="1">
                <a:latin typeface="+mn-lt"/>
              </a:rPr>
              <a:t> says /er/ in </a:t>
            </a:r>
            <a:r>
              <a:rPr lang="en-US" b="1" i="1">
                <a:latin typeface="+mn-lt"/>
              </a:rPr>
              <a:t>church</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b="1"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Explain to students that in this lesson, they will learn two irregular words (</a:t>
            </a:r>
            <a:r>
              <a:rPr lang="en-US" sz="1200" b="1" kern="1200" dirty="0">
                <a:effectLst/>
                <a:latin typeface="+mn-lt"/>
                <a:ea typeface="Times New Roman" panose="02020603050405020304" pitchFamily="18" charset="0"/>
              </a:rPr>
              <a:t>last</a:t>
            </a:r>
            <a:r>
              <a:rPr lang="en-US" sz="1200" kern="1200" dirty="0">
                <a:effectLst/>
                <a:latin typeface="+mn-lt"/>
                <a:ea typeface="Times New Roman" panose="02020603050405020304" pitchFamily="18" charset="0"/>
              </a:rPr>
              <a:t> and </a:t>
            </a:r>
            <a:r>
              <a:rPr lang="en-US" sz="1200" b="1" kern="1200" dirty="0">
                <a:effectLst/>
                <a:latin typeface="+mn-lt"/>
                <a:ea typeface="Times New Roman" panose="02020603050405020304" pitchFamily="18" charset="0"/>
              </a:rPr>
              <a:t>after</a:t>
            </a:r>
            <a:r>
              <a:rPr lang="en-US" sz="1200" kern="1200" dirty="0">
                <a:effectLst/>
                <a:latin typeface="+mn-lt"/>
                <a:ea typeface="Times New Roman" panose="02020603050405020304" pitchFamily="18" charset="0"/>
              </a:rPr>
              <a:t>) because each of the </a:t>
            </a:r>
            <a:r>
              <a:rPr lang="en-US" dirty="0">
                <a:ea typeface="Times New Roman" panose="02020603050405020304" pitchFamily="18" charset="0"/>
              </a:rPr>
              <a:t>words has a spelling that they haven’t learnt yet: </a:t>
            </a:r>
            <a:r>
              <a:rPr lang="en-US" b="1" dirty="0">
                <a:ea typeface="Times New Roman" panose="02020603050405020304" pitchFamily="18" charset="0"/>
              </a:rPr>
              <a:t>a</a:t>
            </a:r>
            <a:r>
              <a:rPr lang="en-US" dirty="0">
                <a:ea typeface="Times New Roman" panose="02020603050405020304" pitchFamily="18" charset="0"/>
              </a:rPr>
              <a:t> says /</a:t>
            </a:r>
            <a:r>
              <a:rPr lang="en-US" dirty="0" err="1">
                <a:ea typeface="Times New Roman" panose="02020603050405020304" pitchFamily="18" charset="0"/>
              </a:rPr>
              <a:t>ar</a:t>
            </a:r>
            <a:r>
              <a:rPr lang="en-US" dirty="0">
                <a:ea typeface="Times New Roman" panose="02020603050405020304" pitchFamily="18" charset="0"/>
              </a:rPr>
              <a:t>/.</a:t>
            </a:r>
            <a:endParaRPr lang="en-US" sz="1200" kern="1200" dirty="0">
              <a:effectLst/>
              <a:latin typeface="+mn-lt"/>
              <a:ea typeface="Times New Roman" panose="02020603050405020304" pitchFamily="18" charset="0"/>
              <a:cs typeface="Calibri"/>
            </a:endParaRP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Times New Roman" panose="02020603050405020304" pitchFamily="18" charset="0"/>
              </a:rPr>
              <a:t>Start with </a:t>
            </a:r>
            <a:r>
              <a:rPr lang="en-AU" sz="1200" b="1" dirty="0">
                <a:effectLst/>
                <a:latin typeface="+mn-lt"/>
                <a:ea typeface="Times New Roman" panose="02020603050405020304" pitchFamily="18" charset="0"/>
              </a:rPr>
              <a:t>last</a:t>
            </a:r>
            <a:r>
              <a:rPr lang="en-US" sz="1200" kern="1200" dirty="0">
                <a:effectLst/>
                <a:latin typeface="+mn-lt"/>
                <a:ea typeface="Times New Roman" panose="02020603050405020304" pitchFamily="18" charset="0"/>
              </a:rPr>
              <a:t>.</a:t>
            </a:r>
            <a:endParaRPr lang="en-AU" sz="1200" b="1" dirty="0">
              <a:effectLst/>
              <a:latin typeface="+mn-lt"/>
              <a:ea typeface="Times New Roman" panose="02020603050405020304" pitchFamily="18" charset="0"/>
            </a:endParaRPr>
          </a:p>
          <a:p>
            <a:pPr marL="172800" lvl="0" indent="-172800">
              <a:buFont typeface="+mj-lt"/>
              <a:buAutoNum type="arabicPeriod"/>
            </a:pPr>
            <a:r>
              <a:rPr lang="en-US" sz="1200" i="0" kern="1200" dirty="0">
                <a:effectLst/>
                <a:latin typeface="+mn-lt"/>
                <a:ea typeface="Times New Roman" panose="02020603050405020304" pitchFamily="18" charset="0"/>
              </a:rPr>
              <a:t>Tell students the word you are going to spell.</a:t>
            </a:r>
          </a:p>
          <a:p>
            <a:pPr marL="172800" lvl="0" indent="-172800">
              <a:buFont typeface="+mj-lt"/>
              <a:buAutoNum type="arabicPeriod"/>
            </a:pPr>
            <a:r>
              <a:rPr lang="en-US" sz="1200" i="0" kern="1200" dirty="0">
                <a:effectLst/>
                <a:latin typeface="+mn-lt"/>
                <a:ea typeface="Times New Roman" panose="02020603050405020304" pitchFamily="18" charset="0"/>
              </a:rPr>
              <a:t>Use the word in a sentence for context, for example: </a:t>
            </a:r>
            <a:r>
              <a:rPr lang="en-AU" sz="1200" b="1" i="0" kern="1200" dirty="0">
                <a:effectLst/>
                <a:latin typeface="+mn-lt"/>
                <a:ea typeface="Times New Roman" panose="02020603050405020304" pitchFamily="18" charset="0"/>
              </a:rPr>
              <a:t>The talkative student was the last one to finish their lunch.</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Say the sounds in the word: </a:t>
            </a:r>
            <a:r>
              <a:rPr lang="en-AU" sz="1200" b="1" i="0" dirty="0">
                <a:effectLst/>
                <a:latin typeface="+mn-lt"/>
                <a:ea typeface="Times New Roman" panose="02020603050405020304" pitchFamily="18" charset="0"/>
                <a:cs typeface="Calibri" panose="020F0502020204030204" pitchFamily="34" charset="0"/>
              </a:rPr>
              <a:t>l/a</a:t>
            </a:r>
            <a:r>
              <a:rPr lang="en-AU" sz="1200" b="0" i="0" dirty="0">
                <a:effectLst/>
                <a:latin typeface="+mn-lt"/>
                <a:ea typeface="Times New Roman" panose="02020603050405020304" pitchFamily="18" charset="0"/>
                <a:cs typeface="Calibri" panose="020F0502020204030204" pitchFamily="34" charset="0"/>
              </a:rPr>
              <a:t>(/</a:t>
            </a:r>
            <a:r>
              <a:rPr lang="en-AU" sz="1200" b="0" i="0" dirty="0" err="1">
                <a:effectLst/>
                <a:latin typeface="+mn-lt"/>
                <a:ea typeface="Times New Roman" panose="02020603050405020304" pitchFamily="18" charset="0"/>
                <a:cs typeface="Calibri" panose="020F0502020204030204" pitchFamily="34" charset="0"/>
              </a:rPr>
              <a:t>ar</a:t>
            </a:r>
            <a:r>
              <a:rPr lang="en-AU" sz="1200" b="0" i="0" dirty="0">
                <a:effectLst/>
                <a:latin typeface="+mn-lt"/>
                <a:ea typeface="Times New Roman" panose="02020603050405020304" pitchFamily="18" charset="0"/>
                <a:cs typeface="Calibri" panose="020F0502020204030204" pitchFamily="34" charset="0"/>
              </a:rPr>
              <a:t>/)</a:t>
            </a:r>
            <a:r>
              <a:rPr lang="en-AU" sz="1200" b="1" i="0" dirty="0">
                <a:effectLst/>
                <a:latin typeface="+mn-lt"/>
                <a:ea typeface="Times New Roman" panose="02020603050405020304" pitchFamily="18" charset="0"/>
                <a:cs typeface="Calibri" panose="020F0502020204030204" pitchFamily="34" charset="0"/>
              </a:rPr>
              <a:t>/s/t</a:t>
            </a:r>
            <a:r>
              <a:rPr lang="en-AU" sz="1200" b="0" i="0" dirty="0">
                <a:effectLst/>
                <a:latin typeface="+mn-lt"/>
                <a:ea typeface="Times New Roman" panose="02020603050405020304" pitchFamily="18" charset="0"/>
                <a:cs typeface="Calibri" panose="020F0502020204030204" pitchFamily="34" charset="0"/>
              </a:rPr>
              <a:t>.</a:t>
            </a:r>
            <a:endParaRPr lang="en-AU" sz="1200" b="0" i="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i="0"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i="0" dirty="0">
                <a:effectLst/>
                <a:latin typeface="+mn-lt"/>
                <a:ea typeface="Times New Roman" panose="02020603050405020304" pitchFamily="18" charset="0"/>
                <a:cs typeface="Calibri" panose="020F0502020204030204" pitchFamily="34" charset="0"/>
              </a:rPr>
              <a:t>Circle the irregular part of the word, in this case the </a:t>
            </a:r>
            <a:r>
              <a:rPr lang="en-AU" sz="1200" b="1" i="0" dirty="0">
                <a:effectLst/>
                <a:latin typeface="+mn-lt"/>
                <a:ea typeface="Times New Roman" panose="02020603050405020304" pitchFamily="18" charset="0"/>
                <a:cs typeface="Calibri" panose="020F0502020204030204" pitchFamily="34" charset="0"/>
              </a:rPr>
              <a:t>a</a:t>
            </a:r>
            <a:r>
              <a:rPr lang="en-AU" sz="1200" i="0" dirty="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i="0" kern="0" dirty="0">
                <a:effectLst/>
                <a:latin typeface="+mn-lt"/>
                <a:ea typeface="Times New Roman" panose="02020603050405020304" pitchFamily="18" charset="0"/>
              </a:rPr>
              <a:t>Spell the word orally, for example: </a:t>
            </a:r>
            <a:r>
              <a:rPr lang="en-AU" sz="1200" b="1" i="0" kern="0" dirty="0">
                <a:effectLst/>
                <a:latin typeface="+mn-lt"/>
                <a:ea typeface="Times New Roman" panose="02020603050405020304" pitchFamily="18" charset="0"/>
              </a:rPr>
              <a:t>l-a-s-t</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last</a:t>
            </a:r>
            <a:r>
              <a:rPr lang="en-AU" sz="1200" b="0" i="0" kern="0" dirty="0">
                <a:effectLst/>
                <a:latin typeface="+mn-lt"/>
                <a:ea typeface="Times New Roman" panose="02020603050405020304" pitchFamily="18" charset="0"/>
              </a:rPr>
              <a:t>.</a:t>
            </a:r>
            <a:r>
              <a:rPr lang="en-AU" sz="1200" b="1" i="0" kern="0" dirty="0">
                <a:effectLst/>
                <a:latin typeface="+mn-lt"/>
                <a:ea typeface="Times New Roman" panose="02020603050405020304" pitchFamily="18" charset="0"/>
              </a:rPr>
              <a:t> </a:t>
            </a:r>
          </a:p>
          <a:p>
            <a:pPr marL="172800" lvl="0" indent="-172800">
              <a:lnSpc>
                <a:spcPct val="106000"/>
              </a:lnSpc>
              <a:spcAft>
                <a:spcPts val="800"/>
              </a:spcAft>
              <a:buFont typeface="+mj-lt"/>
              <a:buAutoNum type="arabicPeriod"/>
            </a:pPr>
            <a:endParaRPr lang="en-AU" sz="1200" b="1" i="0" kern="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Times New Roman" panose="02020603050405020304" pitchFamily="18" charset="0"/>
              </a:rPr>
              <a:t>Repeat with </a:t>
            </a:r>
            <a:r>
              <a:rPr lang="en-AU" sz="1200" b="1" dirty="0">
                <a:effectLst/>
                <a:latin typeface="+mn-lt"/>
                <a:ea typeface="Times New Roman" panose="02020603050405020304" pitchFamily="18" charset="0"/>
              </a:rPr>
              <a:t>after</a:t>
            </a:r>
            <a:r>
              <a:rPr lang="en-US" sz="1200" kern="1200" dirty="0">
                <a:effectLst/>
                <a:latin typeface="+mn-lt"/>
                <a:ea typeface="Times New Roman" panose="02020603050405020304" pitchFamily="18" charset="0"/>
              </a:rPr>
              <a:t>.</a:t>
            </a:r>
            <a:endParaRPr lang="en-AU" sz="1200" b="1" dirty="0">
              <a:effectLst/>
              <a:latin typeface="+mn-lt"/>
              <a:ea typeface="Times New Roman" panose="02020603050405020304" pitchFamily="18" charset="0"/>
            </a:endParaRPr>
          </a:p>
          <a:p>
            <a:pPr marL="172800" lvl="0" indent="-172800">
              <a:buFont typeface="+mj-lt"/>
              <a:buAutoNum type="arabicPeriod"/>
            </a:pPr>
            <a:r>
              <a:rPr lang="en-US" sz="1200" i="0" kern="1200" dirty="0">
                <a:effectLst/>
                <a:latin typeface="+mn-lt"/>
                <a:ea typeface="Times New Roman" panose="02020603050405020304" pitchFamily="18" charset="0"/>
              </a:rPr>
              <a:t>Tell students the word you are going to spell.</a:t>
            </a:r>
          </a:p>
          <a:p>
            <a:pPr marL="172800" lvl="0" indent="-172800">
              <a:buFont typeface="+mj-lt"/>
              <a:buAutoNum type="arabicPeriod"/>
            </a:pPr>
            <a:r>
              <a:rPr lang="en-US" sz="1200" i="0" kern="1200" dirty="0">
                <a:effectLst/>
                <a:latin typeface="+mn-lt"/>
                <a:ea typeface="Times New Roman" panose="02020603050405020304" pitchFamily="18" charset="0"/>
              </a:rPr>
              <a:t>Use the word in a sentence for context, for example: </a:t>
            </a:r>
            <a:r>
              <a:rPr lang="en-US" sz="1200" b="1" i="0" kern="1200">
                <a:effectLst/>
                <a:latin typeface="+mn-lt"/>
                <a:ea typeface="Times New Roman" panose="02020603050405020304" pitchFamily="18" charset="0"/>
              </a:rPr>
              <a:t>I have soccer practice after school on Tuesdays. </a:t>
            </a:r>
            <a:endParaRPr lang="en-AU" sz="1200" b="1" i="0" kern="1200" dirty="0">
              <a:effectLst/>
              <a:latin typeface="+mn-lt"/>
              <a:ea typeface="Times New Roman" panose="02020603050405020304" pitchFamily="18" charset="0"/>
            </a:endParaRPr>
          </a:p>
          <a:p>
            <a:pPr marL="172800" lvl="0" indent="-172800">
              <a:buFont typeface="+mj-lt"/>
              <a:buAutoNum type="arabicPeriod"/>
            </a:pPr>
            <a:r>
              <a:rPr lang="en-AU" sz="1200" i="0" dirty="0">
                <a:effectLst/>
                <a:latin typeface="+mn-lt"/>
                <a:ea typeface="Times New Roman" panose="02020603050405020304" pitchFamily="18" charset="0"/>
                <a:cs typeface="Calibri" panose="020F0502020204030204" pitchFamily="34" charset="0"/>
              </a:rPr>
              <a:t>Say the sounds in the word: </a:t>
            </a:r>
            <a:r>
              <a:rPr lang="en-AU" sz="1200" b="1" i="0" dirty="0">
                <a:effectLst/>
                <a:latin typeface="+mn-lt"/>
                <a:ea typeface="Times New Roman" panose="02020603050405020304" pitchFamily="18" charset="0"/>
                <a:cs typeface="Calibri" panose="020F0502020204030204" pitchFamily="34" charset="0"/>
              </a:rPr>
              <a:t>a</a:t>
            </a:r>
            <a:r>
              <a:rPr lang="en-AU" sz="1200" b="0" i="0" dirty="0">
                <a:effectLst/>
                <a:latin typeface="+mn-lt"/>
                <a:ea typeface="Times New Roman" panose="02020603050405020304" pitchFamily="18" charset="0"/>
                <a:cs typeface="Calibri" panose="020F0502020204030204" pitchFamily="34" charset="0"/>
              </a:rPr>
              <a:t>(/</a:t>
            </a:r>
            <a:r>
              <a:rPr lang="en-AU" sz="1200" b="0" i="0" dirty="0" err="1">
                <a:effectLst/>
                <a:latin typeface="+mn-lt"/>
                <a:ea typeface="Times New Roman" panose="02020603050405020304" pitchFamily="18" charset="0"/>
                <a:cs typeface="Calibri" panose="020F0502020204030204" pitchFamily="34" charset="0"/>
              </a:rPr>
              <a:t>ar</a:t>
            </a:r>
            <a:r>
              <a:rPr lang="en-AU" sz="1200" b="0" i="0" dirty="0">
                <a:effectLst/>
                <a:latin typeface="+mn-lt"/>
                <a:ea typeface="Times New Roman" panose="02020603050405020304" pitchFamily="18" charset="0"/>
                <a:cs typeface="Calibri" panose="020F0502020204030204" pitchFamily="34" charset="0"/>
              </a:rPr>
              <a:t>/)</a:t>
            </a:r>
            <a:r>
              <a:rPr lang="en-AU" sz="1200" b="1" i="0" dirty="0">
                <a:effectLst/>
                <a:latin typeface="+mn-lt"/>
                <a:ea typeface="Times New Roman" panose="02020603050405020304" pitchFamily="18" charset="0"/>
                <a:cs typeface="Calibri" panose="020F0502020204030204" pitchFamily="34" charset="0"/>
              </a:rPr>
              <a:t>/f/t/er</a:t>
            </a:r>
            <a:r>
              <a:rPr lang="en-AU" sz="1200" b="0" i="0" dirty="0">
                <a:effectLst/>
                <a:latin typeface="+mn-lt"/>
                <a:ea typeface="Times New Roman" panose="02020603050405020304" pitchFamily="18" charset="0"/>
                <a:cs typeface="Calibri" panose="020F0502020204030204" pitchFamily="34" charset="0"/>
              </a:rPr>
              <a:t>.</a:t>
            </a:r>
            <a:endParaRPr lang="en-AU" sz="1200" b="0" i="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i="0" u="sng"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Circle the irregular parts of the word, in this case the </a:t>
            </a:r>
            <a:r>
              <a:rPr lang="en-AU" b="1" kern="0" dirty="0">
                <a:ea typeface="Times New Roman" panose="02020603050405020304" pitchFamily="18" charset="0"/>
              </a:rPr>
              <a:t>a</a:t>
            </a:r>
            <a:r>
              <a:rPr lang="en-AU" b="0" kern="0" dirty="0">
                <a:ea typeface="Times New Roman" panose="02020603050405020304" pitchFamily="18" charset="0"/>
              </a:rPr>
              <a:t> says /ah/, and </a:t>
            </a:r>
            <a:r>
              <a:rPr lang="en-AU" b="1" kern="0" dirty="0">
                <a:ea typeface="Times New Roman" panose="02020603050405020304" pitchFamily="18" charset="0"/>
              </a:rPr>
              <a:t>er</a:t>
            </a:r>
            <a:r>
              <a:rPr lang="en-AU" b="0" kern="0" dirty="0">
                <a:ea typeface="Times New Roman" panose="02020603050405020304" pitchFamily="18" charset="0"/>
              </a:rPr>
              <a:t> says /uh/*</a:t>
            </a:r>
            <a:endParaRPr lang="en-AU" sz="1200" i="0" dirty="0">
              <a:effectLst/>
              <a:latin typeface="+mn-lt"/>
              <a:ea typeface="Times New Roman" panose="02020603050405020304" pitchFamily="18" charset="0"/>
              <a:cs typeface="Calibri" panose="020F0502020204030204" pitchFamily="34" charset="0"/>
            </a:endParaRPr>
          </a:p>
          <a:p>
            <a:pPr marL="172800" lvl="0" indent="-172800">
              <a:lnSpc>
                <a:spcPct val="106000"/>
              </a:lnSpc>
              <a:spcAft>
                <a:spcPts val="800"/>
              </a:spcAft>
              <a:buFont typeface="+mj-lt"/>
              <a:buAutoNum type="arabicPeriod"/>
            </a:pPr>
            <a:r>
              <a:rPr lang="en-AU" sz="1200" i="0" kern="0" dirty="0">
                <a:effectLst/>
                <a:latin typeface="+mn-lt"/>
                <a:ea typeface="Times New Roman" panose="02020603050405020304" pitchFamily="18" charset="0"/>
              </a:rPr>
              <a:t>Spell the word orally, for example: </a:t>
            </a:r>
            <a:r>
              <a:rPr lang="en-AU" sz="1200" b="1" i="0" kern="0" dirty="0">
                <a:effectLst/>
                <a:latin typeface="+mn-lt"/>
                <a:ea typeface="Times New Roman" panose="02020603050405020304" pitchFamily="18" charset="0"/>
              </a:rPr>
              <a:t>a-f-t-er</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after</a:t>
            </a:r>
            <a:r>
              <a:rPr lang="en-AU" sz="1200" b="0" i="0" kern="0" dirty="0">
                <a:effectLst/>
                <a:latin typeface="+mn-lt"/>
                <a:ea typeface="Times New Roman" panose="02020603050405020304" pitchFamily="18" charset="0"/>
              </a:rPr>
              <a:t>.</a:t>
            </a:r>
            <a:r>
              <a:rPr lang="en-AU" sz="1200" b="1" i="0" kern="0" dirty="0">
                <a:effectLst/>
                <a:latin typeface="+mn-lt"/>
                <a:ea typeface="Times New Roman" panose="02020603050405020304" pitchFamily="18" charset="0"/>
              </a:rPr>
              <a:t> </a:t>
            </a:r>
          </a:p>
          <a:p>
            <a:pPr marL="0" marR="0" lvl="0" indent="0" algn="l" defTabSz="914400" rtl="0" eaLnBrk="1" fontAlgn="auto" latinLnBrk="0" hangingPunct="1">
              <a:lnSpc>
                <a:spcPct val="106000"/>
              </a:lnSpc>
              <a:spcBef>
                <a:spcPts val="0"/>
              </a:spcBef>
              <a:spcAft>
                <a:spcPts val="800"/>
              </a:spcAft>
              <a:buClrTx/>
              <a:buSzTx/>
              <a:buFont typeface="Arial" panose="020B0604020202020204" pitchFamily="34" charset="0"/>
              <a:buNone/>
              <a:tabLst/>
              <a:defRPr/>
            </a:pPr>
            <a:endParaRPr lang="en-AU" b="0" kern="0" dirty="0">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panose="020B0604020202020204" pitchFamily="34" charset="0"/>
              <a:buNone/>
              <a:tabLst/>
              <a:defRPr/>
            </a:pPr>
            <a:r>
              <a:rPr lang="en-AU" sz="1200" b="0" i="0" kern="0" dirty="0">
                <a:effectLst/>
                <a:latin typeface="+mn-lt"/>
                <a:ea typeface="Times New Roman" panose="02020603050405020304" pitchFamily="18" charset="0"/>
              </a:rPr>
              <a:t>*You may like to explain to your students that the /uh/ sound is called a schwa sound. Reading and spelling with the schwa sound will be taught explicitly in Phase 16 of the lesson packs. </a:t>
            </a:r>
          </a:p>
          <a:p>
            <a:pPr marL="171450" marR="0" lvl="0"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endParaRPr lang="en-AU" b="0" kern="0" dirty="0">
              <a:ea typeface="Times New Roman" panose="02020603050405020304" pitchFamily="18" charset="0"/>
            </a:endParaRPr>
          </a:p>
          <a:p>
            <a:pPr marL="0" lvl="0" indent="0">
              <a:lnSpc>
                <a:spcPct val="106000"/>
              </a:lnSpc>
              <a:spcAft>
                <a:spcPts val="800"/>
              </a:spcAft>
              <a:buFont typeface="+mj-lt"/>
              <a:buNone/>
            </a:pPr>
            <a:endParaRPr lang="en-AU" sz="1200" b="1" i="0" kern="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endParaRPr lang="en-AU" sz="1200" i="1" kern="0" dirty="0">
              <a:effectLst/>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 First with </a:t>
            </a:r>
            <a:r>
              <a:rPr lang="en-AU" sz="1200" b="1">
                <a:effectLst/>
                <a:latin typeface="Calibri" panose="020F0502020204030204" pitchFamily="34" charset="0"/>
                <a:ea typeface="Calibri" panose="020F0502020204030204" pitchFamily="34" charset="0"/>
                <a:cs typeface="Calibri" panose="020F0502020204030204" pitchFamily="34" charset="0"/>
              </a:rPr>
              <a:t>last</a:t>
            </a:r>
            <a:r>
              <a:rPr lang="en-AU" sz="1200">
                <a:effectLst/>
                <a:latin typeface="Calibri" panose="020F0502020204030204" pitchFamily="34" charset="0"/>
                <a:ea typeface="Calibri" panose="020F0502020204030204" pitchFamily="34" charset="0"/>
                <a:cs typeface="Calibri" panose="020F0502020204030204" pitchFamily="34" charset="0"/>
              </a:rPr>
              <a:t>, then with </a:t>
            </a:r>
            <a:r>
              <a:rPr lang="en-AU" sz="1200" b="1">
                <a:effectLst/>
                <a:latin typeface="Calibri" panose="020F0502020204030204" pitchFamily="34" charset="0"/>
                <a:ea typeface="Calibri" panose="020F0502020204030204" pitchFamily="34" charset="0"/>
                <a:cs typeface="Calibri" panose="020F0502020204030204" pitchFamily="34" charset="0"/>
              </a:rPr>
              <a:t>after</a:t>
            </a:r>
            <a:r>
              <a:rPr lang="en-AU" sz="1200">
                <a:effectLst/>
                <a:latin typeface="Calibri" panose="020F0502020204030204" pitchFamily="34" charset="0"/>
                <a:ea typeface="Calibri" panose="020F0502020204030204" pitchFamily="34" charset="0"/>
                <a:cs typeface="Calibri" panose="020F0502020204030204" pitchFamily="34" charset="0"/>
              </a:rPr>
              <a:t>. </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mn-lt"/>
                <a:ea typeface="Times New Roman" panose="02020603050405020304" pitchFamily="18" charset="0"/>
                <a:cs typeface="Calibri" panose="020F0502020204030204" pitchFamily="34" charset="0"/>
              </a:rPr>
              <a:t>Say the sounds in the word.</a:t>
            </a:r>
          </a:p>
          <a:p>
            <a:pPr marL="172800" lvl="0" indent="-172800">
              <a:lnSpc>
                <a:spcPct val="106000"/>
              </a:lnSpc>
              <a:buFont typeface="+mj-lt"/>
              <a:buAutoNum type="arabicPeriod"/>
            </a:pPr>
            <a:r>
              <a:rPr lang="en-AU" sz="1200" i="0">
                <a:effectLst/>
                <a:latin typeface="+mn-lt"/>
                <a:ea typeface="Times New Roman" panose="02020603050405020304" pitchFamily="18" charset="0"/>
                <a:cs typeface="Calibri" panose="020F0502020204030204" pitchFamily="34" charset="0"/>
              </a:rPr>
              <a:t>Draw horizontal lines for each sound in the word.</a:t>
            </a: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a:effectLst/>
                <a:latin typeface="+mn-lt"/>
                <a:ea typeface="Times New Roman" panose="02020603050405020304" pitchFamily="18" charset="0"/>
                <a:cs typeface="Calibri" panose="020F0502020204030204" pitchFamily="34" charset="0"/>
              </a:rPr>
              <a:t>Circle the irregular part/s of the word:</a:t>
            </a:r>
          </a:p>
          <a:p>
            <a:pPr marL="628650" marR="0" lvl="1"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b="1" kern="0">
                <a:ea typeface="Times New Roman" panose="02020603050405020304" pitchFamily="18" charset="0"/>
              </a:rPr>
              <a:t>a</a:t>
            </a:r>
            <a:r>
              <a:rPr lang="en-AU" b="0" kern="0">
                <a:ea typeface="Times New Roman" panose="02020603050405020304" pitchFamily="18" charset="0"/>
              </a:rPr>
              <a:t> says /</a:t>
            </a:r>
            <a:r>
              <a:rPr lang="en-AU" b="0" kern="0" err="1">
                <a:ea typeface="Times New Roman" panose="02020603050405020304" pitchFamily="18" charset="0"/>
              </a:rPr>
              <a:t>ar</a:t>
            </a:r>
            <a:r>
              <a:rPr lang="en-AU" b="0" kern="0">
                <a:ea typeface="Times New Roman" panose="02020603050405020304" pitchFamily="18" charset="0"/>
              </a:rPr>
              <a:t>/ in </a:t>
            </a:r>
            <a:r>
              <a:rPr lang="en-AU" b="1" kern="0">
                <a:ea typeface="Times New Roman" panose="02020603050405020304" pitchFamily="18" charset="0"/>
              </a:rPr>
              <a:t>last</a:t>
            </a:r>
          </a:p>
          <a:p>
            <a:pPr marL="628650" marR="0" lvl="1"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b="1" kern="0">
                <a:ea typeface="Times New Roman" panose="02020603050405020304" pitchFamily="18" charset="0"/>
              </a:rPr>
              <a:t>a</a:t>
            </a:r>
            <a:r>
              <a:rPr lang="en-AU" b="0" kern="0">
                <a:ea typeface="Times New Roman" panose="02020603050405020304" pitchFamily="18" charset="0"/>
              </a:rPr>
              <a:t> says /</a:t>
            </a:r>
            <a:r>
              <a:rPr lang="en-AU" b="0" kern="0" err="1">
                <a:ea typeface="Times New Roman" panose="02020603050405020304" pitchFamily="18" charset="0"/>
              </a:rPr>
              <a:t>ar</a:t>
            </a:r>
            <a:r>
              <a:rPr lang="en-AU" b="0" kern="0">
                <a:ea typeface="Times New Roman" panose="02020603050405020304" pitchFamily="18" charset="0"/>
              </a:rPr>
              <a:t>/ and </a:t>
            </a:r>
            <a:r>
              <a:rPr lang="en-AU" b="1" kern="0">
                <a:ea typeface="Times New Roman" panose="02020603050405020304" pitchFamily="18" charset="0"/>
              </a:rPr>
              <a:t>er</a:t>
            </a:r>
            <a:r>
              <a:rPr lang="en-AU" b="0" kern="0">
                <a:ea typeface="Times New Roman" panose="02020603050405020304" pitchFamily="18" charset="0"/>
              </a:rPr>
              <a:t> says /uh/* in </a:t>
            </a:r>
            <a:r>
              <a:rPr lang="en-AU" b="1" kern="0">
                <a:ea typeface="Times New Roman" panose="02020603050405020304" pitchFamily="18" charset="0"/>
              </a:rPr>
              <a:t>after</a:t>
            </a:r>
            <a:r>
              <a:rPr lang="en-AU" b="0" kern="0">
                <a:ea typeface="Times New Roman" panose="02020603050405020304" pitchFamily="18" charset="0"/>
              </a:rPr>
              <a:t>.</a:t>
            </a:r>
            <a:endParaRPr lang="en-AU" sz="1200" i="0">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kern="0">
                <a:effectLst/>
                <a:latin typeface="+mn-lt"/>
                <a:ea typeface="Times New Roman" panose="02020603050405020304" pitchFamily="18" charset="0"/>
              </a:rPr>
              <a:t>Spell the word orally.</a:t>
            </a:r>
          </a:p>
          <a:p>
            <a:pPr marL="172800" lvl="0" indent="-172800">
              <a:lnSpc>
                <a:spcPct val="106000"/>
              </a:lnSpc>
              <a:spcAft>
                <a:spcPts val="800"/>
              </a:spcAft>
              <a:buFont typeface="+mj-lt"/>
              <a:buAutoNum type="arabicPeriod"/>
            </a:pPr>
            <a:r>
              <a:rPr lang="en-AU" sz="1200" b="0" i="0" kern="0">
                <a:effectLst/>
                <a:latin typeface="+mn-lt"/>
                <a:ea typeface="Times New Roman" panose="02020603050405020304" pitchFamily="18" charset="0"/>
              </a:rPr>
              <a:t>Repeat once more. </a:t>
            </a: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0" kern="0">
                <a:effectLst/>
                <a:latin typeface="+mn-lt"/>
                <a:ea typeface="Times New Roman" panose="02020603050405020304" pitchFamily="18" charset="0"/>
              </a:rPr>
              <a:t>*You may like to remind your students that the /uh/ sound is called a schwa sound.</a:t>
            </a: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1450" lvl="0"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1450" marR="0" lvl="0" indent="-17145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b="0" kern="1200">
                <a:solidFill>
                  <a:schemeClr val="tx1"/>
                </a:solidFill>
                <a:latin typeface="+mn-lt"/>
                <a:ea typeface="+mn-ea"/>
                <a:cs typeface="+mn-cs"/>
              </a:rPr>
              <a:t>draw students’ attention to the spelling of </a:t>
            </a:r>
            <a:r>
              <a:rPr lang="en-US" sz="1200" b="1" kern="1200">
                <a:solidFill>
                  <a:schemeClr val="tx1"/>
                </a:solidFill>
                <a:latin typeface="+mn-lt"/>
                <a:ea typeface="+mn-ea"/>
                <a:cs typeface="+mn-cs"/>
              </a:rPr>
              <a:t>last </a:t>
            </a:r>
            <a:r>
              <a:rPr lang="en-US" sz="1200" b="0" kern="1200">
                <a:solidFill>
                  <a:schemeClr val="tx1"/>
                </a:solidFill>
                <a:latin typeface="+mn-lt"/>
                <a:ea typeface="+mn-ea"/>
                <a:cs typeface="+mn-cs"/>
              </a:rPr>
              <a:t>and </a:t>
            </a:r>
            <a:r>
              <a:rPr lang="en-US" sz="1200" b="1" kern="1200">
                <a:solidFill>
                  <a:schemeClr val="tx1"/>
                </a:solidFill>
                <a:latin typeface="+mn-lt"/>
                <a:ea typeface="+mn-ea"/>
                <a:cs typeface="+mn-cs"/>
              </a:rPr>
              <a:t>after</a:t>
            </a:r>
            <a:endParaRPr lang="en-AU" sz="1200" b="1" kern="1200">
              <a:solidFill>
                <a:schemeClr val="tx1"/>
              </a:solidFill>
              <a:latin typeface="+mn-lt"/>
              <a:ea typeface="+mn-ea"/>
              <a:cs typeface="+mn-cs"/>
            </a:endParaRPr>
          </a:p>
          <a:p>
            <a:pPr marL="171450" lvl="0"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read words with </a:t>
            </a:r>
            <a:r>
              <a:rPr lang="en-US" sz="1200" b="1">
                <a:effectLst/>
                <a:latin typeface="+mn-lt"/>
                <a:ea typeface="Aptos" panose="020B0004020202020204" pitchFamily="34" charset="0"/>
                <a:cs typeface="Times New Roman" panose="02020603050405020304" pitchFamily="18" charset="0"/>
              </a:rPr>
              <a:t>er</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ir</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and</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ur</a:t>
            </a:r>
            <a:r>
              <a:rPr lang="en-US" sz="1200" b="1">
                <a:effectLst/>
                <a:latin typeface="+mn-lt"/>
                <a:ea typeface="Aptos" panose="020B0004020202020204" pitchFamily="34" charset="0"/>
                <a:cs typeface="Times New Roman" panose="02020603050405020304" pitchFamily="18" charset="0"/>
              </a:rPr>
              <a:t> </a:t>
            </a:r>
            <a:r>
              <a:rPr lang="en-US" sz="1200">
                <a:effectLst/>
                <a:latin typeface="+mn-lt"/>
                <a:ea typeface="Aptos" panose="020B0004020202020204" pitchFamily="34" charset="0"/>
                <a:cs typeface="Times New Roman" panose="02020603050405020304" pitchFamily="18" charset="0"/>
              </a:rPr>
              <a:t>by:</a:t>
            </a:r>
          </a:p>
          <a:p>
            <a:pPr marL="628650" lvl="1"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saying and blending the sounds to read the word</a:t>
            </a:r>
          </a:p>
          <a:p>
            <a:pPr marL="628650" lvl="1"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noting the spelling for /er/ in the word, for example: </a:t>
            </a:r>
            <a:r>
              <a:rPr lang="en-US" sz="1200" b="1" err="1">
                <a:effectLst/>
                <a:latin typeface="+mn-lt"/>
                <a:ea typeface="Aptos" panose="020B0004020202020204" pitchFamily="34" charset="0"/>
                <a:cs typeface="Times New Roman" panose="02020603050405020304" pitchFamily="18" charset="0"/>
              </a:rPr>
              <a:t>ur</a:t>
            </a:r>
            <a:r>
              <a:rPr lang="en-US" sz="1200">
                <a:effectLst/>
                <a:latin typeface="+mn-lt"/>
                <a:ea typeface="Aptos" panose="020B0004020202020204" pitchFamily="34" charset="0"/>
                <a:cs typeface="Times New Roman" panose="02020603050405020304" pitchFamily="18" charset="0"/>
              </a:rPr>
              <a:t> says /er/ in</a:t>
            </a:r>
            <a:r>
              <a:rPr lang="en-US" sz="1200" b="1">
                <a:effectLst/>
                <a:latin typeface="+mn-lt"/>
                <a:ea typeface="Aptos" panose="020B0004020202020204" pitchFamily="34" charset="0"/>
                <a:cs typeface="Times New Roman" panose="02020603050405020304" pitchFamily="18" charset="0"/>
              </a:rPr>
              <a:t> turned</a:t>
            </a:r>
          </a:p>
          <a:p>
            <a:pPr marL="172800" lvl="0" indent="-172800">
              <a:lnSpc>
                <a:spcPct val="107000"/>
              </a:lnSpc>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as appropriate.</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r>
              <a:rPr lang="en-US">
                <a:latin typeface="+mn-lt"/>
              </a:rPr>
              <a:t>Re-read the sentences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1450" lvl="0"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1450" marR="0" lvl="0" indent="-17145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b="0" kern="1200">
                <a:solidFill>
                  <a:schemeClr val="tx1"/>
                </a:solidFill>
                <a:latin typeface="+mn-lt"/>
                <a:ea typeface="+mn-ea"/>
                <a:cs typeface="+mn-cs"/>
              </a:rPr>
              <a:t>note the spelling of </a:t>
            </a:r>
            <a:r>
              <a:rPr lang="en-US" sz="1200" b="1" kern="1200">
                <a:solidFill>
                  <a:schemeClr val="tx1"/>
                </a:solidFill>
                <a:latin typeface="+mn-lt"/>
                <a:ea typeface="+mn-ea"/>
                <a:cs typeface="+mn-cs"/>
              </a:rPr>
              <a:t>last </a:t>
            </a:r>
            <a:r>
              <a:rPr lang="en-US" sz="1200" b="0" kern="1200">
                <a:solidFill>
                  <a:schemeClr val="tx1"/>
                </a:solidFill>
                <a:latin typeface="+mn-lt"/>
                <a:ea typeface="+mn-ea"/>
                <a:cs typeface="+mn-cs"/>
              </a:rPr>
              <a:t>and </a:t>
            </a:r>
            <a:r>
              <a:rPr lang="en-US" sz="1200" b="1" kern="1200">
                <a:solidFill>
                  <a:schemeClr val="tx1"/>
                </a:solidFill>
                <a:latin typeface="+mn-lt"/>
                <a:ea typeface="+mn-ea"/>
                <a:cs typeface="+mn-cs"/>
              </a:rPr>
              <a:t>after</a:t>
            </a:r>
            <a:endParaRPr lang="en-AU" sz="1200" b="1" kern="1200">
              <a:solidFill>
                <a:schemeClr val="tx1"/>
              </a:solidFill>
              <a:latin typeface="+mn-lt"/>
              <a:ea typeface="+mn-ea"/>
              <a:cs typeface="+mn-cs"/>
            </a:endParaRPr>
          </a:p>
          <a:p>
            <a:pPr marL="171450" lvl="0"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read words with </a:t>
            </a:r>
            <a:r>
              <a:rPr lang="en-US" sz="1200" b="1">
                <a:effectLst/>
                <a:latin typeface="+mn-lt"/>
                <a:ea typeface="Aptos" panose="020B0004020202020204" pitchFamily="34" charset="0"/>
                <a:cs typeface="Times New Roman" panose="02020603050405020304" pitchFamily="18" charset="0"/>
              </a:rPr>
              <a:t>er</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ir</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and</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ur</a:t>
            </a:r>
            <a:r>
              <a:rPr lang="en-US" sz="1200" b="1">
                <a:effectLst/>
                <a:latin typeface="+mn-lt"/>
                <a:ea typeface="Aptos" panose="020B0004020202020204" pitchFamily="34" charset="0"/>
                <a:cs typeface="Times New Roman" panose="02020603050405020304" pitchFamily="18" charset="0"/>
              </a:rPr>
              <a:t> </a:t>
            </a:r>
            <a:r>
              <a:rPr lang="en-US" sz="1200">
                <a:effectLst/>
                <a:latin typeface="+mn-lt"/>
                <a:ea typeface="Aptos" panose="020B0004020202020204" pitchFamily="34" charset="0"/>
                <a:cs typeface="Times New Roman" panose="02020603050405020304" pitchFamily="18" charset="0"/>
              </a:rPr>
              <a:t>by:</a:t>
            </a:r>
          </a:p>
          <a:p>
            <a:pPr marL="628650" lvl="1"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saying and blending the sounds to read the word</a:t>
            </a:r>
          </a:p>
          <a:p>
            <a:pPr marL="628650" lvl="1"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noting the spelling for /er/ in the word, for example: </a:t>
            </a:r>
            <a:r>
              <a:rPr lang="en-US" sz="1200" b="1" err="1">
                <a:effectLst/>
                <a:latin typeface="+mn-lt"/>
                <a:ea typeface="Aptos" panose="020B0004020202020204" pitchFamily="34" charset="0"/>
                <a:cs typeface="Times New Roman" panose="02020603050405020304" pitchFamily="18" charset="0"/>
              </a:rPr>
              <a:t>ur</a:t>
            </a:r>
            <a:r>
              <a:rPr lang="en-US" sz="1200">
                <a:effectLst/>
                <a:latin typeface="+mn-lt"/>
                <a:ea typeface="Aptos" panose="020B0004020202020204" pitchFamily="34" charset="0"/>
                <a:cs typeface="Times New Roman" panose="02020603050405020304" pitchFamily="18" charset="0"/>
              </a:rPr>
              <a:t> says /er/ in</a:t>
            </a:r>
            <a:r>
              <a:rPr lang="en-US" sz="1200" b="1">
                <a:effectLst/>
                <a:latin typeface="+mn-lt"/>
                <a:ea typeface="Aptos" panose="020B0004020202020204" pitchFamily="34" charset="0"/>
                <a:cs typeface="Times New Roman" panose="02020603050405020304" pitchFamily="18" charset="0"/>
              </a:rPr>
              <a:t> Saturday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sounding out and blend to read the other words as needed.</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Sentence dictation</a:t>
            </a:r>
            <a:r>
              <a:rPr lang="en-US" b="1">
                <a:latin typeface="+mn-lt"/>
              </a:rPr>
              <a:t>: Last term I put on my shirt with the swirls to go to church.</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words with </a:t>
            </a:r>
            <a:r>
              <a:rPr lang="en-AU" sz="1200" b="1"/>
              <a:t>er</a:t>
            </a:r>
            <a:r>
              <a:rPr lang="en-AU" sz="1200" b="0"/>
              <a:t>,</a:t>
            </a:r>
            <a:r>
              <a:rPr lang="en-AU" sz="1200" b="1"/>
              <a:t> </a:t>
            </a:r>
            <a:r>
              <a:rPr lang="en-AU" sz="1200" b="1" err="1"/>
              <a:t>ir</a:t>
            </a:r>
            <a:r>
              <a:rPr lang="en-AU" sz="1200" b="0"/>
              <a:t>,</a:t>
            </a:r>
            <a:r>
              <a:rPr lang="en-AU" sz="1200" b="1"/>
              <a:t> </a:t>
            </a:r>
            <a:r>
              <a:rPr lang="en-AU" sz="1200" b="1" err="1"/>
              <a:t>ur</a:t>
            </a:r>
            <a:r>
              <a:rPr lang="en-AU" sz="1200" b="1"/>
              <a:t> </a:t>
            </a:r>
            <a:r>
              <a:rPr lang="en-AU" sz="1200" b="0"/>
              <a:t>saying</a:t>
            </a:r>
            <a:r>
              <a:rPr lang="en-AU" sz="1200" b="1"/>
              <a:t> /er/ </a:t>
            </a:r>
            <a:r>
              <a:rPr lang="en-US" b="0">
                <a:latin typeface="+mn-lt"/>
              </a:rPr>
              <a:t>and new irregular words </a:t>
            </a:r>
          </a:p>
          <a:p>
            <a:pPr marL="171450" indent="-171450">
              <a:buFont typeface="Arial" panose="020B0604020202020204" pitchFamily="34" charset="0"/>
              <a:buChar char="•"/>
            </a:pPr>
            <a:r>
              <a:rPr lang="en-US" b="0">
                <a:latin typeface="+mn-lt"/>
              </a:rPr>
              <a:t>noting the correct spelling for /er/ in each of the relevant words, for example, </a:t>
            </a:r>
            <a:r>
              <a:rPr lang="en-US" b="1">
                <a:latin typeface="+mn-lt"/>
              </a:rPr>
              <a:t>er</a:t>
            </a:r>
            <a:r>
              <a:rPr lang="en-US" b="0">
                <a:latin typeface="+mn-lt"/>
              </a:rPr>
              <a:t> says /er/ in </a:t>
            </a:r>
            <a:r>
              <a:rPr lang="en-US" b="1">
                <a:latin typeface="+mn-lt"/>
              </a:rPr>
              <a:t>term</a:t>
            </a:r>
          </a:p>
          <a:p>
            <a:pPr marL="171450" indent="-171450">
              <a:buFont typeface="Arial" panose="020B0604020202020204" pitchFamily="34" charset="0"/>
              <a:buChar char="•"/>
            </a:pPr>
            <a:r>
              <a:rPr lang="en-US">
                <a:latin typeface="+mn-lt"/>
              </a:rPr>
              <a:t>re-reading the sentence to check for accuracy or any editing required.</a:t>
            </a: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We do</a:t>
            </a:r>
          </a:p>
          <a:p>
            <a:endParaRPr lang="en-US" dirty="0">
              <a:latin typeface="+mn-lt"/>
            </a:endParaRPr>
          </a:p>
          <a:p>
            <a:r>
              <a:rPr lang="en-US" dirty="0"/>
              <a:t>Support students as much as needed to write the sentence on their mini-whiteboard or on paper.</a:t>
            </a:r>
          </a:p>
          <a:p>
            <a:endParaRPr lang="en-US" dirty="0"/>
          </a:p>
          <a:p>
            <a:r>
              <a:rPr lang="en-US" dirty="0">
                <a:latin typeface="+mn-lt"/>
              </a:rPr>
              <a:t>Sentence dictation: </a:t>
            </a:r>
            <a:r>
              <a:rPr lang="en-US" b="1" dirty="0">
                <a:latin typeface="+mn-lt"/>
              </a:rPr>
              <a:t>The nurse helped Fern after she burnt herself at Kurt’s third birthday party. </a:t>
            </a:r>
          </a:p>
          <a:p>
            <a:endParaRPr lang="en-US" dirty="0">
              <a:latin typeface="+mn-lt"/>
            </a:endParaRPr>
          </a:p>
          <a:p>
            <a:r>
              <a:rPr lang="en-US" dirty="0"/>
              <a:t>Say the sentence aloud and have students:</a:t>
            </a:r>
          </a:p>
          <a:p>
            <a:pPr marL="171450" indent="-171450">
              <a:buFont typeface="Arial" panose="020B0604020202020204" pitchFamily="34" charset="0"/>
              <a:buChar char="•"/>
            </a:pPr>
            <a:r>
              <a:rPr lang="en-US" dirty="0"/>
              <a:t>repeat it after you</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 </a:t>
            </a:r>
            <a:r>
              <a:rPr lang="en-AU" dirty="0">
                <a:latin typeface="+mn-lt"/>
              </a:rPr>
              <a:t>words that will be spelt using </a:t>
            </a:r>
            <a:r>
              <a:rPr lang="en-AU" sz="1200" b="1" dirty="0"/>
              <a:t>er</a:t>
            </a:r>
            <a:r>
              <a:rPr lang="en-AU" sz="1200" b="0" dirty="0"/>
              <a:t>,</a:t>
            </a:r>
            <a:r>
              <a:rPr lang="en-AU" sz="1200" b="1" dirty="0"/>
              <a:t> </a:t>
            </a:r>
            <a:r>
              <a:rPr lang="en-AU" sz="1200" b="1" dirty="0" err="1"/>
              <a:t>ir</a:t>
            </a:r>
            <a:r>
              <a:rPr lang="en-AU" sz="1200" b="1" dirty="0"/>
              <a:t> </a:t>
            </a:r>
            <a:r>
              <a:rPr lang="en-AU" sz="1200" b="0" dirty="0"/>
              <a:t>or </a:t>
            </a:r>
            <a:r>
              <a:rPr lang="en-AU" sz="1200" b="1" dirty="0" err="1"/>
              <a:t>ur</a:t>
            </a:r>
            <a:r>
              <a:rPr lang="en-AU" sz="1200" b="1" dirty="0"/>
              <a:t> </a:t>
            </a:r>
            <a:r>
              <a:rPr lang="en-AU" sz="1200" b="0" dirty="0"/>
              <a:t>saying</a:t>
            </a:r>
            <a:r>
              <a:rPr lang="en-AU" sz="1200" b="1" dirty="0"/>
              <a:t> </a:t>
            </a:r>
            <a:r>
              <a:rPr lang="en-AU" sz="1200" b="0" dirty="0"/>
              <a:t>/er/.</a:t>
            </a:r>
            <a:endParaRPr lang="en-US" dirty="0"/>
          </a:p>
          <a:p>
            <a:endParaRPr lang="en-US" dirty="0"/>
          </a:p>
          <a:p>
            <a:r>
              <a:rPr lang="en-US" dirty="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dirty="0"/>
              <a:t>writing the words with /er/ on the 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dirty="0"/>
              <a:t>underlining which spelling is correct for /er/ in each word.*</a:t>
            </a:r>
          </a:p>
          <a:p>
            <a:endParaRPr lang="en-US" dirty="0">
              <a:latin typeface="+mn-lt"/>
            </a:endParaRPr>
          </a:p>
          <a:p>
            <a:r>
              <a:rPr lang="en-US" dirty="0"/>
              <a:t>Prompt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using the key words from the board to spell the /er/ words with the correct spelling choice</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171450"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 sentence to check for accuracy </a:t>
            </a:r>
            <a:r>
              <a:rPr lang="en-US" sz="1200" dirty="0">
                <a:latin typeface="+mn-lt"/>
              </a:rPr>
              <a:t>or any editing then </a:t>
            </a:r>
            <a:r>
              <a:rPr lang="en-US" sz="1200" dirty="0">
                <a:effectLst/>
                <a:latin typeface="+mn-lt"/>
                <a:cs typeface="Times New Roman" panose="02020603050405020304" pitchFamily="18" charset="0"/>
              </a:rPr>
              <a:t>place their mini-whiteboard underneath their chin for the teacher to check.</a:t>
            </a:r>
            <a:endParaRPr lang="en-US" dirty="0"/>
          </a:p>
          <a:p>
            <a:pPr marL="171450"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effectLst/>
                <a:latin typeface="+mn-lt"/>
                <a:cs typeface="Times New Roman" panose="02020603050405020304" pitchFamily="18" charset="0"/>
              </a:rPr>
              <a:t>*You may repeat the relevant part of the spelling </a:t>
            </a:r>
            <a:r>
              <a:rPr lang="en-US" sz="1200" b="0" dirty="0" err="1">
                <a:effectLst/>
                <a:latin typeface="+mn-lt"/>
                <a:cs typeface="Times New Roman" panose="02020603050405020304" pitchFamily="18" charset="0"/>
              </a:rPr>
              <a:t>generalisation</a:t>
            </a:r>
            <a:r>
              <a:rPr lang="en-US" sz="1200" b="0" dirty="0">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er</a:t>
            </a:r>
            <a:r>
              <a:rPr lang="en-US" dirty="0"/>
              <a:t> as in </a:t>
            </a:r>
            <a:r>
              <a:rPr lang="en-US" b="1" dirty="0"/>
              <a:t>her</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err="1"/>
              <a:t>ir</a:t>
            </a:r>
            <a:r>
              <a:rPr lang="en-US" b="1" dirty="0"/>
              <a:t> </a:t>
            </a:r>
            <a:r>
              <a:rPr lang="en-US" b="0" dirty="0"/>
              <a:t>as in </a:t>
            </a:r>
            <a:r>
              <a:rPr lang="en-US" b="1" dirty="0"/>
              <a:t>bird</a:t>
            </a:r>
          </a:p>
          <a:p>
            <a:pPr marL="171450" indent="-171450">
              <a:buFont typeface="Arial" panose="020B0604020202020204" pitchFamily="34" charset="0"/>
              <a:buChar char="•"/>
            </a:pPr>
            <a:r>
              <a:rPr lang="en-US" b="1" dirty="0" err="1"/>
              <a:t>ur</a:t>
            </a:r>
            <a:r>
              <a:rPr lang="en-US" dirty="0"/>
              <a:t> as in </a:t>
            </a:r>
            <a:r>
              <a:rPr lang="en-US" b="1" dirty="0"/>
              <a:t>hurt</a:t>
            </a:r>
            <a:r>
              <a:rPr lang="en-US" b="0" dirty="0"/>
              <a:t>.</a:t>
            </a:r>
            <a:endParaRPr lang="en-US" dirty="0"/>
          </a:p>
          <a:p>
            <a:endParaRPr lang="en-US" dirty="0">
              <a:latin typeface="+mn-lt"/>
            </a:endParaRPr>
          </a:p>
          <a:p>
            <a:r>
              <a:rPr lang="en-US" dirty="0"/>
              <a:t>Note: Students who are able can extend the sentences or write additional sentences containing the target spelling for the lesson. </a:t>
            </a:r>
          </a:p>
          <a:p>
            <a:pPr marL="0" indent="0">
              <a:buFont typeface="Arial" panose="020B0604020202020204" pitchFamily="34" charset="0"/>
              <a:buNone/>
            </a:pPr>
            <a:endParaRPr lang="en-US" b="0" dirty="0">
              <a:latin typeface="+mn-l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Refer to the letter tiles on the slide showing the pattern of words with a </a:t>
            </a:r>
            <a:r>
              <a:rPr lang="en-US" sz="1200" b="1"/>
              <a:t>silent final 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t>words end in </a:t>
            </a:r>
            <a:r>
              <a:rPr lang="en-US" sz="1200" b="1"/>
              <a:t>silent final e</a:t>
            </a:r>
            <a:r>
              <a:rPr lang="en-US" sz="1200" b="0"/>
              <a:t> after </a:t>
            </a:r>
            <a:r>
              <a:rPr lang="en-US" sz="1200" b="1"/>
              <a:t>v</a:t>
            </a:r>
            <a:r>
              <a:rPr lang="en-US" sz="1200" b="0"/>
              <a:t> because English words don’t end with the letter </a:t>
            </a:r>
            <a:r>
              <a:rPr lang="en-US" sz="1200" b="1"/>
              <a:t>v</a:t>
            </a:r>
            <a:r>
              <a:rPr lang="en-US" sz="1200"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Remind students of further reasons that words end in </a:t>
            </a:r>
            <a:r>
              <a:rPr lang="en-US" sz="1200" b="1"/>
              <a:t>silent final e</a:t>
            </a:r>
            <a:r>
              <a:rPr lang="en-US" sz="1200"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t>The way we say some English words has changed over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t>The English language uses words from other languages.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a:effectLst/>
                <a:latin typeface="+mn-lt"/>
                <a:cs typeface="Arial" panose="020B0604020202020204" pitchFamily="34" charset="0"/>
              </a:rPr>
              <a:t>The </a:t>
            </a:r>
            <a:r>
              <a:rPr lang="en-AU" sz="1200" b="1" kern="1200">
                <a:effectLst/>
                <a:latin typeface="+mn-lt"/>
                <a:cs typeface="Arial" panose="020B0604020202020204" pitchFamily="34" charset="0"/>
              </a:rPr>
              <a:t>silent final e </a:t>
            </a:r>
            <a:r>
              <a:rPr lang="en-AU" sz="1200" b="0" kern="1200">
                <a:effectLst/>
                <a:latin typeface="+mn-lt"/>
                <a:cs typeface="Arial" panose="020B0604020202020204" pitchFamily="34" charset="0"/>
              </a:rPr>
              <a:t>helps make the word look different from other similar words or spelling patterns.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a:t>s</a:t>
            </a:r>
            <a:r>
              <a:rPr lang="en-US" sz="1200" b="0" i="0"/>
              <a:t>, </a:t>
            </a:r>
            <a:r>
              <a:rPr lang="en-US" sz="1200" b="1" i="0"/>
              <a:t>z</a:t>
            </a:r>
            <a:r>
              <a:rPr lang="en-US" sz="1200" b="0" i="0"/>
              <a:t> and </a:t>
            </a:r>
            <a:r>
              <a:rPr lang="en-US" sz="1200" b="1" i="0" err="1"/>
              <a:t>th</a:t>
            </a:r>
            <a:r>
              <a:rPr lang="en-US" sz="1200" b="0" i="0"/>
              <a:t> are common letters before a </a:t>
            </a:r>
            <a:r>
              <a:rPr lang="en-US" sz="1200" b="1" i="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a:t>s </a:t>
            </a:r>
            <a:r>
              <a:rPr lang="en-US" sz="1200" b="0" i="0"/>
              <a:t>can say /s/ or /z/ before a </a:t>
            </a:r>
            <a:r>
              <a:rPr lang="en-US" sz="1200" b="1" i="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err="1"/>
              <a:t>th</a:t>
            </a:r>
            <a:r>
              <a:rPr lang="en-US" sz="1200" b="1" i="0"/>
              <a:t> </a:t>
            </a:r>
            <a:r>
              <a:rPr lang="en-US" sz="1200" b="0" i="0"/>
              <a:t>says its voiced sound before a</a:t>
            </a:r>
            <a:r>
              <a:rPr lang="en-US" sz="1200" b="1" i="0"/>
              <a:t> silent final e</a:t>
            </a:r>
            <a:r>
              <a:rPr lang="en-US" sz="1200" b="0"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t>Remind students that the best way to remember which words end in a </a:t>
            </a:r>
            <a:r>
              <a:rPr lang="en-US" sz="1200" b="1" i="0"/>
              <a:t>silent final e </a:t>
            </a:r>
            <a:r>
              <a:rPr lang="en-US" sz="1200" b="0" i="0"/>
              <a:t>is to </a:t>
            </a:r>
            <a:r>
              <a:rPr lang="en-US" sz="1200" b="0" i="0" err="1"/>
              <a:t>practise</a:t>
            </a:r>
            <a:r>
              <a:rPr lang="en-US" sz="1200" b="0" i="0"/>
              <a:t> reading and writing these words correctly.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*If your students can recall these reasons independently, prompt them to do so. However, this is a lot of new information for students to take in so, in most cases, recall these reasons aloud for your students. </a:t>
            </a: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3529798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Note that the spelling task of this check for understanding is different to previous lessons. Due to the nature of the /er/ spelling generalisation, you would not expect a high percentage of students to be able to apply the spelling choices to a range of words correctly yet. See below for instructions for this alternative approach.*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that </a:t>
            </a:r>
            <a:r>
              <a:rPr lang="en-US" b="0" i="0">
                <a:latin typeface="+mn-lt"/>
              </a:rPr>
              <a:t>r often changes the sound a vowel makes</a:t>
            </a:r>
            <a:r>
              <a:rPr lang="en-AU" sz="1200" b="0" i="0" kern="1200">
                <a:effectLst/>
                <a:latin typeface="+mn-lt"/>
                <a:cs typeface="Arial" panose="020B0604020202020204" pitchFamily="34" charset="0"/>
              </a:rPr>
              <a:t>; t</a:t>
            </a:r>
            <a:r>
              <a:rPr lang="en-AU" sz="1200" b="0" i="0" kern="1200">
                <a:effectLst/>
                <a:latin typeface="+mn-lt"/>
                <a:ea typeface="Times New Roman" panose="02020603050405020304" pitchFamily="18" charset="0"/>
                <a:cs typeface="Arial" panose="020B0604020202020204" pitchFamily="34" charset="0"/>
              </a:rPr>
              <a:t>his is called an r-controlled vowel digraph</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one of the key words </a:t>
            </a:r>
            <a:r>
              <a:rPr lang="en-AU" sz="1200">
                <a:solidFill>
                  <a:schemeClr val="tx1"/>
                </a:solidFill>
                <a:effectLst/>
                <a:latin typeface="+mn-lt"/>
                <a:cs typeface="Times New Roman" panose="02020603050405020304" pitchFamily="18" charset="0"/>
              </a:rPr>
              <a:t>from the mnemonic phrase: </a:t>
            </a:r>
            <a:r>
              <a:rPr lang="en-AU" sz="1200" b="1">
                <a:solidFill>
                  <a:schemeClr val="tx1"/>
                </a:solidFill>
                <a:effectLst/>
                <a:latin typeface="+mn-lt"/>
                <a:cs typeface="Times New Roman" panose="02020603050405020304" pitchFamily="18" charset="0"/>
              </a:rPr>
              <a:t>H</a:t>
            </a:r>
            <a:r>
              <a:rPr lang="en-AU" sz="1200" b="1" u="sng">
                <a:solidFill>
                  <a:schemeClr val="tx1"/>
                </a:solidFill>
                <a:effectLst/>
                <a:latin typeface="+mn-lt"/>
                <a:cs typeface="Times New Roman" panose="02020603050405020304" pitchFamily="18" charset="0"/>
              </a:rPr>
              <a:t>er</a:t>
            </a:r>
            <a:r>
              <a:rPr lang="en-AU" sz="1200" b="1">
                <a:solidFill>
                  <a:schemeClr val="tx1"/>
                </a:solidFill>
                <a:effectLst/>
                <a:latin typeface="+mn-lt"/>
                <a:cs typeface="Times New Roman" panose="02020603050405020304" pitchFamily="18" charset="0"/>
              </a:rPr>
              <a:t> b</a:t>
            </a:r>
            <a:r>
              <a:rPr lang="en-AU" sz="1200" b="1" u="sng">
                <a:solidFill>
                  <a:schemeClr val="tx1"/>
                </a:solidFill>
                <a:effectLst/>
                <a:latin typeface="+mn-lt"/>
                <a:cs typeface="Times New Roman" panose="02020603050405020304" pitchFamily="18" charset="0"/>
              </a:rPr>
              <a:t>ir</a:t>
            </a:r>
            <a:r>
              <a:rPr lang="en-AU" sz="1200" b="1">
                <a:solidFill>
                  <a:schemeClr val="tx1"/>
                </a:solidFill>
                <a:effectLst/>
                <a:latin typeface="+mn-lt"/>
                <a:cs typeface="Times New Roman" panose="02020603050405020304" pitchFamily="18" charset="0"/>
              </a:rPr>
              <a:t>d is h</a:t>
            </a:r>
            <a:r>
              <a:rPr lang="en-AU" sz="1200" b="1" u="sng">
                <a:solidFill>
                  <a:schemeClr val="tx1"/>
                </a:solidFill>
                <a:effectLst/>
                <a:latin typeface="+mn-lt"/>
                <a:cs typeface="Times New Roman" panose="02020603050405020304" pitchFamily="18" charset="0"/>
              </a:rPr>
              <a:t>ur</a:t>
            </a:r>
            <a:r>
              <a:rPr lang="en-AU" sz="1200" b="1">
                <a:solidFill>
                  <a:schemeClr val="tx1"/>
                </a:solidFill>
                <a:effectLst/>
                <a:latin typeface="+mn-lt"/>
                <a:cs typeface="Times New Roman" panose="02020603050405020304" pitchFamily="18" charset="0"/>
              </a:rPr>
              <a:t>t </a:t>
            </a:r>
            <a:r>
              <a:rPr lang="en-US" sz="1200">
                <a:solidFill>
                  <a:schemeClr val="tx1"/>
                </a:solidFill>
                <a:effectLst/>
                <a:latin typeface="+mn-lt"/>
                <a:cs typeface="Times New Roman" panose="02020603050405020304" pitchFamily="18" charset="0"/>
              </a:rPr>
              <a:t>on their mini-whiteboard</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a:t>
            </a:r>
          </a:p>
          <a:p>
            <a:pPr marL="171450" indent="-171450">
              <a:buFont typeface="Arial" panose="020B0604020202020204" pitchFamily="34" charset="0"/>
              <a:buChar char="•"/>
            </a:pPr>
            <a:r>
              <a:rPr lang="en-US" sz="1200">
                <a:solidFill>
                  <a:schemeClr val="tx1"/>
                </a:solidFill>
                <a:effectLst/>
                <a:latin typeface="+mn-lt"/>
                <a:ea typeface="Calibri" panose="020F0502020204030204" pitchFamily="34" charset="0"/>
                <a:cs typeface="Times New Roman" panose="02020603050405020304" pitchFamily="18" charset="0"/>
              </a:rPr>
              <a:t>Students who have not met the success criteria are top priority for small-group targeted instruction.</a:t>
            </a:r>
          </a:p>
          <a:p>
            <a:pPr marL="171450" indent="-171450">
              <a:buFont typeface="Arial" panose="020B0604020202020204" pitchFamily="34" charset="0"/>
              <a:buChar char="•"/>
            </a:pPr>
            <a:r>
              <a:rPr lang="en-US" sz="1200">
                <a:solidFill>
                  <a:schemeClr val="tx1"/>
                </a:solidFill>
                <a:latin typeface="+mn-lt"/>
              </a:rPr>
              <a:t>According to need, you may ask some students to read and/or spell some words including the</a:t>
            </a:r>
            <a:r>
              <a:rPr lang="en-US" sz="1200" b="1">
                <a:solidFill>
                  <a:schemeClr val="tx1"/>
                </a:solidFill>
                <a:latin typeface="+mn-lt"/>
              </a:rPr>
              <a:t> </a:t>
            </a:r>
            <a:r>
              <a:rPr lang="en-AU" sz="1200" b="1"/>
              <a:t>er</a:t>
            </a:r>
            <a:r>
              <a:rPr lang="en-AU" sz="1200" b="0"/>
              <a:t>,</a:t>
            </a:r>
            <a:r>
              <a:rPr lang="en-AU" sz="1200" b="1"/>
              <a:t> </a:t>
            </a:r>
            <a:r>
              <a:rPr lang="en-AU" sz="1200" b="1" err="1"/>
              <a:t>ir</a:t>
            </a:r>
            <a:r>
              <a:rPr lang="en-AU" sz="1200" b="0"/>
              <a:t>,</a:t>
            </a:r>
            <a:r>
              <a:rPr lang="en-AU" sz="1200" b="1"/>
              <a:t> </a:t>
            </a:r>
            <a:r>
              <a:rPr lang="en-AU" sz="1200" b="1" err="1"/>
              <a:t>ur</a:t>
            </a:r>
            <a:r>
              <a:rPr lang="en-AU" sz="1200" b="1"/>
              <a:t> </a:t>
            </a:r>
            <a:r>
              <a:rPr lang="en-AU" sz="1200" b="0"/>
              <a:t>saying</a:t>
            </a:r>
            <a:r>
              <a:rPr lang="en-AU" sz="1200" b="1"/>
              <a:t> </a:t>
            </a:r>
            <a:r>
              <a:rPr lang="en-AU" sz="1200" b="0"/>
              <a:t>/er/ </a:t>
            </a:r>
            <a:r>
              <a:rPr lang="en-US" sz="1200">
                <a:solidFill>
                  <a:schemeClr val="tx1"/>
                </a:solidFill>
                <a:latin typeface="+mn-lt"/>
              </a:rPr>
              <a:t>spelling followed by a taught suffix, for example, </a:t>
            </a:r>
            <a:r>
              <a:rPr lang="en-US" sz="1200" b="1">
                <a:solidFill>
                  <a:schemeClr val="tx1"/>
                </a:solidFill>
                <a:latin typeface="+mn-lt"/>
              </a:rPr>
              <a:t>hurting </a:t>
            </a:r>
            <a:r>
              <a:rPr lang="en-US" sz="1200">
                <a:solidFill>
                  <a:schemeClr val="tx1"/>
                </a:solidFill>
                <a:latin typeface="+mn-lt"/>
              </a:rPr>
              <a:t>or </a:t>
            </a:r>
            <a:r>
              <a:rPr lang="en-US" sz="1200" b="1">
                <a:solidFill>
                  <a:schemeClr val="tx1"/>
                </a:solidFill>
                <a:latin typeface="+mn-lt"/>
              </a:rPr>
              <a:t>perched</a:t>
            </a:r>
            <a:r>
              <a:rPr lang="en-US" sz="1200" b="0">
                <a:solidFill>
                  <a:schemeClr val="tx1"/>
                </a:solidFill>
                <a:latin typeface="+mn-lt"/>
              </a:rPr>
              <a:t>.</a:t>
            </a:r>
            <a:endParaRPr lang="en-US" sz="1200" b="1">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sounds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write</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her</a:t>
            </a:r>
            <a:r>
              <a:rPr lang="en-US" sz="1200" b="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bird</a:t>
            </a:r>
            <a:r>
              <a:rPr lang="en-US" sz="1200" b="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hurt</a:t>
            </a:r>
            <a:r>
              <a:rPr lang="en-US" sz="1200" b="0">
                <a:solidFill>
                  <a:srgbClr val="404040"/>
                </a:solidFill>
                <a:effectLst/>
                <a:latin typeface="+mn-lt"/>
                <a:ea typeface="Verdana"/>
                <a:cs typeface="Times New Roman" panose="02020603050405020304" pitchFamily="18" charset="0"/>
              </a:rPr>
              <a:t>. For each word, the spelling for /er/ is included as a prompt.*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b="1">
              <a:solidFill>
                <a:srgbClr val="404040"/>
              </a:solidFill>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US"/>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That girl hurt herself when she ran on the dirt track last Saturday. </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*Please note:</a:t>
            </a:r>
          </a:p>
          <a:p>
            <a:pPr marL="171450" lvl="0" indent="-171450">
              <a:lnSpc>
                <a:spcPct val="106000"/>
              </a:lnSpc>
              <a:spcAft>
                <a:spcPts val="800"/>
              </a:spcAft>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Due to the nature of the /er/ spelling generalisation, you would not expect a high percentage of students to be able to apply the spelling choices to a range of words correctly yet. </a:t>
            </a:r>
          </a:p>
          <a:p>
            <a:pPr marL="171450" lvl="0" indent="-171450">
              <a:lnSpc>
                <a:spcPct val="106000"/>
              </a:lnSpc>
              <a:spcAft>
                <a:spcPts val="800"/>
              </a:spcAft>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For this reason, students are asked to spell the words from the mnemonic phrase</a:t>
            </a:r>
            <a:r>
              <a:rPr lang="en-US" sz="1200" b="0">
                <a:solidFill>
                  <a:srgbClr val="404040"/>
                </a:solidFill>
                <a:effectLst/>
                <a:latin typeface="+mn-lt"/>
                <a:ea typeface="Verdana"/>
                <a:cs typeface="Times New Roman" panose="02020603050405020304" pitchFamily="18" charset="0"/>
              </a:rPr>
              <a:t> for the /er/ spelling </a:t>
            </a:r>
            <a:r>
              <a:rPr lang="en-US" sz="1200" b="0" err="1">
                <a:solidFill>
                  <a:srgbClr val="404040"/>
                </a:solidFill>
                <a:effectLst/>
                <a:latin typeface="+mn-lt"/>
                <a:ea typeface="Verdana"/>
                <a:cs typeface="Times New Roman" panose="02020603050405020304" pitchFamily="18" charset="0"/>
              </a:rPr>
              <a:t>generalisation</a:t>
            </a:r>
            <a:r>
              <a:rPr lang="en-US" sz="1200" b="0">
                <a:solidFill>
                  <a:srgbClr val="404040"/>
                </a:solidFill>
                <a:effectLst/>
                <a:latin typeface="+mn-lt"/>
                <a:ea typeface="Verdana"/>
                <a:cs typeface="Times New Roman" panose="02020603050405020304" pitchFamily="18" charset="0"/>
              </a:rPr>
              <a:t> using the /er/ spelling prompt provided on the student sheet.</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ea typeface="Calibri" panose="020F0502020204030204" pitchFamily="34" charset="0"/>
                <a:cs typeface="Times New Roman" panose="02020603050405020304" pitchFamily="18" charset="0"/>
              </a:rPr>
              <a:t>The words of the mnemonic phrase are not included on the student sheet (as they are for other lessons) for this reason.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digraph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or</a:t>
            </a:r>
            <a:r>
              <a:rPr lang="en-US" b="0" dirty="0">
                <a:latin typeface="+mn-lt"/>
              </a:rPr>
              <a:t> says /or/ (as in </a:t>
            </a:r>
            <a:r>
              <a:rPr lang="en-US" b="1" dirty="0">
                <a:latin typeface="+mn-lt"/>
              </a:rPr>
              <a:t>corn</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err="1">
                <a:latin typeface="+mn-lt"/>
              </a:rPr>
              <a:t>ar</a:t>
            </a:r>
            <a:r>
              <a:rPr lang="en-US" b="0" dirty="0">
                <a:latin typeface="+mn-lt"/>
              </a:rPr>
              <a:t> says /</a:t>
            </a:r>
            <a:r>
              <a:rPr lang="en-US" b="0" dirty="0" err="1">
                <a:latin typeface="+mn-lt"/>
              </a:rPr>
              <a:t>ar</a:t>
            </a:r>
            <a:r>
              <a:rPr lang="en-US" b="0" dirty="0">
                <a:latin typeface="+mn-lt"/>
              </a:rPr>
              <a:t>/ (as in </a:t>
            </a:r>
            <a:r>
              <a:rPr lang="en-US" b="1" dirty="0">
                <a:latin typeface="+mn-lt"/>
              </a:rPr>
              <a:t>barn</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166598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/oi/ in the middle of a word as in </a:t>
            </a:r>
            <a:r>
              <a:rPr lang="en-US" sz="1200" b="1" dirty="0">
                <a:effectLst/>
                <a:latin typeface="+mn-lt"/>
                <a:ea typeface="Aptos" panose="020B0004020202020204" pitchFamily="34" charset="0"/>
                <a:cs typeface="Aptos" panose="020B0004020202020204" pitchFamily="34" charset="0"/>
              </a:rPr>
              <a:t>boil</a:t>
            </a:r>
            <a:r>
              <a:rPr lang="en-US" sz="1200" b="0" dirty="0">
                <a:effectLst/>
                <a:latin typeface="+mn-lt"/>
                <a:ea typeface="Aptos" panose="020B0004020202020204" pitchFamily="34" charset="0"/>
                <a:cs typeface="Aptos" panose="020B0004020202020204" pitchFamily="34" charset="0"/>
              </a:rPr>
              <a:t> and sometimes at the start of a word as in </a:t>
            </a:r>
            <a:r>
              <a:rPr lang="en-US" sz="1200" b="1" dirty="0">
                <a:effectLst/>
                <a:latin typeface="+mn-lt"/>
                <a:ea typeface="Aptos" panose="020B0004020202020204" pitchFamily="34" charset="0"/>
                <a:cs typeface="Aptos" panose="020B0004020202020204" pitchFamily="34" charset="0"/>
              </a:rPr>
              <a:t>oil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/oi/ at the end of a word as in </a:t>
            </a:r>
            <a:r>
              <a:rPr lang="en-US" sz="1200" b="1" dirty="0">
                <a:effectLst/>
                <a:latin typeface="+mn-lt"/>
                <a:ea typeface="Aptos" panose="020B0004020202020204" pitchFamily="34" charset="0"/>
                <a:cs typeface="Aptos" panose="020B0004020202020204" pitchFamily="34" charset="0"/>
              </a:rPr>
              <a:t>toy</a:t>
            </a: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/ow/ in the middle of a word as in </a:t>
            </a:r>
            <a:r>
              <a:rPr lang="en-US" sz="1200" b="1" dirty="0">
                <a:effectLst/>
                <a:latin typeface="+mn-lt"/>
                <a:ea typeface="Aptos" panose="020B0004020202020204" pitchFamily="34" charset="0"/>
                <a:cs typeface="Aptos" panose="020B0004020202020204" pitchFamily="34" charset="0"/>
              </a:rPr>
              <a:t>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/ow/ at the end of a word as in </a:t>
            </a:r>
            <a:r>
              <a:rPr lang="en-US" sz="1200" b="1" dirty="0">
                <a:effectLst/>
                <a:latin typeface="+mn-lt"/>
                <a:ea typeface="Aptos" panose="020B0004020202020204" pitchFamily="34" charset="0"/>
                <a:cs typeface="Aptos" panose="020B0004020202020204" pitchFamily="34" charset="0"/>
              </a:rPr>
              <a:t>cow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corn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a:t>
            </a:r>
            <a:r>
              <a:rPr lang="en-US" sz="1200" b="0" dirty="0" err="1">
                <a:effectLst/>
                <a:latin typeface="+mn-lt"/>
                <a:ea typeface="Aptos" panose="020B0004020202020204" pitchFamily="34" charset="0"/>
                <a:cs typeface="Aptos" panose="020B0004020202020204" pitchFamily="34" charset="0"/>
              </a:rPr>
              <a:t>ar</a:t>
            </a:r>
            <a:r>
              <a:rPr lang="en-US" sz="1200" b="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star</a:t>
            </a:r>
            <a:r>
              <a:rPr lang="en-US" sz="1200" b="0" dirty="0">
                <a:effectLst/>
                <a:latin typeface="+mn-lt"/>
                <a:ea typeface="Aptos" panose="020B0004020202020204" pitchFamily="34" charset="0"/>
                <a:cs typeface="Aptos" panose="020B0004020202020204" pitchFamily="34" charset="0"/>
              </a:rPr>
              <a:t>.</a:t>
            </a:r>
            <a:endParaRPr lang="en-US" sz="12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US" sz="1200" b="1"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 </a:t>
            </a:r>
            <a:r>
              <a:rPr lang="en-US" b="1" dirty="0">
                <a:latin typeface="+mn-lt"/>
              </a:rPr>
              <a:t>one-syllable words: </a:t>
            </a:r>
            <a:r>
              <a:rPr lang="en-US" b="0" dirty="0">
                <a:latin typeface="+mn-lt"/>
              </a:rPr>
              <a:t>have</a:t>
            </a:r>
            <a:r>
              <a:rPr lang="en-US" dirty="0">
                <a:latin typeface="+mn-lt"/>
              </a:rPr>
              <a:t> students read the word 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a:t>
            </a:r>
            <a:r>
              <a:rPr lang="en-US" b="1" dirty="0">
                <a:latin typeface="+mn-lt"/>
              </a:rPr>
              <a:t> multisyllabic </a:t>
            </a:r>
            <a:r>
              <a:rPr lang="en-US" b="0" dirty="0">
                <a:latin typeface="+mn-lt"/>
              </a:rPr>
              <a:t>or</a:t>
            </a:r>
            <a:r>
              <a:rPr lang="en-US" b="1" dirty="0">
                <a:latin typeface="+mn-lt"/>
              </a:rPr>
              <a:t> compound words: </a:t>
            </a:r>
            <a:r>
              <a:rPr lang="en-US" b="0" dirty="0">
                <a:latin typeface="+mn-lt"/>
              </a:rPr>
              <a:t>h</a:t>
            </a:r>
            <a:r>
              <a:rPr lang="en-US" dirty="0">
                <a:latin typeface="+mn-lt"/>
              </a:rPr>
              <a:t>ave students read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a:t>
            </a:r>
            <a:r>
              <a:rPr lang="en-US" b="1" dirty="0">
                <a:latin typeface="+mn-lt"/>
              </a:rPr>
              <a:t> words </a:t>
            </a:r>
            <a:r>
              <a:rPr lang="en-US" b="0" dirty="0">
                <a:latin typeface="+mn-lt"/>
              </a:rPr>
              <a:t>with a</a:t>
            </a:r>
            <a:r>
              <a:rPr lang="en-US" b="1" dirty="0">
                <a:latin typeface="+mn-lt"/>
              </a:rPr>
              <a:t> suffix:</a:t>
            </a:r>
            <a:r>
              <a:rPr lang="en-US" b="0" dirty="0">
                <a:latin typeface="+mn-lt"/>
              </a:rPr>
              <a:t> have students read the base word and then add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US" dirty="0"/>
          </a:p>
          <a:p>
            <a:endParaRPr lang="en-US" dirty="0"/>
          </a:p>
          <a:p>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208769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scar</a:t>
            </a:r>
            <a:r>
              <a:rPr lang="en-US" b="0" dirty="0"/>
              <a:t>,</a:t>
            </a:r>
            <a:r>
              <a:rPr lang="en-US" b="1" dirty="0"/>
              <a:t> brow</a:t>
            </a:r>
            <a:r>
              <a:rPr lang="en-US" b="0" dirty="0"/>
              <a:t>,</a:t>
            </a:r>
            <a:r>
              <a:rPr lang="en-US" b="1" dirty="0"/>
              <a:t> nose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one-syllable words </a:t>
            </a:r>
            <a:r>
              <a:rPr lang="en-US" sz="1200" kern="1200">
                <a:solidFill>
                  <a:schemeClr val="tx1"/>
                </a:solidFill>
                <a:effectLst/>
                <a:latin typeface="+mn-lt"/>
                <a:ea typeface="+mn-ea"/>
                <a:cs typeface="+mn-cs"/>
              </a:rPr>
              <a:t>by saying the single sounds in the word while 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a word to support them to choose the correct spelling.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4241968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adding the </a:t>
            </a:r>
            <a:r>
              <a:rPr lang="en-AU" b="1">
                <a:cs typeface="Calibri" panose="020F0502020204030204"/>
              </a:rPr>
              <a:t>-</a:t>
            </a:r>
            <a:r>
              <a:rPr lang="en-AU" b="1" err="1">
                <a:cs typeface="Calibri" panose="020F0502020204030204"/>
              </a:rPr>
              <a:t>ing</a:t>
            </a:r>
            <a:r>
              <a:rPr lang="en-AU" b="0">
                <a:cs typeface="Calibri" panose="020F0502020204030204"/>
              </a:rPr>
              <a:t>,</a:t>
            </a:r>
            <a:r>
              <a:rPr lang="en-AU" b="1">
                <a:cs typeface="Calibri" panose="020F0502020204030204"/>
              </a:rPr>
              <a:t> -ed </a:t>
            </a:r>
            <a:r>
              <a:rPr lang="en-AU" b="0">
                <a:cs typeface="Calibri" panose="020F0502020204030204"/>
              </a:rPr>
              <a:t>and</a:t>
            </a:r>
            <a:r>
              <a:rPr lang="en-AU" b="1">
                <a:cs typeface="Calibri" panose="020F0502020204030204"/>
              </a:rPr>
              <a:t> -y  </a:t>
            </a:r>
            <a:r>
              <a:rPr lang="en-AU" b="0">
                <a:cs typeface="Calibri" panose="020F0502020204030204"/>
              </a:rPr>
              <a:t>suffixes to </a:t>
            </a:r>
            <a:r>
              <a:rPr lang="en-AU" b="1">
                <a:cs typeface="Calibri" panose="020F0502020204030204"/>
              </a:rPr>
              <a:t>1-1-1 base words </a:t>
            </a:r>
            <a:r>
              <a:rPr lang="en-AU">
                <a:cs typeface="Calibri" panose="020F0502020204030204"/>
              </a:rPr>
              <a:t>using the following sequence.</a:t>
            </a:r>
          </a:p>
          <a:p>
            <a:pPr>
              <a:spcBef>
                <a:spcPts val="100"/>
              </a:spcBef>
              <a:spcAft>
                <a:spcPts val="400"/>
              </a:spcAft>
              <a:defRPr/>
            </a:pPr>
            <a:endParaRPr lang="en-AU" b="1">
              <a:cs typeface="Calibri"/>
            </a:endParaRPr>
          </a:p>
          <a:p>
            <a:pPr>
              <a:spcBef>
                <a:spcPts val="100"/>
              </a:spcBef>
              <a:spcAft>
                <a:spcPts val="400"/>
              </a:spcAft>
              <a:defRPr/>
            </a:pPr>
            <a:r>
              <a:rPr lang="en-AU" b="0">
                <a:cs typeface="Calibri"/>
              </a:rPr>
              <a:t>Ask: </a:t>
            </a:r>
            <a:r>
              <a:rPr lang="en-AU" b="0" i="1">
                <a:cs typeface="Calibri"/>
              </a:rPr>
              <a:t>What is a 1-1-1 base word?</a:t>
            </a:r>
          </a:p>
          <a:p>
            <a:pPr>
              <a:spcBef>
                <a:spcPts val="100"/>
              </a:spcBef>
              <a:spcAft>
                <a:spcPts val="400"/>
              </a:spcAft>
              <a:defRPr/>
            </a:pPr>
            <a:r>
              <a:rPr lang="en-AU" b="0">
                <a:cs typeface="Calibri"/>
              </a:rPr>
              <a:t>Students: </a:t>
            </a:r>
            <a:r>
              <a:rPr lang="en-AU" b="0" i="1">
                <a:cs typeface="Calibri"/>
              </a:rPr>
              <a:t>A one-syllable word that ends in one vowel letter and one consonant letter.</a:t>
            </a:r>
          </a:p>
          <a:p>
            <a:pPr marL="0" indent="0">
              <a:spcBef>
                <a:spcPts val="100"/>
              </a:spcBef>
              <a:spcAft>
                <a:spcPts val="400"/>
              </a:spcAft>
              <a:buFont typeface="Arial" panose="020B0604020202020204" pitchFamily="34" charset="0"/>
              <a:buNone/>
            </a:pPr>
            <a:r>
              <a:rPr lang="en-AU">
                <a:cs typeface="Calibri" panose="020F0502020204030204"/>
              </a:rPr>
              <a:t>Ask: </a:t>
            </a:r>
            <a:r>
              <a:rPr lang="en-AU" i="1"/>
              <a:t>What do we need to do to a 1-1-1 base word before adding a vowel suffix?</a:t>
            </a:r>
          </a:p>
          <a:p>
            <a:pPr marL="0" indent="0">
              <a:spcBef>
                <a:spcPts val="100"/>
              </a:spcBef>
              <a:spcAft>
                <a:spcPts val="400"/>
              </a:spcAft>
              <a:buFont typeface="Arial" panose="020B0604020202020204" pitchFamily="34" charset="0"/>
              <a:buNone/>
            </a:pPr>
            <a:r>
              <a:rPr lang="en-AU"/>
              <a:t>Students: </a:t>
            </a:r>
            <a:r>
              <a:rPr lang="en-AU" b="0" i="1"/>
              <a:t>Double the consonant at the end. </a:t>
            </a:r>
          </a:p>
          <a:p>
            <a:pPr>
              <a:spcBef>
                <a:spcPts val="100"/>
              </a:spcBef>
              <a:spcAft>
                <a:spcPts val="400"/>
              </a:spcAft>
              <a:defRPr/>
            </a:pPr>
            <a:endParaRPr lang="en-AU" b="1">
              <a:cs typeface="Calibri"/>
            </a:endParaRPr>
          </a:p>
          <a:p>
            <a:pPr marL="0" indent="0">
              <a:spcBef>
                <a:spcPts val="100"/>
              </a:spcBef>
              <a:spcAft>
                <a:spcPts val="400"/>
              </a:spcAft>
              <a:buFont typeface="Arial"/>
              <a:buNone/>
              <a:defRPr/>
            </a:pPr>
            <a:r>
              <a:rPr lang="en-US">
                <a:cs typeface="Calibri"/>
              </a:rPr>
              <a:t>Add the </a:t>
            </a:r>
            <a:r>
              <a:rPr lang="en-US" b="1">
                <a:cs typeface="Calibri"/>
              </a:rPr>
              <a:t>-</a:t>
            </a:r>
            <a:r>
              <a:rPr lang="en-US" b="1" err="1">
                <a:cs typeface="Calibri"/>
              </a:rPr>
              <a:t>ing</a:t>
            </a:r>
            <a:r>
              <a:rPr lang="en-US" b="1">
                <a:cs typeface="Calibri"/>
              </a:rPr>
              <a:t> </a:t>
            </a:r>
            <a:r>
              <a:rPr lang="en-US">
                <a:cs typeface="Calibri"/>
              </a:rPr>
              <a:t>suffix to the word </a:t>
            </a:r>
            <a:r>
              <a:rPr lang="en-US" b="1">
                <a:cs typeface="Calibri"/>
              </a:rPr>
              <a:t>win</a:t>
            </a:r>
            <a:r>
              <a:rPr lang="en-AU">
                <a:cs typeface="Calibri" panose="020F0502020204030204"/>
              </a:rPr>
              <a:t>.</a:t>
            </a:r>
            <a:endParaRPr lang="en-US" b="0">
              <a:cs typeface="Calibri"/>
            </a:endParaRPr>
          </a:p>
          <a:p>
            <a:pPr marL="0" indent="0">
              <a:spcBef>
                <a:spcPts val="100"/>
              </a:spcBef>
              <a:spcAft>
                <a:spcPts val="400"/>
              </a:spcAft>
              <a:buFont typeface="Arial"/>
              <a:buNone/>
              <a:defRPr/>
            </a:pPr>
            <a:r>
              <a:rPr lang="en-US">
                <a:cs typeface="Calibri"/>
              </a:rPr>
              <a:t>Ask: </a:t>
            </a:r>
            <a:r>
              <a:rPr lang="en-US" i="1">
                <a:cs typeface="Calibri"/>
              </a:rPr>
              <a:t>What will you do before adding the vowel suffix?</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Double the </a:t>
            </a:r>
            <a:r>
              <a:rPr lang="en-AU" b="1" i="1">
                <a:cs typeface="Calibri" panose="020F0502020204030204"/>
              </a:rPr>
              <a:t>n</a:t>
            </a:r>
            <a:r>
              <a:rPr lang="en-AU">
                <a:cs typeface="Calibri" panose="020F0502020204030204"/>
              </a:rPr>
              <a:t>.</a:t>
            </a:r>
            <a:endParaRPr lang="en-AU" b="1" i="1">
              <a:cs typeface="Calibri" panose="020F0502020204030204"/>
            </a:endParaRPr>
          </a:p>
          <a:p>
            <a:pPr marL="0" indent="0">
              <a:spcBef>
                <a:spcPts val="100"/>
              </a:spcBef>
              <a:spcAft>
                <a:spcPts val="400"/>
              </a:spcAft>
              <a:buFont typeface="Arial"/>
              <a:buNone/>
              <a:defRPr/>
            </a:pPr>
            <a:r>
              <a:rPr lang="en-AU" b="0" i="0">
                <a:cs typeface="Calibri" panose="020F0502020204030204"/>
              </a:rPr>
              <a:t>Ask: </a:t>
            </a:r>
            <a:r>
              <a:rPr lang="en-AU" b="0" i="1">
                <a:cs typeface="Calibri" panose="020F0502020204030204"/>
              </a:rPr>
              <a:t>What is the word?</a:t>
            </a:r>
          </a:p>
          <a:p>
            <a:pPr marL="0" indent="0">
              <a:spcBef>
                <a:spcPts val="100"/>
              </a:spcBef>
              <a:spcAft>
                <a:spcPts val="400"/>
              </a:spcAft>
              <a:buFont typeface="Arial"/>
              <a:buNone/>
              <a:defRPr/>
            </a:pPr>
            <a:r>
              <a:rPr lang="en-AU" b="0" i="0">
                <a:cs typeface="Calibri" panose="020F0502020204030204"/>
              </a:rPr>
              <a:t>Students:</a:t>
            </a:r>
            <a:r>
              <a:rPr lang="en-AU" b="0" i="1">
                <a:cs typeface="Calibri" panose="020F0502020204030204"/>
              </a:rPr>
              <a:t> </a:t>
            </a:r>
            <a:r>
              <a:rPr lang="en-AU" b="1" i="1">
                <a:cs typeface="Calibri" panose="020F0502020204030204"/>
              </a:rPr>
              <a:t>Winning</a:t>
            </a:r>
            <a:r>
              <a:rPr lang="en-AU">
                <a:cs typeface="Calibri" panose="020F0502020204030204"/>
              </a:rPr>
              <a:t>.</a:t>
            </a:r>
            <a:endParaRPr lang="en-AU" b="1">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Someone is winning now</a:t>
            </a:r>
            <a:r>
              <a:rPr lang="en-AU">
                <a:cs typeface="Calibri" panose="020F0502020204030204"/>
              </a:rPr>
              <a:t>.</a:t>
            </a:r>
            <a:endParaRPr lang="en-AU" i="1">
              <a:cs typeface="Calibri" panose="020F0502020204030204"/>
            </a:endParaRPr>
          </a:p>
          <a:p>
            <a:pPr marL="0" indent="0">
              <a:spcBef>
                <a:spcPts val="100"/>
              </a:spcBef>
              <a:spcAft>
                <a:spcPts val="400"/>
              </a:spcAft>
              <a:buFont typeface="Arial"/>
              <a:buNone/>
              <a:defRPr/>
            </a:pPr>
            <a:endParaRPr lang="en-AU" i="1">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a:cs typeface="Calibri" panose="020F0502020204030204"/>
              </a:rPr>
              <a:t>Repeat this process for </a:t>
            </a:r>
            <a:r>
              <a:rPr lang="en-GB" b="1" i="0">
                <a:cs typeface="Calibri" panose="020F0502020204030204"/>
              </a:rPr>
              <a:t>-</a:t>
            </a:r>
            <a:r>
              <a:rPr lang="en-GB" b="1" i="0"/>
              <a:t>y </a:t>
            </a:r>
            <a:r>
              <a:rPr lang="en-GB" i="0"/>
              <a:t>and</a:t>
            </a:r>
            <a:r>
              <a:rPr lang="en-AU" i="0">
                <a:cs typeface="Calibri" panose="020F0502020204030204"/>
              </a:rPr>
              <a:t> </a:t>
            </a:r>
            <a:r>
              <a:rPr lang="en-GB" b="1" i="0"/>
              <a:t>-ed</a:t>
            </a:r>
            <a:r>
              <a:rPr lang="en-GB" i="0"/>
              <a:t> </a:t>
            </a:r>
            <a:r>
              <a:rPr lang="en-GB" b="0" i="0"/>
              <a:t>vowel suffixes</a:t>
            </a:r>
            <a:r>
              <a:rPr lang="en-GB" b="1" i="0"/>
              <a:t>. </a:t>
            </a:r>
            <a:r>
              <a:rPr lang="en-GB" b="0" i="0"/>
              <a:t>Suggested words: </a:t>
            </a:r>
            <a:r>
              <a:rPr lang="en-GB" b="1" i="0"/>
              <a:t>scan</a:t>
            </a:r>
            <a:r>
              <a:rPr lang="en-GB" b="0" i="0"/>
              <a:t> </a:t>
            </a:r>
            <a:r>
              <a:rPr lang="en-US" b="1"/>
              <a:t>–</a:t>
            </a:r>
            <a:r>
              <a:rPr lang="en-GB" b="0" i="0"/>
              <a:t> </a:t>
            </a:r>
            <a:r>
              <a:rPr lang="en-GB" b="1" i="0"/>
              <a:t>scanned</a:t>
            </a:r>
            <a:r>
              <a:rPr lang="en-GB" b="0" i="0"/>
              <a:t>, </a:t>
            </a:r>
            <a:r>
              <a:rPr lang="en-GB" b="1" i="0"/>
              <a:t>flop</a:t>
            </a:r>
            <a:r>
              <a:rPr lang="en-GB" b="0" i="0"/>
              <a:t> </a:t>
            </a:r>
            <a:r>
              <a:rPr lang="en-US" b="1"/>
              <a:t>–</a:t>
            </a:r>
            <a:r>
              <a:rPr lang="en-GB" b="0" i="0"/>
              <a:t> </a:t>
            </a:r>
            <a:r>
              <a:rPr lang="en-GB" b="1" i="0"/>
              <a:t>floppy</a:t>
            </a:r>
            <a:r>
              <a:rPr lang="en-GB" b="0" i="0"/>
              <a:t>.</a:t>
            </a:r>
            <a:endParaRPr lang="en-AU" sz="1200" kern="1200">
              <a:effectLst/>
              <a:latin typeface="+mn-lt"/>
              <a:ea typeface="Times New Roman" panose="02020603050405020304" pitchFamily="18" charset="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a:effectLst/>
              <a:latin typeface="+mn-lt"/>
              <a:ea typeface="Times New Roman" panose="02020603050405020304" pitchFamily="18" charset="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a:effectLst/>
              <a:latin typeface="+mn-lt"/>
              <a:ea typeface="Times New Roman" panose="02020603050405020304" pitchFamily="18" charset="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a:effectLst/>
              <a:latin typeface="+mn-lt"/>
              <a:ea typeface="Times New Roman" panose="02020603050405020304" pitchFamily="18" charset="0"/>
              <a:cs typeface="Calibri"/>
            </a:endParaRP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9060921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7-lozenge-grey.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7.sv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2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6.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7.svg"/><Relationship Id="rId9" Type="http://schemas.openxmlformats.org/officeDocument/2006/relationships/image" Target="../media/image28.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7.sv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27.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2">
            <a:extLst>
              <a:ext uri="{FF2B5EF4-FFF2-40B4-BE49-F238E27FC236}">
                <a16:creationId xmlns:a16="http://schemas.microsoft.com/office/drawing/2014/main" id="{0F24A078-157E-B455-0464-9FA1CA7FC23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7F5F379B-D3E4-3A50-42A7-2CDFB9999C66}"/>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911DD9E4-FD90-C01D-93D7-27CA54AEC801}"/>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B6AB70E6-00F0-85FA-E2BA-D0C8D7901F64}"/>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69E9F377-190E-C166-C006-1BE1535E6093}"/>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8D5DC52D-3ADF-F152-7D3C-7AC2A6F3E76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633C052D-F1CC-94C5-B25D-9DCF925AF7B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DB73C72B-732D-87DA-DCEA-62A68319471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5" name="Rectangle 4">
            <a:extLst>
              <a:ext uri="{FF2B5EF4-FFF2-40B4-BE49-F238E27FC236}">
                <a16:creationId xmlns:a16="http://schemas.microsoft.com/office/drawing/2014/main" id="{C9F06F26-AEE8-7A1B-E9EF-5A1452B617A8}"/>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9E9CCB35-261E-B53A-794F-A7AF0DAC7EC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3" name="Rectangle 2">
            <a:extLst>
              <a:ext uri="{FF2B5EF4-FFF2-40B4-BE49-F238E27FC236}">
                <a16:creationId xmlns:a16="http://schemas.microsoft.com/office/drawing/2014/main" id="{A9B824C2-1EB4-5E6C-1E71-678E78CFC60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F6C97745-E6A8-9C1D-BC5C-297D5B74F1A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5A3F11DA-B0CF-FB42-0AFD-EBB6BD7CCF55}"/>
              </a:ext>
            </a:extLst>
          </p:cNvPr>
          <p:cNvGrpSpPr/>
          <p:nvPr userDrawn="1"/>
        </p:nvGrpSpPr>
        <p:grpSpPr>
          <a:xfrm>
            <a:off x="283764" y="299356"/>
            <a:ext cx="5404589" cy="645960"/>
            <a:chOff x="283764" y="299356"/>
            <a:chExt cx="5404589" cy="645960"/>
          </a:xfrm>
        </p:grpSpPr>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7">
            <a:extLst>
              <a:ext uri="{FF2B5EF4-FFF2-40B4-BE49-F238E27FC236}">
                <a16:creationId xmlns:a16="http://schemas.microsoft.com/office/drawing/2014/main" id="{FB489683-EF9E-203C-3914-3B4C967FBDD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3">
            <a:extLst>
              <a:ext uri="{FF2B5EF4-FFF2-40B4-BE49-F238E27FC236}">
                <a16:creationId xmlns:a16="http://schemas.microsoft.com/office/drawing/2014/main" id="{F03A1FC0-9532-0CFF-3752-1BF9689B2B8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3" name="Rectangle 2">
            <a:extLst>
              <a:ext uri="{FF2B5EF4-FFF2-40B4-BE49-F238E27FC236}">
                <a16:creationId xmlns:a16="http://schemas.microsoft.com/office/drawing/2014/main" id="{002B3D1A-BAA1-D1C2-38EC-9AB242F7B6BD}"/>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F7AB94C1-6856-0B2D-0680-8368D5D8716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07EEE4E1-1497-0D02-4D2F-9FB5C300BAA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E580BDA9-045D-D92A-0D3F-D46F40D6226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4">
            <a:extLst>
              <a:ext uri="{FF2B5EF4-FFF2-40B4-BE49-F238E27FC236}">
                <a16:creationId xmlns:a16="http://schemas.microsoft.com/office/drawing/2014/main" id="{43469606-DF73-515D-D743-13C004AF11D4}"/>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42B99E13-2CEB-5419-FDA5-A91445533AD6}"/>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5" name="Rectangle 4">
            <a:extLst>
              <a:ext uri="{FF2B5EF4-FFF2-40B4-BE49-F238E27FC236}">
                <a16:creationId xmlns:a16="http://schemas.microsoft.com/office/drawing/2014/main" id="{488A2E91-3B66-422A-2D19-7138E76606FA}"/>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2" name="Rectangle 1">
            <a:extLst>
              <a:ext uri="{FF2B5EF4-FFF2-40B4-BE49-F238E27FC236}">
                <a16:creationId xmlns:a16="http://schemas.microsoft.com/office/drawing/2014/main" id="{BAD1C72E-D24D-5426-10E5-1A1CF9FCA658}"/>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B4FFB1B6-0387-46CE-F6E7-A0C508F3980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a:t>
              </a:r>
              <a:r>
                <a:rPr lang="en-US" sz="1000" dirty="0">
                  <a:latin typeface="Calibri" panose="020F0502020204030204" pitchFamily="34" charset="0"/>
                  <a:ea typeface="Verdana" panose="020B0604030504040204" pitchFamily="34" charset="0"/>
                  <a:cs typeface="Calibri" panose="020F0502020204030204" pitchFamily="34" charset="0"/>
                </a:rPr>
                <a:t>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 name="Rectangle 1">
            <a:extLst>
              <a:ext uri="{FF2B5EF4-FFF2-40B4-BE49-F238E27FC236}">
                <a16:creationId xmlns:a16="http://schemas.microsoft.com/office/drawing/2014/main" id="{6C8BB200-280E-14E5-BFFC-53C6C0766EAA}"/>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6CB4F736-B812-B0B6-034B-F99AE08FD743}"/>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20" name="Title 1">
            <a:extLst>
              <a:ext uri="{FF2B5EF4-FFF2-40B4-BE49-F238E27FC236}">
                <a16:creationId xmlns:a16="http://schemas.microsoft.com/office/drawing/2014/main" id="{65878A74-D882-9B03-B484-FBE2E25F4C99}"/>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5</a:t>
            </a:r>
          </a:p>
        </p:txBody>
      </p:sp>
      <p:sp>
        <p:nvSpPr>
          <p:cNvPr id="25" name="Title 1">
            <a:extLst>
              <a:ext uri="{FF2B5EF4-FFF2-40B4-BE49-F238E27FC236}">
                <a16:creationId xmlns:a16="http://schemas.microsoft.com/office/drawing/2014/main" id="{84BD9AC2-DA61-5381-7601-AE58CE8D6CF1}"/>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15</a:t>
            </a:r>
          </a:p>
        </p:txBody>
      </p:sp>
      <p:sp>
        <p:nvSpPr>
          <p:cNvPr id="39" name="Rounded Rectangle 38">
            <a:extLst>
              <a:ext uri="{FF2B5EF4-FFF2-40B4-BE49-F238E27FC236}">
                <a16:creationId xmlns:a16="http://schemas.microsoft.com/office/drawing/2014/main" id="{399EF47A-8B30-3580-8090-EFC53FC09CED}"/>
              </a:ext>
            </a:extLst>
          </p:cNvPr>
          <p:cNvSpPr>
            <a:spLocks/>
          </p:cNvSpPr>
          <p:nvPr userDrawn="1"/>
        </p:nvSpPr>
        <p:spPr>
          <a:xfrm>
            <a:off x="283765" y="2077470"/>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itle 1">
            <a:extLst>
              <a:ext uri="{FF2B5EF4-FFF2-40B4-BE49-F238E27FC236}">
                <a16:creationId xmlns:a16="http://schemas.microsoft.com/office/drawing/2014/main" id="{EBF71ED2-C6C3-1CEF-E50A-AE7F2B3340E6}"/>
              </a:ext>
            </a:extLst>
          </p:cNvPr>
          <p:cNvSpPr txBox="1">
            <a:spLocks/>
          </p:cNvSpPr>
          <p:nvPr userDrawn="1"/>
        </p:nvSpPr>
        <p:spPr>
          <a:xfrm>
            <a:off x="6096000" y="2258384"/>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41" name="Title 1">
            <a:extLst>
              <a:ext uri="{FF2B5EF4-FFF2-40B4-BE49-F238E27FC236}">
                <a16:creationId xmlns:a16="http://schemas.microsoft.com/office/drawing/2014/main" id="{0510DC5D-7E51-EB7A-45BA-417667253D05}"/>
              </a:ext>
            </a:extLst>
          </p:cNvPr>
          <p:cNvSpPr txBox="1">
            <a:spLocks/>
          </p:cNvSpPr>
          <p:nvPr userDrawn="1"/>
        </p:nvSpPr>
        <p:spPr>
          <a:xfrm>
            <a:off x="6152688" y="2230735"/>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42" name="Group 41">
            <a:extLst>
              <a:ext uri="{FF2B5EF4-FFF2-40B4-BE49-F238E27FC236}">
                <a16:creationId xmlns:a16="http://schemas.microsoft.com/office/drawing/2014/main" id="{0BE7F5C8-C52E-DE0C-4FC6-CED59849221A}"/>
              </a:ext>
            </a:extLst>
          </p:cNvPr>
          <p:cNvGrpSpPr/>
          <p:nvPr userDrawn="1"/>
        </p:nvGrpSpPr>
        <p:grpSpPr>
          <a:xfrm>
            <a:off x="283765" y="2070953"/>
            <a:ext cx="11666496" cy="725055"/>
            <a:chOff x="283765" y="2071136"/>
            <a:chExt cx="11666496" cy="725055"/>
          </a:xfrm>
        </p:grpSpPr>
        <p:sp>
          <p:nvSpPr>
            <p:cNvPr id="43" name="Rounded Rectangle 42">
              <a:extLst>
                <a:ext uri="{FF2B5EF4-FFF2-40B4-BE49-F238E27FC236}">
                  <a16:creationId xmlns:a16="http://schemas.microsoft.com/office/drawing/2014/main" id="{A29B7374-CA97-D563-F2F4-C13880EA8A7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43">
              <a:extLst>
                <a:ext uri="{FF2B5EF4-FFF2-40B4-BE49-F238E27FC236}">
                  <a16:creationId xmlns:a16="http://schemas.microsoft.com/office/drawing/2014/main" id="{DC367825-CEFC-5510-DABC-6B64034A741D}"/>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5" name="Straight Connector 44">
            <a:extLst>
              <a:ext uri="{FF2B5EF4-FFF2-40B4-BE49-F238E27FC236}">
                <a16:creationId xmlns:a16="http://schemas.microsoft.com/office/drawing/2014/main" id="{FF4F2E65-FC0C-6E4D-536B-B8A8B4898FB3}"/>
              </a:ext>
            </a:extLst>
          </p:cNvPr>
          <p:cNvCxnSpPr/>
          <p:nvPr userDrawn="1"/>
        </p:nvCxnSpPr>
        <p:spPr>
          <a:xfrm flipH="1">
            <a:off x="6078383" y="2064748"/>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46" name="Title 5">
            <a:extLst>
              <a:ext uri="{FF2B5EF4-FFF2-40B4-BE49-F238E27FC236}">
                <a16:creationId xmlns:a16="http://schemas.microsoft.com/office/drawing/2014/main" id="{10E53C06-EF88-DE18-FA81-A466D5069D21}"/>
              </a:ext>
            </a:extLst>
          </p:cNvPr>
          <p:cNvSpPr txBox="1">
            <a:spLocks/>
          </p:cNvSpPr>
          <p:nvPr userDrawn="1"/>
        </p:nvSpPr>
        <p:spPr>
          <a:xfrm>
            <a:off x="6209185" y="2230735"/>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47" name="Title 5">
            <a:extLst>
              <a:ext uri="{FF2B5EF4-FFF2-40B4-BE49-F238E27FC236}">
                <a16:creationId xmlns:a16="http://schemas.microsoft.com/office/drawing/2014/main" id="{527EBBE5-B319-FFB1-EFE4-D790E01DC54F}"/>
              </a:ext>
            </a:extLst>
          </p:cNvPr>
          <p:cNvSpPr txBox="1">
            <a:spLocks/>
          </p:cNvSpPr>
          <p:nvPr userDrawn="1"/>
        </p:nvSpPr>
        <p:spPr>
          <a:xfrm>
            <a:off x="538554" y="2214404"/>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8" name="TextBox 47">
            <a:extLst>
              <a:ext uri="{FF2B5EF4-FFF2-40B4-BE49-F238E27FC236}">
                <a16:creationId xmlns:a16="http://schemas.microsoft.com/office/drawing/2014/main" id="{4F497D21-D920-27DA-28A4-F64A3E4A0D5B}"/>
              </a:ext>
            </a:extLst>
          </p:cNvPr>
          <p:cNvSpPr txBox="1"/>
          <p:nvPr userDrawn="1"/>
        </p:nvSpPr>
        <p:spPr>
          <a:xfrm>
            <a:off x="7323155" y="2949273"/>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DEEA9CE4-DAAD-61FE-0816-9DF52D7C5EEF}"/>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56FB7ECC-10D2-4DB2-6C15-F87D734895C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9" name="Rounded Rectangle 10">
            <a:extLst>
              <a:ext uri="{FF2B5EF4-FFF2-40B4-BE49-F238E27FC236}">
                <a16:creationId xmlns:a16="http://schemas.microsoft.com/office/drawing/2014/main" id="{AEEC566C-066E-FA45-B563-4861D6334D47}"/>
              </a:ext>
            </a:extLst>
          </p:cNvPr>
          <p:cNvSpPr/>
          <p:nvPr userDrawn="1"/>
        </p:nvSpPr>
        <p:spPr>
          <a:xfrm>
            <a:off x="283765" y="299356"/>
            <a:ext cx="287581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11" name="Title 1">
            <a:extLst>
              <a:ext uri="{FF2B5EF4-FFF2-40B4-BE49-F238E27FC236}">
                <a16:creationId xmlns:a16="http://schemas.microsoft.com/office/drawing/2014/main" id="{7AB9DE3D-C40A-6BD3-BE87-37E6EF2B0492}"/>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1568010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62398AB-9C9E-F7E4-181C-4C0B7B4E6A4F}"/>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17502722-E6FA-7186-5F10-E65E16C77F7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5" name="Rounded Rectangle 16">
            <a:extLst>
              <a:ext uri="{FF2B5EF4-FFF2-40B4-BE49-F238E27FC236}">
                <a16:creationId xmlns:a16="http://schemas.microsoft.com/office/drawing/2014/main" id="{42AF0373-2E6E-B5CE-C3F3-AF3CD53016FD}"/>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18" name="Group 17">
            <a:extLst>
              <a:ext uri="{FF2B5EF4-FFF2-40B4-BE49-F238E27FC236}">
                <a16:creationId xmlns:a16="http://schemas.microsoft.com/office/drawing/2014/main" id="{E909EDD6-7636-1253-76DD-A2C34E410AFA}"/>
              </a:ext>
            </a:extLst>
          </p:cNvPr>
          <p:cNvGrpSpPr/>
          <p:nvPr userDrawn="1"/>
        </p:nvGrpSpPr>
        <p:grpSpPr>
          <a:xfrm>
            <a:off x="0" y="892467"/>
            <a:ext cx="8060635" cy="2029968"/>
            <a:chOff x="0" y="695183"/>
            <a:chExt cx="8060635" cy="2029968"/>
          </a:xfrm>
        </p:grpSpPr>
        <p:sp>
          <p:nvSpPr>
            <p:cNvPr id="19" name="Rounded Rectangle 18">
              <a:extLst>
                <a:ext uri="{FF2B5EF4-FFF2-40B4-BE49-F238E27FC236}">
                  <a16:creationId xmlns:a16="http://schemas.microsoft.com/office/drawing/2014/main" id="{2068CE7F-6D4D-7A83-D0E3-AE613F485B86}"/>
                </a:ext>
              </a:extLst>
            </p:cNvPr>
            <p:cNvSpPr/>
            <p:nvPr userDrawn="1"/>
          </p:nvSpPr>
          <p:spPr>
            <a:xfrm>
              <a:off x="449580" y="695183"/>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0" name="Rounded Rectangle 19">
              <a:extLst>
                <a:ext uri="{FF2B5EF4-FFF2-40B4-BE49-F238E27FC236}">
                  <a16:creationId xmlns:a16="http://schemas.microsoft.com/office/drawing/2014/main" id="{B80C7F1E-95CE-1E1E-285A-742A47E68CCB}"/>
                </a:ext>
              </a:extLst>
            </p:cNvPr>
            <p:cNvSpPr/>
            <p:nvPr userDrawn="1"/>
          </p:nvSpPr>
          <p:spPr>
            <a:xfrm>
              <a:off x="0" y="695183"/>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21" name="Rounded Rectangle 16">
            <a:extLst>
              <a:ext uri="{FF2B5EF4-FFF2-40B4-BE49-F238E27FC236}">
                <a16:creationId xmlns:a16="http://schemas.microsoft.com/office/drawing/2014/main" id="{1C374F37-CA91-95CC-A4AE-5BAF17E43A06}"/>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4" name="Graphic 23" descr="Badge Tick1 with solid fill">
            <a:extLst>
              <a:ext uri="{FF2B5EF4-FFF2-40B4-BE49-F238E27FC236}">
                <a16:creationId xmlns:a16="http://schemas.microsoft.com/office/drawing/2014/main" id="{2A2944AF-8FFE-34D1-23E7-E3A4CEDD368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25" name="Group 24">
            <a:extLst>
              <a:ext uri="{FF2B5EF4-FFF2-40B4-BE49-F238E27FC236}">
                <a16:creationId xmlns:a16="http://schemas.microsoft.com/office/drawing/2014/main" id="{7370C454-AA82-5D3B-FEE6-9EB4ABEB5934}"/>
              </a:ext>
            </a:extLst>
          </p:cNvPr>
          <p:cNvGrpSpPr/>
          <p:nvPr userDrawn="1"/>
        </p:nvGrpSpPr>
        <p:grpSpPr>
          <a:xfrm>
            <a:off x="2463789" y="4184400"/>
            <a:ext cx="938341" cy="938341"/>
            <a:chOff x="2463789" y="4184400"/>
            <a:chExt cx="938341" cy="938341"/>
          </a:xfrm>
        </p:grpSpPr>
        <p:sp>
          <p:nvSpPr>
            <p:cNvPr id="26" name="Oval 25">
              <a:extLst>
                <a:ext uri="{FF2B5EF4-FFF2-40B4-BE49-F238E27FC236}">
                  <a16:creationId xmlns:a16="http://schemas.microsoft.com/office/drawing/2014/main" id="{43E39FBA-2D14-DA30-217D-DEDF8AED28B3}"/>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7" name="Graphic 26" descr="Play with solid fill">
              <a:extLst>
                <a:ext uri="{FF2B5EF4-FFF2-40B4-BE49-F238E27FC236}">
                  <a16:creationId xmlns:a16="http://schemas.microsoft.com/office/drawing/2014/main" id="{41D166F8-0827-AE8C-BEE1-1FD548B646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8" name="TextBox 27">
            <a:extLst>
              <a:ext uri="{FF2B5EF4-FFF2-40B4-BE49-F238E27FC236}">
                <a16:creationId xmlns:a16="http://schemas.microsoft.com/office/drawing/2014/main" id="{80AA7B0A-83DA-531D-6DA6-7A3106B6C598}"/>
              </a:ext>
            </a:extLst>
          </p:cNvPr>
          <p:cNvSpPr txBox="1"/>
          <p:nvPr userDrawn="1"/>
        </p:nvSpPr>
        <p:spPr>
          <a:xfrm>
            <a:off x="1635090" y="12747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29" name="TextBox 28">
            <a:extLst>
              <a:ext uri="{FF2B5EF4-FFF2-40B4-BE49-F238E27FC236}">
                <a16:creationId xmlns:a16="http://schemas.microsoft.com/office/drawing/2014/main" id="{1F5BFF31-F2F7-6D93-E065-0FABD6AFEA2C}"/>
              </a:ext>
            </a:extLst>
          </p:cNvPr>
          <p:cNvSpPr txBox="1"/>
          <p:nvPr userDrawn="1"/>
        </p:nvSpPr>
        <p:spPr>
          <a:xfrm>
            <a:off x="37272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2">
            <a:extLst>
              <a:ext uri="{FF2B5EF4-FFF2-40B4-BE49-F238E27FC236}">
                <a16:creationId xmlns:a16="http://schemas.microsoft.com/office/drawing/2014/main" id="{ECDECE73-9A28-3403-3811-8C3AEA96124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3">
            <a:extLst>
              <a:ext uri="{FF2B5EF4-FFF2-40B4-BE49-F238E27FC236}">
                <a16:creationId xmlns:a16="http://schemas.microsoft.com/office/drawing/2014/main" id="{3D630C6B-BB9E-493E-45FD-7405658C642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949927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29271"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04918"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8275" y="296788"/>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098801" y="277065"/>
            <a:ext cx="688952" cy="688952"/>
          </a:xfrm>
          <a:prstGeom prst="rect">
            <a:avLst/>
          </a:prstGeom>
        </p:spPr>
      </p:pic>
      <p:sp>
        <p:nvSpPr>
          <p:cNvPr id="3" name="Rectangle 2">
            <a:extLst>
              <a:ext uri="{FF2B5EF4-FFF2-40B4-BE49-F238E27FC236}">
                <a16:creationId xmlns:a16="http://schemas.microsoft.com/office/drawing/2014/main" id="{2B38CEF5-ED54-1F18-DAA5-1292104F1904}"/>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3">
            <a:extLst>
              <a:ext uri="{FF2B5EF4-FFF2-40B4-BE49-F238E27FC236}">
                <a16:creationId xmlns:a16="http://schemas.microsoft.com/office/drawing/2014/main" id="{E70C276C-1C86-96D3-C9DB-E133D55C04B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13557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4700EAEA-C74A-6941-2F55-F40FACF0A4A0}"/>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143B4E21-0006-558C-08A5-EA0C5ADCCEC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958499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
        <p:nvSpPr>
          <p:cNvPr id="12" name="Rounded Rectangle 10">
            <a:extLst>
              <a:ext uri="{FF2B5EF4-FFF2-40B4-BE49-F238E27FC236}">
                <a16:creationId xmlns:a16="http://schemas.microsoft.com/office/drawing/2014/main" id="{86B78540-7F79-B4A6-F6AC-A1AD24D34E3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3" name="Title 1">
            <a:extLst>
              <a:ext uri="{FF2B5EF4-FFF2-40B4-BE49-F238E27FC236}">
                <a16:creationId xmlns:a16="http://schemas.microsoft.com/office/drawing/2014/main" id="{8E29AF5A-11C3-DC45-A9F9-B1F764BD83A8}"/>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2ED48908-CF9B-153A-E49B-6B2E4A28F304}"/>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34DE2165-AF81-286F-5070-17A1B6C2175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44408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9" name="Rectangle 8">
            <a:extLst>
              <a:ext uri="{FF2B5EF4-FFF2-40B4-BE49-F238E27FC236}">
                <a16:creationId xmlns:a16="http://schemas.microsoft.com/office/drawing/2014/main" id="{9DBDC336-0380-CFE3-8322-633B9593FCB8}"/>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46AB22F2-B05B-672B-1F85-0CBF509EBBC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5638878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15">
            <a:extLst>
              <a:ext uri="{FF2B5EF4-FFF2-40B4-BE49-F238E27FC236}">
                <a16:creationId xmlns:a16="http://schemas.microsoft.com/office/drawing/2014/main" id="{E99A3173-0EF4-DCC4-8570-4758E06C6F2B}"/>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3">
            <a:extLst>
              <a:ext uri="{FF2B5EF4-FFF2-40B4-BE49-F238E27FC236}">
                <a16:creationId xmlns:a16="http://schemas.microsoft.com/office/drawing/2014/main" id="{91695660-5287-07B0-1052-428DDA93050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1300882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You do Suffix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8" name="Rounded Rectangle 10">
            <a:extLst>
              <a:ext uri="{FF2B5EF4-FFF2-40B4-BE49-F238E27FC236}">
                <a16:creationId xmlns:a16="http://schemas.microsoft.com/office/drawing/2014/main" id="{3CCE0D13-F1D8-09FA-42A3-3ACFD122CE8E}"/>
              </a:ext>
            </a:extLst>
          </p:cNvPr>
          <p:cNvSpPr/>
          <p:nvPr userDrawn="1"/>
        </p:nvSpPr>
        <p:spPr>
          <a:xfrm>
            <a:off x="283765" y="299356"/>
            <a:ext cx="287581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15A40C0-890B-C58D-AD00-CD29528C8493}"/>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2" name="Rectangle 1">
            <a:extLst>
              <a:ext uri="{FF2B5EF4-FFF2-40B4-BE49-F238E27FC236}">
                <a16:creationId xmlns:a16="http://schemas.microsoft.com/office/drawing/2014/main" id="{1CFAA4FA-A3D0-4866-3B2A-528672232A31}"/>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8CA5C95C-0C32-20ED-3B97-B11C8E8BF26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22464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D58E8D8D-717B-D507-92E3-A6BA4E241DCE}"/>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18FE9E30-B113-6E6D-21DC-EB9D7E7FC4D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 do Phonemic awareness">
    <p:spTree>
      <p:nvGrpSpPr>
        <p:cNvPr id="1" name=""/>
        <p:cNvGrpSpPr/>
        <p:nvPr/>
      </p:nvGrpSpPr>
      <p:grpSpPr>
        <a:xfrm>
          <a:off x="0" y="0"/>
          <a:ext cx="0" cy="0"/>
          <a:chOff x="0" y="0"/>
          <a:chExt cx="0" cy="0"/>
        </a:xfrm>
      </p:grpSpPr>
      <p:sp>
        <p:nvSpPr>
          <p:cNvPr id="12" name="Rounded Rectangle 6">
            <a:extLst>
              <a:ext uri="{FF2B5EF4-FFF2-40B4-BE49-F238E27FC236}">
                <a16:creationId xmlns:a16="http://schemas.microsoft.com/office/drawing/2014/main" id="{8C7989D6-5C96-6D9A-5C9B-AD55BA9672FC}"/>
              </a:ext>
            </a:extLst>
          </p:cNvPr>
          <p:cNvSpPr/>
          <p:nvPr userDrawn="1"/>
        </p:nvSpPr>
        <p:spPr>
          <a:xfrm>
            <a:off x="283764" y="299356"/>
            <a:ext cx="466685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9" name="Title 1">
            <a:extLst>
              <a:ext uri="{FF2B5EF4-FFF2-40B4-BE49-F238E27FC236}">
                <a16:creationId xmlns:a16="http://schemas.microsoft.com/office/drawing/2014/main" id="{B5F96CF8-6F8D-FF96-6BA2-35E4E7B622B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Phonemic awareness</a:t>
            </a:r>
          </a:p>
        </p:txBody>
      </p:sp>
      <p:sp>
        <p:nvSpPr>
          <p:cNvPr id="10" name="Rectangle 9">
            <a:extLst>
              <a:ext uri="{FF2B5EF4-FFF2-40B4-BE49-F238E27FC236}">
                <a16:creationId xmlns:a16="http://schemas.microsoft.com/office/drawing/2014/main" id="{5CD504D8-EA89-88A9-6908-79F29F20B7A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C0D50A79-005A-DEA8-BF14-781710EF9C5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30261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We do Phonemic awarenes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9DF47105-5BC4-1EC7-1FC9-F5EC856DEB82}"/>
              </a:ext>
            </a:extLst>
          </p:cNvPr>
          <p:cNvGrpSpPr/>
          <p:nvPr userDrawn="1"/>
        </p:nvGrpSpPr>
        <p:grpSpPr>
          <a:xfrm>
            <a:off x="283764" y="299356"/>
            <a:ext cx="5404589" cy="645960"/>
            <a:chOff x="283764" y="299356"/>
            <a:chExt cx="5404589" cy="645960"/>
          </a:xfrm>
        </p:grpSpPr>
        <p:sp>
          <p:nvSpPr>
            <p:cNvPr id="8" name="Rounded Rectangle 6">
              <a:extLst>
                <a:ext uri="{FF2B5EF4-FFF2-40B4-BE49-F238E27FC236}">
                  <a16:creationId xmlns:a16="http://schemas.microsoft.com/office/drawing/2014/main" id="{55798AE9-2649-AA34-24E2-044858DD2F61}"/>
                </a:ext>
              </a:extLst>
            </p:cNvPr>
            <p:cNvSpPr/>
            <p:nvPr userDrawn="1"/>
          </p:nvSpPr>
          <p:spPr>
            <a:xfrm>
              <a:off x="283764" y="299356"/>
              <a:ext cx="466685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B5F96CF8-6F8D-FF96-6BA2-35E4E7B622B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Phonemic awareness</a:t>
              </a:r>
            </a:p>
          </p:txBody>
        </p:sp>
      </p:grpSp>
      <p:pic>
        <p:nvPicPr>
          <p:cNvPr id="11" name="Graphic 10" descr="Classroom outline">
            <a:extLst>
              <a:ext uri="{FF2B5EF4-FFF2-40B4-BE49-F238E27FC236}">
                <a16:creationId xmlns:a16="http://schemas.microsoft.com/office/drawing/2014/main" id="{DCDA0B79-E63F-2A94-F1B7-A8553D43D73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2" name="Rectangle 1">
            <a:extLst>
              <a:ext uri="{FF2B5EF4-FFF2-40B4-BE49-F238E27FC236}">
                <a16:creationId xmlns:a16="http://schemas.microsoft.com/office/drawing/2014/main" id="{BDB98A01-42F4-A161-98A5-2B26AEB8A43B}"/>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3">
            <a:extLst>
              <a:ext uri="{FF2B5EF4-FFF2-40B4-BE49-F238E27FC236}">
                <a16:creationId xmlns:a16="http://schemas.microsoft.com/office/drawing/2014/main" id="{F3F61BC5-6679-6B56-51BD-247795F28606}"/>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56030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2" name="Rectangle 11">
            <a:extLst>
              <a:ext uri="{FF2B5EF4-FFF2-40B4-BE49-F238E27FC236}">
                <a16:creationId xmlns:a16="http://schemas.microsoft.com/office/drawing/2014/main" id="{2FB2CBC3-0A52-A28B-80F5-CF806D798A7F}"/>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3">
            <a:extLst>
              <a:ext uri="{FF2B5EF4-FFF2-40B4-BE49-F238E27FC236}">
                <a16:creationId xmlns:a16="http://schemas.microsoft.com/office/drawing/2014/main" id="{E6A0427C-EBBE-2848-B6BA-53A90934DA7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E006AD84-9FF9-E90D-1256-F3C20055579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3">
            <a:extLst>
              <a:ext uri="{FF2B5EF4-FFF2-40B4-BE49-F238E27FC236}">
                <a16:creationId xmlns:a16="http://schemas.microsoft.com/office/drawing/2014/main" id="{221C5131-B9AD-D2E4-B3F2-43CC8EA67C1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AEB6E008-6C32-8543-85D6-9364F6DA21BB}"/>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2232CA09-45EE-512D-7D6C-2049938C12B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3" name="Rectangle 2">
            <a:extLst>
              <a:ext uri="{FF2B5EF4-FFF2-40B4-BE49-F238E27FC236}">
                <a16:creationId xmlns:a16="http://schemas.microsoft.com/office/drawing/2014/main" id="{6324EC0C-DFE6-CFA7-0597-D9D7F2F92828}"/>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CA1BFF7B-70CF-EDAC-0C72-18F31BAB961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1/04/2026</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31"/>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23" r:id="rId4"/>
    <p:sldLayoutId id="2147483724" r:id="rId5"/>
    <p:sldLayoutId id="2147483700" r:id="rId6"/>
    <p:sldLayoutId id="2147483701" r:id="rId7"/>
    <p:sldLayoutId id="2147483704" r:id="rId8"/>
    <p:sldLayoutId id="2147483697" r:id="rId9"/>
    <p:sldLayoutId id="2147483699" r:id="rId10"/>
    <p:sldLayoutId id="2147483702" r:id="rId11"/>
    <p:sldLayoutId id="2147483703" r:id="rId12"/>
    <p:sldLayoutId id="2147483706" r:id="rId13"/>
    <p:sldLayoutId id="2147483698" r:id="rId14"/>
    <p:sldLayoutId id="2147483705" r:id="rId15"/>
    <p:sldLayoutId id="2147483695" r:id="rId16"/>
    <p:sldLayoutId id="2147483692" r:id="rId17"/>
    <p:sldLayoutId id="2147483693" r:id="rId18"/>
    <p:sldLayoutId id="2147483694" r:id="rId19"/>
    <p:sldLayoutId id="2147483716" r:id="rId20"/>
    <p:sldLayoutId id="2147483715" r:id="rId21"/>
    <p:sldLayoutId id="2147483712" r:id="rId22"/>
    <p:sldLayoutId id="2147483718" r:id="rId23"/>
    <p:sldLayoutId id="2147483719" r:id="rId24"/>
    <p:sldLayoutId id="2147483721" r:id="rId25"/>
    <p:sldLayoutId id="2147483722" r:id="rId26"/>
    <p:sldLayoutId id="2147483726" r:id="rId27"/>
    <p:sldLayoutId id="2147483727" r:id="rId28"/>
    <p:sldLayoutId id="2147483728" r:id="rId2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28.xml"/><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6.xml"/><Relationship Id="rId4" Type="http://schemas.openxmlformats.org/officeDocument/2006/relationships/image" Target="../media/image36.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4.xml"/><Relationship Id="rId5" Type="http://schemas.openxmlformats.org/officeDocument/2006/relationships/image" Target="../media/image44.sv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4.xml"/><Relationship Id="rId1" Type="http://schemas.openxmlformats.org/officeDocument/2006/relationships/tags" Target="../tags/tag8.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5.xm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6.xml"/><Relationship Id="rId5" Type="http://schemas.openxmlformats.org/officeDocument/2006/relationships/image" Target="../media/image4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4.xml"/><Relationship Id="rId1" Type="http://schemas.openxmlformats.org/officeDocument/2006/relationships/tags" Target="../tags/tag9.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2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28.xml"/><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29.xml"/><Relationship Id="rId5" Type="http://schemas.openxmlformats.org/officeDocument/2006/relationships/image" Target="../media/image49.png"/><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30.xml"/><Relationship Id="rId6" Type="http://schemas.openxmlformats.org/officeDocument/2006/relationships/image" Target="../media/image49.png"/><Relationship Id="rId5" Type="http://schemas.openxmlformats.org/officeDocument/2006/relationships/image" Target="../media/image50.png"/><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2.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tags" Target="../tags/tag3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35.xml"/><Relationship Id="rId5" Type="http://schemas.openxmlformats.org/officeDocument/2006/relationships/image" Target="../media/image36.svg"/><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36.xml"/><Relationship Id="rId5" Type="http://schemas.openxmlformats.org/officeDocument/2006/relationships/image" Target="../media/image36.svg"/><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4.xml"/><Relationship Id="rId1" Type="http://schemas.openxmlformats.org/officeDocument/2006/relationships/tags" Target="../tags/tag10.xml"/><Relationship Id="rId5" Type="http://schemas.openxmlformats.org/officeDocument/2006/relationships/image" Target="../media/image34.svg"/><Relationship Id="rId4" Type="http://schemas.openxmlformats.org/officeDocument/2006/relationships/image" Target="../media/image33.png"/></Relationships>
</file>

<file path=ppt/slides/_rels/slide4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notesSlide" Target="../notesSlides/notesSlide40.xml"/><Relationship Id="rId7" Type="http://schemas.openxmlformats.org/officeDocument/2006/relationships/image" Target="../media/image9.svg"/><Relationship Id="rId2" Type="http://schemas.openxmlformats.org/officeDocument/2006/relationships/slideLayout" Target="../slideLayouts/slideLayout16.xml"/><Relationship Id="rId1" Type="http://schemas.openxmlformats.org/officeDocument/2006/relationships/tags" Target="../tags/tag37.xml"/><Relationship Id="rId6" Type="http://schemas.openxmlformats.org/officeDocument/2006/relationships/image" Target="../media/image8.png"/><Relationship Id="rId11" Type="http://schemas.openxmlformats.org/officeDocument/2006/relationships/image" Target="../media/image44.svg"/><Relationship Id="rId5" Type="http://schemas.openxmlformats.org/officeDocument/2006/relationships/image" Target="../media/image7.svg"/><Relationship Id="rId10" Type="http://schemas.openxmlformats.org/officeDocument/2006/relationships/image" Target="../media/image43.png"/><Relationship Id="rId4" Type="http://schemas.openxmlformats.org/officeDocument/2006/relationships/image" Target="../media/image6.png"/><Relationship Id="rId9" Type="http://schemas.openxmlformats.org/officeDocument/2006/relationships/image" Target="../media/image52.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5.xml"/><Relationship Id="rId1" Type="http://schemas.openxmlformats.org/officeDocument/2006/relationships/tags" Target="../tags/tag38.xml"/><Relationship Id="rId4" Type="http://schemas.openxmlformats.org/officeDocument/2006/relationships/image" Target="../media/image53.png"/></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14.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4.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3.xml"/><Relationship Id="rId4" Type="http://schemas.openxmlformats.org/officeDocument/2006/relationships/image" Target="../media/image36.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23.xml"/><Relationship Id="rId5" Type="http://schemas.openxmlformats.org/officeDocument/2006/relationships/image" Target="../media/image39.png"/><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9.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dirty="0">
                <a:solidFill>
                  <a:schemeClr val="bg2"/>
                </a:solidFill>
              </a:rPr>
              <a:t>Slide 1 Explicit teaching Phase 15, lesson 5. er, </a:t>
            </a:r>
            <a:r>
              <a:rPr lang="en-US" sz="800" b="1" dirty="0" err="1">
                <a:solidFill>
                  <a:schemeClr val="bg2"/>
                </a:solidFill>
              </a:rPr>
              <a:t>ir</a:t>
            </a:r>
            <a:r>
              <a:rPr lang="en-US" sz="800" b="1" dirty="0">
                <a:solidFill>
                  <a:schemeClr val="bg2"/>
                </a:solidFill>
              </a:rPr>
              <a:t> and </a:t>
            </a:r>
            <a:r>
              <a:rPr lang="en-US" sz="800" b="1" dirty="0" err="1">
                <a:solidFill>
                  <a:schemeClr val="bg2"/>
                </a:solidFill>
              </a:rPr>
              <a:t>ur</a:t>
            </a:r>
            <a:r>
              <a:rPr lang="en-US" sz="800" b="1" dirty="0">
                <a:solidFill>
                  <a:schemeClr val="bg2"/>
                </a:solidFill>
              </a:rPr>
              <a:t> say /er/</a:t>
            </a:r>
            <a:endParaRPr lang="en-US" sz="800" dirty="0">
              <a:solidFill>
                <a:schemeClr val="bg2"/>
              </a:solidFill>
            </a:endParaRPr>
          </a:p>
        </p:txBody>
      </p:sp>
      <p:sp>
        <p:nvSpPr>
          <p:cNvPr id="2" name="TextBox 1">
            <a:extLst>
              <a:ext uri="{FF2B5EF4-FFF2-40B4-BE49-F238E27FC236}">
                <a16:creationId xmlns:a16="http://schemas.microsoft.com/office/drawing/2014/main" id="{8D35F425-AD5E-E385-395B-88FB18D67CC3}"/>
              </a:ext>
            </a:extLst>
          </p:cNvPr>
          <p:cNvSpPr txBox="1"/>
          <p:nvPr/>
        </p:nvSpPr>
        <p:spPr>
          <a:xfrm>
            <a:off x="411883" y="2815121"/>
            <a:ext cx="5820428" cy="1815882"/>
          </a:xfrm>
          <a:prstGeom prst="rect">
            <a:avLst/>
          </a:prstGeom>
          <a:noFill/>
        </p:spPr>
        <p:txBody>
          <a:bodyPr wrap="square">
            <a:spAutoFit/>
          </a:bodyPr>
          <a:lstStyle/>
          <a:p>
            <a:pPr algn="ctr"/>
            <a:r>
              <a:rPr lang="en-GB" sz="2800"/>
              <a:t>oi oy   </a:t>
            </a:r>
            <a:r>
              <a:rPr lang="en-GB" sz="2800" err="1"/>
              <a:t>ou</a:t>
            </a:r>
            <a:r>
              <a:rPr lang="en-GB" sz="2800"/>
              <a:t> ow   or   </a:t>
            </a:r>
            <a:r>
              <a:rPr lang="en-GB" sz="2800" err="1"/>
              <a:t>ar</a:t>
            </a:r>
            <a:endParaRPr lang="en-GB" sz="2800"/>
          </a:p>
          <a:p>
            <a:pPr algn="ctr"/>
            <a:r>
              <a:rPr lang="en-GB" sz="2800"/>
              <a:t>Silent final e   </a:t>
            </a:r>
          </a:p>
          <a:p>
            <a:pPr algn="ctr"/>
            <a:r>
              <a:rPr lang="en-US" sz="2800"/>
              <a:t>1-1-1 base words + vowel suffixes</a:t>
            </a:r>
          </a:p>
          <a:p>
            <a:pPr algn="ctr"/>
            <a:r>
              <a:rPr lang="en-GB" sz="2800"/>
              <a:t>laugh   says</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383280"/>
            <a:ext cx="6096000" cy="1384995"/>
          </a:xfrm>
          <a:prstGeom prst="rect">
            <a:avLst/>
          </a:prstGeom>
          <a:noFill/>
        </p:spPr>
        <p:txBody>
          <a:bodyPr wrap="square">
            <a:spAutoFit/>
          </a:bodyPr>
          <a:lstStyle/>
          <a:p>
            <a:pPr algn="ctr"/>
            <a:r>
              <a:rPr lang="en-AU" sz="4200" b="1"/>
              <a:t>er, </a:t>
            </a:r>
            <a:r>
              <a:rPr lang="en-AU" sz="4200" b="1" err="1"/>
              <a:t>ir</a:t>
            </a:r>
            <a:r>
              <a:rPr lang="en-AU" sz="4200" b="1"/>
              <a:t>, </a:t>
            </a:r>
            <a:r>
              <a:rPr lang="en-AU" sz="4200" b="1" err="1"/>
              <a:t>ur</a:t>
            </a:r>
            <a:r>
              <a:rPr lang="en-AU" sz="4200" b="1"/>
              <a:t> say /er/</a:t>
            </a:r>
          </a:p>
          <a:p>
            <a:pPr algn="ctr"/>
            <a:r>
              <a:rPr lang="en-AU" sz="4200" b="1"/>
              <a:t>last   after</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07575"/>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E249D9EA-A2AD-C353-8B1E-053DA893DF50}"/>
              </a:ext>
            </a:extLst>
          </p:cNvPr>
          <p:cNvSpPr txBox="1">
            <a:spLocks/>
          </p:cNvSpPr>
          <p:nvPr/>
        </p:nvSpPr>
        <p:spPr>
          <a:xfrm>
            <a:off x="288209" y="2881403"/>
            <a:ext cx="11906250"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a:solidFill>
                  <a:srgbClr val="4557AD"/>
                </a:solidFill>
                <a:latin typeface="Tenorite" pitchFamily="2" charset="0"/>
                <a:ea typeface="Verdana" panose="020B0604030504040204" pitchFamily="34" charset="0"/>
                <a:cs typeface="Verdana" panose="020B0604030504040204" pitchFamily="34" charset="0"/>
              </a:rPr>
              <a:t>grabbed   choppy   rotting  </a:t>
            </a:r>
            <a:endParaRPr lang="en-AU" sz="7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10390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37214"/>
            <a:ext cx="10515600" cy="1325563"/>
          </a:xfrm>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11" name="Picture 10" descr="batted">
            <a:extLst>
              <a:ext uri="{FF2B5EF4-FFF2-40B4-BE49-F238E27FC236}">
                <a16:creationId xmlns:a16="http://schemas.microsoft.com/office/drawing/2014/main" id="{652EAF67-1EE9-2015-B1AC-CF816D9AFED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3512" y="2374830"/>
            <a:ext cx="2615391" cy="2615391"/>
          </a:xfrm>
          <a:prstGeom prst="rect">
            <a:avLst/>
          </a:prstGeom>
        </p:spPr>
      </p:pic>
      <p:grpSp>
        <p:nvGrpSpPr>
          <p:cNvPr id="5" name="Group 4" descr="hissing, smelling, ringing">
            <a:extLst>
              <a:ext uri="{FF2B5EF4-FFF2-40B4-BE49-F238E27FC236}">
                <a16:creationId xmlns:a16="http://schemas.microsoft.com/office/drawing/2014/main" id="{416AA3C2-9F38-DE4F-7736-655A75465D30}"/>
              </a:ext>
            </a:extLst>
          </p:cNvPr>
          <p:cNvGrpSpPr/>
          <p:nvPr/>
        </p:nvGrpSpPr>
        <p:grpSpPr>
          <a:xfrm>
            <a:off x="4639979" y="2310207"/>
            <a:ext cx="6620233" cy="2615391"/>
            <a:chOff x="4867817" y="2108052"/>
            <a:chExt cx="6620233" cy="2615391"/>
          </a:xfrm>
        </p:grpSpPr>
        <p:pic>
          <p:nvPicPr>
            <p:cNvPr id="9" name="Picture 8">
              <a:extLst>
                <a:ext uri="{FF2B5EF4-FFF2-40B4-BE49-F238E27FC236}">
                  <a16:creationId xmlns:a16="http://schemas.microsoft.com/office/drawing/2014/main" id="{87DF9ED7-10E5-DE7C-A127-EC5CA3C7403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67817" y="2108052"/>
              <a:ext cx="2615391" cy="2615391"/>
            </a:xfrm>
            <a:prstGeom prst="rect">
              <a:avLst/>
            </a:prstGeom>
          </p:spPr>
        </p:pic>
        <p:pic>
          <p:nvPicPr>
            <p:cNvPr id="10" name="Picture 9">
              <a:extLst>
                <a:ext uri="{FF2B5EF4-FFF2-40B4-BE49-F238E27FC236}">
                  <a16:creationId xmlns:a16="http://schemas.microsoft.com/office/drawing/2014/main" id="{23013327-E4DF-A88F-04C3-9194CD201CC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64284" y="2172675"/>
              <a:ext cx="2323766" cy="2323766"/>
            </a:xfrm>
            <a:prstGeom prst="rect">
              <a:avLst/>
            </a:prstGeom>
          </p:spPr>
        </p:pic>
      </p:grpSp>
    </p:spTree>
    <p:extLst>
      <p:ext uri="{BB962C8B-B14F-4D97-AF65-F5344CB8AC3E}">
        <p14:creationId xmlns:p14="http://schemas.microsoft.com/office/powerpoint/2010/main" val="3781479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64168" y="-1559928"/>
            <a:ext cx="10515600" cy="1325563"/>
          </a:xfrm>
        </p:spPr>
        <p:txBody>
          <a:bodyPr/>
          <a:lstStyle/>
          <a:p>
            <a:r>
              <a:rPr lang="en-AU" sz="800" kern="1200" dirty="0">
                <a:solidFill>
                  <a:srgbClr val="E2E8E9"/>
                </a:solidFill>
                <a:effectLst/>
                <a:latin typeface="+mn-lt"/>
                <a:ea typeface="+mj-ea"/>
                <a:cs typeface="+mj-cs"/>
              </a:rPr>
              <a:t>Slide 12 Review You do</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E6398827-7E81-F729-B839-B8A5812087DB}"/>
              </a:ext>
            </a:extLst>
          </p:cNvPr>
          <p:cNvSpPr txBox="1">
            <a:spLocks/>
          </p:cNvSpPr>
          <p:nvPr/>
        </p:nvSpPr>
        <p:spPr>
          <a:xfrm>
            <a:off x="295275" y="2884235"/>
            <a:ext cx="11601450" cy="13449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ea typeface="Verdana" panose="020B0604030504040204" pitchFamily="34" charset="0"/>
                <a:cs typeface="Verdana" panose="020B0604030504040204" pitchFamily="34" charset="0"/>
              </a:rPr>
              <a:t>laugh    says    father</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a:xfrm>
            <a:off x="0" y="-1559928"/>
            <a:ext cx="10515600" cy="1325563"/>
          </a:xfrm>
        </p:spPr>
        <p:txBody>
          <a:bodyPr/>
          <a:lstStyle/>
          <a:p>
            <a:r>
              <a:rPr lang="en-AU" sz="800" kern="1200" dirty="0">
                <a:solidFill>
                  <a:srgbClr val="E2E8E9"/>
                </a:solidFill>
                <a:effectLst/>
                <a:latin typeface="+mn-lt"/>
                <a:ea typeface="+mj-ea"/>
                <a:cs typeface="+mj-cs"/>
              </a:rPr>
              <a:t>Slide 13 Review You do</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641053" y="1729310"/>
            <a:ext cx="10909894" cy="363791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400" dirty="0">
                <a:solidFill>
                  <a:srgbClr val="4557AD"/>
                </a:solidFill>
                <a:latin typeface="Tenorite" pitchFamily="2" charset="0"/>
                <a:ea typeface="Verdana" panose="020B0604030504040204" pitchFamily="34" charset="0"/>
                <a:cs typeface="Verdana" panose="020B0604030504040204" pitchFamily="34" charset="0"/>
              </a:rPr>
              <a:t>My father tooted the car horn as the horse trotted into the yard. The horse snorted at the geese and my father laughed.</a:t>
            </a:r>
            <a:endParaRPr lang="en-AU" sz="64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a:xfrm>
            <a:off x="0" y="-1624096"/>
            <a:ext cx="10515600" cy="1325563"/>
          </a:xfrm>
        </p:spPr>
        <p:txBody>
          <a:bodyPr/>
          <a:lstStyle/>
          <a:p>
            <a:r>
              <a:rPr lang="en-AU" sz="800" kern="1200" dirty="0">
                <a:solidFill>
                  <a:srgbClr val="E2E8E9"/>
                </a:solidFill>
                <a:effectLst/>
                <a:latin typeface="+mn-lt"/>
                <a:ea typeface="+mj-ea"/>
                <a:cs typeface="+mj-cs"/>
              </a:rPr>
              <a:t>Slide 14 Review You do</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15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er, </a:t>
            </a:r>
            <a:r>
              <a:rPr lang="en-US" sz="3000" err="1"/>
              <a:t>ir</a:t>
            </a:r>
            <a:r>
              <a:rPr lang="en-US" sz="3000"/>
              <a:t> and </a:t>
            </a:r>
            <a:r>
              <a:rPr lang="en-US" sz="3000" err="1"/>
              <a:t>ur</a:t>
            </a:r>
            <a:endParaRPr lang="en-US" sz="3000"/>
          </a:p>
          <a:p>
            <a:pPr marL="342900" indent="-342900">
              <a:buFont typeface="Arial" panose="020B0604020202020204" pitchFamily="34" charset="0"/>
              <a:buChar char="•"/>
            </a:pPr>
            <a:r>
              <a:rPr lang="en-US" sz="3000"/>
              <a:t>read words with er, </a:t>
            </a:r>
            <a:r>
              <a:rPr lang="en-US" sz="3000" err="1"/>
              <a:t>ir</a:t>
            </a:r>
            <a:r>
              <a:rPr lang="en-US" sz="3000"/>
              <a:t> and </a:t>
            </a:r>
            <a:r>
              <a:rPr lang="en-US" sz="3000" err="1"/>
              <a:t>ur</a:t>
            </a:r>
            <a:endParaRPr lang="en-US" sz="3000"/>
          </a:p>
          <a:p>
            <a:pPr marL="342900" indent="-342900">
              <a:buFont typeface="Arial" panose="020B0604020202020204" pitchFamily="34" charset="0"/>
              <a:buChar char="•"/>
            </a:pPr>
            <a:r>
              <a:rPr lang="en-US" sz="3000"/>
              <a:t>write words with er, </a:t>
            </a:r>
            <a:r>
              <a:rPr lang="en-US" sz="3000" err="1"/>
              <a:t>ir</a:t>
            </a:r>
            <a:r>
              <a:rPr lang="en-US" sz="3000"/>
              <a:t> and </a:t>
            </a:r>
            <a:r>
              <a:rPr lang="en-US" sz="3000" err="1"/>
              <a:t>ur</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285865"/>
            <a:ext cx="10515600" cy="1325563"/>
          </a:xfrm>
        </p:spPr>
        <p:txBody>
          <a:bodyPr/>
          <a:lstStyle/>
          <a:p>
            <a:r>
              <a:rPr lang="en-US" sz="800" kern="1200">
                <a:solidFill>
                  <a:srgbClr val="E7E6E6"/>
                </a:solidFill>
                <a:effectLst/>
                <a:latin typeface="Calibri" panose="020F0502020204030204" pitchFamily="34" charset="0"/>
                <a:ea typeface="+mj-ea"/>
                <a:cs typeface="+mj-cs"/>
              </a:rPr>
              <a:t>Slide 17 I</a:t>
            </a:r>
            <a:r>
              <a:rPr lang="en-US" sz="800" kern="1200" baseline="0">
                <a:solidFill>
                  <a:srgbClr val="E7E6E6"/>
                </a:solidFill>
                <a:effectLst/>
                <a:latin typeface="Calibri" panose="020F0502020204030204" pitchFamily="34" charset="0"/>
                <a:ea typeface="+mj-ea"/>
                <a:cs typeface="+mj-cs"/>
              </a:rPr>
              <a:t> do </a:t>
            </a:r>
            <a:endParaRPr lang="en-AU"/>
          </a:p>
        </p:txBody>
      </p:sp>
      <p:grpSp>
        <p:nvGrpSpPr>
          <p:cNvPr id="6" name="Group 5" descr="A picture of a girl holding a hurt bird in her amrs. She is looking down at the bird with a sad look and the bird has two band-aids on it. The words underneath say: Her bird is hurt.">
            <a:extLst>
              <a:ext uri="{FF2B5EF4-FFF2-40B4-BE49-F238E27FC236}">
                <a16:creationId xmlns:a16="http://schemas.microsoft.com/office/drawing/2014/main" id="{63D47B5A-5DCB-F054-2978-F6DD2CA16B74}"/>
              </a:ext>
            </a:extLst>
          </p:cNvPr>
          <p:cNvGrpSpPr/>
          <p:nvPr/>
        </p:nvGrpSpPr>
        <p:grpSpPr>
          <a:xfrm>
            <a:off x="1" y="1100460"/>
            <a:ext cx="12191999" cy="5314304"/>
            <a:chOff x="0" y="1062089"/>
            <a:chExt cx="12191999" cy="5314304"/>
          </a:xfrm>
        </p:grpSpPr>
        <p:sp>
          <p:nvSpPr>
            <p:cNvPr id="7" name="TextBox 6">
              <a:extLst>
                <a:ext uri="{FF2B5EF4-FFF2-40B4-BE49-F238E27FC236}">
                  <a16:creationId xmlns:a16="http://schemas.microsoft.com/office/drawing/2014/main" id="{41297250-99A9-D400-3FFC-AFCBF59F9451}"/>
                </a:ext>
              </a:extLst>
            </p:cNvPr>
            <p:cNvSpPr txBox="1"/>
            <p:nvPr/>
          </p:nvSpPr>
          <p:spPr>
            <a:xfrm>
              <a:off x="0" y="5086153"/>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H</a:t>
              </a:r>
              <a:r>
                <a:rPr lang="en-US" sz="7400" u="sng">
                  <a:solidFill>
                    <a:srgbClr val="4557AD"/>
                  </a:solidFill>
                  <a:latin typeface="Tenorite" pitchFamily="2" charset="0"/>
                  <a:ea typeface="Verdana" panose="020B0604030504040204" pitchFamily="34" charset="0"/>
                  <a:cs typeface="Verdana" panose="020B0604030504040204" pitchFamily="34" charset="0"/>
                </a:rPr>
                <a:t>er</a:t>
              </a:r>
              <a:r>
                <a:rPr lang="en-US" sz="7400">
                  <a:solidFill>
                    <a:srgbClr val="4557AD"/>
                  </a:solidFill>
                  <a:latin typeface="Tenorite" pitchFamily="2" charset="0"/>
                  <a:ea typeface="Verdana" panose="020B0604030504040204" pitchFamily="34" charset="0"/>
                  <a:cs typeface="Verdana" panose="020B0604030504040204" pitchFamily="34" charset="0"/>
                </a:rPr>
                <a:t> b</a:t>
              </a:r>
              <a:r>
                <a:rPr lang="en-US" sz="7400" u="sng">
                  <a:solidFill>
                    <a:srgbClr val="4557AD"/>
                  </a:solidFill>
                  <a:latin typeface="Tenorite" pitchFamily="2" charset="0"/>
                  <a:ea typeface="Verdana" panose="020B0604030504040204" pitchFamily="34" charset="0"/>
                  <a:cs typeface="Verdana" panose="020B0604030504040204" pitchFamily="34" charset="0"/>
                </a:rPr>
                <a:t>ir</a:t>
              </a:r>
              <a:r>
                <a:rPr lang="en-US" sz="7400">
                  <a:solidFill>
                    <a:srgbClr val="4557AD"/>
                  </a:solidFill>
                  <a:latin typeface="Tenorite" pitchFamily="2" charset="0"/>
                  <a:ea typeface="Verdana" panose="020B0604030504040204" pitchFamily="34" charset="0"/>
                  <a:cs typeface="Verdana" panose="020B0604030504040204" pitchFamily="34" charset="0"/>
                </a:rPr>
                <a:t>d is h</a:t>
              </a:r>
              <a:r>
                <a:rPr lang="en-US" sz="7400" u="sng">
                  <a:solidFill>
                    <a:srgbClr val="4557AD"/>
                  </a:solidFill>
                  <a:latin typeface="Tenorite" pitchFamily="2" charset="0"/>
                  <a:ea typeface="Verdana" panose="020B0604030504040204" pitchFamily="34" charset="0"/>
                  <a:cs typeface="Verdana" panose="020B0604030504040204" pitchFamily="34" charset="0"/>
                </a:rPr>
                <a:t>ur</a:t>
              </a:r>
              <a:r>
                <a:rPr lang="en-US" sz="7400">
                  <a:solidFill>
                    <a:srgbClr val="4557AD"/>
                  </a:solidFill>
                  <a:latin typeface="Tenorite" pitchFamily="2" charset="0"/>
                  <a:ea typeface="Verdana" panose="020B0604030504040204" pitchFamily="34" charset="0"/>
                  <a:cs typeface="Verdana" panose="020B0604030504040204" pitchFamily="34" charset="0"/>
                </a:rPr>
                <a:t>t.</a:t>
              </a:r>
              <a:endParaRPr lang="en-AU" sz="7400" u="sng">
                <a:solidFill>
                  <a:srgbClr val="4557AD"/>
                </a:solidFill>
              </a:endParaRPr>
            </a:p>
          </p:txBody>
        </p:sp>
        <p:sp>
          <p:nvSpPr>
            <p:cNvPr id="9" name="Rounded Rectangle 2">
              <a:extLst>
                <a:ext uri="{FF2B5EF4-FFF2-40B4-BE49-F238E27FC236}">
                  <a16:creationId xmlns:a16="http://schemas.microsoft.com/office/drawing/2014/main" id="{F4F75782-1C16-EBB0-EB04-E4B00C0BEACC}"/>
                </a:ext>
              </a:extLst>
            </p:cNvPr>
            <p:cNvSpPr/>
            <p:nvPr/>
          </p:nvSpPr>
          <p:spPr>
            <a:xfrm>
              <a:off x="310896" y="1062089"/>
              <a:ext cx="11558015" cy="5314304"/>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Graphic 2" descr="A picture of a girl holding a hurt bird in her arms. She is looking down at the bird with a sad look and the bird has two band-aids on it. ">
            <a:extLst>
              <a:ext uri="{FF2B5EF4-FFF2-40B4-BE49-F238E27FC236}">
                <a16:creationId xmlns:a16="http://schemas.microsoft.com/office/drawing/2014/main" id="{52B13EAD-1075-E7CF-D669-373E1C89610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33479" y="1341457"/>
            <a:ext cx="2912850" cy="4175086"/>
          </a:xfrm>
          <a:prstGeom prst="rect">
            <a:avLst/>
          </a:prstGeom>
        </p:spPr>
      </p:pic>
    </p:spTree>
    <p:custDataLst>
      <p:tags r:id="rId1"/>
    </p:custDataLst>
    <p:extLst>
      <p:ext uri="{BB962C8B-B14F-4D97-AF65-F5344CB8AC3E}">
        <p14:creationId xmlns:p14="http://schemas.microsoft.com/office/powerpoint/2010/main" val="3979313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285865"/>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18 I</a:t>
            </a:r>
            <a:r>
              <a:rPr lang="en-US" sz="800" kern="1200" baseline="0">
                <a:solidFill>
                  <a:schemeClr val="bg2"/>
                </a:solidFill>
                <a:effectLst/>
                <a:latin typeface="+mn-lt"/>
              </a:rPr>
              <a:t> do</a:t>
            </a:r>
            <a:endParaRPr lang="en-AU" sz="800">
              <a:solidFill>
                <a:schemeClr val="bg2"/>
              </a:solidFill>
              <a:latin typeface="+mn-lt"/>
            </a:endParaRPr>
          </a:p>
        </p:txBody>
      </p:sp>
      <p:sp>
        <p:nvSpPr>
          <p:cNvPr id="5" name="Content Placeholder 3">
            <a:extLst>
              <a:ext uri="{FF2B5EF4-FFF2-40B4-BE49-F238E27FC236}">
                <a16:creationId xmlns:a16="http://schemas.microsoft.com/office/drawing/2014/main" id="{041A692A-51E7-D13C-3C2A-75D5C7E924DC}"/>
              </a:ext>
            </a:extLst>
          </p:cNvPr>
          <p:cNvSpPr txBox="1">
            <a:spLocks/>
          </p:cNvSpPr>
          <p:nvPr/>
        </p:nvSpPr>
        <p:spPr>
          <a:xfrm>
            <a:off x="0" y="2360741"/>
            <a:ext cx="12192000" cy="23360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6200">
                <a:solidFill>
                  <a:srgbClr val="4857A6"/>
                </a:solidFill>
                <a:latin typeface="Tenorite" pitchFamily="2" charset="0"/>
                <a:ea typeface="Verdana" panose="020B0604030504040204" pitchFamily="34" charset="0"/>
                <a:cs typeface="Verdana" panose="020B0604030504040204" pitchFamily="34" charset="0"/>
              </a:rPr>
              <a:t>er    </a:t>
            </a:r>
            <a:r>
              <a:rPr lang="en-US" sz="16200" err="1">
                <a:solidFill>
                  <a:srgbClr val="4857A6"/>
                </a:solidFill>
                <a:latin typeface="Tenorite" pitchFamily="2" charset="0"/>
                <a:ea typeface="Verdana" panose="020B0604030504040204" pitchFamily="34" charset="0"/>
                <a:cs typeface="Verdana" panose="020B0604030504040204" pitchFamily="34" charset="0"/>
              </a:rPr>
              <a:t>ir</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ur</a:t>
            </a:r>
            <a:endParaRPr lang="en-AU" sz="16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19 We do </a:t>
            </a:r>
            <a:endParaRPr lang="en-AU"/>
          </a:p>
        </p:txBody>
      </p:sp>
      <p:sp>
        <p:nvSpPr>
          <p:cNvPr id="4" name="Content Placeholder 3">
            <a:extLst>
              <a:ext uri="{FF2B5EF4-FFF2-40B4-BE49-F238E27FC236}">
                <a16:creationId xmlns:a16="http://schemas.microsoft.com/office/drawing/2014/main" id="{E3F208C5-3C0F-258C-2E64-7949ABA41889}"/>
              </a:ext>
            </a:extLst>
          </p:cNvPr>
          <p:cNvSpPr txBox="1">
            <a:spLocks/>
          </p:cNvSpPr>
          <p:nvPr/>
        </p:nvSpPr>
        <p:spPr>
          <a:xfrm>
            <a:off x="0" y="2360741"/>
            <a:ext cx="12192000" cy="23360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6200">
                <a:solidFill>
                  <a:srgbClr val="4857A6"/>
                </a:solidFill>
                <a:latin typeface="Tenorite" pitchFamily="2" charset="0"/>
                <a:ea typeface="Verdana" panose="020B0604030504040204" pitchFamily="34" charset="0"/>
                <a:cs typeface="Verdana" panose="020B0604030504040204" pitchFamily="34" charset="0"/>
              </a:rPr>
              <a:t>er    </a:t>
            </a:r>
            <a:r>
              <a:rPr lang="en-US" sz="16200" err="1">
                <a:solidFill>
                  <a:srgbClr val="4857A6"/>
                </a:solidFill>
                <a:latin typeface="Tenorite" pitchFamily="2" charset="0"/>
                <a:ea typeface="Verdana" panose="020B0604030504040204" pitchFamily="34" charset="0"/>
                <a:cs typeface="Verdana" panose="020B0604030504040204" pitchFamily="34" charset="0"/>
              </a:rPr>
              <a:t>ir</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ur</a:t>
            </a:r>
            <a:endParaRPr lang="en-AU" sz="16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 You do</a:t>
            </a:r>
            <a:endParaRPr lang="en-AU" dirty="0"/>
          </a:p>
        </p:txBody>
      </p:sp>
      <p:sp>
        <p:nvSpPr>
          <p:cNvPr id="5" name="Content Placeholder 2">
            <a:extLst>
              <a:ext uri="{FF2B5EF4-FFF2-40B4-BE49-F238E27FC236}">
                <a16:creationId xmlns:a16="http://schemas.microsoft.com/office/drawing/2014/main" id="{B3F8FF38-5BE5-8A2B-9D04-EEA931999FCF}"/>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oi oy</a:t>
            </a:r>
            <a:endParaRPr lang="en-AU" sz="11000">
              <a:solidFill>
                <a:srgbClr val="4557AD"/>
              </a:solidFill>
              <a:latin typeface="Tenorite" pitchFamily="2" charset="0"/>
              <a:cs typeface="Arial"/>
            </a:endParaRPr>
          </a:p>
        </p:txBody>
      </p:sp>
      <p:pic>
        <p:nvPicPr>
          <p:cNvPr id="4" name="Graphic 3" descr="A pot on heat with a toy train boiling in it">
            <a:extLst>
              <a:ext uri="{FF2B5EF4-FFF2-40B4-BE49-F238E27FC236}">
                <a16:creationId xmlns:a16="http://schemas.microsoft.com/office/drawing/2014/main" id="{5DE0E2A5-873D-54A6-7DE1-A9C0A62EB63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904075" y="2217580"/>
            <a:ext cx="2551608" cy="2551608"/>
          </a:xfrm>
          <a:prstGeom prst="rect">
            <a:avLst/>
          </a:prstGeom>
        </p:spPr>
      </p:pic>
      <p:sp>
        <p:nvSpPr>
          <p:cNvPr id="6" name="TextBox 5">
            <a:extLst>
              <a:ext uri="{FF2B5EF4-FFF2-40B4-BE49-F238E27FC236}">
                <a16:creationId xmlns:a16="http://schemas.microsoft.com/office/drawing/2014/main" id="{F4EB10E2-467D-3EDD-0EBC-531382F66770}"/>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B</a:t>
            </a:r>
            <a:r>
              <a:rPr lang="en-US" sz="5400" u="sng">
                <a:solidFill>
                  <a:srgbClr val="4557AD"/>
                </a:solidFill>
                <a:latin typeface="Tenorite" pitchFamily="2" charset="0"/>
                <a:ea typeface="Verdana" panose="020B0604030504040204" pitchFamily="34" charset="0"/>
                <a:cs typeface="Verdana" panose="020B0604030504040204" pitchFamily="34" charset="0"/>
              </a:rPr>
              <a:t>oi</a:t>
            </a:r>
            <a:r>
              <a:rPr lang="en-US" sz="5400">
                <a:solidFill>
                  <a:srgbClr val="4557AD"/>
                </a:solidFill>
                <a:latin typeface="Tenorite" pitchFamily="2" charset="0"/>
                <a:ea typeface="Verdana" panose="020B0604030504040204" pitchFamily="34" charset="0"/>
                <a:cs typeface="Verdana" panose="020B0604030504040204" pitchFamily="34" charset="0"/>
              </a:rPr>
              <a:t>l the t</a:t>
            </a:r>
            <a:r>
              <a:rPr lang="en-US" sz="5400" u="sng">
                <a:solidFill>
                  <a:srgbClr val="4557AD"/>
                </a:solidFill>
                <a:latin typeface="Tenorite" pitchFamily="2" charset="0"/>
                <a:ea typeface="Verdana" panose="020B0604030504040204" pitchFamily="34" charset="0"/>
                <a:cs typeface="Verdana" panose="020B0604030504040204" pitchFamily="34" charset="0"/>
              </a:rPr>
              <a:t>oy</a:t>
            </a:r>
            <a:endParaRPr lang="en-AU" sz="5400" u="sng">
              <a:solidFill>
                <a:srgbClr val="4557AD"/>
              </a:solidFill>
            </a:endParaRPr>
          </a:p>
        </p:txBody>
      </p:sp>
      <p:sp>
        <p:nvSpPr>
          <p:cNvPr id="7" name="Rounded Rectangle 3">
            <a:extLst>
              <a:ext uri="{FF2B5EF4-FFF2-40B4-BE49-F238E27FC236}">
                <a16:creationId xmlns:a16="http://schemas.microsoft.com/office/drawing/2014/main" id="{78B3DE1B-0147-56F4-D5BD-B33A5DC39344}"/>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9654641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3682D-E637-633D-A084-E6C360040C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414A54-95FA-C7DF-DD88-B04484EFAE8A}"/>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20 I do</a:t>
            </a:r>
            <a:endParaRPr lang="en-AU"/>
          </a:p>
        </p:txBody>
      </p:sp>
      <p:grpSp>
        <p:nvGrpSpPr>
          <p:cNvPr id="7" name="Group 6" descr="stern">
            <a:extLst>
              <a:ext uri="{FF2B5EF4-FFF2-40B4-BE49-F238E27FC236}">
                <a16:creationId xmlns:a16="http://schemas.microsoft.com/office/drawing/2014/main" id="{87610DDD-B67A-0CEE-ACA3-1C69ED37BFC0}"/>
              </a:ext>
            </a:extLst>
          </p:cNvPr>
          <p:cNvGrpSpPr/>
          <p:nvPr/>
        </p:nvGrpSpPr>
        <p:grpSpPr>
          <a:xfrm>
            <a:off x="285750" y="1469482"/>
            <a:ext cx="12085154" cy="4235356"/>
            <a:chOff x="285750" y="1469482"/>
            <a:chExt cx="12085154" cy="4235356"/>
          </a:xfrm>
        </p:grpSpPr>
        <p:sp>
          <p:nvSpPr>
            <p:cNvPr id="8" name="Content Placeholder 2">
              <a:extLst>
                <a:ext uri="{FF2B5EF4-FFF2-40B4-BE49-F238E27FC236}">
                  <a16:creationId xmlns:a16="http://schemas.microsoft.com/office/drawing/2014/main" id="{A14ACD81-FEF2-57E0-E6E9-BB9606CA74AB}"/>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9" name="Content Placeholder 2">
              <a:extLst>
                <a:ext uri="{FF2B5EF4-FFF2-40B4-BE49-F238E27FC236}">
                  <a16:creationId xmlns:a16="http://schemas.microsoft.com/office/drawing/2014/main" id="{0F643938-1AFD-E39E-16A8-AFFC0C1650AA}"/>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stern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4257618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9505F-2114-4B8F-98A0-3F8CD3EE9F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158D09-F662-369B-7582-67AE431E39BE}"/>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21 I do </a:t>
            </a:r>
            <a:endParaRPr lang="en-AU"/>
          </a:p>
        </p:txBody>
      </p:sp>
      <p:grpSp>
        <p:nvGrpSpPr>
          <p:cNvPr id="3" name="Group 2" descr="stern first">
            <a:extLst>
              <a:ext uri="{FF2B5EF4-FFF2-40B4-BE49-F238E27FC236}">
                <a16:creationId xmlns:a16="http://schemas.microsoft.com/office/drawing/2014/main" id="{1A3B5798-18AE-03AF-9A7B-83F261E87267}"/>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D85074DF-ED95-12E9-1E72-65B5C02F610D}"/>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23B11211-3AEC-A910-0787-7029CD8E681D}"/>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stern    first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584988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DFE0B-73D7-577B-FDD8-97ACF44CEC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724C62-E33E-8EA4-2CEB-C7298733B5B1}"/>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22 I do</a:t>
            </a:r>
            <a:endParaRPr lang="en-AU"/>
          </a:p>
        </p:txBody>
      </p:sp>
      <p:grpSp>
        <p:nvGrpSpPr>
          <p:cNvPr id="4" name="Group 3" descr="stern first burst">
            <a:extLst>
              <a:ext uri="{FF2B5EF4-FFF2-40B4-BE49-F238E27FC236}">
                <a16:creationId xmlns:a16="http://schemas.microsoft.com/office/drawing/2014/main" id="{84BF4038-F04C-AAE3-3EA6-1657F59A1902}"/>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C1A4F045-E7CD-2AEB-D4A2-6F9794209ACB}"/>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burst</a:t>
              </a:r>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C51C3284-6664-1C34-1A35-3D51C4B030F9}"/>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stern    first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5479820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AE47A-564B-B83C-37C2-B25A9A8456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1B61C3-031F-24D3-98D1-53B7683040C8}"/>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23 I do</a:t>
            </a:r>
            <a:endParaRPr lang="en-AU"/>
          </a:p>
        </p:txBody>
      </p:sp>
      <p:grpSp>
        <p:nvGrpSpPr>
          <p:cNvPr id="4" name="Group 3" descr="stern first burst perfume">
            <a:extLst>
              <a:ext uri="{FF2B5EF4-FFF2-40B4-BE49-F238E27FC236}">
                <a16:creationId xmlns:a16="http://schemas.microsoft.com/office/drawing/2014/main" id="{F87AE4FD-7C2C-7A22-2CE6-DE6BC5E9BF8A}"/>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0119D282-F29A-7B11-C41A-CD21F93D47AA}"/>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burst    perfume</a:t>
              </a:r>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AB2A9329-02A1-6EDD-A45B-94CF89E26BE0}"/>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stern    first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771344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79260-0004-2D4D-3537-6C9AAE9F814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7456B09-C896-71AE-B997-36335142C9CF}"/>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24 We do</a:t>
            </a:r>
            <a:r>
              <a:rPr lang="en-US" sz="800" kern="1200" baseline="0">
                <a:solidFill>
                  <a:srgbClr val="E7E6E6"/>
                </a:solidFill>
                <a:effectLst/>
                <a:latin typeface="Calibri" panose="020F0502020204030204" pitchFamily="34" charset="0"/>
                <a:ea typeface="+mj-ea"/>
                <a:cs typeface="+mj-cs"/>
              </a:rPr>
              <a:t> </a:t>
            </a:r>
            <a:endParaRPr lang="en-AU"/>
          </a:p>
        </p:txBody>
      </p:sp>
      <p:grpSp>
        <p:nvGrpSpPr>
          <p:cNvPr id="2" name="Group 1" descr="herb">
            <a:extLst>
              <a:ext uri="{FF2B5EF4-FFF2-40B4-BE49-F238E27FC236}">
                <a16:creationId xmlns:a16="http://schemas.microsoft.com/office/drawing/2014/main" id="{E47B1347-FE29-9DDC-8675-B88B138C9958}"/>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A013AFB1-EAEA-F465-7304-2362404534CC}"/>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C82DCA87-CD92-F6C6-D578-8A62EF9DA1EC}"/>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herb</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42427805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9AE4F-EF24-02F2-6C62-71DACC9941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15B3D9-3561-1F6C-7240-774B2BF22138}"/>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25 We do</a:t>
            </a:r>
            <a:endParaRPr lang="en-AU"/>
          </a:p>
        </p:txBody>
      </p:sp>
      <p:grpSp>
        <p:nvGrpSpPr>
          <p:cNvPr id="3" name="Group 2" descr="herb chirp">
            <a:extLst>
              <a:ext uri="{FF2B5EF4-FFF2-40B4-BE49-F238E27FC236}">
                <a16:creationId xmlns:a16="http://schemas.microsoft.com/office/drawing/2014/main" id="{A2E7B5C7-ADF5-47E4-432D-C04D366B8D43}"/>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817C16D2-B400-29F7-A3DF-803B1178CC80}"/>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140796D8-284C-09EB-A0A8-CEF601955310}"/>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herb     chirp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7107968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2255A-37FE-D22B-D0C4-78EEEA9ED19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82DA571-7845-59F0-9778-9203CB5CB4BB}"/>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26 We do</a:t>
            </a:r>
            <a:endParaRPr lang="en-AU"/>
          </a:p>
        </p:txBody>
      </p:sp>
      <p:grpSp>
        <p:nvGrpSpPr>
          <p:cNvPr id="5" name="Group 4" descr="herb chirp curl">
            <a:extLst>
              <a:ext uri="{FF2B5EF4-FFF2-40B4-BE49-F238E27FC236}">
                <a16:creationId xmlns:a16="http://schemas.microsoft.com/office/drawing/2014/main" id="{80B11B56-3004-64A7-36EC-D917B72D3F8A}"/>
              </a:ext>
            </a:extLst>
          </p:cNvPr>
          <p:cNvGrpSpPr/>
          <p:nvPr/>
        </p:nvGrpSpPr>
        <p:grpSpPr>
          <a:xfrm>
            <a:off x="285750" y="1469482"/>
            <a:ext cx="12085154" cy="4235356"/>
            <a:chOff x="285750" y="1469482"/>
            <a:chExt cx="12085154" cy="4235356"/>
          </a:xfrm>
        </p:grpSpPr>
        <p:sp>
          <p:nvSpPr>
            <p:cNvPr id="6" name="Content Placeholder 2">
              <a:extLst>
                <a:ext uri="{FF2B5EF4-FFF2-40B4-BE49-F238E27FC236}">
                  <a16:creationId xmlns:a16="http://schemas.microsoft.com/office/drawing/2014/main" id="{1F0A13B6-90AF-D22D-567D-E8A5A16AFBF6}"/>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curl</a:t>
              </a:r>
              <a:endParaRPr lang="en-AU" sz="12000">
                <a:solidFill>
                  <a:srgbClr val="4557AD"/>
                </a:solidFill>
                <a:latin typeface="Tenorite"/>
                <a:ea typeface="Verdana"/>
                <a:cs typeface="Verdana" panose="020B0604030504040204" pitchFamily="34" charset="0"/>
              </a:endParaRPr>
            </a:p>
          </p:txBody>
        </p:sp>
        <p:sp>
          <p:nvSpPr>
            <p:cNvPr id="7" name="Content Placeholder 2">
              <a:extLst>
                <a:ext uri="{FF2B5EF4-FFF2-40B4-BE49-F238E27FC236}">
                  <a16:creationId xmlns:a16="http://schemas.microsoft.com/office/drawing/2014/main" id="{CD15E385-F7F3-AB59-EEC7-60E093EC063D}"/>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herb     chirp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530083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8927E-A77A-4DE6-61D6-C22BFDA0A23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F6BF8B1-2644-D3AD-56F5-18C5B4F989E9}"/>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27 We do</a:t>
            </a:r>
            <a:endParaRPr lang="en-AU"/>
          </a:p>
        </p:txBody>
      </p:sp>
      <p:grpSp>
        <p:nvGrpSpPr>
          <p:cNvPr id="2" name="Group 1" descr="herb chirp curly birthday">
            <a:extLst>
              <a:ext uri="{FF2B5EF4-FFF2-40B4-BE49-F238E27FC236}">
                <a16:creationId xmlns:a16="http://schemas.microsoft.com/office/drawing/2014/main" id="{01C673EC-AFEA-7D2C-A68E-18E87FF75640}"/>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62C4C1CD-75A9-AE94-587E-617AE2FAEC12}"/>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curl       birthday</a:t>
              </a:r>
              <a:endParaRPr lang="en-AU" sz="12000" dirty="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672DD02C-C226-1455-0AD4-C14ACD5B8EE4}"/>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herb     chirp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0085897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285865"/>
            <a:ext cx="10515600" cy="1325563"/>
          </a:xfrm>
        </p:spPr>
        <p:txBody>
          <a:bodyPr/>
          <a:lstStyle/>
          <a:p>
            <a:r>
              <a:rPr lang="en-US" sz="800" kern="1200">
                <a:solidFill>
                  <a:srgbClr val="E7E6E6"/>
                </a:solidFill>
                <a:effectLst/>
                <a:latin typeface="Calibri" panose="020F0502020204030204" pitchFamily="34" charset="0"/>
                <a:ea typeface="+mj-ea"/>
                <a:cs typeface="+mj-cs"/>
              </a:rPr>
              <a:t>Slide 28 I do</a:t>
            </a:r>
            <a:endParaRPr lang="en-AU"/>
          </a:p>
        </p:txBody>
      </p:sp>
      <p:grpSp>
        <p:nvGrpSpPr>
          <p:cNvPr id="8" name="Group 7" descr="perch">
            <a:extLst>
              <a:ext uri="{FF2B5EF4-FFF2-40B4-BE49-F238E27FC236}">
                <a16:creationId xmlns:a16="http://schemas.microsoft.com/office/drawing/2014/main" id="{724D7ED3-BAAE-6761-C8B8-1A2BCBEA40C8}"/>
              </a:ext>
            </a:extLst>
          </p:cNvPr>
          <p:cNvGrpSpPr/>
          <p:nvPr/>
        </p:nvGrpSpPr>
        <p:grpSpPr>
          <a:xfrm>
            <a:off x="972497" y="2070733"/>
            <a:ext cx="2930144" cy="3693555"/>
            <a:chOff x="972497" y="2070733"/>
            <a:chExt cx="2930144" cy="3693555"/>
          </a:xfrm>
        </p:grpSpPr>
        <p:pic>
          <p:nvPicPr>
            <p:cNvPr id="9" name="Picture 8">
              <a:extLst>
                <a:ext uri="{FF2B5EF4-FFF2-40B4-BE49-F238E27FC236}">
                  <a16:creationId xmlns:a16="http://schemas.microsoft.com/office/drawing/2014/main" id="{A926977D-E4C3-5EDB-E246-6A8A2AB88CF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72497" y="2070733"/>
              <a:ext cx="2930144" cy="2534557"/>
            </a:xfrm>
            <a:prstGeom prst="rect">
              <a:avLst/>
            </a:prstGeom>
          </p:spPr>
        </p:pic>
        <p:sp>
          <p:nvSpPr>
            <p:cNvPr id="10" name="TextBox 9">
              <a:extLst>
                <a:ext uri="{FF2B5EF4-FFF2-40B4-BE49-F238E27FC236}">
                  <a16:creationId xmlns:a16="http://schemas.microsoft.com/office/drawing/2014/main" id="{07690A24-BC8A-B505-19D0-28D3AEE4AD6F}"/>
                </a:ext>
              </a:extLst>
            </p:cNvPr>
            <p:cNvSpPr txBox="1"/>
            <p:nvPr/>
          </p:nvSpPr>
          <p:spPr>
            <a:xfrm>
              <a:off x="1485069" y="4194628"/>
              <a:ext cx="1295400" cy="1569660"/>
            </a:xfrm>
            <a:prstGeom prst="rect">
              <a:avLst/>
            </a:prstGeom>
            <a:noFill/>
          </p:spPr>
          <p:txBody>
            <a:bodyPr wrap="square">
              <a:spAutoFit/>
            </a:bodyPr>
            <a:lstStyle/>
            <a:p>
              <a:r>
                <a:rPr lang="en-US" sz="9600" dirty="0">
                  <a:solidFill>
                    <a:srgbClr val="4857A6"/>
                  </a:solidFill>
                  <a:latin typeface="Tenorite" pitchFamily="2" charset="0"/>
                  <a:ea typeface="Verdana" panose="020B0604030504040204" pitchFamily="34" charset="0"/>
                  <a:cs typeface="Verdana" panose="020B0604030504040204" pitchFamily="34" charset="0"/>
                </a:rPr>
                <a:t>er</a:t>
              </a:r>
              <a:endParaRPr lang="en-AU" dirty="0"/>
            </a:p>
          </p:txBody>
        </p:sp>
      </p:grpSp>
    </p:spTree>
    <p:custDataLst>
      <p:tags r:id="rId1"/>
    </p:custDataLst>
    <p:extLst>
      <p:ext uri="{BB962C8B-B14F-4D97-AF65-F5344CB8AC3E}">
        <p14:creationId xmlns:p14="http://schemas.microsoft.com/office/powerpoint/2010/main" val="34267761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0" y="-1285865"/>
            <a:ext cx="10515600" cy="1325563"/>
          </a:xfrm>
        </p:spPr>
        <p:txBody>
          <a:bodyPr/>
          <a:lstStyle/>
          <a:p>
            <a:r>
              <a:rPr lang="en-US" sz="800" kern="1200">
                <a:solidFill>
                  <a:srgbClr val="E7E6E6"/>
                </a:solidFill>
                <a:effectLst/>
                <a:latin typeface="Calibri" panose="020F0502020204030204" pitchFamily="34" charset="0"/>
                <a:ea typeface="+mj-ea"/>
                <a:cs typeface="+mj-cs"/>
              </a:rPr>
              <a:t>Slide 29 I do</a:t>
            </a:r>
            <a:endParaRPr lang="en-AU"/>
          </a:p>
        </p:txBody>
      </p:sp>
      <p:grpSp>
        <p:nvGrpSpPr>
          <p:cNvPr id="13" name="Group 12" descr="perch">
            <a:extLst>
              <a:ext uri="{FF2B5EF4-FFF2-40B4-BE49-F238E27FC236}">
                <a16:creationId xmlns:a16="http://schemas.microsoft.com/office/drawing/2014/main" id="{93A07497-443B-3376-77CF-AEFB8F785ABB}"/>
              </a:ext>
            </a:extLst>
          </p:cNvPr>
          <p:cNvGrpSpPr/>
          <p:nvPr/>
        </p:nvGrpSpPr>
        <p:grpSpPr>
          <a:xfrm>
            <a:off x="972497" y="2070733"/>
            <a:ext cx="2930144" cy="3693555"/>
            <a:chOff x="972497" y="2070733"/>
            <a:chExt cx="2930144" cy="3693555"/>
          </a:xfrm>
        </p:grpSpPr>
        <p:pic>
          <p:nvPicPr>
            <p:cNvPr id="14" name="Picture 13">
              <a:extLst>
                <a:ext uri="{FF2B5EF4-FFF2-40B4-BE49-F238E27FC236}">
                  <a16:creationId xmlns:a16="http://schemas.microsoft.com/office/drawing/2014/main" id="{A983D630-9E26-E2DF-14AF-8E54C9F9A1E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72497" y="2070733"/>
              <a:ext cx="2930144" cy="2534557"/>
            </a:xfrm>
            <a:prstGeom prst="rect">
              <a:avLst/>
            </a:prstGeom>
          </p:spPr>
        </p:pic>
        <p:sp>
          <p:nvSpPr>
            <p:cNvPr id="15" name="TextBox 14">
              <a:extLst>
                <a:ext uri="{FF2B5EF4-FFF2-40B4-BE49-F238E27FC236}">
                  <a16:creationId xmlns:a16="http://schemas.microsoft.com/office/drawing/2014/main" id="{54BE96D7-F503-9C36-4C96-192C26357F6D}"/>
                </a:ext>
              </a:extLst>
            </p:cNvPr>
            <p:cNvSpPr txBox="1"/>
            <p:nvPr/>
          </p:nvSpPr>
          <p:spPr>
            <a:xfrm>
              <a:off x="1485069" y="4194628"/>
              <a:ext cx="1295400" cy="1569660"/>
            </a:xfrm>
            <a:prstGeom prst="rect">
              <a:avLst/>
            </a:prstGeom>
            <a:noFill/>
          </p:spPr>
          <p:txBody>
            <a:bodyPr wrap="square">
              <a:spAutoFit/>
            </a:bodyPr>
            <a:lstStyle/>
            <a:p>
              <a:r>
                <a:rPr lang="en-US" sz="9600" dirty="0">
                  <a:solidFill>
                    <a:srgbClr val="4857A6"/>
                  </a:solidFill>
                  <a:latin typeface="Tenorite" pitchFamily="2" charset="0"/>
                  <a:ea typeface="Verdana" panose="020B0604030504040204" pitchFamily="34" charset="0"/>
                  <a:cs typeface="Verdana" panose="020B0604030504040204" pitchFamily="34" charset="0"/>
                </a:rPr>
                <a:t>er</a:t>
              </a:r>
              <a:endParaRPr lang="en-AU" dirty="0"/>
            </a:p>
          </p:txBody>
        </p:sp>
      </p:grpSp>
      <p:pic>
        <p:nvPicPr>
          <p:cNvPr id="5" name="Picture 4" descr="smirk">
            <a:extLst>
              <a:ext uri="{FF2B5EF4-FFF2-40B4-BE49-F238E27FC236}">
                <a16:creationId xmlns:a16="http://schemas.microsoft.com/office/drawing/2014/main" id="{3A00DF90-E865-C213-7644-E885D8901E6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28721" y="1903186"/>
            <a:ext cx="2534557" cy="2534557"/>
          </a:xfrm>
          <a:prstGeom prst="rect">
            <a:avLst/>
          </a:prstGeom>
        </p:spPr>
      </p:pic>
      <p:sp>
        <p:nvSpPr>
          <p:cNvPr id="3" name="TextBox 2">
            <a:extLst>
              <a:ext uri="{FF2B5EF4-FFF2-40B4-BE49-F238E27FC236}">
                <a16:creationId xmlns:a16="http://schemas.microsoft.com/office/drawing/2014/main" id="{6A3C04BE-4AFA-8B78-E0DB-169B016E0E58}"/>
              </a:ext>
            </a:extLst>
          </p:cNvPr>
          <p:cNvSpPr txBox="1"/>
          <p:nvPr/>
        </p:nvSpPr>
        <p:spPr>
          <a:xfrm>
            <a:off x="5657850" y="4194628"/>
            <a:ext cx="129540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ir</a:t>
            </a:r>
            <a:endParaRPr lang="en-AU"/>
          </a:p>
        </p:txBody>
      </p:sp>
    </p:spTree>
    <p:custDataLst>
      <p:tags r:id="rId1"/>
    </p:custDataLst>
    <p:extLst>
      <p:ext uri="{BB962C8B-B14F-4D97-AF65-F5344CB8AC3E}">
        <p14:creationId xmlns:p14="http://schemas.microsoft.com/office/powerpoint/2010/main" val="2954135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Review You do</a:t>
            </a:r>
            <a:endParaRPr lang="en-AU" dirty="0"/>
          </a:p>
        </p:txBody>
      </p:sp>
      <p:sp>
        <p:nvSpPr>
          <p:cNvPr id="6" name="Content Placeholder 2">
            <a:extLst>
              <a:ext uri="{FF2B5EF4-FFF2-40B4-BE49-F238E27FC236}">
                <a16:creationId xmlns:a16="http://schemas.microsoft.com/office/drawing/2014/main" id="{88A155AE-1209-848F-1178-18F6ACB0496B}"/>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ou</a:t>
            </a:r>
            <a:r>
              <a:rPr lang="en-US" sz="11000">
                <a:solidFill>
                  <a:srgbClr val="4557AD"/>
                </a:solidFill>
                <a:latin typeface="Tenorite" pitchFamily="2" charset="0"/>
                <a:cs typeface="Arial"/>
              </a:rPr>
              <a:t> ow</a:t>
            </a:r>
            <a:endParaRPr lang="en-AU" sz="11000">
              <a:solidFill>
                <a:srgbClr val="4557AD"/>
              </a:solidFill>
              <a:latin typeface="Tenorite" pitchFamily="2" charset="0"/>
              <a:cs typeface="Arial"/>
            </a:endParaRPr>
          </a:p>
        </p:txBody>
      </p:sp>
      <p:pic>
        <p:nvPicPr>
          <p:cNvPr id="3" name="Graphic 2" descr="A brown cow bellowing next to a person with their hands over their ears.">
            <a:extLst>
              <a:ext uri="{FF2B5EF4-FFF2-40B4-BE49-F238E27FC236}">
                <a16:creationId xmlns:a16="http://schemas.microsoft.com/office/drawing/2014/main" id="{10C47446-8850-DC26-37F5-60E3E1EA3EB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91586" y="2444506"/>
            <a:ext cx="5808825" cy="2257653"/>
          </a:xfrm>
          <a:prstGeom prst="rect">
            <a:avLst/>
          </a:prstGeom>
        </p:spPr>
      </p:pic>
      <p:sp>
        <p:nvSpPr>
          <p:cNvPr id="7" name="TextBox 6">
            <a:extLst>
              <a:ext uri="{FF2B5EF4-FFF2-40B4-BE49-F238E27FC236}">
                <a16:creationId xmlns:a16="http://schemas.microsoft.com/office/drawing/2014/main" id="{2707D11F-7992-2044-300D-0E2848498F55}"/>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L</a:t>
            </a:r>
            <a:r>
              <a:rPr lang="en-US" sz="5400" u="sng">
                <a:solidFill>
                  <a:srgbClr val="4557AD"/>
                </a:solidFill>
                <a:latin typeface="Tenorite" pitchFamily="2" charset="0"/>
                <a:ea typeface="Verdana" panose="020B0604030504040204" pitchFamily="34" charset="0"/>
                <a:cs typeface="Verdana" panose="020B0604030504040204" pitchFamily="34" charset="0"/>
              </a:rPr>
              <a:t>ou</a:t>
            </a:r>
            <a:r>
              <a:rPr lang="en-US" sz="5400">
                <a:solidFill>
                  <a:srgbClr val="4557AD"/>
                </a:solidFill>
                <a:latin typeface="Tenorite" pitchFamily="2" charset="0"/>
                <a:ea typeface="Verdana" panose="020B0604030504040204" pitchFamily="34" charset="0"/>
                <a:cs typeface="Verdana" panose="020B0604030504040204" pitchFamily="34" charset="0"/>
              </a:rPr>
              <a:t>d br</a:t>
            </a:r>
            <a:r>
              <a:rPr lang="en-US" sz="5400" u="sng">
                <a:solidFill>
                  <a:srgbClr val="4557AD"/>
                </a:solidFill>
                <a:latin typeface="Tenorite" pitchFamily="2" charset="0"/>
                <a:ea typeface="Verdana" panose="020B0604030504040204" pitchFamily="34" charset="0"/>
                <a:cs typeface="Verdana" panose="020B0604030504040204" pitchFamily="34" charset="0"/>
              </a:rPr>
              <a:t>ow</a:t>
            </a:r>
            <a:r>
              <a:rPr lang="en-US" sz="5400">
                <a:solidFill>
                  <a:srgbClr val="4557AD"/>
                </a:solidFill>
                <a:latin typeface="Tenorite" pitchFamily="2" charset="0"/>
                <a:ea typeface="Verdana" panose="020B0604030504040204" pitchFamily="34" charset="0"/>
                <a:cs typeface="Verdana" panose="020B0604030504040204" pitchFamily="34" charset="0"/>
              </a:rPr>
              <a:t>n c</a:t>
            </a:r>
            <a:r>
              <a:rPr lang="en-US" sz="5400" u="sng">
                <a:solidFill>
                  <a:srgbClr val="4557AD"/>
                </a:solidFill>
                <a:latin typeface="Tenorite" pitchFamily="2" charset="0"/>
                <a:ea typeface="Verdana" panose="020B0604030504040204" pitchFamily="34" charset="0"/>
                <a:cs typeface="Verdana" panose="020B0604030504040204" pitchFamily="34" charset="0"/>
              </a:rPr>
              <a:t>ow</a:t>
            </a:r>
            <a:endParaRPr lang="en-AU" sz="5400" u="sng">
              <a:solidFill>
                <a:srgbClr val="4557AD"/>
              </a:solidFill>
            </a:endParaRPr>
          </a:p>
        </p:txBody>
      </p:sp>
      <p:sp>
        <p:nvSpPr>
          <p:cNvPr id="8" name="Rounded Rectangle 3">
            <a:extLst>
              <a:ext uri="{FF2B5EF4-FFF2-40B4-BE49-F238E27FC236}">
                <a16:creationId xmlns:a16="http://schemas.microsoft.com/office/drawing/2014/main" id="{C4BBC566-70AD-0FEB-9E02-746E0687AE08}"/>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1612502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285865"/>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30 I do </a:t>
            </a:r>
            <a:endParaRPr lang="en-AU" dirty="0"/>
          </a:p>
        </p:txBody>
      </p:sp>
      <p:grpSp>
        <p:nvGrpSpPr>
          <p:cNvPr id="6" name="Group 5" descr="perch er">
            <a:extLst>
              <a:ext uri="{FF2B5EF4-FFF2-40B4-BE49-F238E27FC236}">
                <a16:creationId xmlns:a16="http://schemas.microsoft.com/office/drawing/2014/main" id="{35376966-3D9C-26E5-A319-83871A42C7DD}"/>
              </a:ext>
            </a:extLst>
          </p:cNvPr>
          <p:cNvGrpSpPr/>
          <p:nvPr/>
        </p:nvGrpSpPr>
        <p:grpSpPr>
          <a:xfrm>
            <a:off x="972497" y="2070733"/>
            <a:ext cx="2930144" cy="3693555"/>
            <a:chOff x="972497" y="2070733"/>
            <a:chExt cx="2930144" cy="3693555"/>
          </a:xfrm>
        </p:grpSpPr>
        <p:pic>
          <p:nvPicPr>
            <p:cNvPr id="9" name="Picture 8">
              <a:extLst>
                <a:ext uri="{FF2B5EF4-FFF2-40B4-BE49-F238E27FC236}">
                  <a16:creationId xmlns:a16="http://schemas.microsoft.com/office/drawing/2014/main" id="{FA5DA862-9F89-3EDF-0209-4EE0553B0F0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72497" y="2070733"/>
              <a:ext cx="2930144" cy="2534557"/>
            </a:xfrm>
            <a:prstGeom prst="rect">
              <a:avLst/>
            </a:prstGeom>
          </p:spPr>
        </p:pic>
        <p:sp>
          <p:nvSpPr>
            <p:cNvPr id="10" name="TextBox 9">
              <a:extLst>
                <a:ext uri="{FF2B5EF4-FFF2-40B4-BE49-F238E27FC236}">
                  <a16:creationId xmlns:a16="http://schemas.microsoft.com/office/drawing/2014/main" id="{46307ECE-B2FF-D3A1-4C2B-2713EBC89A1D}"/>
                </a:ext>
              </a:extLst>
            </p:cNvPr>
            <p:cNvSpPr txBox="1"/>
            <p:nvPr/>
          </p:nvSpPr>
          <p:spPr>
            <a:xfrm>
              <a:off x="1485069" y="4194628"/>
              <a:ext cx="1295400" cy="1569660"/>
            </a:xfrm>
            <a:prstGeom prst="rect">
              <a:avLst/>
            </a:prstGeom>
            <a:noFill/>
          </p:spPr>
          <p:txBody>
            <a:bodyPr wrap="square">
              <a:spAutoFit/>
            </a:bodyPr>
            <a:lstStyle/>
            <a:p>
              <a:r>
                <a:rPr lang="en-US" sz="9600" dirty="0">
                  <a:solidFill>
                    <a:srgbClr val="4857A6"/>
                  </a:solidFill>
                  <a:latin typeface="Tenorite" pitchFamily="2" charset="0"/>
                  <a:ea typeface="Verdana" panose="020B0604030504040204" pitchFamily="34" charset="0"/>
                  <a:cs typeface="Verdana" panose="020B0604030504040204" pitchFamily="34" charset="0"/>
                </a:rPr>
                <a:t>er</a:t>
              </a:r>
              <a:endParaRPr lang="en-AU" dirty="0"/>
            </a:p>
          </p:txBody>
        </p:sp>
      </p:grpSp>
      <p:pic>
        <p:nvPicPr>
          <p:cNvPr id="23" name="Picture 22" descr="smirk">
            <a:extLst>
              <a:ext uri="{FF2B5EF4-FFF2-40B4-BE49-F238E27FC236}">
                <a16:creationId xmlns:a16="http://schemas.microsoft.com/office/drawing/2014/main" id="{34BF7EED-E102-9DBE-AC75-958D95582A7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28721" y="1903186"/>
            <a:ext cx="2534557" cy="2534557"/>
          </a:xfrm>
          <a:prstGeom prst="rect">
            <a:avLst/>
          </a:prstGeom>
        </p:spPr>
      </p:pic>
      <p:sp>
        <p:nvSpPr>
          <p:cNvPr id="22" name="TextBox 21">
            <a:extLst>
              <a:ext uri="{FF2B5EF4-FFF2-40B4-BE49-F238E27FC236}">
                <a16:creationId xmlns:a16="http://schemas.microsoft.com/office/drawing/2014/main" id="{040D3B30-4477-1328-D57A-4ECF888B4F18}"/>
              </a:ext>
            </a:extLst>
          </p:cNvPr>
          <p:cNvSpPr txBox="1"/>
          <p:nvPr/>
        </p:nvSpPr>
        <p:spPr>
          <a:xfrm>
            <a:off x="5657850" y="4194628"/>
            <a:ext cx="129540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ir</a:t>
            </a:r>
            <a:endParaRPr lang="en-AU"/>
          </a:p>
        </p:txBody>
      </p:sp>
      <p:pic>
        <p:nvPicPr>
          <p:cNvPr id="5" name="Picture 4" descr="turn">
            <a:extLst>
              <a:ext uri="{FF2B5EF4-FFF2-40B4-BE49-F238E27FC236}">
                <a16:creationId xmlns:a16="http://schemas.microsoft.com/office/drawing/2014/main" id="{87CDEEEA-8B8E-D66C-E352-B47BB401AF5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142883" y="2213369"/>
            <a:ext cx="2353821" cy="2353821"/>
          </a:xfrm>
          <a:prstGeom prst="rect">
            <a:avLst/>
          </a:prstGeom>
        </p:spPr>
      </p:pic>
      <p:sp>
        <p:nvSpPr>
          <p:cNvPr id="8" name="TextBox 7">
            <a:extLst>
              <a:ext uri="{FF2B5EF4-FFF2-40B4-BE49-F238E27FC236}">
                <a16:creationId xmlns:a16="http://schemas.microsoft.com/office/drawing/2014/main" id="{72B41667-315F-951A-5BD3-E9A8D825A62D}"/>
              </a:ext>
            </a:extLst>
          </p:cNvPr>
          <p:cNvSpPr txBox="1"/>
          <p:nvPr/>
        </p:nvSpPr>
        <p:spPr>
          <a:xfrm>
            <a:off x="8995242" y="4189034"/>
            <a:ext cx="129540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ur</a:t>
            </a:r>
            <a:endParaRPr lang="en-AU"/>
          </a:p>
        </p:txBody>
      </p:sp>
    </p:spTree>
    <p:custDataLst>
      <p:tags r:id="rId1"/>
    </p:custDataLst>
    <p:extLst>
      <p:ext uri="{BB962C8B-B14F-4D97-AF65-F5344CB8AC3E}">
        <p14:creationId xmlns:p14="http://schemas.microsoft.com/office/powerpoint/2010/main" val="19980182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31 We do</a:t>
            </a:r>
            <a:endParaRPr lang="en-AU"/>
          </a:p>
        </p:txBody>
      </p:sp>
      <p:pic>
        <p:nvPicPr>
          <p:cNvPr id="8" name="Picture 7" descr="fern">
            <a:extLst>
              <a:ext uri="{FF2B5EF4-FFF2-40B4-BE49-F238E27FC236}">
                <a16:creationId xmlns:a16="http://schemas.microsoft.com/office/drawing/2014/main" id="{F092A73B-17CB-52C1-886A-040C68EFF22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9547" y="1391569"/>
            <a:ext cx="3197023" cy="3259642"/>
          </a:xfrm>
          <a:prstGeom prst="rect">
            <a:avLst/>
          </a:prstGeom>
        </p:spPr>
      </p:pic>
      <p:sp>
        <p:nvSpPr>
          <p:cNvPr id="11" name="TextBox 10">
            <a:extLst>
              <a:ext uri="{FF2B5EF4-FFF2-40B4-BE49-F238E27FC236}">
                <a16:creationId xmlns:a16="http://schemas.microsoft.com/office/drawing/2014/main" id="{BF5D97C2-8A2B-DA7A-09DC-37F77DB4637B}"/>
              </a:ext>
            </a:extLst>
          </p:cNvPr>
          <p:cNvSpPr txBox="1"/>
          <p:nvPr/>
        </p:nvSpPr>
        <p:spPr>
          <a:xfrm>
            <a:off x="1520358" y="4189034"/>
            <a:ext cx="1295400" cy="1569660"/>
          </a:xfrm>
          <a:prstGeom prst="rect">
            <a:avLst/>
          </a:prstGeom>
          <a:noFill/>
        </p:spPr>
        <p:txBody>
          <a:bodyPr wrap="square">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er</a:t>
            </a:r>
            <a:endParaRPr lang="en-AU"/>
          </a:p>
        </p:txBody>
      </p:sp>
    </p:spTree>
    <p:custDataLst>
      <p:tags r:id="rId1"/>
    </p:custDataLst>
    <p:extLst>
      <p:ext uri="{BB962C8B-B14F-4D97-AF65-F5344CB8AC3E}">
        <p14:creationId xmlns:p14="http://schemas.microsoft.com/office/powerpoint/2010/main" val="35871350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32 We do </a:t>
            </a:r>
            <a:endParaRPr lang="en-AU"/>
          </a:p>
        </p:txBody>
      </p:sp>
      <p:grpSp>
        <p:nvGrpSpPr>
          <p:cNvPr id="4" name="Group 3" descr="fern bird">
            <a:extLst>
              <a:ext uri="{FF2B5EF4-FFF2-40B4-BE49-F238E27FC236}">
                <a16:creationId xmlns:a16="http://schemas.microsoft.com/office/drawing/2014/main" id="{DDF727A1-93BB-B75B-C646-A5A727FD6A7C}"/>
              </a:ext>
            </a:extLst>
          </p:cNvPr>
          <p:cNvGrpSpPr/>
          <p:nvPr/>
        </p:nvGrpSpPr>
        <p:grpSpPr>
          <a:xfrm>
            <a:off x="569547" y="1391569"/>
            <a:ext cx="6449561" cy="3259642"/>
            <a:chOff x="372780" y="1788608"/>
            <a:chExt cx="7079146" cy="3509106"/>
          </a:xfrm>
        </p:grpSpPr>
        <p:pic>
          <p:nvPicPr>
            <p:cNvPr id="9" name="Picture 8">
              <a:extLst>
                <a:ext uri="{FF2B5EF4-FFF2-40B4-BE49-F238E27FC236}">
                  <a16:creationId xmlns:a16="http://schemas.microsoft.com/office/drawing/2014/main" id="{FBFBD0CE-C915-258B-B905-E1F3EBA381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2780" y="1788608"/>
              <a:ext cx="3509106" cy="3509106"/>
            </a:xfrm>
            <a:prstGeom prst="rect">
              <a:avLst/>
            </a:prstGeom>
          </p:spPr>
        </p:pic>
        <p:pic>
          <p:nvPicPr>
            <p:cNvPr id="6" name="Picture 5">
              <a:extLst>
                <a:ext uri="{FF2B5EF4-FFF2-40B4-BE49-F238E27FC236}">
                  <a16:creationId xmlns:a16="http://schemas.microsoft.com/office/drawing/2014/main" id="{F67EE08A-1270-7F5C-9036-CA84E137968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4740074" y="2585862"/>
              <a:ext cx="2711852" cy="2711852"/>
            </a:xfrm>
            <a:prstGeom prst="rect">
              <a:avLst/>
            </a:prstGeom>
            <a:noFill/>
            <a:ln>
              <a:noFill/>
            </a:ln>
          </p:spPr>
        </p:pic>
      </p:grpSp>
      <p:sp>
        <p:nvSpPr>
          <p:cNvPr id="11" name="TextBox 10">
            <a:extLst>
              <a:ext uri="{FF2B5EF4-FFF2-40B4-BE49-F238E27FC236}">
                <a16:creationId xmlns:a16="http://schemas.microsoft.com/office/drawing/2014/main" id="{FA1F8208-E1B8-7FA2-1E73-51138668695B}"/>
              </a:ext>
            </a:extLst>
          </p:cNvPr>
          <p:cNvSpPr txBox="1"/>
          <p:nvPr/>
        </p:nvSpPr>
        <p:spPr>
          <a:xfrm>
            <a:off x="1520358" y="4189034"/>
            <a:ext cx="1295400" cy="1569660"/>
          </a:xfrm>
          <a:prstGeom prst="rect">
            <a:avLst/>
          </a:prstGeom>
          <a:noFill/>
        </p:spPr>
        <p:txBody>
          <a:bodyPr wrap="square">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er</a:t>
            </a:r>
            <a:endParaRPr lang="en-AU"/>
          </a:p>
        </p:txBody>
      </p:sp>
      <p:sp>
        <p:nvSpPr>
          <p:cNvPr id="12" name="TextBox 11">
            <a:extLst>
              <a:ext uri="{FF2B5EF4-FFF2-40B4-BE49-F238E27FC236}">
                <a16:creationId xmlns:a16="http://schemas.microsoft.com/office/drawing/2014/main" id="{5A42F405-2529-E5CC-33FC-25F355F05373}"/>
              </a:ext>
            </a:extLst>
          </p:cNvPr>
          <p:cNvSpPr txBox="1"/>
          <p:nvPr/>
        </p:nvSpPr>
        <p:spPr>
          <a:xfrm>
            <a:off x="5257800" y="4189034"/>
            <a:ext cx="129540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ir</a:t>
            </a:r>
            <a:endParaRPr lang="en-AU"/>
          </a:p>
        </p:txBody>
      </p:sp>
    </p:spTree>
    <p:custDataLst>
      <p:tags r:id="rId1"/>
    </p:custDataLst>
    <p:extLst>
      <p:ext uri="{BB962C8B-B14F-4D97-AF65-F5344CB8AC3E}">
        <p14:creationId xmlns:p14="http://schemas.microsoft.com/office/powerpoint/2010/main" val="18278115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33 We do </a:t>
            </a:r>
            <a:endParaRPr lang="en-AU"/>
          </a:p>
        </p:txBody>
      </p:sp>
      <p:grpSp>
        <p:nvGrpSpPr>
          <p:cNvPr id="2" name="Group 1" descr="fern bird church">
            <a:extLst>
              <a:ext uri="{FF2B5EF4-FFF2-40B4-BE49-F238E27FC236}">
                <a16:creationId xmlns:a16="http://schemas.microsoft.com/office/drawing/2014/main" id="{F7568C29-B917-D609-93CF-FCDD9A7DBE0A}"/>
              </a:ext>
            </a:extLst>
          </p:cNvPr>
          <p:cNvGrpSpPr/>
          <p:nvPr/>
        </p:nvGrpSpPr>
        <p:grpSpPr>
          <a:xfrm>
            <a:off x="569547" y="1391569"/>
            <a:ext cx="10257120" cy="3259642"/>
            <a:chOff x="372780" y="1788608"/>
            <a:chExt cx="11258387" cy="3509106"/>
          </a:xfrm>
        </p:grpSpPr>
        <p:grpSp>
          <p:nvGrpSpPr>
            <p:cNvPr id="17" name="Group 16">
              <a:extLst>
                <a:ext uri="{FF2B5EF4-FFF2-40B4-BE49-F238E27FC236}">
                  <a16:creationId xmlns:a16="http://schemas.microsoft.com/office/drawing/2014/main" id="{C1CCB74D-7D36-36A5-F70E-7977EB9578C3}"/>
                </a:ext>
              </a:extLst>
            </p:cNvPr>
            <p:cNvGrpSpPr/>
            <p:nvPr/>
          </p:nvGrpSpPr>
          <p:grpSpPr>
            <a:xfrm>
              <a:off x="372780" y="1788608"/>
              <a:ext cx="11258387" cy="3509106"/>
              <a:chOff x="1378620" y="599888"/>
              <a:chExt cx="11258387" cy="3509106"/>
            </a:xfrm>
          </p:grpSpPr>
          <p:pic>
            <p:nvPicPr>
              <p:cNvPr id="11" name="Picture 10">
                <a:extLst>
                  <a:ext uri="{FF2B5EF4-FFF2-40B4-BE49-F238E27FC236}">
                    <a16:creationId xmlns:a16="http://schemas.microsoft.com/office/drawing/2014/main" id="{AB879744-B5D5-78B5-F3CD-F7D4F4EC897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78620" y="599888"/>
                <a:ext cx="3509106" cy="3509106"/>
              </a:xfrm>
              <a:prstGeom prst="rect">
                <a:avLst/>
              </a:prstGeom>
            </p:spPr>
          </p:pic>
          <p:pic>
            <p:nvPicPr>
              <p:cNvPr id="16" name="Picture 15">
                <a:extLst>
                  <a:ext uri="{FF2B5EF4-FFF2-40B4-BE49-F238E27FC236}">
                    <a16:creationId xmlns:a16="http://schemas.microsoft.com/office/drawing/2014/main" id="{EC8520CC-6FD0-4D09-D766-5450CBA1268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315954" y="787941"/>
                <a:ext cx="3321053" cy="3321053"/>
              </a:xfrm>
              <a:prstGeom prst="rect">
                <a:avLst/>
              </a:prstGeom>
            </p:spPr>
          </p:pic>
        </p:grpSp>
        <p:pic>
          <p:nvPicPr>
            <p:cNvPr id="18" name="Picture 17">
              <a:extLst>
                <a:ext uri="{FF2B5EF4-FFF2-40B4-BE49-F238E27FC236}">
                  <a16:creationId xmlns:a16="http://schemas.microsoft.com/office/drawing/2014/main" id="{353DD8D1-6881-DD58-F75E-E983B20D0F9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auto">
            <a:xfrm>
              <a:off x="4740074" y="2585862"/>
              <a:ext cx="2711852" cy="2711852"/>
            </a:xfrm>
            <a:prstGeom prst="rect">
              <a:avLst/>
            </a:prstGeom>
            <a:noFill/>
            <a:ln>
              <a:noFill/>
            </a:ln>
          </p:spPr>
        </p:pic>
      </p:grpSp>
      <p:sp>
        <p:nvSpPr>
          <p:cNvPr id="3" name="TextBox 2">
            <a:extLst>
              <a:ext uri="{FF2B5EF4-FFF2-40B4-BE49-F238E27FC236}">
                <a16:creationId xmlns:a16="http://schemas.microsoft.com/office/drawing/2014/main" id="{909CCE5A-5092-717D-85A9-8496D6348B42}"/>
              </a:ext>
            </a:extLst>
          </p:cNvPr>
          <p:cNvSpPr txBox="1"/>
          <p:nvPr/>
        </p:nvSpPr>
        <p:spPr>
          <a:xfrm>
            <a:off x="1520358" y="4189034"/>
            <a:ext cx="1295400" cy="1569660"/>
          </a:xfrm>
          <a:prstGeom prst="rect">
            <a:avLst/>
          </a:prstGeom>
          <a:noFill/>
        </p:spPr>
        <p:txBody>
          <a:bodyPr wrap="square">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er</a:t>
            </a:r>
            <a:endParaRPr lang="en-AU"/>
          </a:p>
        </p:txBody>
      </p:sp>
      <p:sp>
        <p:nvSpPr>
          <p:cNvPr id="4" name="TextBox 3">
            <a:extLst>
              <a:ext uri="{FF2B5EF4-FFF2-40B4-BE49-F238E27FC236}">
                <a16:creationId xmlns:a16="http://schemas.microsoft.com/office/drawing/2014/main" id="{F6C3C46F-F469-83F5-C9AC-624EEB211574}"/>
              </a:ext>
            </a:extLst>
          </p:cNvPr>
          <p:cNvSpPr txBox="1"/>
          <p:nvPr/>
        </p:nvSpPr>
        <p:spPr>
          <a:xfrm>
            <a:off x="5257800" y="4189034"/>
            <a:ext cx="129540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ir</a:t>
            </a:r>
            <a:endParaRPr lang="en-AU"/>
          </a:p>
        </p:txBody>
      </p:sp>
      <p:sp>
        <p:nvSpPr>
          <p:cNvPr id="5" name="TextBox 4">
            <a:extLst>
              <a:ext uri="{FF2B5EF4-FFF2-40B4-BE49-F238E27FC236}">
                <a16:creationId xmlns:a16="http://schemas.microsoft.com/office/drawing/2014/main" id="{BA73CCD6-C389-80D6-1AAF-F24AE54E096D}"/>
              </a:ext>
            </a:extLst>
          </p:cNvPr>
          <p:cNvSpPr txBox="1"/>
          <p:nvPr/>
        </p:nvSpPr>
        <p:spPr>
          <a:xfrm>
            <a:off x="8995242" y="4189034"/>
            <a:ext cx="129540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ur</a:t>
            </a:r>
            <a:endParaRPr lang="en-AU"/>
          </a:p>
        </p:txBody>
      </p:sp>
    </p:spTree>
    <p:custDataLst>
      <p:tags r:id="rId1"/>
    </p:custDataLst>
    <p:extLst>
      <p:ext uri="{BB962C8B-B14F-4D97-AF65-F5344CB8AC3E}">
        <p14:creationId xmlns:p14="http://schemas.microsoft.com/office/powerpoint/2010/main" val="33775846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209669"/>
            <a:ext cx="10515600" cy="1325563"/>
          </a:xfrm>
        </p:spPr>
        <p:txBody>
          <a:bodyPr/>
          <a:lstStyle/>
          <a:p>
            <a:r>
              <a:rPr lang="en-US" sz="800" kern="1200">
                <a:solidFill>
                  <a:srgbClr val="E7E6E6"/>
                </a:solidFill>
                <a:effectLst/>
                <a:latin typeface="Calibri" panose="020F0502020204030204" pitchFamily="34" charset="0"/>
                <a:ea typeface="+mj-ea"/>
                <a:cs typeface="+mj-cs"/>
              </a:rPr>
              <a:t>Slide 34 I do </a:t>
            </a:r>
            <a:endParaRPr lang="en-AU"/>
          </a:p>
        </p:txBody>
      </p:sp>
      <p:sp>
        <p:nvSpPr>
          <p:cNvPr id="3" name="Content Placeholder 2">
            <a:extLst>
              <a:ext uri="{FF2B5EF4-FFF2-40B4-BE49-F238E27FC236}">
                <a16:creationId xmlns:a16="http://schemas.microsoft.com/office/drawing/2014/main" id="{732EB2A1-FA45-E9E4-066F-3C26C9F8850D}"/>
              </a:ext>
            </a:extLst>
          </p:cNvPr>
          <p:cNvSpPr txBox="1">
            <a:spLocks/>
          </p:cNvSpPr>
          <p:nvPr/>
        </p:nvSpPr>
        <p:spPr>
          <a:xfrm>
            <a:off x="631767" y="2586461"/>
            <a:ext cx="11560233"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last      after</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720808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216812"/>
            <a:ext cx="10515600" cy="1325563"/>
          </a:xfrm>
        </p:spPr>
        <p:txBody>
          <a:bodyPr/>
          <a:lstStyle/>
          <a:p>
            <a:r>
              <a:rPr lang="en-US" sz="800" kern="1200">
                <a:solidFill>
                  <a:srgbClr val="E7E6E6"/>
                </a:solidFill>
                <a:effectLst/>
                <a:latin typeface="Calibri" panose="020F0502020204030204" pitchFamily="34" charset="0"/>
                <a:ea typeface="+mj-ea"/>
                <a:cs typeface="+mj-cs"/>
              </a:rPr>
              <a:t>Slide 35 We do </a:t>
            </a:r>
            <a:endParaRPr lang="en-AU"/>
          </a:p>
        </p:txBody>
      </p:sp>
      <p:sp>
        <p:nvSpPr>
          <p:cNvPr id="4" name="Content Placeholder 2">
            <a:extLst>
              <a:ext uri="{FF2B5EF4-FFF2-40B4-BE49-F238E27FC236}">
                <a16:creationId xmlns:a16="http://schemas.microsoft.com/office/drawing/2014/main" id="{985A67F5-A01D-5C89-EC05-7E306AF43122}"/>
              </a:ext>
            </a:extLst>
          </p:cNvPr>
          <p:cNvSpPr txBox="1">
            <a:spLocks/>
          </p:cNvSpPr>
          <p:nvPr/>
        </p:nvSpPr>
        <p:spPr>
          <a:xfrm>
            <a:off x="631767" y="2586461"/>
            <a:ext cx="11560233"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last      after</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261850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36 I do </a:t>
            </a:r>
            <a:endParaRPr lang="en-AU"/>
          </a:p>
        </p:txBody>
      </p:sp>
      <p:sp>
        <p:nvSpPr>
          <p:cNvPr id="4" name="Content Placeholder 2">
            <a:extLst>
              <a:ext uri="{FF2B5EF4-FFF2-40B4-BE49-F238E27FC236}">
                <a16:creationId xmlns:a16="http://schemas.microsoft.com/office/drawing/2014/main" id="{B50A4A56-AEA5-03E7-2AC6-56BDBF27F65C}"/>
              </a:ext>
            </a:extLst>
          </p:cNvPr>
          <p:cNvSpPr txBox="1">
            <a:spLocks/>
          </p:cNvSpPr>
          <p:nvPr/>
        </p:nvSpPr>
        <p:spPr>
          <a:xfrm>
            <a:off x="332717" y="2132683"/>
            <a:ext cx="11526565" cy="30523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000">
                <a:solidFill>
                  <a:srgbClr val="4557AD"/>
                </a:solidFill>
                <a:latin typeface="Tenorite" pitchFamily="2" charset="0"/>
                <a:ea typeface="Verdana" panose="020B0604030504040204" pitchFamily="34" charset="0"/>
                <a:cs typeface="Verdana" panose="020B0604030504040204" pitchFamily="34" charset="0"/>
              </a:rPr>
              <a:t>She turned the last hurt cow away from the herd. After that, she could confirm that the rest of the cows on the farm were safe. </a:t>
            </a:r>
            <a:endParaRPr lang="en-AU" sz="6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37 We do</a:t>
            </a:r>
            <a:endParaRPr lang="en-AU"/>
          </a:p>
        </p:txBody>
      </p:sp>
      <p:sp>
        <p:nvSpPr>
          <p:cNvPr id="4" name="Content Placeholder 2">
            <a:extLst>
              <a:ext uri="{FF2B5EF4-FFF2-40B4-BE49-F238E27FC236}">
                <a16:creationId xmlns:a16="http://schemas.microsoft.com/office/drawing/2014/main" id="{62BB709E-FAFA-4042-B81F-6F4C8A4973C7}"/>
              </a:ext>
            </a:extLst>
          </p:cNvPr>
          <p:cNvSpPr txBox="1">
            <a:spLocks/>
          </p:cNvSpPr>
          <p:nvPr/>
        </p:nvSpPr>
        <p:spPr>
          <a:xfrm>
            <a:off x="344010" y="1902813"/>
            <a:ext cx="11503979" cy="30523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000" dirty="0">
                <a:solidFill>
                  <a:srgbClr val="4557AD"/>
                </a:solidFill>
                <a:latin typeface="Tenorite" pitchFamily="2" charset="0"/>
                <a:ea typeface="Verdana" panose="020B0604030504040204" pitchFamily="34" charset="0"/>
                <a:cs typeface="Verdana" panose="020B0604030504040204" pitchFamily="34" charset="0"/>
              </a:rPr>
              <a:t>Last Saturday it was my birthday. After we ate cupcakes, we took turns on the swing at the park on the corner.</a:t>
            </a:r>
            <a:endParaRPr lang="en-AU" sz="6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285865"/>
            <a:ext cx="10515600" cy="1325563"/>
          </a:xfrm>
        </p:spPr>
        <p:txBody>
          <a:bodyPr/>
          <a:lstStyle/>
          <a:p>
            <a:r>
              <a:rPr lang="en-US" sz="800" kern="1200">
                <a:solidFill>
                  <a:srgbClr val="E7E6E6"/>
                </a:solidFill>
                <a:effectLst/>
                <a:latin typeface="Calibri" panose="020F0502020204030204" pitchFamily="34" charset="0"/>
                <a:ea typeface="+mj-ea"/>
                <a:cs typeface="+mj-cs"/>
              </a:rPr>
              <a:t>Slide 38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39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 Review You do</a:t>
            </a:r>
            <a:endParaRPr lang="en-AU" dirty="0"/>
          </a:p>
        </p:txBody>
      </p:sp>
      <p:grpSp>
        <p:nvGrpSpPr>
          <p:cNvPr id="32" name="Group 31" descr="Two diagrams; the first is a straight line followed by a square tile with the letter v in it, followed by a circular tile with the letter e inside it, and underneath is a muted speaker icon; the second diagram has a straight line followed by a blank square tile, followed by a circular tile with the letter e inside it, and underneath is a muted speaker icon.">
            <a:extLst>
              <a:ext uri="{FF2B5EF4-FFF2-40B4-BE49-F238E27FC236}">
                <a16:creationId xmlns:a16="http://schemas.microsoft.com/office/drawing/2014/main" id="{EBAEDAFB-DB44-A83C-2CFF-9AB3416716CA}"/>
              </a:ext>
            </a:extLst>
          </p:cNvPr>
          <p:cNvGrpSpPr/>
          <p:nvPr/>
        </p:nvGrpSpPr>
        <p:grpSpPr>
          <a:xfrm>
            <a:off x="1247757" y="2781769"/>
            <a:ext cx="9177692" cy="1710098"/>
            <a:chOff x="1247757" y="2781769"/>
            <a:chExt cx="9177692" cy="1710098"/>
          </a:xfrm>
        </p:grpSpPr>
        <p:grpSp>
          <p:nvGrpSpPr>
            <p:cNvPr id="33" name="Group 32">
              <a:extLst>
                <a:ext uri="{FF2B5EF4-FFF2-40B4-BE49-F238E27FC236}">
                  <a16:creationId xmlns:a16="http://schemas.microsoft.com/office/drawing/2014/main" id="{4D843BE0-2C06-8258-3EFC-7DADC1323EAE}"/>
                </a:ext>
              </a:extLst>
            </p:cNvPr>
            <p:cNvGrpSpPr/>
            <p:nvPr/>
          </p:nvGrpSpPr>
          <p:grpSpPr>
            <a:xfrm>
              <a:off x="7011736" y="3088597"/>
              <a:ext cx="3413713" cy="938383"/>
              <a:chOff x="2610196" y="2658034"/>
              <a:chExt cx="6328016" cy="1541932"/>
            </a:xfrm>
          </p:grpSpPr>
          <p:grpSp>
            <p:nvGrpSpPr>
              <p:cNvPr id="43" name="Group 42">
                <a:extLst>
                  <a:ext uri="{FF2B5EF4-FFF2-40B4-BE49-F238E27FC236}">
                    <a16:creationId xmlns:a16="http://schemas.microsoft.com/office/drawing/2014/main" id="{B043DE76-5D65-03B8-AE2C-470A8B60C5FE}"/>
                  </a:ext>
                </a:extLst>
              </p:cNvPr>
              <p:cNvGrpSpPr/>
              <p:nvPr/>
            </p:nvGrpSpPr>
            <p:grpSpPr>
              <a:xfrm>
                <a:off x="5651660" y="2658034"/>
                <a:ext cx="3286552" cy="1541932"/>
                <a:chOff x="5834579" y="3190859"/>
                <a:chExt cx="3187064" cy="1541932"/>
              </a:xfrm>
            </p:grpSpPr>
            <p:sp>
              <p:nvSpPr>
                <p:cNvPr id="45" name="Rounded Rectangle 13">
                  <a:extLst>
                    <a:ext uri="{FF2B5EF4-FFF2-40B4-BE49-F238E27FC236}">
                      <a16:creationId xmlns:a16="http://schemas.microsoft.com/office/drawing/2014/main" id="{55545F16-E098-E5F7-6FFF-99CEACD636F9}"/>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298B3FF0-904B-4733-4765-C5C5629FA719}"/>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44" name="Straight Connector 43">
                <a:extLst>
                  <a:ext uri="{FF2B5EF4-FFF2-40B4-BE49-F238E27FC236}">
                    <a16:creationId xmlns:a16="http://schemas.microsoft.com/office/drawing/2014/main" id="{2BA16059-8B7A-4A9D-C630-50F93309CC74}"/>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0B6413FE-9835-D7B2-4408-F0003151AA79}"/>
                </a:ext>
              </a:extLst>
            </p:cNvPr>
            <p:cNvGrpSpPr/>
            <p:nvPr/>
          </p:nvGrpSpPr>
          <p:grpSpPr>
            <a:xfrm>
              <a:off x="1247757" y="2781769"/>
              <a:ext cx="3413713" cy="1710098"/>
              <a:chOff x="1452209" y="2894020"/>
              <a:chExt cx="3413713" cy="1710098"/>
            </a:xfrm>
          </p:grpSpPr>
          <p:grpSp>
            <p:nvGrpSpPr>
              <p:cNvPr id="36" name="Group 35">
                <a:extLst>
                  <a:ext uri="{FF2B5EF4-FFF2-40B4-BE49-F238E27FC236}">
                    <a16:creationId xmlns:a16="http://schemas.microsoft.com/office/drawing/2014/main" id="{D0760840-6CEA-2DD4-DEC9-27C9692DEECB}"/>
                  </a:ext>
                </a:extLst>
              </p:cNvPr>
              <p:cNvGrpSpPr/>
              <p:nvPr/>
            </p:nvGrpSpPr>
            <p:grpSpPr>
              <a:xfrm>
                <a:off x="1452209" y="3200850"/>
                <a:ext cx="3413713" cy="1403268"/>
                <a:chOff x="2610196" y="2658034"/>
                <a:chExt cx="6328016" cy="2305820"/>
              </a:xfrm>
            </p:grpSpPr>
            <p:grpSp>
              <p:nvGrpSpPr>
                <p:cNvPr id="38" name="Group 37">
                  <a:extLst>
                    <a:ext uri="{FF2B5EF4-FFF2-40B4-BE49-F238E27FC236}">
                      <a16:creationId xmlns:a16="http://schemas.microsoft.com/office/drawing/2014/main" id="{2C017264-3500-29D8-F043-07E5C79DE1A4}"/>
                    </a:ext>
                  </a:extLst>
                </p:cNvPr>
                <p:cNvGrpSpPr/>
                <p:nvPr/>
              </p:nvGrpSpPr>
              <p:grpSpPr>
                <a:xfrm>
                  <a:off x="5651660" y="2658034"/>
                  <a:ext cx="3286552" cy="1541932"/>
                  <a:chOff x="5834579" y="3190859"/>
                  <a:chExt cx="3187064" cy="1541932"/>
                </a:xfrm>
              </p:grpSpPr>
              <p:sp>
                <p:nvSpPr>
                  <p:cNvPr id="41" name="Rounded Rectangle 13">
                    <a:extLst>
                      <a:ext uri="{FF2B5EF4-FFF2-40B4-BE49-F238E27FC236}">
                        <a16:creationId xmlns:a16="http://schemas.microsoft.com/office/drawing/2014/main" id="{F70FADEA-E538-3171-0528-96DD6717A150}"/>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426C7B1E-84EB-E585-805D-5F6860DF50BE}"/>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39" name="Straight Connector 38">
                  <a:extLst>
                    <a:ext uri="{FF2B5EF4-FFF2-40B4-BE49-F238E27FC236}">
                      <a16:creationId xmlns:a16="http://schemas.microsoft.com/office/drawing/2014/main" id="{3FE2EADA-71A1-356E-634D-F5A5B12A6452}"/>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pic>
              <p:nvPicPr>
                <p:cNvPr id="40" name="Graphic 39" descr="Mute speaker with solid fill">
                  <a:extLst>
                    <a:ext uri="{FF2B5EF4-FFF2-40B4-BE49-F238E27FC236}">
                      <a16:creationId xmlns:a16="http://schemas.microsoft.com/office/drawing/2014/main" id="{6AA7475A-955A-F5B8-8380-9691CBD73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27233" y="4199965"/>
                  <a:ext cx="763890" cy="763889"/>
                </a:xfrm>
                <a:prstGeom prst="rect">
                  <a:avLst/>
                </a:prstGeom>
              </p:spPr>
            </p:pic>
          </p:grpSp>
          <p:sp>
            <p:nvSpPr>
              <p:cNvPr id="37" name="TextBox 36" descr="Two diagrams; the first is a straight line followed by a square tile with the letter v in it, followed by a circular tile with the letter e inside it, and underneath is a muted speaker icon; the second diagram has a straight line followed by a blank square tile, followed by a circular tile with the letter e inside it, and underneath is a muted speaker icon.">
                <a:extLst>
                  <a:ext uri="{FF2B5EF4-FFF2-40B4-BE49-F238E27FC236}">
                    <a16:creationId xmlns:a16="http://schemas.microsoft.com/office/drawing/2014/main" id="{8FC04C9B-DD8B-9D11-DAA7-B21A1F9CBBC0}"/>
                  </a:ext>
                </a:extLst>
              </p:cNvPr>
              <p:cNvSpPr txBox="1"/>
              <p:nvPr/>
            </p:nvSpPr>
            <p:spPr>
              <a:xfrm>
                <a:off x="2849578" y="2894020"/>
                <a:ext cx="1321551" cy="1323439"/>
              </a:xfrm>
              <a:prstGeom prst="rect">
                <a:avLst/>
              </a:prstGeom>
              <a:noFill/>
            </p:spPr>
            <p:txBody>
              <a:bodyPr wrap="square">
                <a:spAutoFit/>
              </a:bodyPr>
              <a:lstStyle/>
              <a:p>
                <a:pPr algn="ctr"/>
                <a:r>
                  <a:rPr lang="en-US" sz="8000">
                    <a:solidFill>
                      <a:schemeClr val="bg1"/>
                    </a:solidFill>
                    <a:latin typeface="Tenorite" panose="00000500000000000000" pitchFamily="2" charset="0"/>
                  </a:rPr>
                  <a:t>v</a:t>
                </a:r>
                <a:endParaRPr lang="en-US" sz="600">
                  <a:solidFill>
                    <a:schemeClr val="bg1"/>
                  </a:solidFill>
                  <a:latin typeface="Tenorite" panose="00000500000000000000" pitchFamily="2" charset="0"/>
                </a:endParaRPr>
              </a:p>
            </p:txBody>
          </p:sp>
        </p:grpSp>
        <p:pic>
          <p:nvPicPr>
            <p:cNvPr id="35" name="Graphic 34" descr="Mute speaker with solid fill">
              <a:extLst>
                <a:ext uri="{FF2B5EF4-FFF2-40B4-BE49-F238E27FC236}">
                  <a16:creationId xmlns:a16="http://schemas.microsoft.com/office/drawing/2014/main" id="{CA9A27AE-BEE8-1436-EF45-9F407B3EB12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50376" y="4014100"/>
              <a:ext cx="412088" cy="464885"/>
            </a:xfrm>
            <a:prstGeom prst="rect">
              <a:avLst/>
            </a:prstGeom>
          </p:spPr>
        </p:pic>
      </p:grpSp>
    </p:spTree>
    <p:custDataLst>
      <p:tags r:id="rId1"/>
    </p:custDataLst>
    <p:extLst>
      <p:ext uri="{BB962C8B-B14F-4D97-AF65-F5344CB8AC3E}">
        <p14:creationId xmlns:p14="http://schemas.microsoft.com/office/powerpoint/2010/main" val="22126727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188237"/>
            <a:ext cx="10515600" cy="1325563"/>
          </a:xfrm>
        </p:spPr>
        <p:txBody>
          <a:bodyPr/>
          <a:lstStyle/>
          <a:p>
            <a:r>
              <a:rPr lang="en-US" sz="800" kern="1200">
                <a:solidFill>
                  <a:srgbClr val="E7E6E6"/>
                </a:solidFill>
                <a:effectLst/>
                <a:latin typeface="Calibri" panose="020F0502020204030204" pitchFamily="34" charset="0"/>
                <a:ea typeface="+mj-ea"/>
                <a:cs typeface="+mj-cs"/>
              </a:rPr>
              <a:t>Slide 40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489371" y="3319091"/>
            <a:ext cx="914033" cy="3139321"/>
          </a:xfrm>
          <a:prstGeom prst="rect">
            <a:avLst/>
          </a:prstGeom>
          <a:noFill/>
        </p:spPr>
        <p:txBody>
          <a:bodyPr wrap="none" rtlCol="0">
            <a:spAutoFit/>
          </a:bodyPr>
          <a:lstStyle/>
          <a:p>
            <a:pPr algn="ctr"/>
            <a:r>
              <a:rPr lang="en-US" sz="6600">
                <a:solidFill>
                  <a:srgbClr val="4857A6"/>
                </a:solidFill>
                <a:latin typeface="Tenorite" pitchFamily="2" charset="0"/>
                <a:ea typeface="Verdana" panose="020B0604030504040204" pitchFamily="34" charset="0"/>
                <a:cs typeface="Verdana" panose="020B0604030504040204" pitchFamily="34" charset="0"/>
              </a:rPr>
              <a:t>er</a:t>
            </a:r>
          </a:p>
          <a:p>
            <a:pPr algn="ctr"/>
            <a:r>
              <a:rPr lang="en-US" sz="6600" err="1">
                <a:solidFill>
                  <a:srgbClr val="4857A6"/>
                </a:solidFill>
                <a:latin typeface="Tenorite" pitchFamily="2" charset="0"/>
                <a:ea typeface="Verdana" panose="020B0604030504040204" pitchFamily="34" charset="0"/>
              </a:rPr>
              <a:t>ir</a:t>
            </a:r>
            <a:endParaRPr lang="en-US" sz="6600">
              <a:solidFill>
                <a:srgbClr val="4857A6"/>
              </a:solidFill>
              <a:latin typeface="Tenorite" pitchFamily="2" charset="0"/>
              <a:ea typeface="Verdana" panose="020B0604030504040204" pitchFamily="34" charset="0"/>
            </a:endParaRPr>
          </a:p>
          <a:p>
            <a:pPr algn="ctr"/>
            <a:r>
              <a:rPr lang="en-US" sz="6600" err="1">
                <a:solidFill>
                  <a:srgbClr val="4857A6"/>
                </a:solidFill>
                <a:latin typeface="Tenorite" pitchFamily="2" charset="0"/>
                <a:ea typeface="Verdana" panose="020B0604030504040204" pitchFamily="34" charset="0"/>
              </a:rPr>
              <a:t>ur</a:t>
            </a:r>
            <a:endParaRPr lang="en-AU" sz="6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49367"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surf</a:t>
            </a:r>
          </a:p>
          <a:p>
            <a:pPr marL="0" indent="0" algn="ctr">
              <a:buFont typeface="Arial" panose="020B0604020202020204" pitchFamily="34" charset="0"/>
              <a:buNone/>
            </a:pPr>
            <a:r>
              <a:rPr lang="en-US" sz="4400">
                <a:solidFill>
                  <a:srgbClr val="4557AD"/>
                </a:solidFill>
                <a:latin typeface="Tenorite" pitchFamily="2" charset="0"/>
                <a:cs typeface="Arial"/>
              </a:rPr>
              <a:t>germ</a:t>
            </a:r>
          </a:p>
          <a:p>
            <a:pPr marL="0" indent="0" algn="ctr">
              <a:buFont typeface="Arial" panose="020B0604020202020204" pitchFamily="34" charset="0"/>
              <a:buNone/>
            </a:pPr>
            <a:r>
              <a:rPr lang="en-US" sz="4400">
                <a:solidFill>
                  <a:srgbClr val="4557AD"/>
                </a:solidFill>
                <a:latin typeface="Tenorite" pitchFamily="2" charset="0"/>
                <a:cs typeface="Arial"/>
              </a:rPr>
              <a:t>dirt</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3" name="Graphic 2" descr="A picture of a girl holding a hurt bird in her arms. She is looking down at the bird with a sad look and the bird has two band-aids on it. ">
            <a:extLst>
              <a:ext uri="{FF2B5EF4-FFF2-40B4-BE49-F238E27FC236}">
                <a16:creationId xmlns:a16="http://schemas.microsoft.com/office/drawing/2014/main" id="{52BEF7DA-1A65-B326-F0D4-8A8D0D30E28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9694853" y="3791784"/>
            <a:ext cx="1641494" cy="2352809"/>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173950"/>
            <a:ext cx="10515600" cy="1325563"/>
          </a:xfrm>
        </p:spPr>
        <p:txBody>
          <a:bodyPr/>
          <a:lstStyle/>
          <a:p>
            <a:r>
              <a:rPr lang="en-US" sz="800" kern="1200">
                <a:solidFill>
                  <a:srgbClr val="E7E6E6"/>
                </a:solidFill>
                <a:effectLst/>
                <a:latin typeface="Calibri" panose="020F0502020204030204" pitchFamily="34" charset="0"/>
                <a:ea typeface="+mj-ea"/>
                <a:cs typeface="+mj-cs"/>
              </a:rPr>
              <a:t>Slide 41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5, lesson 5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90427" y="470244"/>
            <a:ext cx="4011940" cy="567205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173950"/>
            <a:ext cx="10515600" cy="1325563"/>
          </a:xfrm>
        </p:spPr>
        <p:txBody>
          <a:bodyPr/>
          <a:lstStyle/>
          <a:p>
            <a:r>
              <a:rPr lang="en-US" sz="800" kern="1200">
                <a:solidFill>
                  <a:srgbClr val="E7E6E6"/>
                </a:solidFill>
                <a:effectLst/>
                <a:latin typeface="Calibri" panose="020F0502020204030204" pitchFamily="34" charset="0"/>
                <a:ea typeface="+mj-ea"/>
                <a:cs typeface="+mj-cs"/>
              </a:rPr>
              <a:t>Slide 42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43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293915" y="-24368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5 Review You do</a:t>
            </a:r>
            <a:endParaRPr lang="en-AU" dirty="0"/>
          </a:p>
        </p:txBody>
      </p:sp>
      <p:grpSp>
        <p:nvGrpSpPr>
          <p:cNvPr id="4" name="Group 3" descr="The letters ar, or">
            <a:extLst>
              <a:ext uri="{FF2B5EF4-FFF2-40B4-BE49-F238E27FC236}">
                <a16:creationId xmlns:a16="http://schemas.microsoft.com/office/drawing/2014/main" id="{170FB86B-51B1-77AA-A3A3-37F5544000AD}"/>
              </a:ext>
            </a:extLst>
          </p:cNvPr>
          <p:cNvGrpSpPr/>
          <p:nvPr/>
        </p:nvGrpSpPr>
        <p:grpSpPr>
          <a:xfrm>
            <a:off x="1943100" y="2136338"/>
            <a:ext cx="7787440" cy="2585323"/>
            <a:chOff x="1943100" y="2136338"/>
            <a:chExt cx="7787440" cy="2585323"/>
          </a:xfrm>
        </p:grpSpPr>
        <p:sp>
          <p:nvSpPr>
            <p:cNvPr id="5" name="Content Placeholder 3">
              <a:extLst>
                <a:ext uri="{FF2B5EF4-FFF2-40B4-BE49-F238E27FC236}">
                  <a16:creationId xmlns:a16="http://schemas.microsoft.com/office/drawing/2014/main" id="{E5D2D2B6-0FBF-5CD3-5768-964BA488710D}"/>
                </a:ext>
              </a:extLst>
            </p:cNvPr>
            <p:cNvSpPr txBox="1">
              <a:spLocks/>
            </p:cNvSpPr>
            <p:nvPr/>
          </p:nvSpPr>
          <p:spPr>
            <a:xfrm>
              <a:off x="194310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3" name="Content Placeholder 3">
              <a:extLst>
                <a:ext uri="{FF2B5EF4-FFF2-40B4-BE49-F238E27FC236}">
                  <a16:creationId xmlns:a16="http://schemas.microsoft.com/office/drawing/2014/main" id="{EF5530A7-C7D8-C128-F1C5-9D82CF1AF341}"/>
                </a:ext>
              </a:extLst>
            </p:cNvPr>
            <p:cNvSpPr txBox="1">
              <a:spLocks/>
            </p:cNvSpPr>
            <p:nvPr/>
          </p:nvSpPr>
          <p:spPr>
            <a:xfrm>
              <a:off x="641584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347007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311275"/>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army, snorting, bronze, without">
            <a:extLst>
              <a:ext uri="{FF2B5EF4-FFF2-40B4-BE49-F238E27FC236}">
                <a16:creationId xmlns:a16="http://schemas.microsoft.com/office/drawing/2014/main" id="{E2D0E787-B4CD-7457-01E8-001C2F445F55}"/>
              </a:ext>
            </a:extLst>
          </p:cNvPr>
          <p:cNvGrpSpPr/>
          <p:nvPr/>
        </p:nvGrpSpPr>
        <p:grpSpPr>
          <a:xfrm>
            <a:off x="435379" y="1783759"/>
            <a:ext cx="11906250" cy="3609249"/>
            <a:chOff x="285750" y="1783759"/>
            <a:chExt cx="11906250" cy="3609249"/>
          </a:xfrm>
        </p:grpSpPr>
        <p:sp>
          <p:nvSpPr>
            <p:cNvPr id="5" name="Content Placeholder 2">
              <a:extLst>
                <a:ext uri="{FF2B5EF4-FFF2-40B4-BE49-F238E27FC236}">
                  <a16:creationId xmlns:a16="http://schemas.microsoft.com/office/drawing/2014/main" id="{91651DAF-5880-897A-EF94-3D36C2D6EDD4}"/>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bronze        without</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32C6CFC5-E1C0-FD57-A9C0-3328088F6A68}"/>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army          snorting</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7630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scar">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11281" y="2223524"/>
            <a:ext cx="2510706" cy="2510706"/>
          </a:xfrm>
          <a:prstGeom prst="rect">
            <a:avLst/>
          </a:prstGeom>
        </p:spPr>
      </p:pic>
      <p:pic>
        <p:nvPicPr>
          <p:cNvPr id="7" name="Picture 6" descr="brow">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87321" y="2339388"/>
            <a:ext cx="2673087" cy="2278978"/>
          </a:xfrm>
          <a:prstGeom prst="rect">
            <a:avLst/>
          </a:prstGeom>
        </p:spPr>
      </p:pic>
      <p:pic>
        <p:nvPicPr>
          <p:cNvPr id="6" name="Picture 5" descr="nose">
            <a:extLst>
              <a:ext uri="{FF2B5EF4-FFF2-40B4-BE49-F238E27FC236}">
                <a16:creationId xmlns:a16="http://schemas.microsoft.com/office/drawing/2014/main" id="{F2CA2C49-D2E5-439C-A552-128AE0876C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16687" y="2517512"/>
            <a:ext cx="2234171" cy="2234171"/>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83CB59C-A47F-5256-B58D-C121B7077734}"/>
              </a:ext>
            </a:extLst>
          </p:cNvPr>
          <p:cNvSpPr>
            <a:spLocks noGrp="1"/>
          </p:cNvSpPr>
          <p:nvPr>
            <p:ph type="title" idx="4294967295"/>
          </p:nvPr>
        </p:nvSpPr>
        <p:spPr>
          <a:xfrm>
            <a:off x="29546" y="-1656180"/>
            <a:ext cx="10515600" cy="1325563"/>
          </a:xfrm>
        </p:spPr>
        <p:txBody>
          <a:bodyPr>
            <a:normAutofit/>
          </a:bodyPr>
          <a:lstStyle/>
          <a:p>
            <a:r>
              <a:rPr lang="en-AU" sz="800" dirty="0">
                <a:solidFill>
                  <a:schemeClr val="bg2"/>
                </a:solidFill>
              </a:rPr>
              <a:t>Slide 9 Suffix review</a:t>
            </a:r>
          </a:p>
        </p:txBody>
      </p:sp>
      <p:sp>
        <p:nvSpPr>
          <p:cNvPr id="2" name="TextBox 1">
            <a:extLst>
              <a:ext uri="{FF2B5EF4-FFF2-40B4-BE49-F238E27FC236}">
                <a16:creationId xmlns:a16="http://schemas.microsoft.com/office/drawing/2014/main" id="{FE8A766B-A4DA-1929-39A2-6295CA0D5C6D}"/>
              </a:ext>
            </a:extLst>
          </p:cNvPr>
          <p:cNvSpPr txBox="1"/>
          <p:nvPr/>
        </p:nvSpPr>
        <p:spPr>
          <a:xfrm>
            <a:off x="1366350" y="2692466"/>
            <a:ext cx="3527519" cy="1569660"/>
          </a:xfrm>
          <a:prstGeom prst="rect">
            <a:avLst/>
          </a:prstGeom>
          <a:noFill/>
        </p:spPr>
        <p:txBody>
          <a:bodyPr wrap="square" rtlCol="0">
            <a:spAutoFit/>
          </a:bodyPr>
          <a:lstStyle/>
          <a:p>
            <a:r>
              <a:rPr lang="en-US" sz="9600">
                <a:solidFill>
                  <a:srgbClr val="4557AD"/>
                </a:solidFill>
                <a:latin typeface="Tenorite" pitchFamily="2" charset="0"/>
              </a:rPr>
              <a:t>1-1-1</a:t>
            </a:r>
            <a:endParaRPr lang="en-AU"/>
          </a:p>
        </p:txBody>
      </p:sp>
      <p:sp>
        <p:nvSpPr>
          <p:cNvPr id="3" name="Rounded Rectangle 1">
            <a:extLst>
              <a:ext uri="{FF2B5EF4-FFF2-40B4-BE49-F238E27FC236}">
                <a16:creationId xmlns:a16="http://schemas.microsoft.com/office/drawing/2014/main" id="{0DA20565-8664-A920-3878-347AEBBFCBC0}"/>
              </a:ext>
              <a:ext uri="{C183D7F6-B498-43B3-948B-1728B52AA6E4}">
                <adec:decorative xmlns:adec="http://schemas.microsoft.com/office/drawing/2017/decorative" val="1"/>
              </a:ext>
            </a:extLst>
          </p:cNvPr>
          <p:cNvSpPr/>
          <p:nvPr/>
        </p:nvSpPr>
        <p:spPr>
          <a:xfrm>
            <a:off x="1204930" y="2695257"/>
            <a:ext cx="3579211"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descr="the suffixes ing, ed, y">
            <a:extLst>
              <a:ext uri="{FF2B5EF4-FFF2-40B4-BE49-F238E27FC236}">
                <a16:creationId xmlns:a16="http://schemas.microsoft.com/office/drawing/2014/main" id="{739236A3-911F-946E-4C71-179E368E834D}"/>
              </a:ext>
            </a:extLst>
          </p:cNvPr>
          <p:cNvGrpSpPr/>
          <p:nvPr/>
        </p:nvGrpSpPr>
        <p:grpSpPr>
          <a:xfrm>
            <a:off x="6904655" y="835734"/>
            <a:ext cx="3190584" cy="5184301"/>
            <a:chOff x="6904655" y="835734"/>
            <a:chExt cx="3190584" cy="5184301"/>
          </a:xfrm>
        </p:grpSpPr>
        <p:sp>
          <p:nvSpPr>
            <p:cNvPr id="5" name="Text Placeholder 1">
              <a:extLst>
                <a:ext uri="{FF2B5EF4-FFF2-40B4-BE49-F238E27FC236}">
                  <a16:creationId xmlns:a16="http://schemas.microsoft.com/office/drawing/2014/main" id="{F86A5093-EA2B-90CD-99EF-8CDBA084886D}"/>
                </a:ext>
              </a:extLst>
            </p:cNvPr>
            <p:cNvSpPr txBox="1">
              <a:spLocks/>
            </p:cNvSpPr>
            <p:nvPr/>
          </p:nvSpPr>
          <p:spPr>
            <a:xfrm>
              <a:off x="6979475" y="835734"/>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3" name="Rounded Rectangle 1">
              <a:extLst>
                <a:ext uri="{FF2B5EF4-FFF2-40B4-BE49-F238E27FC236}">
                  <a16:creationId xmlns:a16="http://schemas.microsoft.com/office/drawing/2014/main" id="{921A36B1-4295-9307-5FE6-541F78A915D7}"/>
                </a:ext>
                <a:ext uri="{C183D7F6-B498-43B3-948B-1728B52AA6E4}">
                  <adec:decorative xmlns:adec="http://schemas.microsoft.com/office/drawing/2017/decorative" val="1"/>
                </a:ext>
              </a:extLst>
            </p:cNvPr>
            <p:cNvSpPr/>
            <p:nvPr/>
          </p:nvSpPr>
          <p:spPr>
            <a:xfrm>
              <a:off x="6904655" y="922267"/>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
              <a:extLst>
                <a:ext uri="{FF2B5EF4-FFF2-40B4-BE49-F238E27FC236}">
                  <a16:creationId xmlns:a16="http://schemas.microsoft.com/office/drawing/2014/main" id="{5FD29A96-97D4-336D-A7E8-6D8BB773F6EF}"/>
                </a:ext>
              </a:extLst>
            </p:cNvPr>
            <p:cNvSpPr txBox="1">
              <a:spLocks/>
            </p:cNvSpPr>
            <p:nvPr/>
          </p:nvSpPr>
          <p:spPr>
            <a:xfrm>
              <a:off x="6979475" y="261291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17" name="Rounded Rectangle 1">
              <a:extLst>
                <a:ext uri="{FF2B5EF4-FFF2-40B4-BE49-F238E27FC236}">
                  <a16:creationId xmlns:a16="http://schemas.microsoft.com/office/drawing/2014/main" id="{986D20B8-B906-8536-6E78-9B6AAADE966B}"/>
                </a:ext>
                <a:ext uri="{C183D7F6-B498-43B3-948B-1728B52AA6E4}">
                  <adec:decorative xmlns:adec="http://schemas.microsoft.com/office/drawing/2017/decorative" val="1"/>
                </a:ext>
              </a:extLst>
            </p:cNvPr>
            <p:cNvSpPr/>
            <p:nvPr/>
          </p:nvSpPr>
          <p:spPr>
            <a:xfrm>
              <a:off x="6904655" y="269944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
              <a:extLst>
                <a:ext uri="{FF2B5EF4-FFF2-40B4-BE49-F238E27FC236}">
                  <a16:creationId xmlns:a16="http://schemas.microsoft.com/office/drawing/2014/main" id="{A28507D0-9831-C1A7-5B4E-7180DFE310F1}"/>
                </a:ext>
              </a:extLst>
            </p:cNvPr>
            <p:cNvSpPr txBox="1">
              <a:spLocks/>
            </p:cNvSpPr>
            <p:nvPr/>
          </p:nvSpPr>
          <p:spPr>
            <a:xfrm>
              <a:off x="6979475" y="438590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19" name="Rounded Rectangle 1">
              <a:extLst>
                <a:ext uri="{FF2B5EF4-FFF2-40B4-BE49-F238E27FC236}">
                  <a16:creationId xmlns:a16="http://schemas.microsoft.com/office/drawing/2014/main" id="{9758ECC6-657C-69B2-7256-1D4A67C7BAD0}"/>
                </a:ext>
                <a:ext uri="{C183D7F6-B498-43B3-948B-1728B52AA6E4}">
                  <adec:decorative xmlns:adec="http://schemas.microsoft.com/office/drawing/2017/decorative" val="1"/>
                </a:ext>
              </a:extLst>
            </p:cNvPr>
            <p:cNvSpPr/>
            <p:nvPr/>
          </p:nvSpPr>
          <p:spPr>
            <a:xfrm>
              <a:off x="6904655" y="447243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8115432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5" ma:contentTypeDescription="Create a new document." ma:contentTypeScope="" ma:versionID="f59fd6dfb918e50fe34ee862c39c136a">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ff236c08-9611-4854-a4bb-16d44b7327b6"/>
    <ds:schemaRef ds:uri="http://schemas.microsoft.com/office/2006/documentManagement/types"/>
    <ds:schemaRef ds:uri="http://schemas.openxmlformats.org/package/2006/metadata/core-properties"/>
    <ds:schemaRef ds:uri="http://schemas.microsoft.com/office/2006/metadata/properties"/>
    <ds:schemaRef ds:uri="http://purl.org/dc/dcmitype/"/>
    <ds:schemaRef ds:uri="http://purl.org/dc/elements/1.1/"/>
    <ds:schemaRef ds:uri="http://www.w3.org/XML/1998/namespace"/>
    <ds:schemaRef ds:uri="64eff3df-e3d6-48ed-978f-45ff25640900"/>
    <ds:schemaRef ds:uri="http://purl.org/dc/terms/"/>
    <ds:schemaRef ds:uri="http://schemas.microsoft.com/office/infopath/2007/PartnerControls"/>
  </ds:schemaRefs>
</ds:datastoreItem>
</file>

<file path=customXml/itemProps2.xml><?xml version="1.0" encoding="utf-8"?>
<ds:datastoreItem xmlns:ds="http://schemas.openxmlformats.org/officeDocument/2006/customXml" ds:itemID="{18EC44E8-8097-4824-983D-4460E3AA1982}"/>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emplate/>
  <TotalTime>327</TotalTime>
  <Words>5738</Words>
  <Application>Microsoft Office PowerPoint</Application>
  <PresentationFormat>Widescreen</PresentationFormat>
  <Paragraphs>739</Paragraphs>
  <Slides>43</Slides>
  <Notes>43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43</vt:i4>
      </vt:variant>
    </vt:vector>
  </HeadingPairs>
  <TitlesOfParts>
    <vt:vector size="52" baseType="lpstr">
      <vt:lpstr>Aptos</vt:lpstr>
      <vt:lpstr>Arial</vt:lpstr>
      <vt:lpstr>Calibri</vt:lpstr>
      <vt:lpstr>Calibri Light</vt:lpstr>
      <vt:lpstr>Courier New</vt:lpstr>
      <vt:lpstr>Symbol</vt:lpstr>
      <vt:lpstr>Tenorite</vt:lpstr>
      <vt:lpstr>Times New Roman</vt:lpstr>
      <vt:lpstr>Office Theme</vt:lpstr>
      <vt:lpstr>Slide 1 Explicit teaching Phase 15, lesson 5. er, ir and ur say /er/</vt:lpstr>
      <vt:lpstr>Slide 2 Review You do</vt:lpstr>
      <vt:lpstr>Slide 3 Review You do</vt:lpstr>
      <vt:lpstr>Slide 4 Review You do</vt:lpstr>
      <vt:lpstr>Slide 5 Review You do</vt:lpstr>
      <vt:lpstr>Slide 6 Review You do</vt:lpstr>
      <vt:lpstr>Slide 7 Review You do</vt:lpstr>
      <vt:lpstr>Slide 8 Review You do</vt:lpstr>
      <vt:lpstr>Slide 9 Suffix review</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 </vt:lpstr>
      <vt:lpstr>Slide 18 I do</vt:lpstr>
      <vt:lpstr>Slide 19 We do </vt:lpstr>
      <vt:lpstr>Slide 20 I do</vt:lpstr>
      <vt:lpstr>Slide 21 I do </vt:lpstr>
      <vt:lpstr>Slide 22 I do</vt:lpstr>
      <vt:lpstr>Slide 23 I do</vt:lpstr>
      <vt:lpstr>Slide 24 We do </vt:lpstr>
      <vt:lpstr>Slide 25 We do</vt:lpstr>
      <vt:lpstr>Slide 26 We do</vt:lpstr>
      <vt:lpstr>Slide 27 We do</vt:lpstr>
      <vt:lpstr>Slide 28 I do</vt:lpstr>
      <vt:lpstr>Slide 29 I do</vt:lpstr>
      <vt:lpstr>Slide 30 I do </vt:lpstr>
      <vt:lpstr>Slide 31 We do</vt:lpstr>
      <vt:lpstr>Slide 32 We do </vt:lpstr>
      <vt:lpstr>Slide 33 We do </vt:lpstr>
      <vt:lpstr>Slide 34 I do </vt:lpstr>
      <vt:lpstr>Slide 35 We do </vt:lpstr>
      <vt:lpstr>Slide 36 I do </vt:lpstr>
      <vt:lpstr>Slide 37 We do</vt:lpstr>
      <vt:lpstr>Slide 38 I do </vt:lpstr>
      <vt:lpstr>Slide 39 We do </vt:lpstr>
      <vt:lpstr>Slide 40 Check for understanding</vt:lpstr>
      <vt:lpstr>Slide 41 Check for understanding </vt:lpstr>
      <vt:lpstr>Slide 42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2026-04-01T01:55:38Z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