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tags/tag15.xml" ContentType="application/vnd.openxmlformats-officedocument.presentationml.tags+xml"/>
  <Override PartName="/ppt/notesSlides/notesSlide17.xml" ContentType="application/vnd.openxmlformats-officedocument.presentationml.notesSlide+xml"/>
  <Override PartName="/ppt/tags/tag16.xml" ContentType="application/vnd.openxmlformats-officedocument.presentationml.tags+xml"/>
  <Override PartName="/ppt/notesSlides/notesSlide18.xml" ContentType="application/vnd.openxmlformats-officedocument.presentationml.notesSlide+xml"/>
  <Override PartName="/ppt/tags/tag17.xml" ContentType="application/vnd.openxmlformats-officedocument.presentationml.tags+xml"/>
  <Override PartName="/ppt/notesSlides/notesSlide19.xml" ContentType="application/vnd.openxmlformats-officedocument.presentationml.notesSlide+xml"/>
  <Override PartName="/ppt/tags/tag18.xml" ContentType="application/vnd.openxmlformats-officedocument.presentationml.tags+xml"/>
  <Override PartName="/ppt/notesSlides/notesSlide20.xml" ContentType="application/vnd.openxmlformats-officedocument.presentationml.notesSlide+xml"/>
  <Override PartName="/ppt/tags/tag19.xml" ContentType="application/vnd.openxmlformats-officedocument.presentationml.tags+xml"/>
  <Override PartName="/ppt/notesSlides/notesSlide21.xml" ContentType="application/vnd.openxmlformats-officedocument.presentationml.notesSlide+xml"/>
  <Override PartName="/ppt/tags/tag20.xml" ContentType="application/vnd.openxmlformats-officedocument.presentationml.tags+xml"/>
  <Override PartName="/ppt/notesSlides/notesSlide22.xml" ContentType="application/vnd.openxmlformats-officedocument.presentationml.notesSlide+xml"/>
  <Override PartName="/ppt/tags/tag21.xml" ContentType="application/vnd.openxmlformats-officedocument.presentationml.tags+xml"/>
  <Override PartName="/ppt/notesSlides/notesSlide23.xml" ContentType="application/vnd.openxmlformats-officedocument.presentationml.notesSlide+xml"/>
  <Override PartName="/ppt/tags/tag22.xml" ContentType="application/vnd.openxmlformats-officedocument.presentationml.tags+xml"/>
  <Override PartName="/ppt/notesSlides/notesSlide24.xml" ContentType="application/vnd.openxmlformats-officedocument.presentationml.notesSlide+xml"/>
  <Override PartName="/ppt/tags/tag23.xml" ContentType="application/vnd.openxmlformats-officedocument.presentationml.tags+xml"/>
  <Override PartName="/ppt/notesSlides/notesSlide25.xml" ContentType="application/vnd.openxmlformats-officedocument.presentationml.notesSlide+xml"/>
  <Override PartName="/ppt/tags/tag24.xml" ContentType="application/vnd.openxmlformats-officedocument.presentationml.tags+xml"/>
  <Override PartName="/ppt/notesSlides/notesSlide26.xml" ContentType="application/vnd.openxmlformats-officedocument.presentationml.notesSlide+xml"/>
  <Override PartName="/ppt/tags/tag25.xml" ContentType="application/vnd.openxmlformats-officedocument.presentationml.tags+xml"/>
  <Override PartName="/ppt/notesSlides/notesSlide27.xml" ContentType="application/vnd.openxmlformats-officedocument.presentationml.notesSlide+xml"/>
  <Override PartName="/ppt/tags/tag26.xml" ContentType="application/vnd.openxmlformats-officedocument.presentationml.tags+xml"/>
  <Override PartName="/ppt/notesSlides/notesSlide28.xml" ContentType="application/vnd.openxmlformats-officedocument.presentationml.notesSlide+xml"/>
  <Override PartName="/ppt/tags/tag27.xml" ContentType="application/vnd.openxmlformats-officedocument.presentationml.tags+xml"/>
  <Override PartName="/ppt/notesSlides/notesSlide29.xml" ContentType="application/vnd.openxmlformats-officedocument.presentationml.notesSlide+xml"/>
  <Override PartName="/ppt/tags/tag28.xml" ContentType="application/vnd.openxmlformats-officedocument.presentationml.tags+xml"/>
  <Override PartName="/ppt/notesSlides/notesSlide30.xml" ContentType="application/vnd.openxmlformats-officedocument.presentationml.notesSlide+xml"/>
  <Override PartName="/ppt/tags/tag29.xml" ContentType="application/vnd.openxmlformats-officedocument.presentationml.tags+xml"/>
  <Override PartName="/ppt/notesSlides/notesSlide31.xml" ContentType="application/vnd.openxmlformats-officedocument.presentationml.notesSlide+xml"/>
  <Override PartName="/ppt/tags/tag30.xml" ContentType="application/vnd.openxmlformats-officedocument.presentationml.tags+xml"/>
  <Override PartName="/ppt/notesSlides/notesSlide32.xml" ContentType="application/vnd.openxmlformats-officedocument.presentationml.notesSlide+xml"/>
  <Override PartName="/ppt/tags/tag31.xml" ContentType="application/vnd.openxmlformats-officedocument.presentationml.tags+xml"/>
  <Override PartName="/ppt/notesSlides/notesSlide33.xml" ContentType="application/vnd.openxmlformats-officedocument.presentationml.notesSlide+xml"/>
  <Override PartName="/ppt/tags/tag32.xml" ContentType="application/vnd.openxmlformats-officedocument.presentationml.tags+xml"/>
  <Override PartName="/ppt/notesSlides/notesSlide3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9"/>
  </p:notesMasterIdLst>
  <p:handoutMasterIdLst>
    <p:handoutMasterId r:id="rId40"/>
  </p:handoutMasterIdLst>
  <p:sldIdLst>
    <p:sldId id="520" r:id="rId5"/>
    <p:sldId id="588" r:id="rId6"/>
    <p:sldId id="472" r:id="rId7"/>
    <p:sldId id="597" r:id="rId8"/>
    <p:sldId id="590" r:id="rId9"/>
    <p:sldId id="550" r:id="rId10"/>
    <p:sldId id="511" r:id="rId11"/>
    <p:sldId id="512" r:id="rId12"/>
    <p:sldId id="591" r:id="rId13"/>
    <p:sldId id="526" r:id="rId14"/>
    <p:sldId id="527" r:id="rId15"/>
    <p:sldId id="513" r:id="rId16"/>
    <p:sldId id="514" r:id="rId17"/>
    <p:sldId id="515" r:id="rId18"/>
    <p:sldId id="516" r:id="rId19"/>
    <p:sldId id="523" r:id="rId20"/>
    <p:sldId id="592" r:id="rId21"/>
    <p:sldId id="594" r:id="rId22"/>
    <p:sldId id="475" r:id="rId23"/>
    <p:sldId id="485" r:id="rId24"/>
    <p:sldId id="521" r:id="rId25"/>
    <p:sldId id="595" r:id="rId26"/>
    <p:sldId id="596" r:id="rId27"/>
    <p:sldId id="466" r:id="rId28"/>
    <p:sldId id="467" r:id="rId29"/>
    <p:sldId id="468" r:id="rId30"/>
    <p:sldId id="469" r:id="rId31"/>
    <p:sldId id="470" r:id="rId32"/>
    <p:sldId id="486" r:id="rId33"/>
    <p:sldId id="471" r:id="rId34"/>
    <p:sldId id="463" r:id="rId35"/>
    <p:sldId id="522" r:id="rId36"/>
    <p:sldId id="464" r:id="rId37"/>
    <p:sldId id="440" r:id="rId38"/>
  </p:sldIdLst>
  <p:sldSz cx="12192000" cy="6858000"/>
  <p:notesSz cx="6858000" cy="9144000"/>
  <p:custDataLst>
    <p:tags r:id="rId4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F728863A-C0C4-092D-1229-B9CC6C4FAC29}" name="Elaine Stanley" initials="ES" userId="S::Elaine.Stanley@esa.edu.au::9dfc5ab9-b876-4d2e-b928-2720deac34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2FD99AAD-B026-24F9-EB68-BBA8E21BBC2C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7AD"/>
    <a:srgbClr val="0E1E42"/>
    <a:srgbClr val="686E63"/>
    <a:srgbClr val="E8E9E8"/>
    <a:srgbClr val="D9ECF6"/>
    <a:srgbClr val="007FC2"/>
    <a:srgbClr val="00858D"/>
    <a:srgbClr val="D9EDEE"/>
    <a:srgbClr val="EBF5F6"/>
    <a:srgbClr val="0E1F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1A8753-A019-4133-948B-A80BF7476268}" v="5" dt="2026-04-01T01:55:56.7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614" autoAdjust="0"/>
    <p:restoredTop sz="72881" autoAdjust="0"/>
  </p:normalViewPr>
  <p:slideViewPr>
    <p:cSldViewPr snapToGrid="0">
      <p:cViewPr varScale="1">
        <p:scale>
          <a:sx n="80" d="100"/>
          <a:sy n="80" d="100"/>
        </p:scale>
        <p:origin x="996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1C2628FB-1F07-4B48-8FB3-27553585B1CA}"/>
    <pc:docChg chg="custSel modSld modMainMaster">
      <pc:chgData name="Kerrie Shanahan" userId="ae473d9f-76e9-476f-892f-2674ea963afc" providerId="ADAL" clId="{1C2628FB-1F07-4B48-8FB3-27553585B1CA}" dt="2026-04-01T01:55:59.302" v="46" actId="20577"/>
      <pc:docMkLst>
        <pc:docMk/>
      </pc:docMkLst>
      <pc:sldChg chg="modSp mod">
        <pc:chgData name="Kerrie Shanahan" userId="ae473d9f-76e9-476f-892f-2674ea963afc" providerId="ADAL" clId="{1C2628FB-1F07-4B48-8FB3-27553585B1CA}" dt="2026-03-18T04:55:55.900" v="3" actId="27636"/>
        <pc:sldMkLst>
          <pc:docMk/>
          <pc:sldMk cId="1428149726" sldId="475"/>
        </pc:sldMkLst>
        <pc:spChg chg="mod">
          <ac:chgData name="Kerrie Shanahan" userId="ae473d9f-76e9-476f-892f-2674ea963afc" providerId="ADAL" clId="{1C2628FB-1F07-4B48-8FB3-27553585B1CA}" dt="2026-03-18T04:55:55.900" v="3" actId="27636"/>
          <ac:spMkLst>
            <pc:docMk/>
            <pc:sldMk cId="1428149726" sldId="475"/>
            <ac:spMk id="5" creationId="{7C19C09E-6028-6348-9E22-2E373059371C}"/>
          </ac:spMkLst>
        </pc:spChg>
      </pc:sldChg>
      <pc:sldChg chg="modNotesTx">
        <pc:chgData name="Kerrie Shanahan" userId="ae473d9f-76e9-476f-892f-2674ea963afc" providerId="ADAL" clId="{1C2628FB-1F07-4B48-8FB3-27553585B1CA}" dt="2026-04-01T01:55:59.302" v="46" actId="20577"/>
        <pc:sldMkLst>
          <pc:docMk/>
          <pc:sldMk cId="2491177883" sldId="512"/>
        </pc:sldMkLst>
      </pc:sldChg>
      <pc:sldChg chg="modNotesTx">
        <pc:chgData name="Kerrie Shanahan" userId="ae473d9f-76e9-476f-892f-2674ea963afc" providerId="ADAL" clId="{1C2628FB-1F07-4B48-8FB3-27553585B1CA}" dt="2026-03-31T03:11:06.602" v="36" actId="113"/>
        <pc:sldMkLst>
          <pc:docMk/>
          <pc:sldMk cId="2347007077" sldId="590"/>
        </pc:sldMkLst>
      </pc:sldChg>
      <pc:sldChg chg="modNotesTx">
        <pc:chgData name="Kerrie Shanahan" userId="ae473d9f-76e9-476f-892f-2674ea963afc" providerId="ADAL" clId="{1C2628FB-1F07-4B48-8FB3-27553585B1CA}" dt="2026-03-31T03:27:56.718" v="37" actId="313"/>
        <pc:sldMkLst>
          <pc:docMk/>
          <pc:sldMk cId="2051013629" sldId="595"/>
        </pc:sldMkLst>
      </pc:sldChg>
      <pc:sldMasterChg chg="modSldLayout">
        <pc:chgData name="Kerrie Shanahan" userId="ae473d9f-76e9-476f-892f-2674ea963afc" providerId="ADAL" clId="{1C2628FB-1F07-4B48-8FB3-27553585B1CA}" dt="2026-03-31T03:32:39.356" v="45" actId="20577"/>
        <pc:sldMasterMkLst>
          <pc:docMk/>
          <pc:sldMasterMk cId="1034081160" sldId="2147483648"/>
        </pc:sldMasterMkLst>
        <pc:sldLayoutChg chg="modSp mod">
          <pc:chgData name="Kerrie Shanahan" userId="ae473d9f-76e9-476f-892f-2674ea963afc" providerId="ADAL" clId="{1C2628FB-1F07-4B48-8FB3-27553585B1CA}" dt="2026-03-31T03:32:09.146" v="41" actId="20577"/>
          <pc:sldLayoutMkLst>
            <pc:docMk/>
            <pc:sldMasterMk cId="1034081160" sldId="2147483648"/>
            <pc:sldLayoutMk cId="2132320762" sldId="2147483649"/>
          </pc:sldLayoutMkLst>
          <pc:spChg chg="mod">
            <ac:chgData name="Kerrie Shanahan" userId="ae473d9f-76e9-476f-892f-2674ea963afc" providerId="ADAL" clId="{1C2628FB-1F07-4B48-8FB3-27553585B1CA}" dt="2026-03-31T03:32:09.146" v="41" actId="20577"/>
            <ac:spMkLst>
              <pc:docMk/>
              <pc:sldMasterMk cId="1034081160" sldId="2147483648"/>
              <pc:sldLayoutMk cId="2132320762" sldId="2147483649"/>
              <ac:spMk id="5" creationId="{478240BE-9127-F6DA-573C-42947F5E52DC}"/>
            </ac:spMkLst>
          </pc:spChg>
        </pc:sldLayoutChg>
        <pc:sldLayoutChg chg="modSp mod">
          <pc:chgData name="Kerrie Shanahan" userId="ae473d9f-76e9-476f-892f-2674ea963afc" providerId="ADAL" clId="{1C2628FB-1F07-4B48-8FB3-27553585B1CA}" dt="2026-03-31T03:32:39.356" v="45" actId="20577"/>
          <pc:sldLayoutMkLst>
            <pc:docMk/>
            <pc:sldMasterMk cId="1034081160" sldId="2147483648"/>
            <pc:sldLayoutMk cId="3448270808" sldId="2147483708"/>
          </pc:sldLayoutMkLst>
          <pc:spChg chg="mod">
            <ac:chgData name="Kerrie Shanahan" userId="ae473d9f-76e9-476f-892f-2674ea963afc" providerId="ADAL" clId="{1C2628FB-1F07-4B48-8FB3-27553585B1CA}" dt="2026-03-31T03:32:39.356" v="45" actId="20577"/>
            <ac:spMkLst>
              <pc:docMk/>
              <pc:sldMasterMk cId="1034081160" sldId="2147483648"/>
              <pc:sldLayoutMk cId="3448270808" sldId="2147483708"/>
              <ac:spMk id="7" creationId="{A75FCD5C-F6AC-D7FC-22AB-936493E48F4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1/04/2026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1/04/2026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latin typeface="+mn-lt"/>
            </a:endParaRPr>
          </a:p>
          <a:p>
            <a:pPr>
              <a:defRPr/>
            </a:pPr>
            <a:r>
              <a:rPr lang="en-AU" sz="1200">
                <a:latin typeface="+mn-lt"/>
              </a:rPr>
              <a:t>Review of previously learnt content (slides 2 to 15</a:t>
            </a:r>
            <a:r>
              <a:rPr lang="en-AU"/>
              <a:t>)</a:t>
            </a:r>
            <a:r>
              <a:rPr lang="en-AU" sz="1200">
                <a:latin typeface="+mn-lt"/>
              </a:rPr>
              <a:t> takes approximately 15 minutes. </a:t>
            </a:r>
            <a:endParaRPr lang="en-AU" sz="1200">
              <a:latin typeface="+mn-lt"/>
              <a:ea typeface="Calibri"/>
              <a:cs typeface="Calibri"/>
            </a:endParaRPr>
          </a:p>
          <a:p>
            <a:pPr>
              <a:defRPr/>
            </a:pPr>
            <a:endParaRPr lang="en-AU" sz="1200">
              <a:latin typeface="+mn-lt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AU" sz="1200">
                <a:latin typeface="+mn-lt"/>
                <a:cs typeface="Calibri"/>
              </a:rPr>
              <a:t>Revision of adjectives and verbs (slide 16) and suffixes (slides 17 and 18) takes </a:t>
            </a:r>
            <a:r>
              <a:rPr lang="en-AU" sz="1200">
                <a:latin typeface="+mn-lt"/>
              </a:rPr>
              <a:t>approximately 5 minutes.</a:t>
            </a:r>
            <a:endParaRPr lang="en-AU" sz="1200">
              <a:latin typeface="+mn-lt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AU" sz="1200">
              <a:latin typeface="+mn-lt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AU" sz="1200">
                <a:latin typeface="+mn-lt"/>
                <a:cs typeface="Calibri"/>
              </a:rPr>
              <a:t>Explicit teaching of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un-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prefix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and how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to add it to a base word </a:t>
            </a:r>
            <a:r>
              <a:rPr lang="en-AU" sz="1200">
                <a:latin typeface="+mn-lt"/>
              </a:rPr>
              <a:t>(slides 19 to 33) takes approximately 25 minutes. </a:t>
            </a:r>
            <a:endParaRPr lang="en-AU" sz="120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latin typeface="+mn-lt"/>
            </a:endParaRPr>
          </a:p>
          <a:p>
            <a:r>
              <a:rPr lang="en-US" sz="1200" b="1">
                <a:latin typeface="+mn-lt"/>
              </a:rPr>
              <a:t>Lesson preparation</a:t>
            </a:r>
          </a:p>
          <a:p>
            <a:endParaRPr lang="en-US" sz="120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>
                <a:effectLst/>
                <a:latin typeface="+mn-lt"/>
              </a:rPr>
              <a:t>If your students have not been taught about adjectives and verbs, this should be taught explicitly before starting this lesson.</a:t>
            </a:r>
            <a:endParaRPr lang="en-US" sz="120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latin typeface="+mn-lt"/>
              </a:rPr>
              <a:t>Go to the download folder for this phase; it includes a Word file for the student sheet for this lesson. </a:t>
            </a:r>
            <a:r>
              <a:rPr lang="en-AU" sz="1200">
                <a:solidFill>
                  <a:schemeClr val="tx1"/>
                </a:solidFill>
                <a:latin typeface="+mn-lt"/>
              </a:rPr>
              <a:t>Print one </a:t>
            </a:r>
            <a:r>
              <a:rPr lang="en-AU" sz="1200" u="none">
                <a:solidFill>
                  <a:schemeClr val="tx1"/>
                </a:solidFill>
                <a:latin typeface="+mn-lt"/>
              </a:rPr>
              <a:t>student sheet for each student to be handed out after introducing the learning intention and success criteria for the lesson (slide 20) and used throughout the lesson.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solidFill>
                  <a:schemeClr val="tx1"/>
                </a:solidFill>
                <a:effectLst/>
                <a:latin typeface="+mn-lt"/>
                <a:ea typeface="Verdana"/>
                <a:cs typeface="Calibri"/>
              </a:rPr>
              <a:t>If students are sitting on the floor, provide a clipboard, or something similar for them to lean on. </a:t>
            </a:r>
            <a:endParaRPr lang="en-AU" sz="1200" u="none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solidFill>
                  <a:schemeClr val="tx1"/>
                </a:solidFill>
                <a:latin typeface="+mn-lt"/>
              </a:rPr>
              <a:t>Prepare application tasks for independent practice (slide 33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) using th</a:t>
            </a:r>
            <a:r>
              <a:rPr lang="en-US" sz="1200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 Phase 15 decodable resources.</a:t>
            </a:r>
            <a:endParaRPr lang="en-AU" sz="1200" kern="10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Ask students to read the words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reading the base word then adding the </a:t>
            </a:r>
            <a:r>
              <a:rPr lang="en-US" sz="1200" b="1">
                <a:latin typeface="+mn-lt"/>
              </a:rPr>
              <a:t>-</a:t>
            </a:r>
            <a:r>
              <a:rPr lang="en-US" sz="1200" b="1" err="1">
                <a:latin typeface="+mn-lt"/>
              </a:rPr>
              <a:t>ing</a:t>
            </a:r>
            <a:r>
              <a:rPr lang="en-US" sz="1200" b="0">
                <a:latin typeface="+mn-lt"/>
              </a:rPr>
              <a:t>,</a:t>
            </a:r>
            <a:r>
              <a:rPr lang="en-US" sz="1200" b="1">
                <a:latin typeface="+mn-lt"/>
              </a:rPr>
              <a:t> -ed </a:t>
            </a:r>
            <a:r>
              <a:rPr lang="en-US" sz="1200" b="0">
                <a:latin typeface="+mn-lt"/>
              </a:rPr>
              <a:t>or</a:t>
            </a:r>
            <a:r>
              <a:rPr lang="en-US" sz="1200" b="1">
                <a:latin typeface="+mn-lt"/>
              </a:rPr>
              <a:t> -y </a:t>
            </a:r>
            <a:r>
              <a:rPr lang="en-US" sz="1200" b="0">
                <a:latin typeface="+mn-lt"/>
              </a:rPr>
              <a:t>suffix</a:t>
            </a:r>
            <a:endParaRPr lang="en-US" sz="1200">
              <a:latin typeface="+mn-lt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noting the final consonant being doubled for a </a:t>
            </a:r>
            <a:r>
              <a:rPr lang="en-US" sz="1200" b="1">
                <a:latin typeface="+mn-lt"/>
              </a:rPr>
              <a:t>1-1-1 base word</a:t>
            </a:r>
            <a:r>
              <a:rPr lang="en-US" sz="120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You may initially place your hand over the suffix as you ask students to read each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Choose some students to explain what each word means. Encourage them to use the language from each taught catchphrase: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</a:t>
            </a:r>
            <a:r>
              <a:rPr lang="en-US" b="1" err="1"/>
              <a:t>ing</a:t>
            </a:r>
            <a:r>
              <a:rPr lang="en-US"/>
              <a:t>, happening now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-ed</a:t>
            </a:r>
            <a:r>
              <a:rPr lang="en-US"/>
              <a:t>, already happened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-y</a:t>
            </a:r>
            <a:r>
              <a:rPr lang="en-US"/>
              <a:t>, what something is like.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>
              <a:latin typeface="+mn-lt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</a:p>
          <a:p>
            <a:r>
              <a:rPr lang="en-US" sz="1200">
                <a:latin typeface="+mn-lt"/>
              </a:rPr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Note: 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You may </a:t>
            </a:r>
            <a:r>
              <a:rPr lang="en-US" sz="1200">
                <a:latin typeface="+mn-lt"/>
              </a:rPr>
              <a:t>choose a particular student/group/row of students to read each word.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93379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stopped</a:t>
            </a:r>
            <a:r>
              <a:rPr lang="en-US" b="0"/>
              <a:t>,</a:t>
            </a:r>
            <a:r>
              <a:rPr lang="en-US" b="1"/>
              <a:t> jogging</a:t>
            </a:r>
            <a:r>
              <a:rPr lang="en-US" b="0"/>
              <a:t>, </a:t>
            </a:r>
            <a:r>
              <a:rPr lang="en-US" b="1"/>
              <a:t>dotty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identifying and spelling the </a:t>
            </a:r>
            <a:r>
              <a:rPr lang="en-US" b="1"/>
              <a:t>1-1-1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/>
              <a:t>doubling the final consonant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adding the vowel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Then choose a student to explain what each word means. Encourage them to use the language from the taught catchphrase: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</a:t>
            </a:r>
            <a:r>
              <a:rPr lang="en-US" b="1" err="1"/>
              <a:t>ing</a:t>
            </a:r>
            <a:r>
              <a:rPr lang="en-US"/>
              <a:t>, happening 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-ed</a:t>
            </a:r>
            <a:r>
              <a:rPr lang="en-US"/>
              <a:t>, already happened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-y</a:t>
            </a:r>
            <a:r>
              <a:rPr lang="en-US"/>
              <a:t>, what something is like.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92483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r>
              <a:rPr lang="en-US" b="0"/>
              <a:t>Point to each irregular word in random order. As you point, students read the word.</a:t>
            </a:r>
          </a:p>
          <a:p>
            <a:endParaRPr lang="en-US" b="0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sounds in the word, and the spelling of the word, for example, </a:t>
            </a:r>
            <a:r>
              <a:rPr lang="en-US" b="1"/>
              <a:t>l/a/s/t</a:t>
            </a:r>
            <a:r>
              <a:rPr lang="en-US" b="0"/>
              <a:t>,</a:t>
            </a:r>
            <a:r>
              <a:rPr lang="en-US" b="1"/>
              <a:t> last</a:t>
            </a:r>
            <a:r>
              <a:rPr lang="en-US" b="0"/>
              <a:t>,</a:t>
            </a:r>
            <a:r>
              <a:rPr lang="en-US" b="1"/>
              <a:t> l-a-s-t</a:t>
            </a:r>
            <a:r>
              <a:rPr lang="en-US" b="0"/>
              <a:t> spells </a:t>
            </a:r>
            <a:r>
              <a:rPr lang="en-US" b="1"/>
              <a:t>last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sentences,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>
                <a:solidFill>
                  <a:schemeClr val="tx1"/>
                </a:solidFill>
                <a:latin typeface="+mn-lt"/>
              </a:rPr>
              <a:t>After the storm I left the house and saw a horse at the park.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these additional follow-on sentences: </a:t>
            </a:r>
            <a:r>
              <a:rPr lang="en-US" b="1">
                <a:solidFill>
                  <a:schemeClr val="tx1"/>
                </a:solidFill>
                <a:latin typeface="+mn-lt"/>
              </a:rPr>
              <a:t>Then I sneezed and fell on a sharp thorn. It hurt!</a:t>
            </a: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r>
              <a:rPr lang="en-US" b="1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1">
                <a:latin typeface="+mn-lt"/>
              </a:rPr>
              <a:t>Revision: I do, 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sz="1200">
                <a:effectLst/>
                <a:latin typeface="+mn-lt"/>
              </a:rPr>
              <a:t>If your students have not been taught about adjectives and verbs, this should be taught explicitly before starting this lesson.</a:t>
            </a: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The icons on the left represent examples of adjectives: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lazy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thin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windy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.</a:t>
            </a: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The icons on the right represent examples of verbs: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swing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 chop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 prune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.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Definitions to be used on this slide: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An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adjective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describes what someone or something is like.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A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verb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is an action or ‘doing’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Revise students’ understanding of adjectives and verbs as needed.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Give the definition of an adjective and a verb and ask students to repeat.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Talk through the example words above.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latin typeface="+mn-lt"/>
              </a:rPr>
              <a:t>Call out a mixture of adjectives or verbs from the example words below.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latin typeface="+mn-lt"/>
              </a:rPr>
              <a:t>As each word is called out, students 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place their hands on their head and say </a:t>
            </a:r>
            <a:r>
              <a:rPr lang="en-AU" sz="1200" i="1">
                <a:latin typeface="+mn-lt"/>
                <a:ea typeface="Times New Roman" panose="02020603050405020304" pitchFamily="18" charset="0"/>
                <a:cs typeface="Calibri"/>
              </a:rPr>
              <a:t>adjective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or their hands on their knees and say </a:t>
            </a:r>
            <a:r>
              <a:rPr lang="en-AU" sz="1200" i="1">
                <a:latin typeface="+mn-lt"/>
                <a:ea typeface="Times New Roman" panose="02020603050405020304" pitchFamily="18" charset="0"/>
                <a:cs typeface="Calibri"/>
              </a:rPr>
              <a:t>verb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.</a:t>
            </a:r>
          </a:p>
          <a:p>
            <a:pPr marL="0" indent="0">
              <a:buFont typeface="Arial"/>
              <a:buNone/>
            </a:pPr>
            <a:endParaRPr lang="en-AU" sz="1200" b="0">
              <a:effectLst/>
              <a:latin typeface="+mn-lt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cs typeface="Calibri"/>
              </a:rPr>
              <a:t>Example adjectives: </a:t>
            </a:r>
            <a:r>
              <a:rPr lang="en-AU" sz="1200" b="1">
                <a:effectLst/>
                <a:latin typeface="+mn-lt"/>
                <a:cs typeface="Calibri"/>
              </a:rPr>
              <a:t>bright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red</a:t>
            </a:r>
            <a:r>
              <a:rPr lang="en-AU" sz="1200" b="0">
                <a:effectLst/>
                <a:latin typeface="+mn-lt"/>
                <a:cs typeface="Calibri"/>
              </a:rPr>
              <a:t>, </a:t>
            </a:r>
            <a:r>
              <a:rPr lang="en-AU" sz="1200" b="1">
                <a:effectLst/>
                <a:latin typeface="+mn-lt"/>
                <a:cs typeface="Calibri"/>
              </a:rPr>
              <a:t>bumpy</a:t>
            </a:r>
            <a:r>
              <a:rPr lang="en-AU" sz="1200" b="0">
                <a:effectLst/>
                <a:latin typeface="+mn-lt"/>
                <a:cs typeface="Calibri"/>
              </a:rPr>
              <a:t>, </a:t>
            </a:r>
            <a:r>
              <a:rPr lang="en-AU" sz="1200" b="1">
                <a:effectLst/>
                <a:latin typeface="+mn-lt"/>
                <a:cs typeface="Calibri"/>
              </a:rPr>
              <a:t>sad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huge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sneaky</a:t>
            </a:r>
            <a:r>
              <a:rPr lang="en-AU" sz="1200" b="0">
                <a:effectLst/>
                <a:latin typeface="+mn-lt"/>
                <a:cs typeface="Calibri"/>
              </a:rPr>
              <a:t>.</a:t>
            </a:r>
            <a:r>
              <a:rPr lang="en-AU" sz="1200" b="1">
                <a:effectLst/>
                <a:latin typeface="+mn-lt"/>
                <a:cs typeface="Calibri"/>
              </a:rPr>
              <a:t> </a:t>
            </a:r>
            <a:endParaRPr lang="en-AU" sz="1200" b="1">
              <a:effectLst/>
              <a:latin typeface="+mn-lt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cs typeface="Calibri"/>
              </a:rPr>
              <a:t>Example verbs: </a:t>
            </a:r>
            <a:r>
              <a:rPr lang="en-AU" sz="1200" b="1">
                <a:effectLst/>
                <a:latin typeface="+mn-lt"/>
                <a:cs typeface="Calibri"/>
              </a:rPr>
              <a:t>drink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stomp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picnic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nap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draw</a:t>
            </a:r>
            <a:r>
              <a:rPr lang="en-AU" sz="1200" b="0">
                <a:effectLst/>
                <a:latin typeface="+mn-lt"/>
                <a:cs typeface="Calibri"/>
              </a:rPr>
              <a:t>.</a:t>
            </a:r>
          </a:p>
          <a:p>
            <a:endParaRPr lang="en-US" sz="120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90608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 dirty="0"/>
              <a:t>Revision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dirty="0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cs typeface="Calibri" panose="020F0502020204030204"/>
              </a:rPr>
              <a:t>Review the </a:t>
            </a:r>
            <a:r>
              <a:rPr lang="en-AU" b="1" dirty="0">
                <a:cs typeface="Calibri" panose="020F0502020204030204"/>
              </a:rPr>
              <a:t>-s</a:t>
            </a:r>
            <a:r>
              <a:rPr lang="en-AU" dirty="0">
                <a:cs typeface="Calibri" panose="020F0502020204030204"/>
              </a:rPr>
              <a:t>, </a:t>
            </a:r>
            <a:r>
              <a:rPr lang="en-AU" b="1" dirty="0">
                <a:cs typeface="Calibri" panose="020F0502020204030204"/>
              </a:rPr>
              <a:t>-es</a:t>
            </a:r>
            <a:r>
              <a:rPr lang="en-AU" dirty="0">
                <a:cs typeface="Calibri" panose="020F0502020204030204"/>
              </a:rPr>
              <a:t>, </a:t>
            </a:r>
            <a:r>
              <a:rPr lang="en-AU" b="1" dirty="0">
                <a:cs typeface="Calibri" panose="020F0502020204030204"/>
              </a:rPr>
              <a:t>-</a:t>
            </a:r>
            <a:r>
              <a:rPr lang="en-AU" b="1" dirty="0" err="1">
                <a:cs typeface="Calibri" panose="020F0502020204030204"/>
              </a:rPr>
              <a:t>ing</a:t>
            </a:r>
            <a:r>
              <a:rPr lang="en-AU" b="0" dirty="0">
                <a:cs typeface="Calibri" panose="020F0502020204030204"/>
              </a:rPr>
              <a:t>,</a:t>
            </a:r>
            <a:r>
              <a:rPr lang="en-AU" b="1" dirty="0">
                <a:cs typeface="Calibri" panose="020F0502020204030204"/>
              </a:rPr>
              <a:t> -ed </a:t>
            </a:r>
            <a:r>
              <a:rPr lang="en-AU" b="0" dirty="0">
                <a:cs typeface="Calibri" panose="020F0502020204030204"/>
              </a:rPr>
              <a:t>and</a:t>
            </a:r>
            <a:r>
              <a:rPr lang="en-AU" b="1" dirty="0">
                <a:cs typeface="Calibri" panose="020F0502020204030204"/>
              </a:rPr>
              <a:t> -y </a:t>
            </a:r>
            <a:r>
              <a:rPr lang="en-AU" b="0" dirty="0">
                <a:cs typeface="Calibri" panose="020F0502020204030204"/>
              </a:rPr>
              <a:t>suffixes</a:t>
            </a:r>
            <a:r>
              <a:rPr lang="en-AU" dirty="0">
                <a:cs typeface="Calibri" panose="020F0502020204030204"/>
              </a:rPr>
              <a:t>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 dirty="0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</a:rPr>
              <a:t>Revise the suffixes, their pronunciations and meanings as below.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dirty="0">
                <a:latin typeface="+mn-lt"/>
                <a:cs typeface="Calibri" panose="020F0502020204030204"/>
              </a:rPr>
              <a:t>-s </a:t>
            </a:r>
            <a:r>
              <a:rPr lang="en-AU" sz="1200" b="0" i="0" dirty="0">
                <a:latin typeface="+mn-lt"/>
                <a:cs typeface="Calibri" panose="020F0502020204030204"/>
              </a:rPr>
              <a:t>and</a:t>
            </a:r>
            <a:r>
              <a:rPr lang="en-AU" sz="1200" b="1" i="0" dirty="0">
                <a:latin typeface="+mn-lt"/>
                <a:cs typeface="Calibri" panose="020F0502020204030204"/>
              </a:rPr>
              <a:t> -es </a:t>
            </a:r>
            <a:r>
              <a:rPr lang="en-AU" sz="1200" b="0" i="0" dirty="0">
                <a:latin typeface="+mn-lt"/>
                <a:cs typeface="Calibri" panose="020F0502020204030204"/>
              </a:rPr>
              <a:t>(noun): /s/ or /z/. Means ‘plural, more than one’. For example, I see four </a:t>
            </a:r>
            <a:r>
              <a:rPr lang="en-AU" sz="1200" b="1" i="0" dirty="0">
                <a:latin typeface="+mn-lt"/>
                <a:cs typeface="Calibri" panose="020F0502020204030204"/>
              </a:rPr>
              <a:t>rabbits</a:t>
            </a:r>
            <a:r>
              <a:rPr lang="en-AU" sz="1200" b="0" i="0" dirty="0">
                <a:latin typeface="+mn-lt"/>
                <a:cs typeface="Calibri" panose="020F0502020204030204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dirty="0">
                <a:latin typeface="+mn-lt"/>
                <a:cs typeface="Calibri" panose="020F0502020204030204"/>
              </a:rPr>
              <a:t>-s </a:t>
            </a:r>
            <a:r>
              <a:rPr lang="en-AU" sz="1200" b="0" i="0" dirty="0">
                <a:latin typeface="+mn-lt"/>
                <a:cs typeface="Calibri" panose="020F0502020204030204"/>
              </a:rPr>
              <a:t>and</a:t>
            </a:r>
            <a:r>
              <a:rPr lang="en-AU" sz="1200" b="1" i="0" dirty="0">
                <a:latin typeface="+mn-lt"/>
                <a:cs typeface="Calibri" panose="020F0502020204030204"/>
              </a:rPr>
              <a:t> -es </a:t>
            </a:r>
            <a:r>
              <a:rPr lang="en-AU" sz="1200" b="0" i="0" dirty="0">
                <a:latin typeface="+mn-lt"/>
                <a:cs typeface="Calibri" panose="020F0502020204030204"/>
              </a:rPr>
              <a:t>(verb): /s/ or /z/. Means ‘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Calibri Light" panose="020F0302020204030204"/>
                <a:cs typeface="Calibri Light" panose="020F0302020204030204"/>
              </a:rPr>
              <a:t>something that someone or something does’. For example, a soccer player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Calibri Light" panose="020F0302020204030204"/>
                <a:cs typeface="Calibri Light" panose="020F0302020204030204"/>
              </a:rPr>
              <a:t>kicks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Calibri Light" panose="020F0302020204030204"/>
                <a:cs typeface="Calibri Light" panose="020F0302020204030204"/>
              </a:rPr>
              <a:t>the ball.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Calibri Light" panose="020F0302020204030204"/>
              <a:cs typeface="Calibri Light" panose="020F0302020204030204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dirty="0">
                <a:latin typeface="+mn-lt"/>
                <a:cs typeface="Calibri" panose="020F0502020204030204"/>
              </a:rPr>
              <a:t>-</a:t>
            </a:r>
            <a:r>
              <a:rPr lang="en-AU" sz="1200" b="1" i="0" dirty="0" err="1">
                <a:latin typeface="+mn-lt"/>
                <a:cs typeface="Calibri" panose="020F0502020204030204"/>
              </a:rPr>
              <a:t>ing</a:t>
            </a:r>
            <a:r>
              <a:rPr lang="en-AU" sz="1200" b="1" i="0" dirty="0">
                <a:latin typeface="+mn-lt"/>
                <a:cs typeface="Calibri" panose="020F0502020204030204"/>
              </a:rPr>
              <a:t> </a:t>
            </a:r>
            <a:r>
              <a:rPr lang="en-AU" sz="1200" b="0" i="0" dirty="0">
                <a:latin typeface="+mn-lt"/>
                <a:cs typeface="Calibri" panose="020F0502020204030204"/>
              </a:rPr>
              <a:t>suffix: ‘</a:t>
            </a:r>
            <a:r>
              <a:rPr lang="en-AU" sz="1200" b="0" i="0" dirty="0" err="1">
                <a:latin typeface="+mn-lt"/>
                <a:cs typeface="Calibri" panose="020F0502020204030204"/>
              </a:rPr>
              <a:t>ing</a:t>
            </a:r>
            <a:r>
              <a:rPr lang="en-AU" sz="1200" i="0" dirty="0">
                <a:latin typeface="+mn-lt"/>
                <a:cs typeface="Calibri" panose="020F0502020204030204"/>
              </a:rPr>
              <a:t>’. Means ‘happening now’. For example, someone or something is </a:t>
            </a:r>
            <a:r>
              <a:rPr lang="en-AU" sz="1200" b="1" i="0" dirty="0">
                <a:latin typeface="+mn-lt"/>
                <a:cs typeface="Calibri" panose="020F0502020204030204"/>
              </a:rPr>
              <a:t>kicking</a:t>
            </a:r>
            <a:r>
              <a:rPr lang="en-AU" sz="1200" i="0" dirty="0">
                <a:latin typeface="+mn-lt"/>
                <a:cs typeface="Calibri" panose="020F0502020204030204"/>
              </a:rPr>
              <a:t> now.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1" i="0" dirty="0">
                <a:latin typeface="+mn-lt"/>
                <a:cs typeface="Calibri" panose="020F0502020204030204"/>
              </a:rPr>
              <a:t>-ed </a:t>
            </a:r>
            <a:r>
              <a:rPr lang="en-AU" sz="1200" b="0" i="0" dirty="0">
                <a:latin typeface="+mn-lt"/>
                <a:cs typeface="Calibri" panose="020F0502020204030204"/>
              </a:rPr>
              <a:t>suffix:</a:t>
            </a:r>
            <a:r>
              <a:rPr lang="en-AU" sz="1200" i="0" dirty="0">
                <a:latin typeface="+mn-lt"/>
                <a:cs typeface="Calibri" panose="020F0502020204030204"/>
              </a:rPr>
              <a:t> ‘</a:t>
            </a:r>
            <a:r>
              <a:rPr lang="en-AU" sz="1200" b="0" i="0" dirty="0">
                <a:latin typeface="+mn-lt"/>
                <a:cs typeface="Calibri" panose="020F0502020204030204"/>
              </a:rPr>
              <a:t>ed</a:t>
            </a:r>
            <a:r>
              <a:rPr lang="en-AU" sz="1200" i="0" dirty="0">
                <a:latin typeface="+mn-lt"/>
                <a:cs typeface="Calibri" panose="020F0502020204030204"/>
              </a:rPr>
              <a:t>’, /d/ or /t/. Means ‘already happened’. For example, someone or something has already </a:t>
            </a:r>
            <a:r>
              <a:rPr lang="en-AU" sz="1200" b="1" i="0" dirty="0">
                <a:latin typeface="+mn-lt"/>
                <a:cs typeface="Calibri" panose="020F0502020204030204"/>
              </a:rPr>
              <a:t>jumped</a:t>
            </a:r>
            <a:r>
              <a:rPr lang="en-AU" sz="1200" i="0" dirty="0">
                <a:latin typeface="+mn-lt"/>
                <a:cs typeface="Calibri" panose="020F0502020204030204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dirty="0">
                <a:latin typeface="+mn-lt"/>
                <a:cs typeface="Calibri" panose="020F0502020204030204"/>
              </a:rPr>
              <a:t>-y </a:t>
            </a:r>
            <a:r>
              <a:rPr lang="en-AU" sz="1200" b="0" i="0" dirty="0">
                <a:latin typeface="+mn-lt"/>
                <a:cs typeface="Calibri" panose="020F0502020204030204"/>
              </a:rPr>
              <a:t>suffix</a:t>
            </a:r>
            <a:r>
              <a:rPr lang="en-AU" sz="1200" i="0" dirty="0">
                <a:latin typeface="+mn-lt"/>
                <a:cs typeface="Calibri" panose="020F0502020204030204"/>
              </a:rPr>
              <a:t>: </a:t>
            </a:r>
            <a:r>
              <a:rPr lang="en-US" sz="1200" i="0" dirty="0">
                <a:latin typeface="+mn-lt"/>
                <a:cs typeface="Calibri" panose="020F0502020204030204"/>
              </a:rPr>
              <a:t>/</a:t>
            </a:r>
            <a:r>
              <a:rPr lang="en-US" sz="120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ē/.</a:t>
            </a:r>
            <a:r>
              <a:rPr lang="en-US" sz="1200" i="0" dirty="0">
                <a:latin typeface="+mn-lt"/>
                <a:ea typeface="Calibri" panose="020F0502020204030204" pitchFamily="34" charset="0"/>
                <a:cs typeface="+mn-cs"/>
              </a:rPr>
              <a:t> Means ‘</a:t>
            </a:r>
            <a:r>
              <a:rPr lang="en-AU" sz="1200" i="0" dirty="0">
                <a:latin typeface="+mn-lt"/>
                <a:cs typeface="Calibri" panose="020F0502020204030204"/>
              </a:rPr>
              <a:t>what something is like’. For example, there is rain about, so it is </a:t>
            </a:r>
            <a:r>
              <a:rPr lang="en-AU" sz="1200" b="1" i="0" dirty="0">
                <a:latin typeface="+mn-lt"/>
                <a:cs typeface="Calibri" panose="020F0502020204030204"/>
              </a:rPr>
              <a:t>rainy</a:t>
            </a:r>
            <a:r>
              <a:rPr lang="en-AU" sz="1200" i="1" dirty="0">
                <a:latin typeface="+mn-lt"/>
                <a:cs typeface="Calibri" panose="020F0502020204030204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52947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67E0EB-3DAD-5B3F-DC62-B75D32561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686303-0F48-AD31-7BE6-14224A2D20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6998B3-EA35-B5D5-6360-9E6D819D21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/>
              <a:t>Revision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  <a:defRPr/>
            </a:pPr>
            <a:endParaRPr lang="en-AU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  <a:defRPr/>
            </a:pPr>
            <a:r>
              <a:rPr lang="en-AU">
                <a:cs typeface="Calibri" panose="020F0502020204030204"/>
              </a:rPr>
              <a:t>Revise the use of suffixes. 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>
                <a:cs typeface="Calibri" panose="020F0502020204030204"/>
              </a:rPr>
              <a:t>We know that suffixes: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>
                <a:cs typeface="Calibri" panose="020F0502020204030204"/>
              </a:rPr>
              <a:t>are added to the end of a word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>
                <a:cs typeface="Calibri" panose="020F0502020204030204"/>
              </a:rPr>
              <a:t>add meaning to a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>
                <a:cs typeface="Calibri" panose="020F0502020204030204"/>
              </a:rPr>
              <a:t>For example, we might start with the base word </a:t>
            </a:r>
            <a:r>
              <a:rPr lang="en-AU" b="1" i="1">
                <a:cs typeface="Calibri" panose="020F0502020204030204"/>
              </a:rPr>
              <a:t>walk</a:t>
            </a:r>
            <a:r>
              <a:rPr lang="en-AU" i="1">
                <a:cs typeface="Calibri" panose="020F0502020204030204"/>
              </a:rPr>
              <a:t> and add the </a:t>
            </a:r>
            <a:r>
              <a:rPr lang="en-AU" b="1" i="1">
                <a:cs typeface="Calibri" panose="020F0502020204030204"/>
              </a:rPr>
              <a:t>-ed </a:t>
            </a:r>
            <a:r>
              <a:rPr lang="en-AU" b="0" i="1">
                <a:cs typeface="Calibri" panose="020F0502020204030204"/>
              </a:rPr>
              <a:t>suffix </a:t>
            </a:r>
            <a:r>
              <a:rPr lang="en-AU" i="1">
                <a:cs typeface="Calibri" panose="020F0502020204030204"/>
              </a:rPr>
              <a:t>to the end of it.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>
                <a:cs typeface="Calibri" panose="020F0502020204030204"/>
              </a:rPr>
              <a:t>Now it means that the action (walking) has already happened, it is in the past. Someone or something already </a:t>
            </a:r>
            <a:r>
              <a:rPr lang="en-AU" b="1" i="1">
                <a:cs typeface="Calibri" panose="020F0502020204030204"/>
              </a:rPr>
              <a:t>walked</a:t>
            </a:r>
            <a:r>
              <a:rPr lang="en-AU" b="0" i="1">
                <a:cs typeface="Calibri" panose="020F0502020204030204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991F0-D85C-B860-23EC-89D800B5A6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3527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Set the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The morpheme introduced in this lesson is 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un-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prefix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added to a base word to show ‘not’ or ‘opposite of’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, for example,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unhappy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unfit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undone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.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sz="1200" dirty="0">
                <a:cs typeface="Calibri"/>
              </a:rPr>
              <a:t>In this lesson, students are also introduced to the idea that words can be made up of a base word as well as both a prefix and a suffix. </a:t>
            </a:r>
          </a:p>
          <a:p>
            <a:endParaRPr lang="en-US" sz="1200" dirty="0">
              <a:cs typeface="Calibri"/>
            </a:endParaRPr>
          </a:p>
          <a:p>
            <a:r>
              <a:rPr lang="en-US" sz="1200" dirty="0">
                <a:cs typeface="Calibri"/>
              </a:rPr>
              <a:t>Only suffixes taught in the previous phases of the Literacy Hub phonics and morphology lesson packs are included. </a:t>
            </a:r>
            <a:endParaRPr lang="en-US" dirty="0"/>
          </a:p>
          <a:p>
            <a:endParaRPr lang="en-US" dirty="0"/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200" b="0" dirty="0">
                <a:latin typeface="+mn-lt"/>
                <a:cs typeface="Calibri" panose="020F0502020204030204"/>
              </a:rPr>
              <a:t>Vocabulary to explain to students in this lesson: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0" dirty="0">
                <a:latin typeface="+mn-lt"/>
              </a:rPr>
              <a:t>Prefix: a</a:t>
            </a:r>
            <a:r>
              <a:rPr lang="en-US" sz="1200" b="0" i="0" dirty="0">
                <a:latin typeface="+mn-lt"/>
              </a:rPr>
              <a:t> letter or group of letters added to the </a:t>
            </a:r>
            <a:r>
              <a:rPr lang="en-US" sz="1200" b="0" i="1" u="none" dirty="0">
                <a:latin typeface="+mn-lt"/>
              </a:rPr>
              <a:t>start </a:t>
            </a:r>
            <a:r>
              <a:rPr lang="en-US" sz="1200" b="0" i="0" u="none" dirty="0">
                <a:latin typeface="+mn-lt"/>
              </a:rPr>
              <a:t>of a</a:t>
            </a:r>
            <a:r>
              <a:rPr lang="en-US" sz="1200" b="0" i="1" u="none" dirty="0">
                <a:latin typeface="+mn-lt"/>
              </a:rPr>
              <a:t> </a:t>
            </a:r>
            <a:r>
              <a:rPr lang="en-US" sz="1200" b="0" i="0" dirty="0">
                <a:latin typeface="+mn-lt"/>
              </a:rPr>
              <a:t>word to change its meaning. </a:t>
            </a:r>
            <a:endParaRPr lang="en-US" sz="1200" b="0" i="0" dirty="0">
              <a:latin typeface="+mn-lt"/>
              <a:cs typeface="Calibri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0" i="0">
                <a:latin typeface="+mn-lt"/>
              </a:rPr>
              <a:t>Base word: a word that carries meaning on its own.</a:t>
            </a:r>
            <a:endParaRPr lang="en-US" sz="1200" b="0" i="0">
              <a:latin typeface="+mn-lt"/>
              <a:cs typeface="Calibri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 dirty="0">
                <a:latin typeface="+mn-lt"/>
              </a:rPr>
              <a:t>Note: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</a:rPr>
              <a:t>In this lesson, there will be a number of words that, depending on the context, could be either adjectives or verbs.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</a:rPr>
              <a:t>In each case, the teacher notes outline which word type is meant in this lesson.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</a:rPr>
              <a:t>You may choose to discuss this with your students when the word is used in the lesson, or at a later time.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</a:rPr>
              <a:t>Consider cognitive load and student readiness when making these decisions.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9473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The review of these letter</a:t>
            </a:r>
            <a:r>
              <a:rPr lang="en-AU" sz="1200" dirty="0">
                <a:latin typeface="+mn-lt"/>
              </a:rPr>
              <a:t>–</a:t>
            </a:r>
            <a:r>
              <a:rPr lang="en-US" b="0" dirty="0">
                <a:latin typeface="+mn-lt"/>
              </a:rPr>
              <a:t>sound correspondences focuses on the taught sound/s as well as the spelling </a:t>
            </a:r>
            <a:r>
              <a:rPr lang="en-US" b="0" dirty="0" err="1">
                <a:latin typeface="+mn-lt"/>
              </a:rPr>
              <a:t>generalisation</a:t>
            </a:r>
            <a:r>
              <a:rPr lang="en-US" b="0" dirty="0">
                <a:latin typeface="+mn-lt"/>
              </a:rPr>
              <a:t> for their use.</a:t>
            </a:r>
          </a:p>
          <a:p>
            <a:endParaRPr lang="en-US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Prompt students to say the mnemonic phrase, </a:t>
            </a:r>
            <a:r>
              <a:rPr lang="en-US" b="1" dirty="0">
                <a:latin typeface="+mn-lt"/>
              </a:rPr>
              <a:t>L</a:t>
            </a:r>
            <a:r>
              <a:rPr lang="en-US" b="1" u="sng" dirty="0">
                <a:latin typeface="+mn-lt"/>
              </a:rPr>
              <a:t>ou</a:t>
            </a:r>
            <a:r>
              <a:rPr lang="en-US" b="1" dirty="0">
                <a:latin typeface="+mn-lt"/>
              </a:rPr>
              <a:t>d br</a:t>
            </a:r>
            <a:r>
              <a:rPr lang="en-US" b="1" u="sng" dirty="0">
                <a:latin typeface="+mn-lt"/>
              </a:rPr>
              <a:t>ow</a:t>
            </a:r>
            <a:r>
              <a:rPr lang="en-US" b="1" dirty="0">
                <a:latin typeface="+mn-lt"/>
              </a:rPr>
              <a:t>n c</a:t>
            </a:r>
            <a:r>
              <a:rPr lang="en-US" b="1" u="sng" dirty="0">
                <a:latin typeface="+mn-lt"/>
              </a:rPr>
              <a:t>ow</a:t>
            </a:r>
            <a:r>
              <a:rPr lang="en-US" b="0" dirty="0">
                <a:latin typeface="+mn-lt"/>
              </a:rPr>
              <a:t>.</a:t>
            </a:r>
            <a:endParaRPr lang="en-US" b="0" u="sng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Prompt students to review the </a:t>
            </a:r>
            <a:r>
              <a:rPr lang="en-US" b="0" dirty="0" err="1">
                <a:latin typeface="+mn-lt"/>
              </a:rPr>
              <a:t>generalisation</a:t>
            </a:r>
            <a:r>
              <a:rPr lang="en-US" b="0" dirty="0">
                <a:latin typeface="+mn-lt"/>
              </a:rPr>
              <a:t> for </a:t>
            </a:r>
            <a:r>
              <a:rPr lang="en-US" b="1" dirty="0" err="1">
                <a:latin typeface="+mn-lt"/>
              </a:rPr>
              <a:t>ou</a:t>
            </a:r>
            <a:r>
              <a:rPr lang="en-US" b="0" dirty="0">
                <a:latin typeface="+mn-lt"/>
              </a:rPr>
              <a:t> and </a:t>
            </a:r>
            <a:r>
              <a:rPr lang="en-US" b="1" dirty="0">
                <a:latin typeface="+mn-lt"/>
              </a:rPr>
              <a:t>ow</a:t>
            </a:r>
            <a:r>
              <a:rPr lang="en-US" b="0" dirty="0">
                <a:latin typeface="+mn-lt"/>
              </a:rPr>
              <a:t>:</a:t>
            </a:r>
          </a:p>
          <a:p>
            <a:pPr marL="628650" lvl="1" indent="-171450">
              <a:buFont typeface="Courier New" panose="02070309020205020404" pitchFamily="49" charset="0"/>
              <a:buChar char="o"/>
              <a:defRPr/>
            </a:pPr>
            <a:r>
              <a:rPr lang="en-AU" b="1" i="0" dirty="0" err="1">
                <a:latin typeface="+mn-lt"/>
              </a:rPr>
              <a:t>ou</a:t>
            </a:r>
            <a:r>
              <a:rPr lang="en-AU" b="0" i="0" dirty="0">
                <a:latin typeface="+mn-lt"/>
              </a:rPr>
              <a:t> says</a:t>
            </a:r>
            <a:r>
              <a:rPr lang="en-US" b="0" i="0" dirty="0">
                <a:latin typeface="+mn-lt"/>
              </a:rPr>
              <a:t> </a:t>
            </a:r>
            <a:r>
              <a:rPr lang="en-US" i="0" dirty="0">
                <a:latin typeface="+mn-lt"/>
              </a:rPr>
              <a:t>/</a:t>
            </a:r>
            <a:r>
              <a:rPr lang="en-AU" b="0" i="0" dirty="0">
                <a:solidFill>
                  <a:srgbClr val="001D35"/>
                </a:solidFill>
                <a:latin typeface="+mn-lt"/>
              </a:rPr>
              <a:t>ow</a:t>
            </a:r>
            <a:r>
              <a:rPr lang="en-US" i="0" dirty="0">
                <a:latin typeface="+mn-lt"/>
              </a:rPr>
              <a:t>/: in the middle of word as in </a:t>
            </a:r>
            <a:r>
              <a:rPr lang="en-US" b="1" i="0" dirty="0">
                <a:latin typeface="+mn-lt"/>
              </a:rPr>
              <a:t>loud</a:t>
            </a:r>
            <a:r>
              <a:rPr lang="en-US" i="0" dirty="0">
                <a:latin typeface="+mn-lt"/>
              </a:rPr>
              <a:t>, and sometimes at the start as in </a:t>
            </a:r>
            <a:r>
              <a:rPr lang="en-US" b="1" i="0" dirty="0">
                <a:latin typeface="+mn-lt"/>
              </a:rPr>
              <a:t>out</a:t>
            </a:r>
            <a:r>
              <a:rPr lang="en-US" b="0" dirty="0">
                <a:latin typeface="+mn-lt"/>
              </a:rPr>
              <a:t>.</a:t>
            </a:r>
            <a:endParaRPr lang="en-US" b="1" i="0" dirty="0">
              <a:latin typeface="+mn-lt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b="1" i="0" dirty="0">
                <a:latin typeface="+mn-lt"/>
              </a:rPr>
              <a:t>ow</a:t>
            </a:r>
            <a:r>
              <a:rPr lang="en-US" i="0" dirty="0">
                <a:latin typeface="+mn-lt"/>
              </a:rPr>
              <a:t> can say /</a:t>
            </a:r>
            <a:r>
              <a:rPr lang="en-AU" b="0" i="0" dirty="0">
                <a:solidFill>
                  <a:srgbClr val="001D35"/>
                </a:solidFill>
                <a:latin typeface="+mn-lt"/>
              </a:rPr>
              <a:t>ow</a:t>
            </a:r>
            <a:r>
              <a:rPr lang="en-US" i="0" dirty="0">
                <a:latin typeface="+mn-lt"/>
              </a:rPr>
              <a:t>/: in any position in a word </a:t>
            </a:r>
            <a:r>
              <a:rPr lang="en-AU" b="0" i="0" dirty="0">
                <a:latin typeface="+mn-lt"/>
                <a:ea typeface="Calibri"/>
                <a:cs typeface="Calibri"/>
              </a:rPr>
              <a:t>as in </a:t>
            </a:r>
            <a:r>
              <a:rPr lang="en-AU" b="1" i="0" dirty="0">
                <a:latin typeface="+mn-lt"/>
                <a:ea typeface="Calibri"/>
                <a:cs typeface="Calibri"/>
              </a:rPr>
              <a:t>brown</a:t>
            </a:r>
            <a:r>
              <a:rPr lang="en-AU" b="0" i="0" dirty="0">
                <a:latin typeface="+mn-lt"/>
                <a:ea typeface="Calibri"/>
                <a:cs typeface="Calibri"/>
              </a:rPr>
              <a:t>, </a:t>
            </a:r>
            <a:r>
              <a:rPr lang="en-AU" b="1" i="0" dirty="0">
                <a:latin typeface="+mn-lt"/>
                <a:ea typeface="Calibri"/>
                <a:cs typeface="Calibri"/>
              </a:rPr>
              <a:t>cow</a:t>
            </a:r>
            <a:r>
              <a:rPr lang="en-AU" b="0" i="0" dirty="0">
                <a:latin typeface="+mn-lt"/>
                <a:ea typeface="Calibri"/>
                <a:cs typeface="Calibri"/>
              </a:rPr>
              <a:t> and </a:t>
            </a:r>
            <a:r>
              <a:rPr lang="en-AU" b="1" i="0" dirty="0">
                <a:latin typeface="+mn-lt"/>
                <a:ea typeface="Calibri"/>
                <a:cs typeface="Calibri"/>
              </a:rPr>
              <a:t>owl</a:t>
            </a:r>
            <a:r>
              <a:rPr lang="en-US" b="0" dirty="0">
                <a:latin typeface="+mn-lt"/>
              </a:rPr>
              <a:t>.</a:t>
            </a:r>
            <a:endParaRPr lang="en-AU" b="0" i="0" dirty="0">
              <a:latin typeface="+mn-lt"/>
              <a:ea typeface="Calibri"/>
              <a:cs typeface="Calibri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i="0" dirty="0">
                <a:latin typeface="+mn-lt"/>
              </a:rPr>
              <a:t>When </a:t>
            </a:r>
            <a:r>
              <a:rPr lang="en-US" b="1" i="0" dirty="0">
                <a:latin typeface="+mn-lt"/>
              </a:rPr>
              <a:t>ow</a:t>
            </a:r>
            <a:r>
              <a:rPr lang="en-US" i="0" dirty="0">
                <a:latin typeface="+mn-lt"/>
              </a:rPr>
              <a:t> is found at the start or in the middle of a word, it is almost always followed by </a:t>
            </a:r>
            <a:r>
              <a:rPr lang="en-US" b="1" i="0" dirty="0">
                <a:latin typeface="+mn-lt"/>
              </a:rPr>
              <a:t>l</a:t>
            </a:r>
            <a:r>
              <a:rPr lang="en-US" i="0" dirty="0">
                <a:latin typeface="+mn-lt"/>
              </a:rPr>
              <a:t> or </a:t>
            </a:r>
            <a:r>
              <a:rPr lang="en-US" b="1" i="0" dirty="0">
                <a:latin typeface="+mn-lt"/>
              </a:rPr>
              <a:t>n </a:t>
            </a:r>
            <a:r>
              <a:rPr lang="en-US" b="0" i="0" dirty="0">
                <a:latin typeface="+mn-lt"/>
              </a:rPr>
              <a:t>as in </a:t>
            </a:r>
            <a:r>
              <a:rPr lang="en-AU" b="1" i="0" dirty="0">
                <a:latin typeface="+mn-lt"/>
                <a:ea typeface="Calibri"/>
                <a:cs typeface="Calibri"/>
              </a:rPr>
              <a:t>brown</a:t>
            </a:r>
            <a:r>
              <a:rPr lang="en-AU" b="0" i="0" dirty="0">
                <a:latin typeface="+mn-lt"/>
                <a:ea typeface="Calibri"/>
                <a:cs typeface="Calibri"/>
              </a:rPr>
              <a:t> and </a:t>
            </a:r>
            <a:r>
              <a:rPr lang="en-AU" b="1" i="0" dirty="0">
                <a:latin typeface="+mn-lt"/>
                <a:ea typeface="Calibri"/>
                <a:cs typeface="Calibri"/>
              </a:rPr>
              <a:t>owl</a:t>
            </a:r>
            <a:r>
              <a:rPr lang="en-AU" b="0" i="0" dirty="0">
                <a:latin typeface="+mn-lt"/>
                <a:ea typeface="Calibri"/>
                <a:cs typeface="Calibri"/>
              </a:rPr>
              <a:t>.</a:t>
            </a:r>
          </a:p>
          <a:p>
            <a:pPr marL="628650" lvl="1" indent="-171450">
              <a:buFont typeface="Courier New" panose="02070309020205020404" pitchFamily="49" charset="0"/>
              <a:buChar char="o"/>
              <a:defRPr/>
            </a:pPr>
            <a:endParaRPr lang="en-US" b="1" i="0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  <a:br>
              <a:rPr lang="en-US" dirty="0">
                <a:latin typeface="+mn-lt"/>
              </a:rPr>
            </a:b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dirty="0">
                <a:latin typeface="+mn-lt"/>
              </a:rPr>
              <a:t>Note: Y</a:t>
            </a:r>
            <a:r>
              <a:rPr lang="en-AU" dirty="0"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29281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Hand out  student sheet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Give each student a copy of this student sheet. </a:t>
            </a:r>
            <a:r>
              <a:rPr lang="en-US">
                <a:solidFill>
                  <a:srgbClr val="404040"/>
                </a:solidFill>
                <a:ea typeface="Verdana"/>
                <a:cs typeface="Calibri"/>
              </a:rPr>
              <a:t>It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 will be used throughout the lesson as students follow along with you.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A clipboard or something similar to lean on can be helpful if students are sitting on the floor. 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79753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B5AB5-7A53-2FB4-9D14-F218D0199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5AD120-62F2-4339-7BDE-4B2314A18B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88E40A-7C0C-59F8-ADD5-AAA9CEF33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b="1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Tell students they will be learning: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what a prefix is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about the </a:t>
            </a: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AU" sz="1200" b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prefix.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</a:t>
            </a:r>
          </a:p>
          <a:p>
            <a:pPr marL="17280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Just like a suffix, a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is a letter or group of letters that can be added to a word to change its meaning.</a:t>
            </a:r>
          </a:p>
          <a:p>
            <a:pPr marL="17280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we know, a suffix is added to the end of a word. A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*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is added to the </a:t>
            </a:r>
            <a:r>
              <a:rPr lang="en-AU" sz="1200" i="1" u="sng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start</a:t>
            </a:r>
            <a:r>
              <a:rPr lang="en-AU" sz="1200" i="1" u="none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of a word.</a:t>
            </a:r>
            <a:endParaRPr lang="en-AU" sz="1200" i="1" u="sng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1" dirty="0">
                <a:latin typeface="+mn-lt"/>
              </a:rPr>
              <a:t>Prefixes</a:t>
            </a:r>
            <a:r>
              <a:rPr lang="en-US" sz="1200" b="0" i="1" dirty="0">
                <a:latin typeface="+mn-lt"/>
              </a:rPr>
              <a:t> are mostly added to verbs and adjectives.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 dirty="0">
                <a:latin typeface="+mn-lt"/>
              </a:rPr>
              <a:t>Refer to the slide. Say: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 dirty="0">
                <a:latin typeface="+mn-lt"/>
              </a:rPr>
              <a:t>This is the </a:t>
            </a:r>
            <a:r>
              <a:rPr lang="en-US" sz="1200" b="1" i="1" dirty="0">
                <a:latin typeface="+mn-lt"/>
              </a:rPr>
              <a:t>un-</a:t>
            </a:r>
            <a:r>
              <a:rPr lang="en-US" sz="1200" b="0" i="1" dirty="0">
                <a:latin typeface="+mn-lt"/>
              </a:rPr>
              <a:t> prefix. It can be added to the start of words.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 dirty="0">
                <a:latin typeface="+mn-lt"/>
              </a:rPr>
              <a:t>Today we will focus on using the </a:t>
            </a:r>
            <a:r>
              <a:rPr lang="en-US" sz="1200" b="1" i="1" dirty="0">
                <a:latin typeface="+mn-lt"/>
              </a:rPr>
              <a:t>un-</a:t>
            </a:r>
            <a:r>
              <a:rPr lang="en-US" sz="1200" b="0" i="1" dirty="0">
                <a:latin typeface="+mn-lt"/>
              </a:rPr>
              <a:t> prefix with verbs and adjectives.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 dirty="0">
                <a:latin typeface="+mn-lt"/>
              </a:rPr>
              <a:t>If we add the </a:t>
            </a:r>
            <a:r>
              <a:rPr lang="en-US" sz="1200" b="1" i="1" dirty="0">
                <a:latin typeface="+mn-lt"/>
              </a:rPr>
              <a:t>un- </a:t>
            </a:r>
            <a:r>
              <a:rPr lang="en-US" sz="1200" b="0" i="1" dirty="0">
                <a:latin typeface="+mn-lt"/>
              </a:rPr>
              <a:t>prefix to a word that is an adjective, the word we make will still be an adjective.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 dirty="0">
                <a:latin typeface="+mn-lt"/>
              </a:rPr>
              <a:t>If we add the </a:t>
            </a:r>
            <a:r>
              <a:rPr lang="en-US" sz="1200" b="1" i="1" dirty="0">
                <a:latin typeface="+mn-lt"/>
              </a:rPr>
              <a:t>un- </a:t>
            </a:r>
            <a:r>
              <a:rPr lang="en-US" sz="1200" b="0" i="1" dirty="0">
                <a:latin typeface="+mn-lt"/>
              </a:rPr>
              <a:t>prefix to a word that is a verb, the word we make will still be a verb.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 dirty="0">
                <a:latin typeface="+mn-lt"/>
              </a:rPr>
              <a:t>Let’s find out more about the </a:t>
            </a:r>
            <a:r>
              <a:rPr lang="en-US" sz="1200" b="1" i="1" dirty="0">
                <a:latin typeface="+mn-lt"/>
              </a:rPr>
              <a:t>un- </a:t>
            </a:r>
            <a:r>
              <a:rPr lang="en-US" sz="1200" b="0" i="1" dirty="0">
                <a:latin typeface="+mn-lt"/>
              </a:rPr>
              <a:t>prefix.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*You may like to explain to your students now, or at another time, that: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prefix </a:t>
            </a:r>
            <a:r>
              <a:rPr lang="en-US" sz="1200" b="1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pre-</a:t>
            </a: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in </a:t>
            </a:r>
            <a:r>
              <a:rPr lang="en-US" sz="1200" b="1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means </a:t>
            </a: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before</a:t>
            </a: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1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fix</a:t>
            </a: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in </a:t>
            </a:r>
            <a:r>
              <a:rPr lang="en-US" sz="1200" b="1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means </a:t>
            </a: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attach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together, the word </a:t>
            </a:r>
            <a:r>
              <a:rPr lang="en-US" sz="1200" b="1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‘before attach’ or more correctly, ‘attach before’.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Consider cognitive lead and student readiness when making this decision. 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 dirty="0">
              <a:latin typeface="+mn-lt"/>
              <a:cs typeface="Calibri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i="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E9356C-005B-E181-631C-341F6F972F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6490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F5901-F5A0-A900-72B9-A84326A9F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47E1FB-7C7D-DB52-0938-CF3FF52CA9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0CB90A-A371-183F-7979-EAABBCF013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b="1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 dirty="0">
                <a:latin typeface="+mn-lt"/>
                <a:cs typeface="Calibri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‘not’ or ‘opposite of’.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It is spelt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un.</a:t>
            </a:r>
            <a:endParaRPr lang="en-AU" sz="1200" b="0" i="1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It is a prefix, so it is added to the start of base words.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Adding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to the start of a base word makes the word mean the opposite of the base word.</a:t>
            </a:r>
            <a:endParaRPr lang="en-AU" sz="1200" b="1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Refer to the example on the slide. Say: </a:t>
            </a: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This is the base word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happy.</a:t>
            </a:r>
            <a:endParaRPr lang="en-US" sz="1200" b="0" i="1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It is an adjective. It describes a feeling.</a:t>
            </a:r>
            <a:endParaRPr lang="en-AU" sz="1200" i="1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the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x to the base word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happy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the word is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unhappy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means 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‘not’ or ‘opposite of’ 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So, </a:t>
            </a:r>
            <a:r>
              <a:rPr lang="en-US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unhappy</a:t>
            </a: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means not happy or the opposite of </a:t>
            </a:r>
            <a:r>
              <a:rPr lang="en-US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happy.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Unhappy</a:t>
            </a:r>
            <a:r>
              <a:rPr lang="en-US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is also an adjective. It describes the feeling that is the opposite to being </a:t>
            </a:r>
            <a:r>
              <a:rPr lang="en-US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happy.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endParaRPr lang="en-US" sz="1200" b="0" i="1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i="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DEBABF-6775-5270-E2BD-5AA832FBAB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38732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39449-5E24-DC09-6E05-667E7E360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71FEFB-0705-3930-C40B-5C49766E01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63663F-24A2-CC58-B70B-C1788C4CB3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b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>
                <a:latin typeface="+mn-lt"/>
                <a:cs typeface="Calibri"/>
              </a:rPr>
              <a:t>Explain that a base word can have both the </a:t>
            </a:r>
            <a:r>
              <a:rPr lang="en-US" sz="1200" b="1" i="0">
                <a:latin typeface="+mn-lt"/>
                <a:cs typeface="Calibri"/>
              </a:rPr>
              <a:t>un- </a:t>
            </a:r>
            <a:r>
              <a:rPr lang="en-US" sz="1200" b="0" i="0">
                <a:latin typeface="+mn-lt"/>
                <a:cs typeface="Calibri"/>
              </a:rPr>
              <a:t>prefix </a:t>
            </a:r>
            <a:r>
              <a:rPr lang="en-US" sz="1200" b="0" i="1">
                <a:latin typeface="+mn-lt"/>
                <a:cs typeface="Calibri"/>
              </a:rPr>
              <a:t>and </a:t>
            </a:r>
            <a:r>
              <a:rPr lang="en-US" sz="1200" b="0" i="0">
                <a:latin typeface="+mn-lt"/>
                <a:cs typeface="Calibri"/>
              </a:rPr>
              <a:t>a suffix added to it. 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>
                <a:latin typeface="+mn-lt"/>
                <a:cs typeface="Calibri"/>
              </a:rPr>
              <a:t>Refer to the slide that shows the </a:t>
            </a:r>
            <a:r>
              <a:rPr lang="en-US" sz="1200" b="1" i="0">
                <a:latin typeface="+mn-lt"/>
                <a:cs typeface="Calibri"/>
              </a:rPr>
              <a:t>un- </a:t>
            </a:r>
            <a:r>
              <a:rPr lang="en-US" sz="1200" b="0" i="0">
                <a:latin typeface="+mn-lt"/>
                <a:cs typeface="Calibri"/>
              </a:rPr>
              <a:t>prefix being added to the past tense verb </a:t>
            </a:r>
            <a:r>
              <a:rPr lang="en-US" sz="1200" b="1" i="0">
                <a:latin typeface="+mn-lt"/>
                <a:cs typeface="Calibri"/>
              </a:rPr>
              <a:t>locked</a:t>
            </a:r>
            <a:r>
              <a:rPr lang="en-US" sz="1200" b="0" i="0">
                <a:latin typeface="+mn-lt"/>
                <a:cs typeface="Calibri"/>
              </a:rPr>
              <a:t>.</a:t>
            </a:r>
            <a:r>
              <a:rPr lang="en-US" sz="1200" b="1" i="0">
                <a:latin typeface="+mn-lt"/>
                <a:cs typeface="Calibri"/>
              </a:rPr>
              <a:t> </a:t>
            </a:r>
            <a:r>
              <a:rPr lang="en-US" sz="1200" b="0" i="0">
                <a:latin typeface="+mn-lt"/>
                <a:cs typeface="Calibri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>
                <a:latin typeface="+mn-lt"/>
                <a:cs typeface="Calibri"/>
              </a:rPr>
              <a:t>Here is the word </a:t>
            </a:r>
            <a:r>
              <a:rPr lang="en-US" sz="1200" b="1" i="1">
                <a:latin typeface="+mn-lt"/>
                <a:cs typeface="Calibri"/>
              </a:rPr>
              <a:t>locked</a:t>
            </a:r>
            <a:r>
              <a:rPr lang="en-US" sz="1200" b="0" i="1">
                <a:latin typeface="+mn-lt"/>
                <a:cs typeface="Calibri"/>
              </a:rPr>
              <a:t>,</a:t>
            </a:r>
            <a:r>
              <a:rPr lang="en-US" sz="1200" b="1" i="1">
                <a:latin typeface="+mn-lt"/>
                <a:cs typeface="Calibri"/>
              </a:rPr>
              <a:t> </a:t>
            </a:r>
            <a:r>
              <a:rPr lang="en-US" sz="1200" b="0" i="1">
                <a:latin typeface="+mn-lt"/>
                <a:cs typeface="Calibri"/>
              </a:rPr>
              <a:t>as in “I have already locked the door.”</a:t>
            </a:r>
            <a:endParaRPr lang="en-US" sz="1200" b="1" i="1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1">
                <a:latin typeface="+mn-lt"/>
                <a:cs typeface="Calibri"/>
              </a:rPr>
              <a:t> Locked </a:t>
            </a:r>
            <a:r>
              <a:rPr lang="en-US" sz="1200" b="0" i="1">
                <a:latin typeface="+mn-lt"/>
                <a:cs typeface="Calibri"/>
              </a:rPr>
              <a:t>is made up of:</a:t>
            </a:r>
          </a:p>
          <a:p>
            <a:pPr marL="628650" marR="0" lvl="1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>
                <a:latin typeface="+mn-lt"/>
                <a:cs typeface="Calibri"/>
              </a:rPr>
              <a:t>the verb </a:t>
            </a:r>
            <a:r>
              <a:rPr lang="en-US" sz="1200" b="1" i="1">
                <a:latin typeface="+mn-lt"/>
                <a:cs typeface="Calibri"/>
              </a:rPr>
              <a:t>lock</a:t>
            </a:r>
          </a:p>
          <a:p>
            <a:pPr marL="628650" marR="0" lvl="1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>
                <a:latin typeface="+mn-lt"/>
                <a:cs typeface="Calibri"/>
              </a:rPr>
              <a:t>the suffix </a:t>
            </a:r>
            <a:r>
              <a:rPr lang="en-US" sz="1200" b="1" i="1">
                <a:latin typeface="+mn-lt"/>
                <a:cs typeface="Calibri"/>
              </a:rPr>
              <a:t>-ed</a:t>
            </a:r>
            <a:r>
              <a:rPr lang="en-US" sz="1200" b="0" i="1">
                <a:latin typeface="+mn-lt"/>
                <a:cs typeface="Calibri"/>
              </a:rPr>
              <a:t> meaning past tense, ‘already happened’.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>
                <a:latin typeface="+mn-lt"/>
                <a:cs typeface="Calibri"/>
              </a:rPr>
              <a:t>We can add the </a:t>
            </a:r>
            <a:r>
              <a:rPr lang="en-US" sz="1200" b="1" i="1">
                <a:latin typeface="+mn-lt"/>
                <a:cs typeface="Calibri"/>
              </a:rPr>
              <a:t>un- </a:t>
            </a:r>
            <a:r>
              <a:rPr lang="en-US" sz="1200" b="0" i="1">
                <a:latin typeface="+mn-lt"/>
                <a:cs typeface="Calibri"/>
              </a:rPr>
              <a:t>prefix to </a:t>
            </a:r>
            <a:r>
              <a:rPr lang="en-US" sz="1200" b="1" i="1">
                <a:latin typeface="+mn-lt"/>
                <a:cs typeface="Calibri"/>
              </a:rPr>
              <a:t>locked</a:t>
            </a:r>
            <a:r>
              <a:rPr lang="en-US" sz="1200" b="0" i="1">
                <a:latin typeface="+mn-lt"/>
                <a:cs typeface="Calibri"/>
              </a:rPr>
              <a:t>,</a:t>
            </a:r>
            <a:r>
              <a:rPr lang="en-US" sz="1200" b="1" i="1">
                <a:latin typeface="+mn-lt"/>
                <a:cs typeface="Calibri"/>
              </a:rPr>
              <a:t> </a:t>
            </a:r>
            <a:r>
              <a:rPr lang="en-US" sz="1200" b="0" i="1">
                <a:latin typeface="+mn-lt"/>
                <a:cs typeface="Calibri"/>
              </a:rPr>
              <a:t>to make the word </a:t>
            </a:r>
            <a:r>
              <a:rPr lang="en-US" sz="1200" b="1" i="1">
                <a:latin typeface="+mn-lt"/>
                <a:cs typeface="Calibri"/>
              </a:rPr>
              <a:t>unlocked</a:t>
            </a:r>
            <a:r>
              <a:rPr lang="en-US" sz="1200" b="0" i="1">
                <a:latin typeface="+mn-lt"/>
                <a:cs typeface="Calibri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1">
                <a:latin typeface="+mn-lt"/>
                <a:cs typeface="Calibri"/>
              </a:rPr>
              <a:t>Unlocked</a:t>
            </a:r>
            <a:r>
              <a:rPr lang="en-US" sz="1200" b="0" i="1">
                <a:latin typeface="+mn-lt"/>
                <a:cs typeface="Calibri"/>
              </a:rPr>
              <a:t> is made up of:</a:t>
            </a:r>
          </a:p>
          <a:p>
            <a:pPr marL="628650" marR="0" lvl="1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>
                <a:latin typeface="+mn-lt"/>
                <a:cs typeface="Calibri"/>
              </a:rPr>
              <a:t>the verb </a:t>
            </a:r>
            <a:r>
              <a:rPr lang="en-US" sz="1200" b="1" i="1">
                <a:latin typeface="+mn-lt"/>
                <a:cs typeface="Calibri"/>
              </a:rPr>
              <a:t>lock</a:t>
            </a:r>
          </a:p>
          <a:p>
            <a:pPr marL="628650" marR="0" lvl="1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>
                <a:latin typeface="+mn-lt"/>
                <a:cs typeface="Calibri"/>
              </a:rPr>
              <a:t>the suffix </a:t>
            </a:r>
            <a:r>
              <a:rPr lang="en-US" sz="1200" b="1" i="1">
                <a:latin typeface="+mn-lt"/>
                <a:cs typeface="Calibri"/>
              </a:rPr>
              <a:t>-ed</a:t>
            </a:r>
            <a:r>
              <a:rPr lang="en-US" sz="1200" b="0" i="1">
                <a:latin typeface="+mn-lt"/>
                <a:cs typeface="Calibri"/>
              </a:rPr>
              <a:t> meaning past tense, ‘already happened’</a:t>
            </a:r>
          </a:p>
          <a:p>
            <a:pPr marL="628650" marR="0" lvl="1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>
                <a:latin typeface="+mn-lt"/>
                <a:cs typeface="Calibri"/>
              </a:rPr>
              <a:t>The prefix </a:t>
            </a:r>
            <a:r>
              <a:rPr lang="en-US" sz="1200" b="1" i="1">
                <a:latin typeface="+mn-lt"/>
                <a:cs typeface="Calibri"/>
              </a:rPr>
              <a:t>un-</a:t>
            </a:r>
            <a:r>
              <a:rPr lang="en-US" sz="1200" b="0" i="1">
                <a:latin typeface="+mn-lt"/>
                <a:cs typeface="Calibri"/>
              </a:rPr>
              <a:t> meaning ‘not’ or ‘opposite of’.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1">
                <a:latin typeface="+mn-lt"/>
                <a:cs typeface="Calibri"/>
              </a:rPr>
              <a:t>Unlocked</a:t>
            </a:r>
            <a:r>
              <a:rPr lang="en-US" sz="1200" b="0" i="1">
                <a:latin typeface="+mn-lt"/>
                <a:cs typeface="Calibri"/>
              </a:rPr>
              <a:t>:</a:t>
            </a:r>
          </a:p>
          <a:p>
            <a:pPr marL="628650" marR="0" lvl="1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>
                <a:latin typeface="+mn-lt"/>
                <a:cs typeface="Calibri"/>
              </a:rPr>
              <a:t>means the opposite of </a:t>
            </a:r>
            <a:r>
              <a:rPr lang="en-US" sz="1200" b="1" i="1">
                <a:latin typeface="+mn-lt"/>
                <a:cs typeface="Calibri"/>
              </a:rPr>
              <a:t>locked </a:t>
            </a:r>
            <a:r>
              <a:rPr lang="en-US" sz="1200" b="0" i="1">
                <a:latin typeface="+mn-lt"/>
                <a:cs typeface="Calibri"/>
              </a:rPr>
              <a:t>as in</a:t>
            </a:r>
            <a:r>
              <a:rPr lang="en-US" sz="1200" b="1" i="1">
                <a:latin typeface="+mn-lt"/>
                <a:cs typeface="Calibri"/>
              </a:rPr>
              <a:t> </a:t>
            </a:r>
            <a:r>
              <a:rPr lang="en-US" sz="1200" b="0" i="1">
                <a:latin typeface="+mn-lt"/>
                <a:cs typeface="Calibri"/>
              </a:rPr>
              <a:t>“I had already </a:t>
            </a:r>
            <a:r>
              <a:rPr lang="en-US" sz="1200" b="1" i="1">
                <a:latin typeface="+mn-lt"/>
                <a:cs typeface="Calibri"/>
              </a:rPr>
              <a:t>unlocked</a:t>
            </a:r>
            <a:r>
              <a:rPr lang="en-US" sz="1200" b="0" i="1">
                <a:latin typeface="+mn-lt"/>
                <a:cs typeface="Calibri"/>
              </a:rPr>
              <a:t> the door”</a:t>
            </a:r>
          </a:p>
          <a:p>
            <a:pPr marL="628650" marR="0" lvl="1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>
                <a:latin typeface="+mn-lt"/>
                <a:cs typeface="Calibri"/>
              </a:rPr>
              <a:t>carries the meaning of </a:t>
            </a:r>
            <a:r>
              <a:rPr lang="en-US" sz="1200" b="1" i="1">
                <a:latin typeface="+mn-lt"/>
                <a:cs typeface="Calibri"/>
              </a:rPr>
              <a:t>un-</a:t>
            </a:r>
            <a:r>
              <a:rPr lang="en-US" sz="1200" b="0" i="1">
                <a:latin typeface="+mn-lt"/>
                <a:cs typeface="Calibri"/>
              </a:rPr>
              <a:t>, </a:t>
            </a:r>
            <a:r>
              <a:rPr lang="en-US" sz="1200" b="1" i="1">
                <a:latin typeface="+mn-lt"/>
                <a:cs typeface="Calibri"/>
              </a:rPr>
              <a:t>lock</a:t>
            </a:r>
            <a:r>
              <a:rPr lang="en-US" sz="1200" b="0" i="1" u="none">
                <a:latin typeface="+mn-lt"/>
                <a:cs typeface="Calibri"/>
              </a:rPr>
              <a:t> and </a:t>
            </a:r>
            <a:r>
              <a:rPr lang="en-US" sz="1200" b="1" i="1">
                <a:latin typeface="+mn-lt"/>
                <a:cs typeface="Calibri"/>
              </a:rPr>
              <a:t>-ed</a:t>
            </a:r>
            <a:r>
              <a:rPr lang="en-US" sz="1200" b="0" i="1">
                <a:latin typeface="+mn-lt"/>
                <a:cs typeface="Calibri"/>
              </a:rPr>
              <a:t>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D72932-40D2-576C-7D23-58E91339BC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9965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/>
              <a:t>We do</a:t>
            </a:r>
          </a:p>
          <a:p>
            <a:endParaRPr lang="en-AU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solidFill>
                  <a:srgbClr val="000000"/>
                </a:solidFill>
                <a:latin typeface="+mn-lt"/>
                <a:cs typeface="Calibri"/>
              </a:rPr>
              <a:t>Students</a:t>
            </a:r>
            <a:r>
              <a:rPr lang="en-AU"/>
              <a:t> follow along on their own copy of the student sheet while you demonstrate.</a:t>
            </a:r>
            <a:endParaRPr lang="en-US">
              <a:cs typeface="Calibri" panose="020F0502020204030204"/>
            </a:endParaRPr>
          </a:p>
          <a:p>
            <a:endParaRPr lang="en-AU"/>
          </a:p>
          <a:p>
            <a:r>
              <a:rPr lang="en-AU"/>
              <a:t>Ask: </a:t>
            </a:r>
            <a:r>
              <a:rPr lang="en-AU" i="1"/>
              <a:t>What is the prefix we are learning?</a:t>
            </a:r>
          </a:p>
          <a:p>
            <a:r>
              <a:rPr lang="en-AU"/>
              <a:t>Students: </a:t>
            </a:r>
            <a:r>
              <a:rPr lang="en-AU" b="1" i="1"/>
              <a:t>un-</a:t>
            </a:r>
            <a:r>
              <a:rPr lang="en-AU" b="0" i="1"/>
              <a:t>.</a:t>
            </a:r>
          </a:p>
          <a:p>
            <a:r>
              <a:rPr lang="en-AU" b="0" i="0"/>
              <a:t>Ask: </a:t>
            </a:r>
            <a:r>
              <a:rPr lang="en-AU" b="0" i="1"/>
              <a:t>Where does a prefix go?</a:t>
            </a:r>
          </a:p>
          <a:p>
            <a:r>
              <a:rPr lang="en-AU" b="0" i="0"/>
              <a:t>Students: </a:t>
            </a:r>
            <a:r>
              <a:rPr lang="en-AU" b="0" i="1"/>
              <a:t>At the start of a base word.</a:t>
            </a:r>
            <a:endParaRPr lang="en-AU" b="1" i="1"/>
          </a:p>
          <a:p>
            <a:r>
              <a:rPr lang="en-AU"/>
              <a:t>Ask: </a:t>
            </a:r>
            <a:r>
              <a:rPr lang="en-AU" i="1"/>
              <a:t>What does it mean?</a:t>
            </a:r>
          </a:p>
          <a:p>
            <a:r>
              <a:rPr lang="en-AU"/>
              <a:t>Students: ‘</a:t>
            </a:r>
            <a:r>
              <a:rPr lang="en-AU" i="1"/>
              <a:t>not’ or ‘opposite of’.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84875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b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Model adding the </a:t>
            </a:r>
            <a:r>
              <a:rPr lang="en-AU" b="1"/>
              <a:t>un- </a:t>
            </a:r>
            <a:r>
              <a:rPr lang="en-AU" b="0"/>
              <a:t>prefix</a:t>
            </a:r>
            <a:r>
              <a:rPr lang="en-AU" b="1"/>
              <a:t> </a:t>
            </a:r>
            <a:r>
              <a:rPr lang="en-AU"/>
              <a:t>to words on the class whiteboard. For each word: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identify the word type (see below) and give a brief example of the word’s use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write the word by: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writing the </a:t>
            </a:r>
            <a:r>
              <a:rPr lang="en-AU" b="1"/>
              <a:t>un-</a:t>
            </a:r>
            <a:r>
              <a:rPr lang="en-AU"/>
              <a:t> prefix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spelling the base word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adding a suffix as needed (</a:t>
            </a:r>
            <a:r>
              <a:rPr lang="en-AU" b="1"/>
              <a:t>screw</a:t>
            </a:r>
            <a:r>
              <a:rPr lang="en-AU" b="0"/>
              <a:t>/</a:t>
            </a:r>
            <a:r>
              <a:rPr lang="en-AU" b="1"/>
              <a:t>s</a:t>
            </a:r>
            <a:r>
              <a:rPr lang="en-AU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/>
              <a:t>discuss how the meaning of each word changes when the </a:t>
            </a:r>
            <a:r>
              <a:rPr lang="en-AU" b="1"/>
              <a:t>un- </a:t>
            </a:r>
            <a:r>
              <a:rPr lang="en-AU" b="0"/>
              <a:t>prefix</a:t>
            </a:r>
            <a:r>
              <a:rPr lang="en-AU" b="1"/>
              <a:t> </a:t>
            </a:r>
            <a:r>
              <a:rPr lang="en-AU"/>
              <a:t>is added.*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Use the following words: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b="1"/>
              <a:t>kind </a:t>
            </a:r>
            <a:r>
              <a:rPr lang="en-US" b="0"/>
              <a:t>(adjective) </a:t>
            </a:r>
            <a:r>
              <a:rPr lang="en-US" b="1"/>
              <a:t>– unkind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fold </a:t>
            </a:r>
            <a:r>
              <a:rPr lang="en-AU" b="0"/>
              <a:t>(verb) </a:t>
            </a:r>
            <a:r>
              <a:rPr lang="en-US" sz="1200" b="1">
                <a:latin typeface="+mn-lt"/>
              </a:rPr>
              <a:t>–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>
                <a:effectLst/>
                <a:latin typeface="+mn-lt"/>
                <a:ea typeface="Calibri" panose="020F0502020204030204" pitchFamily="34" charset="0"/>
              </a:rPr>
              <a:t>fold </a:t>
            </a:r>
            <a:endParaRPr lang="en-AU" b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screws </a:t>
            </a:r>
            <a:r>
              <a:rPr lang="en-AU" b="0"/>
              <a:t>(</a:t>
            </a:r>
            <a:r>
              <a:rPr lang="en-AU" sz="1200" b="0">
                <a:effectLst/>
                <a:latin typeface="+mn-lt"/>
                <a:ea typeface="Calibri" panose="020F0502020204030204" pitchFamily="34" charset="0"/>
              </a:rPr>
              <a:t>verb with</a:t>
            </a:r>
            <a:r>
              <a:rPr lang="en-AU" sz="1200" b="1">
                <a:effectLst/>
                <a:latin typeface="+mn-lt"/>
                <a:ea typeface="Calibri" panose="020F0502020204030204" pitchFamily="34" charset="0"/>
              </a:rPr>
              <a:t> -s </a:t>
            </a:r>
            <a:r>
              <a:rPr lang="en-AU" sz="1200" b="0">
                <a:effectLst/>
                <a:latin typeface="+mn-lt"/>
                <a:ea typeface="Calibri" panose="020F0502020204030204" pitchFamily="34" charset="0"/>
              </a:rPr>
              <a:t>meaning happening now) </a:t>
            </a:r>
            <a:r>
              <a:rPr lang="en-AU" sz="1200" b="1">
                <a:effectLst/>
                <a:latin typeface="+mn-lt"/>
                <a:ea typeface="Calibri" panose="020F0502020204030204" pitchFamily="34" charset="0"/>
              </a:rPr>
              <a:t>– unscrews </a:t>
            </a:r>
            <a:endParaRPr lang="en-AU" b="0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/>
              <a:t>*To highlight how </a:t>
            </a:r>
            <a:r>
              <a:rPr lang="en-AU" b="1"/>
              <a:t>un- </a:t>
            </a:r>
            <a:r>
              <a:rPr lang="en-AU" b="0"/>
              <a:t>creates pairs of opposite words, </a:t>
            </a:r>
            <a:r>
              <a:rPr lang="en-AU"/>
              <a:t>it can be helpful to: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use the base word and the </a:t>
            </a:r>
            <a:r>
              <a:rPr lang="en-AU" b="1"/>
              <a:t>un-</a:t>
            </a:r>
            <a:r>
              <a:rPr lang="en-AU"/>
              <a:t> word in sentences to demonstrate the opposite meaning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role-play/draw a simple picture of the starting word and the </a:t>
            </a:r>
            <a:r>
              <a:rPr lang="en-AU" b="1"/>
              <a:t>un- </a:t>
            </a:r>
            <a:r>
              <a:rPr lang="en-AU" b="0"/>
              <a:t>word.</a:t>
            </a: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3821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/>
              <a:t>We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Support and scaffold students to add the </a:t>
            </a:r>
            <a:r>
              <a:rPr lang="en-AU" b="1"/>
              <a:t>un- </a:t>
            </a:r>
            <a:r>
              <a:rPr lang="en-AU" b="0"/>
              <a:t>prefix</a:t>
            </a:r>
            <a:r>
              <a:rPr lang="en-AU" b="1"/>
              <a:t> </a:t>
            </a:r>
            <a:r>
              <a:rPr lang="en-AU"/>
              <a:t>to the base words on their student sheet.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Rove around the classroom to support students as needed.</a:t>
            </a: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/>
              <a:t>Say: </a:t>
            </a:r>
            <a:r>
              <a:rPr lang="en-AU" i="1"/>
              <a:t>The first base word is the verb </a:t>
            </a:r>
            <a:r>
              <a:rPr lang="en-AU" b="1" i="1"/>
              <a:t>load</a:t>
            </a:r>
            <a:r>
              <a:rPr lang="en-AU" i="1"/>
              <a:t>, as in </a:t>
            </a:r>
            <a:r>
              <a:rPr lang="en-AU" b="0" i="1"/>
              <a:t>to </a:t>
            </a:r>
            <a:r>
              <a:rPr lang="en-AU" b="1" i="1"/>
              <a:t>load </a:t>
            </a:r>
            <a:r>
              <a:rPr lang="en-AU" b="0" i="1"/>
              <a:t>boxes into a truck; to put the boxes in the truck.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/>
              <a:t>Ask: </a:t>
            </a:r>
            <a:r>
              <a:rPr lang="en-AU" i="1"/>
              <a:t>What do we need to do to this word to show ‘not’ or ‘opposite of’?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/>
              <a:t>Students: </a:t>
            </a:r>
            <a:r>
              <a:rPr lang="en-AU" i="1"/>
              <a:t>Add </a:t>
            </a:r>
            <a:r>
              <a:rPr lang="en-AU" b="1" i="1"/>
              <a:t>un-</a:t>
            </a:r>
            <a:r>
              <a:rPr lang="en-AU" b="0" i="1"/>
              <a:t>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/>
              <a:t>Say: </a:t>
            </a:r>
            <a:r>
              <a:rPr lang="en-AU" i="1"/>
              <a:t>Write the prefix </a:t>
            </a:r>
            <a:r>
              <a:rPr lang="en-AU" b="1" i="1"/>
              <a:t>un-</a:t>
            </a:r>
            <a:r>
              <a:rPr lang="en-AU" i="1"/>
              <a:t> on your sheet.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Students write </a:t>
            </a:r>
            <a:r>
              <a:rPr lang="en-AU" b="1"/>
              <a:t>un-</a:t>
            </a:r>
            <a:r>
              <a:rPr lang="en-AU">
                <a:cs typeface="Calibri"/>
              </a:rPr>
              <a:t>.</a:t>
            </a:r>
            <a:endParaRPr lang="en-AU" b="1" i="1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Say:</a:t>
            </a:r>
            <a:r>
              <a:rPr lang="en-AU" i="1">
                <a:cs typeface="+mn-cs"/>
              </a:rPr>
              <a:t> Now add the base word </a:t>
            </a:r>
            <a:r>
              <a:rPr lang="en-AU" b="1" i="1">
                <a:cs typeface="+mn-cs"/>
              </a:rPr>
              <a:t>load</a:t>
            </a:r>
            <a:r>
              <a:rPr lang="en-AU">
                <a:cs typeface="Calibri"/>
              </a:rPr>
              <a:t>.</a:t>
            </a:r>
            <a:endParaRPr lang="en-AU" b="1" i="1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>
                <a:cs typeface="+mn-cs"/>
              </a:rPr>
              <a:t>Students add </a:t>
            </a:r>
            <a:r>
              <a:rPr lang="en-AU" b="1" i="0">
                <a:cs typeface="+mn-cs"/>
              </a:rPr>
              <a:t>load</a:t>
            </a:r>
            <a:r>
              <a:rPr lang="en-AU">
                <a:cs typeface="Calibri"/>
              </a:rPr>
              <a:t>.</a:t>
            </a:r>
            <a:endParaRPr lang="en-AU" b="1" i="0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>
                <a:cs typeface="+mn-cs"/>
              </a:rPr>
              <a:t>Say: </a:t>
            </a:r>
            <a:r>
              <a:rPr lang="en-AU" b="0" i="1">
                <a:cs typeface="+mn-cs"/>
              </a:rPr>
              <a:t>Read the new word.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>
                <a:cs typeface="+mn-cs"/>
              </a:rPr>
              <a:t>Students: </a:t>
            </a:r>
            <a:r>
              <a:rPr lang="en-AU" b="1" i="1">
                <a:cs typeface="+mn-cs"/>
              </a:rPr>
              <a:t>unload</a:t>
            </a:r>
            <a:r>
              <a:rPr lang="en-AU" b="0" i="1">
                <a:cs typeface="+mn-cs"/>
              </a:rPr>
              <a:t>.</a:t>
            </a:r>
            <a:endParaRPr lang="en-AU" b="1" i="1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Ask: </a:t>
            </a:r>
            <a:r>
              <a:rPr lang="en-AU" i="1">
                <a:cs typeface="+mn-cs"/>
              </a:rPr>
              <a:t>What does the word mean?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Students: </a:t>
            </a:r>
            <a:r>
              <a:rPr lang="en-AU" i="1">
                <a:cs typeface="+mn-cs"/>
              </a:rPr>
              <a:t>The opposite of </a:t>
            </a:r>
            <a:r>
              <a:rPr lang="en-AU" b="1" i="1">
                <a:cs typeface="+mn-cs"/>
              </a:rPr>
              <a:t>load</a:t>
            </a:r>
            <a:r>
              <a:rPr lang="en-AU">
                <a:cs typeface="Calibri"/>
              </a:rPr>
              <a:t>.</a:t>
            </a:r>
            <a:endParaRPr lang="en-AU" b="1" i="1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Say: </a:t>
            </a:r>
            <a:r>
              <a:rPr lang="en-AU" i="1">
                <a:cs typeface="+mn-cs"/>
              </a:rPr>
              <a:t>That’s right, as in to </a:t>
            </a:r>
            <a:r>
              <a:rPr lang="en-AU" b="1" i="1">
                <a:cs typeface="+mn-cs"/>
              </a:rPr>
              <a:t>unload </a:t>
            </a:r>
            <a:r>
              <a:rPr lang="en-AU" i="1">
                <a:cs typeface="+mn-cs"/>
              </a:rPr>
              <a:t>boxes from a truck; to take the boxes out.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/>
              <a:t>Have students work through the process with the other words on the sheet: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/>
              <a:t>tidy </a:t>
            </a:r>
            <a:r>
              <a:rPr lang="en-AU" b="0"/>
              <a:t>(adjective)</a:t>
            </a:r>
            <a:r>
              <a:rPr lang="en-AU" b="1"/>
              <a:t> –</a:t>
            </a:r>
            <a:r>
              <a:rPr lang="en-AU"/>
              <a:t> </a:t>
            </a:r>
            <a:r>
              <a:rPr lang="en-AU" b="1"/>
              <a:t>untidy</a:t>
            </a:r>
            <a:endParaRPr lang="en-AU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/>
              <a:t>blocked </a:t>
            </a:r>
            <a:r>
              <a:rPr lang="en-AU" b="0"/>
              <a:t>(verb with </a:t>
            </a:r>
            <a:r>
              <a:rPr lang="en-AU" b="1"/>
              <a:t>-ed </a:t>
            </a:r>
            <a:r>
              <a:rPr lang="en-AU" b="0"/>
              <a:t>meaning past tense) </a:t>
            </a:r>
            <a:r>
              <a:rPr lang="en-AU" b="1"/>
              <a:t>–</a:t>
            </a:r>
            <a:r>
              <a:rPr lang="en-AU" b="0"/>
              <a:t> </a:t>
            </a:r>
            <a:r>
              <a:rPr lang="en-AU" b="1"/>
              <a:t>unblocked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/>
              <a:t>Students share the meaning of each of these words with a partner once the</a:t>
            </a:r>
            <a:r>
              <a:rPr lang="en-AU" b="0"/>
              <a:t> </a:t>
            </a:r>
            <a:r>
              <a:rPr lang="en-AU" b="1"/>
              <a:t>un- </a:t>
            </a:r>
            <a:r>
              <a:rPr lang="en-AU" b="0"/>
              <a:t>prefix</a:t>
            </a:r>
            <a:r>
              <a:rPr lang="en-AU" b="1"/>
              <a:t> </a:t>
            </a:r>
            <a:r>
              <a:rPr lang="en-AU"/>
              <a:t>has </a:t>
            </a:r>
            <a:r>
              <a:rPr lang="en-AU" i="0"/>
              <a:t>been added. As they do this, rove and listen in to address any misconceptions.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0"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20195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Before you read the sentences, 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words with the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(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unleashed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unpacking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unlucky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). </a:t>
            </a:r>
            <a:endParaRPr lang="en-US" sz="1200" b="1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As you do so,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words with 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US" sz="1200" b="0" i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by first reading the base word then adding the prefix. 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US" sz="1200" b="1" i="1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>
                <a:latin typeface="+mn-lt"/>
                <a:cs typeface="Calibri" panose="020F0502020204030204"/>
              </a:rPr>
              <a:t>Discuss how the words with </a:t>
            </a:r>
            <a:r>
              <a:rPr lang="en-AU" b="0">
                <a:latin typeface="+mn-lt"/>
                <a:cs typeface="Calibri" panose="020F0502020204030204"/>
              </a:rPr>
              <a:t>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AU" b="0">
                <a:latin typeface="+mn-lt"/>
                <a:cs typeface="Calibri" panose="020F0502020204030204"/>
              </a:rPr>
              <a:t>affect the meaning of the sentences. </a:t>
            </a:r>
          </a:p>
          <a:p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Demonstrate re-reading the sentences with fluency.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53592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/>
              <a:buNone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Before students participate in reading the sentences, support them to identify the words with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in the sentences (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unhappy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untidy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untrue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 from their student sheet. As they do, prompt students to focus on 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words with 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r>
              <a:rPr lang="en-US">
                <a:latin typeface="+mn-lt"/>
              </a:rPr>
              <a:t>Discuss how the words with 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US" b="0">
                <a:latin typeface="+mn-lt"/>
              </a:rPr>
              <a:t>a</a:t>
            </a:r>
            <a:r>
              <a:rPr lang="en-US">
                <a:latin typeface="+mn-lt"/>
              </a:rPr>
              <a:t>ffect the meaning of the sentences.</a:t>
            </a: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sentences with fluency. </a:t>
            </a:r>
            <a:endParaRPr lang="en-AU" sz="120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74370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 do</a:t>
            </a:r>
          </a:p>
          <a:p>
            <a:endParaRPr lang="en-US"/>
          </a:p>
          <a:p>
            <a:r>
              <a:rPr lang="en-US"/>
              <a:t>Sentence: </a:t>
            </a:r>
            <a:r>
              <a:rPr lang="en-US" b="1"/>
              <a:t>They left the game unfinished because some kids were unkind.</a:t>
            </a:r>
          </a:p>
          <a:p>
            <a:endParaRPr lang="en-US"/>
          </a:p>
          <a:p>
            <a:r>
              <a:rPr lang="en-US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recording the sentence word by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thinking out loud as you identify words with </a:t>
            </a:r>
            <a:r>
              <a:rPr lang="en-US" b="0"/>
              <a:t>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US" b="0"/>
              <a:t>(</a:t>
            </a:r>
            <a:r>
              <a:rPr lang="en-US" b="1"/>
              <a:t>unfinished</a:t>
            </a:r>
            <a:r>
              <a:rPr lang="en-US" b="0"/>
              <a:t>,</a:t>
            </a:r>
            <a:r>
              <a:rPr lang="en-US" b="1"/>
              <a:t> unkind</a:t>
            </a:r>
            <a:r>
              <a:rPr lang="en-US" b="0"/>
              <a:t>).</a:t>
            </a: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recording the target words by: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writing the </a:t>
            </a:r>
            <a:r>
              <a:rPr lang="en-AU" b="1"/>
              <a:t>un-</a:t>
            </a:r>
            <a:r>
              <a:rPr lang="en-AU"/>
              <a:t> prefix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spelling the base word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adding a suffix as needed (</a:t>
            </a:r>
            <a:r>
              <a:rPr lang="en-AU" b="1"/>
              <a:t>unfinished</a:t>
            </a:r>
            <a:r>
              <a:rPr lang="en-AU"/>
              <a:t>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re-reading the whole sentence to check for accuracy or any editing required.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Discuss how the words with 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US"/>
              <a:t> </a:t>
            </a:r>
            <a:r>
              <a:rPr lang="en-US" b="0"/>
              <a:t>a</a:t>
            </a:r>
            <a:r>
              <a:rPr lang="en-US"/>
              <a:t>ffect the meaning of the sentence.</a:t>
            </a:r>
            <a:endParaRPr lang="en-US" b="0"/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latin typeface="+mn-lt"/>
            </a:endParaRPr>
          </a:p>
          <a:p>
            <a:r>
              <a:rPr lang="en-US"/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Letter formation and placement can also be a focus here.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6151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The review of these letter</a:t>
            </a:r>
            <a:r>
              <a:rPr lang="en-AU" sz="1200">
                <a:latin typeface="+mn-lt"/>
              </a:rPr>
              <a:t>–</a:t>
            </a:r>
            <a:r>
              <a:rPr lang="en-US" b="0">
                <a:latin typeface="+mn-lt"/>
              </a:rPr>
              <a:t>sound correspondences focuses on the taught sound/s as well as the spelling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their use.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say the mnemonic phrase, </a:t>
            </a:r>
            <a:r>
              <a:rPr lang="en-US" b="1">
                <a:latin typeface="+mn-lt"/>
              </a:rPr>
              <a:t>H</a:t>
            </a:r>
            <a:r>
              <a:rPr lang="en-US" b="1" u="sng">
                <a:latin typeface="+mn-lt"/>
              </a:rPr>
              <a:t>er</a:t>
            </a:r>
            <a:r>
              <a:rPr lang="en-US" b="1">
                <a:latin typeface="+mn-lt"/>
              </a:rPr>
              <a:t> b</a:t>
            </a:r>
            <a:r>
              <a:rPr lang="en-US" b="1" i="0" u="sng">
                <a:latin typeface="+mn-lt"/>
              </a:rPr>
              <a:t>ir</a:t>
            </a:r>
            <a:r>
              <a:rPr lang="en-US" b="1">
                <a:latin typeface="+mn-lt"/>
              </a:rPr>
              <a:t>d is h</a:t>
            </a:r>
            <a:r>
              <a:rPr lang="en-US" b="1" u="sng">
                <a:latin typeface="+mn-lt"/>
              </a:rPr>
              <a:t>ur</a:t>
            </a:r>
            <a:r>
              <a:rPr lang="en-US" b="1">
                <a:latin typeface="+mn-lt"/>
              </a:rPr>
              <a:t>t</a:t>
            </a:r>
            <a:r>
              <a:rPr lang="en-US" b="0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Prompt students to review the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 /er/ sound: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i="1">
                <a:latin typeface="+mn-lt"/>
              </a:rPr>
              <a:t>There are three common ways to spell /er/: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b="1" i="1"/>
              <a:t>er</a:t>
            </a:r>
            <a:r>
              <a:rPr lang="en-US" i="1"/>
              <a:t> as in </a:t>
            </a:r>
            <a:r>
              <a:rPr lang="en-US" b="1" i="1"/>
              <a:t>her</a:t>
            </a:r>
            <a:endParaRPr lang="en-US" i="1"/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b="1" i="1" err="1"/>
              <a:t>ir</a:t>
            </a:r>
            <a:r>
              <a:rPr lang="en-US" b="1" i="1"/>
              <a:t> </a:t>
            </a:r>
            <a:r>
              <a:rPr lang="en-US" b="0" i="1"/>
              <a:t>as in </a:t>
            </a:r>
            <a:r>
              <a:rPr lang="en-US" b="1" i="1"/>
              <a:t>bird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b="1" i="1" err="1"/>
              <a:t>ur</a:t>
            </a:r>
            <a:r>
              <a:rPr lang="en-US" i="1"/>
              <a:t> as in </a:t>
            </a:r>
            <a:r>
              <a:rPr lang="en-US" b="1" i="1"/>
              <a:t>hurt</a:t>
            </a:r>
            <a:r>
              <a:rPr lang="en-US" b="0" i="1"/>
              <a:t>.</a:t>
            </a:r>
            <a:endParaRPr lang="en-US" sz="1200" b="0" i="1">
              <a:latin typeface="+mn-lt"/>
              <a:cs typeface="Arial" panose="020B0604020202020204" pitchFamily="34" charset="0"/>
            </a:endParaRP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Note: </a:t>
            </a:r>
            <a:r>
              <a:rPr lang="en-AU" b="0">
                <a:latin typeface="+mn-lt"/>
              </a:rPr>
              <a:t>Y</a:t>
            </a:r>
            <a:r>
              <a:rPr lang="en-AU">
                <a:latin typeface="+mn-lt"/>
              </a:rPr>
              <a:t>ou may like to print a copy of this slide to display and reference in the classroom.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04838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>
              <a:cs typeface="Calibri"/>
            </a:endParaRPr>
          </a:p>
          <a:p>
            <a:r>
              <a:rPr lang="en-US"/>
              <a:t>Sentence dictation: </a:t>
            </a:r>
            <a:r>
              <a:rPr lang="en-US" b="1"/>
              <a:t>He unfolded his arms and went to unlock the gate.</a:t>
            </a:r>
            <a:endParaRPr lang="en-US" b="0"/>
          </a:p>
          <a:p>
            <a:endParaRPr lang="en-US"/>
          </a:p>
          <a:p>
            <a:r>
              <a:rPr lang="en-US"/>
              <a:t>Say the sentence aloud and have students repeat it after you. </a:t>
            </a:r>
          </a:p>
          <a:p>
            <a:endParaRPr lang="en-US"/>
          </a:p>
          <a:p>
            <a:r>
              <a:rPr lang="en-US"/>
              <a:t>Support students as much as needed to write the sentence on their student sheet.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Prompt students to identify words with the</a:t>
            </a:r>
            <a:r>
              <a:rPr lang="en-US" b="1"/>
              <a:t> -un </a:t>
            </a:r>
            <a:r>
              <a:rPr lang="en-US" b="0"/>
              <a:t>prefix (</a:t>
            </a:r>
            <a:r>
              <a:rPr lang="en-US" b="1"/>
              <a:t>unfolded</a:t>
            </a:r>
            <a:r>
              <a:rPr lang="en-US" b="0"/>
              <a:t>, </a:t>
            </a:r>
            <a:r>
              <a:rPr lang="en-US" b="1"/>
              <a:t>unlock</a:t>
            </a:r>
            <a:r>
              <a:rPr lang="en-US" b="0"/>
              <a:t>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Have students record the target words by: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writing the </a:t>
            </a:r>
            <a:r>
              <a:rPr lang="en-AU" b="1"/>
              <a:t>un-</a:t>
            </a:r>
            <a:r>
              <a:rPr lang="en-AU"/>
              <a:t> prefix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spelling the base word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adding the suffix as needed (</a:t>
            </a:r>
            <a:r>
              <a:rPr lang="en-AU" b="1"/>
              <a:t>unfolded</a:t>
            </a:r>
            <a:r>
              <a:rPr lang="en-AU"/>
              <a:t>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Have students re-read their sentence to check for accuracy or any editing.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Have students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student sheets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Discuss how the words with the</a:t>
            </a:r>
            <a:r>
              <a:rPr lang="en-US" b="1"/>
              <a:t> un- </a:t>
            </a:r>
            <a:r>
              <a:rPr lang="en-US" b="0"/>
              <a:t>prefix</a:t>
            </a:r>
            <a:r>
              <a:rPr lang="en-US"/>
              <a:t> </a:t>
            </a:r>
            <a:r>
              <a:rPr lang="en-US" b="0"/>
              <a:t>affect </a:t>
            </a:r>
            <a:r>
              <a:rPr lang="en-US"/>
              <a:t>the meaning of the sentence.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/>
              </a:rPr>
              <a:t>Optional: Have </a:t>
            </a:r>
            <a:r>
              <a:rPr lang="en-AU"/>
              <a:t>students write an additional sentence of their own using words containing the target morpheme from the lesson.</a:t>
            </a:r>
          </a:p>
          <a:p>
            <a:endParaRPr lang="en-AU"/>
          </a:p>
          <a:p>
            <a:r>
              <a:rPr lang="en-US"/>
              <a:t>Note: If students need a high level of support, you may have them just write the words </a:t>
            </a:r>
            <a:r>
              <a:rPr lang="en-US" b="1"/>
              <a:t>unfold</a:t>
            </a:r>
            <a:r>
              <a:rPr lang="en-US"/>
              <a:t> and </a:t>
            </a:r>
            <a:r>
              <a:rPr lang="en-US" b="1"/>
              <a:t>unlock</a:t>
            </a:r>
            <a:r>
              <a:rPr lang="en-US"/>
              <a:t> with a focus on the</a:t>
            </a:r>
            <a:r>
              <a:rPr lang="en-US" b="1"/>
              <a:t> un- </a:t>
            </a:r>
            <a:r>
              <a:rPr lang="en-US" b="0"/>
              <a:t>prefix.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09338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/>
              <a:t>Prefix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This review slide sets students up for future morphology reviews. Use it to have students practise the expected responses they will give when they see this slide in future lessons.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prefix?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un-</a:t>
            </a:r>
            <a:r>
              <a:rPr lang="en-AU" i="1">
                <a:cs typeface="Calibri" panose="020F0502020204030204"/>
              </a:rPr>
              <a:t>.</a:t>
            </a:r>
            <a:endParaRPr lang="en-US" b="1" i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does it mean? </a:t>
            </a:r>
            <a:endParaRPr lang="en-US" i="1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Students: </a:t>
            </a:r>
            <a:r>
              <a:rPr lang="en-US" i="1">
                <a:cs typeface="Calibri"/>
              </a:rPr>
              <a:t>‘not’ or ‘opposite of’</a:t>
            </a:r>
            <a:r>
              <a:rPr lang="en-AU" i="1">
                <a:cs typeface="Calibri" panose="020F0502020204030204"/>
              </a:rPr>
              <a:t> .</a:t>
            </a:r>
            <a:endParaRPr lang="en-US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+mn-cs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happy</a:t>
            </a:r>
            <a:r>
              <a:rPr lang="en-AU" i="1">
                <a:cs typeface="Calibri" panose="020F0502020204030204"/>
              </a:rPr>
              <a:t>. Add the prefix.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</a:t>
            </a:r>
            <a:r>
              <a:rPr lang="en-AU" b="1">
                <a:cs typeface="Calibri" panose="020F0502020204030204"/>
              </a:rPr>
              <a:t> </a:t>
            </a:r>
            <a:r>
              <a:rPr lang="en-AU" b="1" i="1">
                <a:cs typeface="Calibri" panose="020F0502020204030204"/>
              </a:rPr>
              <a:t>unhappy</a:t>
            </a:r>
            <a:r>
              <a:rPr lang="en-AU" i="1">
                <a:cs typeface="Calibri" panose="020F0502020204030204"/>
              </a:rPr>
              <a:t>.</a:t>
            </a:r>
            <a:endParaRPr lang="en-AU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Not happy, the opposite of happy.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>
              <a:cs typeface="Calibri" panose="020F0502020204030204"/>
            </a:endParaRPr>
          </a:p>
          <a:p>
            <a:r>
              <a:rPr lang="en-US" b="0"/>
              <a:t>You may also review the common word types that </a:t>
            </a:r>
            <a:r>
              <a:rPr lang="en-US" b="1"/>
              <a:t>un-</a:t>
            </a:r>
            <a:r>
              <a:rPr lang="en-US" b="0"/>
              <a:t> is used with: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verbs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adjectives.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7D839-0A79-0A9E-2D98-5CFAAD466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4DC5CA-57E4-16C9-EE9F-F8FF7BDB28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D81442-FAB0-3945-AB4A-A2201CD2F2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base words that students will add the </a:t>
            </a:r>
            <a:r>
              <a:rPr lang="en-US" b="1" dirty="0">
                <a:latin typeface="+mn-lt"/>
              </a:rPr>
              <a:t>un-</a:t>
            </a:r>
            <a:r>
              <a:rPr lang="en-US" dirty="0">
                <a:latin typeface="+mn-lt"/>
              </a:rPr>
              <a:t> prefix to: </a:t>
            </a:r>
            <a:r>
              <a:rPr lang="en-US" b="1" dirty="0">
                <a:latin typeface="+mn-lt"/>
              </a:rPr>
              <a:t>plug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happy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screw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Have students start with the word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plug 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(verb), as in to plug something in</a:t>
            </a: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They will: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write the </a:t>
            </a:r>
            <a:r>
              <a:rPr lang="en-AU" b="1" dirty="0"/>
              <a:t>un-</a:t>
            </a:r>
            <a:r>
              <a:rPr lang="en-AU" dirty="0"/>
              <a:t> prefix 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on their 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mini-whiteboard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or on a piece of paper</a:t>
            </a:r>
            <a:endParaRPr lang="en-AU" dirty="0"/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add the base word</a:t>
            </a:r>
          </a:p>
          <a:p>
            <a:pPr marL="628650" lvl="1" indent="-171450" algn="l" defTabSz="914400" rtl="0" eaLnBrk="1" latinLnBrk="0" hangingPunct="1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the word they have written </a:t>
            </a:r>
          </a:p>
          <a:p>
            <a:pPr marL="628650" lvl="1" indent="-171450" algn="l" defTabSz="914400" rtl="0" eaLnBrk="1" latinLnBrk="0" hangingPunct="1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explain the meaning of the word when the </a:t>
            </a:r>
            <a:r>
              <a:rPr lang="en-A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un-</a:t>
            </a:r>
            <a:r>
              <a:rPr lang="en-A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prefix is added*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place their </a:t>
            </a: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mini-whiteboard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underneath their chin for you to check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>
                <a:latin typeface="+mn-lt"/>
                <a:cs typeface="Calibri"/>
              </a:rPr>
              <a:t>Repeat with the base words: </a:t>
            </a:r>
            <a:r>
              <a:rPr lang="en-AU" sz="1200" b="1" dirty="0">
                <a:latin typeface="+mn-lt"/>
                <a:cs typeface="Calibri"/>
              </a:rPr>
              <a:t>happy</a:t>
            </a:r>
            <a:r>
              <a:rPr lang="en-AU" sz="1200" b="0" dirty="0">
                <a:latin typeface="+mn-lt"/>
                <a:cs typeface="Calibri"/>
              </a:rPr>
              <a:t> (adjective)</a:t>
            </a:r>
            <a:r>
              <a:rPr lang="en-AU" sz="1200" b="1" dirty="0">
                <a:latin typeface="+mn-lt"/>
                <a:cs typeface="Calibri"/>
              </a:rPr>
              <a:t>/unhappy </a:t>
            </a:r>
            <a:r>
              <a:rPr lang="en-AU" sz="1200" b="0" dirty="0">
                <a:latin typeface="+mn-lt"/>
                <a:cs typeface="Calibri"/>
              </a:rPr>
              <a:t>and</a:t>
            </a:r>
            <a:r>
              <a:rPr lang="en-AU" sz="1200" b="1" dirty="0">
                <a:latin typeface="+mn-lt"/>
                <a:cs typeface="Calibri"/>
              </a:rPr>
              <a:t> screw </a:t>
            </a:r>
            <a:r>
              <a:rPr lang="en-AU" sz="1200" b="0" dirty="0">
                <a:latin typeface="+mn-lt"/>
                <a:cs typeface="Calibri"/>
              </a:rPr>
              <a:t>(verb)</a:t>
            </a:r>
            <a:r>
              <a:rPr lang="en-AU" sz="1200" b="1" dirty="0">
                <a:latin typeface="+mn-lt"/>
                <a:cs typeface="Calibri"/>
              </a:rPr>
              <a:t>/unscrew</a:t>
            </a:r>
            <a:r>
              <a:rPr lang="en-AU" sz="1200" b="0" dirty="0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sz="2800" dirty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You may ask students to also add a suffix </a:t>
            </a:r>
            <a:r>
              <a:rPr lang="en-US" sz="2800" b="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8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-s</a:t>
            </a:r>
            <a:r>
              <a:rPr lang="en-US" sz="2800" b="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28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r>
              <a:rPr lang="en-US" sz="2800" b="1" dirty="0" err="1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ing</a:t>
            </a:r>
            <a:r>
              <a:rPr lang="en-US" sz="28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or </a:t>
            </a:r>
            <a:r>
              <a:rPr lang="en-US" sz="28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-ed</a:t>
            </a:r>
            <a:r>
              <a:rPr lang="en-US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) to the base verbs </a:t>
            </a:r>
            <a:r>
              <a:rPr lang="en-US" sz="28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plug</a:t>
            </a:r>
            <a:r>
              <a:rPr lang="en-US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and/or </a:t>
            </a:r>
            <a:r>
              <a:rPr lang="en-US" sz="28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pack</a:t>
            </a:r>
            <a:r>
              <a:rPr lang="en-US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use your judgement to decide whether students are ready to show their understanding of this.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who have not met the success criteria are top priority for targeted instruction in a teacher-led focus group.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2800">
                <a:latin typeface="+mn-lt"/>
              </a:rPr>
              <a:t>*To </a:t>
            </a:r>
            <a:r>
              <a:rPr lang="en-US" sz="2800" dirty="0">
                <a:latin typeface="+mn-lt"/>
              </a:rPr>
              <a:t>demonstrate their understanding of the </a:t>
            </a:r>
            <a:r>
              <a:rPr lang="en-US" sz="2800" b="1" dirty="0">
                <a:latin typeface="+mn-lt"/>
              </a:rPr>
              <a:t>un- </a:t>
            </a:r>
            <a:r>
              <a:rPr lang="en-US" sz="2800" dirty="0">
                <a:latin typeface="+mn-lt"/>
              </a:rPr>
              <a:t>words further, you may ask students to describe how the icon for each word would change when the un- prefix is added to the word. For example, the arrow for </a:t>
            </a:r>
            <a:r>
              <a:rPr lang="en-US" sz="2800" b="1" dirty="0">
                <a:latin typeface="+mn-lt"/>
              </a:rPr>
              <a:t>unplug</a:t>
            </a:r>
            <a:r>
              <a:rPr lang="en-US" sz="2800" dirty="0">
                <a:latin typeface="+mn-lt"/>
              </a:rPr>
              <a:t> would face away from the plug, the smile on the happy face would turn upside down for </a:t>
            </a:r>
            <a:r>
              <a:rPr lang="en-US" sz="2800" b="1" dirty="0">
                <a:latin typeface="+mn-lt"/>
              </a:rPr>
              <a:t>unhappy</a:t>
            </a:r>
            <a:r>
              <a:rPr lang="en-US" sz="2800" dirty="0">
                <a:latin typeface="+mn-lt"/>
              </a:rPr>
              <a:t> and the arrow would face upwards for </a:t>
            </a:r>
            <a:r>
              <a:rPr lang="en-US" sz="2800" b="1" dirty="0">
                <a:latin typeface="+mn-lt"/>
              </a:rPr>
              <a:t>unscrew</a:t>
            </a:r>
            <a:r>
              <a:rPr lang="en-US" sz="2800" dirty="0">
                <a:latin typeface="+mn-lt"/>
              </a:rPr>
              <a:t>. </a:t>
            </a:r>
          </a:p>
          <a:p>
            <a:pPr>
              <a:spcBef>
                <a:spcPts val="100"/>
              </a:spcBef>
              <a:spcAft>
                <a:spcPts val="400"/>
              </a:spcAft>
            </a:pPr>
            <a:endParaRPr lang="en-AU" sz="1800" b="1" dirty="0">
              <a:latin typeface="+mn-lt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F6BFE4-C18F-9559-35C0-8D2D97261F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045876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Students who have been identified during the ‘check for understanding’ phase of the lesson stay with the teacher in a teacher-led focus group for targeted instruction.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i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Now that you have finished teaching Phase 15, you can support student fluency using the Phase 15 decodable resources, which contain letter–sound correspondences, decodable words and decodable sentences.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454553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0711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0105B9-6FE2-51A5-BC07-E7CCA2F77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46E171-FF8A-11A0-38D8-BC01C5537A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4F5BA4-61CD-393F-1CD9-608F22B0A2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/>
              <a:t>Refer to the letter tiles on the slide showing the pattern of words with a </a:t>
            </a:r>
            <a:r>
              <a:rPr lang="en-US" sz="1200" b="1"/>
              <a:t>silent final 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/>
              <a:t>Prompt students to recall that: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/>
              <a:t>words end in </a:t>
            </a:r>
            <a:r>
              <a:rPr lang="en-US" sz="1200" b="1"/>
              <a:t>silent final e</a:t>
            </a:r>
            <a:r>
              <a:rPr lang="en-US" sz="1200" b="0"/>
              <a:t> after </a:t>
            </a:r>
            <a:r>
              <a:rPr lang="en-US" sz="1200" b="1"/>
              <a:t>v</a:t>
            </a:r>
            <a:r>
              <a:rPr lang="en-US" sz="1200" b="0"/>
              <a:t> because English words don’t end with the letter </a:t>
            </a:r>
            <a:r>
              <a:rPr lang="en-US" sz="1200" b="1"/>
              <a:t>v</a:t>
            </a:r>
            <a:r>
              <a:rPr lang="en-US" sz="1200" b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/>
              <a:t>Remind students of further reasons that words end in </a:t>
            </a:r>
            <a:r>
              <a:rPr lang="en-US" sz="1200" b="1"/>
              <a:t>silent final e</a:t>
            </a:r>
            <a:r>
              <a:rPr lang="en-US" sz="1200" b="0"/>
              <a:t>.*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/>
              <a:t>The way we say some English words has changed over time.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/>
              <a:t>The English language uses words from other languages.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The </a:t>
            </a:r>
            <a:r>
              <a:rPr lang="en-AU" sz="1200" b="1" kern="1200">
                <a:effectLst/>
                <a:latin typeface="+mn-lt"/>
                <a:cs typeface="Arial" panose="020B0604020202020204" pitchFamily="34" charset="0"/>
              </a:rPr>
              <a:t>silent final e </a:t>
            </a: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helps make the word look different from other similar words or spelling patterns.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/>
              <a:t>Prompt students to recall that: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/>
              <a:t>s</a:t>
            </a:r>
            <a:r>
              <a:rPr lang="en-US" sz="1200" b="0" i="0"/>
              <a:t>, </a:t>
            </a:r>
            <a:r>
              <a:rPr lang="en-US" sz="1200" b="1" i="0"/>
              <a:t>z</a:t>
            </a:r>
            <a:r>
              <a:rPr lang="en-US" sz="1200" b="0" i="0"/>
              <a:t> and </a:t>
            </a:r>
            <a:r>
              <a:rPr lang="en-US" sz="1200" b="1" i="0" err="1"/>
              <a:t>th</a:t>
            </a:r>
            <a:r>
              <a:rPr lang="en-US" sz="1200" b="0" i="0"/>
              <a:t> are common letters before a </a:t>
            </a:r>
            <a:r>
              <a:rPr lang="en-US" sz="1200" b="1" i="0"/>
              <a:t>silent final 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/>
              <a:t>s </a:t>
            </a:r>
            <a:r>
              <a:rPr lang="en-US" sz="1200" b="0" i="0"/>
              <a:t>can say /s/ or /z/ before a </a:t>
            </a:r>
            <a:r>
              <a:rPr lang="en-US" sz="1200" b="1" i="0"/>
              <a:t>silent final 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 err="1"/>
              <a:t>th</a:t>
            </a:r>
            <a:r>
              <a:rPr lang="en-US" sz="1200" b="1" i="0"/>
              <a:t> </a:t>
            </a:r>
            <a:r>
              <a:rPr lang="en-US" sz="1200" b="0" i="0"/>
              <a:t>says its voiced sound before a</a:t>
            </a:r>
            <a:r>
              <a:rPr lang="en-US" sz="1200" b="1" i="0"/>
              <a:t> silent final e</a:t>
            </a:r>
            <a:r>
              <a:rPr lang="en-US" sz="1200" b="0" i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b="1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/>
              <a:t>Remind students that the best way to remember which words end in a </a:t>
            </a:r>
            <a:r>
              <a:rPr lang="en-US" sz="1200" b="1" i="0"/>
              <a:t>silent final e </a:t>
            </a:r>
            <a:r>
              <a:rPr lang="en-US" sz="1200" b="0" i="0"/>
              <a:t>is to </a:t>
            </a:r>
            <a:r>
              <a:rPr lang="en-US" sz="1200" b="0" i="0" err="1"/>
              <a:t>practise</a:t>
            </a:r>
            <a:r>
              <a:rPr lang="en-US" sz="1200" b="0" i="0"/>
              <a:t> reading and writing these words correctly.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b="1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/>
              <a:t>*If your students can recall these reasons independently, prompt them to do so. However, this is a lot of new information for students to take in so, in most cases, recall these reasons aloud for your students. </a:t>
            </a:r>
            <a:endParaRPr lang="en-US" sz="1200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075D2E-BC8A-7B84-9E8A-32752BFA8E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99409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Point to each digraph in random order. As you point, students say the sound* that has been taught.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*Sounds that have been taught: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or</a:t>
            </a:r>
            <a:r>
              <a:rPr lang="en-US" b="0" dirty="0">
                <a:latin typeface="+mn-lt"/>
              </a:rPr>
              <a:t> says /or/ (as in </a:t>
            </a:r>
            <a:r>
              <a:rPr lang="en-US" b="1" dirty="0">
                <a:latin typeface="+mn-lt"/>
              </a:rPr>
              <a:t>corn</a:t>
            </a:r>
            <a:r>
              <a:rPr lang="en-US" b="0" dirty="0"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 err="1">
                <a:latin typeface="+mn-lt"/>
              </a:rPr>
              <a:t>ar</a:t>
            </a:r>
            <a:r>
              <a:rPr lang="en-US" b="0" dirty="0">
                <a:latin typeface="+mn-lt"/>
              </a:rPr>
              <a:t> says /</a:t>
            </a:r>
            <a:r>
              <a:rPr lang="en-US" b="0" dirty="0" err="1">
                <a:latin typeface="+mn-lt"/>
              </a:rPr>
              <a:t>ar</a:t>
            </a:r>
            <a:r>
              <a:rPr lang="en-US" b="0" dirty="0">
                <a:latin typeface="+mn-lt"/>
              </a:rPr>
              <a:t>/ (as in </a:t>
            </a:r>
            <a:r>
              <a:rPr lang="en-US" b="1" dirty="0">
                <a:latin typeface="+mn-lt"/>
              </a:rPr>
              <a:t>barn</a:t>
            </a:r>
            <a:r>
              <a:rPr lang="en-US" b="0" dirty="0"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er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says /er/ (as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her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ir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says /er/ (as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bird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ur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says /er/ (as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hurt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65985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/oi/ in the middle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boil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and sometimes at the start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oil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/oi/ at the end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toy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/ow/ in the middle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/ow/ at the end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/or/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corn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</a:t>
            </a:r>
            <a:r>
              <a:rPr lang="en-US" sz="1200" b="0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ar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star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/er/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her</a:t>
            </a:r>
            <a:endParaRPr lang="en-US" sz="1200" b="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/er/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bird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/er/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hurt</a:t>
            </a:r>
            <a:endParaRPr lang="en-US" sz="1200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For </a:t>
            </a:r>
            <a:r>
              <a:rPr lang="en-US" b="1" dirty="0">
                <a:latin typeface="+mn-lt"/>
              </a:rPr>
              <a:t>one-syllable words</a:t>
            </a:r>
            <a:r>
              <a:rPr lang="en-US" b="0" dirty="0">
                <a:latin typeface="+mn-lt"/>
              </a:rPr>
              <a:t>: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have</a:t>
            </a:r>
            <a:r>
              <a:rPr lang="en-US" dirty="0">
                <a:latin typeface="+mn-lt"/>
              </a:rPr>
              <a:t> students read the word by saying each letter–sound correspondence then blending the sounds to read the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For</a:t>
            </a:r>
            <a:r>
              <a:rPr lang="en-US" b="1" dirty="0">
                <a:latin typeface="+mn-lt"/>
              </a:rPr>
              <a:t> multisyllabic </a:t>
            </a:r>
            <a:r>
              <a:rPr lang="en-US" b="0" dirty="0">
                <a:latin typeface="+mn-lt"/>
              </a:rPr>
              <a:t>or</a:t>
            </a:r>
            <a:r>
              <a:rPr lang="en-US" b="1" dirty="0">
                <a:latin typeface="+mn-lt"/>
              </a:rPr>
              <a:t> compound words</a:t>
            </a:r>
            <a:r>
              <a:rPr lang="en-US" b="0" dirty="0">
                <a:latin typeface="+mn-lt"/>
              </a:rPr>
              <a:t>: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h</a:t>
            </a:r>
            <a:r>
              <a:rPr lang="en-US" dirty="0">
                <a:latin typeface="+mn-lt"/>
              </a:rPr>
              <a:t>ave students read each syllable or base word before reading the whole word. </a:t>
            </a:r>
            <a:endParaRPr lang="en-US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For</a:t>
            </a:r>
            <a:r>
              <a:rPr lang="en-US" b="1" dirty="0">
                <a:latin typeface="+mn-lt"/>
              </a:rPr>
              <a:t> words </a:t>
            </a:r>
            <a:r>
              <a:rPr lang="en-US" b="0" dirty="0">
                <a:latin typeface="+mn-lt"/>
              </a:rPr>
              <a:t>with a</a:t>
            </a:r>
            <a:r>
              <a:rPr lang="en-US" b="1" dirty="0">
                <a:latin typeface="+mn-lt"/>
              </a:rPr>
              <a:t> suffix</a:t>
            </a:r>
            <a:r>
              <a:rPr lang="en-US" b="0" dirty="0">
                <a:latin typeface="+mn-lt"/>
              </a:rPr>
              <a:t>: have students read the base word and then add the suffix.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Y</a:t>
            </a:r>
            <a:r>
              <a:rPr lang="en-US" dirty="0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8913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torch</a:t>
            </a:r>
            <a:r>
              <a:rPr lang="en-US" b="0" dirty="0"/>
              <a:t>,</a:t>
            </a:r>
            <a:r>
              <a:rPr lang="en-US" b="1" dirty="0"/>
              <a:t> bird</a:t>
            </a:r>
            <a:r>
              <a:rPr lang="en-US" b="0" dirty="0"/>
              <a:t>,</a:t>
            </a:r>
            <a:r>
              <a:rPr lang="en-US" b="1" dirty="0"/>
              <a:t> shark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sound.*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*Where it applies, ask students to identify the position of the sound in a word to support them to choose the correct spelling. </a:t>
            </a: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1172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/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Review adding the </a:t>
            </a:r>
            <a:r>
              <a:rPr lang="en-AU" b="1">
                <a:cs typeface="Calibri" panose="020F0502020204030204"/>
              </a:rPr>
              <a:t>-</a:t>
            </a:r>
            <a:r>
              <a:rPr lang="en-AU" b="1" err="1">
                <a:cs typeface="Calibri" panose="020F0502020204030204"/>
              </a:rPr>
              <a:t>ing</a:t>
            </a:r>
            <a:r>
              <a:rPr lang="en-AU" b="0">
                <a:cs typeface="Calibri" panose="020F0502020204030204"/>
              </a:rPr>
              <a:t>,</a:t>
            </a:r>
            <a:r>
              <a:rPr lang="en-AU" b="1">
                <a:cs typeface="Calibri" panose="020F0502020204030204"/>
              </a:rPr>
              <a:t> -ed </a:t>
            </a:r>
            <a:r>
              <a:rPr lang="en-AU" b="0">
                <a:cs typeface="Calibri" panose="020F0502020204030204"/>
              </a:rPr>
              <a:t>and</a:t>
            </a:r>
            <a:r>
              <a:rPr lang="en-AU" b="1">
                <a:cs typeface="Calibri" panose="020F0502020204030204"/>
              </a:rPr>
              <a:t> -y </a:t>
            </a:r>
            <a:r>
              <a:rPr lang="en-AU" b="0">
                <a:cs typeface="Calibri" panose="020F0502020204030204"/>
              </a:rPr>
              <a:t>suffixes to </a:t>
            </a:r>
            <a:r>
              <a:rPr lang="en-AU" b="1">
                <a:cs typeface="Calibri" panose="020F0502020204030204"/>
              </a:rPr>
              <a:t>1-1-1 base words </a:t>
            </a:r>
            <a:r>
              <a:rPr lang="en-AU"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cs typeface="Calibri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/>
              </a:rPr>
              <a:t>Ask: </a:t>
            </a:r>
            <a:r>
              <a:rPr lang="en-AU" b="0" i="1">
                <a:cs typeface="Calibri"/>
              </a:rPr>
              <a:t>What is a 1-1-1 base word?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/>
              </a:rPr>
              <a:t>Students: </a:t>
            </a:r>
            <a:r>
              <a:rPr lang="en-AU" b="0" i="1">
                <a:cs typeface="Calibri"/>
              </a:rPr>
              <a:t>A one-syllable word that ends in one vowel letter and one consonant letter.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>
                <a:cs typeface="Calibri" panose="020F0502020204030204"/>
              </a:rPr>
              <a:t>Ask: </a:t>
            </a:r>
            <a:r>
              <a:rPr lang="en-AU" i="1"/>
              <a:t>What do we need to do to a 1-1-1 base word before adding a vowel suffix?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Students: </a:t>
            </a:r>
            <a:r>
              <a:rPr lang="en-AU" b="0" i="1"/>
              <a:t>Double the consonant at the end.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Add the </a:t>
            </a:r>
            <a:r>
              <a:rPr lang="en-US" b="1">
                <a:cs typeface="Calibri"/>
              </a:rPr>
              <a:t>-</a:t>
            </a:r>
            <a:r>
              <a:rPr lang="en-US" b="1" err="1">
                <a:cs typeface="Calibri"/>
              </a:rPr>
              <a:t>ing</a:t>
            </a:r>
            <a:r>
              <a:rPr lang="en-US" b="1">
                <a:cs typeface="Calibri"/>
              </a:rPr>
              <a:t> </a:t>
            </a:r>
            <a:r>
              <a:rPr lang="en-US">
                <a:cs typeface="Calibri"/>
              </a:rPr>
              <a:t>suffix to the word </a:t>
            </a:r>
            <a:r>
              <a:rPr lang="en-US" b="1">
                <a:cs typeface="Calibri"/>
              </a:rPr>
              <a:t>win</a:t>
            </a:r>
            <a:r>
              <a:rPr lang="en-AU">
                <a:cs typeface="Calibri" panose="020F0502020204030204"/>
              </a:rPr>
              <a:t>.</a:t>
            </a:r>
            <a:endParaRPr lang="en-US" b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will you do before adding the vowel suffix?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Double the </a:t>
            </a:r>
            <a:r>
              <a:rPr lang="en-AU" b="1" i="1">
                <a:cs typeface="Calibri" panose="020F0502020204030204"/>
              </a:rPr>
              <a:t>n</a:t>
            </a:r>
            <a:r>
              <a:rPr lang="en-AU">
                <a:cs typeface="Calibri" panose="020F0502020204030204"/>
              </a:rPr>
              <a:t>.</a:t>
            </a:r>
            <a:endParaRPr lang="en-AU" b="1" i="1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i="0">
                <a:cs typeface="Calibri" panose="020F0502020204030204"/>
              </a:rPr>
              <a:t>Ask: </a:t>
            </a:r>
            <a:r>
              <a:rPr lang="en-AU" b="0" i="1">
                <a:cs typeface="Calibri" panose="020F0502020204030204"/>
              </a:rPr>
              <a:t>What is the word?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i="0">
                <a:cs typeface="Calibri" panose="020F0502020204030204"/>
              </a:rPr>
              <a:t>Students:</a:t>
            </a:r>
            <a:r>
              <a:rPr lang="en-AU" b="0" i="1">
                <a:cs typeface="Calibri" panose="020F0502020204030204"/>
              </a:rPr>
              <a:t> </a:t>
            </a:r>
            <a:r>
              <a:rPr lang="en-AU" b="1" i="1">
                <a:cs typeface="Calibri" panose="020F0502020204030204"/>
              </a:rPr>
              <a:t>Winning</a:t>
            </a:r>
            <a:r>
              <a:rPr lang="en-AU">
                <a:cs typeface="Calibri" panose="020F0502020204030204"/>
              </a:rPr>
              <a:t>.</a:t>
            </a:r>
            <a:endParaRPr lang="en-AU" b="1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Someone is winning now</a:t>
            </a:r>
            <a:r>
              <a:rPr lang="en-AU">
                <a:cs typeface="Calibri" panose="020F0502020204030204"/>
              </a:rPr>
              <a:t>.</a:t>
            </a:r>
            <a:endParaRPr lang="en-AU" i="1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1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i="0">
                <a:cs typeface="Calibri" panose="020F0502020204030204"/>
              </a:rPr>
              <a:t>Repeat this process for </a:t>
            </a:r>
            <a:r>
              <a:rPr lang="en-GB" b="1" i="0">
                <a:cs typeface="Calibri" panose="020F0502020204030204"/>
              </a:rPr>
              <a:t>-ed</a:t>
            </a:r>
            <a:r>
              <a:rPr lang="en-GB" b="1" i="0"/>
              <a:t> </a:t>
            </a:r>
            <a:r>
              <a:rPr lang="en-GB" i="0"/>
              <a:t>and</a:t>
            </a:r>
            <a:r>
              <a:rPr lang="en-AU" i="0">
                <a:cs typeface="Calibri" panose="020F0502020204030204"/>
              </a:rPr>
              <a:t> </a:t>
            </a:r>
            <a:r>
              <a:rPr lang="en-GB" b="1" i="0"/>
              <a:t>-y</a:t>
            </a:r>
            <a:r>
              <a:rPr lang="en-GB" i="0"/>
              <a:t> </a:t>
            </a:r>
            <a:r>
              <a:rPr lang="en-GB" b="0" i="0"/>
              <a:t>vowel suffixes.</a:t>
            </a:r>
            <a:r>
              <a:rPr lang="en-GB" b="1" i="0"/>
              <a:t> </a:t>
            </a:r>
            <a:r>
              <a:rPr lang="en-GB" b="0" i="0"/>
              <a:t>Suggested words: </a:t>
            </a:r>
            <a:r>
              <a:rPr lang="en-GB" b="1" i="0"/>
              <a:t>scan</a:t>
            </a:r>
            <a:r>
              <a:rPr lang="en-GB" b="0" i="0"/>
              <a:t> </a:t>
            </a:r>
            <a:r>
              <a:rPr lang="en-US" b="1"/>
              <a:t>–</a:t>
            </a:r>
            <a:r>
              <a:rPr lang="en-GB" b="0" i="0"/>
              <a:t> </a:t>
            </a:r>
            <a:r>
              <a:rPr lang="en-GB" b="1" i="0"/>
              <a:t>scanned</a:t>
            </a:r>
            <a:r>
              <a:rPr lang="en-GB" b="0" i="0"/>
              <a:t>, </a:t>
            </a:r>
            <a:r>
              <a:rPr lang="en-GB" b="1" i="0"/>
              <a:t>flop</a:t>
            </a:r>
            <a:r>
              <a:rPr lang="en-GB" b="0" i="0"/>
              <a:t> </a:t>
            </a:r>
            <a:r>
              <a:rPr lang="en-US" b="1"/>
              <a:t>–</a:t>
            </a:r>
            <a:r>
              <a:rPr lang="en-GB" b="0" i="0"/>
              <a:t> </a:t>
            </a:r>
            <a:r>
              <a:rPr lang="en-GB" b="1" i="0"/>
              <a:t>floppy</a:t>
            </a:r>
            <a:r>
              <a:rPr lang="en-GB" b="0" i="0"/>
              <a:t>.</a:t>
            </a:r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file:////Volumes/Big%20Storage/0_For%20MacBook%20Pro%20Changeover/ESA%20Design/0_2024%20WIP/LitHub%20Phases%20Templates/PP%20Templates/Links/phase7-lozenge-grey.png" TargetMode="Externa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13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file:////Users/ajabongiornonew/ESA%20Design/0_2024%20WIP/LitHub%20Phases%20Templates/PP%20Templates/Links/Laptop-Icon_TH.png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23.pn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file:////Volumes/Big%20Storage/0_For%20MacBook%20Pro%20Changeover/ESA%20Design/0_2024%20WIP/LitHub%20Phases%20Templates/PP%20Templates/Links/phase7-lozenge-grey.png" TargetMode="External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20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19.png"/><Relationship Id="rId11" Type="http://schemas.openxmlformats.org/officeDocument/2006/relationships/image" Target="../media/image18.svg"/><Relationship Id="rId5" Type="http://schemas.openxmlformats.org/officeDocument/2006/relationships/image" Target="../media/image13.sv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22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17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20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19.png"/><Relationship Id="rId11" Type="http://schemas.openxmlformats.org/officeDocument/2006/relationships/image" Target="../media/image18.svg"/><Relationship Id="rId5" Type="http://schemas.openxmlformats.org/officeDocument/2006/relationships/image" Target="../media/image13.sv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22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3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1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 Slid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A9E6A307-545F-E247-99CC-CAD1FD83A073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22" name="Graphic 21" descr="Circle with left arrow outline">
            <a:extLst>
              <a:ext uri="{FF2B5EF4-FFF2-40B4-BE49-F238E27FC236}">
                <a16:creationId xmlns:a16="http://schemas.microsoft.com/office/drawing/2014/main" id="{F10B62E1-DC4E-E645-AEB0-E44357B0BEC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0E1ED18E-3272-9646-8363-9E037A57CDB5}"/>
              </a:ext>
            </a:extLst>
          </p:cNvPr>
          <p:cNvSpPr/>
          <p:nvPr userDrawn="1"/>
        </p:nvSpPr>
        <p:spPr>
          <a:xfrm>
            <a:off x="283763" y="2175348"/>
            <a:ext cx="11666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200" b="1">
                <a:solidFill>
                  <a:srgbClr val="0E1F42"/>
                </a:solidFill>
                <a:effectLst/>
                <a:latin typeface="Calibri" panose="020F0502020204030204" pitchFamily="34" charset="0"/>
                <a:ea typeface="Aptos"/>
                <a:cs typeface="Calibri" panose="020F0502020204030204" pitchFamily="34" charset="0"/>
              </a:rPr>
              <a:t>Morphology lesson </a:t>
            </a:r>
            <a:endParaRPr lang="en-US" sz="3200" b="1">
              <a:solidFill>
                <a:srgbClr val="0E1F4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CC45792-08BF-8642-AF33-966120D3779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83764" y="2800632"/>
            <a:ext cx="11666497" cy="1858755"/>
          </a:xfrm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8000" b="1" i="0" kern="1200">
                <a:solidFill>
                  <a:srgbClr val="0E1D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E383C24-A344-C342-A1D3-18A99804A7E4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957F18-03E3-DF66-1E84-9CEB58419820}"/>
              </a:ext>
            </a:extLst>
          </p:cNvPr>
          <p:cNvSpPr txBox="1"/>
          <p:nvPr userDrawn="1"/>
        </p:nvSpPr>
        <p:spPr>
          <a:xfrm>
            <a:off x="863761" y="5149442"/>
            <a:ext cx="670160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Download </a:t>
            </a:r>
            <a:r>
              <a:rPr lang="en-US" sz="2000" u="sng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 sheet</a:t>
            </a:r>
          </a:p>
          <a:p>
            <a:pPr>
              <a:lnSpc>
                <a:spcPct val="90000"/>
              </a:lnSpc>
            </a:pPr>
            <a:r>
              <a:rPr lang="en-US" sz="2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8240BE-9127-F6DA-573C-42947F5E52DC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V2.0© 2025 Commonwealth of Australia, unless otherwise indicated. Creative Commons Attribution 4.0, unless otherwise indicated.</a:t>
            </a:r>
          </a:p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Access web version: [</a:t>
            </a:r>
            <a:r>
              <a:rPr lang="en-US" sz="10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url</a:t>
            </a:r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]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916D1B-E350-DFF9-3E4E-5F9B4058AA44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D574DB1-2606-644A-E4E6-8E3F5508886E}"/>
              </a:ext>
            </a:extLst>
          </p:cNvPr>
          <p:cNvPicPr>
            <a:picLocks noChangeAspect="1"/>
          </p:cNvPicPr>
          <p:nvPr userDrawn="1"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3501" y="437601"/>
            <a:ext cx="5547352" cy="711199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83BB748-3459-DA14-684F-20283F1B7196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5DFD2B1-12C7-6C3C-5A46-63E33CC060CD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15</a:t>
            </a:r>
          </a:p>
        </p:txBody>
      </p:sp>
    </p:spTree>
    <p:extLst>
      <p:ext uri="{BB962C8B-B14F-4D97-AF65-F5344CB8AC3E}">
        <p14:creationId xmlns:p14="http://schemas.microsoft.com/office/powerpoint/2010/main" val="2132320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786C6D-85C0-7B04-3142-38ACFA7CB51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sp>
        <p:nvSpPr>
          <p:cNvPr id="5" name="Rectangle: Rounded Corners 3">
            <a:extLst>
              <a:ext uri="{FF2B5EF4-FFF2-40B4-BE49-F238E27FC236}">
                <a16:creationId xmlns:a16="http://schemas.microsoft.com/office/drawing/2014/main" id="{F8F0C56D-E2DF-AC45-53A4-40F367C3D64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F5957C5-C7E7-F3EB-FFF2-6AE570F8E5E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191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786C6D-85C0-7B04-3142-38ACFA7CB5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pic>
        <p:nvPicPr>
          <p:cNvPr id="6" name="Graphic 5" descr="Glasses outline">
            <a:extLst>
              <a:ext uri="{FF2B5EF4-FFF2-40B4-BE49-F238E27FC236}">
                <a16:creationId xmlns:a16="http://schemas.microsoft.com/office/drawing/2014/main" id="{62860B3F-B1DA-C160-7CE3-9797432558F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19C12179-FBB2-E751-CC2A-15186FE342B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4C37167-7407-53CD-EB11-99092B439B4D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1809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5D87EF3-4A7B-DF41-AF20-9CAD271ED5D1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3" descr="Users outline">
            <a:extLst>
              <a:ext uri="{FF2B5EF4-FFF2-40B4-BE49-F238E27FC236}">
                <a16:creationId xmlns:a16="http://schemas.microsoft.com/office/drawing/2014/main" id="{F2F5AC2C-0FD5-BA4E-9EA2-DC09F359EE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174D24CA-9872-CDD4-6692-170F0173F868}"/>
              </a:ext>
            </a:extLst>
          </p:cNvPr>
          <p:cNvSpPr/>
          <p:nvPr userDrawn="1"/>
        </p:nvSpPr>
        <p:spPr>
          <a:xfrm>
            <a:off x="285371" y="299356"/>
            <a:ext cx="1731436" cy="637867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1E19D4B-44F1-86B4-8089-79A6BBF50B77}"/>
              </a:ext>
            </a:extLst>
          </p:cNvPr>
          <p:cNvSpPr txBox="1">
            <a:spLocks/>
          </p:cNvSpPr>
          <p:nvPr userDrawn="1"/>
        </p:nvSpPr>
        <p:spPr>
          <a:xfrm>
            <a:off x="285371" y="299356"/>
            <a:ext cx="1731436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5" name="Rectangle: Rounded Corners 3">
            <a:extLst>
              <a:ext uri="{FF2B5EF4-FFF2-40B4-BE49-F238E27FC236}">
                <a16:creationId xmlns:a16="http://schemas.microsoft.com/office/drawing/2014/main" id="{9FC51931-1095-203D-8FAF-859335FCBFC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7109A6-7173-1B85-95BB-88D7933E4712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926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EDITABL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0B56FB6-5F20-6D44-BA26-B5144D2DFF5E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2341F78-F668-C74F-BBB2-B810A761A086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86694" y="1171853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55A5F21-2CBB-A842-A2FD-39762942C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272410-91D8-A987-AA8A-67F1D2D1F964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4D131AD1-4AAB-8542-A3A4-C2352056C315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9F9D8498-9AC7-F341-8F75-468878AC76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B048ADD-C930-38A5-8C4A-B2234C6F65F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6CFD12-6D57-B77F-FBC1-5272E8D5B000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634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7CF951-18BE-8D40-9151-A5E940A91DA3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CF55D10-0A3D-CB42-BC20-F21D11C8C3A8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1DA766A-3EED-8941-9318-56159492E69D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3" name="Graphic 12" descr="School boy outline">
              <a:extLst>
                <a:ext uri="{FF2B5EF4-FFF2-40B4-BE49-F238E27FC236}">
                  <a16:creationId xmlns:a16="http://schemas.microsoft.com/office/drawing/2014/main" id="{50AA3381-ABE4-AA42-9F40-B73A3AEDED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4" name="Graphic 13" descr="Blackboard with solid fill">
              <a:extLst>
                <a:ext uri="{FF2B5EF4-FFF2-40B4-BE49-F238E27FC236}">
                  <a16:creationId xmlns:a16="http://schemas.microsoft.com/office/drawing/2014/main" id="{BD1350D2-B90A-DE40-8369-E846FD046A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BE568CB0-6FA3-71D3-4BF4-259E8886DDB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C9FF4A-D246-3511-23D5-D3AFA068F16A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483E40AE-F56B-232E-6559-AB59BDE61342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7BD54AB-6244-17C5-D61A-C1303EA3E09A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0F73D24-4CA2-6C22-FBB5-E40CE7C6EAA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17DBE44-A5AA-F4B0-74BC-F9F8C1FDB39B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E829AD38-E420-2BC9-991D-78DE02941C6C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0DB74EA-64DD-F7EE-B5DE-E831291BBC53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D8EB52F-69D4-DC52-3931-E21BE6FD1FC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6C4DF89-CEEF-6E14-7335-765FBCF11432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7F77CEA-8854-AC44-B38B-7C3CE45FABB4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41545C-DB1F-3D49-89D3-CAED93278345}"/>
              </a:ext>
            </a:extLst>
          </p:cNvPr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2F85D8F-A1AF-2A4F-9525-1AEF42CA625B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E150E4-D49F-EE44-9AD2-171B2EA5C61A}"/>
              </a:ext>
            </a:extLst>
          </p:cNvPr>
          <p:cNvPicPr/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ED2B87-826B-E819-0038-9324C515FEBB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u="sng">
                <a:solidFill>
                  <a:srgbClr val="0E1E42"/>
                </a:solidFill>
              </a:rPr>
              <a:t>literacyhub</a:t>
            </a:r>
            <a:r>
              <a:rPr lang="en-AU" sz="3200" b="1" u="sng" err="1">
                <a:solidFill>
                  <a:srgbClr val="0E1E42"/>
                </a:solidFill>
              </a:rPr>
              <a:t>.edu.au</a:t>
            </a:r>
            <a:r>
              <a:rPr lang="en-AU" sz="3200" b="1">
                <a:solidFill>
                  <a:srgbClr val="0E1E42"/>
                </a:solidFill>
              </a:rPr>
              <a:t> to access more free, evidence-based literacy resources for teachers.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ACA5DC-1248-E7F1-4941-6434663E7EE9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udent worksheet 6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CABA33D-3570-29BA-20D5-4F6533C6B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B1A8E599-1218-C9CE-A749-D02D2B848FD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A55EC2-C122-9637-8018-BDB2BD5C8A54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11504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 2 columns 6:2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686E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E6EEAD9-AC5E-8988-5ECC-7A7AE366B884}"/>
              </a:ext>
            </a:extLst>
          </p:cNvPr>
          <p:cNvSpPr/>
          <p:nvPr userDrawn="1"/>
        </p:nvSpPr>
        <p:spPr>
          <a:xfrm>
            <a:off x="283764" y="299356"/>
            <a:ext cx="6505225" cy="763774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13">
            <a:extLst>
              <a:ext uri="{FF2B5EF4-FFF2-40B4-BE49-F238E27FC236}">
                <a16:creationId xmlns:a16="http://schemas.microsoft.com/office/drawing/2014/main" id="{E940137B-EF3F-2F5B-1A18-BD432121D250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99E473-CEAF-C6D8-2DCD-C574E0E018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E0854F56-475B-68DD-0E6F-BAEFF02144DF}"/>
              </a:ext>
            </a:extLst>
          </p:cNvPr>
          <p:cNvSpPr/>
          <p:nvPr userDrawn="1"/>
        </p:nvSpPr>
        <p:spPr>
          <a:xfrm>
            <a:off x="11054816" y="29998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Classroom outline">
            <a:extLst>
              <a:ext uri="{FF2B5EF4-FFF2-40B4-BE49-F238E27FC236}">
                <a16:creationId xmlns:a16="http://schemas.microsoft.com/office/drawing/2014/main" id="{4EBDB392-C022-B3F8-2D83-86EE1A6A21F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77552" y="348050"/>
            <a:ext cx="612851" cy="612851"/>
          </a:xfrm>
          <a:prstGeom prst="rect">
            <a:avLst/>
          </a:prstGeom>
        </p:spPr>
      </p:pic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27156382-0682-0990-F63B-60DAD47C6C1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C49760B-31E0-F0A5-48A1-689AFD11663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168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view 2 columns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686E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C5861C86-0D83-F84E-908B-0E0B4F617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298370"/>
            <a:ext cx="7546590" cy="892927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: Rounded Corners 3">
            <a:extLst>
              <a:ext uri="{FF2B5EF4-FFF2-40B4-BE49-F238E27FC236}">
                <a16:creationId xmlns:a16="http://schemas.microsoft.com/office/drawing/2014/main" id="{AC6F97FB-B27A-BB52-E397-B7FFC9978DE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D12217-C10F-E973-B4D4-D1BEA336582D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4383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view 2 columns wide title losenge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686E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E6EEAD9-AC5E-8988-5ECC-7A7AE366B884}"/>
              </a:ext>
            </a:extLst>
          </p:cNvPr>
          <p:cNvSpPr/>
          <p:nvPr userDrawn="1"/>
        </p:nvSpPr>
        <p:spPr>
          <a:xfrm>
            <a:off x="283764" y="299356"/>
            <a:ext cx="7419625" cy="763774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13">
            <a:extLst>
              <a:ext uri="{FF2B5EF4-FFF2-40B4-BE49-F238E27FC236}">
                <a16:creationId xmlns:a16="http://schemas.microsoft.com/office/drawing/2014/main" id="{E940137B-EF3F-2F5B-1A18-BD432121D250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99E473-CEAF-C6D8-2DCD-C574E0E018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E0854F56-475B-68DD-0E6F-BAEFF02144DF}"/>
              </a:ext>
            </a:extLst>
          </p:cNvPr>
          <p:cNvSpPr/>
          <p:nvPr userDrawn="1"/>
        </p:nvSpPr>
        <p:spPr>
          <a:xfrm>
            <a:off x="11054816" y="29998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Classroom outline">
            <a:extLst>
              <a:ext uri="{FF2B5EF4-FFF2-40B4-BE49-F238E27FC236}">
                <a16:creationId xmlns:a16="http://schemas.microsoft.com/office/drawing/2014/main" id="{4EBDB392-C022-B3F8-2D83-86EE1A6A21F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77552" y="348050"/>
            <a:ext cx="612851" cy="612851"/>
          </a:xfrm>
          <a:prstGeom prst="rect">
            <a:avLst/>
          </a:prstGeom>
        </p:spPr>
      </p:pic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27156382-0682-0990-F63B-60DAD47C6C1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C49760B-31E0-F0A5-48A1-689AFD11663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7759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63760" y="5149442"/>
            <a:ext cx="690001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Download </a:t>
            </a:r>
            <a:r>
              <a:rPr lang="en-US" sz="2000" u="sng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 sheet</a:t>
            </a: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DBD7615-EC58-50DE-C4A6-C8315717DB1D}"/>
              </a:ext>
            </a:extLst>
          </p:cNvPr>
          <p:cNvGrpSpPr/>
          <p:nvPr userDrawn="1"/>
        </p:nvGrpSpPr>
        <p:grpSpPr>
          <a:xfrm>
            <a:off x="324326" y="6265941"/>
            <a:ext cx="11625935" cy="365125"/>
            <a:chOff x="324326" y="6265941"/>
            <a:chExt cx="11625935" cy="365125"/>
          </a:xfrm>
        </p:grpSpPr>
        <p:sp>
          <p:nvSpPr>
            <p:cNvPr id="7" name="Footer Placeholder 4">
              <a:extLst>
                <a:ext uri="{FF2B5EF4-FFF2-40B4-BE49-F238E27FC236}">
                  <a16:creationId xmlns:a16="http://schemas.microsoft.com/office/drawing/2014/main" id="{A75FCD5C-F6AC-D7FC-22AB-936493E48F40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265941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V2.0© 2025 Commonwealth of Australia, unless otherwise indicated. Creative Commons Attribution 4.0, unless otherwise indicated.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Access web version: [</a:t>
              </a:r>
              <a:r>
                <a:rPr lang="en-AU" sz="1000" dirty="0" err="1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url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]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55F2FC8-96E8-3E39-8AB7-69D19D76A69A}"/>
                </a:ext>
              </a:extLst>
            </p:cNvPr>
            <p:cNvPicPr/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00465" y="6339755"/>
              <a:ext cx="549796" cy="199390"/>
            </a:xfrm>
            <a:prstGeom prst="rect">
              <a:avLst/>
            </a:prstGeom>
          </p:spPr>
        </p:pic>
      </p:grp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9C2BF87-D31E-246E-25BD-A4424B41BFD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374978" y="3005621"/>
            <a:ext cx="5300385" cy="498249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36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A916B2F5-8C17-0136-9A7B-35E44DDA8A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3325" y="3000916"/>
            <a:ext cx="5230844" cy="1420090"/>
          </a:xfrm>
        </p:spPr>
        <p:txBody>
          <a:bodyPr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76CFC348-1144-2B32-A227-1FF9204868EE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74978" y="3691713"/>
            <a:ext cx="5300385" cy="498249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3600" b="1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686E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686E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Subtitle 2">
            <a:extLst>
              <a:ext uri="{FF2B5EF4-FFF2-40B4-BE49-F238E27FC236}">
                <a16:creationId xmlns:a16="http://schemas.microsoft.com/office/drawing/2014/main" id="{15BFB4AB-A491-90E5-519C-EBE413DBBDCE}"/>
              </a:ext>
            </a:extLst>
          </p:cNvPr>
          <p:cNvSpPr>
            <a:spLocks noGrp="1"/>
          </p:cNvSpPr>
          <p:nvPr userDrawn="1">
            <p:ph type="subTitle" idx="11"/>
          </p:nvPr>
        </p:nvSpPr>
        <p:spPr>
          <a:xfrm>
            <a:off x="573325" y="2262714"/>
            <a:ext cx="5230844" cy="513813"/>
          </a:xfrm>
        </p:spPr>
        <p:txBody>
          <a:bodyPr anchor="ctr" anchorCtr="0">
            <a:noAutofit/>
          </a:bodyPr>
          <a:lstStyle>
            <a:lvl1pPr marL="0" indent="0" algn="ctr">
              <a:lnSpc>
                <a:spcPct val="70000"/>
              </a:lnSpc>
              <a:buNone/>
              <a:defRPr sz="3600" b="1" i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9CB324C-AB80-7B80-5966-FA70AA9003E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374978" y="2230598"/>
            <a:ext cx="5300385" cy="545929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600" b="1" i="0" kern="120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1B1422-FA2E-AFB2-3C5C-2615A2371069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4DAD148-D4EE-7E00-CD9F-99C4785DEF92}"/>
              </a:ext>
            </a:extLst>
          </p:cNvPr>
          <p:cNvPicPr>
            <a:picLocks noChangeAspect="1"/>
          </p:cNvPicPr>
          <p:nvPr userDrawn="1"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3501" y="437601"/>
            <a:ext cx="5547352" cy="71119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EEC863CC-3CAD-109A-B637-4F659C5C666A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6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BA1C7DE-EB32-28A1-20C2-1C35C907BCF2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2708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30413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304134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96638" y="306727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282637"/>
            <a:ext cx="688952" cy="688952"/>
          </a:xfrm>
          <a:prstGeom prst="rect">
            <a:avLst/>
          </a:prstGeom>
        </p:spPr>
      </p:pic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1BE34A9A-3F93-5B83-73F9-9AEF7A277C4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5242E8-B50A-984B-9BE7-72E55E87F3A1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57461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16" name="Rectangle: Rounded Corners 3">
            <a:extLst>
              <a:ext uri="{FF2B5EF4-FFF2-40B4-BE49-F238E27FC236}">
                <a16:creationId xmlns:a16="http://schemas.microsoft.com/office/drawing/2014/main" id="{82555B16-C1AB-DCF4-3E3A-0F239CF5A21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137208-E517-B465-A0FB-7773A33C41D1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53475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3" name="Rectangle: Rounded Corners 3">
            <a:extLst>
              <a:ext uri="{FF2B5EF4-FFF2-40B4-BE49-F238E27FC236}">
                <a16:creationId xmlns:a16="http://schemas.microsoft.com/office/drawing/2014/main" id="{668CBA0D-10B3-16E1-2D9F-3E65BBC0985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47360CF-83EF-9C2E-A56B-6844AF6C1B82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6">
            <a:extLst>
              <a:ext uri="{FF2B5EF4-FFF2-40B4-BE49-F238E27FC236}">
                <a16:creationId xmlns:a16="http://schemas.microsoft.com/office/drawing/2014/main" id="{6A57E2C8-A88B-9E67-4353-2E4D852B6BA8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A31F48E-8B94-2A23-7983-EE2B13B097E3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69762ED9-BD3C-4C80-8EA0-232637DE23B5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DDFCBA7A-96D9-6AB0-88C7-0224A0A22F53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1" name="Rounded Rectangle 16">
            <a:extLst>
              <a:ext uri="{FF2B5EF4-FFF2-40B4-BE49-F238E27FC236}">
                <a16:creationId xmlns:a16="http://schemas.microsoft.com/office/drawing/2014/main" id="{4E8B30AF-F50F-E603-A27F-5A91C99A33F1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24" name="Graphic 23" descr="Badge Tick1 with solid fill">
            <a:extLst>
              <a:ext uri="{FF2B5EF4-FFF2-40B4-BE49-F238E27FC236}">
                <a16:creationId xmlns:a16="http://schemas.microsoft.com/office/drawing/2014/main" id="{3B7F69B9-E5EE-E4FC-6CDE-415ACA00EA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D3B33FFB-7EA3-FBD1-3EDA-2E50E57376E6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DAC9832-65BA-F372-8819-3F7585A54F54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7" name="Graphic 26" descr="Play with solid fill">
              <a:extLst>
                <a:ext uri="{FF2B5EF4-FFF2-40B4-BE49-F238E27FC236}">
                  <a16:creationId xmlns:a16="http://schemas.microsoft.com/office/drawing/2014/main" id="{F8198233-4BAF-A942-4DEA-83DCB5FC016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B65E5860-6CE0-80E7-2B73-18C1A8469513}"/>
              </a:ext>
            </a:extLst>
          </p:cNvPr>
          <p:cNvSpPr txBox="1"/>
          <p:nvPr userDrawn="1"/>
        </p:nvSpPr>
        <p:spPr>
          <a:xfrm>
            <a:off x="1635090" y="12747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6F958C6-1361-BB5F-6AF9-87888ABE36CE}"/>
              </a:ext>
            </a:extLst>
          </p:cNvPr>
          <p:cNvSpPr txBox="1"/>
          <p:nvPr userDrawn="1"/>
        </p:nvSpPr>
        <p:spPr>
          <a:xfrm>
            <a:off x="3727221" y="4053405"/>
            <a:ext cx="7669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5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morphology lesson</a:t>
            </a:r>
          </a:p>
        </p:txBody>
      </p:sp>
    </p:spTree>
    <p:extLst>
      <p:ext uri="{BB962C8B-B14F-4D97-AF65-F5344CB8AC3E}">
        <p14:creationId xmlns:p14="http://schemas.microsoft.com/office/powerpoint/2010/main" val="27159471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302597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302598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88092" y="271007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281101"/>
            <a:ext cx="688952" cy="688952"/>
          </a:xfrm>
          <a:prstGeom prst="rect">
            <a:avLst/>
          </a:prstGeom>
        </p:spPr>
      </p:pic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D54E43C7-3BED-1739-1F55-7EDDBA1A596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A5737B-F0B5-EF67-74D1-53EF2C87E049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77180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9387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2B66965C-C586-4D9E-0E5A-EC92FC43E0A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9A1183-391F-4C24-9F61-0B1C8753EB17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91460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You do Pre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3CCE0D13-F1D8-09FA-42A3-3ACFD122CE8E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5A40C0-890B-C58D-AD00-CD29528C8493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Prefix review</a:t>
            </a:r>
          </a:p>
        </p:txBody>
      </p:sp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9A37618B-A884-3D9B-56B1-67970340425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64F89B-9514-649A-0671-F587EE404CC2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3931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vision You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3CCE0D13-F1D8-09FA-42A3-3ACFD122CE8E}"/>
              </a:ext>
            </a:extLst>
          </p:cNvPr>
          <p:cNvSpPr/>
          <p:nvPr userDrawn="1"/>
        </p:nvSpPr>
        <p:spPr>
          <a:xfrm>
            <a:off x="283765" y="299356"/>
            <a:ext cx="2183390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5A40C0-890B-C58D-AD00-CD29528C8493}"/>
              </a:ext>
            </a:extLst>
          </p:cNvPr>
          <p:cNvSpPr txBox="1">
            <a:spLocks/>
          </p:cNvSpPr>
          <p:nvPr userDrawn="1"/>
        </p:nvSpPr>
        <p:spPr>
          <a:xfrm>
            <a:off x="483079" y="309387"/>
            <a:ext cx="17597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Revision</a:t>
            </a:r>
          </a:p>
        </p:txBody>
      </p:sp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9A37618B-A884-3D9B-56B1-67970340425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64F89B-9514-649A-0671-F587EE404CC2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914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FB2CBC3-0A52-A28B-80F5-CF806D798A7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3">
            <a:extLst>
              <a:ext uri="{FF2B5EF4-FFF2-40B4-BE49-F238E27FC236}">
                <a16:creationId xmlns:a16="http://schemas.microsoft.com/office/drawing/2014/main" id="{E6A0427C-EBBE-2848-B6BA-53A90934DA7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809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11FF412-F4CF-1E46-A322-62E2092BD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801" y="809211"/>
            <a:ext cx="5850050" cy="62557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F29D0E9-237E-9C4B-881A-E2BB56C9DE82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C9993EE5-758C-E24B-8638-44F208CD980A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687041E-7AB5-984F-B2E1-F6AC827ECD7F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068609B-534B-094A-9A87-D6F07440501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D53194F1-5F31-6F16-A275-50E7CDFD873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28FC4D-CB1C-DDBA-28F3-650049962793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We do EDITABL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283765" y="475375"/>
            <a:ext cx="3852806" cy="864029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AA55C0D-9DD3-DF4D-A49C-937218016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475375"/>
            <a:ext cx="7546590" cy="864029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3CD53A2-7B4D-1842-98C0-91945CC651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86694" y="1577857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EE2AF2B6-B634-452E-7F8B-09A3CCA4CD5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10A288B-BA93-A085-3F3D-894CD3E8DBCD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416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/We do with Box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3FA1E8-CB73-C24F-936C-75A36F527513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4A35F89-00B0-204E-8666-5454AFCC8F72}"/>
              </a:ext>
            </a:extLst>
          </p:cNvPr>
          <p:cNvSpPr/>
          <p:nvPr userDrawn="1"/>
        </p:nvSpPr>
        <p:spPr>
          <a:xfrm>
            <a:off x="499493" y="1302476"/>
            <a:ext cx="2198828" cy="154759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A9DAF7E9-D9B3-8246-A864-581447351E78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499494" y="1408157"/>
            <a:ext cx="2198828" cy="1182702"/>
          </a:xfrm>
        </p:spPr>
        <p:txBody>
          <a:bodyPr anchor="t" anchorCtr="0">
            <a:noAutofit/>
          </a:bodyPr>
          <a:lstStyle>
            <a:lvl1pPr marL="0" indent="0" algn="ctr">
              <a:buFontTx/>
              <a:buNone/>
              <a:defRPr sz="8800" b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7D23B57A-A26C-FE48-8233-521B7EEE81C3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174475" y="1408157"/>
            <a:ext cx="7624422" cy="129902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D72455-A718-E94E-AF36-184DACD4E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67005"/>
            <a:ext cx="6274416" cy="578312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59FB639-2A37-7B5A-2354-2B37D01BB7D5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3F749068-AF9B-3F4B-A133-EC2B564013A7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24AB9EA5-C2D0-3D42-8161-EC615DCD19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96C9935F-0C5C-298F-0C7B-BC17BB697CF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B988D52-B149-E100-2BFC-3B36B857FCEA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710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0BF632FB-70B9-6B3E-4871-7FC1FF020DD1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1DF5A6-C83F-D2CF-BC29-6B0303BD5026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FE612383-6E9C-3D54-3572-20591138AD5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BE4853-8CB3-293E-2E50-61348C03C5A3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923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2C7F5769-78F7-438D-B15C-17CA243E29E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EC0EA82-5D56-F249-859D-B023DC135C59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Graphic 14" descr="Classroom outline">
              <a:extLst>
                <a:ext uri="{FF2B5EF4-FFF2-40B4-BE49-F238E27FC236}">
                  <a16:creationId xmlns:a16="http://schemas.microsoft.com/office/drawing/2014/main" id="{CD6A19E8-EE0E-F44C-A6A8-2DAC2F8EC0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E6E784D9-085D-B083-AEAB-1AE66B4B60E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B75D272-8311-7A27-9F2D-8F2A71048B40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5">
            <a:extLst>
              <a:ext uri="{FF2B5EF4-FFF2-40B4-BE49-F238E27FC236}">
                <a16:creationId xmlns:a16="http://schemas.microsoft.com/office/drawing/2014/main" id="{8C214D21-1DE3-DBBE-BEF2-EE61AA6A2C86}"/>
              </a:ext>
            </a:extLst>
          </p:cNvPr>
          <p:cNvSpPr/>
          <p:nvPr userDrawn="1"/>
        </p:nvSpPr>
        <p:spPr>
          <a:xfrm>
            <a:off x="285371" y="299356"/>
            <a:ext cx="1680162" cy="637867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B6D727-7500-4AF5-5721-FEC6EF44513A}"/>
              </a:ext>
            </a:extLst>
          </p:cNvPr>
          <p:cNvSpPr txBox="1">
            <a:spLocks/>
          </p:cNvSpPr>
          <p:nvPr userDrawn="1"/>
        </p:nvSpPr>
        <p:spPr>
          <a:xfrm>
            <a:off x="285370" y="307816"/>
            <a:ext cx="1680161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</p:spTree>
    <p:extLst>
      <p:ext uri="{BB962C8B-B14F-4D97-AF65-F5344CB8AC3E}">
        <p14:creationId xmlns:p14="http://schemas.microsoft.com/office/powerpoint/2010/main" val="2358301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6DB572DB-1489-04D1-D40B-F011AE754E7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A3A84F-F372-0D20-A55E-20A79153916B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D0CF75D-8461-DF98-7FA5-7CEF5535F2CD}"/>
              </a:ext>
            </a:extLst>
          </p:cNvPr>
          <p:cNvSpPr/>
          <p:nvPr userDrawn="1"/>
        </p:nvSpPr>
        <p:spPr>
          <a:xfrm>
            <a:off x="285371" y="299356"/>
            <a:ext cx="1680162" cy="637867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0AFB0C-32EE-2A51-A629-D1D0A21DD6A6}"/>
              </a:ext>
            </a:extLst>
          </p:cNvPr>
          <p:cNvSpPr txBox="1">
            <a:spLocks/>
          </p:cNvSpPr>
          <p:nvPr userDrawn="1"/>
        </p:nvSpPr>
        <p:spPr>
          <a:xfrm>
            <a:off x="285370" y="307816"/>
            <a:ext cx="1680161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</p:spTree>
    <p:extLst>
      <p:ext uri="{BB962C8B-B14F-4D97-AF65-F5344CB8AC3E}">
        <p14:creationId xmlns:p14="http://schemas.microsoft.com/office/powerpoint/2010/main" val="587825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680162" cy="637867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0" y="307816"/>
            <a:ext cx="1680161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3" name="Graphic 2" descr="Glasses outline">
            <a:extLst>
              <a:ext uri="{FF2B5EF4-FFF2-40B4-BE49-F238E27FC236}">
                <a16:creationId xmlns:a16="http://schemas.microsoft.com/office/drawing/2014/main" id="{F7EF8739-FA59-DE19-20EB-1DFBDF11FAC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5" name="Rectangle: Rounded Corners 3">
            <a:extLst>
              <a:ext uri="{FF2B5EF4-FFF2-40B4-BE49-F238E27FC236}">
                <a16:creationId xmlns:a16="http://schemas.microsoft.com/office/drawing/2014/main" id="{F3607A7D-D734-A075-E0B8-53E169254E1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6A84B3-146F-4E1E-0C66-439B00CFA41E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23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5" r:id="rId2"/>
    <p:sldLayoutId id="2147483672" r:id="rId3"/>
    <p:sldLayoutId id="2147483690" r:id="rId4"/>
    <p:sldLayoutId id="2147483696" r:id="rId5"/>
    <p:sldLayoutId id="2147483703" r:id="rId6"/>
    <p:sldLayoutId id="2147483702" r:id="rId7"/>
    <p:sldLayoutId id="2147483700" r:id="rId8"/>
    <p:sldLayoutId id="2147483707" r:id="rId9"/>
    <p:sldLayoutId id="2147483705" r:id="rId10"/>
    <p:sldLayoutId id="2147483706" r:id="rId11"/>
    <p:sldLayoutId id="2147483701" r:id="rId12"/>
    <p:sldLayoutId id="2147483697" r:id="rId13"/>
    <p:sldLayoutId id="2147483691" r:id="rId14"/>
    <p:sldLayoutId id="2147483692" r:id="rId15"/>
    <p:sldLayoutId id="2147483693" r:id="rId16"/>
    <p:sldLayoutId id="2147483694" r:id="rId17"/>
    <p:sldLayoutId id="2147483704" r:id="rId18"/>
    <p:sldLayoutId id="2147483709" r:id="rId19"/>
    <p:sldLayoutId id="2147483719" r:id="rId20"/>
    <p:sldLayoutId id="2147483708" r:id="rId21"/>
    <p:sldLayoutId id="2147483711" r:id="rId22"/>
    <p:sldLayoutId id="2147483712" r:id="rId23"/>
    <p:sldLayoutId id="2147483714" r:id="rId24"/>
    <p:sldLayoutId id="2147483715" r:id="rId25"/>
    <p:sldLayoutId id="2147483716" r:id="rId26"/>
    <p:sldLayoutId id="2147483717" r:id="rId27"/>
    <p:sldLayoutId id="2147483720" r:id="rId28"/>
    <p:sldLayoutId id="2147483718" r:id="rId2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5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9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8.xml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52.sv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Relationship Id="rId6" Type="http://schemas.openxmlformats.org/officeDocument/2006/relationships/image" Target="../media/image51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7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0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49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0.xml"/><Relationship Id="rId6" Type="http://schemas.openxmlformats.org/officeDocument/2006/relationships/image" Target="../media/image55.png"/><Relationship Id="rId5" Type="http://schemas.openxmlformats.org/officeDocument/2006/relationships/image" Target="../media/image54.svg"/><Relationship Id="rId10" Type="http://schemas.openxmlformats.org/officeDocument/2006/relationships/image" Target="../media/image57.png"/><Relationship Id="rId4" Type="http://schemas.openxmlformats.org/officeDocument/2006/relationships/image" Target="../media/image53.png"/><Relationship Id="rId9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61.sv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1.xml"/><Relationship Id="rId6" Type="http://schemas.openxmlformats.org/officeDocument/2006/relationships/image" Target="../media/image60.png"/><Relationship Id="rId5" Type="http://schemas.openxmlformats.org/officeDocument/2006/relationships/image" Target="../media/image59.svg"/><Relationship Id="rId4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1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Explicit teaching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D63DF55-0F69-AF36-CD74-DB192D4FA7FC}"/>
              </a:ext>
            </a:extLst>
          </p:cNvPr>
          <p:cNvSpPr>
            <a:spLocks noGrp="1"/>
          </p:cNvSpPr>
          <p:nvPr>
            <p:ph type="subTitle" idx="11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231462D-637C-A61E-8AE1-061F1B9FF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0E1E42"/>
                </a:solidFill>
              </a:rPr>
              <a:t>Morphology lesson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F6694B-95BE-991B-58F9-B94DD6F64C2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278533" y="2792763"/>
            <a:ext cx="58204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err="1"/>
              <a:t>ou</a:t>
            </a:r>
            <a:r>
              <a:rPr lang="en-GB" sz="2800"/>
              <a:t> ow   or   </a:t>
            </a:r>
            <a:r>
              <a:rPr lang="en-GB" sz="2800" err="1"/>
              <a:t>ar</a:t>
            </a:r>
            <a:r>
              <a:rPr lang="en-GB" sz="2800"/>
              <a:t>   er </a:t>
            </a:r>
            <a:r>
              <a:rPr lang="en-GB" sz="2800" err="1"/>
              <a:t>ir</a:t>
            </a:r>
            <a:r>
              <a:rPr lang="en-GB" sz="2800"/>
              <a:t> </a:t>
            </a:r>
            <a:r>
              <a:rPr lang="en-GB" sz="2800" err="1"/>
              <a:t>ur</a:t>
            </a:r>
            <a:r>
              <a:rPr lang="en-GB" sz="2800"/>
              <a:t>   </a:t>
            </a:r>
          </a:p>
          <a:p>
            <a:pPr algn="ctr"/>
            <a:r>
              <a:rPr lang="en-GB" sz="2800"/>
              <a:t>Silent final e</a:t>
            </a:r>
          </a:p>
          <a:p>
            <a:pPr algn="ctr"/>
            <a:r>
              <a:rPr lang="en-US" sz="2800"/>
              <a:t>1-1-1 base words + vowel suffixes</a:t>
            </a:r>
          </a:p>
          <a:p>
            <a:pPr algn="ctr"/>
            <a:r>
              <a:rPr lang="en-GB" sz="2800"/>
              <a:t>laugh   says   last   after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59DB08-7D8E-1082-B82B-1E2F333A9A4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74978" y="3645533"/>
            <a:ext cx="5300385" cy="498249"/>
          </a:xfrm>
        </p:spPr>
        <p:txBody>
          <a:bodyPr>
            <a:noAutofit/>
          </a:bodyPr>
          <a:lstStyle/>
          <a:p>
            <a:r>
              <a:rPr lang="en-AU" sz="4800" dirty="0"/>
              <a:t>Prefix</a:t>
            </a:r>
            <a:r>
              <a:rPr lang="en-AU" sz="4800" b="0" dirty="0"/>
              <a:t> </a:t>
            </a:r>
            <a:r>
              <a:rPr lang="en-AU" sz="4800" dirty="0"/>
              <a:t>un- </a:t>
            </a:r>
            <a:endParaRPr lang="en-AU" sz="4800" b="0" dirty="0">
              <a:solidFill>
                <a:srgbClr val="0E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09B081D-CF90-98B9-E850-64B8146456DD}"/>
              </a:ext>
            </a:extLst>
          </p:cNvPr>
          <p:cNvSpPr txBox="1">
            <a:spLocks/>
          </p:cNvSpPr>
          <p:nvPr/>
        </p:nvSpPr>
        <p:spPr>
          <a:xfrm>
            <a:off x="288209" y="2881403"/>
            <a:ext cx="11906250" cy="122802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dropped  funny  mapping  </a:t>
            </a:r>
            <a:endParaRPr lang="en-AU" sz="8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467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915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11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" name="Group 3" descr="hissing, smelling, ringing">
            <a:extLst>
              <a:ext uri="{FF2B5EF4-FFF2-40B4-BE49-F238E27FC236}">
                <a16:creationId xmlns:a16="http://schemas.microsoft.com/office/drawing/2014/main" id="{34E39987-CF62-5D77-1604-6EC73529B810}"/>
              </a:ext>
            </a:extLst>
          </p:cNvPr>
          <p:cNvGrpSpPr/>
          <p:nvPr/>
        </p:nvGrpSpPr>
        <p:grpSpPr>
          <a:xfrm>
            <a:off x="343512" y="2310207"/>
            <a:ext cx="10916700" cy="2680014"/>
            <a:chOff x="571350" y="2108052"/>
            <a:chExt cx="10916700" cy="268001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DA1650B-27CF-1999-60B3-243E691A1F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71350" y="2172675"/>
              <a:ext cx="2615391" cy="2615391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1988D29-4E4B-C5DF-BB64-9DF6580B68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67817" y="2108052"/>
              <a:ext cx="2615391" cy="261539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7AD86EB-6E26-C5D5-39D1-78700C55C6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164284" y="2172675"/>
              <a:ext cx="2323766" cy="2323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6069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12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E35DB8D-D913-48F0-6063-19ACD47462CF}"/>
              </a:ext>
            </a:extLst>
          </p:cNvPr>
          <p:cNvSpPr txBox="1">
            <a:spLocks/>
          </p:cNvSpPr>
          <p:nvPr/>
        </p:nvSpPr>
        <p:spPr>
          <a:xfrm>
            <a:off x="295275" y="2799212"/>
            <a:ext cx="11896725" cy="125957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last   laugh   says   after</a:t>
            </a:r>
            <a:endParaRPr lang="en-AU" sz="8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13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633209" y="1665440"/>
            <a:ext cx="10925581" cy="352711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6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After Fern came last in running, she got her turn at winning when she was first in swimming. Fern is very active!</a:t>
            </a: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915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14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latin typeface="+mn-lt"/>
              </a:rPr>
              <a:t>Slide 15 End of review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C50A8-99D4-9C4E-8D74-2C010FA2CFB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981075"/>
            <a:ext cx="7546975" cy="893762"/>
          </a:xfrm>
        </p:spPr>
        <p:txBody>
          <a:bodyPr/>
          <a:lstStyle/>
          <a:p>
            <a:pPr algn="l"/>
            <a:r>
              <a:rPr lang="en-US" sz="800">
                <a:solidFill>
                  <a:srgbClr val="E2E8E9"/>
                </a:solidFill>
                <a:latin typeface="+mn-lt"/>
              </a:rPr>
              <a:t>Slide 16 Revision: nouns and verbs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3AB888-EDC3-8076-740C-D5334E57B9D1}"/>
              </a:ext>
            </a:extLst>
          </p:cNvPr>
          <p:cNvSpPr txBox="1"/>
          <p:nvPr/>
        </p:nvSpPr>
        <p:spPr>
          <a:xfrm>
            <a:off x="401591" y="281300"/>
            <a:ext cx="7546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Revision: adjectives and verbs</a:t>
            </a:r>
            <a:endParaRPr lang="en-AU"/>
          </a:p>
        </p:txBody>
      </p:sp>
      <p:grpSp>
        <p:nvGrpSpPr>
          <p:cNvPr id="3" name="Group 2" descr="lazy, thin, windy, swing, chop, prune">
            <a:extLst>
              <a:ext uri="{FF2B5EF4-FFF2-40B4-BE49-F238E27FC236}">
                <a16:creationId xmlns:a16="http://schemas.microsoft.com/office/drawing/2014/main" id="{8F05BC67-ABCA-8D40-08FE-1C9E8A9E1E51}"/>
              </a:ext>
            </a:extLst>
          </p:cNvPr>
          <p:cNvGrpSpPr/>
          <p:nvPr/>
        </p:nvGrpSpPr>
        <p:grpSpPr>
          <a:xfrm>
            <a:off x="910443" y="1814602"/>
            <a:ext cx="10594643" cy="3957883"/>
            <a:chOff x="910443" y="1814602"/>
            <a:chExt cx="10594643" cy="395788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149FD2A-E37D-BE92-9A6C-FA0BD34A70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10443" y="1969080"/>
              <a:ext cx="1612002" cy="1612002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66FFA9B-8C06-2293-2A1B-E2A0736263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992892" y="1814602"/>
              <a:ext cx="1612001" cy="2185994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2EB8194-58EE-434A-1487-631CF921D7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621815" y="4201147"/>
              <a:ext cx="1499248" cy="1499248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5746FBC-4F3C-6629-955A-EA8F6DCE91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64921" y="1889833"/>
              <a:ext cx="1764107" cy="1764107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7B4CEA14-6325-2B8A-7AAB-42AC80F85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899475" y="1969080"/>
              <a:ext cx="1605611" cy="1605611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72EAD33B-F5A0-1324-564D-F9CF5065DBF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070939" y="4326459"/>
              <a:ext cx="2226538" cy="144602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6252507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740B4-EFDA-18B5-4CC7-1B3E8A79FC0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72222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</a:rPr>
              <a:t>Slide 17 Revision</a:t>
            </a:r>
          </a:p>
        </p:txBody>
      </p:sp>
      <p:grpSp>
        <p:nvGrpSpPr>
          <p:cNvPr id="22" name="Group 21" descr="the suffixes s, es, ing, y and ed">
            <a:extLst>
              <a:ext uri="{FF2B5EF4-FFF2-40B4-BE49-F238E27FC236}">
                <a16:creationId xmlns:a16="http://schemas.microsoft.com/office/drawing/2014/main" id="{0BA3B6AB-8B00-27C4-598E-C58ABA79895D}"/>
              </a:ext>
            </a:extLst>
          </p:cNvPr>
          <p:cNvGrpSpPr/>
          <p:nvPr/>
        </p:nvGrpSpPr>
        <p:grpSpPr>
          <a:xfrm>
            <a:off x="891005" y="1866211"/>
            <a:ext cx="10409990" cy="3721897"/>
            <a:chOff x="991535" y="1624938"/>
            <a:chExt cx="10409990" cy="365576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453E515-1374-A4C0-F583-13EC6456ABAD}"/>
                </a:ext>
              </a:extLst>
            </p:cNvPr>
            <p:cNvGrpSpPr/>
            <p:nvPr/>
          </p:nvGrpSpPr>
          <p:grpSpPr>
            <a:xfrm>
              <a:off x="2549417" y="1726934"/>
              <a:ext cx="8852108" cy="3553773"/>
              <a:chOff x="1243132" y="898445"/>
              <a:chExt cx="8852108" cy="3553773"/>
            </a:xfrm>
          </p:grpSpPr>
          <p:sp>
            <p:nvSpPr>
              <p:cNvPr id="7" name="Text Placeholder 1">
                <a:extLst>
                  <a:ext uri="{FF2B5EF4-FFF2-40B4-BE49-F238E27FC236}">
                    <a16:creationId xmlns:a16="http://schemas.microsoft.com/office/drawing/2014/main" id="{7EC3E4DA-D2D7-B780-203F-F858C733E57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79476" y="898445"/>
                <a:ext cx="3115764" cy="1571419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12000" b="0" i="0" u="none" strike="noStrike" kern="1200" cap="none" spc="0" normalizeH="0" baseline="0" noProof="0">
                    <a:ln>
                      <a:noFill/>
                    </a:ln>
                    <a:solidFill>
                      <a:srgbClr val="4557AD"/>
                    </a:solidFill>
                    <a:effectLst/>
                    <a:uLnTx/>
                    <a:uFillTx/>
                    <a:latin typeface="Tenorite" pitchFamily="2" charset="0"/>
                    <a:ea typeface="+mn-ea"/>
                    <a:cs typeface="+mn-cs"/>
                  </a:rPr>
                  <a:t>-</a:t>
                </a:r>
                <a:r>
                  <a:rPr kumimoji="0" lang="en-US" sz="12000" b="0" i="0" u="none" strike="noStrike" kern="1200" cap="none" spc="0" normalizeH="0" baseline="0" noProof="0" err="1">
                    <a:ln>
                      <a:noFill/>
                    </a:ln>
                    <a:solidFill>
                      <a:srgbClr val="4557AD"/>
                    </a:solidFill>
                    <a:effectLst/>
                    <a:uLnTx/>
                    <a:uFillTx/>
                    <a:latin typeface="Tenorite" pitchFamily="2" charset="0"/>
                    <a:ea typeface="+mn-ea"/>
                    <a:cs typeface="+mn-cs"/>
                  </a:rPr>
                  <a:t>ing</a:t>
                </a:r>
                <a:endParaRPr kumimoji="0" lang="en-AU" sz="12000" b="0" i="0" u="none" strike="noStrike" kern="1200" cap="none" spc="0" normalizeH="0" baseline="0" noProof="0">
                  <a:ln>
                    <a:noFill/>
                  </a:ln>
                  <a:solidFill>
                    <a:srgbClr val="4557AD"/>
                  </a:solidFill>
                  <a:effectLst/>
                  <a:uLnTx/>
                  <a:uFillTx/>
                  <a:latin typeface="Tenorite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8" name="Rounded Rectangle 1">
                <a:extLst>
                  <a:ext uri="{FF2B5EF4-FFF2-40B4-BE49-F238E27FC236}">
                    <a16:creationId xmlns:a16="http://schemas.microsoft.com/office/drawing/2014/main" id="{5F43F928-2A70-8393-30D7-3804DCC61B8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6904655" y="922267"/>
                <a:ext cx="3115764" cy="1547597"/>
              </a:xfrm>
              <a:prstGeom prst="roundRect">
                <a:avLst>
                  <a:gd name="adj" fmla="val 10045"/>
                </a:avLst>
              </a:prstGeom>
              <a:noFill/>
              <a:ln w="38100">
                <a:solidFill>
                  <a:srgbClr val="E8E9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Text Placeholder 1">
                <a:extLst>
                  <a:ext uri="{FF2B5EF4-FFF2-40B4-BE49-F238E27FC236}">
                    <a16:creationId xmlns:a16="http://schemas.microsoft.com/office/drawing/2014/main" id="{6B3DAAAE-74FF-F6DC-1FCD-9D9974FE1A7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10035" y="2778476"/>
                <a:ext cx="3115764" cy="1571419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  <a:defRPr/>
                </a:pPr>
                <a:r>
                  <a:rPr lang="en-US" sz="12000" dirty="0">
                    <a:solidFill>
                      <a:srgbClr val="4557AD"/>
                    </a:solidFill>
                    <a:latin typeface="Tenorite" pitchFamily="2" charset="0"/>
                  </a:rPr>
                  <a:t>-y</a:t>
                </a:r>
                <a:endParaRPr lang="en-AU" sz="12000" dirty="0">
                  <a:solidFill>
                    <a:srgbClr val="4557AD"/>
                  </a:solidFill>
                  <a:latin typeface="Tenorite" pitchFamily="2" charset="0"/>
                </a:endParaRPr>
              </a:p>
            </p:txBody>
          </p:sp>
          <p:sp>
            <p:nvSpPr>
              <p:cNvPr id="10" name="Rounded Rectangle 1">
                <a:extLst>
                  <a:ext uri="{FF2B5EF4-FFF2-40B4-BE49-F238E27FC236}">
                    <a16:creationId xmlns:a16="http://schemas.microsoft.com/office/drawing/2014/main" id="{6A60EBDC-C72B-B417-AF29-7EA4908591C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1243132" y="2904621"/>
                <a:ext cx="3115764" cy="1547597"/>
              </a:xfrm>
              <a:prstGeom prst="roundRect">
                <a:avLst>
                  <a:gd name="adj" fmla="val 10045"/>
                </a:avLst>
              </a:prstGeom>
              <a:noFill/>
              <a:ln w="38100">
                <a:solidFill>
                  <a:srgbClr val="E8E9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Text Placeholder 1">
                <a:extLst>
                  <a:ext uri="{FF2B5EF4-FFF2-40B4-BE49-F238E27FC236}">
                    <a16:creationId xmlns:a16="http://schemas.microsoft.com/office/drawing/2014/main" id="{1F25083A-D6DE-0312-0A46-A54FCC00720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04389" y="2778476"/>
                <a:ext cx="3115764" cy="1571419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  <a:defRPr/>
                </a:pPr>
                <a:r>
                  <a:rPr lang="en-US" sz="12000" dirty="0">
                    <a:solidFill>
                      <a:srgbClr val="4557AD"/>
                    </a:solidFill>
                    <a:latin typeface="Tenorite" pitchFamily="2" charset="0"/>
                  </a:rPr>
                  <a:t>-ed</a:t>
                </a:r>
                <a:endParaRPr lang="en-AU" sz="12000" dirty="0">
                  <a:solidFill>
                    <a:srgbClr val="4557AD"/>
                  </a:solidFill>
                  <a:latin typeface="Tenorite" pitchFamily="2" charset="0"/>
                </a:endParaRPr>
              </a:p>
            </p:txBody>
          </p:sp>
          <p:sp>
            <p:nvSpPr>
              <p:cNvPr id="12" name="Rounded Rectangle 1">
                <a:extLst>
                  <a:ext uri="{FF2B5EF4-FFF2-40B4-BE49-F238E27FC236}">
                    <a16:creationId xmlns:a16="http://schemas.microsoft.com/office/drawing/2014/main" id="{F85FB1FB-27C7-F9FD-F60B-5BF5757978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5048778" y="2904621"/>
                <a:ext cx="3115764" cy="1547597"/>
              </a:xfrm>
              <a:prstGeom prst="roundRect">
                <a:avLst>
                  <a:gd name="adj" fmla="val 10045"/>
                </a:avLst>
              </a:prstGeom>
              <a:noFill/>
              <a:ln w="38100">
                <a:solidFill>
                  <a:srgbClr val="E8E9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Rounded Rectangle 1">
              <a:extLst>
                <a:ext uri="{FF2B5EF4-FFF2-40B4-BE49-F238E27FC236}">
                  <a16:creationId xmlns:a16="http://schemas.microsoft.com/office/drawing/2014/main" id="{D165FDA8-DAF9-43C1-8860-A494C54297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797181" y="1738841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">
              <a:extLst>
                <a:ext uri="{FF2B5EF4-FFF2-40B4-BE49-F238E27FC236}">
                  <a16:creationId xmlns:a16="http://schemas.microsoft.com/office/drawing/2014/main" id="{5263A579-9613-431E-E157-6D369C4A49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991535" y="1696065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 Placeholder 1">
              <a:extLst>
                <a:ext uri="{FF2B5EF4-FFF2-40B4-BE49-F238E27FC236}">
                  <a16:creationId xmlns:a16="http://schemas.microsoft.com/office/drawing/2014/main" id="{D266631F-CE50-1D93-7715-1EC10C8142BC}"/>
                </a:ext>
              </a:extLst>
            </p:cNvPr>
            <p:cNvSpPr txBox="1">
              <a:spLocks/>
            </p:cNvSpPr>
            <p:nvPr/>
          </p:nvSpPr>
          <p:spPr>
            <a:xfrm>
              <a:off x="4983589" y="1624938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-es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</p:grpSp>
      <p:sp>
        <p:nvSpPr>
          <p:cNvPr id="21" name="Text Placeholder 1">
            <a:extLst>
              <a:ext uri="{FF2B5EF4-FFF2-40B4-BE49-F238E27FC236}">
                <a16:creationId xmlns:a16="http://schemas.microsoft.com/office/drawing/2014/main" id="{BE95E4BE-2193-C056-324A-565722CB65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452262" y="1835015"/>
            <a:ext cx="3115764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en-US" sz="12000">
                <a:solidFill>
                  <a:srgbClr val="4557AD"/>
                </a:solidFill>
                <a:latin typeface="Tenorite" pitchFamily="2" charset="0"/>
              </a:rPr>
              <a:t>-s</a:t>
            </a:r>
            <a:endParaRPr lang="en-AU" sz="12000">
              <a:solidFill>
                <a:srgbClr val="4557AD"/>
              </a:solidFill>
              <a:latin typeface="Tenorite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3720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77E929-56B5-243E-4722-8943E6069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6B2F8-019D-A4A2-D96D-EBB9170AEB8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92012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</a:rPr>
              <a:t>Slide 18 Revision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B4D362E-16A4-2F22-1947-07FB23B90E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7468648" y="3272400"/>
            <a:ext cx="0" cy="1169233"/>
          </a:xfrm>
          <a:prstGeom prst="straightConnector1">
            <a:avLst/>
          </a:prstGeom>
          <a:ln w="57150">
            <a:solidFill>
              <a:srgbClr val="0E1E42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 descr="suffix ed">
            <a:extLst>
              <a:ext uri="{FF2B5EF4-FFF2-40B4-BE49-F238E27FC236}">
                <a16:creationId xmlns:a16="http://schemas.microsoft.com/office/drawing/2014/main" id="{CD157F0F-D869-41B9-D727-4A5B8B3414E0}"/>
              </a:ext>
            </a:extLst>
          </p:cNvPr>
          <p:cNvGrpSpPr/>
          <p:nvPr/>
        </p:nvGrpSpPr>
        <p:grpSpPr>
          <a:xfrm>
            <a:off x="5711079" y="1265651"/>
            <a:ext cx="3677021" cy="1649920"/>
            <a:chOff x="891005" y="1835015"/>
            <a:chExt cx="3677021" cy="1649920"/>
          </a:xfrm>
        </p:grpSpPr>
        <p:sp>
          <p:nvSpPr>
            <p:cNvPr id="13" name="Rounded Rectangle 1">
              <a:extLst>
                <a:ext uri="{FF2B5EF4-FFF2-40B4-BE49-F238E27FC236}">
                  <a16:creationId xmlns:a16="http://schemas.microsoft.com/office/drawing/2014/main" id="{3063F7A0-2CE5-70A4-67FF-32B30380DA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91005" y="1937338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 Placeholder 1">
              <a:extLst>
                <a:ext uri="{FF2B5EF4-FFF2-40B4-BE49-F238E27FC236}">
                  <a16:creationId xmlns:a16="http://schemas.microsoft.com/office/drawing/2014/main" id="{70792633-0DBA-50AD-96E2-796C83A52F66}"/>
                </a:ext>
              </a:extLst>
            </p:cNvPr>
            <p:cNvSpPr txBox="1">
              <a:spLocks/>
            </p:cNvSpPr>
            <p:nvPr/>
          </p:nvSpPr>
          <p:spPr>
            <a:xfrm>
              <a:off x="1452262" y="1835015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-ed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57569CA-AA62-0209-B3D1-904BFC57A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957403" y="4631960"/>
            <a:ext cx="2953062" cy="0"/>
          </a:xfrm>
          <a:prstGeom prst="line">
            <a:avLst/>
          </a:prstGeom>
          <a:ln w="95250">
            <a:solidFill>
              <a:srgbClr val="455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648483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45A55-CEB3-3D43-B6BD-FB6123A29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intention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FFCBDAE-1965-9D4F-A71F-2579F3EFE518}"/>
              </a:ext>
            </a:extLst>
          </p:cNvPr>
          <p:cNvSpPr>
            <a:spLocks noGrp="1"/>
          </p:cNvSpPr>
          <p:nvPr>
            <p:ph type="subTitle" idx="11"/>
          </p:nvPr>
        </p:nvSpPr>
        <p:spPr/>
        <p:txBody>
          <a:bodyPr/>
          <a:lstStyle/>
          <a:p>
            <a:r>
              <a:rPr lang="en-US"/>
              <a:t>Success criteria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F77726-3EAF-7A41-83D2-A6688080697E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9658816" cy="1122392"/>
          </a:xfrm>
        </p:spPr>
        <p:txBody>
          <a:bodyPr>
            <a:normAutofit/>
          </a:bodyPr>
          <a:lstStyle/>
          <a:p>
            <a:r>
              <a:rPr lang="en-GB">
                <a:ea typeface="+mj-lt"/>
                <a:cs typeface="+mj-lt"/>
              </a:rPr>
              <a:t>We are learning to add the un- prefix to a base word to show ‘not’ or ‘opposite of’. 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19C09E-6028-6348-9E22-2E373059371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0"/>
            <a:ext cx="9345742" cy="2054749"/>
          </a:xfrm>
        </p:spPr>
        <p:txBody>
          <a:bodyPr>
            <a:normAutofit/>
          </a:bodyPr>
          <a:lstStyle/>
          <a:p>
            <a:r>
              <a:rPr lang="en-US" dirty="0"/>
              <a:t>I will know I have been successful if I can: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add the un- prefix to words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explain the meaning of a word when the un- prefix is added.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8149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 Review You do</a:t>
            </a:r>
            <a:endParaRPr lang="en-AU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A2211FE-8879-A190-0ACE-959367843FE9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</a:t>
            </a:r>
            <a:r>
              <a:rPr lang="en-US" sz="11000" err="1">
                <a:solidFill>
                  <a:srgbClr val="4557AD"/>
                </a:solidFill>
                <a:latin typeface="Tenorite" pitchFamily="2" charset="0"/>
                <a:cs typeface="Arial"/>
              </a:rPr>
              <a:t>ou</a:t>
            </a:r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ow</a:t>
            </a:r>
            <a:endParaRPr lang="en-AU" sz="1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pic>
        <p:nvPicPr>
          <p:cNvPr id="3" name="Graphic 2" descr="A brown cow bellowing next to a person with their hands over their ears.">
            <a:extLst>
              <a:ext uri="{FF2B5EF4-FFF2-40B4-BE49-F238E27FC236}">
                <a16:creationId xmlns:a16="http://schemas.microsoft.com/office/drawing/2014/main" id="{A84F8F82-69BE-9867-7046-B29B69EA0F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191586" y="2444506"/>
            <a:ext cx="5808825" cy="22576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34B6E44-316E-C03C-C6CD-384D50177DC3}"/>
              </a:ext>
            </a:extLst>
          </p:cNvPr>
          <p:cNvSpPr txBox="1"/>
          <p:nvPr/>
        </p:nvSpPr>
        <p:spPr>
          <a:xfrm>
            <a:off x="1" y="5023296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 br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ow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n c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ow</a:t>
            </a:r>
            <a:endParaRPr lang="en-AU" sz="5400" u="sng">
              <a:solidFill>
                <a:srgbClr val="4557AD"/>
              </a:solidFill>
            </a:endParaRPr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AB56A349-19CF-FCE6-AB83-1D188FB98E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08599" y="2002954"/>
            <a:ext cx="7142561" cy="414040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25025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9C14E0-CED7-F1C3-4022-C4B0BF9B3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5" y="462281"/>
            <a:ext cx="5067657" cy="547210"/>
          </a:xfrm>
        </p:spPr>
        <p:txBody>
          <a:bodyPr/>
          <a:lstStyle/>
          <a:p>
            <a:r>
              <a:rPr lang="en-AU" dirty="0"/>
              <a:t>Hand out student sheet </a:t>
            </a:r>
          </a:p>
        </p:txBody>
      </p:sp>
      <p:pic>
        <p:nvPicPr>
          <p:cNvPr id="2" name="Picture 1" descr="Image of Phase 15, lesson 6 student sheet">
            <a:extLst>
              <a:ext uri="{FF2B5EF4-FFF2-40B4-BE49-F238E27FC236}">
                <a16:creationId xmlns:a16="http://schemas.microsoft.com/office/drawing/2014/main" id="{15ECFB37-D6C5-F34F-AFD3-2337798509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2063" y="462281"/>
            <a:ext cx="4008670" cy="568797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4207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B3BF9-CD74-67A4-7033-D18DA2AFD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9A710-C95C-699C-DF79-524D4A0C5B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1221" y="-145602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21 I do</a:t>
            </a:r>
            <a:endParaRPr lang="en-AU" sz="800">
              <a:solidFill>
                <a:schemeClr val="bg2"/>
              </a:solidFill>
            </a:endParaRPr>
          </a:p>
        </p:txBody>
      </p:sp>
      <p:cxnSp>
        <p:nvCxnSpPr>
          <p:cNvPr id="8" name="Straight Arrow Connector 7" descr="prefix un">
            <a:extLst>
              <a:ext uri="{FF2B5EF4-FFF2-40B4-BE49-F238E27FC236}">
                <a16:creationId xmlns:a16="http://schemas.microsoft.com/office/drawing/2014/main" id="{5BDEE4DF-C60F-CDCF-AA64-B3C6633787FE}"/>
              </a:ext>
            </a:extLst>
          </p:cNvPr>
          <p:cNvCxnSpPr>
            <a:cxnSpLocks/>
          </p:cNvCxnSpPr>
          <p:nvPr/>
        </p:nvCxnSpPr>
        <p:spPr>
          <a:xfrm flipV="1">
            <a:off x="3987846" y="3452570"/>
            <a:ext cx="0" cy="1169233"/>
          </a:xfrm>
          <a:prstGeom prst="straightConnector1">
            <a:avLst/>
          </a:prstGeom>
          <a:ln w="57150">
            <a:solidFill>
              <a:srgbClr val="0E1E42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1326A75F-8D99-6908-5431-58537E3FA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56964" y="1622383"/>
            <a:ext cx="3677021" cy="1649920"/>
            <a:chOff x="891005" y="1835015"/>
            <a:chExt cx="3677021" cy="1649920"/>
          </a:xfrm>
        </p:grpSpPr>
        <p:sp>
          <p:nvSpPr>
            <p:cNvPr id="10" name="Rounded Rectangle 1">
              <a:extLst>
                <a:ext uri="{FF2B5EF4-FFF2-40B4-BE49-F238E27FC236}">
                  <a16:creationId xmlns:a16="http://schemas.microsoft.com/office/drawing/2014/main" id="{9EC86BD3-4D05-0701-86DB-CD4DCFD606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91005" y="1937338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 Placeholder 1">
              <a:extLst>
                <a:ext uri="{FF2B5EF4-FFF2-40B4-BE49-F238E27FC236}">
                  <a16:creationId xmlns:a16="http://schemas.microsoft.com/office/drawing/2014/main" id="{9FA84DC9-A7F4-194E-54A3-A400C80CCBD5}"/>
                </a:ext>
              </a:extLst>
            </p:cNvPr>
            <p:cNvSpPr txBox="1">
              <a:spLocks/>
            </p:cNvSpPr>
            <p:nvPr/>
          </p:nvSpPr>
          <p:spPr>
            <a:xfrm>
              <a:off x="1452262" y="1835015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un-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A268769-80A4-A0F2-A266-AF32FCB076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672728" y="4621803"/>
            <a:ext cx="4295448" cy="0"/>
          </a:xfrm>
          <a:prstGeom prst="line">
            <a:avLst/>
          </a:prstGeom>
          <a:ln w="98425">
            <a:solidFill>
              <a:srgbClr val="455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9515291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A75DD8-06B7-6651-B161-F9AB2EAD5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70C02-A414-927D-1C0B-307D0A9BCA5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1221" y="-145602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22 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29" name="Text Placeholder 1">
            <a:extLst>
              <a:ext uri="{FF2B5EF4-FFF2-40B4-BE49-F238E27FC236}">
                <a16:creationId xmlns:a16="http://schemas.microsoft.com/office/drawing/2014/main" id="{44C42C52-ABB0-86A2-50E2-9974CB7C9607}"/>
              </a:ext>
            </a:extLst>
          </p:cNvPr>
          <p:cNvSpPr txBox="1">
            <a:spLocks/>
          </p:cNvSpPr>
          <p:nvPr/>
        </p:nvSpPr>
        <p:spPr>
          <a:xfrm>
            <a:off x="4596754" y="724957"/>
            <a:ext cx="2743185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0">
                <a:solidFill>
                  <a:srgbClr val="4557AD"/>
                </a:solidFill>
                <a:latin typeface="Tenorite" pitchFamily="2" charset="0"/>
              </a:rPr>
              <a:t>un-</a:t>
            </a:r>
            <a:endParaRPr lang="en-AU" sz="12000">
              <a:solidFill>
                <a:srgbClr val="4557AD"/>
              </a:solidFill>
              <a:latin typeface="Tenorite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712967-4A3B-8E15-40A5-40D49320015E}"/>
              </a:ext>
            </a:extLst>
          </p:cNvPr>
          <p:cNvSpPr txBox="1"/>
          <p:nvPr/>
        </p:nvSpPr>
        <p:spPr>
          <a:xfrm>
            <a:off x="2084528" y="2613535"/>
            <a:ext cx="30580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happy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5" name="Group 4" descr="the word unhappy with the prefix un circled">
            <a:extLst>
              <a:ext uri="{FF2B5EF4-FFF2-40B4-BE49-F238E27FC236}">
                <a16:creationId xmlns:a16="http://schemas.microsoft.com/office/drawing/2014/main" id="{161B6A0C-6D60-E0FD-F690-1EDED49A4616}"/>
              </a:ext>
            </a:extLst>
          </p:cNvPr>
          <p:cNvGrpSpPr/>
          <p:nvPr/>
        </p:nvGrpSpPr>
        <p:grpSpPr>
          <a:xfrm>
            <a:off x="7140365" y="2663552"/>
            <a:ext cx="4183325" cy="1361314"/>
            <a:chOff x="7140365" y="2663552"/>
            <a:chExt cx="4183325" cy="136131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61FBBA1-D82D-511B-AFB7-A573521A3C46}"/>
                </a:ext>
              </a:extLst>
            </p:cNvPr>
            <p:cNvSpPr txBox="1"/>
            <p:nvPr/>
          </p:nvSpPr>
          <p:spPr>
            <a:xfrm>
              <a:off x="7140365" y="2663552"/>
              <a:ext cx="4183325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0" spc="200">
                  <a:solidFill>
                    <a:srgbClr val="0E1E42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unhappy</a:t>
              </a:r>
              <a:endParaRPr lang="en-AU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6BBB02F-DDB1-F890-2D78-F24C638502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140365" y="2798535"/>
              <a:ext cx="1231954" cy="1226331"/>
            </a:xfrm>
            <a:prstGeom prst="ellipse">
              <a:avLst/>
            </a:prstGeom>
            <a:noFill/>
            <a:ln w="63500">
              <a:solidFill>
                <a:srgbClr val="686E6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pic>
        <p:nvPicPr>
          <p:cNvPr id="3" name="Graphic 2" descr="happy">
            <a:extLst>
              <a:ext uri="{FF2B5EF4-FFF2-40B4-BE49-F238E27FC236}">
                <a16:creationId xmlns:a16="http://schemas.microsoft.com/office/drawing/2014/main" id="{60135B12-A7AE-4E6A-4A8C-62593BECA8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56553" y="4003634"/>
            <a:ext cx="1768176" cy="1768176"/>
          </a:xfrm>
          <a:prstGeom prst="rect">
            <a:avLst/>
          </a:prstGeom>
        </p:spPr>
      </p:pic>
      <p:sp>
        <p:nvSpPr>
          <p:cNvPr id="16" name="Arrow: Right 13">
            <a:extLst>
              <a:ext uri="{FF2B5EF4-FFF2-40B4-BE49-F238E27FC236}">
                <a16:creationId xmlns:a16="http://schemas.microsoft.com/office/drawing/2014/main" id="{9DCE956E-EB76-5043-43C1-8453CCD98F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61806" y="3099459"/>
            <a:ext cx="1436157" cy="484909"/>
          </a:xfrm>
          <a:prstGeom prst="rightArrow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1">
            <a:extLst>
              <a:ext uri="{FF2B5EF4-FFF2-40B4-BE49-F238E27FC236}">
                <a16:creationId xmlns:a16="http://schemas.microsoft.com/office/drawing/2014/main" id="{7E900809-2300-2B18-FF84-A320F6723F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96754" y="812103"/>
            <a:ext cx="2743185" cy="154759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unhappy">
            <a:extLst>
              <a:ext uri="{FF2B5EF4-FFF2-40B4-BE49-F238E27FC236}">
                <a16:creationId xmlns:a16="http://schemas.microsoft.com/office/drawing/2014/main" id="{4C4CEE3C-8C03-77BA-38DC-2D2C434E46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78191" y="3986991"/>
            <a:ext cx="1768176" cy="176817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D44065B-702D-E299-60D2-223ACCF8D874}"/>
              </a:ext>
            </a:extLst>
          </p:cNvPr>
          <p:cNvSpPr txBox="1"/>
          <p:nvPr/>
        </p:nvSpPr>
        <p:spPr>
          <a:xfrm>
            <a:off x="8285839" y="5652157"/>
            <a:ext cx="176817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not happy</a:t>
            </a:r>
            <a:endParaRPr lang="en-AU" sz="30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10136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3E88DE-54D0-9A33-5A26-7247BD9233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5B8350-1138-F233-2A59-29C360A59BA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1221" y="-145602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23 I do</a:t>
            </a:r>
            <a:endParaRPr lang="en-AU" sz="800">
              <a:solidFill>
                <a:schemeClr val="bg2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14D22BA-6CEA-9E86-4913-59A49B96F6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242660" y="1490008"/>
            <a:ext cx="2743185" cy="1634743"/>
            <a:chOff x="1464447" y="1485548"/>
            <a:chExt cx="2743185" cy="1634743"/>
          </a:xfrm>
        </p:grpSpPr>
        <p:sp>
          <p:nvSpPr>
            <p:cNvPr id="29" name="Text Placeholder 1">
              <a:extLst>
                <a:ext uri="{FF2B5EF4-FFF2-40B4-BE49-F238E27FC236}">
                  <a16:creationId xmlns:a16="http://schemas.microsoft.com/office/drawing/2014/main" id="{B6E7B7F8-46AD-7F0E-7718-536BB710CCC4}"/>
                </a:ext>
              </a:extLst>
            </p:cNvPr>
            <p:cNvSpPr txBox="1">
              <a:spLocks/>
            </p:cNvSpPr>
            <p:nvPr/>
          </p:nvSpPr>
          <p:spPr>
            <a:xfrm>
              <a:off x="1464447" y="1485548"/>
              <a:ext cx="2743185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un-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  <p:sp>
          <p:nvSpPr>
            <p:cNvPr id="28" name="Rounded Rectangle 1">
              <a:extLst>
                <a:ext uri="{FF2B5EF4-FFF2-40B4-BE49-F238E27FC236}">
                  <a16:creationId xmlns:a16="http://schemas.microsoft.com/office/drawing/2014/main" id="{313C0022-2FD8-DB09-5D30-ECACB20C1D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464447" y="1572694"/>
              <a:ext cx="2743185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C324A1BD-B927-7F73-7861-25B4787AF402}"/>
              </a:ext>
            </a:extLst>
          </p:cNvPr>
          <p:cNvSpPr txBox="1"/>
          <p:nvPr/>
        </p:nvSpPr>
        <p:spPr>
          <a:xfrm>
            <a:off x="2895596" y="3429000"/>
            <a:ext cx="821450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locked</a:t>
            </a:r>
            <a:endParaRPr lang="en-AU" sz="1200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BF30F93-152B-3764-2E05-1381310531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3459306" y="3124751"/>
            <a:ext cx="0" cy="1160804"/>
          </a:xfrm>
          <a:prstGeom prst="straightConnector1">
            <a:avLst/>
          </a:prstGeom>
          <a:ln w="57150">
            <a:solidFill>
              <a:srgbClr val="0E1E42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C1BB911-1A63-E3DF-EDCE-138EF2CC91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242660" y="4975094"/>
            <a:ext cx="2508381" cy="0"/>
          </a:xfrm>
          <a:prstGeom prst="line">
            <a:avLst/>
          </a:prstGeom>
          <a:ln w="98425">
            <a:solidFill>
              <a:srgbClr val="455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1294463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983EB-7431-399F-A2BD-63BB91918B2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50027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24 We do</a:t>
            </a:r>
            <a:endParaRPr lang="en-AU" sz="800">
              <a:solidFill>
                <a:schemeClr val="bg2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E01FFA-0242-504D-85F7-1A8CAD895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180168"/>
              </p:ext>
            </p:extLst>
          </p:nvPr>
        </p:nvGraphicFramePr>
        <p:xfrm>
          <a:off x="694157" y="1886971"/>
          <a:ext cx="10766323" cy="322944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3618763">
                  <a:extLst>
                    <a:ext uri="{9D8B030D-6E8A-4147-A177-3AD203B41FA5}">
                      <a16:colId xmlns:a16="http://schemas.microsoft.com/office/drawing/2014/main" val="1174973447"/>
                    </a:ext>
                  </a:extLst>
                </a:gridCol>
                <a:gridCol w="7147560">
                  <a:extLst>
                    <a:ext uri="{9D8B030D-6E8A-4147-A177-3AD203B41FA5}">
                      <a16:colId xmlns:a16="http://schemas.microsoft.com/office/drawing/2014/main" val="2314007287"/>
                    </a:ext>
                  </a:extLst>
                </a:gridCol>
              </a:tblGrid>
              <a:tr h="15039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Prefix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un-</a:t>
                      </a:r>
                      <a:endParaRPr lang="en-AU" sz="3600" b="0" i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528011"/>
                  </a:ext>
                </a:extLst>
              </a:tr>
              <a:tr h="172551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kern="120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Meaning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‘not’ or ‘opposite of’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43568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355375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0B65622-42DE-0A87-6751-0AF2B869A4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808" y="-1586505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25 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72C65A8-63F5-A347-B913-057628D4D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50748" y="1596930"/>
            <a:ext cx="4173419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A1CB737-F01B-EE4F-B146-EE06365C8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67835" y="1572318"/>
            <a:ext cx="4449465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3E8F40-E4B3-70FF-8171-2AE6A50BBD5E}"/>
              </a:ext>
            </a:extLst>
          </p:cNvPr>
          <p:cNvSpPr txBox="1"/>
          <p:nvPr/>
        </p:nvSpPr>
        <p:spPr>
          <a:xfrm>
            <a:off x="87726" y="2285068"/>
            <a:ext cx="6099462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5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un-</a:t>
            </a:r>
            <a:endParaRPr lang="en-AU" sz="15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67BEB-6674-E640-B8FC-3D6EEC161177}"/>
              </a:ext>
            </a:extLst>
          </p:cNvPr>
          <p:cNvSpPr txBox="1"/>
          <p:nvPr/>
        </p:nvSpPr>
        <p:spPr>
          <a:xfrm>
            <a:off x="7243363" y="1638737"/>
            <a:ext cx="41734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kind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fold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screws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92821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4C1FE87-E9AD-1730-34BF-F0DE0E8EF2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8650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26 We do</a:t>
            </a:r>
            <a:endParaRPr lang="en-AU" sz="800">
              <a:solidFill>
                <a:schemeClr val="bg2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BDF94D0-8AC2-6D4B-AFD0-0222769CF6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377370"/>
              </p:ext>
            </p:extLst>
          </p:nvPr>
        </p:nvGraphicFramePr>
        <p:xfrm>
          <a:off x="330042" y="1810771"/>
          <a:ext cx="1106213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2297430">
                  <a:extLst>
                    <a:ext uri="{9D8B030D-6E8A-4147-A177-3AD203B41FA5}">
                      <a16:colId xmlns:a16="http://schemas.microsoft.com/office/drawing/2014/main" val="984351696"/>
                    </a:ext>
                  </a:extLst>
                </a:gridCol>
                <a:gridCol w="2324100">
                  <a:extLst>
                    <a:ext uri="{9D8B030D-6E8A-4147-A177-3AD203B41FA5}">
                      <a16:colId xmlns:a16="http://schemas.microsoft.com/office/drawing/2014/main" val="1816133748"/>
                    </a:ext>
                  </a:extLst>
                </a:gridCol>
                <a:gridCol w="24577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lvl="0"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load</a:t>
                      </a:r>
                      <a:endParaRPr lang="en-AU" sz="50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tidy</a:t>
                      </a:r>
                      <a:endParaRPr lang="en-AU" sz="50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blocked</a:t>
                      </a:r>
                      <a:endParaRPr lang="en-AU" sz="50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 with prefix added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603723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3EBDC-1C04-C097-28E8-F0165B06BA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3191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27 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6FDD06-AE27-087F-12EC-D36A5082E39C}"/>
              </a:ext>
            </a:extLst>
          </p:cNvPr>
          <p:cNvSpPr txBox="1">
            <a:spLocks/>
          </p:cNvSpPr>
          <p:nvPr/>
        </p:nvSpPr>
        <p:spPr>
          <a:xfrm>
            <a:off x="285750" y="1416422"/>
            <a:ext cx="11906250" cy="408111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200">
                <a:solidFill>
                  <a:srgbClr val="4557AD"/>
                </a:solidFill>
                <a:latin typeface="Tenorite" pitchFamily="2" charset="0"/>
              </a:rPr>
              <a:t>Mum unleashed Spot just as dad was unpacking the steak from the bag. It was unlucky timing. </a:t>
            </a:r>
            <a:endParaRPr lang="en-US" sz="7200" b="0">
              <a:solidFill>
                <a:srgbClr val="4557AD"/>
              </a:solidFill>
              <a:latin typeface="Tenorite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59867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BC2-6527-1DED-1ED5-63C99278A3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72857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28 We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C3551-9842-9C5D-B90B-5772CB57E8D4}"/>
              </a:ext>
            </a:extLst>
          </p:cNvPr>
          <p:cNvSpPr txBox="1">
            <a:spLocks/>
          </p:cNvSpPr>
          <p:nvPr/>
        </p:nvSpPr>
        <p:spPr>
          <a:xfrm>
            <a:off x="419603" y="1409555"/>
            <a:ext cx="11772397" cy="408111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200">
                <a:solidFill>
                  <a:srgbClr val="4557AD"/>
                </a:solidFill>
                <a:latin typeface="Tenorite" pitchFamily="2" charset="0"/>
              </a:rPr>
              <a:t>Ming</a:t>
            </a:r>
            <a:r>
              <a:rPr lang="en-US" sz="7200" b="0">
                <a:solidFill>
                  <a:srgbClr val="4557AD"/>
                </a:solidFill>
                <a:latin typeface="Tenorite" pitchFamily="2" charset="0"/>
              </a:rPr>
              <a:t> was unhappy. She </a:t>
            </a:r>
            <a:br>
              <a:rPr lang="en-US" sz="7200" b="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7200" b="0">
                <a:solidFill>
                  <a:srgbClr val="4557AD"/>
                </a:solidFill>
                <a:latin typeface="Tenorite" pitchFamily="2" charset="0"/>
              </a:rPr>
              <a:t>said her brother had left </a:t>
            </a:r>
            <a:br>
              <a:rPr lang="en-US" sz="7200" b="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7200" b="0">
                <a:solidFill>
                  <a:srgbClr val="4557AD"/>
                </a:solidFill>
                <a:latin typeface="Tenorite" pitchFamily="2" charset="0"/>
              </a:rPr>
              <a:t>his room untidy, but he </a:t>
            </a:r>
            <a:br>
              <a:rPr lang="en-US" sz="7200" b="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7200" b="0">
                <a:solidFill>
                  <a:srgbClr val="4557AD"/>
                </a:solidFill>
                <a:latin typeface="Tenorite" pitchFamily="2" charset="0"/>
              </a:rPr>
              <a:t>said that was untrue.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493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07D2AF8-E6D3-8D2C-E1BF-32D2F076535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59209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29 I do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C6D9A397-ED6B-DA17-CAF4-89DAB2A690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7175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85875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 Review You do</a:t>
            </a:r>
            <a:endParaRPr lang="en-AU" dirty="0"/>
          </a:p>
        </p:txBody>
      </p:sp>
      <p:grpSp>
        <p:nvGrpSpPr>
          <p:cNvPr id="5" name="Group 4" descr="Letters er ir and ur above a picture. The picture is of a girl holding a hurt bird in her arms. She is looking down at the bird with a sad look and the bird has two band-aids on it. The words underneath say: Her bird is hurt.">
            <a:extLst>
              <a:ext uri="{FF2B5EF4-FFF2-40B4-BE49-F238E27FC236}">
                <a16:creationId xmlns:a16="http://schemas.microsoft.com/office/drawing/2014/main" id="{3B4ED2E0-4317-012C-6726-77A43E1E47C7}"/>
              </a:ext>
            </a:extLst>
          </p:cNvPr>
          <p:cNvGrpSpPr/>
          <p:nvPr/>
        </p:nvGrpSpPr>
        <p:grpSpPr>
          <a:xfrm>
            <a:off x="0" y="533264"/>
            <a:ext cx="12192000" cy="5822366"/>
            <a:chOff x="0" y="533264"/>
            <a:chExt cx="12192000" cy="582236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1297250-99A9-D400-3FFC-AFCBF59F9451}"/>
                </a:ext>
              </a:extLst>
            </p:cNvPr>
            <p:cNvSpPr txBox="1"/>
            <p:nvPr/>
          </p:nvSpPr>
          <p:spPr>
            <a:xfrm>
              <a:off x="1" y="5124524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H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er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b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ir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d is h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ur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t.</a:t>
              </a:r>
              <a:endParaRPr lang="en-AU" sz="7400" u="sng">
                <a:solidFill>
                  <a:srgbClr val="4557AD"/>
                </a:solidFill>
              </a:endParaRPr>
            </a:p>
          </p:txBody>
        </p:sp>
        <p:sp>
          <p:nvSpPr>
            <p:cNvPr id="9" name="Rounded Rectangle 2">
              <a:extLst>
                <a:ext uri="{FF2B5EF4-FFF2-40B4-BE49-F238E27FC236}">
                  <a16:creationId xmlns:a16="http://schemas.microsoft.com/office/drawing/2014/main" id="{F4F75782-1C16-EBB0-EB04-E4B00C0BEACC}"/>
                </a:ext>
              </a:extLst>
            </p:cNvPr>
            <p:cNvSpPr/>
            <p:nvPr/>
          </p:nvSpPr>
          <p:spPr>
            <a:xfrm>
              <a:off x="1724297" y="2024482"/>
              <a:ext cx="8268789" cy="4331148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52B13EAD-1075-E7CF-D669-373E1C8961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4955396" y="2191410"/>
              <a:ext cx="2281207" cy="3269731"/>
            </a:xfrm>
            <a:prstGeom prst="rect">
              <a:avLst/>
            </a:prstGeom>
          </p:spPr>
        </p:pic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10C70962-6AC5-8DAA-0DA4-9B2C2B63FB13}"/>
                </a:ext>
              </a:extLst>
            </p:cNvPr>
            <p:cNvSpPr txBox="1">
              <a:spLocks/>
            </p:cNvSpPr>
            <p:nvPr/>
          </p:nvSpPr>
          <p:spPr>
            <a:xfrm>
              <a:off x="0" y="533264"/>
              <a:ext cx="12192000" cy="165814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er </a:t>
              </a:r>
              <a:r>
                <a:rPr lang="en-US" sz="110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ir</a:t>
              </a:r>
              <a:r>
                <a:rPr lang="en-US" sz="110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</a:t>
              </a:r>
              <a:r>
                <a:rPr lang="en-US" sz="110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ur</a:t>
              </a:r>
              <a:endParaRPr lang="en-AU" sz="110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793137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303DDC-9CC5-A487-080C-36F78864333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45561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30 We do</a:t>
            </a:r>
            <a:endParaRPr lang="en-AU" sz="800">
              <a:solidFill>
                <a:schemeClr val="bg2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FCC4FB-7017-7847-B188-6F18D924C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602327"/>
              </p:ext>
            </p:extLst>
          </p:nvPr>
        </p:nvGraphicFramePr>
        <p:xfrm>
          <a:off x="330042" y="1810771"/>
          <a:ext cx="1158080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75979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Dictated sentence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AU" sz="4400" b="0">
                        <a:solidFill>
                          <a:srgbClr val="4557AD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My own sentence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200750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A5640-E753-61D0-4411-B513628106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866011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</a:rPr>
              <a:t>Slide 31 Prefix review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0EE937-47C6-8C4D-9429-386197BDFEC9}"/>
              </a:ext>
            </a:extLst>
          </p:cNvPr>
          <p:cNvSpPr txBox="1">
            <a:spLocks/>
          </p:cNvSpPr>
          <p:nvPr/>
        </p:nvSpPr>
        <p:spPr>
          <a:xfrm>
            <a:off x="307427" y="1158962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un-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15432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99D02-F209-C1D1-EC57-E8AC43A1B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81780-2F66-EF4C-2E22-415E1DDBD47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32140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32 Check for understanding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16" name="Rounded Rectangle 22">
            <a:extLst>
              <a:ext uri="{FF2B5EF4-FFF2-40B4-BE49-F238E27FC236}">
                <a16:creationId xmlns:a16="http://schemas.microsoft.com/office/drawing/2014/main" id="{BF520E98-B5A3-2DE0-6531-73184016B3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67018" y="1878842"/>
            <a:ext cx="994016" cy="53962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25">
            <a:extLst>
              <a:ext uri="{FF2B5EF4-FFF2-40B4-BE49-F238E27FC236}">
                <a16:creationId xmlns:a16="http://schemas.microsoft.com/office/drawing/2014/main" id="{98E24628-005D-1F71-744D-6BD5D84B49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98817" y="1878841"/>
            <a:ext cx="994016" cy="53962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98A8B17A-E586-1132-D0DA-465DD8C50C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389965" y="1060359"/>
            <a:ext cx="4588192" cy="458819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DE93F90-B9DA-5F76-BFC4-8BE08B6AC4BD}"/>
              </a:ext>
            </a:extLst>
          </p:cNvPr>
          <p:cNvSpPr txBox="1"/>
          <p:nvPr/>
        </p:nvSpPr>
        <p:spPr>
          <a:xfrm>
            <a:off x="33940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5044930-62B9-5855-5674-2EC80A949276}"/>
              </a:ext>
            </a:extLst>
          </p:cNvPr>
          <p:cNvSpPr txBox="1">
            <a:spLocks/>
          </p:cNvSpPr>
          <p:nvPr/>
        </p:nvSpPr>
        <p:spPr>
          <a:xfrm>
            <a:off x="4329931" y="2530413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add the prefix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761607B-A2BB-6A7D-629C-BD6571B897E7}"/>
              </a:ext>
            </a:extLst>
          </p:cNvPr>
          <p:cNvSpPr txBox="1">
            <a:spLocks/>
          </p:cNvSpPr>
          <p:nvPr/>
        </p:nvSpPr>
        <p:spPr>
          <a:xfrm>
            <a:off x="8013800" y="2528757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meaning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Speech Bubble: Rectangle with Corners Rounded 27">
            <a:extLst>
              <a:ext uri="{FF2B5EF4-FFF2-40B4-BE49-F238E27FC236}">
                <a16:creationId xmlns:a16="http://schemas.microsoft.com/office/drawing/2014/main" id="{F7DF221A-333F-8236-C6EE-F0048B4DB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31206" y="2021811"/>
            <a:ext cx="465640" cy="253681"/>
          </a:xfrm>
          <a:prstGeom prst="wedgeRoundRectCallout">
            <a:avLst>
              <a:gd name="adj1" fmla="val -42526"/>
              <a:gd name="adj2" fmla="val 73545"/>
              <a:gd name="adj3" fmla="val 16667"/>
            </a:avLst>
          </a:prstGeom>
          <a:noFill/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7F4E284-7360-31CF-092F-D8CDC676F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232162" y="1836112"/>
            <a:ext cx="947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/>
              <a:t>un-</a:t>
            </a:r>
          </a:p>
        </p:txBody>
      </p:sp>
      <p:pic>
        <p:nvPicPr>
          <p:cNvPr id="6" name="Picture 5" descr="pluggenerated with medium confidence">
            <a:extLst>
              <a:ext uri="{FF2B5EF4-FFF2-40B4-BE49-F238E27FC236}">
                <a16:creationId xmlns:a16="http://schemas.microsoft.com/office/drawing/2014/main" id="{09633C7E-7302-A966-B2B3-D6656063F9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854" y="3847457"/>
            <a:ext cx="2095146" cy="2095146"/>
          </a:xfrm>
          <a:prstGeom prst="rect">
            <a:avLst/>
          </a:prstGeom>
        </p:spPr>
      </p:pic>
      <p:pic>
        <p:nvPicPr>
          <p:cNvPr id="4" name="Graphic 3" descr="happy">
            <a:extLst>
              <a:ext uri="{FF2B5EF4-FFF2-40B4-BE49-F238E27FC236}">
                <a16:creationId xmlns:a16="http://schemas.microsoft.com/office/drawing/2014/main" id="{AACC20FE-1F3A-8FC8-CD2E-7C5DB8C159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30383" y="3976046"/>
            <a:ext cx="1768176" cy="17681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8289E34-9697-6225-5C5F-9EEECCCABD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0800000">
            <a:off x="4210927" y="4222064"/>
            <a:ext cx="840986" cy="4033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6BED70E-E84C-1FE9-77AF-FD6B1D5642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9606116" y="4311711"/>
            <a:ext cx="344564" cy="165271"/>
          </a:xfrm>
          <a:prstGeom prst="rect">
            <a:avLst/>
          </a:prstGeom>
        </p:spPr>
      </p:pic>
      <p:pic>
        <p:nvPicPr>
          <p:cNvPr id="8" name="Picture 7" descr="screw">
            <a:extLst>
              <a:ext uri="{FF2B5EF4-FFF2-40B4-BE49-F238E27FC236}">
                <a16:creationId xmlns:a16="http://schemas.microsoft.com/office/drawing/2014/main" id="{9382B071-CAF3-4F6C-7529-E1A447B333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99663">
            <a:off x="9182417" y="3552471"/>
            <a:ext cx="2095147" cy="20951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33153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2457C-8772-95FA-E44D-98E3DAB8DA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59210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33 You do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3" name="Graphic 7" descr="Social network outline">
            <a:extLst>
              <a:ext uri="{FF2B5EF4-FFF2-40B4-BE49-F238E27FC236}">
                <a16:creationId xmlns:a16="http://schemas.microsoft.com/office/drawing/2014/main" id="{B549852A-D262-9C4F-AEA2-6FE6D2D0B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9DF7452-ECCC-C246-BC35-123CE0B8C09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Teacher-led focus group</a:t>
            </a:r>
          </a:p>
        </p:txBody>
      </p:sp>
      <p:pic>
        <p:nvPicPr>
          <p:cNvPr id="4" name="Graphic 3" descr="Storytelling outline">
            <a:extLst>
              <a:ext uri="{FF2B5EF4-FFF2-40B4-BE49-F238E27FC236}">
                <a16:creationId xmlns:a16="http://schemas.microsoft.com/office/drawing/2014/main" id="{8D1AB800-CEA4-0A4F-A280-6184C1939E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B78CFCE-54F4-4C40-91E8-794DD4452370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65264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9CAA8-5AB5-DCCC-78AA-A962F3FCA1B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8650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End of presentation</a:t>
            </a:r>
            <a:endParaRPr lang="en-AU" sz="800">
              <a:solidFill>
                <a:schemeClr val="bg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742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D0AF58-A26D-A6DB-5A3D-32196294E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FA91D2-4D1A-0376-49B8-F26B1D63140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 Review You do</a:t>
            </a:r>
            <a:endParaRPr lang="en-AU" dirty="0"/>
          </a:p>
        </p:txBody>
      </p:sp>
      <p:grpSp>
        <p:nvGrpSpPr>
          <p:cNvPr id="3" name="Group 2" descr="Two diagrams; the first is a straight line followed by a square tile with the letter v in it, followed by a circular tile with the letter e inside it, and underneath is a muted speaker icon; the second diagram has a straight line followed by a blank square tile, followed by a circular tile with the letter e inside it, and underneath is a muted speaker icon.">
            <a:extLst>
              <a:ext uri="{FF2B5EF4-FFF2-40B4-BE49-F238E27FC236}">
                <a16:creationId xmlns:a16="http://schemas.microsoft.com/office/drawing/2014/main" id="{D35F1E09-7C7F-F9D3-3D6F-6846A528E123}"/>
              </a:ext>
            </a:extLst>
          </p:cNvPr>
          <p:cNvGrpSpPr/>
          <p:nvPr/>
        </p:nvGrpSpPr>
        <p:grpSpPr>
          <a:xfrm>
            <a:off x="1247757" y="2781769"/>
            <a:ext cx="9177692" cy="1710098"/>
            <a:chOff x="1247757" y="2781769"/>
            <a:chExt cx="9177692" cy="171009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6E2BC63-1F7F-83BB-F0B0-B2ECB7E8F70C}"/>
                </a:ext>
              </a:extLst>
            </p:cNvPr>
            <p:cNvGrpSpPr/>
            <p:nvPr/>
          </p:nvGrpSpPr>
          <p:grpSpPr>
            <a:xfrm>
              <a:off x="7011736" y="3088597"/>
              <a:ext cx="3413713" cy="938383"/>
              <a:chOff x="2610196" y="2658034"/>
              <a:chExt cx="6328016" cy="154193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F3EDCCD8-F6DC-4428-A7AC-41038937C0E8}"/>
                  </a:ext>
                </a:extLst>
              </p:cNvPr>
              <p:cNvGrpSpPr/>
              <p:nvPr/>
            </p:nvGrpSpPr>
            <p:grpSpPr>
              <a:xfrm>
                <a:off x="5651660" y="2658034"/>
                <a:ext cx="3286552" cy="1541932"/>
                <a:chOff x="5834579" y="3190859"/>
                <a:chExt cx="3187064" cy="1541932"/>
              </a:xfrm>
            </p:grpSpPr>
            <p:sp>
              <p:nvSpPr>
                <p:cNvPr id="12" name="Rounded Rectangle 13">
                  <a:extLst>
                    <a:ext uri="{FF2B5EF4-FFF2-40B4-BE49-F238E27FC236}">
                      <a16:creationId xmlns:a16="http://schemas.microsoft.com/office/drawing/2014/main" id="{A84138B5-285A-ECFB-AFC4-120CAF2B202B}"/>
                    </a:ext>
                  </a:extLst>
                </p:cNvPr>
                <p:cNvSpPr/>
                <p:nvPr/>
              </p:nvSpPr>
              <p:spPr>
                <a:xfrm>
                  <a:off x="5834579" y="3190860"/>
                  <a:ext cx="1541931" cy="1541931"/>
                </a:xfrm>
                <a:prstGeom prst="roundRect">
                  <a:avLst>
                    <a:gd name="adj" fmla="val 8315"/>
                  </a:avLst>
                </a:prstGeom>
                <a:solidFill>
                  <a:srgbClr val="776AAA"/>
                </a:solidFill>
                <a:ln w="28575">
                  <a:solidFill>
                    <a:srgbClr val="776AAA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95A9C196-03A3-EF11-FAB1-8657BD043A5A}"/>
                    </a:ext>
                  </a:extLst>
                </p:cNvPr>
                <p:cNvSpPr/>
                <p:nvPr/>
              </p:nvSpPr>
              <p:spPr>
                <a:xfrm>
                  <a:off x="7479712" y="3190859"/>
                  <a:ext cx="1541931" cy="1541931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8000">
                      <a:latin typeface="Tenorite" panose="00000500000000000000" pitchFamily="2" charset="0"/>
                    </a:rPr>
                    <a:t>e</a:t>
                  </a:r>
                  <a:endParaRPr lang="en-US" sz="11500">
                    <a:latin typeface="Tenorite" panose="00000500000000000000" pitchFamily="2" charset="0"/>
                  </a:endParaRPr>
                </a:p>
                <a:p>
                  <a:pPr algn="ctr"/>
                  <a:endParaRPr lang="en-US"/>
                </a:p>
              </p:txBody>
            </p:sp>
          </p:grp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FDB85F6-00EB-7FB4-316B-8B47AB2D184D}"/>
                  </a:ext>
                </a:extLst>
              </p:cNvPr>
              <p:cNvCxnSpPr/>
              <p:nvPr/>
            </p:nvCxnSpPr>
            <p:spPr>
              <a:xfrm flipH="1">
                <a:off x="2610196" y="4199965"/>
                <a:ext cx="2892829" cy="0"/>
              </a:xfrm>
              <a:prstGeom prst="line">
                <a:avLst/>
              </a:prstGeom>
              <a:ln w="57150">
                <a:solidFill>
                  <a:srgbClr val="776A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D254F26B-3253-265D-15C1-028AEFAD1150}"/>
                </a:ext>
              </a:extLst>
            </p:cNvPr>
            <p:cNvGrpSpPr/>
            <p:nvPr/>
          </p:nvGrpSpPr>
          <p:grpSpPr>
            <a:xfrm>
              <a:off x="1247757" y="2781769"/>
              <a:ext cx="3413713" cy="1710098"/>
              <a:chOff x="1452209" y="2894020"/>
              <a:chExt cx="3413713" cy="1710098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BB604545-B801-ED2A-B6B4-4F1FE032A218}"/>
                  </a:ext>
                </a:extLst>
              </p:cNvPr>
              <p:cNvGrpSpPr/>
              <p:nvPr/>
            </p:nvGrpSpPr>
            <p:grpSpPr>
              <a:xfrm>
                <a:off x="1452209" y="3200850"/>
                <a:ext cx="3413713" cy="1403268"/>
                <a:chOff x="2610196" y="2658034"/>
                <a:chExt cx="6328016" cy="2305820"/>
              </a:xfrm>
            </p:grpSpPr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99D2CE56-67AB-4D35-A9ED-B26CC980614E}"/>
                    </a:ext>
                  </a:extLst>
                </p:cNvPr>
                <p:cNvGrpSpPr/>
                <p:nvPr/>
              </p:nvGrpSpPr>
              <p:grpSpPr>
                <a:xfrm>
                  <a:off x="5651660" y="2658034"/>
                  <a:ext cx="3286552" cy="1541932"/>
                  <a:chOff x="5834579" y="3190859"/>
                  <a:chExt cx="3187064" cy="1541932"/>
                </a:xfrm>
              </p:grpSpPr>
              <p:sp>
                <p:nvSpPr>
                  <p:cNvPr id="28" name="Rounded Rectangle 13">
                    <a:extLst>
                      <a:ext uri="{FF2B5EF4-FFF2-40B4-BE49-F238E27FC236}">
                        <a16:creationId xmlns:a16="http://schemas.microsoft.com/office/drawing/2014/main" id="{508AA998-5A13-E7A8-EDDE-0CD1C2E25390}"/>
                      </a:ext>
                    </a:extLst>
                  </p:cNvPr>
                  <p:cNvSpPr/>
                  <p:nvPr/>
                </p:nvSpPr>
                <p:spPr>
                  <a:xfrm>
                    <a:off x="5834579" y="3190860"/>
                    <a:ext cx="1541931" cy="1541931"/>
                  </a:xfrm>
                  <a:prstGeom prst="roundRect">
                    <a:avLst>
                      <a:gd name="adj" fmla="val 8315"/>
                    </a:avLst>
                  </a:prstGeom>
                  <a:solidFill>
                    <a:srgbClr val="776AAA"/>
                  </a:solidFill>
                  <a:ln w="28575">
                    <a:solidFill>
                      <a:srgbClr val="776AAA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9" name="Oval 28">
                    <a:extLst>
                      <a:ext uri="{FF2B5EF4-FFF2-40B4-BE49-F238E27FC236}">
                        <a16:creationId xmlns:a16="http://schemas.microsoft.com/office/drawing/2014/main" id="{396B36FB-EE63-BA00-4EAA-B25BE4EEE8FD}"/>
                      </a:ext>
                    </a:extLst>
                  </p:cNvPr>
                  <p:cNvSpPr/>
                  <p:nvPr/>
                </p:nvSpPr>
                <p:spPr>
                  <a:xfrm>
                    <a:off x="7479712" y="3190859"/>
                    <a:ext cx="1541931" cy="1541931"/>
                  </a:xfrm>
                  <a:prstGeom prst="ellipse">
                    <a:avLst/>
                  </a:prstGeom>
                  <a:solidFill>
                    <a:srgbClr val="776AA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8000">
                        <a:latin typeface="Tenorite" panose="00000500000000000000" pitchFamily="2" charset="0"/>
                      </a:rPr>
                      <a:t>e</a:t>
                    </a:r>
                    <a:endParaRPr lang="en-US" sz="11500">
                      <a:latin typeface="Tenorite" panose="00000500000000000000" pitchFamily="2" charset="0"/>
                    </a:endParaRPr>
                  </a:p>
                  <a:p>
                    <a:pPr algn="ctr"/>
                    <a:endParaRPr lang="en-US"/>
                  </a:p>
                </p:txBody>
              </p:sp>
            </p:grp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46B3F371-83CF-7A1E-A4CE-F8B56CED2055}"/>
                    </a:ext>
                  </a:extLst>
                </p:cNvPr>
                <p:cNvCxnSpPr/>
                <p:nvPr/>
              </p:nvCxnSpPr>
              <p:spPr>
                <a:xfrm flipH="1">
                  <a:off x="2610196" y="4199965"/>
                  <a:ext cx="2892829" cy="0"/>
                </a:xfrm>
                <a:prstGeom prst="line">
                  <a:avLst/>
                </a:prstGeom>
                <a:ln w="57150">
                  <a:solidFill>
                    <a:srgbClr val="776AA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27" name="Graphic 26" descr="Mute speaker with solid fill">
                  <a:extLst>
                    <a:ext uri="{FF2B5EF4-FFF2-40B4-BE49-F238E27FC236}">
                      <a16:creationId xmlns:a16="http://schemas.microsoft.com/office/drawing/2014/main" id="{BFB83F23-0DB4-8A9B-8AF5-76F5DAE869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827233" y="4199965"/>
                  <a:ext cx="763890" cy="763889"/>
                </a:xfrm>
                <a:prstGeom prst="rect">
                  <a:avLst/>
                </a:prstGeom>
              </p:spPr>
            </p:pic>
          </p:grp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FEB8677-6848-7177-C901-570609172CF4}"/>
                  </a:ext>
                </a:extLst>
              </p:cNvPr>
              <p:cNvSpPr txBox="1"/>
              <p:nvPr/>
            </p:nvSpPr>
            <p:spPr>
              <a:xfrm>
                <a:off x="2849578" y="2894020"/>
                <a:ext cx="1321551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v</a:t>
                </a:r>
                <a:endParaRPr lang="en-US" sz="60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</p:grpSp>
        <p:pic>
          <p:nvPicPr>
            <p:cNvPr id="30" name="Graphic 29" descr="Mute speaker with solid fill">
              <a:extLst>
                <a:ext uri="{FF2B5EF4-FFF2-40B4-BE49-F238E27FC236}">
                  <a16:creationId xmlns:a16="http://schemas.microsoft.com/office/drawing/2014/main" id="{1A657FC6-DFC0-664A-3D68-EE6FA3BCED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850376" y="4014100"/>
              <a:ext cx="412088" cy="464885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04771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5 Review you do</a:t>
            </a:r>
            <a:endParaRPr lang="en-AU" dirty="0"/>
          </a:p>
        </p:txBody>
      </p:sp>
      <p:grpSp>
        <p:nvGrpSpPr>
          <p:cNvPr id="8" name="Group 7" descr="the letters ir, ar, or, er, ur">
            <a:extLst>
              <a:ext uri="{FF2B5EF4-FFF2-40B4-BE49-F238E27FC236}">
                <a16:creationId xmlns:a16="http://schemas.microsoft.com/office/drawing/2014/main" id="{74A2EF7D-BE2B-A57C-680D-9E0C34784C8F}"/>
              </a:ext>
            </a:extLst>
          </p:cNvPr>
          <p:cNvGrpSpPr/>
          <p:nvPr/>
        </p:nvGrpSpPr>
        <p:grpSpPr>
          <a:xfrm>
            <a:off x="590550" y="1299828"/>
            <a:ext cx="10758054" cy="5170645"/>
            <a:chOff x="590550" y="1299828"/>
            <a:chExt cx="10758054" cy="5170645"/>
          </a:xfrm>
        </p:grpSpPr>
        <p:sp>
          <p:nvSpPr>
            <p:cNvPr id="4" name="Content Placeholder 3">
              <a:extLst>
                <a:ext uri="{FF2B5EF4-FFF2-40B4-BE49-F238E27FC236}">
                  <a16:creationId xmlns:a16="http://schemas.microsoft.com/office/drawing/2014/main" id="{7D8E778A-EAE1-7623-8BD8-8DD6B368B1A3}"/>
                </a:ext>
              </a:extLst>
            </p:cNvPr>
            <p:cNvSpPr txBox="1">
              <a:spLocks/>
            </p:cNvSpPr>
            <p:nvPr/>
          </p:nvSpPr>
          <p:spPr>
            <a:xfrm>
              <a:off x="590550" y="1300876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ir</a:t>
              </a:r>
              <a:endParaRPr lang="en-AU" sz="18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3">
              <a:extLst>
                <a:ext uri="{FF2B5EF4-FFF2-40B4-BE49-F238E27FC236}">
                  <a16:creationId xmlns:a16="http://schemas.microsoft.com/office/drawing/2014/main" id="{6E8E7DCC-F433-68D3-6DDC-3149CFA23C6C}"/>
                </a:ext>
              </a:extLst>
            </p:cNvPr>
            <p:cNvSpPr txBox="1">
              <a:spLocks/>
            </p:cNvSpPr>
            <p:nvPr/>
          </p:nvSpPr>
          <p:spPr>
            <a:xfrm>
              <a:off x="4312227" y="1299828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endParaRPr lang="en-AU" sz="18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" name="Content Placeholder 3">
              <a:extLst>
                <a:ext uri="{FF2B5EF4-FFF2-40B4-BE49-F238E27FC236}">
                  <a16:creationId xmlns:a16="http://schemas.microsoft.com/office/drawing/2014/main" id="{E5D2D2B6-0FBF-5CD3-5768-964BA488710D}"/>
                </a:ext>
              </a:extLst>
            </p:cNvPr>
            <p:cNvSpPr txBox="1">
              <a:spLocks/>
            </p:cNvSpPr>
            <p:nvPr/>
          </p:nvSpPr>
          <p:spPr>
            <a:xfrm>
              <a:off x="8033904" y="1299828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or</a:t>
              </a:r>
              <a:endParaRPr lang="en-AU" sz="18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" name="Content Placeholder 3">
              <a:extLst>
                <a:ext uri="{FF2B5EF4-FFF2-40B4-BE49-F238E27FC236}">
                  <a16:creationId xmlns:a16="http://schemas.microsoft.com/office/drawing/2014/main" id="{5535CA4A-05AB-87FF-B3A2-51B5E8DEEAB3}"/>
                </a:ext>
              </a:extLst>
            </p:cNvPr>
            <p:cNvSpPr txBox="1">
              <a:spLocks/>
            </p:cNvSpPr>
            <p:nvPr/>
          </p:nvSpPr>
          <p:spPr>
            <a:xfrm>
              <a:off x="2451389" y="3885150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er</a:t>
              </a:r>
              <a:endParaRPr lang="en-AU" sz="18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" name="Content Placeholder 3">
              <a:extLst>
                <a:ext uri="{FF2B5EF4-FFF2-40B4-BE49-F238E27FC236}">
                  <a16:creationId xmlns:a16="http://schemas.microsoft.com/office/drawing/2014/main" id="{7214697C-3003-7E73-7417-5B1F95F2A507}"/>
                </a:ext>
              </a:extLst>
            </p:cNvPr>
            <p:cNvSpPr txBox="1">
              <a:spLocks/>
            </p:cNvSpPr>
            <p:nvPr/>
          </p:nvSpPr>
          <p:spPr>
            <a:xfrm>
              <a:off x="6425913" y="3885149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ur</a:t>
              </a:r>
              <a:endParaRPr lang="en-AU" sz="18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47007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37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2" name="Group 1" descr="farming, download, praise, fur">
            <a:extLst>
              <a:ext uri="{FF2B5EF4-FFF2-40B4-BE49-F238E27FC236}">
                <a16:creationId xmlns:a16="http://schemas.microsoft.com/office/drawing/2014/main" id="{9944675E-BF9C-8FFB-B92D-0A91F458365D}"/>
              </a:ext>
            </a:extLst>
          </p:cNvPr>
          <p:cNvGrpSpPr/>
          <p:nvPr/>
        </p:nvGrpSpPr>
        <p:grpSpPr>
          <a:xfrm>
            <a:off x="285750" y="1835033"/>
            <a:ext cx="11906250" cy="3609249"/>
            <a:chOff x="285750" y="1783759"/>
            <a:chExt cx="11906250" cy="360924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1F14A1D3-1551-D4F1-746B-DD730C924242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praise           fur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FED0F548-08C1-43FA-14DE-E00EC4A0E97C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farming         download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2303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915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 descr="torch, bird, shark">
            <a:extLst>
              <a:ext uri="{FF2B5EF4-FFF2-40B4-BE49-F238E27FC236}">
                <a16:creationId xmlns:a16="http://schemas.microsoft.com/office/drawing/2014/main" id="{E9A903B1-8F1A-DFEC-4497-AD9FC84C9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1672" y="2344673"/>
            <a:ext cx="2574000" cy="2574000"/>
          </a:xfrm>
          <a:prstGeom prst="rect">
            <a:avLst/>
          </a:prstGeom>
        </p:spPr>
      </p:pic>
      <p:pic>
        <p:nvPicPr>
          <p:cNvPr id="4" name="Picture 3" descr="bird">
            <a:extLst>
              <a:ext uri="{FF2B5EF4-FFF2-40B4-BE49-F238E27FC236}">
                <a16:creationId xmlns:a16="http://schemas.microsoft.com/office/drawing/2014/main" id="{78E42BA6-E451-6509-097B-E3E6B64582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43750" y="2479424"/>
            <a:ext cx="2304498" cy="2304498"/>
          </a:xfrm>
          <a:prstGeom prst="rect">
            <a:avLst/>
          </a:prstGeom>
        </p:spPr>
      </p:pic>
      <p:pic>
        <p:nvPicPr>
          <p:cNvPr id="7" name="Picture 6" descr="shark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76327" y="2344673"/>
            <a:ext cx="2447243" cy="244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77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DE66B87-D001-A30F-5945-3B9E0918BF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0430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</a:rPr>
              <a:t>Slide 9 Suffix review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51ABDC-86E2-4505-459E-2F5743631189}"/>
              </a:ext>
            </a:extLst>
          </p:cNvPr>
          <p:cNvSpPr txBox="1"/>
          <p:nvPr/>
        </p:nvSpPr>
        <p:spPr>
          <a:xfrm>
            <a:off x="1366350" y="2692466"/>
            <a:ext cx="35275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>
                <a:solidFill>
                  <a:srgbClr val="4557AD"/>
                </a:solidFill>
                <a:latin typeface="Tenorite" pitchFamily="2" charset="0"/>
              </a:rPr>
              <a:t>1-1-1</a:t>
            </a:r>
            <a:endParaRPr lang="en-AU"/>
          </a:p>
        </p:txBody>
      </p:sp>
      <p:sp>
        <p:nvSpPr>
          <p:cNvPr id="3" name="Rounded Rectangle 1">
            <a:extLst>
              <a:ext uri="{FF2B5EF4-FFF2-40B4-BE49-F238E27FC236}">
                <a16:creationId xmlns:a16="http://schemas.microsoft.com/office/drawing/2014/main" id="{05A2BB6C-2230-2918-1AD8-DB7D3DD99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04930" y="2695257"/>
            <a:ext cx="3579211" cy="154759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 descr="The suffixes ing, ed and y">
            <a:extLst>
              <a:ext uri="{FF2B5EF4-FFF2-40B4-BE49-F238E27FC236}">
                <a16:creationId xmlns:a16="http://schemas.microsoft.com/office/drawing/2014/main" id="{E833B968-35A7-FD3B-2045-5A34205F73C9}"/>
              </a:ext>
            </a:extLst>
          </p:cNvPr>
          <p:cNvGrpSpPr/>
          <p:nvPr/>
        </p:nvGrpSpPr>
        <p:grpSpPr>
          <a:xfrm>
            <a:off x="6904655" y="835734"/>
            <a:ext cx="3190584" cy="5184301"/>
            <a:chOff x="6904655" y="835734"/>
            <a:chExt cx="3190584" cy="5184301"/>
          </a:xfrm>
        </p:grpSpPr>
        <p:sp>
          <p:nvSpPr>
            <p:cNvPr id="5" name="Text Placeholder 1">
              <a:extLst>
                <a:ext uri="{FF2B5EF4-FFF2-40B4-BE49-F238E27FC236}">
                  <a16:creationId xmlns:a16="http://schemas.microsoft.com/office/drawing/2014/main" id="{44A74776-E8FA-A82D-49D5-6CA558108F17}"/>
                </a:ext>
              </a:extLst>
            </p:cNvPr>
            <p:cNvSpPr txBox="1">
              <a:spLocks/>
            </p:cNvSpPr>
            <p:nvPr/>
          </p:nvSpPr>
          <p:spPr>
            <a:xfrm>
              <a:off x="6979475" y="835734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0" b="0" i="0" u="none" strike="noStrike" kern="1200" cap="none" spc="0" normalizeH="0" baseline="0" noProof="0">
                  <a:ln>
                    <a:noFill/>
                  </a:ln>
                  <a:solidFill>
                    <a:srgbClr val="4557AD"/>
                  </a:solidFill>
                  <a:effectLst/>
                  <a:uLnTx/>
                  <a:uFillTx/>
                  <a:latin typeface="Tenorite" pitchFamily="2" charset="0"/>
                  <a:ea typeface="+mn-ea"/>
                  <a:cs typeface="+mn-cs"/>
                </a:rPr>
                <a:t>-</a:t>
              </a:r>
              <a:r>
                <a:rPr kumimoji="0" lang="en-US" sz="12000" b="0" i="0" u="none" strike="noStrike" kern="1200" cap="none" spc="0" normalizeH="0" baseline="0" noProof="0" err="1">
                  <a:ln>
                    <a:noFill/>
                  </a:ln>
                  <a:solidFill>
                    <a:srgbClr val="4557AD"/>
                  </a:solidFill>
                  <a:effectLst/>
                  <a:uLnTx/>
                  <a:uFillTx/>
                  <a:latin typeface="Tenorite" pitchFamily="2" charset="0"/>
                  <a:ea typeface="+mn-ea"/>
                  <a:cs typeface="+mn-cs"/>
                </a:rPr>
                <a:t>ing</a:t>
              </a:r>
              <a:endParaRPr kumimoji="0" lang="en-AU" sz="12000" b="0" i="0" u="none" strike="noStrike" kern="1200" cap="none" spc="0" normalizeH="0" baseline="0" noProof="0">
                <a:ln>
                  <a:noFill/>
                </a:ln>
                <a:solidFill>
                  <a:srgbClr val="4557AD"/>
                </a:solidFill>
                <a:effectLst/>
                <a:uLnTx/>
                <a:uFillTx/>
                <a:latin typeface="Tenorite" pitchFamily="2" charset="0"/>
                <a:ea typeface="+mn-ea"/>
                <a:cs typeface="+mn-cs"/>
              </a:endParaRPr>
            </a:p>
          </p:txBody>
        </p:sp>
        <p:sp>
          <p:nvSpPr>
            <p:cNvPr id="13" name="Rounded Rectangle 1">
              <a:extLst>
                <a:ext uri="{FF2B5EF4-FFF2-40B4-BE49-F238E27FC236}">
                  <a16:creationId xmlns:a16="http://schemas.microsoft.com/office/drawing/2014/main" id="{0AA444A5-E84A-E100-FAAC-E40E3F7860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904655" y="922267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 Placeholder 1">
              <a:extLst>
                <a:ext uri="{FF2B5EF4-FFF2-40B4-BE49-F238E27FC236}">
                  <a16:creationId xmlns:a16="http://schemas.microsoft.com/office/drawing/2014/main" id="{71764ECC-0527-2D48-A5E9-4D2821C53DF4}"/>
                </a:ext>
              </a:extLst>
            </p:cNvPr>
            <p:cNvSpPr txBox="1">
              <a:spLocks/>
            </p:cNvSpPr>
            <p:nvPr/>
          </p:nvSpPr>
          <p:spPr>
            <a:xfrm>
              <a:off x="6979475" y="2612915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-ed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  <p:sp>
          <p:nvSpPr>
            <p:cNvPr id="17" name="Rounded Rectangle 1">
              <a:extLst>
                <a:ext uri="{FF2B5EF4-FFF2-40B4-BE49-F238E27FC236}">
                  <a16:creationId xmlns:a16="http://schemas.microsoft.com/office/drawing/2014/main" id="{33246BE3-9A1A-5261-473B-89C6B2E615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904655" y="2699448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 Placeholder 1">
              <a:extLst>
                <a:ext uri="{FF2B5EF4-FFF2-40B4-BE49-F238E27FC236}">
                  <a16:creationId xmlns:a16="http://schemas.microsoft.com/office/drawing/2014/main" id="{316BDA1B-C05C-39DC-B89C-23F511F83A3E}"/>
                </a:ext>
              </a:extLst>
            </p:cNvPr>
            <p:cNvSpPr txBox="1">
              <a:spLocks/>
            </p:cNvSpPr>
            <p:nvPr/>
          </p:nvSpPr>
          <p:spPr>
            <a:xfrm>
              <a:off x="6979475" y="4385905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-y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  <p:sp>
          <p:nvSpPr>
            <p:cNvPr id="19" name="Rounded Rectangle 1">
              <a:extLst>
                <a:ext uri="{FF2B5EF4-FFF2-40B4-BE49-F238E27FC236}">
                  <a16:creationId xmlns:a16="http://schemas.microsoft.com/office/drawing/2014/main" id="{243CBAA8-684A-A813-E31E-2BACE94DE8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904655" y="4472438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668818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9"/>
  <p:tag name="ARTICULATE_DESIGN_ID_OFFICE THEME" val="ANsMhIpo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/>
        <AccountId xsi:nil="true"/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5" ma:contentTypeDescription="Create a new document." ma:contentTypeScope="" ma:versionID="f59fd6dfb918e50fe34ee862c39c136a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4B6B44C-FE25-47D4-AD61-028CF4DE9483}">
  <ds:schemaRefs>
    <ds:schemaRef ds:uri="http://schemas.microsoft.com/office/2006/documentManagement/types"/>
    <ds:schemaRef ds:uri="http://purl.org/dc/elements/1.1/"/>
    <ds:schemaRef ds:uri="http://purl.org/dc/terms/"/>
    <ds:schemaRef ds:uri="ff236c08-9611-4854-a4bb-16d44b7327b6"/>
    <ds:schemaRef ds:uri="http://schemas.microsoft.com/office/infopath/2007/PartnerControls"/>
    <ds:schemaRef ds:uri="http://schemas.openxmlformats.org/package/2006/metadata/core-properties"/>
    <ds:schemaRef ds:uri="64eff3df-e3d6-48ed-978f-45ff25640900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4036B44-45DF-45B0-AB01-F90E0D5ED3EB}"/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5107</Words>
  <Application>Microsoft Office PowerPoint</Application>
  <PresentationFormat>Widescreen</PresentationFormat>
  <Paragraphs>639</Paragraphs>
  <Slides>34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Aptos</vt:lpstr>
      <vt:lpstr>Arial</vt:lpstr>
      <vt:lpstr>Calibri</vt:lpstr>
      <vt:lpstr>Calibri Light</vt:lpstr>
      <vt:lpstr>Courier New</vt:lpstr>
      <vt:lpstr>Symbol</vt:lpstr>
      <vt:lpstr>Tenorite</vt:lpstr>
      <vt:lpstr>Verdana</vt:lpstr>
      <vt:lpstr>Office Theme</vt:lpstr>
      <vt:lpstr>Explicit teaching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Review You do</vt:lpstr>
      <vt:lpstr>Slide 8 Review You do</vt:lpstr>
      <vt:lpstr>Slide 9 Suffix review</vt:lpstr>
      <vt:lpstr>Slide 10 Review You do</vt:lpstr>
      <vt:lpstr>Slide 11 Review You do</vt:lpstr>
      <vt:lpstr>Slide 12 Review You do</vt:lpstr>
      <vt:lpstr>Slide 13 Review You do</vt:lpstr>
      <vt:lpstr>Slide 14 Review You do</vt:lpstr>
      <vt:lpstr>Slide 15 End of review</vt:lpstr>
      <vt:lpstr>Slide 16 Revision: nouns and verbs</vt:lpstr>
      <vt:lpstr>Slide 17 Revision</vt:lpstr>
      <vt:lpstr>Slide 18 Revision</vt:lpstr>
      <vt:lpstr>Learning intention</vt:lpstr>
      <vt:lpstr>Hand out student sheet </vt:lpstr>
      <vt:lpstr>Slide 21 I do</vt:lpstr>
      <vt:lpstr>Slide 22 I do</vt:lpstr>
      <vt:lpstr>Slide 23 I do</vt:lpstr>
      <vt:lpstr>Slide 24 We do</vt:lpstr>
      <vt:lpstr>Slide 25 I do</vt:lpstr>
      <vt:lpstr>Slide 26 We do</vt:lpstr>
      <vt:lpstr>Slide 27 I do</vt:lpstr>
      <vt:lpstr>Slide 28 We do</vt:lpstr>
      <vt:lpstr>Slide 29 I do</vt:lpstr>
      <vt:lpstr>Slide 30 We do</vt:lpstr>
      <vt:lpstr>Slide 31 Prefix review</vt:lpstr>
      <vt:lpstr>Slide 32 Check for understanding</vt:lpstr>
      <vt:lpstr>Slide 33 You do</vt:lpstr>
      <vt:lpstr>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2026-04-01T01:56:05Z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5E0961BD-ED79-4E16-B485-4731625EB4EA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plans/Content/Lessons for feedback/Lesson templates/Lesson plan 11.5_feedback batch 1</vt:lpwstr>
  </property>
</Properties>
</file>