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tags/tag14.xml" ContentType="application/vnd.openxmlformats-officedocument.presentationml.tags+xml"/>
  <Override PartName="/ppt/notesSlides/notesSlide4.xml" ContentType="application/vnd.openxmlformats-officedocument.presentationml.notesSlide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ppt/tags/tag32.xml" ContentType="application/vnd.openxmlformats-officedocument.presentationml.tags+xml"/>
  <Override PartName="/ppt/notesSlides/notesSlide31.xml" ContentType="application/vnd.openxmlformats-officedocument.presentationml.notesSlide+xml"/>
  <Override PartName="/ppt/tags/tag33.xml" ContentType="application/vnd.openxmlformats-officedocument.presentationml.tags+xml"/>
  <Override PartName="/ppt/notesSlides/notesSlide32.xml" ContentType="application/vnd.openxmlformats-officedocument.presentationml.notesSlide+xml"/>
  <Override PartName="/ppt/tags/tag34.xml" ContentType="application/vnd.openxmlformats-officedocument.presentationml.tags+xml"/>
  <Override PartName="/ppt/notesSlides/notesSlide33.xml" ContentType="application/vnd.openxmlformats-officedocument.presentationml.notesSlide+xml"/>
  <Override PartName="/ppt/tags/tag35.xml" ContentType="application/vnd.openxmlformats-officedocument.presentationml.tags+xml"/>
  <Override PartName="/ppt/notesSlides/notesSlide34.xml" ContentType="application/vnd.openxmlformats-officedocument.presentationml.notesSlide+xml"/>
  <Override PartName="/ppt/tags/tag36.xml" ContentType="application/vnd.openxmlformats-officedocument.presentationml.tags+xml"/>
  <Override PartName="/ppt/notesSlides/notesSlide35.xml" ContentType="application/vnd.openxmlformats-officedocument.presentationml.notesSlide+xml"/>
  <Override PartName="/ppt/tags/tag37.xml" ContentType="application/vnd.openxmlformats-officedocument.presentationml.tags+xml"/>
  <Override PartName="/ppt/notesSlides/notesSlide36.xml" ContentType="application/vnd.openxmlformats-officedocument.presentationml.notesSlide+xml"/>
  <Override PartName="/ppt/tags/tag38.xml" ContentType="application/vnd.openxmlformats-officedocument.presentationml.tags+xml"/>
  <Override PartName="/ppt/notesSlides/notesSlide37.xml" ContentType="application/vnd.openxmlformats-officedocument.presentationml.notesSlide+xml"/>
  <Override PartName="/ppt/tags/tag39.xml" ContentType="application/vnd.openxmlformats-officedocument.presentationml.tags+xml"/>
  <Override PartName="/ppt/notesSlides/notesSlide38.xml" ContentType="application/vnd.openxmlformats-officedocument.presentationml.notesSlide+xml"/>
  <Override PartName="/ppt/tags/tag40.xml" ContentType="application/vnd.openxmlformats-officedocument.presentationml.tags+xml"/>
  <Override PartName="/ppt/notesSlides/notesSlide39.xml" ContentType="application/vnd.openxmlformats-officedocument.presentationml.notesSlide+xml"/>
  <Override PartName="/ppt/tags/tag41.xml" ContentType="application/vnd.openxmlformats-officedocument.presentationml.tags+xml"/>
  <Override PartName="/ppt/notesSlides/notesSlide40.xml" ContentType="application/vnd.openxmlformats-officedocument.presentationml.notesSlide+xml"/>
  <Override PartName="/ppt/tags/tag42.xml" ContentType="application/vnd.openxmlformats-officedocument.presentationml.tags+xml"/>
  <Override PartName="/ppt/notesSlides/notesSlide41.xml" ContentType="application/vnd.openxmlformats-officedocument.presentationml.notesSlide+xml"/>
  <Override PartName="/ppt/tags/tag43.xml" ContentType="application/vnd.openxmlformats-officedocument.presentationml.tags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9"/>
  </p:notesMasterIdLst>
  <p:handoutMasterIdLst>
    <p:handoutMasterId r:id="rId50"/>
  </p:handoutMasterIdLst>
  <p:sldIdLst>
    <p:sldId id="520" r:id="rId5"/>
    <p:sldId id="573" r:id="rId6"/>
    <p:sldId id="574" r:id="rId7"/>
    <p:sldId id="575" r:id="rId8"/>
    <p:sldId id="588" r:id="rId9"/>
    <p:sldId id="624" r:id="rId10"/>
    <p:sldId id="550" r:id="rId11"/>
    <p:sldId id="541" r:id="rId12"/>
    <p:sldId id="512" r:id="rId13"/>
    <p:sldId id="463" r:id="rId14"/>
    <p:sldId id="528" r:id="rId15"/>
    <p:sldId id="529" r:id="rId16"/>
    <p:sldId id="513" r:id="rId17"/>
    <p:sldId id="514" r:id="rId18"/>
    <p:sldId id="515" r:id="rId19"/>
    <p:sldId id="516" r:id="rId20"/>
    <p:sldId id="498" r:id="rId21"/>
    <p:sldId id="625" r:id="rId22"/>
    <p:sldId id="632" r:id="rId23"/>
    <p:sldId id="630" r:id="rId24"/>
    <p:sldId id="631" r:id="rId25"/>
    <p:sldId id="627" r:id="rId26"/>
    <p:sldId id="502" r:id="rId27"/>
    <p:sldId id="609" r:id="rId28"/>
    <p:sldId id="604" r:id="rId29"/>
    <p:sldId id="621" r:id="rId30"/>
    <p:sldId id="607" r:id="rId31"/>
    <p:sldId id="612" r:id="rId32"/>
    <p:sldId id="611" r:id="rId33"/>
    <p:sldId id="608" r:id="rId34"/>
    <p:sldId id="532" r:id="rId35"/>
    <p:sldId id="613" r:id="rId36"/>
    <p:sldId id="615" r:id="rId37"/>
    <p:sldId id="593" r:id="rId38"/>
    <p:sldId id="594" r:id="rId39"/>
    <p:sldId id="595" r:id="rId40"/>
    <p:sldId id="596" r:id="rId41"/>
    <p:sldId id="597" r:id="rId42"/>
    <p:sldId id="598" r:id="rId43"/>
    <p:sldId id="599" r:id="rId44"/>
    <p:sldId id="600" r:id="rId45"/>
    <p:sldId id="601" r:id="rId46"/>
    <p:sldId id="602" r:id="rId47"/>
    <p:sldId id="603" r:id="rId48"/>
  </p:sldIdLst>
  <p:sldSz cx="12192000" cy="6858000"/>
  <p:notesSz cx="6858000" cy="9144000"/>
  <p:custDataLst>
    <p:tags r:id="rId5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D3DF46B-767A-D2D4-E3CA-B591AC581DB4}" name="Rebecca McEwan" initials="RM" userId="S::rebecca.mcewan@esa.edu.au::ff810c5d-fc8a-4cb6-9b96-8b31b958f764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F2AA16A7-A401-F1E4-AE7E-451003CA81B3}" name="Elaine Stanley" initials="ES" userId="S::elaine.stanley@esa.edu.au::9dfc5ab9-b876-4d2e-b928-2720deac3464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71D1F6ED-493F-EB67-A9FF-345D6393CC77}" name="Charmaine Kenner" initials="CK" userId="S::Charmaine.Kenner@esa.edu.au::525cc8d2-224e-44fd-aa57-afaebc349805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9E8"/>
    <a:srgbClr val="0E1F42"/>
    <a:srgbClr val="776AAA"/>
    <a:srgbClr val="686E63"/>
    <a:srgbClr val="4557AD"/>
    <a:srgbClr val="007FC2"/>
    <a:srgbClr val="D9ECF6"/>
    <a:srgbClr val="FFFFFF"/>
    <a:srgbClr val="0E1E42"/>
    <a:srgbClr val="5658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CF7A9A-69E4-49E4-967F-3B1D4D2CB229}" v="3" dt="2026-04-01T01:53:17.1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139" autoAdjust="0"/>
    <p:restoredTop sz="54237" autoAdjust="0"/>
  </p:normalViewPr>
  <p:slideViewPr>
    <p:cSldViewPr snapToGrid="0">
      <p:cViewPr varScale="1">
        <p:scale>
          <a:sx n="60" d="100"/>
          <a:sy n="60" d="100"/>
        </p:scale>
        <p:origin x="175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viewProps" Target="viewProps.xml"/><Relationship Id="rId58" Type="http://schemas.microsoft.com/office/2018/10/relationships/authors" Target="author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tags" Target="tags/tag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Relationship Id="rId57" Type="http://schemas.microsoft.com/office/2015/10/relationships/revisionInfo" Target="revisionInfo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1C2628FB-1F07-4B48-8FB3-27553585B1CA}"/>
    <pc:docChg chg="modSld modMainMaster">
      <pc:chgData name="Kerrie Shanahan" userId="ae473d9f-76e9-476f-892f-2674ea963afc" providerId="ADAL" clId="{1C2628FB-1F07-4B48-8FB3-27553585B1CA}" dt="2026-04-01T01:53:19.672" v="9" actId="20577"/>
      <pc:docMkLst>
        <pc:docMk/>
      </pc:docMkLst>
      <pc:sldChg chg="modNotesTx">
        <pc:chgData name="Kerrie Shanahan" userId="ae473d9f-76e9-476f-892f-2674ea963afc" providerId="ADAL" clId="{1C2628FB-1F07-4B48-8FB3-27553585B1CA}" dt="2026-04-01T01:53:19.672" v="9" actId="20577"/>
        <pc:sldMkLst>
          <pc:docMk/>
          <pc:sldMk cId="2491177883" sldId="512"/>
        </pc:sldMkLst>
      </pc:sldChg>
      <pc:sldChg chg="modNotesTx">
        <pc:chgData name="Kerrie Shanahan" userId="ae473d9f-76e9-476f-892f-2674ea963afc" providerId="ADAL" clId="{1C2628FB-1F07-4B48-8FB3-27553585B1CA}" dt="2026-03-18T01:25:07.359" v="4" actId="6549"/>
        <pc:sldMkLst>
          <pc:docMk/>
          <pc:sldMk cId="3738028381" sldId="574"/>
        </pc:sldMkLst>
      </pc:sldChg>
      <pc:sldChg chg="modNotes">
        <pc:chgData name="Kerrie Shanahan" userId="ae473d9f-76e9-476f-892f-2674ea963afc" providerId="ADAL" clId="{1C2628FB-1F07-4B48-8FB3-27553585B1CA}" dt="2026-03-31T03:26:54.868" v="6"/>
        <pc:sldMkLst>
          <pc:docMk/>
          <pc:sldMk cId="3894242733" sldId="593"/>
        </pc:sldMkLst>
      </pc:sldChg>
      <pc:sldChg chg="modNotes">
        <pc:chgData name="Kerrie Shanahan" userId="ae473d9f-76e9-476f-892f-2674ea963afc" providerId="ADAL" clId="{1C2628FB-1F07-4B48-8FB3-27553585B1CA}" dt="2026-03-31T03:26:54.868" v="6"/>
        <pc:sldMkLst>
          <pc:docMk/>
          <pc:sldMk cId="3347597127" sldId="594"/>
        </pc:sldMkLst>
      </pc:sldChg>
      <pc:sldChg chg="modNotes modNotesTx">
        <pc:chgData name="Kerrie Shanahan" userId="ae473d9f-76e9-476f-892f-2674ea963afc" providerId="ADAL" clId="{1C2628FB-1F07-4B48-8FB3-27553585B1CA}" dt="2026-03-31T03:26:54.868" v="6"/>
        <pc:sldMkLst>
          <pc:docMk/>
          <pc:sldMk cId="4269274512" sldId="613"/>
        </pc:sldMkLst>
      </pc:sldChg>
      <pc:sldMasterChg chg="modSldLayout">
        <pc:chgData name="Kerrie Shanahan" userId="ae473d9f-76e9-476f-892f-2674ea963afc" providerId="ADAL" clId="{1C2628FB-1F07-4B48-8FB3-27553585B1CA}" dt="2026-03-31T03:28:47.910" v="8" actId="20577"/>
        <pc:sldMasterMkLst>
          <pc:docMk/>
          <pc:sldMasterMk cId="1034081160" sldId="2147483648"/>
        </pc:sldMasterMkLst>
        <pc:sldLayoutChg chg="modSp mod">
          <pc:chgData name="Kerrie Shanahan" userId="ae473d9f-76e9-476f-892f-2674ea963afc" providerId="ADAL" clId="{1C2628FB-1F07-4B48-8FB3-27553585B1CA}" dt="2026-03-31T03:28:47.910" v="8" actId="20577"/>
          <pc:sldLayoutMkLst>
            <pc:docMk/>
            <pc:sldMasterMk cId="1034081160" sldId="2147483648"/>
            <pc:sldLayoutMk cId="2555866018" sldId="2147483716"/>
          </pc:sldLayoutMkLst>
          <pc:spChg chg="mod">
            <ac:chgData name="Kerrie Shanahan" userId="ae473d9f-76e9-476f-892f-2674ea963afc" providerId="ADAL" clId="{1C2628FB-1F07-4B48-8FB3-27553585B1CA}" dt="2026-03-31T03:28:47.910" v="8" actId="20577"/>
            <ac:spMkLst>
              <pc:docMk/>
              <pc:sldMasterMk cId="1034081160" sldId="2147483648"/>
              <pc:sldLayoutMk cId="2555866018" sldId="2147483716"/>
              <ac:spMk id="22" creationId="{5123AA02-ADCC-30AE-A868-400600829F9F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1/04/2026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1/04/2026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>
              <a:defRPr/>
            </a:pPr>
            <a:r>
              <a:rPr lang="en-AU">
                <a:latin typeface="+mn-lt"/>
              </a:rPr>
              <a:t>Review of previously learnt content (slides 2 to 16) takes approximately 15 minutes. </a:t>
            </a:r>
            <a:endParaRPr lang="en-AU">
              <a:latin typeface="+mn-lt"/>
              <a:cs typeface="Calibri"/>
            </a:endParaRPr>
          </a:p>
          <a:p>
            <a:pPr>
              <a:defRPr/>
            </a:pPr>
            <a:r>
              <a:rPr lang="en-AU">
                <a:latin typeface="+mn-lt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b="1">
                <a:latin typeface="+mn-lt"/>
              </a:rPr>
              <a:t>silent final e</a:t>
            </a:r>
            <a:r>
              <a:rPr lang="en-AU" sz="1200" b="0">
                <a:latin typeface="+mn-lt"/>
              </a:rPr>
              <a:t> in words after </a:t>
            </a:r>
            <a:r>
              <a:rPr lang="en-AU" sz="1200" b="1">
                <a:latin typeface="+mn-lt"/>
              </a:rPr>
              <a:t>s</a:t>
            </a:r>
            <a:r>
              <a:rPr lang="en-AU" sz="1200" b="0">
                <a:latin typeface="+mn-lt"/>
              </a:rPr>
              <a:t>, </a:t>
            </a:r>
            <a:r>
              <a:rPr lang="en-AU" sz="1200" b="1">
                <a:latin typeface="+mn-lt"/>
              </a:rPr>
              <a:t>z</a:t>
            </a:r>
            <a:r>
              <a:rPr lang="en-AU" sz="1200" b="0">
                <a:latin typeface="+mn-lt"/>
              </a:rPr>
              <a:t> and </a:t>
            </a:r>
            <a:r>
              <a:rPr lang="en-AU" sz="1200" b="1" err="1">
                <a:latin typeface="+mn-lt"/>
              </a:rPr>
              <a:t>th</a:t>
            </a:r>
            <a:r>
              <a:rPr lang="en-AU" sz="1200" b="0">
                <a:latin typeface="+mn-lt"/>
              </a:rPr>
              <a:t> </a:t>
            </a:r>
            <a:r>
              <a:rPr lang="en-AU" sz="1200">
                <a:latin typeface="+mn-lt"/>
              </a:rPr>
              <a:t>(slides 17 to 43)</a:t>
            </a:r>
          </a:p>
          <a:p>
            <a:pPr>
              <a:defRPr/>
            </a:pPr>
            <a:r>
              <a:rPr lang="en-AU" sz="1200" b="0">
                <a:latin typeface="+mn-lt"/>
              </a:rPr>
              <a:t>t</a:t>
            </a:r>
            <a:r>
              <a:rPr lang="en-AU" sz="1200">
                <a:latin typeface="+mn-lt"/>
              </a:rPr>
              <a:t>akes approximately 30 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r>
              <a:rPr lang="en-US" b="1">
                <a:latin typeface="+mn-lt"/>
              </a:rPr>
              <a:t>Lesson preparation</a:t>
            </a:r>
          </a:p>
          <a:p>
            <a:endParaRPr lang="en-US" sz="120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Go to the download folder for this phase; it includes a Word file for the student sheet for this lesson. </a:t>
            </a:r>
            <a:r>
              <a:rPr lang="en-US" sz="1200">
                <a:effectLst/>
                <a:latin typeface="+mn-lt"/>
              </a:rPr>
              <a:t>Print one student sheet for each student </a:t>
            </a:r>
            <a:r>
              <a:rPr lang="en-AU" sz="1200" u="none">
                <a:latin typeface="+mn-lt"/>
              </a:rPr>
              <a:t>(to be used with slide 42).</a:t>
            </a:r>
            <a:endParaRPr lang="en-AU" sz="1200" u="none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latin typeface="+mn-lt"/>
              </a:rPr>
              <a:t>Prepare application tasks for independent practice (slide 43). For example, you could use the Phonics pair-game templates found on the Literacy Hub (www.literacyhub.edu.au/search/phonics-pair-game-templates) and add words containing letter–sound correspondences students have already learnt. 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/>
              <a:t>Suffix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 panose="020F0502020204030204"/>
              </a:rPr>
              <a:t>Review adding the </a:t>
            </a:r>
            <a:r>
              <a:rPr lang="en-AU" b="1">
                <a:cs typeface="Calibri" panose="020F0502020204030204"/>
              </a:rPr>
              <a:t>-</a:t>
            </a:r>
            <a:r>
              <a:rPr lang="en-AU" b="1" err="1">
                <a:cs typeface="Calibri" panose="020F0502020204030204"/>
              </a:rPr>
              <a:t>ing</a:t>
            </a:r>
            <a:r>
              <a:rPr lang="en-AU" b="0">
                <a:cs typeface="Calibri" panose="020F0502020204030204"/>
              </a:rPr>
              <a:t>,</a:t>
            </a:r>
            <a:r>
              <a:rPr lang="en-AU" b="1">
                <a:cs typeface="Calibri" panose="020F0502020204030204"/>
              </a:rPr>
              <a:t> -ed </a:t>
            </a:r>
            <a:r>
              <a:rPr lang="en-AU" b="0">
                <a:cs typeface="Calibri" panose="020F0502020204030204"/>
              </a:rPr>
              <a:t>and</a:t>
            </a:r>
            <a:r>
              <a:rPr lang="en-AU" b="1">
                <a:cs typeface="Calibri" panose="020F0502020204030204"/>
              </a:rPr>
              <a:t> -y </a:t>
            </a:r>
            <a:r>
              <a:rPr lang="en-AU" b="0">
                <a:cs typeface="Calibri" panose="020F0502020204030204"/>
              </a:rPr>
              <a:t>suffixes to </a:t>
            </a:r>
            <a:r>
              <a:rPr lang="en-AU" b="1">
                <a:cs typeface="Calibri" panose="020F0502020204030204"/>
              </a:rPr>
              <a:t>1-1-1 base words </a:t>
            </a:r>
            <a:r>
              <a:rPr lang="en-AU"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>
              <a:cs typeface="Calibri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cs typeface="Calibri"/>
              </a:rPr>
              <a:t>Ask: </a:t>
            </a:r>
            <a:r>
              <a:rPr lang="en-AU" b="0" i="1">
                <a:cs typeface="Calibri"/>
              </a:rPr>
              <a:t>What is a 1-1-1 base word?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cs typeface="Calibri"/>
              </a:rPr>
              <a:t>Students: </a:t>
            </a:r>
            <a:r>
              <a:rPr lang="en-AU" b="0" i="1">
                <a:cs typeface="Calibri"/>
              </a:rPr>
              <a:t>A one-syllable word that ends in one vowel letter and one consonant letter.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>
                <a:cs typeface="Calibri" panose="020F0502020204030204"/>
              </a:rPr>
              <a:t>Ask: </a:t>
            </a:r>
            <a:r>
              <a:rPr lang="en-AU" i="1"/>
              <a:t>What do we need to do to a 1-1-1 base word before adding a vowel suffix?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/>
              <a:t>Students: </a:t>
            </a:r>
            <a:r>
              <a:rPr lang="en-AU" b="0" i="1"/>
              <a:t>Double the consonant at the end.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Add the </a:t>
            </a:r>
            <a:r>
              <a:rPr lang="en-US" b="1">
                <a:cs typeface="Calibri"/>
              </a:rPr>
              <a:t>-</a:t>
            </a:r>
            <a:r>
              <a:rPr lang="en-US" b="1" err="1">
                <a:cs typeface="Calibri"/>
              </a:rPr>
              <a:t>ing</a:t>
            </a:r>
            <a:r>
              <a:rPr lang="en-US" b="1">
                <a:cs typeface="Calibri"/>
              </a:rPr>
              <a:t> </a:t>
            </a:r>
            <a:r>
              <a:rPr lang="en-US">
                <a:cs typeface="Calibri"/>
              </a:rPr>
              <a:t>suffix to the word </a:t>
            </a:r>
            <a:r>
              <a:rPr lang="en-US" b="1">
                <a:cs typeface="Calibri"/>
              </a:rPr>
              <a:t>win</a:t>
            </a:r>
            <a:r>
              <a:rPr lang="en-AU">
                <a:cs typeface="Calibri" panose="020F0502020204030204"/>
              </a:rPr>
              <a:t>.</a:t>
            </a:r>
            <a:endParaRPr lang="en-US" b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Ask: </a:t>
            </a:r>
            <a:r>
              <a:rPr lang="en-US" i="1">
                <a:cs typeface="Calibri"/>
              </a:rPr>
              <a:t>What will you do before adding the vowel suffix?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Double the </a:t>
            </a:r>
            <a:r>
              <a:rPr lang="en-AU" b="1" i="1">
                <a:cs typeface="Calibri" panose="020F0502020204030204"/>
              </a:rPr>
              <a:t>n</a:t>
            </a:r>
            <a:r>
              <a:rPr lang="en-AU" i="1">
                <a:cs typeface="Calibri" panose="020F0502020204030204"/>
              </a:rPr>
              <a:t>.</a:t>
            </a:r>
            <a:endParaRPr lang="en-AU" b="1" i="1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i="0">
                <a:cs typeface="Calibri" panose="020F0502020204030204"/>
              </a:rPr>
              <a:t>Ask: </a:t>
            </a:r>
            <a:r>
              <a:rPr lang="en-AU" b="0" i="1">
                <a:cs typeface="Calibri" panose="020F0502020204030204"/>
              </a:rPr>
              <a:t>What is the word?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i="0">
                <a:cs typeface="Calibri" panose="020F0502020204030204"/>
              </a:rPr>
              <a:t>Students:</a:t>
            </a:r>
            <a:r>
              <a:rPr lang="en-AU" b="0" i="1">
                <a:cs typeface="Calibri" panose="020F0502020204030204"/>
              </a:rPr>
              <a:t> </a:t>
            </a:r>
            <a:r>
              <a:rPr lang="en-AU" b="1" i="1">
                <a:cs typeface="Calibri" panose="020F0502020204030204"/>
              </a:rPr>
              <a:t>Winning</a:t>
            </a:r>
            <a:r>
              <a:rPr lang="en-AU">
                <a:cs typeface="Calibri" panose="020F0502020204030204"/>
              </a:rPr>
              <a:t>.</a:t>
            </a:r>
            <a:endParaRPr lang="en-AU" b="1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+mn-cs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Someone is winning now</a:t>
            </a:r>
            <a:r>
              <a:rPr lang="en-AU">
                <a:cs typeface="Calibri" panose="020F0502020204030204"/>
              </a:rPr>
              <a:t>.</a:t>
            </a:r>
            <a:endParaRPr lang="en-AU" i="1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1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i="0">
                <a:cs typeface="Calibri" panose="020F0502020204030204"/>
              </a:rPr>
              <a:t>Repeat this process for </a:t>
            </a:r>
            <a:r>
              <a:rPr lang="en-GB" b="1" i="0">
                <a:cs typeface="Calibri" panose="020F0502020204030204"/>
              </a:rPr>
              <a:t>-ed</a:t>
            </a:r>
            <a:r>
              <a:rPr lang="en-GB" b="1" i="0"/>
              <a:t> </a:t>
            </a:r>
            <a:r>
              <a:rPr lang="en-GB" i="0"/>
              <a:t>and</a:t>
            </a:r>
            <a:r>
              <a:rPr lang="en-AU" i="0">
                <a:cs typeface="Calibri" panose="020F0502020204030204"/>
              </a:rPr>
              <a:t> </a:t>
            </a:r>
            <a:r>
              <a:rPr lang="en-GB" b="1" i="0"/>
              <a:t>-y</a:t>
            </a:r>
            <a:r>
              <a:rPr lang="en-GB" i="0"/>
              <a:t> </a:t>
            </a:r>
            <a:r>
              <a:rPr lang="en-GB" b="0" i="0"/>
              <a:t>vowel suffixes.</a:t>
            </a:r>
            <a:r>
              <a:rPr lang="en-GB" b="1" i="0"/>
              <a:t> </a:t>
            </a:r>
            <a:r>
              <a:rPr lang="en-GB" b="0" i="0"/>
              <a:t>Suggested words: </a:t>
            </a:r>
            <a:r>
              <a:rPr lang="en-GB" b="1" i="0"/>
              <a:t>scan</a:t>
            </a:r>
            <a:r>
              <a:rPr lang="en-GB" b="0" i="0"/>
              <a:t> </a:t>
            </a:r>
            <a:r>
              <a:rPr lang="en-US" b="1"/>
              <a:t>–</a:t>
            </a:r>
            <a:r>
              <a:rPr lang="en-GB" b="0" i="0"/>
              <a:t> </a:t>
            </a:r>
            <a:r>
              <a:rPr lang="en-GB" b="1" i="0"/>
              <a:t>scanned</a:t>
            </a:r>
            <a:r>
              <a:rPr lang="en-GB" b="0" i="0"/>
              <a:t>, </a:t>
            </a:r>
            <a:r>
              <a:rPr lang="en-GB" b="1" i="0"/>
              <a:t>flop</a:t>
            </a:r>
            <a:r>
              <a:rPr lang="en-GB" b="0" i="0"/>
              <a:t> </a:t>
            </a:r>
            <a:r>
              <a:rPr lang="en-US" b="1"/>
              <a:t>–</a:t>
            </a:r>
            <a:r>
              <a:rPr lang="en-GB" b="0" i="0"/>
              <a:t> </a:t>
            </a:r>
            <a:r>
              <a:rPr lang="en-GB" b="1" i="0"/>
              <a:t>floppy</a:t>
            </a:r>
            <a:r>
              <a:rPr lang="en-GB" b="0" i="0"/>
              <a:t>.</a:t>
            </a:r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Ask students to read the words by: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reading the base word then adding the </a:t>
            </a:r>
            <a:r>
              <a:rPr lang="en-US" sz="1200" b="1">
                <a:latin typeface="+mn-lt"/>
              </a:rPr>
              <a:t>-</a:t>
            </a:r>
            <a:r>
              <a:rPr lang="en-US" sz="1200" b="1" err="1">
                <a:latin typeface="+mn-lt"/>
              </a:rPr>
              <a:t>ing</a:t>
            </a:r>
            <a:r>
              <a:rPr lang="en-US" sz="1200" b="0">
                <a:latin typeface="+mn-lt"/>
              </a:rPr>
              <a:t>,</a:t>
            </a:r>
            <a:r>
              <a:rPr lang="en-US" sz="1200" b="1">
                <a:latin typeface="+mn-lt"/>
              </a:rPr>
              <a:t> -ed </a:t>
            </a:r>
            <a:r>
              <a:rPr lang="en-US" sz="1200" b="0">
                <a:latin typeface="+mn-lt"/>
              </a:rPr>
              <a:t>or</a:t>
            </a:r>
            <a:r>
              <a:rPr lang="en-US" sz="1200" b="1">
                <a:latin typeface="+mn-lt"/>
              </a:rPr>
              <a:t> -y </a:t>
            </a:r>
            <a:r>
              <a:rPr lang="en-US" sz="1200" b="0">
                <a:latin typeface="+mn-lt"/>
              </a:rPr>
              <a:t>suffix</a:t>
            </a:r>
            <a:r>
              <a:rPr lang="en-US" sz="1200">
                <a:latin typeface="+mn-lt"/>
              </a:rPr>
              <a:t>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noting the final consonant being doubled for a </a:t>
            </a:r>
            <a:r>
              <a:rPr lang="en-US" sz="1200" b="1">
                <a:latin typeface="+mn-lt"/>
              </a:rPr>
              <a:t>1-1-1 base word</a:t>
            </a:r>
            <a:r>
              <a:rPr lang="en-US" sz="120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You may initially place your hand over the suffix as you ask students to read each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Choose some students to explain what each word means. Encourage them to use the language from each taught catchphrase: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</a:t>
            </a:r>
            <a:r>
              <a:rPr lang="en-US" b="1" err="1"/>
              <a:t>ing</a:t>
            </a:r>
            <a:r>
              <a:rPr lang="en-US"/>
              <a:t>, happening now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-ed</a:t>
            </a:r>
            <a:r>
              <a:rPr lang="en-US"/>
              <a:t>, already happened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-y</a:t>
            </a:r>
            <a:r>
              <a:rPr lang="en-US"/>
              <a:t>, what something is like.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>
              <a:latin typeface="+mn-lt"/>
            </a:endParaRPr>
          </a:p>
          <a:p>
            <a:r>
              <a:rPr lang="en-US" sz="1200" b="1">
                <a:latin typeface="+mn-lt"/>
              </a:rPr>
              <a:t>Provide corrective feedback as needed:</a:t>
            </a:r>
          </a:p>
          <a:p>
            <a:r>
              <a:rPr lang="en-US" sz="1200">
                <a:latin typeface="+mn-lt"/>
              </a:rPr>
              <a:t>If any students have difficulty,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Note: 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You may </a:t>
            </a:r>
            <a:r>
              <a:rPr lang="en-US" sz="1200">
                <a:latin typeface="+mn-lt"/>
              </a:rPr>
              <a:t>choose a particular student/group/row of students to read each word.</a:t>
            </a:r>
          </a:p>
          <a:p>
            <a:endParaRPr lang="en-AU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slipping</a:t>
            </a:r>
            <a:r>
              <a:rPr lang="en-US" b="0"/>
              <a:t>, </a:t>
            </a:r>
            <a:r>
              <a:rPr lang="en-US" b="1"/>
              <a:t>grabbed</a:t>
            </a:r>
            <a:r>
              <a:rPr lang="en-US" b="0"/>
              <a:t>,</a:t>
            </a:r>
            <a:r>
              <a:rPr lang="en-US" b="1"/>
              <a:t> dotty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identifying and spelling the </a:t>
            </a:r>
            <a:r>
              <a:rPr lang="en-US" b="1"/>
              <a:t>1-1-1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/>
              <a:t>doubling the final consonant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adding the vowel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Then choose a student to explain what each word means. Encourage them to use the language from the taught catchphrase: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</a:t>
            </a:r>
            <a:r>
              <a:rPr lang="en-US" b="1" err="1"/>
              <a:t>ing</a:t>
            </a:r>
            <a:r>
              <a:rPr lang="en-US"/>
              <a:t>, happening 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-ed</a:t>
            </a:r>
            <a:r>
              <a:rPr lang="en-US"/>
              <a:t>, already happened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-y</a:t>
            </a:r>
            <a:r>
              <a:rPr lang="en-US"/>
              <a:t>, what something is like.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Point to each irregular word in random order. As you point, students read the word.</a:t>
            </a:r>
          </a:p>
          <a:p>
            <a:endParaRPr lang="en-US" b="1"/>
          </a:p>
          <a:p>
            <a:r>
              <a:rPr lang="en-US" b="1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If any students do not know the word or say the wrong word, remind them of the letter–sound correspondences in the word, and the spelling of the word, for example, </a:t>
            </a:r>
            <a:r>
              <a:rPr lang="en-US" b="1"/>
              <a:t>m/o/</a:t>
            </a:r>
            <a:r>
              <a:rPr lang="en-US" b="1" err="1"/>
              <a:t>th</a:t>
            </a:r>
            <a:r>
              <a:rPr lang="en-US" b="1"/>
              <a:t>/er</a:t>
            </a:r>
            <a:r>
              <a:rPr lang="en-US" b="0"/>
              <a:t>,</a:t>
            </a:r>
            <a:r>
              <a:rPr lang="en-US" b="1"/>
              <a:t> mother</a:t>
            </a:r>
            <a:r>
              <a:rPr lang="en-US" b="0"/>
              <a:t>,</a:t>
            </a:r>
            <a:r>
              <a:rPr lang="en-US" b="1"/>
              <a:t> m-o-</a:t>
            </a:r>
            <a:r>
              <a:rPr lang="en-US" b="1" err="1"/>
              <a:t>th</a:t>
            </a:r>
            <a:r>
              <a:rPr lang="en-US" b="1"/>
              <a:t>-er</a:t>
            </a:r>
            <a:r>
              <a:rPr lang="en-US" b="0"/>
              <a:t> spells </a:t>
            </a:r>
            <a:r>
              <a:rPr lang="en-US" b="1"/>
              <a:t>mother</a:t>
            </a:r>
            <a:r>
              <a:rPr lang="en-US" b="0"/>
              <a:t>.</a:t>
            </a:r>
            <a:r>
              <a:rPr lang="en-US" b="1"/>
              <a:t> </a:t>
            </a:r>
            <a:r>
              <a:rPr lang="en-US"/>
              <a:t>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reading the sentences, model the process.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</a:rPr>
              <a:t>Father grabbed the broom and swept the muddy toy room for us. </a:t>
            </a:r>
            <a:r>
              <a:rPr lang="en-US" b="1"/>
              <a:t> </a:t>
            </a: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this additional follow-on sentence: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we played with the toy clown until Mother told us to stop being so loud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Verdana" panose="020B0604030504040204" pitchFamily="34" charset="0"/>
                <a:cs typeface="+mn-cs"/>
              </a:rPr>
              <a:t>. </a:t>
            </a:r>
            <a:endParaRPr lang="en-US" sz="1200" b="1">
              <a:solidFill>
                <a:schemeClr val="tx1"/>
              </a:solidFill>
              <a:latin typeface="+mn-lt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Set learning intention and success criteria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This lesson introduces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silent final e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after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 s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,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 z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 and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kern="1200" err="1">
                <a:effectLst/>
                <a:latin typeface="+mn-lt"/>
                <a:ea typeface="Times New Roman" panose="02020603050405020304" pitchFamily="18" charset="0"/>
              </a:rPr>
              <a:t>th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in words like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house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,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 please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,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 breeze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and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 breathe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, where 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e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 does not represent a sound. </a:t>
            </a:r>
          </a:p>
          <a:p>
            <a:endParaRPr lang="en-AU" sz="1200" b="0" kern="120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In the lesson, you will explain that some words end in a </a:t>
            </a:r>
            <a:r>
              <a:rPr lang="en-AU" sz="1200" b="1" kern="1200">
                <a:effectLst/>
                <a:latin typeface="+mn-lt"/>
                <a:cs typeface="Arial" panose="020B0604020202020204" pitchFamily="34" charset="0"/>
              </a:rPr>
              <a:t>silent final e </a:t>
            </a:r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because: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the pronunciation of some words has changed over time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the English language uses some words from other languages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the </a:t>
            </a:r>
            <a:r>
              <a:rPr lang="en-AU" sz="1200" b="1" kern="1200">
                <a:effectLst/>
                <a:latin typeface="+mn-lt"/>
                <a:cs typeface="Arial" panose="020B0604020202020204" pitchFamily="34" charset="0"/>
              </a:rPr>
              <a:t>silent final e </a:t>
            </a:r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helps make the word look different from other similar words or spelling patterns.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sz="1200" b="0" kern="1200">
              <a:effectLst/>
              <a:latin typeface="+mn-lt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Note: There is no one rule for when to use a </a:t>
            </a:r>
            <a:r>
              <a:rPr lang="en-AU" sz="1200" b="1" kern="1200">
                <a:effectLst/>
                <a:latin typeface="+mn-lt"/>
                <a:cs typeface="Arial" panose="020B0604020202020204" pitchFamily="34" charset="0"/>
              </a:rPr>
              <a:t>silent final e </a:t>
            </a:r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after words like those introduced in this lesson.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You will explain to students that the best way to learn when to use </a:t>
            </a:r>
            <a:r>
              <a:rPr lang="en-AU" sz="1200" b="1" kern="1200">
                <a:effectLst/>
                <a:latin typeface="+mn-lt"/>
                <a:cs typeface="Arial" panose="020B0604020202020204" pitchFamily="34" charset="0"/>
              </a:rPr>
              <a:t>silent final e </a:t>
            </a:r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is to practise reading and spelling these words correctly. </a:t>
            </a:r>
            <a:endParaRPr lang="en-AU" sz="1200" b="1" kern="1200">
              <a:effectLst/>
              <a:latin typeface="+mn-lt"/>
              <a:cs typeface="Arial" panose="020B0604020202020204" pitchFamily="34" charset="0"/>
            </a:endParaRPr>
          </a:p>
          <a:p>
            <a:endParaRPr lang="en-AU" sz="1200" b="0" kern="1200">
              <a:effectLst/>
              <a:latin typeface="+mn-lt"/>
              <a:cs typeface="Arial" panose="020B0604020202020204" pitchFamily="34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74748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7730D7-0C5C-4FCC-CE78-4A05C6C09B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5B6F02-6443-D8D3-793A-7AA978E816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6219E1-A470-7D5E-903D-D3D6C8D0D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/>
              <a:t>I do</a:t>
            </a:r>
          </a:p>
          <a:p>
            <a:endParaRPr lang="en-US" sz="1200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The notation on the slide shows a word ending in a consonant or consonant digraph and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silent final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e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1" i="0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Remind students they have already learnt about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silent final e 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after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v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. 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</a:rPr>
              <a:t>We know that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</a:rPr>
              <a:t>silent final e 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</a:rPr>
              <a:t>is used after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</a:rPr>
              <a:t>v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</a:rPr>
              <a:t> because English words don’t end with the letter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</a:rPr>
              <a:t>v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i="0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i="0"/>
              <a:t>Refer to the slide. 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/>
              <a:t>This slide shows that a word can also end in a different consonant or consonant digraph and a </a:t>
            </a:r>
            <a:r>
              <a:rPr lang="en-US" sz="1200" b="1" i="1"/>
              <a:t>silent final e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</a:rPr>
              <a:t>.</a:t>
            </a:r>
            <a:endParaRPr lang="en-US" sz="1200" i="1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/>
              <a:t>There are no letters on the consonant tile because </a:t>
            </a:r>
            <a:r>
              <a:rPr lang="en-US" sz="1200" b="1" i="1"/>
              <a:t>silent final e </a:t>
            </a:r>
            <a:r>
              <a:rPr lang="en-US" sz="1200" i="1"/>
              <a:t>can come after different consonants, including some consonant digraphs.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/>
              <a:t>Common letters and digraphs that can be followed by a </a:t>
            </a:r>
            <a:r>
              <a:rPr lang="en-US" sz="1200" b="1" i="1"/>
              <a:t>silent final e </a:t>
            </a:r>
            <a:r>
              <a:rPr lang="en-US" sz="1200" i="1"/>
              <a:t>are </a:t>
            </a:r>
            <a:r>
              <a:rPr lang="en-US" sz="1200" b="1" i="1"/>
              <a:t>s</a:t>
            </a:r>
            <a:r>
              <a:rPr lang="en-US" sz="1200" i="1"/>
              <a:t>, </a:t>
            </a:r>
            <a:r>
              <a:rPr lang="en-US" sz="1200" b="1" i="1"/>
              <a:t>z</a:t>
            </a:r>
            <a:r>
              <a:rPr lang="en-US" sz="1200" i="1"/>
              <a:t> and </a:t>
            </a:r>
            <a:r>
              <a:rPr lang="en-US" sz="1200" b="1" i="1" err="1"/>
              <a:t>th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</a:rPr>
              <a:t>.</a:t>
            </a:r>
            <a:endParaRPr lang="en-US" sz="1200" i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1" i="1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Explain some further reasons for </a:t>
            </a:r>
            <a:r>
              <a:rPr lang="en-US" sz="1200" b="1" i="0"/>
              <a:t>silent final e</a:t>
            </a:r>
            <a:r>
              <a:rPr lang="en-US" sz="1200" b="0" i="0"/>
              <a:t>. Say: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1"/>
              <a:t>Silent final e </a:t>
            </a:r>
            <a:r>
              <a:rPr lang="en-US" sz="1200" i="1"/>
              <a:t>can also sometimes be used because: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i="1"/>
              <a:t>the way words are said has changed over time, but we still spell them the same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i="1"/>
              <a:t>the English language uses words from other languages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200">
                <a:effectLst/>
                <a:latin typeface="+mn-lt"/>
                <a:cs typeface="Arial" panose="020B0604020202020204" pitchFamily="34" charset="0"/>
              </a:rPr>
              <a:t>the </a:t>
            </a:r>
            <a:r>
              <a:rPr lang="en-AU" sz="1200" b="1" i="1" kern="1200">
                <a:effectLst/>
                <a:latin typeface="+mn-lt"/>
                <a:cs typeface="Arial" panose="020B0604020202020204" pitchFamily="34" charset="0"/>
              </a:rPr>
              <a:t>silent final e </a:t>
            </a:r>
            <a:r>
              <a:rPr lang="en-AU" sz="1200" b="0" i="1" kern="1200">
                <a:effectLst/>
                <a:latin typeface="+mn-lt"/>
                <a:cs typeface="Arial" panose="020B0604020202020204" pitchFamily="34" charset="0"/>
              </a:rPr>
              <a:t>helps make the word look different from other similar words or spelling patterns.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sz="1200" i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i="1" kern="1200">
              <a:effectLst/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307E19-D0B4-01DC-84B9-96E1A5D9A0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96204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D276C-C175-B921-1FCB-BFAF10DF92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647AEB-EBD6-FFDD-3722-C43321A842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C9D5FA-D814-B3C1-F790-D75D82E998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/>
              <a:t>I do</a:t>
            </a:r>
          </a:p>
          <a:p>
            <a:endParaRPr lang="en-US" sz="1200" b="1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The notation on the slide shows that in a word ending in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 and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silent final e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,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the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 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can say /s/ or /z/.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1" i="0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Introduce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 before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 silent final e 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in words. Say: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200">
                <a:effectLst/>
                <a:latin typeface="+mn-lt"/>
              </a:rPr>
              <a:t>Some words have an </a:t>
            </a:r>
            <a:r>
              <a:rPr lang="en-AU" sz="1200" b="1" i="1" kern="1200">
                <a:effectLst/>
                <a:latin typeface="+mn-lt"/>
              </a:rPr>
              <a:t>s </a:t>
            </a:r>
            <a:r>
              <a:rPr lang="en-AU" sz="1200" b="0" i="1" kern="1200">
                <a:effectLst/>
                <a:latin typeface="+mn-lt"/>
              </a:rPr>
              <a:t>before a </a:t>
            </a:r>
            <a:r>
              <a:rPr lang="en-AU" sz="1200" b="1" i="1" kern="1200">
                <a:effectLst/>
                <a:latin typeface="+mn-lt"/>
              </a:rPr>
              <a:t>silent final e</a:t>
            </a:r>
            <a:r>
              <a:rPr lang="en-AU" sz="1200" b="0" i="1" kern="1200">
                <a:effectLst/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200">
                <a:effectLst/>
                <a:latin typeface="+mn-lt"/>
              </a:rPr>
              <a:t>Before a </a:t>
            </a:r>
            <a:r>
              <a:rPr lang="en-AU" sz="1200" b="1" i="1" kern="1200">
                <a:effectLst/>
                <a:latin typeface="+mn-lt"/>
              </a:rPr>
              <a:t>silent final e</a:t>
            </a:r>
            <a:r>
              <a:rPr lang="en-AU" sz="1200" b="0" i="1" kern="1200">
                <a:effectLst/>
                <a:latin typeface="+mn-lt"/>
              </a:rPr>
              <a:t>, </a:t>
            </a:r>
            <a:r>
              <a:rPr lang="en-AU" sz="1200" b="1" i="1" kern="1200">
                <a:effectLst/>
                <a:latin typeface="+mn-lt"/>
              </a:rPr>
              <a:t>s </a:t>
            </a:r>
            <a:r>
              <a:rPr lang="en-AU" sz="1200" b="0" i="1" kern="1200">
                <a:effectLst/>
                <a:latin typeface="+mn-lt"/>
              </a:rPr>
              <a:t>can say /s/ or /z/.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1" i="1" kern="120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</a:rPr>
              <a:t>Provide students with examples for both cases. 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1" kern="1200">
                <a:effectLst/>
                <a:latin typeface="+mn-lt"/>
              </a:rPr>
              <a:t>s</a:t>
            </a:r>
            <a:r>
              <a:rPr lang="en-AU" sz="1200" b="0" i="1" kern="1200">
                <a:effectLst/>
                <a:latin typeface="+mn-lt"/>
              </a:rPr>
              <a:t> says /s/ before </a:t>
            </a:r>
            <a:r>
              <a:rPr lang="en-AU" sz="1200" b="1" i="1" kern="1200">
                <a:effectLst/>
                <a:latin typeface="+mn-lt"/>
              </a:rPr>
              <a:t>silent final e </a:t>
            </a:r>
            <a:r>
              <a:rPr lang="en-AU" sz="1200" b="0" i="1" kern="1200">
                <a:effectLst/>
                <a:latin typeface="+mn-lt"/>
              </a:rPr>
              <a:t>in words like </a:t>
            </a:r>
            <a:r>
              <a:rPr lang="en-AU" sz="1200" b="1" i="1" kern="1200">
                <a:effectLst/>
                <a:latin typeface="+mn-lt"/>
              </a:rPr>
              <a:t>goose</a:t>
            </a:r>
            <a:r>
              <a:rPr lang="en-AU" sz="1200" b="0" i="1" kern="1200">
                <a:effectLst/>
                <a:latin typeface="+mn-lt"/>
              </a:rPr>
              <a:t>,</a:t>
            </a:r>
            <a:r>
              <a:rPr lang="en-AU" sz="1200" b="1" i="1" kern="1200">
                <a:effectLst/>
                <a:latin typeface="+mn-lt"/>
              </a:rPr>
              <a:t> house </a:t>
            </a:r>
            <a:r>
              <a:rPr lang="en-AU" sz="1200" b="0" i="1" kern="1200">
                <a:effectLst/>
                <a:latin typeface="+mn-lt"/>
              </a:rPr>
              <a:t>and</a:t>
            </a:r>
            <a:r>
              <a:rPr lang="en-AU" sz="1200" b="1" i="1" kern="1200">
                <a:effectLst/>
                <a:latin typeface="+mn-lt"/>
              </a:rPr>
              <a:t> tense</a:t>
            </a:r>
            <a:endParaRPr lang="en-AU" sz="1200" b="0" i="1" kern="120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1" kern="1200">
                <a:effectLst/>
                <a:latin typeface="+mn-lt"/>
              </a:rPr>
              <a:t>s</a:t>
            </a:r>
            <a:r>
              <a:rPr lang="en-AU" sz="1200" b="0" i="1" kern="1200">
                <a:effectLst/>
                <a:latin typeface="+mn-lt"/>
              </a:rPr>
              <a:t> says /z/ before </a:t>
            </a:r>
            <a:r>
              <a:rPr lang="en-AU" sz="1200" b="1" i="1" kern="1200">
                <a:effectLst/>
                <a:latin typeface="+mn-lt"/>
              </a:rPr>
              <a:t>silent final e </a:t>
            </a:r>
            <a:r>
              <a:rPr lang="en-AU" sz="1200" b="0" i="1" kern="1200">
                <a:effectLst/>
                <a:latin typeface="+mn-lt"/>
              </a:rPr>
              <a:t>in words like </a:t>
            </a:r>
            <a:r>
              <a:rPr lang="en-AU" sz="1200" b="1" i="1" kern="1200">
                <a:effectLst/>
                <a:latin typeface="+mn-lt"/>
              </a:rPr>
              <a:t>please</a:t>
            </a:r>
            <a:r>
              <a:rPr lang="en-AU" sz="1200" b="0" i="1" kern="1200">
                <a:effectLst/>
                <a:latin typeface="+mn-lt"/>
              </a:rPr>
              <a:t>,</a:t>
            </a:r>
            <a:r>
              <a:rPr lang="en-AU" sz="1200" b="1" i="1" kern="1200">
                <a:effectLst/>
                <a:latin typeface="+mn-lt"/>
              </a:rPr>
              <a:t> raise </a:t>
            </a:r>
            <a:r>
              <a:rPr lang="en-AU" sz="1200" b="0" i="1" kern="1200">
                <a:effectLst/>
                <a:latin typeface="+mn-lt"/>
              </a:rPr>
              <a:t>and</a:t>
            </a:r>
            <a:r>
              <a:rPr lang="en-AU" sz="1200" b="1" i="1" kern="1200">
                <a:effectLst/>
                <a:latin typeface="+mn-lt"/>
              </a:rPr>
              <a:t> choose</a:t>
            </a:r>
            <a:r>
              <a:rPr lang="en-AU" sz="1200" b="0" i="1" kern="1200">
                <a:effectLst/>
                <a:latin typeface="+mn-lt"/>
              </a:rPr>
              <a:t>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200">
                <a:effectLst/>
                <a:latin typeface="+mn-lt"/>
              </a:rPr>
              <a:t>I will help you to know whether </a:t>
            </a:r>
            <a:r>
              <a:rPr lang="en-AU" sz="1200" b="1" i="1" kern="1200">
                <a:effectLst/>
                <a:latin typeface="+mn-lt"/>
              </a:rPr>
              <a:t>s</a:t>
            </a:r>
            <a:r>
              <a:rPr lang="en-AU" sz="1200" b="0" i="1" kern="1200">
                <a:effectLst/>
                <a:latin typeface="+mn-lt"/>
              </a:rPr>
              <a:t> says /s/ or /z/ in the words we read and spell today because you are still learning this.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i="1" kern="120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</a:rPr>
              <a:t>*You may wish to explain that </a:t>
            </a:r>
            <a:r>
              <a:rPr lang="en-AU" sz="1200" b="1" i="0" kern="1200">
                <a:effectLst/>
                <a:latin typeface="+mn-lt"/>
              </a:rPr>
              <a:t>s</a:t>
            </a:r>
            <a:r>
              <a:rPr lang="en-AU" sz="1200" b="0" i="0" kern="1200">
                <a:effectLst/>
                <a:latin typeface="+mn-lt"/>
              </a:rPr>
              <a:t> says /z/ in many words where </a:t>
            </a:r>
            <a:r>
              <a:rPr lang="en-AU" sz="1200" b="1" i="0" kern="1200" err="1">
                <a:effectLst/>
                <a:latin typeface="+mn-lt"/>
              </a:rPr>
              <a:t>ea</a:t>
            </a:r>
            <a:r>
              <a:rPr lang="en-AU" sz="1200" b="0" i="0" kern="1200">
                <a:effectLst/>
                <a:latin typeface="+mn-lt"/>
              </a:rPr>
              <a:t> and </a:t>
            </a:r>
            <a:r>
              <a:rPr lang="en-AU" sz="1200" b="1" i="0" kern="1200">
                <a:effectLst/>
                <a:latin typeface="+mn-lt"/>
              </a:rPr>
              <a:t>ai</a:t>
            </a:r>
            <a:r>
              <a:rPr lang="en-AU" sz="1200" b="0" i="0" kern="1200">
                <a:effectLst/>
                <a:latin typeface="+mn-lt"/>
              </a:rPr>
              <a:t> say a long vowel sound before </a:t>
            </a:r>
            <a:r>
              <a:rPr lang="en-AU" sz="1200" b="1" i="0" kern="1200">
                <a:effectLst/>
                <a:latin typeface="+mn-lt"/>
              </a:rPr>
              <a:t>s</a:t>
            </a:r>
            <a:r>
              <a:rPr lang="en-AU" sz="1200" b="0" i="0" kern="1200">
                <a:effectLst/>
                <a:latin typeface="+mn-lt"/>
              </a:rPr>
              <a:t>, followed by </a:t>
            </a:r>
            <a:r>
              <a:rPr lang="en-AU" sz="1200" b="1" i="0" kern="1200">
                <a:effectLst/>
                <a:latin typeface="+mn-lt"/>
              </a:rPr>
              <a:t>silent final e</a:t>
            </a:r>
            <a:r>
              <a:rPr lang="en-AU" sz="1200" b="0" i="0" kern="1200">
                <a:effectLst/>
                <a:latin typeface="+mn-lt"/>
              </a:rPr>
              <a:t>. Examples include </a:t>
            </a:r>
            <a:r>
              <a:rPr lang="en-AU" sz="1200" b="1" i="0" kern="1200">
                <a:effectLst/>
                <a:latin typeface="+mn-lt"/>
              </a:rPr>
              <a:t>pl</a:t>
            </a:r>
            <a:r>
              <a:rPr lang="en-AU" sz="1200" b="1" i="0" u="sng" kern="1200">
                <a:effectLst/>
                <a:latin typeface="+mn-lt"/>
              </a:rPr>
              <a:t>ea</a:t>
            </a:r>
            <a:r>
              <a:rPr lang="en-AU" sz="1200" b="1" i="0" kern="1200">
                <a:effectLst/>
                <a:latin typeface="+mn-lt"/>
              </a:rPr>
              <a:t>se </a:t>
            </a:r>
            <a:r>
              <a:rPr lang="en-AU" sz="1200" b="0" i="0" kern="1200">
                <a:effectLst/>
                <a:latin typeface="+mn-lt"/>
              </a:rPr>
              <a:t>and </a:t>
            </a:r>
            <a:r>
              <a:rPr lang="en-AU" sz="1200" b="1" i="0" kern="1200">
                <a:effectLst/>
                <a:latin typeface="+mn-lt"/>
              </a:rPr>
              <a:t>pr</a:t>
            </a:r>
            <a:r>
              <a:rPr lang="en-AU" sz="1200" b="1" i="0" u="sng" kern="1200">
                <a:effectLst/>
                <a:latin typeface="+mn-lt"/>
              </a:rPr>
              <a:t>ai</a:t>
            </a:r>
            <a:r>
              <a:rPr lang="en-AU" sz="1200" b="1" i="0" kern="1200">
                <a:effectLst/>
                <a:latin typeface="+mn-lt"/>
              </a:rPr>
              <a:t>se</a:t>
            </a:r>
            <a:r>
              <a:rPr lang="en-AU" sz="1200" b="0" i="0" kern="1200">
                <a:effectLst/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</a:rPr>
              <a:t>Consider cognitive load when deciding whether to include this level of detail for your students and when to do so.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8A685E-A0AB-E348-1D38-4440EE0527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2728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Review</a:t>
            </a:r>
          </a:p>
          <a:p>
            <a:endParaRPr lang="en-US" sz="1200" b="0" dirty="0">
              <a:latin typeface="+mn-lt"/>
            </a:endParaRPr>
          </a:p>
          <a:p>
            <a:r>
              <a:rPr lang="en-US" sz="1200" b="0" dirty="0">
                <a:latin typeface="+mn-lt"/>
              </a:rPr>
              <a:t>The review of this letter</a:t>
            </a:r>
            <a:r>
              <a:rPr lang="en-AU" sz="1200" dirty="0">
                <a:latin typeface="+mn-lt"/>
              </a:rPr>
              <a:t>–</a:t>
            </a:r>
            <a:r>
              <a:rPr lang="en-US" sz="1200" b="0" dirty="0">
                <a:latin typeface="+mn-lt"/>
              </a:rPr>
              <a:t>sound correspondence focuses on the taught sounds as well as the spelling </a:t>
            </a:r>
            <a:r>
              <a:rPr lang="en-US" sz="1200" b="0" dirty="0" err="1">
                <a:latin typeface="+mn-lt"/>
              </a:rPr>
              <a:t>generalisation</a:t>
            </a:r>
            <a:r>
              <a:rPr lang="en-US" sz="1200" b="0" dirty="0">
                <a:latin typeface="+mn-lt"/>
              </a:rPr>
              <a:t> for their use.</a:t>
            </a:r>
          </a:p>
          <a:p>
            <a:endParaRPr lang="en-US" sz="1200" b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n-lt"/>
              </a:rPr>
              <a:t>Point to the </a:t>
            </a:r>
            <a:r>
              <a:rPr lang="en-US" sz="1200" b="1" dirty="0" err="1">
                <a:latin typeface="+mn-lt"/>
              </a:rPr>
              <a:t>ue</a:t>
            </a:r>
            <a:r>
              <a:rPr lang="en-US" sz="1200" b="0" dirty="0">
                <a:latin typeface="+mn-lt"/>
              </a:rPr>
              <a:t> digraph. As you point, students say the sounds that have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latin typeface="+mn-lt"/>
              </a:rPr>
              <a:t>Prompt students to say the mnemonic phrase, </a:t>
            </a:r>
            <a:r>
              <a:rPr lang="en-US" sz="1200" b="1" u="none" dirty="0">
                <a:latin typeface="+mn-lt"/>
              </a:rPr>
              <a:t>The stat</a:t>
            </a:r>
            <a:r>
              <a:rPr lang="en-US" sz="1200" b="1" u="sng" dirty="0">
                <a:latin typeface="+mn-lt"/>
              </a:rPr>
              <a:t>ue</a:t>
            </a:r>
            <a:r>
              <a:rPr lang="en-US" sz="1200" b="1" u="none" dirty="0">
                <a:latin typeface="+mn-lt"/>
              </a:rPr>
              <a:t> is bl</a:t>
            </a:r>
            <a:r>
              <a:rPr lang="en-US" sz="1200" b="1" u="sng" dirty="0">
                <a:latin typeface="+mn-lt"/>
              </a:rPr>
              <a:t>ue</a:t>
            </a:r>
            <a:r>
              <a:rPr lang="en-US" sz="1200" b="0" dirty="0">
                <a:latin typeface="+mn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Prompt students to review the </a:t>
            </a:r>
            <a:r>
              <a:rPr lang="en-US" sz="1200" b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generalisation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for the sounds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ue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can say at the end of: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AU" sz="120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words with two or more syllables: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/</a:t>
            </a:r>
            <a:r>
              <a:rPr lang="en-AU" sz="120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ū/</a:t>
            </a:r>
            <a:r>
              <a:rPr lang="en-AU" sz="1200" b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statue 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AU" sz="1200" b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one-syllable words with one consonant before</a:t>
            </a:r>
            <a:r>
              <a:rPr lang="en-AU" sz="1200" b="1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AU" sz="1200" b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AU" sz="1200" b="1" kern="1200" dirty="0" err="1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ue</a:t>
            </a:r>
            <a:r>
              <a:rPr lang="en-AU" sz="1200" b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AU" sz="1200" b="1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/</a:t>
            </a:r>
            <a:r>
              <a:rPr lang="en-AU" sz="120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ū/</a:t>
            </a:r>
            <a:r>
              <a:rPr lang="en-AU" sz="1200" b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due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0" dirty="0">
                <a:latin typeface="+mn-lt"/>
                <a:cs typeface="Arial" panose="020B0604020202020204" pitchFamily="34" charset="0"/>
              </a:rPr>
              <a:t>one-syllable words after two or more consonant sounds: /</a:t>
            </a:r>
            <a:r>
              <a:rPr lang="en-US" sz="1200" b="0" dirty="0" err="1">
                <a:latin typeface="+mn-lt"/>
                <a:cs typeface="Arial" panose="020B0604020202020204" pitchFamily="34" charset="0"/>
              </a:rPr>
              <a:t>oo</a:t>
            </a:r>
            <a:r>
              <a:rPr lang="en-US" sz="1200" b="0" dirty="0">
                <a:latin typeface="+mn-lt"/>
                <a:cs typeface="Arial" panose="020B0604020202020204" pitchFamily="34" charset="0"/>
              </a:rPr>
              <a:t>/ as in </a:t>
            </a:r>
            <a:r>
              <a:rPr lang="en-US" sz="1200" b="1" dirty="0">
                <a:latin typeface="+mn-lt"/>
                <a:cs typeface="Arial" panose="020B0604020202020204" pitchFamily="34" charset="0"/>
              </a:rPr>
              <a:t>blue</a:t>
            </a:r>
            <a:r>
              <a:rPr lang="en-US" sz="1200" b="0" dirty="0">
                <a:latin typeface="+mn-lt"/>
                <a:cs typeface="Arial" panose="020B0604020202020204" pitchFamily="34" charset="0"/>
              </a:rPr>
              <a:t>.</a:t>
            </a:r>
            <a:endParaRPr lang="en-US" sz="1200" b="1" dirty="0">
              <a:latin typeface="+mn-lt"/>
              <a:cs typeface="Arial" panose="020B0604020202020204" pitchFamily="34" charset="0"/>
            </a:endParaRPr>
          </a:p>
          <a:p>
            <a:endParaRPr lang="en-US" sz="1200" b="1" dirty="0">
              <a:latin typeface="+mn-lt"/>
            </a:endParaRPr>
          </a:p>
          <a:p>
            <a:r>
              <a:rPr lang="en-US" sz="1200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sz="1200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0" dirty="0">
                <a:latin typeface="+mn-lt"/>
              </a:rPr>
              <a:t>Note: Y</a:t>
            </a:r>
            <a:r>
              <a:rPr lang="en-AU" sz="1200" dirty="0"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47087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D0AECB-11ED-EA83-11F2-04024B5282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E27FE3-0FF9-3638-FA93-788134C995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75ACAB-AB32-6B92-A5B7-5727232198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/>
              <a:t>I do</a:t>
            </a:r>
          </a:p>
          <a:p>
            <a:endParaRPr lang="en-US" sz="1200" b="1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The notation on the slide shows a word ending in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z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 and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silent final e</a:t>
            </a:r>
            <a:r>
              <a:rPr lang="en-AU" sz="1200" b="0" i="0" kern="1200">
                <a:effectLst/>
                <a:latin typeface="+mn-lt"/>
              </a:rPr>
              <a:t>.</a:t>
            </a:r>
            <a:endParaRPr lang="en-AU" sz="1200" b="1" i="0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i="0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Introduce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z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 before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 silent final e 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in words. Say: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200">
                <a:effectLst/>
                <a:latin typeface="+mn-lt"/>
              </a:rPr>
              <a:t>Some words have a </a:t>
            </a:r>
            <a:r>
              <a:rPr lang="en-AU" sz="1200" b="1" i="1" kern="1200">
                <a:effectLst/>
                <a:latin typeface="+mn-lt"/>
              </a:rPr>
              <a:t>z </a:t>
            </a:r>
            <a:r>
              <a:rPr lang="en-AU" sz="1200" b="0" i="1" kern="1200">
                <a:effectLst/>
                <a:latin typeface="+mn-lt"/>
              </a:rPr>
              <a:t>before a </a:t>
            </a:r>
            <a:r>
              <a:rPr lang="en-AU" sz="1200" b="1" i="1" kern="1200">
                <a:effectLst/>
                <a:latin typeface="+mn-lt"/>
              </a:rPr>
              <a:t>silent final e</a:t>
            </a:r>
            <a:r>
              <a:rPr lang="en-AU" sz="1200" b="0" i="1" kern="1200">
                <a:effectLst/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</a:rPr>
              <a:t>In these words, the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</a:rPr>
              <a:t>z 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</a:rPr>
              <a:t>says /z/.</a:t>
            </a:r>
            <a:endParaRPr lang="en-AU" sz="1200" b="1" i="1" kern="120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200">
                <a:effectLst/>
                <a:latin typeface="+mn-lt"/>
              </a:rPr>
              <a:t>These words include </a:t>
            </a:r>
            <a:r>
              <a:rPr lang="en-AU" sz="1200" b="1" i="1" kern="1200">
                <a:effectLst/>
                <a:latin typeface="+mn-lt"/>
              </a:rPr>
              <a:t>freeze</a:t>
            </a:r>
            <a:r>
              <a:rPr lang="en-AU" sz="1200" b="0" i="1" kern="1200">
                <a:effectLst/>
                <a:latin typeface="+mn-lt"/>
              </a:rPr>
              <a:t>,</a:t>
            </a:r>
            <a:r>
              <a:rPr lang="en-AU" sz="1200" b="1" i="1" kern="1200">
                <a:effectLst/>
                <a:latin typeface="+mn-lt"/>
              </a:rPr>
              <a:t> sneeze</a:t>
            </a:r>
            <a:r>
              <a:rPr lang="en-AU" sz="1200" b="0" i="1" kern="1200">
                <a:effectLst/>
                <a:latin typeface="+mn-lt"/>
              </a:rPr>
              <a:t>,</a:t>
            </a:r>
            <a:r>
              <a:rPr lang="en-AU" sz="1200" b="1" i="1" kern="1200">
                <a:effectLst/>
                <a:latin typeface="+mn-lt"/>
              </a:rPr>
              <a:t> breeze</a:t>
            </a:r>
            <a:r>
              <a:rPr lang="en-AU" sz="1200" b="0" i="1" kern="1200">
                <a:effectLst/>
                <a:latin typeface="+mn-lt"/>
              </a:rPr>
              <a:t>,</a:t>
            </a:r>
            <a:r>
              <a:rPr lang="en-AU" sz="1200" b="1" i="1" kern="1200">
                <a:effectLst/>
                <a:latin typeface="+mn-lt"/>
              </a:rPr>
              <a:t> wheeze </a:t>
            </a:r>
            <a:r>
              <a:rPr lang="en-AU" sz="1200" b="0" i="1" kern="1200">
                <a:effectLst/>
                <a:latin typeface="+mn-lt"/>
              </a:rPr>
              <a:t>and</a:t>
            </a:r>
            <a:r>
              <a:rPr lang="en-AU" sz="1200" b="1" i="1" kern="1200">
                <a:effectLst/>
                <a:latin typeface="+mn-lt"/>
              </a:rPr>
              <a:t> ooze</a:t>
            </a:r>
            <a:r>
              <a:rPr lang="en-AU" sz="1200" b="0" i="1" kern="1200">
                <a:effectLst/>
                <a:latin typeface="+mn-lt"/>
              </a:rPr>
              <a:t>.*</a:t>
            </a:r>
            <a:endParaRPr lang="en-AU" sz="1200" b="1" i="1" kern="120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 b="0" i="1" kern="120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</a:rPr>
              <a:t>*You may wish to explain that the </a:t>
            </a:r>
            <a:r>
              <a:rPr lang="en-AU" sz="1200" b="1" i="0" kern="1200">
                <a:effectLst/>
                <a:latin typeface="+mn-lt"/>
              </a:rPr>
              <a:t>ee</a:t>
            </a:r>
            <a:r>
              <a:rPr lang="en-AU" sz="1200" b="0" i="0" kern="1200">
                <a:effectLst/>
                <a:latin typeface="+mn-lt"/>
              </a:rPr>
              <a:t> digraph before the </a:t>
            </a:r>
            <a:r>
              <a:rPr lang="en-AU" sz="1200" b="1" i="0" kern="1200">
                <a:effectLst/>
                <a:latin typeface="+mn-lt"/>
              </a:rPr>
              <a:t>z</a:t>
            </a:r>
            <a:r>
              <a:rPr lang="en-AU" sz="1200" b="0" i="0" kern="1200">
                <a:effectLst/>
                <a:latin typeface="+mn-lt"/>
              </a:rPr>
              <a:t> in </a:t>
            </a:r>
            <a:r>
              <a:rPr lang="en-AU" sz="1200" b="1" i="0" kern="1200">
                <a:effectLst/>
                <a:latin typeface="+mn-lt"/>
              </a:rPr>
              <a:t>silent final e </a:t>
            </a:r>
            <a:r>
              <a:rPr lang="en-AU" sz="1200" b="0" i="0" kern="1200">
                <a:effectLst/>
                <a:latin typeface="+mn-lt"/>
              </a:rPr>
              <a:t>words is very common. Consider cognitive load when deciding whether to include this level of detail for your students and when to do so.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i="1" kern="1200">
              <a:effectLst/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9AB24C-C8E5-229C-CA0B-FC17913538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56450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84D08-A0DF-EBFF-085D-E39EECC80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161830-F864-F45C-0935-9C4FE1D23A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5AADEE-DC15-595A-C787-880588D7B2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/>
              <a:t>I do</a:t>
            </a:r>
          </a:p>
          <a:p>
            <a:endParaRPr lang="en-US" sz="1200" b="1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The notation on the slide shows a word ending in </a:t>
            </a:r>
            <a:r>
              <a:rPr lang="en-AU" sz="1200" b="1" i="0" kern="1200" err="1">
                <a:effectLst/>
                <a:latin typeface="+mn-lt"/>
                <a:ea typeface="Times New Roman" panose="02020603050405020304" pitchFamily="18" charset="0"/>
              </a:rPr>
              <a:t>th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 and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silent final e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1" i="0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Introduce </a:t>
            </a:r>
            <a:r>
              <a:rPr lang="en-AU" sz="1200" b="1" i="0" kern="1200" err="1">
                <a:effectLst/>
                <a:latin typeface="+mn-lt"/>
                <a:ea typeface="Times New Roman" panose="02020603050405020304" pitchFamily="18" charset="0"/>
              </a:rPr>
              <a:t>th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 before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 silent final e 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in words. Say: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200">
                <a:effectLst/>
                <a:latin typeface="+mn-lt"/>
              </a:rPr>
              <a:t>Some words have </a:t>
            </a:r>
            <a:r>
              <a:rPr lang="en-AU" sz="1200" b="1" i="1" kern="1200" err="1">
                <a:effectLst/>
                <a:latin typeface="+mn-lt"/>
              </a:rPr>
              <a:t>th</a:t>
            </a:r>
            <a:r>
              <a:rPr lang="en-AU" sz="1200" b="1" i="1" kern="1200">
                <a:effectLst/>
                <a:latin typeface="+mn-lt"/>
              </a:rPr>
              <a:t> </a:t>
            </a:r>
            <a:r>
              <a:rPr lang="en-AU" sz="1200" b="0" i="1" kern="1200">
                <a:effectLst/>
                <a:latin typeface="+mn-lt"/>
              </a:rPr>
              <a:t>before a </a:t>
            </a:r>
            <a:r>
              <a:rPr lang="en-AU" sz="1200" b="1" i="1" kern="1200">
                <a:effectLst/>
                <a:latin typeface="+mn-lt"/>
              </a:rPr>
              <a:t>silent final e</a:t>
            </a:r>
            <a:r>
              <a:rPr lang="en-AU" sz="1200" b="0" i="1" kern="1200">
                <a:effectLst/>
                <a:latin typeface="+mn-lt"/>
              </a:rPr>
              <a:t>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200">
                <a:effectLst/>
                <a:latin typeface="+mn-lt"/>
              </a:rPr>
              <a:t>In words where</a:t>
            </a:r>
            <a:r>
              <a:rPr lang="en-AU" sz="1200" b="1" i="1" kern="1200">
                <a:effectLst/>
                <a:latin typeface="+mn-lt"/>
              </a:rPr>
              <a:t> </a:t>
            </a:r>
            <a:r>
              <a:rPr lang="en-AU" sz="1200" b="1" i="1" kern="1200" err="1">
                <a:effectLst/>
                <a:latin typeface="+mn-lt"/>
              </a:rPr>
              <a:t>th</a:t>
            </a:r>
            <a:r>
              <a:rPr lang="en-AU" sz="1200" b="1" i="1" kern="1200">
                <a:effectLst/>
                <a:latin typeface="+mn-lt"/>
              </a:rPr>
              <a:t> </a:t>
            </a:r>
            <a:r>
              <a:rPr lang="en-AU" sz="1200" b="0" i="1" kern="1200">
                <a:effectLst/>
                <a:latin typeface="+mn-lt"/>
              </a:rPr>
              <a:t>is followed by </a:t>
            </a:r>
            <a:r>
              <a:rPr lang="en-AU" sz="1200" b="1" i="1" kern="1200">
                <a:effectLst/>
                <a:latin typeface="+mn-lt"/>
              </a:rPr>
              <a:t>silent final e</a:t>
            </a:r>
            <a:r>
              <a:rPr lang="en-AU" sz="1200" b="0" i="1" kern="1200">
                <a:effectLst/>
                <a:latin typeface="+mn-lt"/>
              </a:rPr>
              <a:t> the </a:t>
            </a:r>
            <a:r>
              <a:rPr lang="en-AU" sz="1200" b="1" i="1" kern="1200" err="1">
                <a:effectLst/>
                <a:latin typeface="+mn-lt"/>
              </a:rPr>
              <a:t>th</a:t>
            </a:r>
            <a:r>
              <a:rPr lang="en-AU" sz="1200" b="1" i="1" kern="1200">
                <a:effectLst/>
                <a:latin typeface="+mn-lt"/>
              </a:rPr>
              <a:t> </a:t>
            </a:r>
            <a:r>
              <a:rPr lang="en-AU" sz="1200" b="0" i="1" kern="1200">
                <a:effectLst/>
                <a:latin typeface="+mn-lt"/>
              </a:rPr>
              <a:t>says its voiced sound* /</a:t>
            </a:r>
            <a:r>
              <a:rPr lang="en-AU" sz="1200" b="0" i="1" kern="1200" err="1">
                <a:effectLst/>
                <a:latin typeface="+mn-lt"/>
              </a:rPr>
              <a:t>th</a:t>
            </a:r>
            <a:r>
              <a:rPr lang="en-AU" sz="1200" b="0" i="1" kern="1200">
                <a:effectLst/>
                <a:latin typeface="+mn-lt"/>
              </a:rPr>
              <a:t>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200">
                <a:effectLst/>
                <a:latin typeface="+mn-lt"/>
              </a:rPr>
              <a:t>These words include </a:t>
            </a:r>
            <a:r>
              <a:rPr lang="en-AU" sz="1200" b="1" i="1" kern="1200">
                <a:effectLst/>
                <a:latin typeface="+mn-lt"/>
              </a:rPr>
              <a:t>breathe</a:t>
            </a:r>
            <a:r>
              <a:rPr lang="en-AU" sz="1200" b="0" i="1" kern="1200">
                <a:effectLst/>
                <a:latin typeface="+mn-lt"/>
              </a:rPr>
              <a:t>, </a:t>
            </a:r>
            <a:r>
              <a:rPr lang="en-AU" sz="1200" b="1" i="1" kern="1200">
                <a:effectLst/>
                <a:latin typeface="+mn-lt"/>
              </a:rPr>
              <a:t>teethe </a:t>
            </a:r>
            <a:r>
              <a:rPr lang="en-AU" sz="1200" b="0" i="1" kern="1200">
                <a:effectLst/>
                <a:latin typeface="+mn-lt"/>
              </a:rPr>
              <a:t>and</a:t>
            </a:r>
            <a:r>
              <a:rPr lang="en-AU" sz="1200" b="1" i="1" kern="1200">
                <a:effectLst/>
                <a:latin typeface="+mn-lt"/>
              </a:rPr>
              <a:t> seethe</a:t>
            </a:r>
            <a:r>
              <a:rPr lang="en-AU" sz="1200" b="0" i="0" kern="1200">
                <a:effectLst/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i="1" kern="120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i="0"/>
              <a:t>*You may choose to remind students what a voiced sound is. Students can touch their throats as they say the sound, such as /</a:t>
            </a:r>
            <a:r>
              <a:rPr lang="en-US" i="0" err="1"/>
              <a:t>th</a:t>
            </a:r>
            <a:r>
              <a:rPr lang="en-US" i="0"/>
              <a:t>/ in the word </a:t>
            </a:r>
            <a:r>
              <a:rPr lang="en-US" b="1" i="0"/>
              <a:t>teethe</a:t>
            </a:r>
            <a:r>
              <a:rPr lang="en-US" i="0"/>
              <a:t>. If they can feel their vocal cords move, it is a voiced sound.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1" i="1" kern="1200">
              <a:effectLst/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13C8D5-53CB-E39D-FA43-EB32A0B865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795212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BCEE2-DA70-DBB0-A228-D22C82456C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0C85EF-1303-E4FE-65D1-C6AD5D8289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8073E6-81E0-E935-E741-5C86593237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i="0" kern="120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</a:rPr>
              <a:t>Prompt students to recall that: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0" kern="1200">
                <a:effectLst/>
                <a:latin typeface="+mn-lt"/>
              </a:rPr>
              <a:t>s</a:t>
            </a:r>
            <a:r>
              <a:rPr lang="en-AU" sz="1200" b="0" i="0" kern="1200">
                <a:effectLst/>
                <a:latin typeface="+mn-lt"/>
              </a:rPr>
              <a:t>,</a:t>
            </a:r>
            <a:r>
              <a:rPr lang="en-AU" sz="1200" b="1" i="0" kern="1200">
                <a:effectLst/>
                <a:latin typeface="+mn-lt"/>
              </a:rPr>
              <a:t> z </a:t>
            </a:r>
            <a:r>
              <a:rPr lang="en-AU" sz="1200" b="0" i="0" kern="1200">
                <a:effectLst/>
                <a:latin typeface="+mn-lt"/>
              </a:rPr>
              <a:t>and</a:t>
            </a:r>
            <a:r>
              <a:rPr lang="en-AU" sz="1200" b="1" i="0" kern="1200">
                <a:effectLst/>
                <a:latin typeface="+mn-lt"/>
              </a:rPr>
              <a:t> </a:t>
            </a:r>
            <a:r>
              <a:rPr lang="en-AU" sz="1200" b="1" i="0" kern="1200" err="1">
                <a:effectLst/>
                <a:latin typeface="+mn-lt"/>
              </a:rPr>
              <a:t>th</a:t>
            </a:r>
            <a:r>
              <a:rPr lang="en-AU" sz="1200" b="1" i="0" kern="1200">
                <a:effectLst/>
                <a:latin typeface="+mn-lt"/>
              </a:rPr>
              <a:t> </a:t>
            </a:r>
            <a:r>
              <a:rPr lang="en-AU" sz="1200" b="0" i="0" kern="1200">
                <a:effectLst/>
                <a:latin typeface="+mn-lt"/>
              </a:rPr>
              <a:t>can be found before a </a:t>
            </a:r>
            <a:r>
              <a:rPr lang="en-AU" sz="1200" b="1" i="0" kern="1200">
                <a:effectLst/>
                <a:latin typeface="+mn-lt"/>
              </a:rPr>
              <a:t>silent final 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0" kern="1200">
                <a:effectLst/>
                <a:latin typeface="+mn-lt"/>
              </a:rPr>
              <a:t>s</a:t>
            </a:r>
            <a:r>
              <a:rPr lang="en-AU" sz="1200" b="0" i="0" kern="1200">
                <a:effectLst/>
                <a:latin typeface="+mn-lt"/>
              </a:rPr>
              <a:t> says /s/ or /z/ before a </a:t>
            </a:r>
            <a:r>
              <a:rPr lang="en-AU" sz="1200" b="1" i="0" kern="1200">
                <a:effectLst/>
                <a:latin typeface="+mn-lt"/>
              </a:rPr>
              <a:t>silent final 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0" kern="1200">
                <a:effectLst/>
                <a:latin typeface="+mn-lt"/>
              </a:rPr>
              <a:t>z</a:t>
            </a:r>
            <a:r>
              <a:rPr lang="en-AU" sz="1200" b="0" i="0" kern="1200">
                <a:effectLst/>
                <a:latin typeface="+mn-lt"/>
              </a:rPr>
              <a:t> says /z/ before a </a:t>
            </a:r>
            <a:r>
              <a:rPr lang="en-AU" sz="1200" b="1" i="0" kern="1200">
                <a:effectLst/>
                <a:latin typeface="+mn-lt"/>
              </a:rPr>
              <a:t>silent final 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0" kern="1200" err="1">
                <a:effectLst/>
                <a:latin typeface="+mn-lt"/>
              </a:rPr>
              <a:t>th</a:t>
            </a:r>
            <a:r>
              <a:rPr lang="en-AU" sz="1200" b="1" i="0" kern="1200">
                <a:effectLst/>
                <a:latin typeface="+mn-lt"/>
              </a:rPr>
              <a:t> </a:t>
            </a:r>
            <a:r>
              <a:rPr lang="en-AU" sz="1200" b="0" i="0" kern="1200">
                <a:effectLst/>
                <a:latin typeface="+mn-lt"/>
              </a:rPr>
              <a:t>says its voiced sound /</a:t>
            </a:r>
            <a:r>
              <a:rPr lang="en-AU" sz="1200" b="0" i="0" kern="1200" err="1">
                <a:effectLst/>
                <a:latin typeface="+mn-lt"/>
              </a:rPr>
              <a:t>th</a:t>
            </a:r>
            <a:r>
              <a:rPr lang="en-AU" sz="1200" b="0" i="0" kern="1200">
                <a:effectLst/>
                <a:latin typeface="+mn-lt"/>
              </a:rPr>
              <a:t>/ before a </a:t>
            </a:r>
            <a:r>
              <a:rPr lang="en-AU" sz="1200" b="1" i="0" kern="1200">
                <a:effectLst/>
                <a:latin typeface="+mn-lt"/>
              </a:rPr>
              <a:t>silent final e</a:t>
            </a:r>
            <a:r>
              <a:rPr lang="en-US" sz="1200" b="0" i="0"/>
              <a:t>.</a:t>
            </a:r>
            <a:endParaRPr lang="en-AU" sz="1200" b="1" i="0" kern="1200">
              <a:effectLst/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Discuss with students </a:t>
            </a:r>
            <a:r>
              <a:rPr lang="en-US" sz="1200" i="0"/>
              <a:t>that: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i="0"/>
              <a:t>these are some </a:t>
            </a:r>
            <a:r>
              <a:rPr lang="en-US" sz="1200" i="0" err="1"/>
              <a:t>generalisations</a:t>
            </a:r>
            <a:r>
              <a:rPr lang="en-US" sz="1200" i="0"/>
              <a:t> that can help when you read and spell words with </a:t>
            </a:r>
            <a:r>
              <a:rPr lang="en-US" sz="1200" b="1" i="0"/>
              <a:t>silent final e</a:t>
            </a:r>
            <a:r>
              <a:rPr lang="en-US" sz="1200" i="0"/>
              <a:t>, but not all words will follow these patterns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i="0"/>
              <a:t>knowing when to use a </a:t>
            </a:r>
            <a:r>
              <a:rPr lang="en-US" sz="1200" b="1" i="0"/>
              <a:t>silent final e </a:t>
            </a:r>
            <a:r>
              <a:rPr lang="en-US" sz="1200" b="0" i="0"/>
              <a:t>in reading and spelling</a:t>
            </a:r>
            <a:r>
              <a:rPr lang="en-US" sz="1200" b="1" i="0"/>
              <a:t> </a:t>
            </a:r>
            <a:r>
              <a:rPr lang="en-US" sz="1200" b="0" i="0"/>
              <a:t>can be tricky</a:t>
            </a:r>
            <a:r>
              <a:rPr lang="en-US" sz="1200" i="0"/>
              <a:t> when you are first learning about it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0" err="1"/>
              <a:t>practising</a:t>
            </a:r>
            <a:r>
              <a:rPr lang="en-US" sz="1200" i="0"/>
              <a:t> reading and spelling words with a </a:t>
            </a:r>
            <a:r>
              <a:rPr lang="en-US" sz="1200" b="1" i="0"/>
              <a:t>silent final e</a:t>
            </a:r>
            <a:r>
              <a:rPr lang="en-US" sz="1200" i="0"/>
              <a:t> correctly is the best way to remember which words end in a </a:t>
            </a:r>
            <a:r>
              <a:rPr lang="en-US" sz="1200" b="1" i="0"/>
              <a:t>silent final e</a:t>
            </a:r>
            <a:r>
              <a:rPr lang="en-US" sz="1200" b="0" i="0"/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i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3EF8F6-1628-D7F5-5ED9-6AD85D738E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15348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/>
              <a:t>I </a:t>
            </a:r>
            <a:r>
              <a:rPr lang="en-US" sz="1200" b="1">
                <a:latin typeface="+mn-lt"/>
              </a:rPr>
              <a:t>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Point out the </a:t>
            </a:r>
            <a:r>
              <a:rPr lang="en-US" sz="1200" b="1">
                <a:latin typeface="+mn-lt"/>
              </a:rPr>
              <a:t>silent final e </a:t>
            </a:r>
            <a:r>
              <a:rPr lang="en-US" sz="1200" b="0">
                <a:latin typeface="+mn-lt"/>
              </a:rPr>
              <a:t>following the consonant </a:t>
            </a:r>
            <a:r>
              <a:rPr lang="en-US" sz="1200" b="1">
                <a:latin typeface="+mn-lt"/>
              </a:rPr>
              <a:t>s </a:t>
            </a:r>
            <a:r>
              <a:rPr lang="en-US" sz="1200" b="0">
                <a:latin typeface="+mn-lt"/>
              </a:rPr>
              <a:t>in this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1">
              <a:latin typeface="+mn-lt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>
                <a:latin typeface="+mn-lt"/>
              </a:rPr>
              <a:t>thinking aloud that </a:t>
            </a:r>
            <a:r>
              <a:rPr lang="en-US" sz="1200" b="1" i="0">
                <a:latin typeface="+mn-lt"/>
              </a:rPr>
              <a:t>s</a:t>
            </a:r>
            <a:r>
              <a:rPr lang="en-US" sz="1200" b="0" i="0">
                <a:latin typeface="+mn-lt"/>
              </a:rPr>
              <a:t> says /s/ in this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pointing as you say each letter–sound correspondence then blending these sounds to read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err="1"/>
              <a:t>emphasising</a:t>
            </a:r>
            <a:r>
              <a:rPr lang="en-US"/>
              <a:t> that there is no sound correspondence for the </a:t>
            </a:r>
            <a:r>
              <a:rPr lang="en-US" b="1"/>
              <a:t>silent final e</a:t>
            </a:r>
            <a:r>
              <a:rPr lang="en-US" b="0"/>
              <a:t>.*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/>
              <a:t>*As you point to the </a:t>
            </a:r>
            <a:r>
              <a:rPr lang="en-US" b="1"/>
              <a:t>e</a:t>
            </a:r>
            <a:r>
              <a:rPr lang="en-US" b="0"/>
              <a:t>, place your hand over your mouth, exaggerate your closed lips or use another preferred gesture as introduced at the start of the lesson.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01390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063E3-94F4-7005-D0C6-2D5B29BB9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6BB321-F67B-A466-A1F0-FED472127B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A68478-8E95-87EB-86D9-FBE0C3232A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/>
              <a:t>I </a:t>
            </a:r>
            <a:r>
              <a:rPr lang="en-US" sz="1200" b="1">
                <a:latin typeface="+mn-lt"/>
              </a:rPr>
              <a:t>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1">
              <a:latin typeface="+mn-lt"/>
              <a:cs typeface="Arial" panose="020B0604020202020204" pitchFamily="34" charset="0"/>
            </a:endParaRPr>
          </a:p>
          <a:p>
            <a:r>
              <a:rPr lang="en-US">
                <a:latin typeface="+mn-lt"/>
              </a:rPr>
              <a:t>Re-read the first word.</a:t>
            </a:r>
          </a:p>
          <a:p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Refer to the new word, p</a:t>
            </a:r>
            <a:r>
              <a:rPr lang="en-US" sz="1200" b="0">
                <a:latin typeface="+mn-lt"/>
              </a:rPr>
              <a:t>ointing out the </a:t>
            </a:r>
            <a:r>
              <a:rPr lang="en-US" sz="1200" b="1">
                <a:latin typeface="+mn-lt"/>
              </a:rPr>
              <a:t>silent final e </a:t>
            </a:r>
            <a:r>
              <a:rPr lang="en-US" sz="1200" b="0">
                <a:latin typeface="+mn-lt"/>
              </a:rPr>
              <a:t>following the consonant </a:t>
            </a:r>
            <a:r>
              <a:rPr lang="en-US" sz="1200" b="1">
                <a:latin typeface="+mn-lt"/>
              </a:rPr>
              <a:t>z</a:t>
            </a:r>
            <a:r>
              <a:rPr lang="en-US" sz="1200" b="0">
                <a:latin typeface="+mn-lt"/>
              </a:rPr>
              <a:t>.</a:t>
            </a: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1">
              <a:latin typeface="+mn-lt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>
                <a:latin typeface="+mn-lt"/>
              </a:rPr>
              <a:t>Demonstrate: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pointing as you say each letter–sound correspondence then blending these sounds to read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err="1"/>
              <a:t>emphasising</a:t>
            </a:r>
            <a:r>
              <a:rPr lang="en-US"/>
              <a:t> that there is no sound correspondence for the </a:t>
            </a:r>
            <a:r>
              <a:rPr lang="en-US" b="1"/>
              <a:t>silent final e</a:t>
            </a:r>
            <a:r>
              <a:rPr lang="en-US" b="0"/>
              <a:t>.*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/>
              <a:t>*You may choose to exaggerate your closed mouth as you point to the </a:t>
            </a:r>
            <a:r>
              <a:rPr lang="en-US" b="1"/>
              <a:t>e</a:t>
            </a:r>
            <a:r>
              <a:rPr lang="en-US" b="0"/>
              <a:t> or use another preferred gesture as introduced at the start of the lesson.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A1F185-74B8-BAAB-E9BA-D73B23DF4D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15531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latin typeface="+mn-lt"/>
              </a:rPr>
              <a:t>Re-read the first two words.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Refer to the new word, p</a:t>
            </a:r>
            <a:r>
              <a:rPr lang="en-US" sz="1200" b="0" dirty="0">
                <a:latin typeface="+mn-lt"/>
              </a:rPr>
              <a:t>ointing out the </a:t>
            </a:r>
            <a:r>
              <a:rPr lang="en-US" sz="1200" b="1" dirty="0">
                <a:latin typeface="+mn-lt"/>
              </a:rPr>
              <a:t>silent final e </a:t>
            </a:r>
            <a:r>
              <a:rPr lang="en-US" sz="1200" b="0" dirty="0">
                <a:latin typeface="+mn-lt"/>
              </a:rPr>
              <a:t>following the consonant digraph </a:t>
            </a:r>
            <a:r>
              <a:rPr lang="en-US" sz="1200" b="1" dirty="0" err="1">
                <a:latin typeface="+mn-lt"/>
              </a:rPr>
              <a:t>th</a:t>
            </a:r>
            <a:r>
              <a:rPr lang="en-US" sz="1200" b="0" dirty="0" err="1">
                <a:latin typeface="+mn-lt"/>
              </a:rPr>
              <a:t>.</a:t>
            </a: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1" dirty="0">
              <a:latin typeface="+mn-lt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 dirty="0">
                <a:latin typeface="+mn-lt"/>
              </a:rPr>
              <a:t>Demonstrate: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latin typeface="+mn-lt"/>
              </a:rPr>
              <a:t>thinking aloud that </a:t>
            </a:r>
            <a:r>
              <a:rPr lang="en-US" sz="1200" b="1" i="0" dirty="0" err="1">
                <a:latin typeface="+mn-lt"/>
              </a:rPr>
              <a:t>th</a:t>
            </a:r>
            <a:r>
              <a:rPr lang="en-US" sz="1200" b="1" i="0" dirty="0">
                <a:latin typeface="+mn-lt"/>
              </a:rPr>
              <a:t> </a:t>
            </a:r>
            <a:r>
              <a:rPr lang="en-US" sz="1200" b="0" i="0" dirty="0">
                <a:latin typeface="+mn-lt"/>
              </a:rPr>
              <a:t>says its voiced sound before a </a:t>
            </a:r>
            <a:r>
              <a:rPr lang="en-US" sz="1200" b="1" i="0" dirty="0">
                <a:latin typeface="+mn-lt"/>
              </a:rPr>
              <a:t>silent final 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pointing as you say each letter–sound correspondence then blending these sounds to read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err="1"/>
              <a:t>emphasising</a:t>
            </a:r>
            <a:r>
              <a:rPr lang="en-US" dirty="0"/>
              <a:t> that there is no sound correspondence for the </a:t>
            </a:r>
            <a:r>
              <a:rPr lang="en-US" b="1" dirty="0"/>
              <a:t>silent final e</a:t>
            </a:r>
            <a:r>
              <a:rPr lang="en-US" b="0" dirty="0"/>
              <a:t>.*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*You may choose to exaggerate your closed mouth as you point to the </a:t>
            </a:r>
            <a:r>
              <a:rPr lang="en-US" b="1" dirty="0"/>
              <a:t>e</a:t>
            </a:r>
            <a:r>
              <a:rPr lang="en-US" b="0" dirty="0"/>
              <a:t> or use another preferred gesture as introduced at the start of the lesson.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Note: you may choose to explain the difference in spelling, pronunciation and meaning between the words </a:t>
            </a:r>
            <a:r>
              <a:rPr lang="en-US" b="1" dirty="0"/>
              <a:t>teeth</a:t>
            </a:r>
            <a:r>
              <a:rPr lang="en-US" b="0" dirty="0"/>
              <a:t> and </a:t>
            </a:r>
            <a:r>
              <a:rPr lang="en-US" b="1" dirty="0"/>
              <a:t>teethe</a:t>
            </a:r>
            <a:r>
              <a:rPr lang="en-US" b="0" dirty="0"/>
              <a:t>. Focus on the voiced /</a:t>
            </a:r>
            <a:r>
              <a:rPr lang="en-US" b="0" dirty="0" err="1"/>
              <a:t>th</a:t>
            </a:r>
            <a:r>
              <a:rPr lang="en-US" b="0" dirty="0"/>
              <a:t>/ in </a:t>
            </a:r>
            <a:r>
              <a:rPr lang="en-US" b="1" dirty="0"/>
              <a:t>teethe</a:t>
            </a:r>
            <a:r>
              <a:rPr lang="en-US" b="0" dirty="0"/>
              <a:t> before the </a:t>
            </a:r>
            <a:r>
              <a:rPr lang="en-US" b="1" dirty="0"/>
              <a:t>silent final e</a:t>
            </a:r>
            <a:r>
              <a:rPr lang="en-US" b="0" dirty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22293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359E20-B760-E3B7-7B25-1DF07BE4D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A859C2-FCA9-5797-D369-57A3730D4C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DB2145-8E69-A6E1-6BF9-635A1EC97C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Re-read the first three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Refer to the new word, p</a:t>
            </a:r>
            <a:r>
              <a:rPr lang="en-US" sz="1200" b="0">
                <a:latin typeface="+mn-lt"/>
              </a:rPr>
              <a:t>ointing out: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latin typeface="+mn-lt"/>
              </a:rPr>
              <a:t>that the </a:t>
            </a:r>
            <a:r>
              <a:rPr lang="en-US" sz="1200" b="1">
                <a:latin typeface="+mn-lt"/>
              </a:rPr>
              <a:t>silent final e </a:t>
            </a:r>
            <a:r>
              <a:rPr lang="en-US" sz="1200" b="0">
                <a:latin typeface="+mn-lt"/>
              </a:rPr>
              <a:t>follows the consonant </a:t>
            </a:r>
            <a:r>
              <a:rPr lang="en-US" sz="1200" b="1">
                <a:latin typeface="+mn-lt"/>
              </a:rPr>
              <a:t>s</a:t>
            </a:r>
            <a:endParaRPr lang="en-US" sz="120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>
                <a:latin typeface="+mn-lt"/>
              </a:rPr>
              <a:t>that </a:t>
            </a:r>
            <a:r>
              <a:rPr lang="en-US" sz="1200" b="1" i="0">
                <a:latin typeface="+mn-lt"/>
              </a:rPr>
              <a:t>s</a:t>
            </a:r>
            <a:r>
              <a:rPr lang="en-US" sz="1200" b="0" i="0">
                <a:latin typeface="+mn-lt"/>
              </a:rPr>
              <a:t> says /z/ in this word before the </a:t>
            </a:r>
            <a:r>
              <a:rPr lang="en-US" sz="1200" b="1" i="0">
                <a:latin typeface="+mn-lt"/>
              </a:rPr>
              <a:t>silent final e</a:t>
            </a:r>
            <a:r>
              <a:rPr lang="en-US" sz="1200" b="0" i="0">
                <a:latin typeface="+mn-lt"/>
              </a:rPr>
              <a:t>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latin typeface="+mn-lt"/>
              </a:rPr>
              <a:t>the </a:t>
            </a:r>
            <a:r>
              <a:rPr lang="en-US" sz="1200" b="1">
                <a:latin typeface="+mn-lt"/>
              </a:rPr>
              <a:t>s</a:t>
            </a:r>
            <a:r>
              <a:rPr lang="en-US" sz="1200" b="0">
                <a:latin typeface="+mn-lt"/>
              </a:rPr>
              <a:t> in the first syllable also says /z/.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>
                <a:latin typeface="+mn-lt"/>
              </a:rPr>
              <a:t>Demonstrate: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sounds in and reading the first syllable, </a:t>
            </a:r>
            <a:r>
              <a:rPr lang="en-US" b="1"/>
              <a:t>dis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sounds in and reading the second syllable, </a:t>
            </a:r>
            <a:r>
              <a:rPr lang="en-US" err="1"/>
              <a:t>emphasising</a:t>
            </a:r>
            <a:r>
              <a:rPr lang="en-US"/>
              <a:t> the /z/ in </a:t>
            </a:r>
            <a:r>
              <a:rPr lang="en-US" b="1"/>
              <a:t>ease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err="1"/>
              <a:t>emphasising</a:t>
            </a:r>
            <a:r>
              <a:rPr lang="en-US"/>
              <a:t> that there is no sound correspondence for the </a:t>
            </a:r>
            <a:r>
              <a:rPr lang="en-US" b="1"/>
              <a:t>silent final e</a:t>
            </a:r>
            <a:r>
              <a:rPr lang="en-US" b="0"/>
              <a:t>** in the second syllable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whole word, </a:t>
            </a:r>
            <a:r>
              <a:rPr lang="en-US" b="1"/>
              <a:t>disease</a:t>
            </a:r>
            <a:r>
              <a:rPr lang="en-US" b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/>
              <a:t>*You may point out to students that the </a:t>
            </a:r>
            <a:r>
              <a:rPr lang="en-US" b="1" err="1"/>
              <a:t>ea</a:t>
            </a:r>
            <a:r>
              <a:rPr lang="en-US" b="0"/>
              <a:t> before the </a:t>
            </a:r>
            <a:r>
              <a:rPr lang="en-US" b="1"/>
              <a:t>s</a:t>
            </a:r>
            <a:r>
              <a:rPr lang="en-US" b="0"/>
              <a:t> is a clue that </a:t>
            </a:r>
            <a:r>
              <a:rPr lang="en-US" b="1"/>
              <a:t>s</a:t>
            </a:r>
            <a:r>
              <a:rPr lang="en-US" b="0"/>
              <a:t> says /z/ in this word. </a:t>
            </a:r>
            <a:r>
              <a:rPr lang="en-AU" sz="1200" b="0" i="0" kern="1200">
                <a:effectLst/>
                <a:latin typeface="+mn-lt"/>
              </a:rPr>
              <a:t>Consider cognitive load when deciding whether to include this level of detail for your students and when. </a:t>
            </a:r>
            <a:endParaRPr lang="en-US" b="0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/>
              <a:t>**You may choose to exaggerate your closed mouth as you point to the </a:t>
            </a:r>
            <a:r>
              <a:rPr lang="en-US" b="1"/>
              <a:t>e</a:t>
            </a:r>
            <a:r>
              <a:rPr lang="en-US" b="0"/>
              <a:t> or use another preferred gesture as introduced at the start of the lesson.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646069-49D1-0785-8FF0-B1ECDB0368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03847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</a:rPr>
              <a:t>Prompt students to remember that: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0" err="1">
                <a:latin typeface="+mn-lt"/>
              </a:rPr>
              <a:t>th</a:t>
            </a:r>
            <a:r>
              <a:rPr lang="en-US" sz="1200" b="1" i="0">
                <a:latin typeface="+mn-lt"/>
              </a:rPr>
              <a:t> </a:t>
            </a:r>
            <a:r>
              <a:rPr lang="en-US" sz="1200" b="0" i="0">
                <a:latin typeface="+mn-lt"/>
              </a:rPr>
              <a:t>says its voiced sound before a </a:t>
            </a:r>
            <a:r>
              <a:rPr lang="en-US" sz="1200" b="1" i="0">
                <a:latin typeface="+mn-lt"/>
              </a:rPr>
              <a:t>silent final e</a:t>
            </a:r>
            <a:r>
              <a:rPr lang="en-US"/>
              <a:t>.</a:t>
            </a:r>
            <a:endParaRPr lang="en-US" sz="1200" b="1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each letter–sound correspondence then blending these sounds to read the word</a:t>
            </a:r>
            <a:endParaRPr lang="en-AU" sz="1200" b="0" i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using the modelled gesture to show their understanding that there is no sound correspondence for the </a:t>
            </a:r>
            <a:r>
              <a:rPr lang="en-US" b="1"/>
              <a:t>silent final e</a:t>
            </a:r>
            <a:r>
              <a:rPr lang="en-US"/>
              <a:t>.</a:t>
            </a: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65575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6FF3E-9418-F97B-03ED-1FB483D69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908AF5-C257-A4C1-E6EB-48F16002D7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3C0D76-8698-E0BF-4D01-FBEE745F29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students to re-read the first word.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</a:rPr>
              <a:t>Refer to the new word. Tell students that </a:t>
            </a:r>
            <a:r>
              <a:rPr lang="en-AU" b="1">
                <a:latin typeface="+mn-lt"/>
              </a:rPr>
              <a:t>s</a:t>
            </a:r>
            <a:r>
              <a:rPr lang="en-AU">
                <a:latin typeface="+mn-lt"/>
              </a:rPr>
              <a:t> says /s/ in this word.</a:t>
            </a:r>
            <a:endParaRPr lang="en-US" sz="1200" b="1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each letter–sound correspondence then blending these sounds to read the new word</a:t>
            </a:r>
            <a:endParaRPr lang="en-AU" sz="1200" b="0" i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using the modelled gesture to show their understanding that there is no sound correspondence for the </a:t>
            </a:r>
            <a:r>
              <a:rPr lang="en-US" b="1"/>
              <a:t>silent final e</a:t>
            </a:r>
            <a:r>
              <a:rPr lang="en-US"/>
              <a:t>.</a:t>
            </a: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93E276-AF04-1E0E-856C-6BF24A1E4A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08805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0499E9-9182-04A5-FA62-43F087A72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13212C-DB58-361D-EB0D-52E2002184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A4A762-56DD-F737-B3FF-C350BA4200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students to re-read the first two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Refer to the new word. </a:t>
            </a:r>
            <a:r>
              <a:rPr lang="en-AU">
                <a:latin typeface="+mn-lt"/>
              </a:rPr>
              <a:t>Tell students that </a:t>
            </a:r>
            <a:r>
              <a:rPr lang="en-AU" b="1">
                <a:latin typeface="+mn-lt"/>
              </a:rPr>
              <a:t>z</a:t>
            </a:r>
            <a:r>
              <a:rPr lang="en-AU">
                <a:latin typeface="+mn-lt"/>
              </a:rPr>
              <a:t> says /z/ in this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each letter–sound correspondence then blending these sounds to read the new word</a:t>
            </a:r>
            <a:endParaRPr lang="en-AU" sz="1200" b="0" i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using the modelled gesture to show their understanding that there is no sound correspondence for the </a:t>
            </a:r>
            <a:r>
              <a:rPr lang="en-US" b="1"/>
              <a:t>silent final e</a:t>
            </a:r>
            <a:r>
              <a:rPr lang="en-US" b="0"/>
              <a:t>.</a:t>
            </a: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214046-DCB1-85D9-3D6A-4727418115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9146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j-lt"/>
              </a:rPr>
              <a:t>Review</a:t>
            </a:r>
          </a:p>
          <a:p>
            <a:endParaRPr lang="en-US" sz="1200" b="0" dirty="0">
              <a:latin typeface="+mj-lt"/>
            </a:endParaRPr>
          </a:p>
          <a:p>
            <a:r>
              <a:rPr lang="en-US" sz="1200" b="0" dirty="0">
                <a:latin typeface="+mj-lt"/>
              </a:rPr>
              <a:t>The review of this letter</a:t>
            </a:r>
            <a:r>
              <a:rPr lang="en-AU" sz="1200" dirty="0">
                <a:latin typeface="+mj-lt"/>
              </a:rPr>
              <a:t>–</a:t>
            </a:r>
            <a:r>
              <a:rPr lang="en-US" sz="1200" b="0" dirty="0">
                <a:latin typeface="+mj-lt"/>
              </a:rPr>
              <a:t>sound correspondence focuses on the taught sounds as well as the spelling </a:t>
            </a:r>
            <a:r>
              <a:rPr lang="en-US" sz="1200" b="0" dirty="0" err="1">
                <a:latin typeface="+mj-lt"/>
              </a:rPr>
              <a:t>generalisation</a:t>
            </a:r>
            <a:r>
              <a:rPr lang="en-US" sz="1200" b="0" dirty="0">
                <a:latin typeface="+mj-lt"/>
              </a:rPr>
              <a:t> for their use.</a:t>
            </a:r>
          </a:p>
          <a:p>
            <a:endParaRPr lang="en-US" sz="1200" b="0" dirty="0"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j-lt"/>
              </a:rPr>
              <a:t>Point to the </a:t>
            </a:r>
            <a:r>
              <a:rPr lang="en-US" sz="1200" b="1" dirty="0" err="1">
                <a:latin typeface="+mj-lt"/>
              </a:rPr>
              <a:t>oo</a:t>
            </a:r>
            <a:r>
              <a:rPr lang="en-US" sz="1200" b="0" dirty="0">
                <a:latin typeface="+mj-lt"/>
              </a:rPr>
              <a:t> digraph. As you point, students say the sounds that have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latin typeface="+mj-lt"/>
              </a:rPr>
              <a:t>Prompt students to say the mnemonic phrase, </a:t>
            </a:r>
            <a:r>
              <a:rPr lang="en-US" sz="1200" b="1" u="none" dirty="0">
                <a:latin typeface="+mj-lt"/>
              </a:rPr>
              <a:t>F</a:t>
            </a:r>
            <a:r>
              <a:rPr lang="en-US" sz="1200" b="1" u="sng" dirty="0">
                <a:latin typeface="+mj-lt"/>
              </a:rPr>
              <a:t>oo</a:t>
            </a:r>
            <a:r>
              <a:rPr lang="en-US" sz="1200" b="1" u="none" dirty="0">
                <a:latin typeface="+mj-lt"/>
              </a:rPr>
              <a:t>d is g</a:t>
            </a:r>
            <a:r>
              <a:rPr lang="en-US" sz="1200" b="1" u="sng" dirty="0">
                <a:latin typeface="+mj-lt"/>
              </a:rPr>
              <a:t>oo</a:t>
            </a:r>
            <a:r>
              <a:rPr lang="en-US" sz="1200" b="1" u="none" dirty="0">
                <a:latin typeface="+mj-lt"/>
              </a:rPr>
              <a:t>d</a:t>
            </a:r>
            <a:r>
              <a:rPr lang="en-US" sz="1200" b="0" dirty="0">
                <a:latin typeface="+mj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n-lt"/>
              </a:rPr>
              <a:t>Prompt students to review the </a:t>
            </a:r>
            <a:r>
              <a:rPr lang="en-US" sz="1200" b="0" dirty="0" err="1">
                <a:latin typeface="+mn-lt"/>
              </a:rPr>
              <a:t>generalisation</a:t>
            </a:r>
            <a:r>
              <a:rPr lang="en-US" sz="1200" b="0" dirty="0">
                <a:latin typeface="+mn-lt"/>
              </a:rPr>
              <a:t> for the sounds </a:t>
            </a:r>
            <a:r>
              <a:rPr lang="en-US" sz="1200" b="1" dirty="0">
                <a:latin typeface="+mn-lt"/>
              </a:rPr>
              <a:t>oo</a:t>
            </a:r>
            <a:r>
              <a:rPr lang="en-US" sz="1200" b="0" dirty="0">
                <a:latin typeface="+mn-lt"/>
              </a:rPr>
              <a:t> can say: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oo</a:t>
            </a: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says /oo/ as in </a:t>
            </a: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f</a:t>
            </a:r>
            <a:r>
              <a:rPr lang="en-AU" sz="1200" b="1" u="none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oo</a:t>
            </a: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</a:t>
            </a: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is the most common, </a:t>
            </a:r>
            <a:r>
              <a:rPr lang="en-US" dirty="0">
                <a:latin typeface="+mn-lt"/>
              </a:rPr>
              <a:t>so it is first in the mnemonic phrase</a:t>
            </a:r>
            <a:r>
              <a:rPr lang="en-US" b="0" dirty="0">
                <a:latin typeface="+mn-lt"/>
              </a:rPr>
              <a:t>, </a:t>
            </a:r>
            <a:r>
              <a:rPr lang="en-US" sz="1200" b="1" u="none" dirty="0">
                <a:latin typeface="+mn-lt"/>
              </a:rPr>
              <a:t>F</a:t>
            </a:r>
            <a:r>
              <a:rPr lang="en-US" sz="1200" b="1" u="sng" dirty="0">
                <a:latin typeface="+mn-lt"/>
              </a:rPr>
              <a:t>oo</a:t>
            </a:r>
            <a:r>
              <a:rPr lang="en-US" sz="1200" b="1" u="none" dirty="0">
                <a:latin typeface="+mn-lt"/>
              </a:rPr>
              <a:t>d is g</a:t>
            </a:r>
            <a:r>
              <a:rPr lang="en-US" sz="1200" b="1" u="sng" dirty="0">
                <a:latin typeface="+mn-lt"/>
              </a:rPr>
              <a:t>oo</a:t>
            </a:r>
            <a:r>
              <a:rPr lang="en-US" sz="1200" b="1" u="none" dirty="0">
                <a:latin typeface="+mn-lt"/>
              </a:rPr>
              <a:t>d</a:t>
            </a: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oo</a:t>
            </a: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says /</a:t>
            </a:r>
            <a:r>
              <a:rPr lang="en-AU" sz="1200" kern="100" dirty="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ŏŏ</a:t>
            </a: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as in </a:t>
            </a: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g</a:t>
            </a:r>
            <a:r>
              <a:rPr lang="en-AU" sz="1200" b="1" u="none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oo</a:t>
            </a: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</a:t>
            </a:r>
            <a:r>
              <a:rPr lang="en-AU" sz="1200" b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is less common, </a:t>
            </a:r>
            <a:r>
              <a:rPr lang="en-US">
                <a:latin typeface="+mn-lt"/>
              </a:rPr>
              <a:t>so </a:t>
            </a:r>
            <a:r>
              <a:rPr lang="en-US" dirty="0">
                <a:latin typeface="+mn-lt"/>
              </a:rPr>
              <a:t>it is second in the mnemonic phrase</a:t>
            </a:r>
            <a:r>
              <a:rPr lang="en-US" b="0" dirty="0">
                <a:latin typeface="+mn-lt"/>
              </a:rPr>
              <a:t>, </a:t>
            </a:r>
            <a:r>
              <a:rPr lang="en-US" sz="1200" b="1" u="none" dirty="0">
                <a:latin typeface="+mn-lt"/>
              </a:rPr>
              <a:t>F</a:t>
            </a:r>
            <a:r>
              <a:rPr lang="en-US" sz="1200" b="1" u="sng" dirty="0">
                <a:latin typeface="+mn-lt"/>
              </a:rPr>
              <a:t>oo</a:t>
            </a:r>
            <a:r>
              <a:rPr lang="en-US" sz="1200" b="1" u="none" dirty="0">
                <a:latin typeface="+mn-lt"/>
              </a:rPr>
              <a:t>d is g</a:t>
            </a:r>
            <a:r>
              <a:rPr lang="en-US" sz="1200" b="1" u="sng" dirty="0">
                <a:latin typeface="+mn-lt"/>
              </a:rPr>
              <a:t>oo</a:t>
            </a:r>
            <a:r>
              <a:rPr lang="en-US" sz="1200" b="1" u="none" dirty="0">
                <a:latin typeface="+mn-lt"/>
              </a:rPr>
              <a:t>d</a:t>
            </a:r>
            <a:r>
              <a:rPr lang="en-US" sz="1200" b="0" u="none" dirty="0">
                <a:latin typeface="+mn-lt"/>
              </a:rPr>
              <a:t>.</a:t>
            </a:r>
            <a:endParaRPr lang="en-AU" sz="1200" b="1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b="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may wish to point out to your students that the order of the words in the mnemonic phrase matches the order of the letter-sound correspondences from the most common to the least common. </a:t>
            </a:r>
            <a:endParaRPr lang="en-US" b="1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dirty="0">
              <a:latin typeface="+mj-lt"/>
            </a:endParaRPr>
          </a:p>
          <a:p>
            <a:r>
              <a:rPr lang="en-US" sz="1200" b="1" dirty="0">
                <a:latin typeface="+mj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latin typeface="+mj-lt"/>
              </a:rPr>
              <a:t>If any students do not know a sound or say the wrong sound, provide corrective feedback and modelling. </a:t>
            </a:r>
            <a:r>
              <a:rPr lang="en-US" sz="1200" dirty="0">
                <a:latin typeface="+mj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0" dirty="0">
                <a:latin typeface="+mj-lt"/>
              </a:rPr>
              <a:t>Note: Y</a:t>
            </a:r>
            <a:r>
              <a:rPr lang="en-AU" sz="1200" dirty="0">
                <a:latin typeface="+mj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03554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students to re-read the first </a:t>
            </a:r>
            <a:r>
              <a:rPr lang="en-US">
                <a:latin typeface="+mn-lt"/>
              </a:rPr>
              <a:t>three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</a:rPr>
              <a:t>Refer to the new word. Tell students that </a:t>
            </a:r>
            <a:r>
              <a:rPr lang="en-AU" b="1">
                <a:latin typeface="+mn-lt"/>
              </a:rPr>
              <a:t>s</a:t>
            </a:r>
            <a:r>
              <a:rPr lang="en-AU">
                <a:latin typeface="+mn-lt"/>
              </a:rPr>
              <a:t> says /z/ in this word.</a:t>
            </a:r>
            <a:endParaRPr lang="en-US" sz="1200" b="1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each letter–sound correspondence then blending these sounds to read the word</a:t>
            </a:r>
            <a:endParaRPr lang="en-AU" sz="1200" b="0" i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using the modelled gesture to show their understanding that there is no sound correspondence for the </a:t>
            </a:r>
            <a:r>
              <a:rPr lang="en-US" b="1"/>
              <a:t>silent final e</a:t>
            </a:r>
            <a:r>
              <a:rPr lang="en-US"/>
              <a:t>.</a:t>
            </a: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/>
              <a:t>*You may point out to students that the </a:t>
            </a:r>
            <a:r>
              <a:rPr lang="en-US" b="1"/>
              <a:t>ai </a:t>
            </a:r>
            <a:r>
              <a:rPr lang="en-US" b="0"/>
              <a:t>before the </a:t>
            </a:r>
            <a:r>
              <a:rPr lang="en-US" b="1"/>
              <a:t>s</a:t>
            </a:r>
            <a:r>
              <a:rPr lang="en-US" b="0"/>
              <a:t> is a clue that </a:t>
            </a:r>
            <a:r>
              <a:rPr lang="en-US" b="1"/>
              <a:t>s</a:t>
            </a:r>
            <a:r>
              <a:rPr lang="en-US" b="0"/>
              <a:t> says /z/ in this word. </a:t>
            </a:r>
            <a:r>
              <a:rPr lang="en-AU" sz="1200" b="0" i="0" kern="1200">
                <a:effectLst/>
                <a:latin typeface="+mn-lt"/>
              </a:rPr>
              <a:t>Consider cognitive load when deciding whether to include this level of detail for your students and when. </a:t>
            </a:r>
            <a:endParaRPr lang="en-US" b="0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76392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 represents the word to be written: </a:t>
            </a:r>
            <a:r>
              <a:rPr lang="en-US" b="1">
                <a:latin typeface="+mn-lt"/>
              </a:rPr>
              <a:t>goose</a:t>
            </a:r>
            <a:r>
              <a:rPr lang="en-US" b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segmenting the individual sounds in the word, recording </a:t>
            </a:r>
            <a:r>
              <a:rPr lang="en-US" b="1"/>
              <a:t>g</a:t>
            </a:r>
            <a:r>
              <a:rPr lang="en-US" b="0"/>
              <a:t>,</a:t>
            </a:r>
            <a:r>
              <a:rPr lang="en-US" b="1"/>
              <a:t> </a:t>
            </a:r>
            <a:r>
              <a:rPr lang="en-US" b="1" err="1"/>
              <a:t>oo</a:t>
            </a:r>
            <a:r>
              <a:rPr lang="en-US" b="0"/>
              <a:t>,</a:t>
            </a:r>
            <a:r>
              <a:rPr lang="en-US" b="1"/>
              <a:t> s </a:t>
            </a:r>
            <a:r>
              <a:rPr lang="en-US" b="0"/>
              <a:t>as you do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thinking aloud that this word has a </a:t>
            </a:r>
            <a:r>
              <a:rPr lang="en-US" b="1">
                <a:latin typeface="+mn-lt"/>
              </a:rPr>
              <a:t>silent final e </a:t>
            </a:r>
            <a:r>
              <a:rPr lang="en-US" b="0">
                <a:latin typeface="+mn-lt"/>
              </a:rPr>
              <a:t>after the </a:t>
            </a:r>
            <a:r>
              <a:rPr lang="en-US" b="1">
                <a:latin typeface="+mn-lt"/>
              </a:rPr>
              <a:t>s</a:t>
            </a:r>
            <a:endParaRPr lang="en-US" b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adding a </a:t>
            </a:r>
            <a:r>
              <a:rPr lang="en-US" b="1">
                <a:latin typeface="+mn-lt"/>
              </a:rPr>
              <a:t>silent final e</a:t>
            </a:r>
            <a:r>
              <a:rPr lang="en-US" b="0">
                <a:latin typeface="+mn-lt"/>
              </a:rPr>
              <a:t> to complete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reading the completed word by: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running your finger under ‘</a:t>
            </a:r>
            <a:r>
              <a:rPr lang="en-US" sz="1200" b="1" i="0" err="1">
                <a:latin typeface="+mn-lt"/>
                <a:cs typeface="Arial" panose="020B0604020202020204" pitchFamily="34" charset="0"/>
              </a:rPr>
              <a:t>goos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’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 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as you say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goose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ending by using your chosen gesture for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silent final e 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as you run your finger under the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 e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.</a:t>
            </a:r>
          </a:p>
          <a:p>
            <a:endParaRPr lang="en-AU"/>
          </a:p>
          <a:p>
            <a:pPr marL="0" indent="0">
              <a:buFont typeface="Arial" panose="020B0604020202020204" pitchFamily="34" charset="0"/>
              <a:buNone/>
            </a:pPr>
            <a:endParaRPr lang="en-US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682917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B67361-B6A8-9E84-6DD3-7DE1CA4C61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F3E416-62F0-BEEE-CCDF-6F79CA3E2F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B2240B-40E9-F8AB-4AA8-5F78A45BD5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images represent the words to be written: </a:t>
            </a:r>
            <a:r>
              <a:rPr lang="en-US" b="1" dirty="0">
                <a:latin typeface="+mn-lt"/>
              </a:rPr>
              <a:t>goose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breeze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.</a:t>
            </a: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Tell students that in </a:t>
            </a:r>
            <a:r>
              <a:rPr lang="en-US" b="1" dirty="0">
                <a:latin typeface="+mn-lt"/>
              </a:rPr>
              <a:t>breeze</a:t>
            </a:r>
            <a:r>
              <a:rPr lang="en-US" dirty="0">
                <a:latin typeface="+mn-lt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/z/ </a:t>
            </a:r>
            <a:r>
              <a:rPr lang="en-US" b="0" dirty="0">
                <a:latin typeface="+mn-lt"/>
              </a:rPr>
              <a:t>is spelt with </a:t>
            </a:r>
            <a:r>
              <a:rPr lang="en-US" b="1" dirty="0">
                <a:latin typeface="+mn-lt"/>
              </a:rPr>
              <a:t>z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/ē/ </a:t>
            </a:r>
            <a:r>
              <a:rPr lang="en-US" b="0" dirty="0">
                <a:latin typeface="+mn-lt"/>
              </a:rPr>
              <a:t>is spelt with </a:t>
            </a:r>
            <a:r>
              <a:rPr lang="en-US" b="1" dirty="0">
                <a:latin typeface="+mn-lt"/>
              </a:rPr>
              <a:t>ee</a:t>
            </a:r>
            <a:r>
              <a:rPr lang="en-US" b="0" dirty="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b="1" dirty="0">
              <a:latin typeface="+mn-lt"/>
            </a:endParaRPr>
          </a:p>
          <a:p>
            <a:r>
              <a:rPr lang="en-US" dirty="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saying the new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segmenting the individual sounds in the word, recording </a:t>
            </a:r>
            <a:r>
              <a:rPr lang="en-US" b="1" dirty="0"/>
              <a:t>b</a:t>
            </a:r>
            <a:r>
              <a:rPr lang="en-US" b="0" dirty="0"/>
              <a:t>,</a:t>
            </a:r>
            <a:r>
              <a:rPr lang="en-US" b="1" dirty="0"/>
              <a:t> r</a:t>
            </a:r>
            <a:r>
              <a:rPr lang="en-US" b="0" dirty="0"/>
              <a:t>,</a:t>
            </a:r>
            <a:r>
              <a:rPr lang="en-US" b="1" dirty="0"/>
              <a:t> ee</a:t>
            </a:r>
            <a:r>
              <a:rPr lang="en-US" b="0" dirty="0"/>
              <a:t>,</a:t>
            </a:r>
            <a:r>
              <a:rPr lang="en-US" b="1" dirty="0"/>
              <a:t> z </a:t>
            </a:r>
            <a:r>
              <a:rPr lang="en-US" b="0" dirty="0"/>
              <a:t>as you do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thinking aloud that this word has a </a:t>
            </a:r>
            <a:r>
              <a:rPr lang="en-US" b="1" dirty="0">
                <a:latin typeface="+mn-lt"/>
              </a:rPr>
              <a:t>silent final e </a:t>
            </a:r>
            <a:r>
              <a:rPr lang="en-US" b="0" dirty="0">
                <a:latin typeface="+mn-lt"/>
              </a:rPr>
              <a:t>after the </a:t>
            </a:r>
            <a:r>
              <a:rPr lang="en-US" b="1" dirty="0">
                <a:latin typeface="+mn-lt"/>
              </a:rPr>
              <a:t>z</a:t>
            </a:r>
            <a:endParaRPr lang="en-US" b="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adding a </a:t>
            </a:r>
            <a:r>
              <a:rPr lang="en-US" b="1" dirty="0">
                <a:latin typeface="+mn-lt"/>
              </a:rPr>
              <a:t>silent final e</a:t>
            </a:r>
            <a:r>
              <a:rPr lang="en-US" b="0" dirty="0">
                <a:latin typeface="+mn-lt"/>
              </a:rPr>
              <a:t> to complete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latin typeface="+mn-lt"/>
                <a:cs typeface="Arial" panose="020B0604020202020204" pitchFamily="34" charset="0"/>
              </a:rPr>
              <a:t>reading the completed word by: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latin typeface="+mn-lt"/>
                <a:cs typeface="Arial" panose="020B0604020202020204" pitchFamily="34" charset="0"/>
              </a:rPr>
              <a:t>running your finger under ‘</a:t>
            </a:r>
            <a:r>
              <a:rPr lang="en-US" sz="1200" b="1" i="0" dirty="0" err="1">
                <a:latin typeface="+mn-lt"/>
                <a:cs typeface="Arial" panose="020B0604020202020204" pitchFamily="34" charset="0"/>
              </a:rPr>
              <a:t>breez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’</a:t>
            </a:r>
            <a:r>
              <a:rPr lang="en-US" sz="1200" b="1" i="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as you say </a:t>
            </a:r>
            <a:r>
              <a:rPr lang="en-US" sz="1200" b="1" i="0" dirty="0">
                <a:latin typeface="+mn-lt"/>
                <a:cs typeface="Arial" panose="020B0604020202020204" pitchFamily="34" charset="0"/>
              </a:rPr>
              <a:t>breeze</a:t>
            </a:r>
            <a:endParaRPr lang="en-US" sz="1200" b="0" i="0" dirty="0">
              <a:latin typeface="+mn-lt"/>
              <a:cs typeface="Arial" panose="020B060402020202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latin typeface="+mn-lt"/>
                <a:cs typeface="Arial" panose="020B0604020202020204" pitchFamily="34" charset="0"/>
              </a:rPr>
              <a:t>ending by using your chosen gesture for </a:t>
            </a:r>
            <a:r>
              <a:rPr lang="en-US" sz="1200" b="1" i="0" dirty="0">
                <a:latin typeface="+mn-lt"/>
                <a:cs typeface="Arial" panose="020B0604020202020204" pitchFamily="34" charset="0"/>
              </a:rPr>
              <a:t>silent final e 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as you run your finger under the</a:t>
            </a:r>
            <a:r>
              <a:rPr lang="en-US" sz="1200" b="1" i="0" dirty="0">
                <a:latin typeface="+mn-lt"/>
                <a:cs typeface="Arial" panose="020B0604020202020204" pitchFamily="34" charset="0"/>
              </a:rPr>
              <a:t> e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.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253D84-AB72-8F4C-69C5-20E0219469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297211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B74E90-02A1-6AA4-9583-9E6C552D3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5C7A90-7D79-59EF-51E3-C5C93B2303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7F1E75-469E-501C-3E0B-7DFDED7C2B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images represent the words to be written: </a:t>
            </a:r>
            <a:r>
              <a:rPr lang="en-US" b="1" dirty="0">
                <a:latin typeface="+mn-lt"/>
              </a:rPr>
              <a:t>goose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breeze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teethe</a:t>
            </a:r>
            <a:r>
              <a:rPr lang="en-US" b="0" dirty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saying the new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segmenting the individual sounds in the word, recording </a:t>
            </a:r>
            <a:r>
              <a:rPr lang="en-US" b="1" dirty="0"/>
              <a:t>t</a:t>
            </a:r>
            <a:r>
              <a:rPr lang="en-US" b="0" dirty="0"/>
              <a:t>,</a:t>
            </a:r>
            <a:r>
              <a:rPr lang="en-US" b="1" dirty="0"/>
              <a:t> ee</a:t>
            </a:r>
            <a:r>
              <a:rPr lang="en-US" b="0" dirty="0"/>
              <a:t>,</a:t>
            </a:r>
            <a:r>
              <a:rPr lang="en-US" b="1" dirty="0"/>
              <a:t> </a:t>
            </a:r>
            <a:r>
              <a:rPr lang="en-US" b="1" dirty="0" err="1"/>
              <a:t>th</a:t>
            </a:r>
            <a:r>
              <a:rPr lang="en-US" b="1" dirty="0"/>
              <a:t> </a:t>
            </a:r>
            <a:r>
              <a:rPr lang="en-US" b="0" dirty="0"/>
              <a:t>as you do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thinking aloud that this word has a </a:t>
            </a:r>
            <a:r>
              <a:rPr lang="en-US" b="1" dirty="0">
                <a:latin typeface="+mn-lt"/>
              </a:rPr>
              <a:t>silent final e </a:t>
            </a:r>
            <a:r>
              <a:rPr lang="en-US" b="0" dirty="0">
                <a:latin typeface="+mn-lt"/>
              </a:rPr>
              <a:t>after the </a:t>
            </a:r>
            <a:r>
              <a:rPr lang="en-US" b="1" dirty="0" err="1">
                <a:latin typeface="+mn-lt"/>
              </a:rPr>
              <a:t>th</a:t>
            </a:r>
            <a:endParaRPr lang="en-US" b="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adding a </a:t>
            </a:r>
            <a:r>
              <a:rPr lang="en-US" b="1" dirty="0">
                <a:latin typeface="+mn-lt"/>
              </a:rPr>
              <a:t>silent final e</a:t>
            </a:r>
            <a:r>
              <a:rPr lang="en-US" b="0" dirty="0">
                <a:latin typeface="+mn-lt"/>
              </a:rPr>
              <a:t> to complete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latin typeface="+mn-lt"/>
                <a:cs typeface="Arial" panose="020B0604020202020204" pitchFamily="34" charset="0"/>
              </a:rPr>
              <a:t>reading the completed word by: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latin typeface="+mn-lt"/>
                <a:cs typeface="Arial" panose="020B0604020202020204" pitchFamily="34" charset="0"/>
              </a:rPr>
              <a:t>running your finger under ‘</a:t>
            </a:r>
            <a:r>
              <a:rPr lang="en-US" sz="1200" b="1" i="0" dirty="0">
                <a:latin typeface="+mn-lt"/>
                <a:cs typeface="Arial" panose="020B0604020202020204" pitchFamily="34" charset="0"/>
              </a:rPr>
              <a:t>teeth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’</a:t>
            </a:r>
            <a:r>
              <a:rPr lang="en-US" sz="1200" b="1" i="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as you say </a:t>
            </a:r>
            <a:r>
              <a:rPr lang="en-US" sz="1200" b="1" i="0" dirty="0">
                <a:latin typeface="+mn-lt"/>
                <a:cs typeface="Arial" panose="020B0604020202020204" pitchFamily="34" charset="0"/>
              </a:rPr>
              <a:t>teethe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latin typeface="+mn-lt"/>
                <a:cs typeface="Arial" panose="020B0604020202020204" pitchFamily="34" charset="0"/>
              </a:rPr>
              <a:t>ending by using your chosen gesture for </a:t>
            </a:r>
            <a:r>
              <a:rPr lang="en-US" sz="1200" b="1" i="0" dirty="0">
                <a:latin typeface="+mn-lt"/>
                <a:cs typeface="Arial" panose="020B0604020202020204" pitchFamily="34" charset="0"/>
              </a:rPr>
              <a:t>silent final e 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as you run your finger under the</a:t>
            </a:r>
            <a:r>
              <a:rPr lang="en-US" sz="1200" b="1" i="0" dirty="0">
                <a:latin typeface="+mn-lt"/>
                <a:cs typeface="Arial" panose="020B0604020202020204" pitchFamily="34" charset="0"/>
              </a:rPr>
              <a:t> e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.</a:t>
            </a: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Note: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You may choose to explain the difference in spelling, pronunciation and meaning between the words </a:t>
            </a:r>
            <a:r>
              <a:rPr lang="en-US" b="1" dirty="0"/>
              <a:t>teeth</a:t>
            </a:r>
            <a:r>
              <a:rPr lang="en-US" b="0" dirty="0"/>
              <a:t> and </a:t>
            </a:r>
            <a:r>
              <a:rPr lang="en-US" b="1" dirty="0"/>
              <a:t>teethe</a:t>
            </a:r>
            <a:r>
              <a:rPr lang="en-US" b="0" dirty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</a:rPr>
              <a:t>Remind students that </a:t>
            </a:r>
            <a:r>
              <a:rPr lang="en-US" sz="1200" b="1" i="0" dirty="0" err="1">
                <a:latin typeface="+mn-lt"/>
              </a:rPr>
              <a:t>th</a:t>
            </a:r>
            <a:r>
              <a:rPr lang="en-US" sz="1200" b="1" i="0" dirty="0">
                <a:latin typeface="+mn-lt"/>
              </a:rPr>
              <a:t> </a:t>
            </a:r>
            <a:r>
              <a:rPr lang="en-US" sz="1200" b="0" i="0" dirty="0">
                <a:latin typeface="+mn-lt"/>
              </a:rPr>
              <a:t>says its voiced sound before a </a:t>
            </a:r>
            <a:r>
              <a:rPr lang="en-US" sz="1200" b="1" i="0" dirty="0">
                <a:latin typeface="+mn-lt"/>
              </a:rPr>
              <a:t>silent final e</a:t>
            </a:r>
            <a:r>
              <a:rPr lang="en-US" dirty="0"/>
              <a:t>.</a:t>
            </a:r>
            <a:endParaRPr lang="en-US" sz="1200" b="1" i="0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527973-B59D-5468-4CB9-7925DDB624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610774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image represents the word to be written: </a:t>
            </a:r>
            <a:r>
              <a:rPr lang="en-US" b="1" dirty="0">
                <a:latin typeface="+mn-lt"/>
              </a:rPr>
              <a:t>breathe</a:t>
            </a:r>
            <a:r>
              <a:rPr lang="en-US" dirty="0">
                <a:latin typeface="+mn-lt"/>
              </a:rPr>
              <a:t>.</a:t>
            </a: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As needed, tell students that in </a:t>
            </a:r>
            <a:r>
              <a:rPr lang="en-US" b="1" dirty="0">
                <a:latin typeface="+mn-lt"/>
              </a:rPr>
              <a:t>breathe</a:t>
            </a:r>
            <a:r>
              <a:rPr lang="en-US" dirty="0">
                <a:latin typeface="+mn-lt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/ē/ </a:t>
            </a:r>
            <a:r>
              <a:rPr lang="en-US" b="0" dirty="0">
                <a:latin typeface="+mn-lt"/>
              </a:rPr>
              <a:t>is spelt with </a:t>
            </a:r>
            <a:r>
              <a:rPr lang="en-US" b="1" dirty="0">
                <a:latin typeface="+mn-lt"/>
              </a:rPr>
              <a:t>ea</a:t>
            </a:r>
            <a:r>
              <a:rPr lang="en-US" b="0" dirty="0">
                <a:latin typeface="+mn-lt"/>
              </a:rPr>
              <a:t>.</a:t>
            </a: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r>
              <a:rPr lang="en-US" sz="1200" u="none" dirty="0">
                <a:latin typeface="+mn-lt"/>
              </a:rPr>
              <a:t>Support and scaffold students to:</a:t>
            </a:r>
            <a:endParaRPr lang="en-US" sz="1200" i="0" dirty="0">
              <a:latin typeface="+mn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say the word aloud and segment the individual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 dirty="0">
                <a:latin typeface="+mn-lt"/>
              </a:rPr>
              <a:t>write </a:t>
            </a:r>
            <a:r>
              <a:rPr lang="en-US" sz="1200" b="1" u="none" dirty="0">
                <a:latin typeface="+mn-lt"/>
              </a:rPr>
              <a:t>b</a:t>
            </a:r>
            <a:r>
              <a:rPr lang="en-US" sz="1200" b="0" u="none" dirty="0">
                <a:latin typeface="+mn-lt"/>
              </a:rPr>
              <a:t>,</a:t>
            </a:r>
            <a:r>
              <a:rPr lang="en-US" sz="1200" b="1" u="none" dirty="0">
                <a:latin typeface="+mn-lt"/>
              </a:rPr>
              <a:t> r</a:t>
            </a:r>
            <a:r>
              <a:rPr lang="en-US" sz="1200" b="0" u="none" dirty="0">
                <a:latin typeface="+mn-lt"/>
              </a:rPr>
              <a:t>,</a:t>
            </a:r>
            <a:r>
              <a:rPr lang="en-US" sz="1200" b="1" u="none" dirty="0">
                <a:latin typeface="+mn-lt"/>
              </a:rPr>
              <a:t> </a:t>
            </a:r>
            <a:r>
              <a:rPr lang="en-US" sz="1200" b="1" u="none" dirty="0" err="1">
                <a:latin typeface="+mn-lt"/>
              </a:rPr>
              <a:t>ea</a:t>
            </a:r>
            <a:r>
              <a:rPr lang="en-US" sz="1200" b="0" u="none" dirty="0">
                <a:latin typeface="+mn-lt"/>
              </a:rPr>
              <a:t>, </a:t>
            </a:r>
            <a:r>
              <a:rPr lang="en-US" sz="1200" b="1" u="none" dirty="0" err="1">
                <a:latin typeface="+mn-lt"/>
              </a:rPr>
              <a:t>th</a:t>
            </a:r>
            <a:r>
              <a:rPr lang="en-US" sz="1200" b="1" u="none" dirty="0">
                <a:latin typeface="+mn-lt"/>
              </a:rPr>
              <a:t> </a:t>
            </a:r>
            <a:r>
              <a:rPr lang="en-US" sz="1200" u="none" dirty="0">
                <a:latin typeface="+mn-lt"/>
              </a:rPr>
              <a:t>on their mini-whiteboard or on paper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add a </a:t>
            </a:r>
            <a:r>
              <a:rPr lang="en-US" sz="1200" b="1" u="none" dirty="0">
                <a:latin typeface="+mn-lt"/>
              </a:rPr>
              <a:t>silent final 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read the completed word by running their finger under the letter-sound correspondences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 dirty="0">
                <a:latin typeface="+mn-lt"/>
              </a:rPr>
              <a:t>use the modelled gesture to show their understanding </a:t>
            </a:r>
            <a:r>
              <a:rPr lang="en-US" dirty="0"/>
              <a:t>that there is no sound correspondence for the </a:t>
            </a:r>
            <a:r>
              <a:rPr lang="en-US" b="1" dirty="0"/>
              <a:t>silent final e</a:t>
            </a:r>
            <a:r>
              <a:rPr lang="en-US" dirty="0">
                <a:latin typeface="+mn-lt"/>
              </a:rPr>
              <a:t>.</a:t>
            </a: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1" i="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319815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Provide as much support for students as needed.</a:t>
            </a:r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images represent the words to be written: </a:t>
            </a:r>
            <a:r>
              <a:rPr lang="en-US" b="1" dirty="0">
                <a:latin typeface="+mn-lt"/>
              </a:rPr>
              <a:t>breathe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house</a:t>
            </a:r>
            <a:r>
              <a:rPr lang="en-US" b="0" dirty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r>
              <a:rPr lang="en-US" sz="1200" u="none" dirty="0">
                <a:latin typeface="+mn-lt"/>
              </a:rPr>
              <a:t>Support and scaffold students to:</a:t>
            </a:r>
            <a:endParaRPr lang="en-US" sz="1200" i="0" dirty="0">
              <a:latin typeface="+mn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say the new word aloud and segment the individual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 dirty="0">
                <a:latin typeface="+mn-lt"/>
              </a:rPr>
              <a:t>write </a:t>
            </a:r>
            <a:r>
              <a:rPr lang="en-US" sz="1200" b="1" u="none" dirty="0">
                <a:latin typeface="+mn-lt"/>
              </a:rPr>
              <a:t>h</a:t>
            </a:r>
            <a:r>
              <a:rPr lang="en-US" sz="1200" b="0" u="none" dirty="0">
                <a:latin typeface="+mn-lt"/>
              </a:rPr>
              <a:t>,</a:t>
            </a:r>
            <a:r>
              <a:rPr lang="en-US" sz="1200" b="1" u="none" dirty="0">
                <a:latin typeface="+mn-lt"/>
              </a:rPr>
              <a:t> </a:t>
            </a:r>
            <a:r>
              <a:rPr lang="en-US" sz="1200" b="1" u="none" dirty="0" err="1">
                <a:latin typeface="+mn-lt"/>
              </a:rPr>
              <a:t>ou</a:t>
            </a:r>
            <a:r>
              <a:rPr lang="en-US" sz="1200" b="0" u="none" dirty="0">
                <a:latin typeface="+mn-lt"/>
              </a:rPr>
              <a:t>,</a:t>
            </a:r>
            <a:r>
              <a:rPr lang="en-US" sz="1200" b="1" u="none" dirty="0">
                <a:latin typeface="+mn-lt"/>
              </a:rPr>
              <a:t> s </a:t>
            </a:r>
            <a:r>
              <a:rPr lang="en-US" sz="1200" u="none" dirty="0">
                <a:latin typeface="+mn-lt"/>
              </a:rPr>
              <a:t>on their mini-whiteboard or on paper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add a </a:t>
            </a:r>
            <a:r>
              <a:rPr lang="en-US" sz="1200" b="1" u="none" dirty="0">
                <a:latin typeface="+mn-lt"/>
              </a:rPr>
              <a:t>silent final 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read the completed word by running their finger under the letter–sound correspondences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 dirty="0">
                <a:latin typeface="+mn-lt"/>
              </a:rPr>
              <a:t>use the modelled gesture to show their understanding </a:t>
            </a:r>
            <a:r>
              <a:rPr lang="en-US" dirty="0"/>
              <a:t>that there is no sound correspondence for the </a:t>
            </a:r>
            <a:r>
              <a:rPr lang="en-US" b="1" dirty="0"/>
              <a:t>silent final 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1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 dirty="0">
                <a:latin typeface="+mn-lt"/>
              </a:rPr>
              <a:t>Note: Once students have spelt the noun </a:t>
            </a:r>
            <a:r>
              <a:rPr lang="en-US" sz="1200" b="1" i="0" dirty="0">
                <a:latin typeface="+mn-lt"/>
              </a:rPr>
              <a:t>house</a:t>
            </a:r>
            <a:r>
              <a:rPr lang="en-US" sz="1200" b="0" i="0" dirty="0">
                <a:latin typeface="+mn-lt"/>
              </a:rPr>
              <a:t>, you may wish to explain that the spelling </a:t>
            </a:r>
            <a:r>
              <a:rPr lang="en-US" sz="1200" b="1" i="0" dirty="0">
                <a:latin typeface="+mn-lt"/>
              </a:rPr>
              <a:t>h-</a:t>
            </a:r>
            <a:r>
              <a:rPr lang="en-US" sz="1200" b="1" i="0" dirty="0" err="1">
                <a:latin typeface="+mn-lt"/>
              </a:rPr>
              <a:t>ou</a:t>
            </a:r>
            <a:r>
              <a:rPr lang="en-US" sz="1200" b="1" i="0" dirty="0">
                <a:latin typeface="+mn-lt"/>
              </a:rPr>
              <a:t>-se </a:t>
            </a:r>
            <a:r>
              <a:rPr lang="en-US" sz="1200" b="0" i="0" dirty="0">
                <a:latin typeface="+mn-lt"/>
              </a:rPr>
              <a:t>can also be read as </a:t>
            </a:r>
            <a:r>
              <a:rPr lang="en-US" sz="1200" b="0" i="0" dirty="0" err="1">
                <a:latin typeface="+mn-lt"/>
              </a:rPr>
              <a:t>hou</a:t>
            </a:r>
            <a:r>
              <a:rPr lang="en-US" sz="1200" b="0" i="0" dirty="0">
                <a:latin typeface="+mn-lt"/>
              </a:rPr>
              <a:t>/z/e which is a verb meaning to give someone or something a place to live. </a:t>
            </a:r>
            <a:endParaRPr lang="en-US" sz="1200" b="1" i="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008084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images represent the words to be written: </a:t>
            </a:r>
            <a:r>
              <a:rPr lang="en-US" b="1">
                <a:latin typeface="+mn-lt"/>
              </a:rPr>
              <a:t>breathe</a:t>
            </a:r>
            <a:r>
              <a:rPr lang="en-US" b="0">
                <a:latin typeface="+mn-lt"/>
              </a:rPr>
              <a:t>, </a:t>
            </a:r>
            <a:r>
              <a:rPr lang="en-US" b="1">
                <a:latin typeface="+mn-lt"/>
              </a:rPr>
              <a:t>house</a:t>
            </a:r>
            <a:r>
              <a:rPr lang="en-US" b="0">
                <a:latin typeface="+mn-lt"/>
              </a:rPr>
              <a:t>, </a:t>
            </a:r>
            <a:r>
              <a:rPr lang="en-US" b="1">
                <a:latin typeface="+mn-lt"/>
              </a:rPr>
              <a:t>sneeze</a:t>
            </a:r>
            <a:r>
              <a:rPr lang="en-US">
                <a:latin typeface="+mn-lt"/>
              </a:rPr>
              <a:t>.</a:t>
            </a:r>
            <a:endParaRPr lang="en-US" sz="1200" b="1" u="none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u="none">
              <a:highlight>
                <a:srgbClr val="FFFF00"/>
              </a:highlight>
              <a:latin typeface="+mn-lt"/>
            </a:endParaRPr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i="0">
              <a:latin typeface="+mn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say the new word aloud and segment the individual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>
                <a:latin typeface="+mn-lt"/>
              </a:rPr>
              <a:t>write </a:t>
            </a:r>
            <a:r>
              <a:rPr lang="en-US" sz="1200" b="1" u="none">
                <a:latin typeface="+mn-lt"/>
              </a:rPr>
              <a:t>s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n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ee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z </a:t>
            </a:r>
            <a:r>
              <a:rPr lang="en-US" sz="1200" u="none">
                <a:latin typeface="+mn-lt"/>
              </a:rPr>
              <a:t>on their mini-whiteboard or on paper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add a </a:t>
            </a:r>
            <a:r>
              <a:rPr lang="en-US" sz="1200" b="1" u="none">
                <a:latin typeface="+mn-lt"/>
              </a:rPr>
              <a:t>silent final e</a:t>
            </a:r>
            <a:endParaRPr lang="en-US" sz="1200" b="0" u="none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read the completed word by running their finger under the letter–sound correspondences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>
                <a:latin typeface="+mn-lt"/>
              </a:rPr>
              <a:t>use the modelled gesture to show their understanding </a:t>
            </a:r>
            <a:r>
              <a:rPr lang="en-US"/>
              <a:t>that there is no sound correspondence for the </a:t>
            </a:r>
            <a:r>
              <a:rPr lang="en-US" b="1"/>
              <a:t>silent final e</a:t>
            </a:r>
            <a:r>
              <a:rPr lang="en-US" b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058065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draw students’ attention to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words with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silent final 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(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breathe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ease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eclipse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tell students that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says /z/ in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ease</a:t>
            </a:r>
            <a:endParaRPr lang="en-AU" sz="1200" b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emphasise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sounding out and blending to read words as appropriate, in particular the words with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silent final e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 re-reading the sentence with fluency.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200253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Before working through the sentence, support students to identify words with </a:t>
            </a:r>
            <a:r>
              <a:rPr lang="en-US" sz="1200" b="1">
                <a:latin typeface="+mn-lt"/>
              </a:rPr>
              <a:t>silent final e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(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freeze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breeze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moose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house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sentence.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them to: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5731510" algn="r"/>
              </a:tabLst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  <a:endParaRPr lang="en-AU" sz="1200" b="1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sound out and blend to read the other words as needed, in particular the words with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silent final e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200" b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Students participate in re-reading the sentence with fluency. </a:t>
            </a:r>
            <a:endParaRPr lang="en-AU" sz="1200">
              <a:latin typeface="+mn-lt"/>
            </a:endParaRPr>
          </a:p>
          <a:p>
            <a:endParaRPr lang="en-AU" sz="1200"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21532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/>
              <a:t>I do</a:t>
            </a: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Sentence dictation</a:t>
            </a:r>
            <a:r>
              <a:rPr lang="en-US" b="0"/>
              <a:t>:</a:t>
            </a:r>
            <a:r>
              <a:rPr lang="en-US" b="1"/>
              <a:t> “Cheese please,” said the mouse when she got loose.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/>
              <a:t>Demonstrate: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identifying the words in the sentence that have </a:t>
            </a:r>
            <a:r>
              <a:rPr lang="en-US" b="0"/>
              <a:t>a</a:t>
            </a:r>
            <a:r>
              <a:rPr lang="en-US" b="1"/>
              <a:t> silent final e</a:t>
            </a:r>
            <a:r>
              <a:rPr lang="en-US" b="0"/>
              <a:t> (</a:t>
            </a:r>
            <a:r>
              <a:rPr lang="en-US" b="1"/>
              <a:t>cheese</a:t>
            </a:r>
            <a:r>
              <a:rPr lang="en-US" b="0"/>
              <a:t>,</a:t>
            </a:r>
            <a:r>
              <a:rPr lang="en-US" b="1"/>
              <a:t> please</a:t>
            </a:r>
            <a:r>
              <a:rPr lang="en-US" b="0"/>
              <a:t>, </a:t>
            </a:r>
            <a:r>
              <a:rPr lang="en-US" b="1"/>
              <a:t>mouse</a:t>
            </a:r>
            <a:r>
              <a:rPr lang="en-US" b="0"/>
              <a:t>,</a:t>
            </a:r>
            <a:r>
              <a:rPr lang="en-US" b="1"/>
              <a:t> loose</a:t>
            </a:r>
            <a:r>
              <a:rPr lang="en-US" b="0"/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recording the sentence word by word, focusing on words with </a:t>
            </a:r>
            <a:r>
              <a:rPr lang="en-AU" sz="1200" b="1"/>
              <a:t>silent final 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/>
              <a:t>spelling </a:t>
            </a:r>
            <a:r>
              <a:rPr lang="en-US" b="1"/>
              <a:t>silent final e</a:t>
            </a:r>
            <a:r>
              <a:rPr lang="en-US" b="0"/>
              <a:t> words by: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/>
              <a:t>writing the letter–sound correspondences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/>
              <a:t>adding the </a:t>
            </a:r>
            <a:r>
              <a:rPr lang="en-US" b="1"/>
              <a:t>silent final 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re-reading the whole sentence to check for accuracy or any editing required. </a:t>
            </a:r>
          </a:p>
          <a:p>
            <a:endParaRPr lang="en-US"/>
          </a:p>
          <a:p>
            <a:r>
              <a:rPr lang="en-US"/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Letter formation and placement can also be a focus here.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5726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The review of these letter</a:t>
            </a:r>
            <a:r>
              <a:rPr lang="en-AU" sz="1200">
                <a:latin typeface="+mn-lt"/>
              </a:rPr>
              <a:t>–</a:t>
            </a:r>
            <a:r>
              <a:rPr lang="en-US" b="0">
                <a:latin typeface="+mn-lt"/>
              </a:rPr>
              <a:t>sound correspondences focuses on the taught sound/s as well as the spelling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their use.</a:t>
            </a:r>
          </a:p>
          <a:p>
            <a:endParaRPr lang="en-US" b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Point to each digraph. As you point, students say the sound that has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say the mnemonic phrase, </a:t>
            </a:r>
            <a:r>
              <a:rPr lang="en-US" b="1">
                <a:latin typeface="+mn-lt"/>
              </a:rPr>
              <a:t>B</a:t>
            </a:r>
            <a:r>
              <a:rPr lang="en-US" b="1" u="sng">
                <a:latin typeface="+mn-lt"/>
              </a:rPr>
              <a:t>oi</a:t>
            </a:r>
            <a:r>
              <a:rPr lang="en-US" b="1">
                <a:latin typeface="+mn-lt"/>
              </a:rPr>
              <a:t>l the t</a:t>
            </a:r>
            <a:r>
              <a:rPr lang="en-US" b="1" u="sng">
                <a:latin typeface="+mn-lt"/>
              </a:rPr>
              <a:t>oy</a:t>
            </a:r>
            <a:r>
              <a:rPr lang="en-US" b="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review the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 sounds </a:t>
            </a:r>
            <a:r>
              <a:rPr lang="en-US" b="1">
                <a:latin typeface="+mn-lt"/>
              </a:rPr>
              <a:t>oi</a:t>
            </a:r>
            <a:r>
              <a:rPr lang="en-US" b="0">
                <a:latin typeface="+mn-lt"/>
              </a:rPr>
              <a:t> and </a:t>
            </a:r>
            <a:r>
              <a:rPr lang="en-US" b="1">
                <a:latin typeface="+mn-lt"/>
              </a:rPr>
              <a:t>oy</a:t>
            </a:r>
            <a:r>
              <a:rPr lang="en-US" b="0">
                <a:latin typeface="+mn-lt"/>
              </a:rPr>
              <a:t> can say: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b="1">
                <a:effectLst/>
              </a:rPr>
              <a:t>oi </a:t>
            </a:r>
            <a:r>
              <a:rPr lang="en-US">
                <a:effectLst/>
              </a:rPr>
              <a:t>says /oi/: usually in the middle of a word as in </a:t>
            </a:r>
            <a:r>
              <a:rPr lang="en-US" b="1">
                <a:effectLst/>
              </a:rPr>
              <a:t>boil</a:t>
            </a:r>
            <a:r>
              <a:rPr lang="en-US">
                <a:effectLst/>
              </a:rPr>
              <a:t>, and sometimes at the start of a word as in </a:t>
            </a:r>
            <a:r>
              <a:rPr lang="en-US" b="1">
                <a:effectLst/>
              </a:rPr>
              <a:t>oil</a:t>
            </a:r>
            <a:r>
              <a:rPr lang="en-US">
                <a:latin typeface="+mn-lt"/>
              </a:rPr>
              <a:t>.</a:t>
            </a:r>
            <a:endParaRPr lang="en-US">
              <a:effectLst/>
            </a:endParaRP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b="1">
                <a:effectLst/>
              </a:rPr>
              <a:t>oy </a:t>
            </a:r>
            <a:r>
              <a:rPr lang="en-US">
                <a:effectLst/>
              </a:rPr>
              <a:t>says /oi/: at the end of a word as in </a:t>
            </a:r>
            <a:r>
              <a:rPr lang="en-US" b="1">
                <a:effectLst/>
              </a:rPr>
              <a:t>toy</a:t>
            </a:r>
            <a:r>
              <a:rPr lang="en-US">
                <a:effectLst/>
              </a:rPr>
              <a:t>.</a:t>
            </a:r>
          </a:p>
          <a:p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292813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We do</a:t>
            </a:r>
          </a:p>
          <a:p>
            <a:endParaRPr lang="en-US"/>
          </a:p>
          <a:p>
            <a:r>
              <a:rPr lang="en-US">
                <a:solidFill>
                  <a:schemeClr val="tx1"/>
                </a:solidFill>
                <a:latin typeface="+mn-lt"/>
              </a:rPr>
              <a:t>Support students as much as needed to write the sentence on their mini-whiteboard or on paper.</a:t>
            </a: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Sentence dictation: </a:t>
            </a:r>
            <a:r>
              <a:rPr lang="en-AU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I like to breathe in the fresh breeze. </a:t>
            </a:r>
          </a:p>
          <a:p>
            <a:endParaRPr lang="en-AU">
              <a:solidFill>
                <a:schemeClr val="tx1"/>
              </a:solidFill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Say the sentence aloud and have students repeat it after you.</a:t>
            </a: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Support and scaffold students to: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identify the words in the sentence that have </a:t>
            </a:r>
            <a:r>
              <a:rPr lang="en-US" b="0"/>
              <a:t>a</a:t>
            </a:r>
            <a:r>
              <a:rPr lang="en-US" b="1"/>
              <a:t> silent final e</a:t>
            </a:r>
            <a:r>
              <a:rPr lang="en-US" b="0"/>
              <a:t> (</a:t>
            </a:r>
            <a:r>
              <a:rPr lang="en-US" b="1"/>
              <a:t>breathe</a:t>
            </a:r>
            <a:r>
              <a:rPr lang="en-US" b="0"/>
              <a:t>, </a:t>
            </a:r>
            <a:r>
              <a:rPr lang="en-US" b="1"/>
              <a:t>breeze</a:t>
            </a:r>
            <a:r>
              <a:rPr lang="en-US" b="0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use segmenting to track sounds and write corresponding letters for each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/>
              <a:t>spell </a:t>
            </a:r>
            <a:r>
              <a:rPr lang="en-US" b="1"/>
              <a:t>silent final e</a:t>
            </a:r>
            <a:r>
              <a:rPr lang="en-US" b="0"/>
              <a:t> words by: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/>
              <a:t>writing the letter–sound correspondences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/>
              <a:t>adding the </a:t>
            </a:r>
            <a:r>
              <a:rPr lang="en-US" b="1"/>
              <a:t>silent final 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n-lt"/>
              </a:rPr>
              <a:t>remember the sounds in and spelling for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n-lt"/>
              </a:rPr>
              <a:t>use correct punctuation and spaces.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Students re-read their sentence to check for accuracy or any editing then </a:t>
            </a:r>
            <a:r>
              <a:rPr lang="en-US" sz="120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Note: Students who are able can extend the sentence or write additional sentences containing the target spelling for the lesson.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810332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say the target sound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a word from the list on the slide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a word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on their mini-whiteboard using the icons on the slide: </a:t>
            </a:r>
            <a:r>
              <a:rPr lang="en-US" sz="1200" b="1">
                <a:effectLst/>
                <a:latin typeface="+mn-lt"/>
                <a:cs typeface="Times New Roman" panose="02020603050405020304" pitchFamily="18" charset="0"/>
              </a:rPr>
              <a:t>breeze</a:t>
            </a:r>
            <a:r>
              <a:rPr lang="en-US" sz="1200" b="0">
                <a:effectLst/>
                <a:latin typeface="+mn-lt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cs typeface="Times New Roman" panose="02020603050405020304" pitchFamily="18" charset="0"/>
              </a:rPr>
              <a:t>moose</a:t>
            </a:r>
            <a:r>
              <a:rPr lang="en-US" sz="1200" b="0"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>
                <a:effectLst/>
                <a:latin typeface="+mn-lt"/>
                <a:cs typeface="Times New Roman" panose="02020603050405020304" pitchFamily="18" charset="0"/>
              </a:rPr>
              <a:t> teethe</a:t>
            </a:r>
            <a:endParaRPr lang="en-AU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show the word they have written by placing their mini-whiteboard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targeted instruction in a teacher-led focus group.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813690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rove, support students at their point of need by giving immediate corrective feedback.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Letter practice</a:t>
            </a: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write each item while saying: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for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___se: </a:t>
            </a:r>
            <a:r>
              <a:rPr lang="en-US" sz="1200" b="0" i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/s/ or /z/, silent final e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for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___ze: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  <a:r>
              <a:rPr lang="en-US" sz="1200" b="0" i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/z/, silent final e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for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___the: </a:t>
            </a:r>
            <a:r>
              <a:rPr lang="en-US" sz="1200" b="0" i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/</a:t>
            </a:r>
            <a:r>
              <a:rPr lang="en-US" sz="1200" b="0" i="0" err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th</a:t>
            </a:r>
            <a:r>
              <a:rPr lang="en-US" sz="1200" b="0" i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/ (voiced), silent final e.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as students whisper-read one or more of the words from the student sheet. (Students are asked to whisper-read so that students who are nearby and may be asked to read the same word cannot hear.)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</a:t>
            </a:r>
            <a:r>
              <a:rPr lang="en-US" b="1">
                <a:solidFill>
                  <a:srgbClr val="404040"/>
                </a:solidFill>
                <a:latin typeface="+mn-lt"/>
                <a:ea typeface="Verdana"/>
                <a:cs typeface="Times New Roman" panose="02020603050405020304" pitchFamily="18" charset="0"/>
              </a:rPr>
              <a:t>spell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check students’ work as they segment the sounds and write the words to match each image: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goose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breathe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mouse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.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  <a:r>
              <a:rPr lang="en-US" sz="1200" b="0" u="none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For students who need support, dictate the words to them.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endParaRPr lang="en-AU" sz="1200" b="1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>
                <a:effectLst/>
                <a:latin typeface="+mn-lt"/>
                <a:ea typeface="Calibri" panose="020F0502020204030204" pitchFamily="34" charset="0"/>
                <a:cs typeface="Calibri"/>
              </a:rPr>
              <a:t>Sentence reading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Students read the sentence to themselves or a partner. 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Rove around the class and ask target students to read the sentence to you.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>
                <a:effectLst/>
                <a:latin typeface="+mn-lt"/>
                <a:ea typeface="Calibri" panose="020F0502020204030204" pitchFamily="34" charset="0"/>
                <a:cs typeface="Calibri"/>
              </a:rPr>
              <a:t>Sentence dictation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 sentence for the whole class with words containing </a:t>
            </a:r>
            <a:r>
              <a:rPr lang="en-US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target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letter–sound correspondence for students to write: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does not please my goose when I do a loud sneeze.</a:t>
            </a:r>
            <a:endParaRPr lang="en-AU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are not yet working at the sentence level can complete independent practice tasks aimed at their level of skill application during this time. </a:t>
            </a:r>
            <a:endParaRPr lang="en-AU" sz="1200" b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endParaRPr lang="en-AU" sz="1200" b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131349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Students who have been identified during the ‘check for understanding’ phase of the lesson stay with the teacher in a teacher-led focus group for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/>
              <a:t>The remaining students continue independent practice with application tasks that have been taught previously and can be carried out independently.</a:t>
            </a:r>
            <a:r>
              <a:rPr lang="en-US"/>
              <a:t> </a:t>
            </a:r>
            <a:endParaRPr lang="en-AU" b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53901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The review of these letter</a:t>
            </a:r>
            <a:r>
              <a:rPr lang="en-AU" sz="1200">
                <a:latin typeface="+mn-lt"/>
              </a:rPr>
              <a:t>–</a:t>
            </a:r>
            <a:r>
              <a:rPr lang="en-US" b="0">
                <a:latin typeface="+mn-lt"/>
              </a:rPr>
              <a:t>sound correspondences focuses on the taught sound/s as well as the spelling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their use.</a:t>
            </a:r>
          </a:p>
          <a:p>
            <a:endParaRPr lang="en-US" b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Point to each digraph. As you point, students say the sound that has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say the mnemonic phrase, </a:t>
            </a:r>
            <a:r>
              <a:rPr lang="en-US" b="1">
                <a:latin typeface="+mn-lt"/>
              </a:rPr>
              <a:t>L</a:t>
            </a:r>
            <a:r>
              <a:rPr lang="en-US" b="1" u="sng">
                <a:latin typeface="+mn-lt"/>
              </a:rPr>
              <a:t>ou</a:t>
            </a:r>
            <a:r>
              <a:rPr lang="en-US" b="1">
                <a:latin typeface="+mn-lt"/>
              </a:rPr>
              <a:t>d br</a:t>
            </a:r>
            <a:r>
              <a:rPr lang="en-US" b="1" u="sng">
                <a:latin typeface="+mn-lt"/>
              </a:rPr>
              <a:t>ow</a:t>
            </a:r>
            <a:r>
              <a:rPr lang="en-US" b="1">
                <a:latin typeface="+mn-lt"/>
              </a:rPr>
              <a:t>n c</a:t>
            </a:r>
            <a:r>
              <a:rPr lang="en-US" b="1" u="sng">
                <a:latin typeface="+mn-lt"/>
              </a:rPr>
              <a:t>ow</a:t>
            </a:r>
            <a:r>
              <a:rPr lang="en-US" b="0">
                <a:latin typeface="+mn-lt"/>
              </a:rPr>
              <a:t>.</a:t>
            </a:r>
            <a:endParaRPr lang="en-US" b="0" u="sng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review the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</a:t>
            </a:r>
            <a:r>
              <a:rPr lang="en-US" b="1" err="1">
                <a:latin typeface="+mn-lt"/>
              </a:rPr>
              <a:t>ou</a:t>
            </a:r>
            <a:r>
              <a:rPr lang="en-US" b="0">
                <a:latin typeface="+mn-lt"/>
              </a:rPr>
              <a:t> and </a:t>
            </a:r>
            <a:r>
              <a:rPr lang="en-US" b="1">
                <a:latin typeface="+mn-lt"/>
              </a:rPr>
              <a:t>ow</a:t>
            </a:r>
            <a:r>
              <a:rPr lang="en-US" b="0">
                <a:latin typeface="+mn-lt"/>
              </a:rPr>
              <a:t>:</a:t>
            </a:r>
          </a:p>
          <a:p>
            <a:pPr marL="628650" lvl="1" indent="-171450">
              <a:buFont typeface="Courier New" panose="02070309020205020404" pitchFamily="49" charset="0"/>
              <a:buChar char="o"/>
              <a:defRPr/>
            </a:pPr>
            <a:r>
              <a:rPr lang="en-AU" b="1" i="0" err="1">
                <a:latin typeface="+mn-lt"/>
              </a:rPr>
              <a:t>ou</a:t>
            </a:r>
            <a:r>
              <a:rPr lang="en-AU" b="0" i="0">
                <a:latin typeface="+mn-lt"/>
              </a:rPr>
              <a:t> says</a:t>
            </a:r>
            <a:r>
              <a:rPr lang="en-US" b="0" i="0">
                <a:latin typeface="+mn-lt"/>
              </a:rPr>
              <a:t> </a:t>
            </a:r>
            <a:r>
              <a:rPr lang="en-US" i="0">
                <a:latin typeface="+mn-lt"/>
              </a:rPr>
              <a:t>/</a:t>
            </a:r>
            <a:r>
              <a:rPr lang="en-AU" b="0" i="0">
                <a:solidFill>
                  <a:srgbClr val="001D35"/>
                </a:solidFill>
                <a:latin typeface="+mn-lt"/>
              </a:rPr>
              <a:t>ow</a:t>
            </a:r>
            <a:r>
              <a:rPr lang="en-US" i="0">
                <a:latin typeface="+mn-lt"/>
              </a:rPr>
              <a:t>/: in the middle of word as in </a:t>
            </a:r>
            <a:r>
              <a:rPr lang="en-US" b="1" i="0">
                <a:latin typeface="+mn-lt"/>
              </a:rPr>
              <a:t>loud</a:t>
            </a:r>
            <a:r>
              <a:rPr lang="en-US" i="0">
                <a:latin typeface="+mn-lt"/>
              </a:rPr>
              <a:t>, and sometimes at the start as in </a:t>
            </a:r>
            <a:r>
              <a:rPr lang="en-US" b="1" i="0">
                <a:latin typeface="+mn-lt"/>
              </a:rPr>
              <a:t>out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b="1" i="0">
                <a:latin typeface="+mn-lt"/>
              </a:rPr>
              <a:t>ow</a:t>
            </a:r>
            <a:r>
              <a:rPr lang="en-US" i="0">
                <a:latin typeface="+mn-lt"/>
              </a:rPr>
              <a:t> can say /</a:t>
            </a:r>
            <a:r>
              <a:rPr lang="en-AU" b="0" i="0">
                <a:solidFill>
                  <a:srgbClr val="001D35"/>
                </a:solidFill>
                <a:latin typeface="+mn-lt"/>
              </a:rPr>
              <a:t>ow</a:t>
            </a:r>
            <a:r>
              <a:rPr lang="en-US" i="0">
                <a:latin typeface="+mn-lt"/>
              </a:rPr>
              <a:t>/: in any position in a word </a:t>
            </a:r>
            <a:r>
              <a:rPr lang="en-AU" b="0" i="0">
                <a:latin typeface="+mn-lt"/>
                <a:ea typeface="Calibri"/>
                <a:cs typeface="Calibri"/>
              </a:rPr>
              <a:t>as in </a:t>
            </a:r>
            <a:r>
              <a:rPr lang="en-AU" b="1" i="0">
                <a:latin typeface="+mn-lt"/>
                <a:ea typeface="Calibri"/>
                <a:cs typeface="Calibri"/>
              </a:rPr>
              <a:t>brown</a:t>
            </a:r>
            <a:r>
              <a:rPr lang="en-AU" b="0" i="0">
                <a:latin typeface="+mn-lt"/>
                <a:ea typeface="Calibri"/>
                <a:cs typeface="Calibri"/>
              </a:rPr>
              <a:t>, </a:t>
            </a:r>
            <a:r>
              <a:rPr lang="en-AU" b="1" i="0">
                <a:latin typeface="+mn-lt"/>
                <a:ea typeface="Calibri"/>
                <a:cs typeface="Calibri"/>
              </a:rPr>
              <a:t>cow</a:t>
            </a:r>
            <a:r>
              <a:rPr lang="en-AU" b="0" i="0">
                <a:latin typeface="+mn-lt"/>
                <a:ea typeface="Calibri"/>
                <a:cs typeface="Calibri"/>
              </a:rPr>
              <a:t> and </a:t>
            </a:r>
            <a:r>
              <a:rPr lang="en-AU" b="1" i="0">
                <a:latin typeface="+mn-lt"/>
                <a:ea typeface="Calibri"/>
                <a:cs typeface="Calibri"/>
              </a:rPr>
              <a:t>owl</a:t>
            </a:r>
            <a:endParaRPr lang="en-AU" b="0" i="0">
              <a:latin typeface="+mn-lt"/>
              <a:ea typeface="Calibri"/>
              <a:cs typeface="Calibri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i="0">
                <a:latin typeface="+mn-lt"/>
              </a:rPr>
              <a:t>when </a:t>
            </a:r>
            <a:r>
              <a:rPr lang="en-US" b="1" i="0">
                <a:latin typeface="+mn-lt"/>
              </a:rPr>
              <a:t>ow</a:t>
            </a:r>
            <a:r>
              <a:rPr lang="en-US" i="0">
                <a:latin typeface="+mn-lt"/>
              </a:rPr>
              <a:t> is found at the start or in the middle of a word, it is almost always followed by </a:t>
            </a:r>
            <a:r>
              <a:rPr lang="en-US" b="1" i="0">
                <a:latin typeface="+mn-lt"/>
              </a:rPr>
              <a:t>l</a:t>
            </a:r>
            <a:r>
              <a:rPr lang="en-US" i="0">
                <a:latin typeface="+mn-lt"/>
              </a:rPr>
              <a:t> or </a:t>
            </a:r>
            <a:r>
              <a:rPr lang="en-US" b="1" i="0">
                <a:latin typeface="+mn-lt"/>
              </a:rPr>
              <a:t>n </a:t>
            </a:r>
            <a:r>
              <a:rPr lang="en-US" b="0" i="0">
                <a:latin typeface="+mn-lt"/>
              </a:rPr>
              <a:t>as in </a:t>
            </a:r>
            <a:r>
              <a:rPr lang="en-AU" b="1" i="0">
                <a:latin typeface="+mn-lt"/>
                <a:ea typeface="Calibri"/>
                <a:cs typeface="Calibri"/>
              </a:rPr>
              <a:t>brown</a:t>
            </a:r>
            <a:r>
              <a:rPr lang="en-AU" b="0" i="0">
                <a:latin typeface="+mn-lt"/>
                <a:ea typeface="Calibri"/>
                <a:cs typeface="Calibri"/>
              </a:rPr>
              <a:t> and </a:t>
            </a:r>
            <a:r>
              <a:rPr lang="en-AU" b="1" i="0">
                <a:latin typeface="+mn-lt"/>
                <a:ea typeface="Calibri"/>
                <a:cs typeface="Calibri"/>
              </a:rPr>
              <a:t>owl</a:t>
            </a:r>
            <a:r>
              <a:rPr lang="en-AU" b="0" i="0">
                <a:latin typeface="+mn-lt"/>
                <a:ea typeface="Calibri"/>
                <a:cs typeface="Calibri"/>
              </a:rPr>
              <a:t>.</a:t>
            </a:r>
          </a:p>
          <a:p>
            <a:pPr marL="628650" lvl="1" indent="-171450">
              <a:buFont typeface="Courier New" panose="02070309020205020404" pitchFamily="49" charset="0"/>
              <a:buChar char="o"/>
              <a:defRPr/>
            </a:pPr>
            <a:endParaRPr lang="en-US" b="1" i="0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  <a:br>
              <a:rPr lang="en-US">
                <a:latin typeface="+mn-lt"/>
              </a:rPr>
            </a:b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>
                <a:latin typeface="+mn-lt"/>
              </a:rPr>
              <a:t>Note: Y</a:t>
            </a:r>
            <a:r>
              <a:rPr lang="en-AU"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29281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Refer to the letter tiles on the slide showing the pattern of words ending in a </a:t>
            </a:r>
            <a:r>
              <a:rPr lang="en-US" sz="1200" b="1" dirty="0"/>
              <a:t>silent final e </a:t>
            </a:r>
            <a:r>
              <a:rPr lang="en-US" sz="1200" b="0" dirty="0"/>
              <a:t>after </a:t>
            </a:r>
            <a:r>
              <a:rPr lang="en-US" sz="1200" b="1" dirty="0"/>
              <a:t>v</a:t>
            </a:r>
            <a:r>
              <a:rPr lang="en-US" sz="1200" b="0" i="0" dirty="0">
                <a:latin typeface="+mn-lt"/>
              </a:rPr>
              <a:t>.</a:t>
            </a:r>
            <a:endParaRPr lang="en-US" sz="1200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/>
              <a:t>Review with students the following reason for a </a:t>
            </a:r>
            <a:r>
              <a:rPr lang="en-US" sz="1200" b="1" dirty="0"/>
              <a:t>silent final e </a:t>
            </a:r>
            <a:r>
              <a:rPr lang="en-US" sz="1200" b="0" dirty="0"/>
              <a:t>after</a:t>
            </a:r>
            <a:r>
              <a:rPr lang="en-US" sz="1200" b="1" dirty="0"/>
              <a:t> v</a:t>
            </a:r>
            <a:r>
              <a:rPr lang="en-US" sz="1200" b="0" dirty="0"/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/>
              <a:t>English words don’t end with the letter </a:t>
            </a:r>
            <a:r>
              <a:rPr lang="en-US" sz="1200" b="1" i="0" dirty="0"/>
              <a:t>v</a:t>
            </a:r>
            <a:r>
              <a:rPr lang="en-US" sz="1200" b="0" i="0" dirty="0">
                <a:latin typeface="+mn-lt"/>
              </a:rPr>
              <a:t>.</a:t>
            </a:r>
            <a:endParaRPr lang="en-US" sz="1200" b="1" i="0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b="1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 dirty="0">
                <a:latin typeface="+mn-lt"/>
              </a:rPr>
              <a:t>Write the word </a:t>
            </a:r>
            <a:r>
              <a:rPr lang="en-US" sz="1200" b="1" i="0" dirty="0">
                <a:latin typeface="+mn-lt"/>
              </a:rPr>
              <a:t>give</a:t>
            </a:r>
            <a:r>
              <a:rPr lang="en-US" sz="1200" b="0" i="0" dirty="0">
                <a:latin typeface="+mn-lt"/>
              </a:rPr>
              <a:t> on the class whiteboard. As you point to each letter in the word,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latin typeface="+mn-lt"/>
              </a:rPr>
              <a:t>say /g/, /</a:t>
            </a:r>
            <a:r>
              <a:rPr lang="en-US" sz="1200" b="0" i="0" dirty="0" err="1">
                <a:latin typeface="+mn-lt"/>
              </a:rPr>
              <a:t>i</a:t>
            </a:r>
            <a:r>
              <a:rPr lang="en-US" sz="1200" b="0" i="0" dirty="0">
                <a:latin typeface="+mn-lt"/>
              </a:rPr>
              <a:t>/, /v/ as you point to</a:t>
            </a:r>
            <a:r>
              <a:rPr lang="en-US" sz="1200" b="1" i="0" dirty="0">
                <a:latin typeface="+mn-lt"/>
              </a:rPr>
              <a:t> g</a:t>
            </a:r>
            <a:r>
              <a:rPr lang="en-US" sz="1200" b="0" i="0" dirty="0">
                <a:latin typeface="+mn-lt"/>
              </a:rPr>
              <a:t>, </a:t>
            </a:r>
            <a:r>
              <a:rPr lang="en-US" sz="1200" b="1" i="0" dirty="0" err="1">
                <a:latin typeface="+mn-lt"/>
              </a:rPr>
              <a:t>i</a:t>
            </a:r>
            <a:r>
              <a:rPr lang="en-US" sz="1200" b="1" i="0" dirty="0">
                <a:latin typeface="+mn-lt"/>
              </a:rPr>
              <a:t> </a:t>
            </a:r>
            <a:r>
              <a:rPr lang="en-US" sz="1200" b="0" i="0" dirty="0">
                <a:latin typeface="+mn-lt"/>
              </a:rPr>
              <a:t>and</a:t>
            </a:r>
            <a:r>
              <a:rPr lang="en-US" sz="1200" b="1" i="0" dirty="0">
                <a:latin typeface="+mn-lt"/>
              </a:rPr>
              <a:t> v </a:t>
            </a:r>
            <a:endParaRPr lang="en-US" sz="1200" b="0" i="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latin typeface="+mn-lt"/>
              </a:rPr>
              <a:t>place their hand over their mouth* as you point to the </a:t>
            </a:r>
            <a:r>
              <a:rPr lang="en-US" sz="1200" b="1" i="0" dirty="0">
                <a:latin typeface="+mn-lt"/>
              </a:rPr>
              <a:t>silent final 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latin typeface="+mn-lt"/>
              </a:rPr>
              <a:t>read the word </a:t>
            </a:r>
            <a:r>
              <a:rPr lang="en-US" sz="1200" b="1" i="0" dirty="0">
                <a:latin typeface="+mn-lt"/>
              </a:rPr>
              <a:t>give</a:t>
            </a:r>
            <a:r>
              <a:rPr lang="en-US" sz="1200" b="0" i="0" dirty="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 dirty="0">
                <a:latin typeface="+mn-lt"/>
              </a:rPr>
              <a:t>*or use the modelled gesture to show their understanding that there is no corresponding sound.</a:t>
            </a:r>
            <a:endParaRPr lang="en-US" b="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29798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</a:t>
            </a:r>
            <a:r>
              <a:rPr lang="en-AU" sz="1200">
                <a:effectLst/>
                <a:latin typeface="+mn-lt"/>
                <a:ea typeface="Aptos" panose="020B0004020202020204" pitchFamily="34" charset="0"/>
              </a:rPr>
              <a:t>ū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</a:t>
            </a:r>
            <a:r>
              <a:rPr lang="en-US" sz="1200">
                <a:latin typeface="+mn-lt"/>
              </a:rPr>
              <a:t>as in </a:t>
            </a:r>
            <a:r>
              <a:rPr lang="en-US" sz="1200" b="1">
                <a:latin typeface="+mn-lt"/>
              </a:rPr>
              <a:t>statue</a:t>
            </a:r>
            <a:r>
              <a:rPr lang="en-US" sz="1200" b="0">
                <a:latin typeface="+mn-lt"/>
              </a:rPr>
              <a:t> and 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</a:t>
            </a:r>
            <a:r>
              <a:rPr lang="en-AU" sz="12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oo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</a:t>
            </a:r>
            <a:r>
              <a:rPr lang="en-US">
                <a:latin typeface="+mn-lt"/>
              </a:rPr>
              <a:t>as in </a:t>
            </a:r>
            <a:r>
              <a:rPr lang="en-US" b="1">
                <a:latin typeface="+mn-lt"/>
              </a:rPr>
              <a:t>blue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1200" u="none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</a:t>
            </a:r>
            <a:r>
              <a:rPr lang="en-AU" sz="1200" u="none" kern="1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oo</a:t>
            </a:r>
            <a:r>
              <a:rPr lang="en-AU" sz="1200" u="none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as in </a:t>
            </a:r>
            <a:r>
              <a:rPr lang="en-AU" sz="1200" b="1" u="none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food </a:t>
            </a:r>
            <a:r>
              <a:rPr lang="en-AU" sz="1200" u="none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and </a:t>
            </a: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</a:t>
            </a:r>
            <a:r>
              <a:rPr lang="en-AU" sz="1200" kern="1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ŏŏ</a:t>
            </a: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as in </a:t>
            </a:r>
            <a:r>
              <a:rPr lang="en-AU" sz="1200" b="1" u="none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good</a:t>
            </a:r>
            <a:endParaRPr lang="en-US" sz="1200" b="0" u="none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/oi/ in the middle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boil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and sometimes at the start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oil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/oi/ at the end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toy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/ow/ in the middle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/ow/ at the end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cow</a:t>
            </a:r>
            <a:r>
              <a:rPr lang="en-US" sz="1200" b="0">
                <a:effectLst/>
                <a:latin typeface="+mn-lt"/>
              </a:rPr>
              <a:t>.</a:t>
            </a:r>
            <a:endParaRPr lang="en-US" sz="1200" b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b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0C256-C5E0-E563-E66C-AE3A0D57A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103752-F20E-482B-A7C8-B4365AE2A2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71DFA7-37E8-125C-0B7A-DBBCCCE3E4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For </a:t>
            </a:r>
            <a:r>
              <a:rPr lang="en-US" b="1" dirty="0">
                <a:latin typeface="+mn-lt"/>
              </a:rPr>
              <a:t>one-syllable words</a:t>
            </a:r>
            <a:r>
              <a:rPr lang="en-US" b="0" dirty="0">
                <a:latin typeface="+mn-lt"/>
              </a:rPr>
              <a:t>:</a:t>
            </a:r>
            <a:r>
              <a:rPr lang="en-US" b="1" dirty="0">
                <a:latin typeface="+mn-lt"/>
              </a:rPr>
              <a:t> </a:t>
            </a:r>
            <a:r>
              <a:rPr lang="en-US" b="0" dirty="0">
                <a:latin typeface="+mn-lt"/>
              </a:rPr>
              <a:t>have</a:t>
            </a:r>
            <a:r>
              <a:rPr lang="en-US" dirty="0">
                <a:latin typeface="+mn-lt"/>
              </a:rPr>
              <a:t> students read the word by saying each letter–sound correspondence then blending the sounds to read the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For</a:t>
            </a:r>
            <a:r>
              <a:rPr lang="en-US" b="1" dirty="0">
                <a:latin typeface="+mn-lt"/>
              </a:rPr>
              <a:t> multisyllabic </a:t>
            </a:r>
            <a:r>
              <a:rPr lang="en-US" b="0" dirty="0">
                <a:latin typeface="+mn-lt"/>
              </a:rPr>
              <a:t>or</a:t>
            </a:r>
            <a:r>
              <a:rPr lang="en-US" b="1" dirty="0">
                <a:latin typeface="+mn-lt"/>
              </a:rPr>
              <a:t> compound words</a:t>
            </a:r>
            <a:r>
              <a:rPr lang="en-US" b="0" dirty="0">
                <a:latin typeface="+mn-lt"/>
              </a:rPr>
              <a:t>:</a:t>
            </a:r>
            <a:r>
              <a:rPr lang="en-US" b="1" dirty="0">
                <a:latin typeface="+mn-lt"/>
              </a:rPr>
              <a:t> </a:t>
            </a:r>
            <a:r>
              <a:rPr lang="en-US" b="0" dirty="0">
                <a:latin typeface="+mn-lt"/>
              </a:rPr>
              <a:t>h</a:t>
            </a:r>
            <a:r>
              <a:rPr lang="en-US" dirty="0">
                <a:latin typeface="+mn-lt"/>
              </a:rPr>
              <a:t>ave students read each syllable or base word before reading the whole word. </a:t>
            </a:r>
            <a:endParaRPr lang="en-US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For</a:t>
            </a:r>
            <a:r>
              <a:rPr lang="en-US" b="1" dirty="0">
                <a:latin typeface="+mn-lt"/>
              </a:rPr>
              <a:t> words </a:t>
            </a:r>
            <a:r>
              <a:rPr lang="en-US" b="0" dirty="0">
                <a:latin typeface="+mn-lt"/>
              </a:rPr>
              <a:t>with a</a:t>
            </a:r>
            <a:r>
              <a:rPr lang="en-US" b="1" dirty="0">
                <a:latin typeface="+mn-lt"/>
              </a:rPr>
              <a:t> suffix</a:t>
            </a:r>
            <a:r>
              <a:rPr lang="en-US" b="0" dirty="0">
                <a:latin typeface="+mn-lt"/>
              </a:rPr>
              <a:t>: have students read the base word and then add the suffix.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r>
              <a:rPr lang="en-US" dirty="0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Y</a:t>
            </a:r>
            <a:r>
              <a:rPr lang="en-US" dirty="0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C53F0F-A4A5-FBFD-1256-E533574849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61257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round</a:t>
            </a:r>
            <a:r>
              <a:rPr lang="en-US" b="0" dirty="0"/>
              <a:t>,</a:t>
            </a:r>
            <a:r>
              <a:rPr lang="en-US" b="1" dirty="0"/>
              <a:t> sleeve</a:t>
            </a:r>
            <a:r>
              <a:rPr lang="en-US" b="0" dirty="0"/>
              <a:t>,</a:t>
            </a:r>
            <a:r>
              <a:rPr lang="en-US" b="1" dirty="0"/>
              <a:t> roof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say the given word aloud then spell: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one-syllable words 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saying the single sounds in the word while recording the letter/s for each sound.*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 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*Where it applies, ask students to identify the position of the sound in a word to support them to choose the correct spelling. </a:t>
            </a: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117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9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4.svg"/><Relationship Id="rId7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11" Type="http://schemas.openxmlformats.org/officeDocument/2006/relationships/image" Target="file:////Volumes/Big%20Storage/0_For%20MacBook%20Pro%20Changeover/ESA%20Design/0_2024%20WIP/LitHub%20Phases%20Templates/PP%20Templates/Links/phase7-lozenge-grey.png" TargetMode="External"/><Relationship Id="rId5" Type="http://schemas.openxmlformats.org/officeDocument/2006/relationships/image" Target="../media/image1.png"/><Relationship Id="rId10" Type="http://schemas.openxmlformats.org/officeDocument/2006/relationships/image" Target="../media/image19.png"/><Relationship Id="rId4" Type="http://schemas.openxmlformats.org/officeDocument/2006/relationships/image" Target="../media/image14.svg"/><Relationship Id="rId9" Type="http://schemas.openxmlformats.org/officeDocument/2006/relationships/image" Target="../media/image16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5.sv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23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5.sv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2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image" Target="../media/image2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8.png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23.svg"/><Relationship Id="rId4" Type="http://schemas.openxmlformats.org/officeDocument/2006/relationships/image" Target="../media/image9.svg"/><Relationship Id="rId9" Type="http://schemas.openxmlformats.org/officeDocument/2006/relationships/image" Target="../media/image22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6" Type="http://schemas.openxmlformats.org/officeDocument/2006/relationships/image" Target="../media/image6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7.sv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BE4BB05F-3700-A842-A571-5D15213D8A95}"/>
              </a:ext>
            </a:extLst>
          </p:cNvPr>
          <p:cNvSpPr/>
          <p:nvPr userDrawn="1"/>
        </p:nvSpPr>
        <p:spPr>
          <a:xfrm>
            <a:off x="681871" y="3007548"/>
            <a:ext cx="4552252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A359827-CF84-624B-9D9D-C92681F8811B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4DBA4AF-3AB4-0044-A906-5032B6DE58B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AA39E952-BD81-B94E-BF31-C83C1C329BC4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53843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0497567-E6AE-BE45-B49E-F505D998094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1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84554976-782E-0043-EF73-D643D090D63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+ pe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E24AB7D-3886-B54A-B2A3-55DA6F8F0BA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AFC8717E-2E2E-0842-A159-75BCCAF8D54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Graphic 20" descr="Pencil outline">
              <a:extLst>
                <a:ext uri="{FF2B5EF4-FFF2-40B4-BE49-F238E27FC236}">
                  <a16:creationId xmlns:a16="http://schemas.microsoft.com/office/drawing/2014/main" id="{DBEBA0CA-1227-1542-8F10-01439DAD67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761F877-022D-2C4B-B24F-44E5924B41E6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6B12110D-D7E8-9B48-A56E-8033ED91E703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7B6A47EF-7AEA-8F47-9033-51DD633693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66937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1D614D7B-DD3E-AD3D-4166-5F875686268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350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+ chi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42468" y="369232"/>
            <a:ext cx="490017" cy="4900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AC27D8-FDCE-A2D7-2C2D-65C7D399DD8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140873" y="252544"/>
            <a:ext cx="628409" cy="733144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AA35C6D-3AE0-F141-6B55-8989EBA2779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236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6C72814-3046-4147-B53C-2F7C2833FAE9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035E6C16-8630-1240-88BA-C5AD01E074D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3" descr="Users outline">
              <a:extLst>
                <a:ext uri="{FF2B5EF4-FFF2-40B4-BE49-F238E27FC236}">
                  <a16:creationId xmlns:a16="http://schemas.microsoft.com/office/drawing/2014/main" id="{634BAB07-2598-0A46-8903-42D5B0FDE9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ED1917D4-6119-E147-AAA1-7B6504609D5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2CA037-E0DF-9410-3B11-EF5E7E69B7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BA2D4C81-4EC2-C2B0-6F97-B2A3D690ECA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1268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5A2419-CE2C-BB9C-8AC4-231CBDCD111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2">
              <a:extLst>
                <a:ext uri="{FF2B5EF4-FFF2-40B4-BE49-F238E27FC236}">
                  <a16:creationId xmlns:a16="http://schemas.microsoft.com/office/drawing/2014/main" id="{7D843F25-2AFB-7E73-A3E8-11CBA32AEB8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Graphic 8" descr="Pencil outline">
              <a:extLst>
                <a:ext uri="{FF2B5EF4-FFF2-40B4-BE49-F238E27FC236}">
                  <a16:creationId xmlns:a16="http://schemas.microsoft.com/office/drawing/2014/main" id="{24511098-83BB-351C-11BC-675D88290B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4AE6BA3E-5380-EBCA-AA8B-499ACA49BFF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73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7D843F25-2AFB-7E73-A3E8-11CBA32AEB8C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6C4BAC-26A8-F322-2D53-51BA19A190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55273" y="252544"/>
            <a:ext cx="628409" cy="733144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6FE6A4B-F8B8-D0B7-263B-0123AE1E7FE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516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BBC7F6B-625F-0A45-A159-C08B7489137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9E3BA2C-3004-474B-9965-AC5FCEA725CC}"/>
              </a:ext>
            </a:extLst>
          </p:cNvPr>
          <p:cNvSpPr/>
          <p:nvPr userDrawn="1"/>
        </p:nvSpPr>
        <p:spPr>
          <a:xfrm>
            <a:off x="283765" y="299355"/>
            <a:ext cx="3418714" cy="918569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3F05EC-9A49-4D49-896A-D101A5CCE42A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91A6AC1-FAF8-2B0F-073D-AB8912B6E9CA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4" name="Rounded Rectangle 2">
              <a:extLst>
                <a:ext uri="{FF2B5EF4-FFF2-40B4-BE49-F238E27FC236}">
                  <a16:creationId xmlns:a16="http://schemas.microsoft.com/office/drawing/2014/main" id="{76270C31-08E1-B0C0-9F9C-79A266CC4B23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phic 4" descr="Pencil outline">
              <a:extLst>
                <a:ext uri="{FF2B5EF4-FFF2-40B4-BE49-F238E27FC236}">
                  <a16:creationId xmlns:a16="http://schemas.microsoft.com/office/drawing/2014/main" id="{03A298B5-199E-BE46-4951-EBE4BB3F3F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43FF1CBE-B6DD-2EFB-87E4-94F701443A6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314A8A9-45BF-4840-9E9D-2775379166C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432ED9E-85DA-2C4A-A567-B320AD209C3A}"/>
              </a:ext>
            </a:extLst>
          </p:cNvPr>
          <p:cNvSpPr/>
          <p:nvPr userDrawn="1"/>
        </p:nvSpPr>
        <p:spPr>
          <a:xfrm>
            <a:off x="283765" y="2628206"/>
            <a:ext cx="3418714" cy="918569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DAD2DF0-C326-7D4D-96D3-FED35297419E}"/>
              </a:ext>
            </a:extLst>
          </p:cNvPr>
          <p:cNvSpPr txBox="1">
            <a:spLocks/>
          </p:cNvSpPr>
          <p:nvPr userDrawn="1"/>
        </p:nvSpPr>
        <p:spPr>
          <a:xfrm>
            <a:off x="586695" y="2686235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1D34B9-555C-34C6-B683-53F61ED4D1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E8C69906-2403-847A-EB78-1B27700E3A8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 descr="Pencil outline">
              <a:extLst>
                <a:ext uri="{FF2B5EF4-FFF2-40B4-BE49-F238E27FC236}">
                  <a16:creationId xmlns:a16="http://schemas.microsoft.com/office/drawing/2014/main" id="{3409AEEB-39B8-E0C3-01C1-6DE44E1144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856E0F22-342E-B0B1-9B66-C6A0CD9A369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FB9ACA7-8AFB-6E4B-8D59-77CA4DD6327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DA0D097-479F-6644-8276-350766DA2500}"/>
              </a:ext>
            </a:extLst>
          </p:cNvPr>
          <p:cNvSpPr/>
          <p:nvPr userDrawn="1"/>
        </p:nvSpPr>
        <p:spPr>
          <a:xfrm>
            <a:off x="324326" y="2083001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E17DA0-8E44-C345-9585-E8A731D0641B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1AAEB114-892C-454C-B087-6DB2143FBD2D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936680-F0C6-EE4C-9C7E-6F6C6097321F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E6426B-7740-5629-F492-A077CB09971D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i="0" u="sng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>
                <a:solidFill>
                  <a:srgbClr val="0E1E42"/>
                </a:solidFill>
              </a:rPr>
              <a:t> </a:t>
            </a:r>
            <a:r>
              <a:rPr lang="en-AU" sz="3200" b="1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686E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686E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7323155" y="2949456"/>
            <a:ext cx="3181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/>
              <a:t>SSP lesson</a:t>
            </a:r>
            <a:endParaRPr lang="en-AU" sz="320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V2.0 © 2025 Commonwealth of Australia, unless otherwise indicated. Creative Commons Attribution 4.0, unless otherwise indicated.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 dirty="0">
                  <a:solidFill>
                    <a:srgbClr val="4557AD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https://www.literacyhub.edu.au/plan-teach-and-assess/lesson-packs/</a:t>
              </a:r>
              <a:r>
                <a:rPr lang="en-AU" sz="1000" dirty="0">
                  <a:solidFill>
                    <a:srgbClr val="4557AD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09451E5E-E257-1D5A-2EB4-860917A7088E}"/>
              </a:ext>
            </a:extLst>
          </p:cNvPr>
          <p:cNvPicPr>
            <a:picLocks noChangeAspect="1"/>
          </p:cNvPicPr>
          <p:nvPr userDrawn="1"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3501" y="437601"/>
            <a:ext cx="5547352" cy="71119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9166B98A-B349-D51A-BEAE-CEC47CAB2A9F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89AE6E8-A831-2956-C922-217492EF4B2B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15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8331D1-A173-A95B-77D1-9C48CD3DC51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58660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You do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84103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2841034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C60696E-8B7D-9C5B-D2D8-2B857D853B0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A642D8-D215-AFD6-F241-C9F91DFC8CA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10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5F79013-1113-CAAE-507A-C01A5D6D2CCA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B9B0651-4E90-8395-E5AD-FDF897BE5798}"/>
              </a:ext>
            </a:extLst>
          </p:cNvPr>
          <p:cNvSpPr/>
          <p:nvPr userDrawn="1"/>
        </p:nvSpPr>
        <p:spPr>
          <a:xfrm>
            <a:off x="681871" y="2754702"/>
            <a:ext cx="4552252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C700DE9-7001-F8B2-1B46-FA47E91CD7B7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3326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8995D-C9E8-9DEA-5CDB-A3335605A5D4}"/>
              </a:ext>
            </a:extLst>
          </p:cNvPr>
          <p:cNvSpPr txBox="1"/>
          <p:nvPr userDrawn="1"/>
        </p:nvSpPr>
        <p:spPr>
          <a:xfrm>
            <a:off x="902913" y="1527734"/>
            <a:ext cx="9348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We are learning about letters and sounds so that we can read and </a:t>
            </a:r>
            <a:r>
              <a:rPr lang="en-US" sz="3000">
                <a:ea typeface="+mj-lt"/>
                <a:cs typeface="+mj-lt"/>
              </a:rPr>
              <a:t>spell</a:t>
            </a:r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 words.</a:t>
            </a:r>
            <a:endParaRPr lang="en-US" sz="3000">
              <a:solidFill>
                <a:srgbClr val="0E1E42"/>
              </a:solidFill>
            </a:endParaRPr>
          </a:p>
        </p:txBody>
      </p:sp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84B3F503-3438-D255-08FC-0584F13B5DB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7916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16" name="Rectangle: Rounded Corners 3">
            <a:extLst>
              <a:ext uri="{FF2B5EF4-FFF2-40B4-BE49-F238E27FC236}">
                <a16:creationId xmlns:a16="http://schemas.microsoft.com/office/drawing/2014/main" id="{6A81845C-EDD5-10CB-2A0E-3A46E285BD7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40033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22">
            <a:extLst>
              <a:ext uri="{FF2B5EF4-FFF2-40B4-BE49-F238E27FC236}">
                <a16:creationId xmlns:a16="http://schemas.microsoft.com/office/drawing/2014/main" id="{37449614-595A-6D6A-7808-C88852ED7F77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500F8FE8-6C8B-1F50-C6DA-997E1ACED8C0}"/>
              </a:ext>
            </a:extLst>
          </p:cNvPr>
          <p:cNvSpPr/>
          <p:nvPr userDrawn="1"/>
        </p:nvSpPr>
        <p:spPr>
          <a:xfrm>
            <a:off x="10063988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56722" y="318270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57871" y="293088"/>
            <a:ext cx="688952" cy="688952"/>
          </a:xfrm>
          <a:prstGeom prst="rect">
            <a:avLst/>
          </a:prstGeom>
        </p:spPr>
      </p:pic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B59E1BDD-FD09-E5E5-0A4A-28710827750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02407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79A74FA1-28C6-74CE-65C6-CBF71D20D449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635090" y="12747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7272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  <p:sp>
        <p:nvSpPr>
          <p:cNvPr id="13" name="Rectangle: Rounded Corners 3">
            <a:extLst>
              <a:ext uri="{FF2B5EF4-FFF2-40B4-BE49-F238E27FC236}">
                <a16:creationId xmlns:a16="http://schemas.microsoft.com/office/drawing/2014/main" id="{36E084D4-91E2-8C9A-ACB5-6211571C6D4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9485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69027" y="302597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44674" y="302598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88092" y="307007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8557" y="281101"/>
            <a:ext cx="688952" cy="68895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570412D-B16A-0F07-DA6A-F30887348DF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FE20198D-E142-9279-4397-2EACC80C736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19212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DF87341-B68A-C9D3-8779-CAF0B27E284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AA235584-90C8-78D2-DFCE-4140673E476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75201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 do + view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9FA620FD-F28D-624E-B25C-B66D6BC91461}"/>
              </a:ext>
            </a:extLst>
          </p:cNvPr>
          <p:cNvSpPr/>
          <p:nvPr userDrawn="1"/>
        </p:nvSpPr>
        <p:spPr>
          <a:xfrm>
            <a:off x="11029911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 descr="Glasses outline">
            <a:extLst>
              <a:ext uri="{FF2B5EF4-FFF2-40B4-BE49-F238E27FC236}">
                <a16:creationId xmlns:a16="http://schemas.microsoft.com/office/drawing/2014/main" id="{BF7C3449-8A2D-5541-8956-BAD79DE609B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C9999460-0D5A-64AB-87DA-EB4AC3C22744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CF2CE900-917D-E7CE-F156-4FC5D02D70F3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phic 4" descr="Teacher outline">
              <a:extLst>
                <a:ext uri="{FF2B5EF4-FFF2-40B4-BE49-F238E27FC236}">
                  <a16:creationId xmlns:a16="http://schemas.microsoft.com/office/drawing/2014/main" id="{C941B01B-7CFF-7456-3AFF-A2B1E1E7B2B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9" name="Rounded Rectangle 10">
            <a:extLst>
              <a:ext uri="{FF2B5EF4-FFF2-40B4-BE49-F238E27FC236}">
                <a16:creationId xmlns:a16="http://schemas.microsoft.com/office/drawing/2014/main" id="{ADEE5CCD-7EE4-1205-0357-2766CE657902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B01B2DF-AD14-F4C1-1D44-0180E2898ECF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B78E894-D113-E385-3AFB-757DC687D23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8A7243E-47BA-41A5-54C3-AAD9FE338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2192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9999460-0D5A-64AB-87DA-EB4AC3C22744}"/>
              </a:ext>
            </a:extLst>
          </p:cNvPr>
          <p:cNvGrpSpPr/>
          <p:nvPr userDrawn="1"/>
        </p:nvGrpSpPr>
        <p:grpSpPr>
          <a:xfrm>
            <a:off x="11010278" y="245034"/>
            <a:ext cx="876718" cy="688952"/>
            <a:chOff x="10048357" y="248271"/>
            <a:chExt cx="876718" cy="688952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CF2CE900-917D-E7CE-F156-4FC5D02D70F3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phic 4" descr="Teacher outline">
              <a:extLst>
                <a:ext uri="{FF2B5EF4-FFF2-40B4-BE49-F238E27FC236}">
                  <a16:creationId xmlns:a16="http://schemas.microsoft.com/office/drawing/2014/main" id="{C941B01B-7CFF-7456-3AFF-A2B1E1E7B2B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9" name="Rounded Rectangle 10">
            <a:extLst>
              <a:ext uri="{FF2B5EF4-FFF2-40B4-BE49-F238E27FC236}">
                <a16:creationId xmlns:a16="http://schemas.microsoft.com/office/drawing/2014/main" id="{ADEE5CCD-7EE4-1205-0357-2766CE657902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B01B2DF-AD14-F4C1-1D44-0180E2898ECF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B78E894-D113-E385-3AFB-757DC687D23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8A7243E-47BA-41A5-54C3-AAD9FE338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45870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A292C72-7B42-D043-847B-0B68F60C6A92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8D67AC5-4C82-BE09-F68D-1F08CBAC9C10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ADEF793A-DF91-D0A5-C8D5-2645C42C2E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7" name="Rounded Rectangle 10">
            <a:extLst>
              <a:ext uri="{FF2B5EF4-FFF2-40B4-BE49-F238E27FC236}">
                <a16:creationId xmlns:a16="http://schemas.microsoft.com/office/drawing/2014/main" id="{44646F3A-514A-E36A-CF28-60ECCD2C356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3272CD8-EEA7-F76B-BF9A-56A8DADEAFF2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FF14B41-437F-0F8C-C3E9-B623AA593D2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099C01-DD91-27EC-FCBC-42565B7BB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8958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 do + pen + chi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D9CBA8A-AA92-8A46-B0BA-89A1B974D567}"/>
              </a:ext>
            </a:extLst>
          </p:cNvPr>
          <p:cNvSpPr/>
          <p:nvPr userDrawn="1"/>
        </p:nvSpPr>
        <p:spPr>
          <a:xfrm>
            <a:off x="9066803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Graphic 26" descr="Classroom outline">
            <a:extLst>
              <a:ext uri="{FF2B5EF4-FFF2-40B4-BE49-F238E27FC236}">
                <a16:creationId xmlns:a16="http://schemas.microsoft.com/office/drawing/2014/main" id="{52B30A04-5BED-FE45-8D32-C244F98FC79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98736" y="307816"/>
            <a:ext cx="612851" cy="612851"/>
          </a:xfrm>
          <a:prstGeom prst="rect">
            <a:avLst/>
          </a:prstGeom>
        </p:spPr>
      </p:pic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10">
            <a:extLst>
              <a:ext uri="{FF2B5EF4-FFF2-40B4-BE49-F238E27FC236}">
                <a16:creationId xmlns:a16="http://schemas.microsoft.com/office/drawing/2014/main" id="{C9F0347A-11E5-FB5B-4AB5-B3601207EFC6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EF979E-6A7F-7CE6-50E5-FF7EFC560A6D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83257DA-577F-E6B0-4589-F7BF4B4F62E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42468" y="369232"/>
            <a:ext cx="490017" cy="490017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4E0203D7-C7C6-F07B-7476-116916CEC61A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7" name="Graphic 6" descr="School boy outline">
              <a:extLst>
                <a:ext uri="{FF2B5EF4-FFF2-40B4-BE49-F238E27FC236}">
                  <a16:creationId xmlns:a16="http://schemas.microsoft.com/office/drawing/2014/main" id="{8EE2973B-F18C-45C9-6D36-73190E4795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9" name="Graphic 8" descr="Blackboard with solid fill">
              <a:extLst>
                <a:ext uri="{FF2B5EF4-FFF2-40B4-BE49-F238E27FC236}">
                  <a16:creationId xmlns:a16="http://schemas.microsoft.com/office/drawing/2014/main" id="{6744FEE1-7A7A-A402-66E5-E5308F4F9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10" name="Title 1">
            <a:extLst>
              <a:ext uri="{FF2B5EF4-FFF2-40B4-BE49-F238E27FC236}">
                <a16:creationId xmlns:a16="http://schemas.microsoft.com/office/drawing/2014/main" id="{257E07F7-3C1E-6FD1-E5B9-C3DF5745A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90905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E58A593-3233-CA42-83B4-1E3E8480DE10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519E285-F3BE-C440-8B3E-952FAE42C11F}"/>
              </a:ext>
            </a:extLst>
          </p:cNvPr>
          <p:cNvSpPr/>
          <p:nvPr userDrawn="1"/>
        </p:nvSpPr>
        <p:spPr>
          <a:xfrm>
            <a:off x="11029911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20" descr="Classroom outline">
            <a:extLst>
              <a:ext uri="{FF2B5EF4-FFF2-40B4-BE49-F238E27FC236}">
                <a16:creationId xmlns:a16="http://schemas.microsoft.com/office/drawing/2014/main" id="{6F54825B-D061-554E-8795-C80CCA1FAD9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pic>
        <p:nvPicPr>
          <p:cNvPr id="24" name="Graphic 23" descr="Glasses outline">
            <a:extLst>
              <a:ext uri="{FF2B5EF4-FFF2-40B4-BE49-F238E27FC236}">
                <a16:creationId xmlns:a16="http://schemas.microsoft.com/office/drawing/2014/main" id="{CBCFCB70-0D0D-7040-BD4B-0E8334C29D8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3094AF6A-F275-7732-DE63-62213A6321FA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7448E05-554A-AD83-7900-C91B78E5F632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7D1CDC3-B5E4-05AA-5B1D-029E4A9EB80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E4BD24-C25E-528F-CEBD-F74BC3D5D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783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DFB88B6-FE95-884B-AEAB-63773253A451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17C6E769-1D95-A948-AC20-E39B73A3F70B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4A6F61DF-82A0-E149-A27F-30BE295E82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13" name="Rounded Rectangle 8">
            <a:extLst>
              <a:ext uri="{FF2B5EF4-FFF2-40B4-BE49-F238E27FC236}">
                <a16:creationId xmlns:a16="http://schemas.microsoft.com/office/drawing/2014/main" id="{605937F3-0744-C4F5-E693-57C89188E775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2CC7749-7B3B-9B5B-250B-8060928550B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: Rounded Corners 3">
            <a:extLst>
              <a:ext uri="{FF2B5EF4-FFF2-40B4-BE49-F238E27FC236}">
                <a16:creationId xmlns:a16="http://schemas.microsoft.com/office/drawing/2014/main" id="{E66F6877-8C0F-1D9B-2D40-275E89BE519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D6583BE1-7142-824A-9625-7EE9B02E7501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A162712-CF78-184C-ADF3-A170208E156F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4" name="Graphic 13" descr="School boy outline">
              <a:extLst>
                <a:ext uri="{FF2B5EF4-FFF2-40B4-BE49-F238E27FC236}">
                  <a16:creationId xmlns:a16="http://schemas.microsoft.com/office/drawing/2014/main" id="{81854920-148A-8B4B-950D-80BAD14151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5" name="Graphic 14" descr="Blackboard with solid fill">
              <a:extLst>
                <a:ext uri="{FF2B5EF4-FFF2-40B4-BE49-F238E27FC236}">
                  <a16:creationId xmlns:a16="http://schemas.microsoft.com/office/drawing/2014/main" id="{1166EE25-51DE-4644-8607-53926AEE7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913F080-7A1B-1A65-4F78-231D49562BD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4CDB18-8DDC-BF7F-EA68-7B6BA0DFA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90411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eck for understanding C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314A8A9-45BF-4840-9E9D-2775379166C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E8C69906-2403-847A-EB78-1B27700E3A81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Pencil outline">
            <a:extLst>
              <a:ext uri="{FF2B5EF4-FFF2-40B4-BE49-F238E27FC236}">
                <a16:creationId xmlns:a16="http://schemas.microsoft.com/office/drawing/2014/main" id="{3409AEEB-39B8-E0C3-01C1-6DE44E1144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E9732B46-8B53-F47B-9C12-7F510BD43E2B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D92AF79-35B3-2C84-3DB3-156A7E18124F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0AEA6AF-766E-4DD9-9B0B-8F8B44FE67F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C5CA7B5-C6EC-1B43-E9FB-79188358B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87638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You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035E6C16-8630-1240-88BA-C5AD01E074DA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Graphic 13" descr="Users outline">
            <a:extLst>
              <a:ext uri="{FF2B5EF4-FFF2-40B4-BE49-F238E27FC236}">
                <a16:creationId xmlns:a16="http://schemas.microsoft.com/office/drawing/2014/main" id="{634BAB07-2598-0A46-8903-42D5B0FDE9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4" name="Rounded Rectangle 10">
            <a:extLst>
              <a:ext uri="{FF2B5EF4-FFF2-40B4-BE49-F238E27FC236}">
                <a16:creationId xmlns:a16="http://schemas.microsoft.com/office/drawing/2014/main" id="{AFEFFD5A-F622-01CC-ADD2-3D42B0BD7B59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C29BCFF-6954-16B0-6EC7-423753599A55}"/>
              </a:ext>
            </a:extLst>
          </p:cNvPr>
          <p:cNvSpPr txBox="1">
            <a:spLocks/>
          </p:cNvSpPr>
          <p:nvPr userDrawn="1"/>
        </p:nvSpPr>
        <p:spPr>
          <a:xfrm>
            <a:off x="283766" y="301851"/>
            <a:ext cx="184018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5A913DC-F5FA-20EB-F879-BADFAF46CDA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30DB1B7-7C3C-4EFC-9141-19161A669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7734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FB9ACA7-8AFB-6E4B-8D59-77CA4DD6327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DA0D097-479F-6644-8276-350766DA2500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E17DA0-8E44-C345-9585-E8A731D0641B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1AAEB114-892C-454C-B087-6DB2143FBD2D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936680-F0C6-EE4C-9C7E-6F6C6097321F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EE6BAC-E4E4-A0A3-419F-14C4F5E522C1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u="sng">
                <a:solidFill>
                  <a:srgbClr val="0E1E42"/>
                </a:solidFill>
              </a:rPr>
              <a:t>literacyhub.edu.au</a:t>
            </a:r>
            <a:r>
              <a:rPr lang="en-AU" sz="3200" b="1">
                <a:solidFill>
                  <a:srgbClr val="0E1E42"/>
                </a:solidFill>
              </a:rPr>
              <a:t> to access more free, evidence-based literacy resources for teachers. 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87AE82-C1C7-976F-9337-E88FD715D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5096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You do Suffix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3CCE0D13-F1D8-09FA-42A3-3ACFD122CE8E}"/>
              </a:ext>
            </a:extLst>
          </p:cNvPr>
          <p:cNvSpPr/>
          <p:nvPr userDrawn="1"/>
        </p:nvSpPr>
        <p:spPr>
          <a:xfrm>
            <a:off x="283765" y="299356"/>
            <a:ext cx="2875814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15A40C0-890B-C58D-AD00-CD29528C8493}"/>
              </a:ext>
            </a:extLst>
          </p:cNvPr>
          <p:cNvSpPr txBox="1">
            <a:spLocks/>
          </p:cNvSpPr>
          <p:nvPr userDrawn="1"/>
        </p:nvSpPr>
        <p:spPr>
          <a:xfrm>
            <a:off x="406225" y="310015"/>
            <a:ext cx="258883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F71AB6F1-266A-C034-D9BD-2B061CD9652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D33493-A3C3-C0DB-CC1E-18E77CF6B7B7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960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0" name="Rectangle: Rounded Corners 3">
            <a:extLst>
              <a:ext uri="{FF2B5EF4-FFF2-40B4-BE49-F238E27FC236}">
                <a16:creationId xmlns:a16="http://schemas.microsoft.com/office/drawing/2014/main" id="{3CEC30DA-AB28-544B-1210-E11E5D522EB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798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view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D874059-AC1A-B644-B47A-44C7AC632A09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9FA620FD-F28D-624E-B25C-B66D6BC91461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Glasses outline">
              <a:extLst>
                <a:ext uri="{FF2B5EF4-FFF2-40B4-BE49-F238E27FC236}">
                  <a16:creationId xmlns:a16="http://schemas.microsoft.com/office/drawing/2014/main" id="{BF7C3449-8A2D-5541-8956-BAD79DE609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36E2729-83B1-A342-AF7E-FE2D6222F29A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3EE31828-2882-5C4D-8BB1-92FCBEF6AF00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Teacher outline">
              <a:extLst>
                <a:ext uri="{FF2B5EF4-FFF2-40B4-BE49-F238E27FC236}">
                  <a16:creationId xmlns:a16="http://schemas.microsoft.com/office/drawing/2014/main" id="{3DAFC0AE-C6AE-8445-B77B-7991ED80BB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FDFBAA8C-C81D-A40D-7129-12C86FC73D8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F002A6-0353-30CB-A108-5690B517A39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D42BBE55-1968-EAB3-D78E-1FAEF23EA33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027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view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6858D44-258E-EF4F-817C-BAD62E4ECB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C2AA4B2A-AC0D-FB4B-9031-5A954AEB5F8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Pencil outline">
              <a:extLst>
                <a:ext uri="{FF2B5EF4-FFF2-40B4-BE49-F238E27FC236}">
                  <a16:creationId xmlns:a16="http://schemas.microsoft.com/office/drawing/2014/main" id="{E87D9DA4-CBF2-4042-941C-6298671D1A0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5E52806-B2E3-2340-A632-3C09619CB141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3B212C11-8B36-A342-B007-377815F6B876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38138F31-1A58-8E4E-B4D8-A91B06CB1B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59737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6F9F639-9648-8245-990D-F1827194E14F}"/>
              </a:ext>
            </a:extLst>
          </p:cNvPr>
          <p:cNvGrpSpPr/>
          <p:nvPr userDrawn="1"/>
        </p:nvGrpSpPr>
        <p:grpSpPr>
          <a:xfrm>
            <a:off x="9066803" y="248271"/>
            <a:ext cx="876718" cy="688952"/>
            <a:chOff x="9066803" y="248271"/>
            <a:chExt cx="876718" cy="688952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484A7BA6-6F56-BF47-8CE4-7CFD033A3E0F}"/>
                </a:ext>
              </a:extLst>
            </p:cNvPr>
            <p:cNvSpPr/>
            <p:nvPr userDrawn="1"/>
          </p:nvSpPr>
          <p:spPr>
            <a:xfrm>
              <a:off x="9066803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Graphic 32" descr="Teacher outline">
              <a:extLst>
                <a:ext uri="{FF2B5EF4-FFF2-40B4-BE49-F238E27FC236}">
                  <a16:creationId xmlns:a16="http://schemas.microsoft.com/office/drawing/2014/main" id="{32751847-2C42-2B45-8DB2-14421FB8C1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0120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2F2E725C-2D2B-F627-5D7A-0C7D51CD6A0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5E6D1B-BF47-A765-5FC2-4D7F21CBB387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7C777866-01F9-CC15-2D82-CFA7C47151E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036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647AC7A-B18F-D84E-9557-E638825AC34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7BEA0AEF-9E96-D24D-99EE-EDD99EA5DAC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Graphic 13" descr="Classroom outline">
              <a:extLst>
                <a:ext uri="{FF2B5EF4-FFF2-40B4-BE49-F238E27FC236}">
                  <a16:creationId xmlns:a16="http://schemas.microsoft.com/office/drawing/2014/main" id="{AC3DD60F-62FF-B947-B3FD-E811D0D768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4D543769-E3A1-0023-E494-E42F465B982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D0509D-FFBF-548D-4063-EB82755AFFCE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9316D15D-20B8-D7B2-2CA3-29B205B7CE1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862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349637D-2728-E54D-86AF-DE201417F897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0BD3D0EF-3A5F-C74D-A4AE-57141160AE8E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Graphic 19" descr="Classroom outline">
              <a:extLst>
                <a:ext uri="{FF2B5EF4-FFF2-40B4-BE49-F238E27FC236}">
                  <a16:creationId xmlns:a16="http://schemas.microsoft.com/office/drawing/2014/main" id="{6353CBE6-94B2-E34E-9F69-3EBAD9C3EC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967D93F-54C2-674C-9510-9518BC33682C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8D5D58A0-553A-6F42-9085-C32566CB4DA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Pencil outline">
              <a:extLst>
                <a:ext uri="{FF2B5EF4-FFF2-40B4-BE49-F238E27FC236}">
                  <a16:creationId xmlns:a16="http://schemas.microsoft.com/office/drawing/2014/main" id="{1DA28767-8D33-4547-A0BE-EC70106C04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600EFB9D-E877-DECD-FFDB-10B3D3DB967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284D8A-7BEB-A15E-2D17-A41D1EFE314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0" name="Rectangle: Rounded Corners 3">
            <a:extLst>
              <a:ext uri="{FF2B5EF4-FFF2-40B4-BE49-F238E27FC236}">
                <a16:creationId xmlns:a16="http://schemas.microsoft.com/office/drawing/2014/main" id="{32650C75-E171-4EFA-4E13-31F18CA7124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252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D2254C3-DF68-D84F-9254-1DAFA518F3B8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9E58A593-3233-CA42-83B4-1E3E8480DE10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Graphic 20" descr="Classroom outline">
              <a:extLst>
                <a:ext uri="{FF2B5EF4-FFF2-40B4-BE49-F238E27FC236}">
                  <a16:creationId xmlns:a16="http://schemas.microsoft.com/office/drawing/2014/main" id="{6F54825B-D061-554E-8795-C80CCA1FAD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7188C64-387D-734F-AD01-909A74B21E0C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519E285-F3BE-C440-8B3E-952FAE42C11F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Glasses outline">
              <a:extLst>
                <a:ext uri="{FF2B5EF4-FFF2-40B4-BE49-F238E27FC236}">
                  <a16:creationId xmlns:a16="http://schemas.microsoft.com/office/drawing/2014/main" id="{CBCFCB70-0D0D-7040-BD4B-0E8334C29D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9C9E58E3-C79E-2277-CAFB-79F43B23851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338333-EEFC-B9E7-5C24-579E35B6FF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0" name="Rectangle: Rounded Corners 3">
            <a:extLst>
              <a:ext uri="{FF2B5EF4-FFF2-40B4-BE49-F238E27FC236}">
                <a16:creationId xmlns:a16="http://schemas.microsoft.com/office/drawing/2014/main" id="{FE94BC8E-6CCC-CF1E-41F9-2EF76B1C46F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364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1/04/2026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2021 Commonwealth of Australia, unless otherwise indicated. Creative Commons Attribution 4.0, unless otherwise indicated.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custDataLst>
      <p:tags r:id="rId36"/>
    </p:custDataLst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717" r:id="rId2"/>
    <p:sldLayoutId id="2147483691" r:id="rId3"/>
    <p:sldLayoutId id="2147483700" r:id="rId4"/>
    <p:sldLayoutId id="2147483701" r:id="rId5"/>
    <p:sldLayoutId id="2147483704" r:id="rId6"/>
    <p:sldLayoutId id="2147483697" r:id="rId7"/>
    <p:sldLayoutId id="2147483699" r:id="rId8"/>
    <p:sldLayoutId id="2147483702" r:id="rId9"/>
    <p:sldLayoutId id="2147483703" r:id="rId10"/>
    <p:sldLayoutId id="2147483706" r:id="rId11"/>
    <p:sldLayoutId id="2147483698" r:id="rId12"/>
    <p:sldLayoutId id="2147483705" r:id="rId13"/>
    <p:sldLayoutId id="2147483695" r:id="rId14"/>
    <p:sldLayoutId id="2147483692" r:id="rId15"/>
    <p:sldLayoutId id="2147483693" r:id="rId16"/>
    <p:sldLayoutId id="2147483694" r:id="rId17"/>
    <p:sldLayoutId id="2147483716" r:id="rId18"/>
    <p:sldLayoutId id="2147483715" r:id="rId19"/>
    <p:sldLayoutId id="2147483710" r:id="rId20"/>
    <p:sldLayoutId id="2147483711" r:id="rId21"/>
    <p:sldLayoutId id="2147483712" r:id="rId22"/>
    <p:sldLayoutId id="2147483719" r:id="rId23"/>
    <p:sldLayoutId id="2147483720" r:id="rId24"/>
    <p:sldLayoutId id="2147483723" r:id="rId25"/>
    <p:sldLayoutId id="2147483735" r:id="rId26"/>
    <p:sldLayoutId id="2147483724" r:id="rId27"/>
    <p:sldLayoutId id="2147483725" r:id="rId28"/>
    <p:sldLayoutId id="2147483728" r:id="rId29"/>
    <p:sldLayoutId id="2147483729" r:id="rId30"/>
    <p:sldLayoutId id="2147483730" r:id="rId31"/>
    <p:sldLayoutId id="2147483731" r:id="rId32"/>
    <p:sldLayoutId id="2147483732" r:id="rId33"/>
    <p:sldLayoutId id="2147483736" r:id="rId3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9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37.sv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Relationship Id="rId6" Type="http://schemas.openxmlformats.org/officeDocument/2006/relationships/image" Target="../media/image36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2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2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8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9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0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3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1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Relationship Id="rId4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3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3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5.xml"/><Relationship Id="rId4" Type="http://schemas.openxmlformats.org/officeDocument/2006/relationships/image" Target="../media/image5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6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0.xml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4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1.xml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notesSlide" Target="../notesSlides/notesSlide41.xml"/><Relationship Id="rId7" Type="http://schemas.openxmlformats.org/officeDocument/2006/relationships/image" Target="../media/image7.svg"/><Relationship Id="rId12" Type="http://schemas.openxmlformats.org/officeDocument/2006/relationships/image" Target="../media/image53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2.xml"/><Relationship Id="rId6" Type="http://schemas.openxmlformats.org/officeDocument/2006/relationships/image" Target="../media/image6.png"/><Relationship Id="rId11" Type="http://schemas.openxmlformats.org/officeDocument/2006/relationships/image" Target="../media/image61.png"/><Relationship Id="rId5" Type="http://schemas.openxmlformats.org/officeDocument/2006/relationships/image" Target="../media/image58.svg"/><Relationship Id="rId10" Type="http://schemas.openxmlformats.org/officeDocument/2006/relationships/image" Target="../media/image52.png"/><Relationship Id="rId4" Type="http://schemas.openxmlformats.org/officeDocument/2006/relationships/image" Target="../media/image57.png"/><Relationship Id="rId9" Type="http://schemas.openxmlformats.org/officeDocument/2006/relationships/image" Target="../media/image60.sv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3.xml"/><Relationship Id="rId4" Type="http://schemas.openxmlformats.org/officeDocument/2006/relationships/image" Target="../media/image6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svg"/><Relationship Id="rId5" Type="http://schemas.openxmlformats.org/officeDocument/2006/relationships/image" Target="../media/image65.png"/><Relationship Id="rId4" Type="http://schemas.openxmlformats.org/officeDocument/2006/relationships/image" Target="../media/image64.sv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5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6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9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43982"/>
            <a:ext cx="7997588" cy="545929"/>
          </a:xfrm>
        </p:spPr>
        <p:txBody>
          <a:bodyPr/>
          <a:lstStyle/>
          <a:p>
            <a:pPr algn="l"/>
            <a:r>
              <a:rPr lang="en-US" sz="800" b="1">
                <a:solidFill>
                  <a:schemeClr val="bg2"/>
                </a:solidFill>
              </a:rPr>
              <a:t>Slide 1 Explicit teaching Phase 15, lesson 2 Silent final e after s, a and </a:t>
            </a:r>
            <a:r>
              <a:rPr lang="en-US" sz="800" b="1" err="1">
                <a:solidFill>
                  <a:schemeClr val="bg2"/>
                </a:solidFill>
              </a:rPr>
              <a:t>th</a:t>
            </a:r>
            <a:endParaRPr lang="en-US" sz="800">
              <a:solidFill>
                <a:schemeClr val="bg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E04F75-D097-29CA-38D7-FFB53916E1DF}"/>
              </a:ext>
            </a:extLst>
          </p:cNvPr>
          <p:cNvSpPr txBox="1"/>
          <p:nvPr/>
        </p:nvSpPr>
        <p:spPr>
          <a:xfrm>
            <a:off x="275572" y="2808699"/>
            <a:ext cx="582042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err="1"/>
              <a:t>ue</a:t>
            </a:r>
            <a:r>
              <a:rPr lang="en-GB" sz="2800"/>
              <a:t>   </a:t>
            </a:r>
            <a:r>
              <a:rPr lang="en-GB" sz="2800" err="1"/>
              <a:t>oo</a:t>
            </a:r>
            <a:r>
              <a:rPr lang="en-GB" sz="2800"/>
              <a:t>  oi oy  </a:t>
            </a:r>
            <a:r>
              <a:rPr lang="en-GB" sz="2800" err="1"/>
              <a:t>ou</a:t>
            </a:r>
            <a:r>
              <a:rPr lang="en-GB" sz="2800"/>
              <a:t> ow </a:t>
            </a:r>
          </a:p>
          <a:p>
            <a:pPr algn="ctr"/>
            <a:r>
              <a:rPr lang="en-US" sz="2800"/>
              <a:t>Silent final e after v </a:t>
            </a:r>
            <a:endParaRPr lang="en-GB" sz="2800"/>
          </a:p>
          <a:p>
            <a:pPr algn="ctr"/>
            <a:r>
              <a:rPr lang="en-US" sz="2800"/>
              <a:t>1-1-1 base words + vowel suffixes</a:t>
            </a:r>
          </a:p>
          <a:p>
            <a:pPr algn="ctr"/>
            <a:r>
              <a:rPr lang="en-GB" sz="2800"/>
              <a:t>other   brother   mother   father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90F197-D46C-9CA8-EE12-3BF470C0CDC9}"/>
              </a:ext>
            </a:extLst>
          </p:cNvPr>
          <p:cNvSpPr txBox="1"/>
          <p:nvPr/>
        </p:nvSpPr>
        <p:spPr>
          <a:xfrm>
            <a:off x="5958214" y="356152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AU" sz="3600" b="1"/>
              <a:t>Silent final e </a:t>
            </a:r>
            <a:r>
              <a:rPr lang="en-AU" sz="3600"/>
              <a:t>after</a:t>
            </a:r>
            <a:r>
              <a:rPr lang="en-AU" sz="3600" b="1"/>
              <a:t> s</a:t>
            </a:r>
            <a:r>
              <a:rPr lang="en-AU" sz="3600"/>
              <a:t>,</a:t>
            </a:r>
            <a:r>
              <a:rPr lang="en-AU" sz="3600" b="1"/>
              <a:t> z </a:t>
            </a:r>
            <a:r>
              <a:rPr lang="en-AU" sz="3600"/>
              <a:t>and</a:t>
            </a:r>
            <a:r>
              <a:rPr lang="en-AU" sz="3600" b="1"/>
              <a:t> </a:t>
            </a:r>
            <a:r>
              <a:rPr lang="en-AU" sz="3600" b="1" err="1"/>
              <a:t>th</a:t>
            </a:r>
            <a:endParaRPr lang="en-AU" sz="3600" b="1">
              <a:solidFill>
                <a:srgbClr val="0E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B098981-EB46-9113-CC9B-1C880547F35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9546" y="-1592012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bg2"/>
                </a:solidFill>
              </a:rPr>
              <a:t>Slide 10 Suffix review</a:t>
            </a:r>
          </a:p>
        </p:txBody>
      </p:sp>
      <p:grpSp>
        <p:nvGrpSpPr>
          <p:cNvPr id="6" name="Group 5" descr="the numbers 1-1-1 on the left-hand sife and the suffixes ing, ed and y on the right-hand side">
            <a:extLst>
              <a:ext uri="{FF2B5EF4-FFF2-40B4-BE49-F238E27FC236}">
                <a16:creationId xmlns:a16="http://schemas.microsoft.com/office/drawing/2014/main" id="{97F82549-988C-51A0-C42D-E9C8917F28F4}"/>
              </a:ext>
            </a:extLst>
          </p:cNvPr>
          <p:cNvGrpSpPr/>
          <p:nvPr/>
        </p:nvGrpSpPr>
        <p:grpSpPr>
          <a:xfrm>
            <a:off x="1204930" y="835734"/>
            <a:ext cx="8890309" cy="5184301"/>
            <a:chOff x="1204930" y="835734"/>
            <a:chExt cx="8890309" cy="5184301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DCBCD644-F515-0168-85AA-382B954D5920}"/>
                </a:ext>
              </a:extLst>
            </p:cNvPr>
            <p:cNvSpPr txBox="1"/>
            <p:nvPr/>
          </p:nvSpPr>
          <p:spPr>
            <a:xfrm>
              <a:off x="1366350" y="2692466"/>
              <a:ext cx="352751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600">
                  <a:solidFill>
                    <a:srgbClr val="4557AD"/>
                  </a:solidFill>
                  <a:latin typeface="Tenorite" pitchFamily="2" charset="0"/>
                </a:rPr>
                <a:t>1-1-1</a:t>
              </a:r>
              <a:endParaRPr lang="en-AU"/>
            </a:p>
          </p:txBody>
        </p:sp>
        <p:sp>
          <p:nvSpPr>
            <p:cNvPr id="3" name="Rounded Rectangle 1">
              <a:extLst>
                <a:ext uri="{FF2B5EF4-FFF2-40B4-BE49-F238E27FC236}">
                  <a16:creationId xmlns:a16="http://schemas.microsoft.com/office/drawing/2014/main" id="{2E0C9D94-3C73-F02C-B7F9-2EE71172C9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204930" y="2695257"/>
              <a:ext cx="3579211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1CD0E0C-6951-17B6-0136-B794E789E868}"/>
                </a:ext>
              </a:extLst>
            </p:cNvPr>
            <p:cNvGrpSpPr/>
            <p:nvPr/>
          </p:nvGrpSpPr>
          <p:grpSpPr>
            <a:xfrm>
              <a:off x="6904655" y="835734"/>
              <a:ext cx="3190584" cy="5184301"/>
              <a:chOff x="6904655" y="835734"/>
              <a:chExt cx="3190584" cy="5184301"/>
            </a:xfrm>
          </p:grpSpPr>
          <p:sp>
            <p:nvSpPr>
              <p:cNvPr id="5" name="Text Placeholder 1">
                <a:extLst>
                  <a:ext uri="{FF2B5EF4-FFF2-40B4-BE49-F238E27FC236}">
                    <a16:creationId xmlns:a16="http://schemas.microsoft.com/office/drawing/2014/main" id="{E73C14CE-B086-5E0C-7291-56B26CAEF7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79475" y="835734"/>
                <a:ext cx="3115764" cy="1571419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12000" b="0" i="0" u="none" strike="noStrike" kern="1200" cap="none" spc="0" normalizeH="0" baseline="0" noProof="0">
                    <a:ln>
                      <a:noFill/>
                    </a:ln>
                    <a:solidFill>
                      <a:srgbClr val="4557AD"/>
                    </a:solidFill>
                    <a:effectLst/>
                    <a:uLnTx/>
                    <a:uFillTx/>
                    <a:latin typeface="Tenorite" pitchFamily="2" charset="0"/>
                    <a:ea typeface="+mn-ea"/>
                    <a:cs typeface="+mn-cs"/>
                  </a:rPr>
                  <a:t>-</a:t>
                </a:r>
                <a:r>
                  <a:rPr kumimoji="0" lang="en-US" sz="12000" b="0" i="0" u="none" strike="noStrike" kern="1200" cap="none" spc="0" normalizeH="0" baseline="0" noProof="0" err="1">
                    <a:ln>
                      <a:noFill/>
                    </a:ln>
                    <a:solidFill>
                      <a:srgbClr val="4557AD"/>
                    </a:solidFill>
                    <a:effectLst/>
                    <a:uLnTx/>
                    <a:uFillTx/>
                    <a:latin typeface="Tenorite" pitchFamily="2" charset="0"/>
                    <a:ea typeface="+mn-ea"/>
                    <a:cs typeface="+mn-cs"/>
                  </a:rPr>
                  <a:t>ing</a:t>
                </a:r>
                <a:endParaRPr kumimoji="0" lang="en-AU" sz="12000" b="0" i="0" u="none" strike="noStrike" kern="1200" cap="none" spc="0" normalizeH="0" baseline="0" noProof="0">
                  <a:ln>
                    <a:noFill/>
                  </a:ln>
                  <a:solidFill>
                    <a:srgbClr val="4557AD"/>
                  </a:solidFill>
                  <a:effectLst/>
                  <a:uLnTx/>
                  <a:uFillTx/>
                  <a:latin typeface="Tenorite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3" name="Rounded Rectangle 1">
                <a:extLst>
                  <a:ext uri="{FF2B5EF4-FFF2-40B4-BE49-F238E27FC236}">
                    <a16:creationId xmlns:a16="http://schemas.microsoft.com/office/drawing/2014/main" id="{AF88A163-5DE4-B621-4CFC-B306AA956F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6904655" y="922267"/>
                <a:ext cx="3115764" cy="1547597"/>
              </a:xfrm>
              <a:prstGeom prst="roundRect">
                <a:avLst>
                  <a:gd name="adj" fmla="val 10045"/>
                </a:avLst>
              </a:prstGeom>
              <a:noFill/>
              <a:ln w="38100">
                <a:solidFill>
                  <a:srgbClr val="E8E9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Text Placeholder 1">
                <a:extLst>
                  <a:ext uri="{FF2B5EF4-FFF2-40B4-BE49-F238E27FC236}">
                    <a16:creationId xmlns:a16="http://schemas.microsoft.com/office/drawing/2014/main" id="{EB316E81-EAE5-3F98-1650-0D88B12D2F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79475" y="2612915"/>
                <a:ext cx="3115764" cy="1571419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buNone/>
                  <a:defRPr/>
                </a:pPr>
                <a:r>
                  <a:rPr lang="en-US" sz="12000">
                    <a:solidFill>
                      <a:srgbClr val="4557AD"/>
                    </a:solidFill>
                    <a:latin typeface="Tenorite" pitchFamily="2" charset="0"/>
                  </a:rPr>
                  <a:t>-ed</a:t>
                </a:r>
                <a:endParaRPr lang="en-AU" sz="12000">
                  <a:solidFill>
                    <a:srgbClr val="4557AD"/>
                  </a:solidFill>
                  <a:latin typeface="Tenorite" pitchFamily="2" charset="0"/>
                </a:endParaRPr>
              </a:p>
            </p:txBody>
          </p:sp>
          <p:sp>
            <p:nvSpPr>
              <p:cNvPr id="17" name="Rounded Rectangle 1">
                <a:extLst>
                  <a:ext uri="{FF2B5EF4-FFF2-40B4-BE49-F238E27FC236}">
                    <a16:creationId xmlns:a16="http://schemas.microsoft.com/office/drawing/2014/main" id="{9E2D8C44-7410-B108-793F-38442AC900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6904655" y="2699448"/>
                <a:ext cx="3115764" cy="1547597"/>
              </a:xfrm>
              <a:prstGeom prst="roundRect">
                <a:avLst>
                  <a:gd name="adj" fmla="val 10045"/>
                </a:avLst>
              </a:prstGeom>
              <a:noFill/>
              <a:ln w="38100">
                <a:solidFill>
                  <a:srgbClr val="E8E9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Text Placeholder 1">
                <a:extLst>
                  <a:ext uri="{FF2B5EF4-FFF2-40B4-BE49-F238E27FC236}">
                    <a16:creationId xmlns:a16="http://schemas.microsoft.com/office/drawing/2014/main" id="{E5CBD4AE-AE72-1CC0-6551-8C0A3B3664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79475" y="4385905"/>
                <a:ext cx="3115764" cy="1571419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buNone/>
                  <a:defRPr/>
                </a:pPr>
                <a:r>
                  <a:rPr lang="en-US" sz="12000">
                    <a:solidFill>
                      <a:srgbClr val="4557AD"/>
                    </a:solidFill>
                    <a:latin typeface="Tenorite" pitchFamily="2" charset="0"/>
                  </a:rPr>
                  <a:t>-y</a:t>
                </a:r>
                <a:endParaRPr lang="en-AU" sz="12000">
                  <a:solidFill>
                    <a:srgbClr val="4557AD"/>
                  </a:solidFill>
                  <a:latin typeface="Tenorite" pitchFamily="2" charset="0"/>
                </a:endParaRPr>
              </a:p>
            </p:txBody>
          </p:sp>
          <p:sp>
            <p:nvSpPr>
              <p:cNvPr id="19" name="Rounded Rectangle 1">
                <a:extLst>
                  <a:ext uri="{FF2B5EF4-FFF2-40B4-BE49-F238E27FC236}">
                    <a16:creationId xmlns:a16="http://schemas.microsoft.com/office/drawing/2014/main" id="{DAE9A701-CE3E-6CAC-D565-7EE95F20FD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6904655" y="4472438"/>
                <a:ext cx="3115764" cy="1547597"/>
              </a:xfrm>
              <a:prstGeom prst="roundRect">
                <a:avLst>
                  <a:gd name="adj" fmla="val 10045"/>
                </a:avLst>
              </a:prstGeom>
              <a:noFill/>
              <a:ln w="38100">
                <a:solidFill>
                  <a:srgbClr val="E8E9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811543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11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25FAEC-2AF5-23AF-AFE9-35D2A7669E1C}"/>
              </a:ext>
            </a:extLst>
          </p:cNvPr>
          <p:cNvSpPr txBox="1">
            <a:spLocks/>
          </p:cNvSpPr>
          <p:nvPr/>
        </p:nvSpPr>
        <p:spPr>
          <a:xfrm>
            <a:off x="285750" y="2662586"/>
            <a:ext cx="11906250" cy="122802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jogging   rotted   soggy</a:t>
            </a:r>
            <a:endParaRPr lang="en-AU" sz="8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6246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12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8" name="Group 7" descr="grabbed, slipping, dotty">
            <a:extLst>
              <a:ext uri="{FF2B5EF4-FFF2-40B4-BE49-F238E27FC236}">
                <a16:creationId xmlns:a16="http://schemas.microsoft.com/office/drawing/2014/main" id="{66689AA4-CA39-DE80-8C16-F73C6610A8F8}"/>
              </a:ext>
            </a:extLst>
          </p:cNvPr>
          <p:cNvGrpSpPr/>
          <p:nvPr/>
        </p:nvGrpSpPr>
        <p:grpSpPr>
          <a:xfrm>
            <a:off x="651548" y="2391737"/>
            <a:ext cx="10985115" cy="2605410"/>
            <a:chOff x="640553" y="2448008"/>
            <a:chExt cx="10985115" cy="260541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D393621-87A9-F37A-F16A-69543F111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85811" y="2810368"/>
              <a:ext cx="2146840" cy="214684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8E42BA6-E451-6509-097B-E3E6B6458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020258" y="2448008"/>
              <a:ext cx="2605410" cy="260541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574D421-D3D3-3BD3-5639-CD621B5E56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40553" y="2544218"/>
              <a:ext cx="2509200" cy="2509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814796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13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4" name="Group 3" descr="other, father, mother, brother">
            <a:extLst>
              <a:ext uri="{FF2B5EF4-FFF2-40B4-BE49-F238E27FC236}">
                <a16:creationId xmlns:a16="http://schemas.microsoft.com/office/drawing/2014/main" id="{D0ED1D55-8946-A993-3F60-40DE560FFE88}"/>
              </a:ext>
            </a:extLst>
          </p:cNvPr>
          <p:cNvGrpSpPr/>
          <p:nvPr/>
        </p:nvGrpSpPr>
        <p:grpSpPr>
          <a:xfrm>
            <a:off x="285750" y="1783759"/>
            <a:ext cx="11906250" cy="3640797"/>
            <a:chOff x="285750" y="1783759"/>
            <a:chExt cx="11906250" cy="3640797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B5915A11-64F7-E362-1A4B-0F9955C40276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59576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brother        other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F948DD26-653F-95E4-2720-50AF7FB905EC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59576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father           mother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86847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14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440714" y="2081040"/>
            <a:ext cx="11107273" cy="33055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My mother was in the crowd at the venue. She hopped and clapped with joy when she saw that my brother was winning. </a:t>
            </a:r>
            <a:endParaRPr lang="en-AU" sz="58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15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latin typeface="+mn-lt"/>
              </a:rPr>
              <a:t>Slide 16 End of review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D6A97-6D38-BE47-BD52-3F22E3E5AA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00201"/>
            <a:ext cx="10106526" cy="625578"/>
          </a:xfrm>
        </p:spPr>
        <p:txBody>
          <a:bodyPr/>
          <a:lstStyle/>
          <a:p>
            <a:r>
              <a:rPr lang="en-US" sz="800" b="0">
                <a:solidFill>
                  <a:schemeClr val="bg2"/>
                </a:solidFill>
              </a:rPr>
              <a:t>Slide 17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6F79CC-9A8A-3573-D4AA-5B324082BC90}"/>
              </a:ext>
            </a:extLst>
          </p:cNvPr>
          <p:cNvSpPr txBox="1"/>
          <p:nvPr/>
        </p:nvSpPr>
        <p:spPr>
          <a:xfrm>
            <a:off x="958516" y="3618909"/>
            <a:ext cx="914801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/>
              <a:t>I will know I have been successful if I can: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/>
              <a:t>read words with silent final e after s, z and </a:t>
            </a:r>
            <a:r>
              <a:rPr lang="en-US" sz="3000" err="1"/>
              <a:t>th</a:t>
            </a:r>
            <a:endParaRPr lang="en-US" sz="300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/>
              <a:t>write words with silent final e after s, z, </a:t>
            </a:r>
            <a:r>
              <a:rPr lang="en-US" sz="3000" err="1"/>
              <a:t>th</a:t>
            </a:r>
            <a:endParaRPr lang="en-US" sz="30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5741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B7E31-D1DF-D561-0650-BB66B34BFE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710F5-E52B-88C6-6937-DC73391E1F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18 I do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EB5AE4-2427-28D3-6C47-1120E022CF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910798" y="3114021"/>
            <a:ext cx="571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8000">
                <a:solidFill>
                  <a:schemeClr val="bg1"/>
                </a:solidFill>
                <a:latin typeface="Tenorite" panose="00000500000000000000" pitchFamily="2" charset="0"/>
              </a:rPr>
              <a:t>s</a:t>
            </a:r>
          </a:p>
        </p:txBody>
      </p:sp>
      <p:grpSp>
        <p:nvGrpSpPr>
          <p:cNvPr id="15" name="Group 14" descr="a square tile, followed by a circlular tile with the letter e inside it">
            <a:extLst>
              <a:ext uri="{FF2B5EF4-FFF2-40B4-BE49-F238E27FC236}">
                <a16:creationId xmlns:a16="http://schemas.microsoft.com/office/drawing/2014/main" id="{F4371145-5C00-1A43-C0F8-CC5E97EB89E5}"/>
              </a:ext>
            </a:extLst>
          </p:cNvPr>
          <p:cNvGrpSpPr/>
          <p:nvPr/>
        </p:nvGrpSpPr>
        <p:grpSpPr>
          <a:xfrm>
            <a:off x="5651660" y="2658034"/>
            <a:ext cx="3286552" cy="1541932"/>
            <a:chOff x="5834579" y="3190859"/>
            <a:chExt cx="3187064" cy="1541932"/>
          </a:xfrm>
        </p:grpSpPr>
        <p:sp>
          <p:nvSpPr>
            <p:cNvPr id="17" name="Rounded Rectangle 13">
              <a:extLst>
                <a:ext uri="{FF2B5EF4-FFF2-40B4-BE49-F238E27FC236}">
                  <a16:creationId xmlns:a16="http://schemas.microsoft.com/office/drawing/2014/main" id="{882F0413-EF89-CE44-3E3A-FFCA0102B79A}"/>
                </a:ext>
              </a:extLst>
            </p:cNvPr>
            <p:cNvSpPr/>
            <p:nvPr/>
          </p:nvSpPr>
          <p:spPr>
            <a:xfrm>
              <a:off x="5834579" y="3190860"/>
              <a:ext cx="1541931" cy="1541931"/>
            </a:xfrm>
            <a:prstGeom prst="roundRect">
              <a:avLst>
                <a:gd name="adj" fmla="val 8315"/>
              </a:avLst>
            </a:prstGeom>
            <a:solidFill>
              <a:srgbClr val="776AAA"/>
            </a:solidFill>
            <a:ln w="28575">
              <a:solidFill>
                <a:srgbClr val="776AA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04C7DA0-DAD8-F8F0-2DED-8364D8229915}"/>
                </a:ext>
              </a:extLst>
            </p:cNvPr>
            <p:cNvSpPr/>
            <p:nvPr/>
          </p:nvSpPr>
          <p:spPr>
            <a:xfrm>
              <a:off x="7479712" y="3190859"/>
              <a:ext cx="1541931" cy="1541931"/>
            </a:xfrm>
            <a:prstGeom prst="ellipse">
              <a:avLst/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500">
                  <a:latin typeface="Tenorite" panose="00000500000000000000" pitchFamily="2" charset="0"/>
                </a:rPr>
                <a:t>e</a:t>
              </a:r>
            </a:p>
            <a:p>
              <a:pPr algn="ctr"/>
              <a:endParaRPr lang="en-US"/>
            </a:p>
          </p:txBody>
        </p: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7B6EBC3-0FD0-360C-C7EE-9DF23ED5A0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2610196" y="4199965"/>
            <a:ext cx="2892829" cy="0"/>
          </a:xfrm>
          <a:prstGeom prst="line">
            <a:avLst/>
          </a:prstGeom>
          <a:ln w="57150">
            <a:solidFill>
              <a:srgbClr val="776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Graphic 20" descr="Mute speaker with solid fill">
            <a:extLst>
              <a:ext uri="{FF2B5EF4-FFF2-40B4-BE49-F238E27FC236}">
                <a16:creationId xmlns:a16="http://schemas.microsoft.com/office/drawing/2014/main" id="{2E1EC1E3-3473-946F-83E1-7BD30D4B7F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95805" y="4157737"/>
            <a:ext cx="808509" cy="8085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401881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EDAC3-5F56-6E26-BFD2-352D2A0E5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D6917-2FC6-48A0-5ED1-0A9C25267A3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19 I do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4D3DF3-96B6-3A95-049F-487084C26C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910798" y="3114021"/>
            <a:ext cx="571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8000">
                <a:solidFill>
                  <a:schemeClr val="bg1"/>
                </a:solidFill>
                <a:latin typeface="Tenorite" panose="00000500000000000000" pitchFamily="2" charset="0"/>
              </a:rPr>
              <a:t>s</a:t>
            </a:r>
          </a:p>
        </p:txBody>
      </p:sp>
      <p:grpSp>
        <p:nvGrpSpPr>
          <p:cNvPr id="15" name="Group 14" descr="A square tile with the letter s in it followed by a circular tile with the letter e in it">
            <a:extLst>
              <a:ext uri="{FF2B5EF4-FFF2-40B4-BE49-F238E27FC236}">
                <a16:creationId xmlns:a16="http://schemas.microsoft.com/office/drawing/2014/main" id="{3C8DEC8C-DFB3-D596-752D-6BF3F38B01CF}"/>
              </a:ext>
            </a:extLst>
          </p:cNvPr>
          <p:cNvGrpSpPr/>
          <p:nvPr/>
        </p:nvGrpSpPr>
        <p:grpSpPr>
          <a:xfrm>
            <a:off x="5651660" y="2658034"/>
            <a:ext cx="3286552" cy="1541932"/>
            <a:chOff x="5834579" y="3190859"/>
            <a:chExt cx="3187064" cy="1541932"/>
          </a:xfrm>
        </p:grpSpPr>
        <p:sp>
          <p:nvSpPr>
            <p:cNvPr id="17" name="Rounded Rectangle 13">
              <a:extLst>
                <a:ext uri="{FF2B5EF4-FFF2-40B4-BE49-F238E27FC236}">
                  <a16:creationId xmlns:a16="http://schemas.microsoft.com/office/drawing/2014/main" id="{7C83A010-7240-3FB6-2113-7C41A6A30E61}"/>
                </a:ext>
              </a:extLst>
            </p:cNvPr>
            <p:cNvSpPr/>
            <p:nvPr/>
          </p:nvSpPr>
          <p:spPr>
            <a:xfrm>
              <a:off x="5834579" y="3190860"/>
              <a:ext cx="1541931" cy="1541931"/>
            </a:xfrm>
            <a:prstGeom prst="roundRect">
              <a:avLst>
                <a:gd name="adj" fmla="val 8315"/>
              </a:avLst>
            </a:prstGeom>
            <a:solidFill>
              <a:srgbClr val="776AAA"/>
            </a:solidFill>
            <a:ln w="28575">
              <a:solidFill>
                <a:srgbClr val="776AA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DA5D3FA-6BD5-81F8-7A33-F423F37C9156}"/>
                </a:ext>
              </a:extLst>
            </p:cNvPr>
            <p:cNvSpPr/>
            <p:nvPr/>
          </p:nvSpPr>
          <p:spPr>
            <a:xfrm>
              <a:off x="7479712" y="3190859"/>
              <a:ext cx="1541931" cy="1541931"/>
            </a:xfrm>
            <a:prstGeom prst="ellipse">
              <a:avLst/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500">
                  <a:latin typeface="Tenorite" panose="00000500000000000000" pitchFamily="2" charset="0"/>
                </a:rPr>
                <a:t>e</a:t>
              </a:r>
            </a:p>
            <a:p>
              <a:pPr algn="ctr"/>
              <a:endParaRPr lang="en-US"/>
            </a:p>
          </p:txBody>
        </p: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FA09DC6-7776-5A35-C500-86E15D12DD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2610196" y="4199965"/>
            <a:ext cx="2892829" cy="0"/>
          </a:xfrm>
          <a:prstGeom prst="line">
            <a:avLst/>
          </a:prstGeom>
          <a:ln w="57150">
            <a:solidFill>
              <a:srgbClr val="776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phic 12" descr="Ear outline">
            <a:extLst>
              <a:ext uri="{FF2B5EF4-FFF2-40B4-BE49-F238E27FC236}">
                <a16:creationId xmlns:a16="http://schemas.microsoft.com/office/drawing/2014/main" id="{F0DF6601-619A-4E39-6F08-B2394298F5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38183" y="4157736"/>
            <a:ext cx="808509" cy="80850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D94C293-B28B-B6CD-652B-6D60BC41C0AB}"/>
              </a:ext>
            </a:extLst>
          </p:cNvPr>
          <p:cNvSpPr txBox="1"/>
          <p:nvPr/>
        </p:nvSpPr>
        <p:spPr>
          <a:xfrm>
            <a:off x="6196548" y="4378687"/>
            <a:ext cx="21291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/>
              <a:t>s</a:t>
            </a:r>
            <a:r>
              <a:rPr lang="en-AU" sz="2400"/>
              <a:t> or</a:t>
            </a:r>
            <a:r>
              <a:rPr lang="en-AU"/>
              <a:t> </a:t>
            </a:r>
            <a:r>
              <a:rPr lang="en-AU" sz="3600"/>
              <a:t>z</a:t>
            </a:r>
            <a:endParaRPr lang="en-AU" sz="2400"/>
          </a:p>
        </p:txBody>
      </p:sp>
      <p:pic>
        <p:nvPicPr>
          <p:cNvPr id="21" name="Graphic 20" descr="Mute speaker with solid fill">
            <a:extLst>
              <a:ext uri="{FF2B5EF4-FFF2-40B4-BE49-F238E27FC236}">
                <a16:creationId xmlns:a16="http://schemas.microsoft.com/office/drawing/2014/main" id="{778BA6B0-F43E-0F38-B67A-3B568C71F4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95805" y="4157737"/>
            <a:ext cx="808509" cy="80850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5A8FE4AC-4072-BBAE-0E83-D4060B542A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969579" y="2337917"/>
            <a:ext cx="91440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500">
                <a:solidFill>
                  <a:schemeClr val="bg1"/>
                </a:solidFill>
                <a:latin typeface="Tenorite" panose="00000500000000000000" pitchFamily="2" charset="0"/>
              </a:rPr>
              <a:t>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741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 Review You do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FCDCCE-0507-9B09-EEA5-9C85FF6878C8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</a:t>
            </a:r>
            <a:r>
              <a:rPr lang="en-US" sz="11000" err="1">
                <a:solidFill>
                  <a:srgbClr val="4557AD"/>
                </a:solidFill>
                <a:latin typeface="Tenorite" pitchFamily="2" charset="0"/>
                <a:cs typeface="Arial"/>
              </a:rPr>
              <a:t>ue</a:t>
            </a:r>
            <a:endParaRPr lang="en-AU" sz="1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pic>
        <p:nvPicPr>
          <p:cNvPr id="5" name="Graphic 4" descr="A blue statue of a person on a horse">
            <a:extLst>
              <a:ext uri="{FF2B5EF4-FFF2-40B4-BE49-F238E27FC236}">
                <a16:creationId xmlns:a16="http://schemas.microsoft.com/office/drawing/2014/main" id="{07A29F01-1837-0D8E-BACC-8FA43F809A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946553" y="2321926"/>
            <a:ext cx="2466652" cy="24666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266E823-E465-6815-53A0-71FE41685DC3}"/>
              </a:ext>
            </a:extLst>
          </p:cNvPr>
          <p:cNvSpPr txBox="1"/>
          <p:nvPr/>
        </p:nvSpPr>
        <p:spPr>
          <a:xfrm>
            <a:off x="1" y="5023296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 stat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ue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is bl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ue</a:t>
            </a:r>
            <a:endParaRPr lang="en-AU" sz="5400" u="sng">
              <a:solidFill>
                <a:srgbClr val="4557AD"/>
              </a:solidFill>
            </a:endParaRP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894AF08E-4B9D-1104-C40E-4F5C9538D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08599" y="2002954"/>
            <a:ext cx="7142561" cy="414040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92209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069C3B-7F53-6D7B-595F-E425A0CC25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004B4-7823-B7CF-395E-8762589DA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20 I do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070A20-C7B9-1ACE-3032-A388E9D4FB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910798" y="3114021"/>
            <a:ext cx="571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8000">
                <a:solidFill>
                  <a:schemeClr val="bg1"/>
                </a:solidFill>
                <a:latin typeface="Tenorite" panose="00000500000000000000" pitchFamily="2" charset="0"/>
              </a:rPr>
              <a:t>s</a:t>
            </a:r>
          </a:p>
        </p:txBody>
      </p:sp>
      <p:grpSp>
        <p:nvGrpSpPr>
          <p:cNvPr id="15" name="Group 14" descr="A square tile with the letter z in it followed by a circular tile with the letter e in it">
            <a:extLst>
              <a:ext uri="{FF2B5EF4-FFF2-40B4-BE49-F238E27FC236}">
                <a16:creationId xmlns:a16="http://schemas.microsoft.com/office/drawing/2014/main" id="{3F1C6824-DF29-A58B-A0E3-31A2A48D9A67}"/>
              </a:ext>
            </a:extLst>
          </p:cNvPr>
          <p:cNvGrpSpPr/>
          <p:nvPr/>
        </p:nvGrpSpPr>
        <p:grpSpPr>
          <a:xfrm>
            <a:off x="5651660" y="2658034"/>
            <a:ext cx="3286552" cy="1541932"/>
            <a:chOff x="5834579" y="3190859"/>
            <a:chExt cx="3187064" cy="1541932"/>
          </a:xfrm>
        </p:grpSpPr>
        <p:sp>
          <p:nvSpPr>
            <p:cNvPr id="17" name="Rounded Rectangle 13">
              <a:extLst>
                <a:ext uri="{FF2B5EF4-FFF2-40B4-BE49-F238E27FC236}">
                  <a16:creationId xmlns:a16="http://schemas.microsoft.com/office/drawing/2014/main" id="{357853FD-74D2-F297-325C-F20848427880}"/>
                </a:ext>
              </a:extLst>
            </p:cNvPr>
            <p:cNvSpPr/>
            <p:nvPr/>
          </p:nvSpPr>
          <p:spPr>
            <a:xfrm>
              <a:off x="5834579" y="3190860"/>
              <a:ext cx="1541931" cy="1541931"/>
            </a:xfrm>
            <a:prstGeom prst="roundRect">
              <a:avLst>
                <a:gd name="adj" fmla="val 8315"/>
              </a:avLst>
            </a:prstGeom>
            <a:solidFill>
              <a:srgbClr val="776AAA"/>
            </a:solidFill>
            <a:ln w="28575">
              <a:solidFill>
                <a:srgbClr val="776AA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20D57E54-0049-0F5F-4875-4EB18AF2D51A}"/>
                </a:ext>
              </a:extLst>
            </p:cNvPr>
            <p:cNvSpPr/>
            <p:nvPr/>
          </p:nvSpPr>
          <p:spPr>
            <a:xfrm>
              <a:off x="7479712" y="3190859"/>
              <a:ext cx="1541931" cy="1541931"/>
            </a:xfrm>
            <a:prstGeom prst="ellipse">
              <a:avLst/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500">
                  <a:latin typeface="Tenorite" panose="00000500000000000000" pitchFamily="2" charset="0"/>
                </a:rPr>
                <a:t>e</a:t>
              </a:r>
            </a:p>
            <a:p>
              <a:pPr algn="ctr"/>
              <a:endParaRPr lang="en-US"/>
            </a:p>
          </p:txBody>
        </p: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75710EF-8359-3FA6-A4E6-8EC198978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2610196" y="4199965"/>
            <a:ext cx="2892829" cy="0"/>
          </a:xfrm>
          <a:prstGeom prst="line">
            <a:avLst/>
          </a:prstGeom>
          <a:ln w="57150">
            <a:solidFill>
              <a:srgbClr val="776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Graphic 20" descr="Mute speaker with solid fill">
            <a:extLst>
              <a:ext uri="{FF2B5EF4-FFF2-40B4-BE49-F238E27FC236}">
                <a16:creationId xmlns:a16="http://schemas.microsoft.com/office/drawing/2014/main" id="{41191487-BABC-87B7-96F3-79B01740AF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95805" y="4157737"/>
            <a:ext cx="808509" cy="80850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D74BCDD-9664-A0AD-39DC-1C60273544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969579" y="2337917"/>
            <a:ext cx="91440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500">
                <a:solidFill>
                  <a:schemeClr val="bg1"/>
                </a:solidFill>
                <a:latin typeface="Tenorite" panose="00000500000000000000" pitchFamily="2" charset="0"/>
              </a:rPr>
              <a:t>z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29006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E26103-55FA-0AD1-DD0D-38679CE35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907E0-353E-EF97-58BB-C14F731BEED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21 I do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52C8D8-3A0F-8493-0352-03A8760BD94B}"/>
              </a:ext>
            </a:extLst>
          </p:cNvPr>
          <p:cNvSpPr txBox="1"/>
          <p:nvPr/>
        </p:nvSpPr>
        <p:spPr>
          <a:xfrm>
            <a:off x="5910798" y="3114021"/>
            <a:ext cx="571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8000">
                <a:solidFill>
                  <a:schemeClr val="bg1"/>
                </a:solidFill>
                <a:latin typeface="Tenorite" panose="00000500000000000000" pitchFamily="2" charset="0"/>
              </a:rPr>
              <a:t>s</a:t>
            </a:r>
          </a:p>
        </p:txBody>
      </p:sp>
      <p:grpSp>
        <p:nvGrpSpPr>
          <p:cNvPr id="15" name="Group 14" descr="A square tile with the letters th in it followed by a circular tile with the letter e in it">
            <a:extLst>
              <a:ext uri="{FF2B5EF4-FFF2-40B4-BE49-F238E27FC236}">
                <a16:creationId xmlns:a16="http://schemas.microsoft.com/office/drawing/2014/main" id="{2B008612-165E-F690-C4C3-B75F0305BAC6}"/>
              </a:ext>
            </a:extLst>
          </p:cNvPr>
          <p:cNvGrpSpPr/>
          <p:nvPr/>
        </p:nvGrpSpPr>
        <p:grpSpPr>
          <a:xfrm>
            <a:off x="5651660" y="2658034"/>
            <a:ext cx="3286552" cy="1541932"/>
            <a:chOff x="5834579" y="3190859"/>
            <a:chExt cx="3187064" cy="1541932"/>
          </a:xfrm>
        </p:grpSpPr>
        <p:sp>
          <p:nvSpPr>
            <p:cNvPr id="17" name="Rounded Rectangle 13">
              <a:extLst>
                <a:ext uri="{FF2B5EF4-FFF2-40B4-BE49-F238E27FC236}">
                  <a16:creationId xmlns:a16="http://schemas.microsoft.com/office/drawing/2014/main" id="{5BB59715-4D21-E881-8BDB-EB9B81C9337B}"/>
                </a:ext>
              </a:extLst>
            </p:cNvPr>
            <p:cNvSpPr/>
            <p:nvPr/>
          </p:nvSpPr>
          <p:spPr>
            <a:xfrm>
              <a:off x="5834579" y="3190860"/>
              <a:ext cx="1541931" cy="1541931"/>
            </a:xfrm>
            <a:prstGeom prst="roundRect">
              <a:avLst>
                <a:gd name="adj" fmla="val 8315"/>
              </a:avLst>
            </a:prstGeom>
            <a:solidFill>
              <a:srgbClr val="776AAA"/>
            </a:solidFill>
            <a:ln w="28575">
              <a:solidFill>
                <a:srgbClr val="776AA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783A694-6FFA-6AD4-BE49-A8D70990292C}"/>
                </a:ext>
              </a:extLst>
            </p:cNvPr>
            <p:cNvSpPr/>
            <p:nvPr/>
          </p:nvSpPr>
          <p:spPr>
            <a:xfrm>
              <a:off x="7479712" y="3190859"/>
              <a:ext cx="1541931" cy="1541931"/>
            </a:xfrm>
            <a:prstGeom prst="ellipse">
              <a:avLst/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500">
                  <a:latin typeface="Tenorite" panose="00000500000000000000" pitchFamily="2" charset="0"/>
                </a:rPr>
                <a:t>e</a:t>
              </a:r>
            </a:p>
            <a:p>
              <a:pPr algn="ctr"/>
              <a:endParaRPr lang="en-US"/>
            </a:p>
          </p:txBody>
        </p: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11C90A1-DB19-4031-45A0-E73FCAE529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2610196" y="4199965"/>
            <a:ext cx="2892829" cy="0"/>
          </a:xfrm>
          <a:prstGeom prst="line">
            <a:avLst/>
          </a:prstGeom>
          <a:ln w="57150">
            <a:solidFill>
              <a:srgbClr val="776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Graphic 20" descr="Mute speaker with solid fill">
            <a:extLst>
              <a:ext uri="{FF2B5EF4-FFF2-40B4-BE49-F238E27FC236}">
                <a16:creationId xmlns:a16="http://schemas.microsoft.com/office/drawing/2014/main" id="{01D08BDB-0E76-4DF3-C1B6-2E0A3845EE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95805" y="4157737"/>
            <a:ext cx="808509" cy="80850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A5FFE353-A9A5-EC8C-0796-8BE9292AB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612220" y="2357768"/>
            <a:ext cx="1590064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500">
                <a:solidFill>
                  <a:schemeClr val="bg1"/>
                </a:solidFill>
                <a:latin typeface="Tenorite" panose="00000500000000000000" pitchFamily="2" charset="0"/>
              </a:rPr>
              <a:t>th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15805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7F1329-D6FB-021D-EFF5-85B3C865EF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0C9A1-6B3C-8EA6-BC75-86AE62686B0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22 I do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DF66E30-EC90-4DC8-EC9B-BDD4B9D22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650263" y="2613690"/>
            <a:ext cx="91440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500">
                <a:solidFill>
                  <a:schemeClr val="bg1"/>
                </a:solidFill>
                <a:latin typeface="Tenorite" panose="00000500000000000000" pitchFamily="2" charset="0"/>
              </a:rPr>
              <a:t>s</a:t>
            </a:r>
          </a:p>
        </p:txBody>
      </p:sp>
      <p:pic>
        <p:nvPicPr>
          <p:cNvPr id="60" name="Picture 59" descr="A square tile with the letter s in it followed by a circular tile with the letter e in it. Underneath is an imge of an ear with the letter s or z next to it, and a  muted speaker icon.">
            <a:extLst>
              <a:ext uri="{FF2B5EF4-FFF2-40B4-BE49-F238E27FC236}">
                <a16:creationId xmlns:a16="http://schemas.microsoft.com/office/drawing/2014/main" id="{63ABF2E3-1257-A5ED-7A6F-3B13F8D7ED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495" y="2923614"/>
            <a:ext cx="2286319" cy="1562318"/>
          </a:xfrm>
          <a:prstGeom prst="rect">
            <a:avLst/>
          </a:prstGeom>
        </p:spPr>
      </p:pic>
      <p:pic>
        <p:nvPicPr>
          <p:cNvPr id="62" name="Picture 61" descr="A square tile with the letter z in it followed by a circular tile with the letter e in it. Underneath is an imge of an ear with the letter s or z next to it, and a  muted speaker icon.">
            <a:extLst>
              <a:ext uri="{FF2B5EF4-FFF2-40B4-BE49-F238E27FC236}">
                <a16:creationId xmlns:a16="http://schemas.microsoft.com/office/drawing/2014/main" id="{C0F389C9-5FEB-FA34-9417-E307AE0219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9275" y="2860131"/>
            <a:ext cx="2410441" cy="1689284"/>
          </a:xfrm>
          <a:prstGeom prst="rect">
            <a:avLst/>
          </a:prstGeom>
        </p:spPr>
      </p:pic>
      <p:pic>
        <p:nvPicPr>
          <p:cNvPr id="66" name="Picture 65" descr="A square tile with the letters th in it followed by a circular tile with the letter e in it. Underneath is an imge of an ear with the letter s or z next to it, and a  muted speaker icon.">
            <a:extLst>
              <a:ext uri="{FF2B5EF4-FFF2-40B4-BE49-F238E27FC236}">
                <a16:creationId xmlns:a16="http://schemas.microsoft.com/office/drawing/2014/main" id="{B65B7B25-9007-1B0B-00B0-84DE02861B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24905" y="2860130"/>
            <a:ext cx="2378806" cy="1615607"/>
          </a:xfrm>
          <a:prstGeom prst="rect">
            <a:avLst/>
          </a:prstGeom>
        </p:spPr>
      </p:pic>
      <p:sp>
        <p:nvSpPr>
          <p:cNvPr id="67" name="Rounded Rectangle 1">
            <a:extLst>
              <a:ext uri="{FF2B5EF4-FFF2-40B4-BE49-F238E27FC236}">
                <a16:creationId xmlns:a16="http://schemas.microsoft.com/office/drawing/2014/main" id="{3DFA158F-7CAF-8926-ED5E-9CD196C65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95344" y="2776374"/>
            <a:ext cx="2538888" cy="1862048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ounded Rectangle 1">
            <a:extLst>
              <a:ext uri="{FF2B5EF4-FFF2-40B4-BE49-F238E27FC236}">
                <a16:creationId xmlns:a16="http://schemas.microsoft.com/office/drawing/2014/main" id="{482A5FCC-4991-9A78-979C-7F9941152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90828" y="2710884"/>
            <a:ext cx="2538888" cy="1862048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ounded Rectangle 1">
            <a:extLst>
              <a:ext uri="{FF2B5EF4-FFF2-40B4-BE49-F238E27FC236}">
                <a16:creationId xmlns:a16="http://schemas.microsoft.com/office/drawing/2014/main" id="{8260FF7E-29D4-FE7D-1F18-ADA54C5ACE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86312" y="2687367"/>
            <a:ext cx="2538888" cy="1862048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69589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C2676-F486-DED9-1D2A-6BC9D09BD2C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23 I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11B30-580A-2AA2-70E9-1C4D1F38F062}"/>
              </a:ext>
            </a:extLst>
          </p:cNvPr>
          <p:cNvSpPr txBox="1">
            <a:spLocks/>
          </p:cNvSpPr>
          <p:nvPr/>
        </p:nvSpPr>
        <p:spPr>
          <a:xfrm>
            <a:off x="309716" y="1465089"/>
            <a:ext cx="1251530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dense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Graphic 4" descr="Mute speaker with solid fill">
            <a:extLst>
              <a:ext uri="{FF2B5EF4-FFF2-40B4-BE49-F238E27FC236}">
                <a16:creationId xmlns:a16="http://schemas.microsoft.com/office/drawing/2014/main" id="{D31A2A41-4625-6A47-1637-B9E7922C35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12215" y="2714167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99598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875CD5-1CC4-AC4F-DBD1-359312D0C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64D55-DEF5-5345-2355-7CC0FDDF89F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24 I do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06B7311-B3C7-B26D-22D8-DD57E2C7D65D}"/>
              </a:ext>
            </a:extLst>
          </p:cNvPr>
          <p:cNvSpPr txBox="1">
            <a:spLocks/>
          </p:cNvSpPr>
          <p:nvPr/>
        </p:nvSpPr>
        <p:spPr>
          <a:xfrm>
            <a:off x="309716" y="1465089"/>
            <a:ext cx="1251530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dense      breeze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Graphic 6" descr="Mute speaker with solid fill">
            <a:extLst>
              <a:ext uri="{FF2B5EF4-FFF2-40B4-BE49-F238E27FC236}">
                <a16:creationId xmlns:a16="http://schemas.microsoft.com/office/drawing/2014/main" id="{BDB96A3F-90A6-8FE0-4DD6-CB98983527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12215" y="2714167"/>
            <a:ext cx="366749" cy="366749"/>
          </a:xfrm>
          <a:prstGeom prst="rect">
            <a:avLst/>
          </a:prstGeom>
        </p:spPr>
      </p:pic>
      <p:pic>
        <p:nvPicPr>
          <p:cNvPr id="6" name="Graphic 5" descr="Mute speaker with solid fill">
            <a:extLst>
              <a:ext uri="{FF2B5EF4-FFF2-40B4-BE49-F238E27FC236}">
                <a16:creationId xmlns:a16="http://schemas.microsoft.com/office/drawing/2014/main" id="{C948548B-C117-408A-8417-008D89BDA6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27375" y="2706151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78680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A772613-7AE6-1E2F-66DD-AD00040D123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25 I do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4452B06-51E0-024C-764A-CFB3DEC4B2C2}"/>
              </a:ext>
            </a:extLst>
          </p:cNvPr>
          <p:cNvSpPr txBox="1">
            <a:spLocks/>
          </p:cNvSpPr>
          <p:nvPr/>
        </p:nvSpPr>
        <p:spPr>
          <a:xfrm>
            <a:off x="309716" y="1465089"/>
            <a:ext cx="1251530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dense      breeze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Graphic 7" descr="Mute speaker with solid fill">
            <a:extLst>
              <a:ext uri="{FF2B5EF4-FFF2-40B4-BE49-F238E27FC236}">
                <a16:creationId xmlns:a16="http://schemas.microsoft.com/office/drawing/2014/main" id="{3A939A08-F5DC-6442-A159-3E8A6C32E3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12215" y="2714167"/>
            <a:ext cx="366749" cy="366749"/>
          </a:xfrm>
          <a:prstGeom prst="rect">
            <a:avLst/>
          </a:prstGeom>
        </p:spPr>
      </p:pic>
      <p:pic>
        <p:nvPicPr>
          <p:cNvPr id="7" name="Graphic 6" descr="Mute speaker with solid fill">
            <a:extLst>
              <a:ext uri="{FF2B5EF4-FFF2-40B4-BE49-F238E27FC236}">
                <a16:creationId xmlns:a16="http://schemas.microsoft.com/office/drawing/2014/main" id="{14F4E93C-08B3-5B97-ED0B-A624C4440A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27375" y="2706151"/>
            <a:ext cx="366749" cy="366749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C486DC6-A9D5-86C1-D7AC-7DB25F4D7894}"/>
              </a:ext>
            </a:extLst>
          </p:cNvPr>
          <p:cNvSpPr txBox="1">
            <a:spLocks/>
          </p:cNvSpPr>
          <p:nvPr/>
        </p:nvSpPr>
        <p:spPr>
          <a:xfrm>
            <a:off x="353962" y="3721978"/>
            <a:ext cx="11552288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teethe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Graphic 3" descr="Mute speaker with solid fill">
            <a:extLst>
              <a:ext uri="{FF2B5EF4-FFF2-40B4-BE49-F238E27FC236}">
                <a16:creationId xmlns:a16="http://schemas.microsoft.com/office/drawing/2014/main" id="{03A42110-F7D4-EAF6-7C81-4344941090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87014" y="4949960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35413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0E523A-F2AE-FF1B-8915-31EFAC66D6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FEDCDF5-225C-63B8-C691-2F4E8F6E013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26 I do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22B9A79-4A51-C697-2FA5-645FAD32107A}"/>
              </a:ext>
            </a:extLst>
          </p:cNvPr>
          <p:cNvSpPr txBox="1">
            <a:spLocks/>
          </p:cNvSpPr>
          <p:nvPr/>
        </p:nvSpPr>
        <p:spPr>
          <a:xfrm>
            <a:off x="309716" y="1465089"/>
            <a:ext cx="1251530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dense      breeze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Graphic 10" descr="Mute speaker with solid fill">
            <a:extLst>
              <a:ext uri="{FF2B5EF4-FFF2-40B4-BE49-F238E27FC236}">
                <a16:creationId xmlns:a16="http://schemas.microsoft.com/office/drawing/2014/main" id="{FAF8EC50-A219-C9CE-A92D-4102B5749C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12215" y="2714167"/>
            <a:ext cx="366749" cy="366749"/>
          </a:xfrm>
          <a:prstGeom prst="rect">
            <a:avLst/>
          </a:prstGeom>
        </p:spPr>
      </p:pic>
      <p:pic>
        <p:nvPicPr>
          <p:cNvPr id="10" name="Graphic 9" descr="Mute speaker with solid fill">
            <a:extLst>
              <a:ext uri="{FF2B5EF4-FFF2-40B4-BE49-F238E27FC236}">
                <a16:creationId xmlns:a16="http://schemas.microsoft.com/office/drawing/2014/main" id="{4CAA5AFB-DE7D-8B81-7194-4D5FD4F9BC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27375" y="2706151"/>
            <a:ext cx="366749" cy="366749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732B0C9-3C5C-138A-ECD6-EFAEA1E792A7}"/>
              </a:ext>
            </a:extLst>
          </p:cNvPr>
          <p:cNvSpPr txBox="1">
            <a:spLocks/>
          </p:cNvSpPr>
          <p:nvPr/>
        </p:nvSpPr>
        <p:spPr>
          <a:xfrm>
            <a:off x="353962" y="3721978"/>
            <a:ext cx="11552288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teethe      disease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Graphic 7" descr="Mute speaker with solid fill">
            <a:extLst>
              <a:ext uri="{FF2B5EF4-FFF2-40B4-BE49-F238E27FC236}">
                <a16:creationId xmlns:a16="http://schemas.microsoft.com/office/drawing/2014/main" id="{DF26A47A-0D2C-F7DF-8337-070B0B60A2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87014" y="4949960"/>
            <a:ext cx="366749" cy="366749"/>
          </a:xfrm>
          <a:prstGeom prst="rect">
            <a:avLst/>
          </a:prstGeom>
        </p:spPr>
      </p:pic>
      <p:pic>
        <p:nvPicPr>
          <p:cNvPr id="6" name="Graphic 5" descr="Mute speaker with solid fill">
            <a:extLst>
              <a:ext uri="{FF2B5EF4-FFF2-40B4-BE49-F238E27FC236}">
                <a16:creationId xmlns:a16="http://schemas.microsoft.com/office/drawing/2014/main" id="{C66A78A2-AB61-9429-E939-1900A83A6F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15600" y="4971056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177363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473A60-D45B-1D81-BDB0-F0FAD897DBE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27 We do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936995C-34B3-49AD-3C7C-DD81D80BA9A7}"/>
              </a:ext>
            </a:extLst>
          </p:cNvPr>
          <p:cNvSpPr txBox="1">
            <a:spLocks/>
          </p:cNvSpPr>
          <p:nvPr/>
        </p:nvSpPr>
        <p:spPr>
          <a:xfrm>
            <a:off x="398206" y="1323228"/>
            <a:ext cx="1251530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breathe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Graphic 7" descr="Mute speaker with solid fill">
            <a:extLst>
              <a:ext uri="{FF2B5EF4-FFF2-40B4-BE49-F238E27FC236}">
                <a16:creationId xmlns:a16="http://schemas.microsoft.com/office/drawing/2014/main" id="{C2CBE6FE-6D28-AD8F-3329-BC9FF07771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5238" y="2572306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18842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DD992-9F6D-7FD4-FDC7-AB6F828F51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F12C7-5454-45CA-466C-52F4C5A783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28 We do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59B90F2-8E33-88E2-DA2A-6E6972E01F76}"/>
              </a:ext>
            </a:extLst>
          </p:cNvPr>
          <p:cNvSpPr txBox="1">
            <a:spLocks/>
          </p:cNvSpPr>
          <p:nvPr/>
        </p:nvSpPr>
        <p:spPr>
          <a:xfrm>
            <a:off x="398206" y="1323228"/>
            <a:ext cx="1251530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breathe   goose      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3" name="Graphic 12" descr="Mute speaker with solid fill">
            <a:extLst>
              <a:ext uri="{FF2B5EF4-FFF2-40B4-BE49-F238E27FC236}">
                <a16:creationId xmlns:a16="http://schemas.microsoft.com/office/drawing/2014/main" id="{5B723675-E0E7-7275-9631-8F3BEC8E83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5238" y="2572306"/>
            <a:ext cx="366749" cy="366749"/>
          </a:xfrm>
          <a:prstGeom prst="rect">
            <a:avLst/>
          </a:prstGeom>
        </p:spPr>
      </p:pic>
      <p:pic>
        <p:nvPicPr>
          <p:cNvPr id="14" name="Graphic 13" descr="Mute speaker with solid fill">
            <a:extLst>
              <a:ext uri="{FF2B5EF4-FFF2-40B4-BE49-F238E27FC236}">
                <a16:creationId xmlns:a16="http://schemas.microsoft.com/office/drawing/2014/main" id="{29E306C3-75AF-18B5-F2B3-EB3405FB93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19019" y="2572305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07146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C799C5-E9E7-95A3-29E3-DD4F03743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6BA64-76A1-7277-1BE1-922445970A7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29 We do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B2D8FB9B-F8EF-F57F-C4C5-0B9B6A3D1E8A}"/>
              </a:ext>
            </a:extLst>
          </p:cNvPr>
          <p:cNvSpPr txBox="1">
            <a:spLocks/>
          </p:cNvSpPr>
          <p:nvPr/>
        </p:nvSpPr>
        <p:spPr>
          <a:xfrm>
            <a:off x="398206" y="3746880"/>
            <a:ext cx="1251530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squeeze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" name="Graphic 14" descr="Mute speaker with solid fill">
            <a:extLst>
              <a:ext uri="{FF2B5EF4-FFF2-40B4-BE49-F238E27FC236}">
                <a16:creationId xmlns:a16="http://schemas.microsoft.com/office/drawing/2014/main" id="{F52369D0-ABB7-5241-B078-7D79DA43B7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39373" y="4995957"/>
            <a:ext cx="366749" cy="366749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66C9E71-6670-41CD-6F44-A98BAE342DE9}"/>
              </a:ext>
            </a:extLst>
          </p:cNvPr>
          <p:cNvSpPr txBox="1">
            <a:spLocks/>
          </p:cNvSpPr>
          <p:nvPr/>
        </p:nvSpPr>
        <p:spPr>
          <a:xfrm>
            <a:off x="398206" y="1323228"/>
            <a:ext cx="1251530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breathe   goose      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8" name="Graphic 17" descr="Mute speaker with solid fill">
            <a:extLst>
              <a:ext uri="{FF2B5EF4-FFF2-40B4-BE49-F238E27FC236}">
                <a16:creationId xmlns:a16="http://schemas.microsoft.com/office/drawing/2014/main" id="{09893D4A-76E5-5FA1-2DFB-6F4582EE8A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5238" y="2572306"/>
            <a:ext cx="366749" cy="366749"/>
          </a:xfrm>
          <a:prstGeom prst="rect">
            <a:avLst/>
          </a:prstGeom>
        </p:spPr>
      </p:pic>
      <p:pic>
        <p:nvPicPr>
          <p:cNvPr id="19" name="Graphic 18" descr="Mute speaker with solid fill">
            <a:extLst>
              <a:ext uri="{FF2B5EF4-FFF2-40B4-BE49-F238E27FC236}">
                <a16:creationId xmlns:a16="http://schemas.microsoft.com/office/drawing/2014/main" id="{194FF521-9B70-09C6-CA4E-5B40B6F088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19019" y="2572305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1790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 Review You do</a:t>
            </a:r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C4DCAEF-23C0-1E10-9230-2AE4FCBC9784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</a:t>
            </a:r>
            <a:r>
              <a:rPr lang="en-US" sz="11000" err="1">
                <a:solidFill>
                  <a:srgbClr val="4557AD"/>
                </a:solidFill>
                <a:latin typeface="Tenorite" pitchFamily="2" charset="0"/>
                <a:cs typeface="Arial"/>
              </a:rPr>
              <a:t>oo</a:t>
            </a:r>
            <a:endParaRPr lang="en-AU" sz="1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pic>
        <p:nvPicPr>
          <p:cNvPr id="6" name="Graphic 5" descr="A bowl of food with a thumbs up in front of it">
            <a:extLst>
              <a:ext uri="{FF2B5EF4-FFF2-40B4-BE49-F238E27FC236}">
                <a16:creationId xmlns:a16="http://schemas.microsoft.com/office/drawing/2014/main" id="{70CB3F46-0ED5-F06B-81F8-5DD17FFE0E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23102" y="2372036"/>
            <a:ext cx="2313553" cy="22945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4C6B4F-AA75-55A2-3AF9-71267EA498BA}"/>
              </a:ext>
            </a:extLst>
          </p:cNvPr>
          <p:cNvSpPr txBox="1"/>
          <p:nvPr/>
        </p:nvSpPr>
        <p:spPr>
          <a:xfrm>
            <a:off x="1" y="5023296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F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oo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 is g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oo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</a:t>
            </a:r>
            <a:endParaRPr lang="en-AU" sz="5400" u="sng">
              <a:solidFill>
                <a:srgbClr val="4557AD"/>
              </a:solidFill>
            </a:endParaRPr>
          </a:p>
        </p:txBody>
      </p:sp>
      <p:sp>
        <p:nvSpPr>
          <p:cNvPr id="10" name="Rounded Rectangle 3">
            <a:extLst>
              <a:ext uri="{FF2B5EF4-FFF2-40B4-BE49-F238E27FC236}">
                <a16:creationId xmlns:a16="http://schemas.microsoft.com/office/drawing/2014/main" id="{6B4C7CBB-C955-12E5-096A-1B01C655EA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08599" y="2002954"/>
            <a:ext cx="7142561" cy="414040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80283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4D0185-8FF4-3382-3C12-B9C17A3F189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30 We do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A52F368-9112-5718-68C3-F63C613ED89E}"/>
              </a:ext>
            </a:extLst>
          </p:cNvPr>
          <p:cNvSpPr txBox="1">
            <a:spLocks/>
          </p:cNvSpPr>
          <p:nvPr/>
        </p:nvSpPr>
        <p:spPr>
          <a:xfrm>
            <a:off x="398206" y="3746880"/>
            <a:ext cx="1251530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squeeze   raise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Graphic 5" descr="Mute speaker with solid fill">
            <a:extLst>
              <a:ext uri="{FF2B5EF4-FFF2-40B4-BE49-F238E27FC236}">
                <a16:creationId xmlns:a16="http://schemas.microsoft.com/office/drawing/2014/main" id="{DA1B166E-1227-5C7A-1486-3ADD9F55E5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39373" y="4995957"/>
            <a:ext cx="366749" cy="366749"/>
          </a:xfrm>
          <a:prstGeom prst="rect">
            <a:avLst/>
          </a:prstGeom>
        </p:spPr>
      </p:pic>
      <p:pic>
        <p:nvPicPr>
          <p:cNvPr id="11" name="Graphic 10" descr="Mute speaker with solid fill">
            <a:extLst>
              <a:ext uri="{FF2B5EF4-FFF2-40B4-BE49-F238E27FC236}">
                <a16:creationId xmlns:a16="http://schemas.microsoft.com/office/drawing/2014/main" id="{BE94C0F6-736A-1870-5636-C6FE8EC1C8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76442" y="4995956"/>
            <a:ext cx="366749" cy="366749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CF91F95-BB17-34A5-9513-65E140DC540D}"/>
              </a:ext>
            </a:extLst>
          </p:cNvPr>
          <p:cNvSpPr txBox="1">
            <a:spLocks/>
          </p:cNvSpPr>
          <p:nvPr/>
        </p:nvSpPr>
        <p:spPr>
          <a:xfrm>
            <a:off x="398206" y="1323228"/>
            <a:ext cx="1251530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breathe   goose      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Graphic 2" descr="Mute speaker with solid fill">
            <a:extLst>
              <a:ext uri="{FF2B5EF4-FFF2-40B4-BE49-F238E27FC236}">
                <a16:creationId xmlns:a16="http://schemas.microsoft.com/office/drawing/2014/main" id="{D9D6CAC3-4054-0013-944D-BA8AFC91B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5238" y="2572306"/>
            <a:ext cx="366749" cy="366749"/>
          </a:xfrm>
          <a:prstGeom prst="rect">
            <a:avLst/>
          </a:prstGeom>
        </p:spPr>
      </p:pic>
      <p:pic>
        <p:nvPicPr>
          <p:cNvPr id="5" name="Graphic 4" descr="Mute speaker with solid fill">
            <a:extLst>
              <a:ext uri="{FF2B5EF4-FFF2-40B4-BE49-F238E27FC236}">
                <a16:creationId xmlns:a16="http://schemas.microsoft.com/office/drawing/2014/main" id="{1CFE1A46-520D-4AD7-58D1-3771C67053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19019" y="2572305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469128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3D7C0-4C78-B5AE-8607-9F6D05125E5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31 I do</a:t>
            </a:r>
          </a:p>
        </p:txBody>
      </p:sp>
      <p:pic>
        <p:nvPicPr>
          <p:cNvPr id="3" name="Picture 2" descr="goose">
            <a:extLst>
              <a:ext uri="{FF2B5EF4-FFF2-40B4-BE49-F238E27FC236}">
                <a16:creationId xmlns:a16="http://schemas.microsoft.com/office/drawing/2014/main" id="{C0CDF9DC-71BE-8C51-A577-5B80FE7618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8239" y="2377645"/>
            <a:ext cx="2602452" cy="26024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19027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E4E46-03F1-34D9-890B-0C741F083C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38585-3249-A51C-6E9A-A92D1DAA7F7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32 I do</a:t>
            </a:r>
          </a:p>
        </p:txBody>
      </p:sp>
      <p:pic>
        <p:nvPicPr>
          <p:cNvPr id="6" name="Picture 5" descr="goose">
            <a:extLst>
              <a:ext uri="{FF2B5EF4-FFF2-40B4-BE49-F238E27FC236}">
                <a16:creationId xmlns:a16="http://schemas.microsoft.com/office/drawing/2014/main" id="{6760B1C7-9E47-B7F2-9923-64A90C63BA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8239" y="2377645"/>
            <a:ext cx="2602452" cy="2602452"/>
          </a:xfrm>
          <a:prstGeom prst="rect">
            <a:avLst/>
          </a:prstGeom>
        </p:spPr>
      </p:pic>
      <p:pic>
        <p:nvPicPr>
          <p:cNvPr id="9" name="Picture 8" descr="breeze">
            <a:extLst>
              <a:ext uri="{FF2B5EF4-FFF2-40B4-BE49-F238E27FC236}">
                <a16:creationId xmlns:a16="http://schemas.microsoft.com/office/drawing/2014/main" id="{FCAA007C-B4FA-E59D-C6C1-052756D878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24774" y="2377645"/>
            <a:ext cx="2742451" cy="27424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692745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9863A4-6F45-01B9-CD88-7DD85DE9F1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A5E14-A912-995F-F1C2-D174DAB54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33 I do</a:t>
            </a:r>
          </a:p>
        </p:txBody>
      </p:sp>
      <p:pic>
        <p:nvPicPr>
          <p:cNvPr id="16" name="Picture 15" descr="goose">
            <a:extLst>
              <a:ext uri="{FF2B5EF4-FFF2-40B4-BE49-F238E27FC236}">
                <a16:creationId xmlns:a16="http://schemas.microsoft.com/office/drawing/2014/main" id="{6B7B7130-0E5C-47DD-1A0C-06FAF33867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8239" y="2377645"/>
            <a:ext cx="2602452" cy="2602452"/>
          </a:xfrm>
          <a:prstGeom prst="rect">
            <a:avLst/>
          </a:prstGeom>
        </p:spPr>
      </p:pic>
      <p:pic>
        <p:nvPicPr>
          <p:cNvPr id="14" name="Picture 13" descr="breeze">
            <a:extLst>
              <a:ext uri="{FF2B5EF4-FFF2-40B4-BE49-F238E27FC236}">
                <a16:creationId xmlns:a16="http://schemas.microsoft.com/office/drawing/2014/main" id="{553709EE-AFE2-B188-701A-8DD467CCE7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24774" y="2377645"/>
            <a:ext cx="2742451" cy="2742451"/>
          </a:xfrm>
          <a:prstGeom prst="rect">
            <a:avLst/>
          </a:prstGeom>
        </p:spPr>
      </p:pic>
      <p:pic>
        <p:nvPicPr>
          <p:cNvPr id="5" name="Picture 4" descr="teethe">
            <a:extLst>
              <a:ext uri="{FF2B5EF4-FFF2-40B4-BE49-F238E27FC236}">
                <a16:creationId xmlns:a16="http://schemas.microsoft.com/office/drawing/2014/main" id="{EE346097-0EB9-F28F-1321-3130C947D7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51651" y="2627518"/>
            <a:ext cx="3043015" cy="21027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879189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8EB1C-0FCA-DA4D-25B9-8BAC6D02578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34 We do</a:t>
            </a:r>
          </a:p>
        </p:txBody>
      </p:sp>
      <p:pic>
        <p:nvPicPr>
          <p:cNvPr id="9" name="Picture 8" descr="breathe">
            <a:extLst>
              <a:ext uri="{FF2B5EF4-FFF2-40B4-BE49-F238E27FC236}">
                <a16:creationId xmlns:a16="http://schemas.microsoft.com/office/drawing/2014/main" id="{84446003-2038-5BFF-AE99-16B2945CEC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742" y="1718579"/>
            <a:ext cx="3633537" cy="36335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942427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EB709-619F-D588-E314-46804DDB931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35 We do</a:t>
            </a:r>
          </a:p>
        </p:txBody>
      </p:sp>
      <p:pic>
        <p:nvPicPr>
          <p:cNvPr id="11" name="Picture 10" descr="breathe">
            <a:extLst>
              <a:ext uri="{FF2B5EF4-FFF2-40B4-BE49-F238E27FC236}">
                <a16:creationId xmlns:a16="http://schemas.microsoft.com/office/drawing/2014/main" id="{3D6060E9-90A6-29F5-A82B-196023D167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742" y="1718579"/>
            <a:ext cx="3633537" cy="3633537"/>
          </a:xfrm>
          <a:prstGeom prst="rect">
            <a:avLst/>
          </a:prstGeom>
        </p:spPr>
      </p:pic>
      <p:pic>
        <p:nvPicPr>
          <p:cNvPr id="10" name="Picture 9" descr="house">
            <a:extLst>
              <a:ext uri="{FF2B5EF4-FFF2-40B4-BE49-F238E27FC236}">
                <a16:creationId xmlns:a16="http://schemas.microsoft.com/office/drawing/2014/main" id="{9882D0BB-E31D-05A6-1FA8-6BC8BFEF8C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7673" y="2225260"/>
            <a:ext cx="2620176" cy="26201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475971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CFAC5-27A4-4986-FE03-911AE5A340E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36 We do</a:t>
            </a:r>
          </a:p>
        </p:txBody>
      </p:sp>
      <p:pic>
        <p:nvPicPr>
          <p:cNvPr id="13" name="Picture 12" descr="breathe">
            <a:extLst>
              <a:ext uri="{FF2B5EF4-FFF2-40B4-BE49-F238E27FC236}">
                <a16:creationId xmlns:a16="http://schemas.microsoft.com/office/drawing/2014/main" id="{250855DC-FC22-DEC2-34DD-8115DB9B17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742" y="1718579"/>
            <a:ext cx="3633537" cy="3633537"/>
          </a:xfrm>
          <a:prstGeom prst="rect">
            <a:avLst/>
          </a:prstGeom>
        </p:spPr>
      </p:pic>
      <p:pic>
        <p:nvPicPr>
          <p:cNvPr id="11" name="Picture 10" descr="house">
            <a:extLst>
              <a:ext uri="{FF2B5EF4-FFF2-40B4-BE49-F238E27FC236}">
                <a16:creationId xmlns:a16="http://schemas.microsoft.com/office/drawing/2014/main" id="{2E9A807D-5C69-BFA4-7080-6D438755D4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7673" y="2225260"/>
            <a:ext cx="2620176" cy="2620176"/>
          </a:xfrm>
          <a:prstGeom prst="rect">
            <a:avLst/>
          </a:prstGeom>
        </p:spPr>
      </p:pic>
      <p:pic>
        <p:nvPicPr>
          <p:cNvPr id="12" name="Picture 11" descr="sneeze">
            <a:extLst>
              <a:ext uri="{FF2B5EF4-FFF2-40B4-BE49-F238E27FC236}">
                <a16:creationId xmlns:a16="http://schemas.microsoft.com/office/drawing/2014/main" id="{5B30E17F-06AB-6054-2460-9FBB53B2C0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84637" y="2331610"/>
            <a:ext cx="2407477" cy="24074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723024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DCE52-31F5-0B19-2D25-281A1EFD2E8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37 I do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0F60936-58AF-D22F-B23F-ABA0D9F34552}"/>
              </a:ext>
            </a:extLst>
          </p:cNvPr>
          <p:cNvSpPr txBox="1">
            <a:spLocks/>
          </p:cNvSpPr>
          <p:nvPr/>
        </p:nvSpPr>
        <p:spPr>
          <a:xfrm>
            <a:off x="396875" y="2050000"/>
            <a:ext cx="11398250" cy="275799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GB" sz="7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Joy told us she could now breathe with ease because she did not miss the eclipse.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14129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3A575BF-7788-3973-A1B1-328316FAE93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38 We</a:t>
            </a:r>
            <a:r>
              <a:rPr lang="en-AU" sz="800" baseline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do</a:t>
            </a:r>
            <a:endParaRPr lang="en-AU" sz="80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2BB709E-FAFA-4042-B81F-6F4C8A4973C7}"/>
              </a:ext>
            </a:extLst>
          </p:cNvPr>
          <p:cNvSpPr txBox="1">
            <a:spLocks/>
          </p:cNvSpPr>
          <p:nvPr/>
        </p:nvSpPr>
        <p:spPr>
          <a:xfrm>
            <a:off x="285750" y="2016048"/>
            <a:ext cx="11906250" cy="334841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6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 was thinking I might freeze in the cold breeze but then a moose turned up and took me to my cozy house!</a:t>
            </a:r>
            <a:endParaRPr lang="en-AU" sz="6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90306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782BB5-0EEC-D641-453A-67D67A2F52E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39 I do</a:t>
            </a: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1B533230-13DD-C044-B1B8-049E4B22C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9129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 Review You do</a:t>
            </a:r>
            <a:endParaRPr lang="en-A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F4DE66-3C46-DB17-CBE9-A2D101F74BAD}"/>
              </a:ext>
            </a:extLst>
          </p:cNvPr>
          <p:cNvSpPr txBox="1"/>
          <p:nvPr/>
        </p:nvSpPr>
        <p:spPr>
          <a:xfrm>
            <a:off x="1" y="5023296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oi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 the t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oy</a:t>
            </a:r>
            <a:endParaRPr lang="en-AU" sz="5400" u="sng">
              <a:solidFill>
                <a:srgbClr val="4557AD"/>
              </a:solidFill>
            </a:endParaRPr>
          </a:p>
        </p:txBody>
      </p:sp>
      <p:pic>
        <p:nvPicPr>
          <p:cNvPr id="13" name="Graphic 12" descr="A pot on heat with a toy train boiling in it">
            <a:extLst>
              <a:ext uri="{FF2B5EF4-FFF2-40B4-BE49-F238E27FC236}">
                <a16:creationId xmlns:a16="http://schemas.microsoft.com/office/drawing/2014/main" id="{90166597-D709-CF96-D822-9E2FE685FD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904075" y="2217580"/>
            <a:ext cx="2551608" cy="2551608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1E41F7C-34E1-6669-47B6-334F76DAA9FD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oi oy</a:t>
            </a:r>
            <a:endParaRPr lang="en-AU" sz="1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773EE6ED-5FFA-F264-EA86-D28B05A412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08599" y="2002954"/>
            <a:ext cx="7142561" cy="414040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54641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0249CA-AF16-0E21-84C1-C3EA09C8155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40</a:t>
            </a:r>
            <a:r>
              <a:rPr lang="en-AU" sz="800" baseline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We do</a:t>
            </a:r>
            <a:endParaRPr lang="en-AU" sz="80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FD4182A-6CFD-6247-8FC2-1AB2AA7FC3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998505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CF5FBE8-A9D2-7890-AE7A-FAD156049EF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41 Check for</a:t>
            </a:r>
            <a:r>
              <a:rPr lang="en-AU" sz="800" baseline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understanding</a:t>
            </a:r>
            <a:endParaRPr lang="en-AU" sz="80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4F17CC-34F0-5F43-A747-B3919DAC7160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364FCCC-3045-ED42-BBF6-6789C6A4CF1E}"/>
              </a:ext>
            </a:extLst>
          </p:cNvPr>
          <p:cNvSpPr txBox="1">
            <a:spLocks/>
          </p:cNvSpPr>
          <p:nvPr/>
        </p:nvSpPr>
        <p:spPr>
          <a:xfrm>
            <a:off x="5190608" y="2832253"/>
            <a:ext cx="2462803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read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17E4CE3F-6B29-2B49-8731-61EB6323A106}"/>
              </a:ext>
            </a:extLst>
          </p:cNvPr>
          <p:cNvSpPr txBox="1">
            <a:spLocks/>
          </p:cNvSpPr>
          <p:nvPr/>
        </p:nvSpPr>
        <p:spPr>
          <a:xfrm>
            <a:off x="5409339" y="3390331"/>
            <a:ext cx="2259493" cy="291464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loose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wheeze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breathe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disease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073B2B4-61AC-664F-825F-CA46D5433F51}"/>
              </a:ext>
            </a:extLst>
          </p:cNvPr>
          <p:cNvSpPr txBox="1">
            <a:spLocks/>
          </p:cNvSpPr>
          <p:nvPr/>
        </p:nvSpPr>
        <p:spPr>
          <a:xfrm>
            <a:off x="8459482" y="2823784"/>
            <a:ext cx="2366887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write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557B97B-BC56-BBE8-E466-37E4FA8611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242526" y="1891643"/>
            <a:ext cx="800799" cy="590023"/>
            <a:chOff x="10096546" y="1900112"/>
            <a:chExt cx="800799" cy="590023"/>
          </a:xfrm>
          <a:solidFill>
            <a:srgbClr val="E8E9E8"/>
          </a:solidFill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363734B-AABF-5E43-B240-CB56DB1BD6BC}"/>
                </a:ext>
              </a:extLst>
            </p:cNvPr>
            <p:cNvSpPr/>
            <p:nvPr userDrawn="1"/>
          </p:nvSpPr>
          <p:spPr>
            <a:xfrm>
              <a:off x="10096546" y="1900112"/>
              <a:ext cx="800799" cy="59002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Graphic 25" descr="Pencil outline">
              <a:extLst>
                <a:ext uri="{FF2B5EF4-FFF2-40B4-BE49-F238E27FC236}">
                  <a16:creationId xmlns:a16="http://schemas.microsoft.com/office/drawing/2014/main" id="{B4F359A2-CBC5-E941-8F66-CC771AE6FE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72621" y="1964946"/>
              <a:ext cx="447584" cy="447584"/>
            </a:xfrm>
            <a:prstGeom prst="rect">
              <a:avLst/>
            </a:prstGeom>
          </p:spPr>
        </p:pic>
      </p:grp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39FD4883-D300-764A-83C3-3C5B7C00CB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21610" y="1891643"/>
            <a:ext cx="800799" cy="590023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A3D84708-6DF4-C94A-AEB4-5E35ACA4E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30774" y="1891643"/>
            <a:ext cx="598492" cy="598492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D55D0BDF-AAF6-7942-A364-2A4C7D956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flipH="1">
            <a:off x="-418788" y="1134428"/>
            <a:ext cx="4588192" cy="4588192"/>
          </a:xfrm>
          <a:prstGeom prst="rect">
            <a:avLst/>
          </a:prstGeom>
        </p:spPr>
      </p:pic>
      <p:pic>
        <p:nvPicPr>
          <p:cNvPr id="10" name="Picture 9" descr="breeze">
            <a:extLst>
              <a:ext uri="{FF2B5EF4-FFF2-40B4-BE49-F238E27FC236}">
                <a16:creationId xmlns:a16="http://schemas.microsoft.com/office/drawing/2014/main" id="{55DCA6F1-D52F-EC2C-3918-6971C4C4C09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18601" y="3405245"/>
            <a:ext cx="1026610" cy="1026610"/>
          </a:xfrm>
          <a:prstGeom prst="rect">
            <a:avLst/>
          </a:prstGeom>
        </p:spPr>
      </p:pic>
      <p:pic>
        <p:nvPicPr>
          <p:cNvPr id="11" name="Picture 10" descr="moose">
            <a:extLst>
              <a:ext uri="{FF2B5EF4-FFF2-40B4-BE49-F238E27FC236}">
                <a16:creationId xmlns:a16="http://schemas.microsoft.com/office/drawing/2014/main" id="{0213CE7F-028F-45FF-B6E1-71F2C345203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18599" y="4447071"/>
            <a:ext cx="947129" cy="947129"/>
          </a:xfrm>
          <a:prstGeom prst="rect">
            <a:avLst/>
          </a:prstGeom>
        </p:spPr>
      </p:pic>
      <p:pic>
        <p:nvPicPr>
          <p:cNvPr id="12" name="Picture 11" descr="teethe">
            <a:extLst>
              <a:ext uri="{FF2B5EF4-FFF2-40B4-BE49-F238E27FC236}">
                <a16:creationId xmlns:a16="http://schemas.microsoft.com/office/drawing/2014/main" id="{797A4786-F979-8BF2-62CB-71BABD55EA0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18601" y="5609075"/>
            <a:ext cx="1138914" cy="7869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90554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15590E-0F67-C9EF-3E04-2B7A78EB785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42 Check for understanding</a:t>
            </a:r>
          </a:p>
        </p:txBody>
      </p:sp>
      <p:pic>
        <p:nvPicPr>
          <p:cNvPr id="4" name="Picture 3" descr="Image of Phase 15, lesson 2 student sheet">
            <a:extLst>
              <a:ext uri="{FF2B5EF4-FFF2-40B4-BE49-F238E27FC236}">
                <a16:creationId xmlns:a16="http://schemas.microsoft.com/office/drawing/2014/main" id="{65BB8110-FEFA-36EB-55C7-38AA349A64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74447" y="561084"/>
            <a:ext cx="4025994" cy="57358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617450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A3CDA4-998C-BDA5-3DA3-E2C8AE54AD0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43 You do</a:t>
            </a:r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80508CFC-EF69-5747-BCB4-D3414CF36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648263C-1028-404E-8058-C3C306311F1E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Teacher-led focus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359CD463-C446-D044-A74C-2283E02CC2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100FFE-670A-5B4A-8E9A-59CF06C4CAA4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37410468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D91E1-4C20-8EAF-5CDA-9A25E801158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44 End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780688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5 Review You do</a:t>
            </a:r>
            <a:endParaRPr lang="en-AU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6D084EF-2697-5CE4-A5F0-D8F15657544F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</a:t>
            </a:r>
            <a:r>
              <a:rPr lang="en-US" sz="11000" err="1">
                <a:solidFill>
                  <a:srgbClr val="4557AD"/>
                </a:solidFill>
                <a:latin typeface="Tenorite" pitchFamily="2" charset="0"/>
                <a:cs typeface="Arial"/>
              </a:rPr>
              <a:t>ou</a:t>
            </a:r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ow</a:t>
            </a:r>
            <a:endParaRPr lang="en-AU" sz="1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42AC9203-2132-1981-AEC8-1A8E12A792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08599" y="2002954"/>
            <a:ext cx="7142561" cy="414040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pic>
        <p:nvPicPr>
          <p:cNvPr id="3" name="Graphic 2" descr="A brown cow bellowing next to a person with their hands over their ears.">
            <a:extLst>
              <a:ext uri="{FF2B5EF4-FFF2-40B4-BE49-F238E27FC236}">
                <a16:creationId xmlns:a16="http://schemas.microsoft.com/office/drawing/2014/main" id="{3C528613-B164-4A4B-C184-3C89F85F1C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191586" y="2444506"/>
            <a:ext cx="5808825" cy="22576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54ECEA8-F383-9C0F-EE57-78122801D98B}"/>
              </a:ext>
            </a:extLst>
          </p:cNvPr>
          <p:cNvSpPr txBox="1"/>
          <p:nvPr/>
        </p:nvSpPr>
        <p:spPr>
          <a:xfrm>
            <a:off x="1" y="5023296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ou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 br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ow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n c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ow</a:t>
            </a:r>
            <a:endParaRPr lang="en-AU" sz="5400" u="sng">
              <a:solidFill>
                <a:srgbClr val="4557AD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2502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6 Review You do</a:t>
            </a:r>
            <a:endParaRPr lang="en-AU" dirty="0"/>
          </a:p>
        </p:txBody>
      </p:sp>
      <p:grpSp>
        <p:nvGrpSpPr>
          <p:cNvPr id="4" name="Group 3" descr="A square tile with the letter v in it followed by a circular tile with the letter e in it. Underneath is an imge of a  muted speaker icon.">
            <a:extLst>
              <a:ext uri="{FF2B5EF4-FFF2-40B4-BE49-F238E27FC236}">
                <a16:creationId xmlns:a16="http://schemas.microsoft.com/office/drawing/2014/main" id="{BECFBDE4-18B4-A0AC-0642-C82E2E70AF2A}"/>
              </a:ext>
            </a:extLst>
          </p:cNvPr>
          <p:cNvGrpSpPr/>
          <p:nvPr/>
        </p:nvGrpSpPr>
        <p:grpSpPr>
          <a:xfrm>
            <a:off x="3076556" y="2566732"/>
            <a:ext cx="5000643" cy="1976458"/>
            <a:chOff x="1452209" y="3087350"/>
            <a:chExt cx="3413712" cy="151676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3708F9C3-F673-FD7A-533E-2747F443B396}"/>
                </a:ext>
              </a:extLst>
            </p:cNvPr>
            <p:cNvGrpSpPr/>
            <p:nvPr/>
          </p:nvGrpSpPr>
          <p:grpSpPr>
            <a:xfrm>
              <a:off x="1452209" y="3200850"/>
              <a:ext cx="3413712" cy="1403268"/>
              <a:chOff x="2610196" y="2658034"/>
              <a:chExt cx="6328016" cy="2305820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4FC33388-3AB3-236F-7422-7E202DDEAFBF}"/>
                  </a:ext>
                </a:extLst>
              </p:cNvPr>
              <p:cNvGrpSpPr/>
              <p:nvPr/>
            </p:nvGrpSpPr>
            <p:grpSpPr>
              <a:xfrm>
                <a:off x="5651660" y="2658034"/>
                <a:ext cx="3286552" cy="1541932"/>
                <a:chOff x="5834579" y="3190859"/>
                <a:chExt cx="3187064" cy="1541932"/>
              </a:xfrm>
            </p:grpSpPr>
            <p:sp>
              <p:nvSpPr>
                <p:cNvPr id="10" name="Rounded Rectangle 13">
                  <a:extLst>
                    <a:ext uri="{FF2B5EF4-FFF2-40B4-BE49-F238E27FC236}">
                      <a16:creationId xmlns:a16="http://schemas.microsoft.com/office/drawing/2014/main" id="{DDB4443C-2076-1CFA-4F55-C9A4F61CA36C}"/>
                    </a:ext>
                  </a:extLst>
                </p:cNvPr>
                <p:cNvSpPr/>
                <p:nvPr/>
              </p:nvSpPr>
              <p:spPr>
                <a:xfrm>
                  <a:off x="5834579" y="3190860"/>
                  <a:ext cx="1541931" cy="1541931"/>
                </a:xfrm>
                <a:prstGeom prst="roundRect">
                  <a:avLst>
                    <a:gd name="adj" fmla="val 8315"/>
                  </a:avLst>
                </a:prstGeom>
                <a:solidFill>
                  <a:srgbClr val="776AAA"/>
                </a:solidFill>
                <a:ln w="28575">
                  <a:solidFill>
                    <a:srgbClr val="776AAA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9B43771B-D68E-479F-7963-91D4018B18E4}"/>
                    </a:ext>
                  </a:extLst>
                </p:cNvPr>
                <p:cNvSpPr/>
                <p:nvPr/>
              </p:nvSpPr>
              <p:spPr>
                <a:xfrm>
                  <a:off x="7479712" y="3190859"/>
                  <a:ext cx="1541931" cy="1541931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8000">
                      <a:latin typeface="Tenorite" panose="00000500000000000000" pitchFamily="2" charset="0"/>
                    </a:rPr>
                    <a:t>e</a:t>
                  </a:r>
                  <a:endParaRPr lang="en-US" sz="11500">
                    <a:latin typeface="Tenorite" panose="00000500000000000000" pitchFamily="2" charset="0"/>
                  </a:endParaRPr>
                </a:p>
                <a:p>
                  <a:pPr algn="ctr"/>
                  <a:endParaRPr lang="en-US"/>
                </a:p>
              </p:txBody>
            </p:sp>
          </p:grp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8DBB7FAC-112F-1A13-5407-79C523B0EB2B}"/>
                  </a:ext>
                </a:extLst>
              </p:cNvPr>
              <p:cNvCxnSpPr/>
              <p:nvPr/>
            </p:nvCxnSpPr>
            <p:spPr>
              <a:xfrm flipH="1">
                <a:off x="2610196" y="4199965"/>
                <a:ext cx="2892829" cy="0"/>
              </a:xfrm>
              <a:prstGeom prst="line">
                <a:avLst/>
              </a:prstGeom>
              <a:ln w="57150">
                <a:solidFill>
                  <a:srgbClr val="776A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9" name="Graphic 8" descr="Mute speaker with solid fill">
                <a:extLst>
                  <a:ext uri="{FF2B5EF4-FFF2-40B4-BE49-F238E27FC236}">
                    <a16:creationId xmlns:a16="http://schemas.microsoft.com/office/drawing/2014/main" id="{59BEB28F-71FD-F755-788F-D5EF8D4833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827233" y="4199965"/>
                <a:ext cx="763890" cy="763889"/>
              </a:xfrm>
              <a:prstGeom prst="rect">
                <a:avLst/>
              </a:prstGeom>
            </p:spPr>
          </p:pic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5E6A6B2-BC97-2767-A20D-6E07A69F1683}"/>
                </a:ext>
              </a:extLst>
            </p:cNvPr>
            <p:cNvSpPr txBox="1"/>
            <p:nvPr/>
          </p:nvSpPr>
          <p:spPr>
            <a:xfrm>
              <a:off x="2861070" y="3087350"/>
              <a:ext cx="1321551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8000">
                  <a:solidFill>
                    <a:schemeClr val="bg1"/>
                  </a:solidFill>
                  <a:latin typeface="Tenorite" panose="00000500000000000000" pitchFamily="2" charset="0"/>
                </a:rPr>
                <a:t>v</a:t>
              </a:r>
              <a:endParaRPr lang="en-US" sz="600">
                <a:solidFill>
                  <a:schemeClr val="bg1"/>
                </a:solidFill>
                <a:latin typeface="Tenorite" panose="00000500000000000000" pitchFamily="2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12672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7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37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2EC2F-DBEB-7D92-11A7-617BA9EC9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D8FCA7-A438-2EC2-4C2C-17DAE2689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9A489239-FA40-EBA1-C372-43637C133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6" name="Group 5" descr="bookshelf, coiled, lease, continue">
            <a:extLst>
              <a:ext uri="{FF2B5EF4-FFF2-40B4-BE49-F238E27FC236}">
                <a16:creationId xmlns:a16="http://schemas.microsoft.com/office/drawing/2014/main" id="{F6E4324F-4AEF-E022-2C0B-CAA28F08DED7}"/>
              </a:ext>
            </a:extLst>
          </p:cNvPr>
          <p:cNvGrpSpPr/>
          <p:nvPr/>
        </p:nvGrpSpPr>
        <p:grpSpPr>
          <a:xfrm>
            <a:off x="285750" y="1783759"/>
            <a:ext cx="11906250" cy="3609249"/>
            <a:chOff x="285750" y="1783759"/>
            <a:chExt cx="11906250" cy="3609249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B36D393-7A0A-9837-6303-F02A9B97DAC3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lease          continue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508CCEF3-B818-6D44-5E08-B725BEABCB99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bookshelf     coiled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409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9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5" name="Picture 4" descr="round">
            <a:extLst>
              <a:ext uri="{FF2B5EF4-FFF2-40B4-BE49-F238E27FC236}">
                <a16:creationId xmlns:a16="http://schemas.microsoft.com/office/drawing/2014/main" id="{B7577EF5-86B3-5DB9-0BBA-F9FE62CCAC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598" y="2573004"/>
            <a:ext cx="2742127" cy="2742127"/>
          </a:xfrm>
          <a:prstGeom prst="rect">
            <a:avLst/>
          </a:prstGeom>
        </p:spPr>
      </p:pic>
      <p:pic>
        <p:nvPicPr>
          <p:cNvPr id="3" name="Picture 2" descr="sleeve">
            <a:extLst>
              <a:ext uri="{FF2B5EF4-FFF2-40B4-BE49-F238E27FC236}">
                <a16:creationId xmlns:a16="http://schemas.microsoft.com/office/drawing/2014/main" id="{770DD857-DFE1-5D5A-540F-F4B8178278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17450" y="2803287"/>
            <a:ext cx="3441095" cy="2281562"/>
          </a:xfrm>
          <a:prstGeom prst="rect">
            <a:avLst/>
          </a:prstGeom>
        </p:spPr>
      </p:pic>
      <p:pic>
        <p:nvPicPr>
          <p:cNvPr id="6" name="Picture 5" descr="roof">
            <a:extLst>
              <a:ext uri="{FF2B5EF4-FFF2-40B4-BE49-F238E27FC236}">
                <a16:creationId xmlns:a16="http://schemas.microsoft.com/office/drawing/2014/main" id="{001AAAB2-A788-1B50-3A4B-3AC150D3AA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40934" y="2890629"/>
            <a:ext cx="2565468" cy="182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778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MAxPGvWV"/>
  <p:tag name="ARTICULATE_SLIDE_COUNT" val="26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5" ma:contentTypeDescription="Create a new document." ma:contentTypeScope="" ma:versionID="f59fd6dfb918e50fe34ee862c39c136a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238298282d79aa79b3b2f40cde105f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DD4F0BE-F641-4515-BC29-C83F65CD58D7}"/>
</file>

<file path=customXml/itemProps2.xml><?xml version="1.0" encoding="utf-8"?>
<ds:datastoreItem xmlns:ds="http://schemas.openxmlformats.org/officeDocument/2006/customXml" ds:itemID="{34B6B44C-FE25-47D4-AD61-028CF4DE9483}">
  <ds:schemaRefs>
    <ds:schemaRef ds:uri="http://purl.org/dc/terms/"/>
    <ds:schemaRef ds:uri="ff236c08-9611-4854-a4bb-16d44b7327b6"/>
    <ds:schemaRef ds:uri="http://schemas.microsoft.com/office/infopath/2007/PartnerControls"/>
    <ds:schemaRef ds:uri="64eff3df-e3d6-48ed-978f-45ff25640900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9db9cec-f888-461f-add2-60a613c46be5}" enabled="0" method="" siteId="{59db9cec-f888-461f-add2-60a613c46be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5935</Words>
  <Application>Microsoft Office PowerPoint</Application>
  <PresentationFormat>Widescreen</PresentationFormat>
  <Paragraphs>739</Paragraphs>
  <Slides>44</Slides>
  <Notes>43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2" baseType="lpstr">
      <vt:lpstr>Aptos</vt:lpstr>
      <vt:lpstr>Arial</vt:lpstr>
      <vt:lpstr>Calibri</vt:lpstr>
      <vt:lpstr>Calibri Light</vt:lpstr>
      <vt:lpstr>Courier New</vt:lpstr>
      <vt:lpstr>Symbol</vt:lpstr>
      <vt:lpstr>Tenorite</vt:lpstr>
      <vt:lpstr>Office Theme</vt:lpstr>
      <vt:lpstr>Slide 1 Explicit teaching Phase 15, lesson 2 Silent final e after s, a and th</vt:lpstr>
      <vt:lpstr>Slide 2 Review You do</vt:lpstr>
      <vt:lpstr>Slide 3 Review You do</vt:lpstr>
      <vt:lpstr>Slide 4 Review You do</vt:lpstr>
      <vt:lpstr>Slide 5 Review You do</vt:lpstr>
      <vt:lpstr>Slide 6 Review You do</vt:lpstr>
      <vt:lpstr>Slide 7 Review You do</vt:lpstr>
      <vt:lpstr>Slide 8 Review You do</vt:lpstr>
      <vt:lpstr>Slide 9 Review You do</vt:lpstr>
      <vt:lpstr>Slide 10 Suffix review</vt:lpstr>
      <vt:lpstr>Slide 11 Review You do</vt:lpstr>
      <vt:lpstr>Slide 12 Review You do</vt:lpstr>
      <vt:lpstr>Slide 13 Review You do</vt:lpstr>
      <vt:lpstr>Slide 14 Review You do</vt:lpstr>
      <vt:lpstr>Slide 15 Review You do</vt:lpstr>
      <vt:lpstr>Slide 16 End of review</vt:lpstr>
      <vt:lpstr>Slide 17 Learning intention and success criteria</vt:lpstr>
      <vt:lpstr>Slide 18 I do</vt:lpstr>
      <vt:lpstr>Slide 19 I do</vt:lpstr>
      <vt:lpstr>Slide 20 I do</vt:lpstr>
      <vt:lpstr>Slide 21 I do</vt:lpstr>
      <vt:lpstr>Slide 22 I do</vt:lpstr>
      <vt:lpstr>Slide 23 I do</vt:lpstr>
      <vt:lpstr>Slide 24 I do</vt:lpstr>
      <vt:lpstr>Slide 25 I do</vt:lpstr>
      <vt:lpstr>Slide 26 I do</vt:lpstr>
      <vt:lpstr>Slide 27 We do</vt:lpstr>
      <vt:lpstr>Slide 28 We do</vt:lpstr>
      <vt:lpstr>Slide 29 We do</vt:lpstr>
      <vt:lpstr>Slide 30 We do</vt:lpstr>
      <vt:lpstr>Slide 31 I do</vt:lpstr>
      <vt:lpstr>Slide 32 I do</vt:lpstr>
      <vt:lpstr>Slide 33 I do</vt:lpstr>
      <vt:lpstr>Slide 34 We do</vt:lpstr>
      <vt:lpstr>Slide 35 We do</vt:lpstr>
      <vt:lpstr>Slide 36 We do</vt:lpstr>
      <vt:lpstr>Slide 37 I do</vt:lpstr>
      <vt:lpstr>Slide 38 We do</vt:lpstr>
      <vt:lpstr>Slide 39 I do</vt:lpstr>
      <vt:lpstr>Slide 40 We do</vt:lpstr>
      <vt:lpstr>Slide 41 Check for understanding</vt:lpstr>
      <vt:lpstr>Slide 42 Check for understanding</vt:lpstr>
      <vt:lpstr>Slide 43 You do</vt:lpstr>
      <vt:lpstr>Slide 44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2026-04-01T01:53:26Z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22CE8438-E82D-4CC6-89E6-CFD1C275D3A8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11.1_0807</vt:lpwstr>
  </property>
</Properties>
</file>