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tags/tag33.xml" ContentType="application/vnd.openxmlformats-officedocument.presentationml.tags+xml"/>
  <Override PartName="/ppt/notesSlides/notesSlide37.xml" ContentType="application/vnd.openxmlformats-officedocument.presentationml.notesSlide+xml"/>
  <Override PartName="/ppt/tags/tag34.xml" ContentType="application/vnd.openxmlformats-officedocument.presentationml.tags+xml"/>
  <Override PartName="/ppt/notesSlides/notesSlide38.xml" ContentType="application/vnd.openxmlformats-officedocument.presentationml.notesSlide+xml"/>
  <Override PartName="/ppt/tags/tag35.xml" ContentType="application/vnd.openxmlformats-officedocument.presentationml.tags+xml"/>
  <Override PartName="/ppt/notesSlides/notesSlide39.xml" ContentType="application/vnd.openxmlformats-officedocument.presentationml.notesSlide+xml"/>
  <Override PartName="/ppt/tags/tag36.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handoutMasterIdLst>
    <p:handoutMasterId r:id="rId48"/>
  </p:handoutMasterIdLst>
  <p:sldIdLst>
    <p:sldId id="520" r:id="rId5"/>
    <p:sldId id="575" r:id="rId6"/>
    <p:sldId id="588" r:id="rId7"/>
    <p:sldId id="594" r:id="rId8"/>
    <p:sldId id="590" r:id="rId9"/>
    <p:sldId id="595" r:id="rId10"/>
    <p:sldId id="541" r:id="rId11"/>
    <p:sldId id="512" r:id="rId12"/>
    <p:sldId id="463" r:id="rId13"/>
    <p:sldId id="528" r:id="rId14"/>
    <p:sldId id="529" r:id="rId15"/>
    <p:sldId id="513" r:id="rId16"/>
    <p:sldId id="514" r:id="rId17"/>
    <p:sldId id="515" r:id="rId18"/>
    <p:sldId id="516" r:id="rId19"/>
    <p:sldId id="498" r:id="rId20"/>
    <p:sldId id="546" r:id="rId21"/>
    <p:sldId id="547" r:id="rId22"/>
    <p:sldId id="548" r:id="rId23"/>
    <p:sldId id="549" r:id="rId24"/>
    <p:sldId id="550" r:id="rId25"/>
    <p:sldId id="592" r:id="rId26"/>
    <p:sldId id="551" r:id="rId27"/>
    <p:sldId id="552" r:id="rId28"/>
    <p:sldId id="591" r:id="rId29"/>
    <p:sldId id="593" r:id="rId30"/>
    <p:sldId id="554" r:id="rId31"/>
    <p:sldId id="555" r:id="rId32"/>
    <p:sldId id="556" r:id="rId33"/>
    <p:sldId id="557" r:id="rId34"/>
    <p:sldId id="558" r:id="rId35"/>
    <p:sldId id="559" r:id="rId36"/>
    <p:sldId id="560" r:id="rId37"/>
    <p:sldId id="561" r:id="rId38"/>
    <p:sldId id="562" r:id="rId39"/>
    <p:sldId id="563" r:id="rId40"/>
    <p:sldId id="564" r:id="rId41"/>
    <p:sldId id="565" r:id="rId42"/>
    <p:sldId id="566" r:id="rId43"/>
    <p:sldId id="493" r:id="rId44"/>
    <p:sldId id="494" r:id="rId45"/>
    <p:sldId id="499"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9E8"/>
    <a:srgbClr val="007FC2"/>
    <a:srgbClr val="D9ECF6"/>
    <a:srgbClr val="FFFFFF"/>
    <a:srgbClr val="0E1E42"/>
    <a:srgbClr val="565859"/>
    <a:srgbClr val="0E1F42"/>
    <a:srgbClr val="4857A6"/>
    <a:srgbClr val="4557AD"/>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307B54-7455-41D7-A976-81712D92F94E}" v="1" dt="2026-04-01T01:54:54.1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55825" autoAdjust="0"/>
  </p:normalViewPr>
  <p:slideViewPr>
    <p:cSldViewPr snapToGrid="0">
      <p:cViewPr varScale="1">
        <p:scale>
          <a:sx n="61" d="100"/>
          <a:sy n="61" d="100"/>
        </p:scale>
        <p:origin x="1716" y="11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modSld modMainMaster">
      <pc:chgData name="Kerrie Shanahan" userId="ae473d9f-76e9-476f-892f-2674ea963afc" providerId="ADAL" clId="{1C2628FB-1F07-4B48-8FB3-27553585B1CA}" dt="2026-04-01T01:54:56.819" v="2" actId="20577"/>
      <pc:docMkLst>
        <pc:docMk/>
      </pc:docMkLst>
      <pc:sldChg chg="modNotesTx">
        <pc:chgData name="Kerrie Shanahan" userId="ae473d9f-76e9-476f-892f-2674ea963afc" providerId="ADAL" clId="{1C2628FB-1F07-4B48-8FB3-27553585B1CA}" dt="2026-04-01T01:54:56.819" v="2" actId="20577"/>
        <pc:sldMkLst>
          <pc:docMk/>
          <pc:sldMk cId="2491177883" sldId="512"/>
        </pc:sldMkLst>
      </pc:sldChg>
      <pc:sldMasterChg chg="modSldLayout">
        <pc:chgData name="Kerrie Shanahan" userId="ae473d9f-76e9-476f-892f-2674ea963afc" providerId="ADAL" clId="{1C2628FB-1F07-4B48-8FB3-27553585B1CA}" dt="2026-03-31T03:29:41.566" v="1" actId="20577"/>
        <pc:sldMasterMkLst>
          <pc:docMk/>
          <pc:sldMasterMk cId="1034081160" sldId="2147483648"/>
        </pc:sldMasterMkLst>
        <pc:sldLayoutChg chg="modSp mod">
          <pc:chgData name="Kerrie Shanahan" userId="ae473d9f-76e9-476f-892f-2674ea963afc" providerId="ADAL" clId="{1C2628FB-1F07-4B48-8FB3-27553585B1CA}" dt="2026-03-31T03:29:41.566" v="1" actId="20577"/>
          <pc:sldLayoutMkLst>
            <pc:docMk/>
            <pc:sldMasterMk cId="1034081160" sldId="2147483648"/>
            <pc:sldLayoutMk cId="2555866018" sldId="2147483716"/>
          </pc:sldLayoutMkLst>
          <pc:spChg chg="mod">
            <ac:chgData name="Kerrie Shanahan" userId="ae473d9f-76e9-476f-892f-2674ea963afc" providerId="ADAL" clId="{1C2628FB-1F07-4B48-8FB3-27553585B1CA}" dt="2026-03-31T03:29:41.566" v="1" actId="20577"/>
            <ac:spMkLst>
              <pc:docMk/>
              <pc:sldMasterMk cId="1034081160" sldId="2147483648"/>
              <pc:sldLayoutMk cId="2555866018" sldId="2147483716"/>
              <ac:spMk id="22" creationId="{5123AA02-ADCC-30AE-A868-400600829F9F}"/>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15)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ar</a:t>
            </a:r>
            <a:r>
              <a:rPr lang="en-AU" sz="1200" b="1" dirty="0">
                <a:latin typeface="+mn-lt"/>
              </a:rPr>
              <a:t> </a:t>
            </a:r>
            <a:r>
              <a:rPr lang="en-AU" sz="1200" b="0" dirty="0">
                <a:latin typeface="+mn-lt"/>
              </a:rPr>
              <a:t>says</a:t>
            </a:r>
            <a:r>
              <a:rPr lang="en-AU" sz="1200" dirty="0">
                <a:latin typeface="+mn-lt"/>
              </a:rPr>
              <a:t> </a:t>
            </a:r>
            <a:r>
              <a:rPr lang="en-AU" sz="1200" i="0" dirty="0">
                <a:latin typeface="+mn-lt"/>
              </a:rPr>
              <a:t>/</a:t>
            </a:r>
            <a:r>
              <a:rPr lang="en-AU" sz="1200" i="0" dirty="0" err="1">
                <a:latin typeface="+mn-lt"/>
                <a:ea typeface="Calibri" panose="020F0502020204030204" pitchFamily="34" charset="0"/>
                <a:cs typeface="Calibri" panose="020F0502020204030204" pitchFamily="34" charset="0"/>
              </a:rPr>
              <a:t>ar</a:t>
            </a:r>
            <a:r>
              <a:rPr lang="en-AU" sz="1200" i="0" dirty="0">
                <a:latin typeface="+mn-lt"/>
              </a:rPr>
              <a:t>/ </a:t>
            </a:r>
            <a:r>
              <a:rPr lang="en-AU" sz="1200" dirty="0">
                <a:latin typeface="+mn-lt"/>
              </a:rPr>
              <a:t>(slides 16 to 41)</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says</a:t>
            </a:r>
            <a:r>
              <a:rPr lang="en-AU" sz="1200" b="0" dirty="0">
                <a:latin typeface="+mn-lt"/>
              </a:rPr>
              <a:t> (slides 33 and 34)</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40).</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a:t>
            </a:r>
            <a:r>
              <a:rPr lang="en-US" sz="1200" b="0" i="0">
                <a:solidFill>
                  <a:srgbClr val="000000"/>
                </a:solidFill>
                <a:effectLst/>
                <a:latin typeface="+mn-lt"/>
              </a:rPr>
              <a:t>slides 1</a:t>
            </a:r>
            <a:r>
              <a:rPr lang="en-US" sz="1200" b="0" i="0" dirty="0">
                <a:solidFill>
                  <a:srgbClr val="000000"/>
                </a:solidFill>
                <a:effectLst/>
                <a:latin typeface="+mn-lt"/>
              </a:rPr>
              <a:t>7</a:t>
            </a:r>
            <a:r>
              <a:rPr lang="en-US" sz="1200" b="0" i="0">
                <a:solidFill>
                  <a:srgbClr val="000000"/>
                </a:solidFill>
                <a:effectLst/>
                <a:latin typeface="+mn-lt"/>
              </a:rPr>
              <a:t> and 1</a:t>
            </a:r>
            <a:r>
              <a:rPr lang="en-US" sz="1200" b="0" i="0" dirty="0">
                <a:solidFill>
                  <a:srgbClr val="000000"/>
                </a:solidFill>
                <a:effectLst/>
                <a:latin typeface="+mn-lt"/>
              </a:rPr>
              <a:t>8</a:t>
            </a:r>
            <a:r>
              <a:rPr lang="en-US" sz="1200" b="0" i="0">
                <a:solidFill>
                  <a:srgbClr val="000000"/>
                </a:solidFill>
                <a:effectLst/>
                <a:latin typeface="+mn-lt"/>
              </a:rPr>
              <a:t> </a:t>
            </a:r>
            <a:r>
              <a:rPr lang="en-US" sz="1200" b="0" i="0" dirty="0">
                <a:solidFill>
                  <a:srgbClr val="000000"/>
                </a:solidFill>
                <a:effectLst/>
                <a:latin typeface="+mn-lt"/>
              </a:rPr>
              <a:t>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41). For example, you could use the Phonics pair-game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reading the base word then adding the </a:t>
            </a:r>
            <a:r>
              <a:rPr lang="en-US" sz="1200" b="1" dirty="0">
                <a:latin typeface="+mn-lt"/>
              </a:rPr>
              <a:t>-</a:t>
            </a:r>
            <a:r>
              <a:rPr lang="en-US" sz="1200" b="1" dirty="0" err="1">
                <a:latin typeface="+mn-lt"/>
              </a:rPr>
              <a:t>ing</a:t>
            </a:r>
            <a:r>
              <a:rPr lang="en-US" sz="1200" b="0" dirty="0">
                <a:latin typeface="+mn-lt"/>
              </a:rPr>
              <a:t>,</a:t>
            </a:r>
            <a:r>
              <a:rPr lang="en-US" sz="1200" b="1" dirty="0">
                <a:latin typeface="+mn-lt"/>
              </a:rPr>
              <a:t> -ed </a:t>
            </a:r>
            <a:r>
              <a:rPr lang="en-US" sz="1200" b="0" dirty="0">
                <a:latin typeface="+mn-lt"/>
              </a:rPr>
              <a:t>or</a:t>
            </a:r>
            <a:r>
              <a:rPr lang="en-US" sz="1200" b="1" dirty="0">
                <a:latin typeface="+mn-lt"/>
              </a:rPr>
              <a:t> -y </a:t>
            </a:r>
            <a:r>
              <a:rPr lang="en-US" sz="1200" b="0" dirty="0">
                <a:latin typeface="+mn-lt"/>
              </a:rPr>
              <a:t>suffix</a:t>
            </a:r>
            <a:endParaRPr lang="en-US" sz="1200"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noting the final consonant being doubled for a </a:t>
            </a:r>
            <a:r>
              <a:rPr lang="en-US" sz="1200" b="1" dirty="0">
                <a:latin typeface="+mn-lt"/>
              </a:rPr>
              <a:t>1-1-1 base word</a:t>
            </a:r>
            <a:r>
              <a:rPr lang="en-US" sz="120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t>
            </a:r>
            <a:r>
              <a:rPr lang="en-US" b="1" dirty="0" err="1"/>
              <a:t>ing</a:t>
            </a:r>
            <a:r>
              <a:rPr lang="en-US" dirty="0"/>
              <a:t>, happening now</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-ed</a:t>
            </a:r>
            <a:r>
              <a:rPr lang="en-US" dirty="0"/>
              <a:t>, already happened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-y</a:t>
            </a:r>
            <a:r>
              <a:rPr lang="en-US" dirty="0"/>
              <a:t>, what something is like.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r>
              <a:rPr lang="en-US" sz="1200" b="1" dirty="0">
                <a:latin typeface="+mn-lt"/>
              </a:rPr>
              <a:t>Provide corrective feedback as needed:</a:t>
            </a:r>
          </a:p>
          <a:p>
            <a:r>
              <a:rPr lang="en-US" sz="1200" dirty="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Note: </a:t>
            </a:r>
            <a:r>
              <a:rPr lang="en-US" sz="1200" dirty="0">
                <a:effectLst/>
                <a:latin typeface="+mn-lt"/>
                <a:ea typeface="Aptos" panose="020B0004020202020204" pitchFamily="34" charset="0"/>
                <a:cs typeface="Times New Roman" panose="02020603050405020304" pitchFamily="18" charset="0"/>
              </a:rPr>
              <a:t>You may </a:t>
            </a:r>
            <a:r>
              <a:rPr lang="en-US" sz="1200" dirty="0">
                <a:latin typeface="+mn-lt"/>
              </a:rPr>
              <a:t>choose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hilly</a:t>
            </a:r>
            <a:r>
              <a:rPr lang="en-US" b="0" dirty="0"/>
              <a:t>,</a:t>
            </a:r>
            <a:r>
              <a:rPr lang="en-US" b="1" dirty="0"/>
              <a:t> skipping</a:t>
            </a:r>
            <a:r>
              <a:rPr lang="en-US" b="0" dirty="0"/>
              <a:t>,</a:t>
            </a:r>
            <a:r>
              <a:rPr lang="en-US" b="1" dirty="0"/>
              <a:t> chatted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a:t>
            </a:r>
            <a:r>
              <a:rPr lang="en-US" b="1" dirty="0"/>
              <a:t>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doubling the final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t>
            </a:r>
            <a:r>
              <a:rPr lang="en-US" b="1" dirty="0" err="1"/>
              <a:t>ing</a:t>
            </a:r>
            <a:r>
              <a:rPr lang="en-US" dirty="0"/>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-ed</a:t>
            </a:r>
            <a:r>
              <a:rPr lang="en-US" dirty="0"/>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-y</a:t>
            </a:r>
            <a:r>
              <a:rPr lang="en-US" dirty="0"/>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f/a/</a:t>
            </a:r>
            <a:r>
              <a:rPr lang="en-US" b="1" err="1"/>
              <a:t>th</a:t>
            </a:r>
            <a:r>
              <a:rPr lang="en-US" b="1"/>
              <a:t>/er</a:t>
            </a:r>
            <a:r>
              <a:rPr lang="en-US" b="0" dirty="0"/>
              <a:t>,</a:t>
            </a:r>
            <a:r>
              <a:rPr lang="en-US" b="1"/>
              <a:t> father</a:t>
            </a:r>
            <a:r>
              <a:rPr lang="en-US" b="0" dirty="0"/>
              <a:t>,</a:t>
            </a:r>
            <a:r>
              <a:rPr lang="en-US" b="1"/>
              <a:t> f-a-</a:t>
            </a:r>
            <a:r>
              <a:rPr lang="en-US" b="1" err="1"/>
              <a:t>th</a:t>
            </a:r>
            <a:r>
              <a:rPr lang="en-US" b="1"/>
              <a:t>-er</a:t>
            </a:r>
            <a:r>
              <a:rPr lang="en-US" b="0"/>
              <a:t> spells </a:t>
            </a:r>
            <a:r>
              <a:rPr lang="en-US" b="1"/>
              <a:t>father</a:t>
            </a:r>
            <a:r>
              <a:rPr lang="en-US" b="0" dirty="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a:t>
            </a:r>
            <a:r>
              <a:rPr lang="en-US" sz="1200" kern="1200">
                <a:solidFill>
                  <a:schemeClr val="tx1"/>
                </a:solidFill>
                <a:latin typeface="+mn-lt"/>
                <a:ea typeface="+mn-ea"/>
                <a:cs typeface="+mn-cs"/>
              </a:rPr>
              <a:t>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sz="1200" b="1">
                <a:solidFill>
                  <a:schemeClr val="tx1"/>
                </a:solidFill>
                <a:latin typeface="+mn-lt"/>
                <a:ea typeface="Verdana" panose="020B0604030504040204" pitchFamily="34" charset="0"/>
              </a:rPr>
              <a:t>I made boiled trout to give to my father when he came to town.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a:solidFill>
                  <a:schemeClr val="tx1"/>
                </a:solidFill>
                <a:latin typeface="+mn-lt"/>
                <a:ea typeface="Verdana" panose="020B0604030504040204" pitchFamily="34" charset="0"/>
              </a:rPr>
              <a:t>When he got to my house, we ate it with pork and cheese.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a:t>
            </a:r>
            <a:r>
              <a:rPr lang="en-US" dirty="0">
                <a:solidFill>
                  <a:schemeClr val="tx1"/>
                </a:solidFill>
                <a:latin typeface="+mn-lt"/>
              </a:rPr>
              <a:t>,</a:t>
            </a:r>
            <a:r>
              <a:rPr lang="en-US">
                <a:solidFill>
                  <a:schemeClr val="tx1"/>
                </a:solidFill>
                <a:latin typeface="+mn-lt"/>
              </a:rPr>
              <a:t>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dirty="0" err="1">
                <a:effectLst/>
                <a:latin typeface="+mn-lt"/>
                <a:ea typeface="Times New Roman" panose="02020603050405020304" pitchFamily="18" charset="0"/>
              </a:rPr>
              <a:t>ar</a:t>
            </a:r>
            <a:r>
              <a:rPr lang="en-AU" sz="1200" kern="1200" dirty="0">
                <a:effectLst/>
                <a:latin typeface="+mn-lt"/>
                <a:ea typeface="Times New Roman" panose="02020603050405020304" pitchFamily="18" charset="0"/>
              </a:rPr>
              <a:t> </a:t>
            </a:r>
            <a:r>
              <a:rPr lang="en-AU" sz="1200" kern="1200">
                <a:effectLst/>
                <a:latin typeface="+mn-lt"/>
                <a:ea typeface="Times New Roman" panose="02020603050405020304" pitchFamily="18" charset="0"/>
              </a:rPr>
              <a:t>making the </a:t>
            </a:r>
            <a:r>
              <a:rPr lang="en-AU" sz="1200" b="1" kern="1200">
                <a:effectLst/>
                <a:latin typeface="+mn-lt"/>
                <a:ea typeface="Times New Roman" panose="02020603050405020304" pitchFamily="18" charset="0"/>
              </a:rPr>
              <a:t>r-controlled vowel </a:t>
            </a:r>
            <a:r>
              <a:rPr lang="en-AU" sz="1200" kern="1200">
                <a:effectLst/>
                <a:latin typeface="+mn-lt"/>
                <a:ea typeface="Times New Roman" panose="02020603050405020304" pitchFamily="18" charset="0"/>
              </a:rPr>
              <a:t>sound </a:t>
            </a:r>
            <a:r>
              <a:rPr lang="en-US" sz="1200" b="0">
                <a:latin typeface="+mn-lt"/>
              </a:rPr>
              <a:t>/</a:t>
            </a:r>
            <a:r>
              <a:rPr lang="en-US" sz="1200" b="0" err="1">
                <a:latin typeface="+mn-lt"/>
                <a:ea typeface="Calibri" panose="020F0502020204030204" pitchFamily="34" charset="0"/>
                <a:cs typeface="Arial" panose="020B0604020202020204" pitchFamily="34" charset="0"/>
              </a:rPr>
              <a:t>ar</a:t>
            </a:r>
            <a:r>
              <a:rPr lang="en-US" sz="1200" b="0">
                <a:latin typeface="+mn-lt"/>
                <a:cs typeface="Arial" panose="020B0604020202020204" pitchFamily="34" charset="0"/>
              </a:rPr>
              <a:t>/ as in </a:t>
            </a:r>
            <a:r>
              <a:rPr lang="en-AU" sz="1200" b="1">
                <a:latin typeface="+mn-lt"/>
                <a:cs typeface="Arial" panose="020B0604020202020204" pitchFamily="34" charset="0"/>
              </a:rPr>
              <a:t>barn</a:t>
            </a:r>
            <a:r>
              <a:rPr lang="en-AU" sz="1200" b="0" kern="1200" dirty="0">
                <a:effectLst/>
                <a:latin typeface="+mn-lt"/>
                <a:ea typeface="Times New Roman" panose="02020603050405020304" pitchFamily="18" charset="0"/>
                <a:cs typeface="Arial" panose="020B0604020202020204" pitchFamily="34" charset="0"/>
              </a:rPr>
              <a:t>.</a:t>
            </a:r>
            <a:endParaRPr lang="en-AU" sz="1200" b="0" kern="1200">
              <a:effectLst/>
              <a:latin typeface="+mn-lt"/>
              <a:cs typeface="Arial" panose="020B0604020202020204" pitchFamily="34" charset="0"/>
            </a:endParaRPr>
          </a:p>
          <a:p>
            <a:endParaRPr lang="en-AU" sz="1200" b="0" kern="1200">
              <a:effectLst/>
              <a:latin typeface="+mn-lt"/>
              <a:ea typeface="Times New Roman" panose="02020603050405020304" pitchFamily="18" charset="0"/>
              <a:cs typeface="Arial" panose="020B0604020202020204" pitchFamily="34"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says</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a:t>
            </a:r>
            <a:r>
              <a:rPr lang="en-US" dirty="0">
                <a:latin typeface="+mn-lt"/>
              </a:rPr>
              <a:t>When</a:t>
            </a:r>
            <a:r>
              <a:rPr lang="en-US">
                <a:latin typeface="+mn-lt"/>
              </a:rPr>
              <a:t> spelling an irregular word orally, say the letter names aloud, grouping the letter names together according to the sounds in the word, for example, </a:t>
            </a:r>
            <a:r>
              <a:rPr lang="en-US" b="1">
                <a:latin typeface="+mn-lt"/>
              </a:rPr>
              <a:t>s-ay-s </a:t>
            </a:r>
            <a:r>
              <a:rPr lang="en-US" b="0">
                <a:latin typeface="+mn-lt"/>
              </a:rPr>
              <a:t>spells </a:t>
            </a:r>
            <a:r>
              <a:rPr lang="en-US" b="1">
                <a:latin typeface="+mn-lt"/>
              </a:rPr>
              <a:t>says</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a:t>
            </a:r>
            <a:r>
              <a:rPr lang="en-US" i="1">
                <a:latin typeface="+mn-lt"/>
              </a:rPr>
              <a:t>we are learning another </a:t>
            </a:r>
            <a:r>
              <a:rPr lang="en-US" b="1" i="1">
                <a:latin typeface="+mn-lt"/>
              </a:rPr>
              <a:t>r-controlled vowel digraph</a:t>
            </a:r>
            <a:r>
              <a:rPr lang="en-US" sz="1200" b="0" i="1" kern="1200" dirty="0">
                <a:effectLst/>
                <a:latin typeface="+mn-lt"/>
                <a:ea typeface="Times New Roman" panose="02020603050405020304" pitchFamily="18" charset="0"/>
                <a:cs typeface="Arial" panose="020B0604020202020204" pitchFamily="34" charset="0"/>
              </a:rPr>
              <a:t>.</a:t>
            </a:r>
            <a:endParaRPr lang="en-US" b="1"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We </a:t>
            </a:r>
            <a:r>
              <a:rPr lang="en-US" i="1">
                <a:latin typeface="+mn-lt"/>
              </a:rPr>
              <a:t>are learning that the letters </a:t>
            </a:r>
            <a:r>
              <a:rPr lang="en-US" b="1" i="1" err="1">
                <a:latin typeface="+mn-lt"/>
              </a:rPr>
              <a:t>ar</a:t>
            </a:r>
            <a:r>
              <a:rPr lang="en-US" b="1" i="1">
                <a:latin typeface="+mn-lt"/>
              </a:rPr>
              <a:t> </a:t>
            </a:r>
            <a:r>
              <a:rPr lang="en-US" b="0" i="1">
                <a:latin typeface="+mn-lt"/>
              </a:rPr>
              <a:t>together</a:t>
            </a:r>
            <a:r>
              <a:rPr lang="en-US" i="1">
                <a:latin typeface="+mn-lt"/>
              </a:rPr>
              <a:t> say </a:t>
            </a:r>
            <a:r>
              <a:rPr lang="en-US" b="0" i="1">
                <a:latin typeface="+mn-lt"/>
              </a:rPr>
              <a:t>/</a:t>
            </a:r>
            <a:r>
              <a:rPr lang="en-US" b="0" i="1" err="1">
                <a:latin typeface="+mn-lt"/>
                <a:ea typeface="Calibri" panose="020F0502020204030204" pitchFamily="34" charset="0"/>
                <a:cs typeface="Calibri" panose="020F0502020204030204" pitchFamily="34" charset="0"/>
              </a:rPr>
              <a:t>ar</a:t>
            </a:r>
            <a:r>
              <a:rPr lang="en-US" b="0" i="1" dirty="0">
                <a:latin typeface="+mn-lt"/>
                <a:ea typeface="Calibri" panose="020F0502020204030204" pitchFamily="34" charset="0"/>
                <a:cs typeface="Calibri" panose="020F0502020204030204" pitchFamily="34" charset="0"/>
              </a:rPr>
              <a:t>/</a:t>
            </a:r>
            <a:r>
              <a:rPr lang="en-US" sz="1200" b="0" i="1" kern="1200" dirty="0">
                <a:effectLst/>
                <a:latin typeface="+mn-lt"/>
                <a:ea typeface="Times New Roman" panose="02020603050405020304" pitchFamily="18" charset="0"/>
                <a:cs typeface="Arial" panose="020B0604020202020204" pitchFamily="34" charset="0"/>
              </a:rPr>
              <a:t>.</a:t>
            </a:r>
            <a:endParaRPr lang="en-US" b="0" i="1">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effectLst/>
                <a:latin typeface="+mn-lt"/>
                <a:ea typeface="Times New Roman" panose="02020603050405020304" pitchFamily="18" charset="0"/>
                <a:cs typeface="Arial" panose="020B0604020202020204" pitchFamily="34" charset="0"/>
              </a:rPr>
              <a:t>Remember</a:t>
            </a:r>
            <a:r>
              <a:rPr lang="en-US" sz="1200" b="0" i="1" kern="1200">
                <a:effectLst/>
                <a:latin typeface="+mn-lt"/>
                <a:ea typeface="Times New Roman" panose="02020603050405020304" pitchFamily="18" charset="0"/>
                <a:cs typeface="Arial" panose="020B0604020202020204" pitchFamily="34" charset="0"/>
              </a:rPr>
              <a:t>, in r-controlled vowel digraphs, the </a:t>
            </a:r>
            <a:r>
              <a:rPr lang="en-US" sz="1200" b="1" i="1" kern="1200">
                <a:effectLst/>
                <a:latin typeface="+mn-lt"/>
                <a:ea typeface="Times New Roman" panose="02020603050405020304" pitchFamily="18" charset="0"/>
                <a:cs typeface="Arial" panose="020B0604020202020204" pitchFamily="34" charset="0"/>
              </a:rPr>
              <a:t>r</a:t>
            </a:r>
            <a:r>
              <a:rPr lang="en-US" sz="1200" b="0" i="1" kern="1200">
                <a:effectLst/>
                <a:latin typeface="+mn-lt"/>
                <a:ea typeface="Times New Roman" panose="02020603050405020304" pitchFamily="18" charset="0"/>
                <a:cs typeface="Arial" panose="020B0604020202020204" pitchFamily="34" charset="0"/>
              </a:rPr>
              <a:t> changes the way the vowel sounds. </a:t>
            </a:r>
            <a:endParaRPr lang="en-AU" sz="1200" b="0" i="1" kern="1200">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err="1">
                <a:latin typeface="+mn-lt"/>
              </a:rPr>
              <a:t>ar</a:t>
            </a:r>
            <a:r>
              <a:rPr lang="en-US" b="1" i="1">
                <a:latin typeface="+mn-lt"/>
              </a:rPr>
              <a:t> </a:t>
            </a:r>
            <a:r>
              <a:rPr lang="en-US" b="0" i="1">
                <a:latin typeface="+mn-lt"/>
              </a:rPr>
              <a:t>says /</a:t>
            </a:r>
            <a:r>
              <a:rPr lang="en-US" b="0" i="1" err="1">
                <a:latin typeface="+mn-lt"/>
                <a:ea typeface="Calibri" panose="020F0502020204030204" pitchFamily="34" charset="0"/>
                <a:cs typeface="Arial" panose="020B0604020202020204" pitchFamily="34" charset="0"/>
              </a:rPr>
              <a:t>ar</a:t>
            </a:r>
            <a:r>
              <a:rPr lang="en-US" b="0" i="1">
                <a:latin typeface="+mn-lt"/>
                <a:cs typeface="Arial" panose="020B0604020202020204" pitchFamily="34" charset="0"/>
              </a:rPr>
              <a:t>/.</a:t>
            </a:r>
            <a:endParaRPr lang="en-US" b="0" i="1" dirty="0">
              <a:latin typeface="+mn-lt"/>
              <a:cs typeface="Arial" panose="020B0604020202020204" pitchFamily="34" charset="0"/>
            </a:endParaRPr>
          </a:p>
          <a:p>
            <a:pPr marL="0" indent="0">
              <a:buFont typeface="Arial" panose="020B0604020202020204" pitchFamily="34" charset="0"/>
              <a:buNone/>
            </a:pPr>
            <a:endParaRPr lang="en-US" b="0" i="1" dirty="0">
              <a:latin typeface="+mn-lt"/>
              <a:cs typeface="Arial" panose="020B0604020202020204" pitchFamily="34" charset="0"/>
            </a:endParaRPr>
          </a:p>
          <a:p>
            <a:r>
              <a:rPr lang="en-US" b="0" i="0">
                <a:latin typeface="+mn-lt"/>
                <a:cs typeface="Arial" panose="020B0604020202020204" pitchFamily="34" charset="0"/>
              </a:rPr>
              <a:t>Write the letters two more times on the class whiteboard as you say the target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err="1">
                <a:latin typeface="+mn-lt"/>
              </a:rPr>
              <a:t>ar</a:t>
            </a:r>
            <a:r>
              <a:rPr lang="en-US" b="1" i="1">
                <a:latin typeface="+mn-lt"/>
              </a:rPr>
              <a:t> </a:t>
            </a:r>
            <a:r>
              <a:rPr lang="en-US" b="0" i="1">
                <a:latin typeface="+mn-lt"/>
              </a:rPr>
              <a:t>says /</a:t>
            </a:r>
            <a:r>
              <a:rPr lang="en-US" b="0" i="1" err="1">
                <a:latin typeface="+mn-lt"/>
                <a:ea typeface="Calibri" panose="020F0502020204030204" pitchFamily="34" charset="0"/>
                <a:cs typeface="Arial" panose="020B0604020202020204" pitchFamily="34" charset="0"/>
              </a:rPr>
              <a:t>ar</a:t>
            </a:r>
            <a:r>
              <a:rPr lang="en-US" b="0" i="1">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86761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Demonstrate</a:t>
            </a:r>
            <a:r>
              <a:rPr lang="en-US" dirty="0"/>
              <a:t> </a:t>
            </a:r>
            <a:r>
              <a:rPr lang="en-US"/>
              <a:t>saying each letter–sound correspondence then blending these sounds to read the word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t>
            </a:r>
            <a:r>
              <a:rPr lang="en-US" dirty="0"/>
              <a:t>To</a:t>
            </a:r>
            <a:r>
              <a:rPr lang="en-US"/>
              <a:t> reinforce the concept of a digraph, tap just once as you point underneath the middle of the </a:t>
            </a:r>
            <a:r>
              <a:rPr lang="en-US" b="1" err="1"/>
              <a:t>ar</a:t>
            </a:r>
            <a:r>
              <a:rPr lang="en-US" b="1"/>
              <a:t> </a:t>
            </a:r>
            <a:r>
              <a:rPr lang="en-US"/>
              <a:t>digraph and, at the same time, say the letter</a:t>
            </a:r>
            <a:r>
              <a:rPr lang="en-AU">
                <a:latin typeface="+mn-lt"/>
              </a:rPr>
              <a:t>–</a:t>
            </a:r>
            <a:r>
              <a:rPr lang="en-US"/>
              <a:t>sound correspondence</a:t>
            </a:r>
            <a:r>
              <a:rPr lang="en-US" i="0"/>
              <a:t>, </a:t>
            </a:r>
            <a:r>
              <a:rPr lang="en-US" b="0" i="0">
                <a:latin typeface="+mn-lt"/>
              </a:rPr>
              <a:t>/</a:t>
            </a:r>
            <a:r>
              <a:rPr lang="en-US" b="0" i="0" err="1">
                <a:latin typeface="+mn-lt"/>
                <a:ea typeface="Calibri" panose="020F0502020204030204" pitchFamily="34" charset="0"/>
                <a:cs typeface="Arial" panose="020B0604020202020204" pitchFamily="34" charset="0"/>
              </a:rPr>
              <a:t>ar</a:t>
            </a:r>
            <a:r>
              <a:rPr lang="en-US" b="0" i="0">
                <a:latin typeface="+mn-lt"/>
                <a:cs typeface="Arial" panose="020B0604020202020204" pitchFamily="34" charset="0"/>
              </a:rPr>
              <a:t>/</a:t>
            </a:r>
            <a:r>
              <a:rPr lang="en-US" i="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B</a:t>
            </a:r>
            <a:r>
              <a:rPr lang="en-US" b="1" u="sng" dirty="0">
                <a:latin typeface="+mn-lt"/>
              </a:rPr>
              <a:t>oi</a:t>
            </a:r>
            <a:r>
              <a:rPr lang="en-US" b="1" dirty="0">
                <a:latin typeface="+mn-lt"/>
              </a:rPr>
              <a:t>l the t</a:t>
            </a:r>
            <a:r>
              <a:rPr lang="en-US" b="1" u="sng" dirty="0">
                <a:latin typeface="+mn-lt"/>
              </a:rPr>
              <a:t>oy</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the sounds </a:t>
            </a:r>
            <a:r>
              <a:rPr lang="en-US" b="1" dirty="0">
                <a:latin typeface="+mn-lt"/>
              </a:rPr>
              <a:t>oi</a:t>
            </a:r>
            <a:r>
              <a:rPr lang="en-US" b="0" dirty="0">
                <a:latin typeface="+mn-lt"/>
              </a:rPr>
              <a:t> and </a:t>
            </a:r>
            <a:r>
              <a:rPr lang="en-US" b="1" dirty="0">
                <a:latin typeface="+mn-lt"/>
              </a:rPr>
              <a:t>oy</a:t>
            </a:r>
            <a:r>
              <a:rPr lang="en-US" b="0" dirty="0">
                <a:latin typeface="+mn-lt"/>
              </a:rPr>
              <a:t> can say:</a:t>
            </a:r>
          </a:p>
          <a:p>
            <a:pPr marL="628650" lvl="1" indent="-171450">
              <a:buFont typeface="Courier New" panose="02070309020205020404" pitchFamily="49" charset="0"/>
              <a:buChar char="o"/>
            </a:pPr>
            <a:r>
              <a:rPr lang="en-US" b="1" dirty="0">
                <a:effectLst/>
              </a:rPr>
              <a:t>oi </a:t>
            </a:r>
            <a:r>
              <a:rPr lang="en-US" dirty="0">
                <a:effectLst/>
              </a:rPr>
              <a:t>says /oi/: usually in the middle of a word as in </a:t>
            </a:r>
            <a:r>
              <a:rPr lang="en-US" b="1" dirty="0">
                <a:effectLst/>
              </a:rPr>
              <a:t>boil</a:t>
            </a:r>
            <a:r>
              <a:rPr lang="en-US" dirty="0">
                <a:effectLst/>
              </a:rPr>
              <a:t>, and sometimes at the start of a word as in </a:t>
            </a:r>
            <a:r>
              <a:rPr lang="en-US" b="1" dirty="0">
                <a:effectLst/>
              </a:rPr>
              <a:t>oil</a:t>
            </a:r>
            <a:r>
              <a:rPr lang="en-US" b="0" dirty="0">
                <a:effectLst/>
              </a:rPr>
              <a:t>.</a:t>
            </a:r>
            <a:endParaRPr lang="en-US" dirty="0">
              <a:effectLst/>
            </a:endParaRPr>
          </a:p>
          <a:p>
            <a:pPr marL="628650" lvl="1" indent="-171450">
              <a:buFont typeface="Courier New" panose="02070309020205020404" pitchFamily="49" charset="0"/>
              <a:buChar char="o"/>
            </a:pPr>
            <a:r>
              <a:rPr lang="en-US" b="1" dirty="0">
                <a:effectLst/>
              </a:rPr>
              <a:t>oy </a:t>
            </a:r>
            <a:r>
              <a:rPr lang="en-US" dirty="0">
                <a:effectLst/>
              </a:rPr>
              <a:t>says /oi/: at the end of a word as in </a:t>
            </a:r>
            <a:r>
              <a:rPr lang="en-US" b="1" dirty="0">
                <a:effectLst/>
              </a:rPr>
              <a:t>toy</a:t>
            </a:r>
            <a:r>
              <a:rPr lang="en-US" dirty="0">
                <a:effectLst/>
              </a:rPr>
              <a:t>.</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Demonstrate saying each letter–sound correspondence then blending these sounds to read the new word.</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pPr marL="0" indent="0">
              <a:buFont typeface="Arial" panose="020B0604020202020204" pitchFamily="34" charset="0"/>
              <a:buNone/>
            </a:pPr>
            <a:endParaRPr lang="en-US">
              <a:latin typeface="+mn-lt"/>
            </a:endParaRPr>
          </a:p>
          <a:p>
            <a:pPr marL="171450" indent="-171450">
              <a:buFont typeface="Arial" panose="020B0604020202020204" pitchFamily="34" charset="0"/>
              <a:buChar char="•"/>
            </a:pPr>
            <a:r>
              <a:rPr lang="en-US">
                <a:latin typeface="+mn-lt"/>
              </a:rPr>
              <a:t>Re-read the first two words.</a:t>
            </a:r>
          </a:p>
          <a:p>
            <a:pPr marL="171450" indent="-171450">
              <a:buFont typeface="Arial" panose="020B0604020202020204" pitchFamily="34" charset="0"/>
              <a:buChar char="•"/>
            </a:pPr>
            <a:endParaRPr lang="en-US">
              <a:latin typeface="+mn-lt"/>
            </a:endParaRPr>
          </a:p>
          <a:p>
            <a:r>
              <a:rPr lang="en-US" b="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Let's look at a two-syllable word with </a:t>
            </a:r>
            <a:r>
              <a:rPr lang="en-US" b="1" i="1">
                <a:latin typeface="+mn-lt"/>
              </a:rPr>
              <a:t>a</a:t>
            </a:r>
            <a:r>
              <a:rPr lang="en-US" b="1" i="1"/>
              <a:t>r</a:t>
            </a:r>
            <a:r>
              <a:rPr lang="en-US" b="0" i="1">
                <a:latin typeface="+mn-lt"/>
              </a:rPr>
              <a:t>.</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a:t>par</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ty</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party</a:t>
            </a:r>
            <a:r>
              <a:rPr lang="en-US" b="0" dirty="0"/>
              <a:t>.</a:t>
            </a:r>
            <a:endParaRPr lang="en-US" b="0" dirty="0">
              <a:ea typeface="Calibri"/>
              <a:cs typeface="Calibri"/>
            </a:endParaRPr>
          </a:p>
          <a:p>
            <a:r>
              <a:rPr lang="en-US"/>
              <a:t> </a:t>
            </a: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171450" indent="-171450">
              <a:buFont typeface="Arial" panose="020B0604020202020204" pitchFamily="34" charset="0"/>
              <a:buChar char="•"/>
            </a:pPr>
            <a:r>
              <a:rPr lang="en-US">
                <a:latin typeface="+mn-lt"/>
              </a:rPr>
              <a:t>Re-read the first three words.</a:t>
            </a:r>
          </a:p>
          <a:p>
            <a:pPr marL="171450" indent="-171450">
              <a:buFont typeface="Arial" panose="020B0604020202020204" pitchFamily="34" charset="0"/>
              <a:buChar char="•"/>
            </a:pPr>
            <a:endParaRPr lang="en-US">
              <a:latin typeface="+mn-lt"/>
            </a:endParaRPr>
          </a:p>
          <a:p>
            <a:r>
              <a:rPr lang="en-US" b="0">
                <a:latin typeface="+mn-lt"/>
              </a:rPr>
              <a:t>Say: </a:t>
            </a:r>
          </a:p>
          <a:p>
            <a:pPr marL="171450" indent="-171450">
              <a:buFont typeface="Arial" panose="020B0604020202020204" pitchFamily="34" charset="0"/>
              <a:buChar char="•"/>
            </a:pPr>
            <a:r>
              <a:rPr lang="en-US" b="0" i="1">
                <a:latin typeface="+mn-lt"/>
              </a:rPr>
              <a:t>Let's look at a compound word with </a:t>
            </a:r>
            <a:r>
              <a:rPr lang="en-US" b="1" i="1">
                <a:latin typeface="+mn-lt"/>
              </a:rPr>
              <a:t>ar</a:t>
            </a:r>
            <a:r>
              <a:rPr lang="en-US" b="0" i="1" dirty="0">
                <a:latin typeface="+mn-lt"/>
              </a:rPr>
              <a:t>.</a:t>
            </a:r>
          </a:p>
          <a:p>
            <a:pPr marL="171450" indent="-171450">
              <a:buFont typeface="Arial" panose="020B0604020202020204" pitchFamily="34" charset="0"/>
              <a:buChar cha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covering the second </a:t>
            </a:r>
            <a:r>
              <a:rPr lang="en-US"/>
              <a:t>base word to read the first base word</a:t>
            </a:r>
            <a:r>
              <a:rPr lang="en-US" dirty="0"/>
              <a:t>,</a:t>
            </a:r>
            <a:r>
              <a:rPr lang="en-US"/>
              <a:t> </a:t>
            </a:r>
            <a:r>
              <a:rPr lang="en-US" b="1"/>
              <a:t>car </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covering the first base word to read </a:t>
            </a:r>
            <a:r>
              <a:rPr lang="en-US" b="0"/>
              <a:t>the second base word</a:t>
            </a:r>
            <a:r>
              <a:rPr lang="en-US" b="0" dirty="0"/>
              <a:t>,</a:t>
            </a:r>
            <a:r>
              <a:rPr lang="en-US" b="0"/>
              <a:t> </a:t>
            </a:r>
            <a:r>
              <a:rPr lang="en-US" b="1"/>
              <a:t>park</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reading</a:t>
            </a:r>
            <a:r>
              <a:rPr lang="en-US" b="0"/>
              <a:t> the whole word, </a:t>
            </a:r>
            <a:r>
              <a:rPr lang="en-US" b="1"/>
              <a:t>carpark</a:t>
            </a:r>
            <a:r>
              <a:rPr lang="en-US" b="0" dirty="0"/>
              <a:t>.</a:t>
            </a:r>
            <a:endParaRPr lang="en-US" b="0"/>
          </a:p>
          <a:p>
            <a:r>
              <a:rPr lang="en-US"/>
              <a:t> </a:t>
            </a: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866448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r>
              <a:rPr lang="en-US" dirty="0"/>
              <a:t> </a:t>
            </a:r>
            <a:r>
              <a:rPr lang="en-US"/>
              <a:t>saying each letter–sound correspondence then blending these sounds to read the word.</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a:t>
            </a:r>
            <a:r>
              <a:rPr lang="en-US" dirty="0"/>
              <a:t>word</a:t>
            </a:r>
            <a:r>
              <a:rPr lang="en-US"/>
              <a:t>.</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a:t>
            </a:r>
            <a:r>
              <a:rPr lang="en-US" dirty="0"/>
              <a:t> </a:t>
            </a:r>
            <a:r>
              <a:rPr lang="en-US"/>
              <a:t>saying </a:t>
            </a:r>
            <a:r>
              <a:rPr lang="en-US" dirty="0"/>
              <a:t>the </a:t>
            </a:r>
            <a:r>
              <a:rPr lang="en-US"/>
              <a:t>letter–sound correspondence to read the word</a:t>
            </a:r>
            <a:r>
              <a:rPr lang="en-US" dirty="0"/>
              <a:t>.</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endParaRPr lang="en-AU" dirty="0"/>
          </a:p>
          <a:p>
            <a:r>
              <a:rPr lang="en-US" b="0">
                <a:latin typeface="+mn-lt"/>
              </a:rPr>
              <a:t>Say: </a:t>
            </a:r>
            <a:r>
              <a:rPr lang="en-US" b="0" i="1">
                <a:latin typeface="+mn-lt"/>
              </a:rPr>
              <a:t>Let's look at a two-syllable word with </a:t>
            </a:r>
            <a:r>
              <a:rPr lang="en-US" b="1" i="1" dirty="0">
                <a:latin typeface="+mn-lt"/>
              </a:rPr>
              <a:t>a</a:t>
            </a:r>
            <a:r>
              <a:rPr lang="en-US" b="1" i="1" dirty="0"/>
              <a:t>r</a:t>
            </a:r>
            <a:r>
              <a:rPr lang="en-US" b="0" i="1">
                <a:latin typeface="+mn-lt"/>
              </a:rPr>
              <a:t>.</a:t>
            </a: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indent="-171450">
              <a:buFont typeface="Arial" panose="020B0604020202020204" pitchFamily="34" charset="0"/>
              <a:buChar char="•"/>
            </a:pPr>
            <a:r>
              <a:rPr lang="en-US"/>
              <a:t>saying the sounds in and reading the first syllable, </a:t>
            </a:r>
            <a:r>
              <a:rPr lang="en-US" b="1" err="1"/>
              <a:t>ar</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my </a:t>
            </a:r>
            <a:r>
              <a:rPr lang="en-US" b="0"/>
              <a:t>(</a:t>
            </a:r>
            <a:r>
              <a:rPr lang="en-US" b="0" dirty="0"/>
              <a:t>/m/, /ē/</a:t>
            </a:r>
            <a:r>
              <a:rPr lang="en-US" b="0"/>
              <a:t>)</a:t>
            </a:r>
            <a:endParaRPr lang="en-US" b="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army</a:t>
            </a:r>
            <a:r>
              <a:rPr lang="en-US" b="0" dirty="0"/>
              <a:t>.</a:t>
            </a:r>
            <a:endParaRPr lang="en-US" b="0" dirty="0">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662851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a:t>
            </a:r>
            <a:r>
              <a:rPr lang="en-US" b="0" i="1" dirty="0">
                <a:latin typeface="+mn-lt"/>
              </a:rPr>
              <a:t>with </a:t>
            </a:r>
            <a:r>
              <a:rPr lang="en-US" b="1" i="1" dirty="0" err="1">
                <a:latin typeface="+mn-lt"/>
              </a:rPr>
              <a:t>ar</a:t>
            </a:r>
            <a:r>
              <a:rPr lang="en-US" b="0" i="1" dirty="0">
                <a:latin typeface="+mn-lt"/>
              </a:rPr>
              <a:t> </a:t>
            </a:r>
            <a:r>
              <a:rPr lang="en-US" b="0" i="1">
                <a:latin typeface="+mn-lt"/>
              </a:rPr>
              <a:t>now</a:t>
            </a:r>
            <a:r>
              <a:rPr lang="en-US" b="0" i="1" dirty="0">
                <a:latin typeface="+mn-lt"/>
              </a:rPr>
              <a:t>.</a:t>
            </a:r>
          </a:p>
          <a:p>
            <a:pPr marL="171450" indent="-171450">
              <a:buFont typeface="Arial" panose="020B0604020202020204" pitchFamily="34" charset="0"/>
              <a:buChar char="•"/>
            </a:pPr>
            <a:r>
              <a:rPr lang="en-US" b="0" i="1">
                <a:latin typeface="+mn-lt"/>
              </a:rPr>
              <a:t>Read each base word then read the whole word</a:t>
            </a:r>
            <a:r>
              <a:rPr lang="en-US" b="0" i="1" dirty="0">
                <a:latin typeface="+mn-lt"/>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land</a:t>
            </a:r>
            <a:r>
              <a:rPr lang="en-US" b="0" dirty="0"/>
              <a:t>,</a:t>
            </a:r>
            <a:r>
              <a:rPr lang="en-US" b="1"/>
              <a:t> </a:t>
            </a:r>
            <a:r>
              <a:rPr lang="en-US" b="0"/>
              <a:t>then the second base word </a:t>
            </a:r>
            <a:r>
              <a:rPr lang="en-US" b="1" dirty="0"/>
              <a:t>m</a:t>
            </a:r>
            <a:r>
              <a:rPr lang="en-US" b="1"/>
              <a:t>ark</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landmark</a:t>
            </a:r>
            <a:r>
              <a:rPr lang="en-US" b="0" dirty="0"/>
              <a:t>.</a:t>
            </a:r>
            <a:endParaRPr lang="en-US" b="0"/>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7937045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park</a:t>
            </a:r>
            <a:r>
              <a:rPr lang="en-US" dirty="0"/>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r>
              <a:rPr lang="en-US" dirty="0"/>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park</a:t>
            </a:r>
            <a:r>
              <a:rPr lang="en-US" b="0" dirty="0">
                <a:latin typeface="+mn-lt"/>
              </a:rPr>
              <a:t>,</a:t>
            </a:r>
            <a:r>
              <a:rPr lang="en-US" b="1">
                <a:latin typeface="+mn-lt"/>
              </a:rPr>
              <a:t> arch</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r>
              <a:rPr lang="en-US" dirty="0"/>
              <a:t>.</a:t>
            </a: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park</a:t>
            </a:r>
            <a:r>
              <a:rPr lang="en-US" b="0" dirty="0">
                <a:latin typeface="+mn-lt"/>
              </a:rPr>
              <a:t>,</a:t>
            </a:r>
            <a:r>
              <a:rPr lang="en-US" b="1">
                <a:latin typeface="+mn-lt"/>
              </a:rPr>
              <a:t> arch</a:t>
            </a:r>
            <a:r>
              <a:rPr lang="en-US" b="0" dirty="0">
                <a:latin typeface="+mn-lt"/>
              </a:rPr>
              <a:t>,</a:t>
            </a:r>
            <a:r>
              <a:rPr lang="en-US" b="1">
                <a:latin typeface="+mn-lt"/>
              </a:rPr>
              <a:t> artist</a:t>
            </a:r>
            <a:r>
              <a:rPr lang="en-US">
                <a:latin typeface="+mn-lt"/>
              </a:rPr>
              <a:t>.</a:t>
            </a:r>
            <a:endParaRPr lang="en-AU" b="1">
              <a:latin typeface="+mn-lt"/>
            </a:endParaRPr>
          </a:p>
          <a:p>
            <a:endParaRPr lang="en-AU">
              <a:latin typeface="+mn-lt"/>
            </a:endParaRPr>
          </a:p>
          <a:p>
            <a:r>
              <a:rPr lang="en-US"/>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two syllables, </a:t>
            </a:r>
            <a:r>
              <a:rPr lang="en-US" b="1"/>
              <a:t>art</a:t>
            </a:r>
            <a:r>
              <a:rPr lang="en-US"/>
              <a:t> and </a:t>
            </a:r>
            <a:r>
              <a:rPr lang="en-US" b="1" err="1"/>
              <a:t>ist</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spelling </a:t>
            </a:r>
            <a:r>
              <a:rPr lang="en-US"/>
              <a:t>the first syllable, </a:t>
            </a:r>
            <a:r>
              <a:rPr lang="en-US" b="1"/>
              <a:t>art</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spelling </a:t>
            </a:r>
            <a:r>
              <a:rPr lang="en-US" b="0"/>
              <a:t>the second syllable,</a:t>
            </a:r>
            <a:r>
              <a:rPr lang="en-US" b="1"/>
              <a:t> </a:t>
            </a:r>
            <a:r>
              <a:rPr lang="en-US" b="1" err="1"/>
              <a:t>ist</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a:t>
            </a:r>
            <a:r>
              <a:rPr lang="en-US"/>
              <a:t> the word to make sure it is correct </a:t>
            </a:r>
            <a:r>
              <a:rPr lang="en-US" sz="1200">
                <a:latin typeface="+mn-lt"/>
              </a:rPr>
              <a:t>by</a:t>
            </a:r>
            <a:r>
              <a:rPr lang="en-US"/>
              <a:t> reading each syllable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L</a:t>
            </a:r>
            <a:r>
              <a:rPr lang="en-US" b="1" u="sng" dirty="0">
                <a:latin typeface="+mn-lt"/>
              </a:rPr>
              <a:t>ou</a:t>
            </a:r>
            <a:r>
              <a:rPr lang="en-US" b="1" dirty="0">
                <a:latin typeface="+mn-lt"/>
              </a:rPr>
              <a:t>d br</a:t>
            </a:r>
            <a:r>
              <a:rPr lang="en-US" b="1" u="sng" dirty="0">
                <a:latin typeface="+mn-lt"/>
              </a:rPr>
              <a:t>ow</a:t>
            </a:r>
            <a:r>
              <a:rPr lang="en-US" b="1" dirty="0">
                <a:latin typeface="+mn-lt"/>
              </a:rPr>
              <a:t>n c</a:t>
            </a:r>
            <a:r>
              <a:rPr lang="en-US" b="1" u="sng" dirty="0">
                <a:latin typeface="+mn-lt"/>
              </a:rPr>
              <a:t>ow</a:t>
            </a:r>
            <a:r>
              <a:rPr lang="en-US" b="0" dirty="0">
                <a:latin typeface="+mn-lt"/>
              </a:rPr>
              <a:t>.</a:t>
            </a:r>
            <a:endParaRPr lang="en-US" b="0" u="sng"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a:t>
            </a:r>
            <a:r>
              <a:rPr lang="en-US" b="1" dirty="0" err="1">
                <a:latin typeface="+mn-lt"/>
              </a:rPr>
              <a:t>ou</a:t>
            </a:r>
            <a:r>
              <a:rPr lang="en-US" b="0" dirty="0">
                <a:latin typeface="+mn-lt"/>
              </a:rPr>
              <a:t> and </a:t>
            </a:r>
            <a:r>
              <a:rPr lang="en-US" b="1" dirty="0">
                <a:latin typeface="+mn-lt"/>
              </a:rPr>
              <a:t>ow</a:t>
            </a:r>
            <a:r>
              <a:rPr lang="en-US" b="0" dirty="0">
                <a:latin typeface="+mn-lt"/>
              </a:rPr>
              <a:t>:</a:t>
            </a:r>
          </a:p>
          <a:p>
            <a:pPr marL="628650" lvl="1" indent="-171450">
              <a:buFont typeface="Courier New" panose="02070309020205020404" pitchFamily="49" charset="0"/>
              <a:buChar char="o"/>
              <a:defRPr/>
            </a:pPr>
            <a:r>
              <a:rPr lang="en-AU" b="1" i="0" dirty="0" err="1">
                <a:latin typeface="+mn-lt"/>
              </a:rPr>
              <a:t>ou</a:t>
            </a:r>
            <a:r>
              <a:rPr lang="en-AU" b="0" i="0" dirty="0">
                <a:latin typeface="+mn-lt"/>
              </a:rPr>
              <a:t> says</a:t>
            </a:r>
            <a:r>
              <a:rPr lang="en-US" b="0" i="0" dirty="0">
                <a:latin typeface="+mn-lt"/>
              </a:rPr>
              <a:t> </a:t>
            </a:r>
            <a:r>
              <a:rPr lang="en-US" i="0" dirty="0">
                <a:latin typeface="+mn-lt"/>
              </a:rPr>
              <a:t>/</a:t>
            </a:r>
            <a:r>
              <a:rPr lang="en-AU" b="0" i="0" dirty="0">
                <a:solidFill>
                  <a:srgbClr val="001D35"/>
                </a:solidFill>
                <a:latin typeface="+mn-lt"/>
              </a:rPr>
              <a:t>ow</a:t>
            </a:r>
            <a:r>
              <a:rPr lang="en-US" i="0" dirty="0">
                <a:latin typeface="+mn-lt"/>
              </a:rPr>
              <a:t>/: in the middle of word as in </a:t>
            </a:r>
            <a:r>
              <a:rPr lang="en-US" b="1" i="0" dirty="0">
                <a:latin typeface="+mn-lt"/>
              </a:rPr>
              <a:t>loud</a:t>
            </a:r>
            <a:r>
              <a:rPr lang="en-US" i="0" dirty="0">
                <a:latin typeface="+mn-lt"/>
              </a:rPr>
              <a:t>, and sometimes at the start as in </a:t>
            </a:r>
            <a:r>
              <a:rPr lang="en-US" b="1" i="0" dirty="0">
                <a:latin typeface="+mn-lt"/>
              </a:rPr>
              <a:t>out</a:t>
            </a:r>
            <a:r>
              <a:rPr lang="en-US" b="0" dirty="0">
                <a:latin typeface="+mn-lt"/>
              </a:rPr>
              <a:t>.</a:t>
            </a:r>
            <a:endParaRPr lang="en-US" b="1" i="0"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ow</a:t>
            </a:r>
            <a:r>
              <a:rPr lang="en-US" i="0" dirty="0">
                <a:latin typeface="+mn-lt"/>
              </a:rPr>
              <a:t> can say /</a:t>
            </a:r>
            <a:r>
              <a:rPr lang="en-AU" b="0" i="0" dirty="0">
                <a:solidFill>
                  <a:srgbClr val="001D35"/>
                </a:solidFill>
                <a:latin typeface="+mn-lt"/>
              </a:rPr>
              <a:t>ow</a:t>
            </a:r>
            <a:r>
              <a:rPr lang="en-US" i="0" dirty="0">
                <a:latin typeface="+mn-lt"/>
              </a:rPr>
              <a:t>/: in any position in a word </a:t>
            </a:r>
            <a:r>
              <a:rPr lang="en-AU" b="0" i="0" dirty="0">
                <a:latin typeface="+mn-lt"/>
                <a:ea typeface="Calibri"/>
                <a:cs typeface="Calibri"/>
              </a:rPr>
              <a:t>as in </a:t>
            </a:r>
            <a:r>
              <a:rPr lang="en-AU" b="1" i="0" dirty="0">
                <a:latin typeface="+mn-lt"/>
                <a:ea typeface="Calibri"/>
                <a:cs typeface="Calibri"/>
              </a:rPr>
              <a:t>brown</a:t>
            </a:r>
            <a:r>
              <a:rPr lang="en-AU" b="0" i="0" dirty="0">
                <a:latin typeface="+mn-lt"/>
                <a:ea typeface="Calibri"/>
                <a:cs typeface="Calibri"/>
              </a:rPr>
              <a:t>, </a:t>
            </a:r>
            <a:r>
              <a:rPr lang="en-AU" b="1" i="0" dirty="0">
                <a:latin typeface="+mn-lt"/>
                <a:ea typeface="Calibri"/>
                <a:cs typeface="Calibri"/>
              </a:rPr>
              <a:t>cow</a:t>
            </a:r>
            <a:r>
              <a:rPr lang="en-AU" b="0" i="0" dirty="0">
                <a:latin typeface="+mn-lt"/>
                <a:ea typeface="Calibri"/>
                <a:cs typeface="Calibri"/>
              </a:rPr>
              <a:t> and </a:t>
            </a:r>
            <a:r>
              <a:rPr lang="en-AU" b="1" i="0" dirty="0">
                <a:latin typeface="+mn-lt"/>
                <a:ea typeface="Calibri"/>
                <a:cs typeface="Calibri"/>
              </a:rPr>
              <a:t>owl</a:t>
            </a:r>
            <a:r>
              <a:rPr lang="en-US" b="0" dirty="0">
                <a:latin typeface="+mn-lt"/>
              </a:rPr>
              <a:t>.</a:t>
            </a:r>
            <a:endParaRPr lang="en-AU" b="0" i="0" dirty="0">
              <a:latin typeface="+mn-lt"/>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0" dirty="0">
                <a:latin typeface="+mn-lt"/>
              </a:rPr>
              <a:t>When </a:t>
            </a:r>
            <a:r>
              <a:rPr lang="en-US" b="1" i="0" dirty="0">
                <a:latin typeface="+mn-lt"/>
              </a:rPr>
              <a:t>ow</a:t>
            </a:r>
            <a:r>
              <a:rPr lang="en-US" i="0" dirty="0">
                <a:latin typeface="+mn-lt"/>
              </a:rPr>
              <a:t> is found at the start or in the middle of a word, it is almost always followed by </a:t>
            </a:r>
            <a:r>
              <a:rPr lang="en-US" b="1" i="0" dirty="0">
                <a:latin typeface="+mn-lt"/>
              </a:rPr>
              <a:t>l</a:t>
            </a:r>
            <a:r>
              <a:rPr lang="en-US" i="0" dirty="0">
                <a:latin typeface="+mn-lt"/>
              </a:rPr>
              <a:t> or </a:t>
            </a:r>
            <a:r>
              <a:rPr lang="en-US" b="1" i="0" dirty="0">
                <a:latin typeface="+mn-lt"/>
              </a:rPr>
              <a:t>n </a:t>
            </a:r>
            <a:r>
              <a:rPr lang="en-US" b="0" i="0" dirty="0">
                <a:latin typeface="+mn-lt"/>
              </a:rPr>
              <a:t>as in </a:t>
            </a:r>
            <a:r>
              <a:rPr lang="en-AU" b="1" i="0" dirty="0">
                <a:latin typeface="+mn-lt"/>
                <a:ea typeface="Calibri"/>
                <a:cs typeface="Calibri"/>
              </a:rPr>
              <a:t>brown</a:t>
            </a:r>
            <a:r>
              <a:rPr lang="en-AU" b="0" i="0" dirty="0">
                <a:latin typeface="+mn-lt"/>
                <a:ea typeface="Calibri"/>
                <a:cs typeface="Calibri"/>
              </a:rPr>
              <a:t> and </a:t>
            </a:r>
            <a:r>
              <a:rPr lang="en-AU" b="1" i="0" dirty="0">
                <a:latin typeface="+mn-lt"/>
                <a:ea typeface="Calibri"/>
                <a:cs typeface="Calibri"/>
              </a:rPr>
              <a:t>owl</a:t>
            </a:r>
            <a:r>
              <a:rPr lang="en-AU" b="0" i="0" dirty="0">
                <a:latin typeface="+mn-lt"/>
                <a:ea typeface="Calibri"/>
                <a:cs typeface="Calibri"/>
              </a:rPr>
              <a:t>.</a:t>
            </a:r>
          </a:p>
          <a:p>
            <a:pPr marL="628650" lvl="1" indent="-171450">
              <a:buFont typeface="Courier New" panose="02070309020205020404" pitchFamily="49" charset="0"/>
              <a:buChar char="o"/>
              <a:defRPr/>
            </a:pPr>
            <a:endParaRPr lang="en-US" b="1" i="0"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br>
              <a:rPr lang="en-US" dirty="0">
                <a:latin typeface="+mn-lt"/>
              </a:rPr>
            </a:b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card</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r>
              <a:rPr lang="en-US" dirty="0"/>
              <a:t>.</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card</a:t>
            </a:r>
            <a:r>
              <a:rPr lang="en-AU" b="0"/>
              <a:t>,</a:t>
            </a:r>
            <a:r>
              <a:rPr lang="en-AU" b="1"/>
              <a:t> shark</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a:t>
            </a:r>
            <a:r>
              <a:rPr lang="en-US" dirty="0"/>
              <a:t>the </a:t>
            </a:r>
            <a:r>
              <a:rPr lang="en-US"/>
              <a:t>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dirty="0">
                <a:latin typeface="+mn-lt"/>
              </a:rPr>
              <a:t>on their mini-whiteboard or on paper</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a:t>
            </a:r>
            <a:r>
              <a:rPr lang="en-US" dirty="0"/>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AU" b="1"/>
              <a:t>card</a:t>
            </a:r>
            <a:r>
              <a:rPr lang="en-AU" b="0"/>
              <a:t>,</a:t>
            </a:r>
            <a:r>
              <a:rPr lang="en-AU" b="1"/>
              <a:t> shark</a:t>
            </a:r>
            <a:r>
              <a:rPr lang="en-AU" b="0" dirty="0"/>
              <a:t>,</a:t>
            </a:r>
            <a:r>
              <a:rPr lang="en-AU" b="1"/>
              <a:t> garden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 the two syllables, </a:t>
            </a:r>
            <a:r>
              <a:rPr lang="en-US" b="1"/>
              <a:t>gar</a:t>
            </a:r>
            <a:r>
              <a:rPr lang="en-US"/>
              <a:t> and </a:t>
            </a:r>
            <a:r>
              <a:rPr lang="en-US" b="1"/>
              <a:t>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 the first syllable, </a:t>
            </a:r>
            <a:r>
              <a:rPr lang="en-US" b="1"/>
              <a:t>gar</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 the second syllable,</a:t>
            </a:r>
            <a:r>
              <a:rPr lang="en-US" b="1"/>
              <a:t> 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syllables in the word </a:t>
            </a:r>
            <a:r>
              <a:rPr lang="en-US" sz="1200" u="none" dirty="0">
                <a:latin typeface="+mn-lt"/>
              </a:rPr>
              <a:t>on their mini-whiteboard or on paper</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i="0">
                <a:effectLst/>
                <a:latin typeface="+mn-lt"/>
                <a:ea typeface="Times New Roman" panose="02020603050405020304" pitchFamily="18" charset="0"/>
                <a:cs typeface="Calibri" panose="020F0502020204030204" pitchFamily="34" charset="0"/>
              </a:rPr>
              <a:t>Tell students the word you are going to spell.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US" sz="1200" i="0" kern="1200">
                <a:effectLst/>
                <a:latin typeface="+mn-lt"/>
                <a:ea typeface="Times New Roman" panose="02020603050405020304" pitchFamily="18" charset="0"/>
              </a:rPr>
              <a:t>Use the word in a sentence for context, for example: </a:t>
            </a:r>
            <a:r>
              <a:rPr lang="en-AU" sz="1200" b="1" i="0" kern="1200">
                <a:effectLst/>
                <a:latin typeface="+mn-lt"/>
                <a:ea typeface="Times New Roman" panose="02020603050405020304" pitchFamily="18" charset="0"/>
              </a:rPr>
              <a:t>The dentist says I should take care of my teeth.</a:t>
            </a:r>
          </a:p>
          <a:p>
            <a:pPr marL="172800" lvl="0" indent="-172800">
              <a:lnSpc>
                <a:spcPct val="106000"/>
              </a:lnSpc>
              <a:spcAft>
                <a:spcPts val="800"/>
              </a:spcAft>
              <a:buFont typeface="+mj-lt"/>
              <a:buAutoNum type="arabicPeriod"/>
            </a:pPr>
            <a:r>
              <a:rPr lang="en-AU" sz="1200" i="0">
                <a:effectLst/>
                <a:latin typeface="+mn-lt"/>
                <a:ea typeface="Calibri" panose="020F0502020204030204" pitchFamily="34" charset="0"/>
                <a:cs typeface="Calibri" panose="020F0502020204030204" pitchFamily="34" charset="0"/>
              </a:rPr>
              <a:t>Explain that this word is made up of the base word </a:t>
            </a:r>
            <a:r>
              <a:rPr lang="en-AU" sz="1200" b="1" i="0">
                <a:effectLst/>
                <a:latin typeface="+mn-lt"/>
                <a:ea typeface="Calibri" panose="020F0502020204030204" pitchFamily="34" charset="0"/>
                <a:cs typeface="Calibri" panose="020F0502020204030204" pitchFamily="34" charset="0"/>
              </a:rPr>
              <a:t>say</a:t>
            </a:r>
            <a:r>
              <a:rPr lang="en-AU" sz="1200" i="0">
                <a:effectLst/>
                <a:latin typeface="+mn-lt"/>
                <a:ea typeface="Calibri" panose="020F0502020204030204" pitchFamily="34" charset="0"/>
                <a:cs typeface="Calibri" panose="020F0502020204030204" pitchFamily="34" charset="0"/>
              </a:rPr>
              <a:t> and the suffix </a:t>
            </a:r>
            <a:r>
              <a:rPr lang="en-AU" sz="1200" b="1" i="0" dirty="0">
                <a:effectLst/>
                <a:latin typeface="+mn-lt"/>
                <a:ea typeface="Calibri" panose="020F0502020204030204" pitchFamily="34" charset="0"/>
                <a:cs typeface="Calibri" panose="020F0502020204030204" pitchFamily="34" charset="0"/>
              </a:rPr>
              <a:t>-</a:t>
            </a:r>
            <a:r>
              <a:rPr lang="en-AU" sz="1200" b="1" i="0">
                <a:effectLst/>
                <a:latin typeface="+mn-lt"/>
                <a:ea typeface="Calibri" panose="020F0502020204030204" pitchFamily="34" charset="0"/>
                <a:cs typeface="Calibri" panose="020F0502020204030204" pitchFamily="34" charset="0"/>
              </a:rPr>
              <a:t>s </a:t>
            </a:r>
            <a:r>
              <a:rPr lang="en-AU" sz="1200" b="0" i="0">
                <a:effectLst/>
                <a:latin typeface="+mn-lt"/>
                <a:ea typeface="Calibri" panose="020F0502020204030204" pitchFamily="34" charset="0"/>
                <a:cs typeface="Calibri" panose="020F0502020204030204" pitchFamily="34" charset="0"/>
              </a:rPr>
              <a:t>saying /z/.</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Tell students that this word is irregular because adding the</a:t>
            </a:r>
            <a:r>
              <a:rPr lang="en-AU" sz="1200" b="1" i="0">
                <a:effectLst/>
                <a:latin typeface="+mn-lt"/>
                <a:ea typeface="Calibri" panose="020F0502020204030204" pitchFamily="34" charset="0"/>
                <a:cs typeface="Calibri" panose="020F0502020204030204" pitchFamily="34" charset="0"/>
              </a:rPr>
              <a:t> </a:t>
            </a:r>
            <a:r>
              <a:rPr lang="en-AU" sz="1200" b="1" i="0" dirty="0">
                <a:effectLst/>
                <a:latin typeface="+mn-lt"/>
                <a:ea typeface="Calibri" panose="020F0502020204030204" pitchFamily="34" charset="0"/>
                <a:cs typeface="Calibri" panose="020F0502020204030204" pitchFamily="34" charset="0"/>
              </a:rPr>
              <a:t>-</a:t>
            </a:r>
            <a:r>
              <a:rPr lang="en-AU" sz="1200" b="1" i="0">
                <a:effectLst/>
                <a:latin typeface="+mn-lt"/>
                <a:ea typeface="Calibri" panose="020F0502020204030204" pitchFamily="34" charset="0"/>
                <a:cs typeface="Calibri" panose="020F0502020204030204" pitchFamily="34" charset="0"/>
              </a:rPr>
              <a:t>s </a:t>
            </a:r>
            <a:r>
              <a:rPr lang="en-AU" sz="1200" b="0" i="0">
                <a:effectLst/>
                <a:latin typeface="+mn-lt"/>
                <a:ea typeface="Calibri" panose="020F0502020204030204" pitchFamily="34" charset="0"/>
                <a:cs typeface="Calibri" panose="020F0502020204030204" pitchFamily="34" charset="0"/>
              </a:rPr>
              <a:t>suffix changes the vowel sound in </a:t>
            </a:r>
            <a:r>
              <a:rPr lang="en-AU" sz="1200" b="1" i="0">
                <a:effectLst/>
                <a:latin typeface="+mn-lt"/>
                <a:ea typeface="Calibri" panose="020F0502020204030204" pitchFamily="34" charset="0"/>
                <a:cs typeface="Calibri" panose="020F0502020204030204" pitchFamily="34" charset="0"/>
              </a:rPr>
              <a:t>say</a:t>
            </a:r>
            <a:r>
              <a:rPr lang="en-AU" sz="1200" b="0" i="0">
                <a:effectLst/>
                <a:latin typeface="+mn-lt"/>
                <a:ea typeface="Calibri" panose="020F0502020204030204" pitchFamily="34" charset="0"/>
                <a:cs typeface="Calibri" panose="020F0502020204030204" pitchFamily="34" charset="0"/>
              </a:rPr>
              <a:t>.*</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Write </a:t>
            </a:r>
            <a:r>
              <a:rPr lang="en-AU" sz="1200" b="1" i="0">
                <a:effectLst/>
                <a:latin typeface="+mn-lt"/>
                <a:ea typeface="Calibri" panose="020F0502020204030204" pitchFamily="34" charset="0"/>
                <a:cs typeface="Calibri" panose="020F0502020204030204" pitchFamily="34" charset="0"/>
              </a:rPr>
              <a:t>say</a:t>
            </a:r>
            <a:r>
              <a:rPr lang="en-AU" sz="1200" b="0" i="0">
                <a:effectLst/>
                <a:latin typeface="+mn-lt"/>
                <a:ea typeface="Calibri" panose="020F0502020204030204" pitchFamily="34" charset="0"/>
                <a:cs typeface="Calibri" panose="020F0502020204030204" pitchFamily="34" charset="0"/>
              </a:rPr>
              <a:t> on the class whiteboard and read it aloud, emphasising the long /ā/ sound.</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Add the</a:t>
            </a:r>
            <a:r>
              <a:rPr lang="en-AU" sz="1200" b="1" i="0">
                <a:effectLst/>
                <a:latin typeface="+mn-lt"/>
                <a:ea typeface="Calibri" panose="020F0502020204030204" pitchFamily="34" charset="0"/>
                <a:cs typeface="Calibri" panose="020F0502020204030204" pitchFamily="34" charset="0"/>
              </a:rPr>
              <a:t> </a:t>
            </a:r>
            <a:r>
              <a:rPr lang="en-AU" sz="1200" b="1" i="0" dirty="0">
                <a:effectLst/>
                <a:latin typeface="+mn-lt"/>
                <a:ea typeface="Calibri" panose="020F0502020204030204" pitchFamily="34" charset="0"/>
                <a:cs typeface="Calibri" panose="020F0502020204030204" pitchFamily="34" charset="0"/>
              </a:rPr>
              <a:t>-</a:t>
            </a:r>
            <a:r>
              <a:rPr lang="en-AU" sz="1200" b="1" i="0">
                <a:effectLst/>
                <a:latin typeface="+mn-lt"/>
                <a:ea typeface="Calibri" panose="020F0502020204030204" pitchFamily="34" charset="0"/>
                <a:cs typeface="Calibri" panose="020F0502020204030204" pitchFamily="34" charset="0"/>
              </a:rPr>
              <a:t>s</a:t>
            </a:r>
            <a:r>
              <a:rPr lang="en-AU" sz="1200" b="0" i="0">
                <a:effectLst/>
                <a:latin typeface="+mn-lt"/>
                <a:ea typeface="Calibri" panose="020F0502020204030204" pitchFamily="34" charset="0"/>
                <a:cs typeface="Calibri" panose="020F0502020204030204" pitchFamily="34" charset="0"/>
              </a:rPr>
              <a:t> suffix and say: </a:t>
            </a:r>
            <a:r>
              <a:rPr lang="en-AU" sz="1200" b="0" i="1" dirty="0">
                <a:effectLst/>
                <a:latin typeface="+mn-lt"/>
                <a:ea typeface="Calibri" panose="020F0502020204030204" pitchFamily="34" charset="0"/>
                <a:cs typeface="Calibri" panose="020F0502020204030204" pitchFamily="34" charset="0"/>
              </a:rPr>
              <a:t>When </a:t>
            </a:r>
            <a:r>
              <a:rPr lang="en-AU" sz="1200" b="0" i="1">
                <a:effectLst/>
                <a:latin typeface="+mn-lt"/>
                <a:ea typeface="Calibri" panose="020F0502020204030204" pitchFamily="34" charset="0"/>
                <a:cs typeface="Calibri" panose="020F0502020204030204" pitchFamily="34" charset="0"/>
              </a:rPr>
              <a:t>we add the </a:t>
            </a:r>
            <a:r>
              <a:rPr lang="en-AU" sz="1200" b="1" i="1" dirty="0">
                <a:effectLst/>
                <a:latin typeface="+mn-lt"/>
                <a:ea typeface="Calibri" panose="020F0502020204030204" pitchFamily="34" charset="0"/>
                <a:cs typeface="Calibri" panose="020F0502020204030204" pitchFamily="34" charset="0"/>
              </a:rPr>
              <a:t>-s</a:t>
            </a:r>
            <a:r>
              <a:rPr lang="en-AU" sz="1200" b="0" i="1">
                <a:effectLst/>
                <a:latin typeface="+mn-lt"/>
                <a:ea typeface="Calibri" panose="020F0502020204030204" pitchFamily="34" charset="0"/>
                <a:cs typeface="Calibri" panose="020F0502020204030204" pitchFamily="34" charset="0"/>
              </a:rPr>
              <a:t> suffix to </a:t>
            </a:r>
            <a:r>
              <a:rPr lang="en-AU" sz="1200" b="1" i="1" dirty="0">
                <a:effectLst/>
                <a:latin typeface="+mn-lt"/>
                <a:ea typeface="Calibri" panose="020F0502020204030204" pitchFamily="34" charset="0"/>
                <a:cs typeface="Calibri" panose="020F0502020204030204" pitchFamily="34" charset="0"/>
              </a:rPr>
              <a:t>say</a:t>
            </a:r>
            <a:r>
              <a:rPr lang="en-AU" sz="1200" b="0" i="1">
                <a:effectLst/>
                <a:latin typeface="+mn-lt"/>
                <a:ea typeface="Calibri" panose="020F0502020204030204" pitchFamily="34" charset="0"/>
                <a:cs typeface="Calibri" panose="020F0502020204030204" pitchFamily="34" charset="0"/>
              </a:rPr>
              <a:t>:</a:t>
            </a:r>
          </a:p>
          <a:p>
            <a:pPr marL="630000" lvl="1" indent="-172800">
              <a:lnSpc>
                <a:spcPct val="106000"/>
              </a:lnSpc>
              <a:spcAft>
                <a:spcPts val="800"/>
              </a:spcAft>
              <a:buFont typeface="Arial" panose="020B0604020202020204" pitchFamily="34" charset="0"/>
              <a:buChar char="•"/>
            </a:pPr>
            <a:r>
              <a:rPr lang="en-AU" sz="1200" b="0" i="1">
                <a:effectLst/>
                <a:latin typeface="+mn-lt"/>
                <a:ea typeface="Calibri" panose="020F0502020204030204" pitchFamily="34" charset="0"/>
                <a:cs typeface="Calibri" panose="020F0502020204030204" pitchFamily="34" charset="0"/>
              </a:rPr>
              <a:t>it says /z/ at the end of the word</a:t>
            </a:r>
          </a:p>
          <a:p>
            <a:pPr marL="630000" lvl="1" indent="-172800">
              <a:lnSpc>
                <a:spcPct val="106000"/>
              </a:lnSpc>
              <a:spcAft>
                <a:spcPts val="800"/>
              </a:spcAft>
              <a:buFont typeface="Arial" panose="020B0604020202020204" pitchFamily="34" charset="0"/>
              <a:buChar char="•"/>
            </a:pPr>
            <a:r>
              <a:rPr lang="en-AU" sz="1200" b="0" i="1">
                <a:effectLst/>
                <a:latin typeface="+mn-lt"/>
                <a:ea typeface="Calibri" panose="020F0502020204030204" pitchFamily="34" charset="0"/>
                <a:cs typeface="Calibri" panose="020F0502020204030204" pitchFamily="34" charset="0"/>
              </a:rPr>
              <a:t>it changes the sound for </a:t>
            </a:r>
            <a:r>
              <a:rPr lang="en-AU" sz="1200" b="1" i="1">
                <a:effectLst/>
                <a:latin typeface="+mn-lt"/>
                <a:ea typeface="Calibri" panose="020F0502020204030204" pitchFamily="34" charset="0"/>
                <a:cs typeface="Calibri" panose="020F0502020204030204" pitchFamily="34" charset="0"/>
              </a:rPr>
              <a:t>ay </a:t>
            </a:r>
            <a:r>
              <a:rPr lang="en-AU" sz="1200" b="0" i="1">
                <a:effectLst/>
                <a:latin typeface="+mn-lt"/>
                <a:ea typeface="Calibri" panose="020F0502020204030204" pitchFamily="34" charset="0"/>
                <a:cs typeface="Calibri" panose="020F0502020204030204" pitchFamily="34" charset="0"/>
              </a:rPr>
              <a:t>to /e</a:t>
            </a:r>
            <a:r>
              <a:rPr lang="en-AU" sz="1200" b="0" i="1" dirty="0">
                <a:effectLst/>
                <a:latin typeface="+mn-lt"/>
                <a:ea typeface="Calibri" panose="020F0502020204030204" pitchFamily="34" charset="0"/>
                <a:cs typeface="Calibri" panose="020F0502020204030204" pitchFamily="34" charset="0"/>
              </a:rPr>
              <a:t>/ and </a:t>
            </a:r>
            <a:r>
              <a:rPr lang="en-AU" sz="1200" b="0" i="1">
                <a:effectLst/>
                <a:latin typeface="+mn-lt"/>
                <a:ea typeface="Calibri" panose="020F0502020204030204" pitchFamily="34" charset="0"/>
                <a:cs typeface="Calibri" panose="020F0502020204030204" pitchFamily="34" charset="0"/>
              </a:rPr>
              <a:t>this is the irregular part of the word. </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Point to the corresponding letters and you say the sounds /s/, /e/, /z/, emphasising the new vowel sound. </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Now we read the word as </a:t>
            </a:r>
            <a:r>
              <a:rPr lang="en-AU" sz="1200" b="1" i="0">
                <a:effectLst/>
                <a:latin typeface="+mn-lt"/>
                <a:ea typeface="Calibri" panose="020F0502020204030204" pitchFamily="34" charset="0"/>
                <a:cs typeface="Calibri" panose="020F0502020204030204" pitchFamily="34" charset="0"/>
              </a:rPr>
              <a:t>says </a:t>
            </a:r>
            <a:r>
              <a:rPr lang="en-AU" sz="1200" b="0" i="0">
                <a:effectLst/>
                <a:latin typeface="+mn-lt"/>
                <a:ea typeface="Calibri" panose="020F0502020204030204" pitchFamily="34" charset="0"/>
                <a:cs typeface="Calibri" panose="020F0502020204030204" pitchFamily="34" charset="0"/>
              </a:rPr>
              <a:t>(/s/, /e/, /z/) and it means ‘someone or something is saying something’. </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Say: </a:t>
            </a:r>
            <a:r>
              <a:rPr lang="en-AU" sz="1200" b="1" i="1" dirty="0">
                <a:effectLst/>
                <a:latin typeface="+mn-lt"/>
                <a:ea typeface="Calibri" panose="020F0502020204030204" pitchFamily="34" charset="0"/>
                <a:cs typeface="Calibri" panose="020F0502020204030204" pitchFamily="34" charset="0"/>
              </a:rPr>
              <a:t>say</a:t>
            </a:r>
            <a:r>
              <a:rPr lang="en-AU" sz="1200" b="0" i="1" dirty="0">
                <a:effectLst/>
                <a:latin typeface="+mn-lt"/>
                <a:ea typeface="Calibri" panose="020F0502020204030204" pitchFamily="34" charset="0"/>
                <a:cs typeface="Calibri" panose="020F0502020204030204" pitchFamily="34" charset="0"/>
              </a:rPr>
              <a:t> and an </a:t>
            </a:r>
            <a:r>
              <a:rPr lang="en-AU" sz="1200" b="1" i="1" dirty="0">
                <a:effectLst/>
                <a:latin typeface="+mn-lt"/>
                <a:ea typeface="Calibri" panose="020F0502020204030204" pitchFamily="34" charset="0"/>
                <a:cs typeface="Calibri" panose="020F0502020204030204" pitchFamily="34" charset="0"/>
              </a:rPr>
              <a:t>-s </a:t>
            </a:r>
            <a:r>
              <a:rPr lang="en-AU" sz="1200" b="0" i="1" dirty="0">
                <a:effectLst/>
                <a:latin typeface="+mn-lt"/>
                <a:ea typeface="Calibri" panose="020F0502020204030204" pitchFamily="34" charset="0"/>
                <a:cs typeface="Calibri" panose="020F0502020204030204" pitchFamily="34" charset="0"/>
              </a:rPr>
              <a:t>suffix</a:t>
            </a:r>
            <a:r>
              <a:rPr lang="en-AU" sz="1200" b="1" i="1" dirty="0">
                <a:effectLst/>
                <a:latin typeface="+mn-lt"/>
                <a:ea typeface="Calibri" panose="020F0502020204030204" pitchFamily="34" charset="0"/>
                <a:cs typeface="Calibri" panose="020F0502020204030204" pitchFamily="34" charset="0"/>
              </a:rPr>
              <a:t> </a:t>
            </a:r>
            <a:r>
              <a:rPr lang="en-AU" sz="1200" b="0" i="1" dirty="0">
                <a:effectLst/>
                <a:latin typeface="+mn-lt"/>
                <a:ea typeface="Calibri" panose="020F0502020204030204" pitchFamily="34" charset="0"/>
                <a:cs typeface="Calibri" panose="020F0502020204030204" pitchFamily="34" charset="0"/>
              </a:rPr>
              <a:t>spells </a:t>
            </a:r>
            <a:r>
              <a:rPr lang="en-AU" sz="1200" b="1" i="1" dirty="0">
                <a:effectLst/>
                <a:latin typeface="+mn-lt"/>
                <a:ea typeface="Calibri" panose="020F0502020204030204" pitchFamily="34" charset="0"/>
                <a:cs typeface="Calibri" panose="020F0502020204030204" pitchFamily="34" charset="0"/>
              </a:rPr>
              <a:t>says</a:t>
            </a:r>
            <a:r>
              <a:rPr lang="en-AU" sz="1200" b="0" i="0" dirty="0">
                <a:effectLst/>
                <a:latin typeface="+mn-lt"/>
                <a:ea typeface="Calibri" panose="020F0502020204030204" pitchFamily="34" charset="0"/>
                <a:cs typeface="Calibri" panose="020F0502020204030204" pitchFamily="34" charset="0"/>
              </a:rPr>
              <a:t>.</a:t>
            </a:r>
            <a:endParaRPr lang="en-AU" sz="1200" b="0" i="1" dirty="0">
              <a:effectLst/>
              <a:latin typeface="+mn-lt"/>
              <a:ea typeface="Calibri" panose="020F0502020204030204" pitchFamily="34" charset="0"/>
              <a:cs typeface="Calibri" panose="020F0502020204030204" pitchFamily="34" charset="0"/>
            </a:endParaRPr>
          </a:p>
          <a:p>
            <a:pPr marL="172800" lvl="0" indent="-172800">
              <a:lnSpc>
                <a:spcPct val="106000"/>
              </a:lnSpc>
              <a:spcAft>
                <a:spcPts val="800"/>
              </a:spcAft>
              <a:buFont typeface="+mj-lt"/>
              <a:buAutoNum type="arabicPeriod"/>
            </a:pPr>
            <a:r>
              <a:rPr lang="en-AU" sz="1200" b="0" i="0" dirty="0">
                <a:effectLst/>
                <a:latin typeface="+mn-lt"/>
                <a:ea typeface="Calibri" panose="020F0502020204030204" pitchFamily="34" charset="0"/>
                <a:cs typeface="Calibri" panose="020F0502020204030204" pitchFamily="34" charset="0"/>
              </a:rPr>
              <a:t> Circle</a:t>
            </a:r>
            <a:r>
              <a:rPr lang="en-AU" sz="1200" b="0" i="0">
                <a:effectLst/>
                <a:latin typeface="+mn-lt"/>
                <a:ea typeface="Calibri" panose="020F0502020204030204" pitchFamily="34" charset="0"/>
                <a:cs typeface="Calibri" panose="020F0502020204030204" pitchFamily="34" charset="0"/>
              </a:rPr>
              <a:t> the irregular part of the word</a:t>
            </a:r>
            <a:r>
              <a:rPr lang="en-AU" sz="1200" b="0" i="0" dirty="0">
                <a:effectLst/>
                <a:latin typeface="+mn-lt"/>
                <a:ea typeface="Calibri" panose="020F0502020204030204" pitchFamily="34" charset="0"/>
                <a:cs typeface="Calibri" panose="020F0502020204030204" pitchFamily="34" charset="0"/>
              </a:rPr>
              <a:t>: </a:t>
            </a:r>
            <a:r>
              <a:rPr lang="en-AU" sz="1200" b="1" i="0">
                <a:effectLst/>
                <a:latin typeface="+mn-lt"/>
                <a:ea typeface="Calibri" panose="020F0502020204030204" pitchFamily="34" charset="0"/>
                <a:cs typeface="Calibri" panose="020F0502020204030204" pitchFamily="34" charset="0"/>
              </a:rPr>
              <a:t>ay</a:t>
            </a:r>
            <a:r>
              <a:rPr lang="en-AU" sz="1200" b="0" i="0">
                <a:effectLst/>
                <a:latin typeface="+mn-lt"/>
                <a:ea typeface="Calibri" panose="020F0502020204030204" pitchFamily="34" charset="0"/>
                <a:cs typeface="Calibri" panose="020F0502020204030204" pitchFamily="34" charset="0"/>
              </a:rPr>
              <a:t>.</a:t>
            </a:r>
          </a:p>
          <a:p>
            <a:pPr marL="0" lvl="0" indent="0">
              <a:lnSpc>
                <a:spcPct val="106000"/>
              </a:lnSpc>
              <a:spcAft>
                <a:spcPts val="800"/>
              </a:spcAft>
              <a:buFont typeface="+mj-lt"/>
              <a:buNone/>
            </a:pPr>
            <a:endParaRPr lang="en-AU" sz="1200" i="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r>
              <a:rPr lang="en-AU" sz="1200" b="0" i="0">
                <a:effectLst/>
                <a:latin typeface="+mn-lt"/>
                <a:ea typeface="Calibri" panose="020F0502020204030204" pitchFamily="34" charset="0"/>
                <a:cs typeface="Calibri" panose="020F0502020204030204" pitchFamily="34" charset="0"/>
              </a:rPr>
              <a:t>*Explain that adding a suffix doesn’t usually change how a base word is said.</a:t>
            </a:r>
            <a:endParaRPr lang="en-AU" sz="1200" i="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i="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i="0">
                <a:effectLst/>
                <a:latin typeface="+mn-lt"/>
                <a:ea typeface="Times New Roman" panose="02020603050405020304" pitchFamily="18" charset="0"/>
                <a:cs typeface="Calibri" panose="020F0502020204030204" pitchFamily="34" charset="0"/>
              </a:rPr>
              <a:t>Say</a:t>
            </a:r>
            <a:r>
              <a:rPr lang="en-AU" sz="1200" i="0" dirty="0">
                <a:effectLst/>
                <a:latin typeface="+mn-lt"/>
                <a:ea typeface="Times New Roman" panose="02020603050405020304" pitchFamily="18" charset="0"/>
                <a:cs typeface="Calibri" panose="020F0502020204030204" pitchFamily="34" charset="0"/>
              </a:rPr>
              <a:t>:</a:t>
            </a:r>
            <a:r>
              <a:rPr lang="en-AU" sz="1200" i="0">
                <a:effectLst/>
                <a:latin typeface="+mn-lt"/>
                <a:ea typeface="Times New Roman" panose="02020603050405020304" pitchFamily="18" charset="0"/>
                <a:cs typeface="Calibri" panose="020F0502020204030204" pitchFamily="34" charset="0"/>
              </a:rPr>
              <a:t> </a:t>
            </a:r>
            <a:r>
              <a:rPr lang="en-AU" sz="1200" b="1" i="1" dirty="0">
                <a:effectLst/>
                <a:latin typeface="+mn-lt"/>
                <a:ea typeface="Calibri" panose="020F0502020204030204" pitchFamily="34" charset="0"/>
                <a:cs typeface="Calibri" panose="020F0502020204030204" pitchFamily="34" charset="0"/>
              </a:rPr>
              <a:t>say</a:t>
            </a:r>
            <a:r>
              <a:rPr lang="en-AU" sz="1200" b="0" i="1" dirty="0">
                <a:effectLst/>
                <a:latin typeface="+mn-lt"/>
                <a:ea typeface="Calibri" panose="020F0502020204030204" pitchFamily="34" charset="0"/>
                <a:cs typeface="Calibri" panose="020F0502020204030204" pitchFamily="34" charset="0"/>
              </a:rPr>
              <a:t> and an </a:t>
            </a:r>
            <a:r>
              <a:rPr lang="en-AU" sz="1200" b="1" i="1" dirty="0">
                <a:effectLst/>
                <a:latin typeface="+mn-lt"/>
                <a:ea typeface="Calibri" panose="020F0502020204030204" pitchFamily="34" charset="0"/>
                <a:cs typeface="Calibri" panose="020F0502020204030204" pitchFamily="34" charset="0"/>
              </a:rPr>
              <a:t>-s </a:t>
            </a:r>
            <a:r>
              <a:rPr lang="en-AU" sz="1200" b="0" i="1" dirty="0">
                <a:effectLst/>
                <a:latin typeface="+mn-lt"/>
                <a:ea typeface="Calibri" panose="020F0502020204030204" pitchFamily="34" charset="0"/>
                <a:cs typeface="Calibri" panose="020F0502020204030204" pitchFamily="34" charset="0"/>
              </a:rPr>
              <a:t>suffix spells </a:t>
            </a:r>
            <a:r>
              <a:rPr lang="en-AU" sz="1200" b="1" i="1" dirty="0">
                <a:effectLst/>
                <a:latin typeface="+mn-lt"/>
                <a:ea typeface="Calibri" panose="020F0502020204030204" pitchFamily="34" charset="0"/>
                <a:cs typeface="Calibri" panose="020F0502020204030204" pitchFamily="34" charset="0"/>
              </a:rPr>
              <a:t>says</a:t>
            </a:r>
            <a:r>
              <a:rPr lang="en-AU" sz="1200" b="0" i="1" dirty="0">
                <a:effectLst/>
                <a:latin typeface="+mn-lt"/>
                <a:ea typeface="Calibri" panose="020F0502020204030204" pitchFamily="34" charset="0"/>
                <a:cs typeface="Calibri" panose="020F0502020204030204" pitchFamily="34" charset="0"/>
              </a:rPr>
              <a:t>.</a:t>
            </a:r>
          </a:p>
          <a:p>
            <a:pPr marL="172800" lvl="0" indent="-172800">
              <a:lnSpc>
                <a:spcPct val="106000"/>
              </a:lnSpc>
              <a:buFont typeface="+mj-lt"/>
              <a:buAutoNum type="arabicPeriod"/>
            </a:pPr>
            <a:r>
              <a:rPr lang="en-AU" sz="1200" i="0">
                <a:effectLst/>
                <a:latin typeface="+mn-lt"/>
                <a:ea typeface="Times New Roman" panose="02020603050405020304" pitchFamily="18" charset="0"/>
                <a:cs typeface="Calibri" panose="020F0502020204030204" pitchFamily="34" charset="0"/>
              </a:rPr>
              <a:t>Write </a:t>
            </a:r>
            <a:r>
              <a:rPr lang="en-AU" sz="1200" b="1" i="0">
                <a:effectLst/>
                <a:latin typeface="+mn-lt"/>
                <a:ea typeface="Times New Roman" panose="02020603050405020304" pitchFamily="18" charset="0"/>
                <a:cs typeface="Calibri" panose="020F0502020204030204" pitchFamily="34" charset="0"/>
              </a:rPr>
              <a:t>say</a:t>
            </a:r>
            <a:r>
              <a:rPr lang="en-AU" sz="1200" b="0" i="1" dirty="0">
                <a:effectLst/>
                <a:latin typeface="+mn-lt"/>
                <a:ea typeface="Calibri" panose="020F0502020204030204" pitchFamily="34" charset="0"/>
                <a:cs typeface="Calibri" panose="020F0502020204030204" pitchFamily="34" charset="0"/>
              </a:rPr>
              <a:t>.</a:t>
            </a:r>
            <a:endParaRPr lang="en-AU" sz="1200" b="1" i="0">
              <a:effectLst/>
              <a:latin typeface="+mn-lt"/>
              <a:ea typeface="Times New Roman" panose="02020603050405020304" pitchFamily="18" charset="0"/>
              <a:cs typeface="Calibri" panose="020F0502020204030204" pitchFamily="34" charset="0"/>
            </a:endParaRPr>
          </a:p>
          <a:p>
            <a:pPr marL="172800" lvl="0" indent="-172800">
              <a:lnSpc>
                <a:spcPct val="106000"/>
              </a:lnSpc>
              <a:buFont typeface="+mj-lt"/>
              <a:buAutoNum type="arabicPeriod"/>
            </a:pPr>
            <a:r>
              <a:rPr lang="en-AU" sz="1200" b="0" i="0">
                <a:effectLst/>
                <a:latin typeface="+mn-lt"/>
                <a:ea typeface="Calibri" panose="020F0502020204030204" pitchFamily="34" charset="0"/>
                <a:cs typeface="Calibri" panose="020F0502020204030204" pitchFamily="34" charset="0"/>
              </a:rPr>
              <a:t>Add </a:t>
            </a:r>
            <a:r>
              <a:rPr lang="en-AU" sz="1200" b="0" i="0" dirty="0">
                <a:effectLst/>
                <a:latin typeface="+mn-lt"/>
                <a:ea typeface="Calibri" panose="020F0502020204030204" pitchFamily="34" charset="0"/>
                <a:cs typeface="Calibri" panose="020F0502020204030204" pitchFamily="34" charset="0"/>
              </a:rPr>
              <a:t>an </a:t>
            </a:r>
            <a:r>
              <a:rPr lang="en-AU" sz="1200" b="1" i="0">
                <a:effectLst/>
                <a:latin typeface="+mn-lt"/>
                <a:ea typeface="Calibri" panose="020F0502020204030204" pitchFamily="34" charset="0"/>
                <a:cs typeface="Calibri" panose="020F0502020204030204" pitchFamily="34" charset="0"/>
              </a:rPr>
              <a:t>-s</a:t>
            </a:r>
            <a:r>
              <a:rPr lang="en-AU" sz="1200" b="0" i="0" dirty="0">
                <a:effectLst/>
                <a:latin typeface="+mn-lt"/>
                <a:ea typeface="Calibri" panose="020F0502020204030204" pitchFamily="34" charset="0"/>
                <a:cs typeface="Calibri" panose="020F0502020204030204" pitchFamily="34" charset="0"/>
              </a:rPr>
              <a:t> suffix.</a:t>
            </a:r>
            <a:endParaRPr lang="en-AU" sz="1200" b="1"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i="0">
                <a:effectLst/>
                <a:latin typeface="+mn-lt"/>
                <a:ea typeface="Times New Roman" panose="02020603050405020304" pitchFamily="18" charset="0"/>
                <a:cs typeface="Calibri" panose="020F0502020204030204" pitchFamily="34" charset="0"/>
              </a:rPr>
              <a:t>Circle the irregular part of the word</a:t>
            </a:r>
            <a:r>
              <a:rPr lang="en-AU" sz="1200" i="0" dirty="0">
                <a:effectLst/>
                <a:latin typeface="+mn-lt"/>
                <a:ea typeface="Times New Roman" panose="02020603050405020304" pitchFamily="18" charset="0"/>
                <a:cs typeface="Calibri" panose="020F0502020204030204" pitchFamily="34" charset="0"/>
              </a:rPr>
              <a:t>: </a:t>
            </a:r>
            <a:r>
              <a:rPr lang="en-AU" sz="1200" b="1" i="0">
                <a:effectLst/>
                <a:latin typeface="+mn-lt"/>
                <a:ea typeface="Times New Roman" panose="02020603050405020304" pitchFamily="18" charset="0"/>
                <a:cs typeface="Calibri" panose="020F0502020204030204" pitchFamily="34" charset="0"/>
              </a:rPr>
              <a:t>ay</a:t>
            </a:r>
            <a:r>
              <a:rPr lang="en-AU" sz="1200" b="0" i="0" dirty="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i="0" kern="0">
                <a:effectLst/>
                <a:latin typeface="+mn-lt"/>
                <a:ea typeface="Times New Roman" panose="02020603050405020304" pitchFamily="18" charset="0"/>
              </a:rPr>
              <a:t>Repeat: </a:t>
            </a:r>
            <a:r>
              <a:rPr lang="en-AU" sz="1200" b="1" i="1" kern="0">
                <a:effectLst/>
                <a:latin typeface="+mn-lt"/>
                <a:ea typeface="Times New Roman" panose="02020603050405020304" pitchFamily="18" charset="0"/>
              </a:rPr>
              <a:t>say</a:t>
            </a:r>
            <a:r>
              <a:rPr lang="en-AU" sz="1200" i="1" kern="0">
                <a:effectLst/>
                <a:latin typeface="+mn-lt"/>
                <a:ea typeface="Times New Roman" panose="02020603050405020304" pitchFamily="18" charset="0"/>
              </a:rPr>
              <a:t> and </a:t>
            </a:r>
            <a:r>
              <a:rPr lang="en-AU" sz="1200" i="1" kern="0" dirty="0">
                <a:effectLst/>
                <a:latin typeface="+mn-lt"/>
                <a:ea typeface="Times New Roman" panose="02020603050405020304" pitchFamily="18" charset="0"/>
              </a:rPr>
              <a:t>an </a:t>
            </a:r>
            <a:r>
              <a:rPr lang="en-AU" sz="1200" b="1" i="1" kern="0">
                <a:effectLst/>
                <a:latin typeface="+mn-lt"/>
                <a:ea typeface="Times New Roman" panose="02020603050405020304" pitchFamily="18" charset="0"/>
              </a:rPr>
              <a:t>-s</a:t>
            </a:r>
            <a:r>
              <a:rPr lang="en-AU" sz="1200" b="1" i="1" kern="0" dirty="0">
                <a:effectLst/>
                <a:latin typeface="+mn-lt"/>
                <a:ea typeface="Times New Roman" panose="02020603050405020304" pitchFamily="18" charset="0"/>
              </a:rPr>
              <a:t> </a:t>
            </a:r>
            <a:r>
              <a:rPr lang="en-AU" sz="1200" i="1" kern="0" dirty="0">
                <a:effectLst/>
                <a:latin typeface="+mn-lt"/>
                <a:ea typeface="Times New Roman" panose="02020603050405020304" pitchFamily="18" charset="0"/>
              </a:rPr>
              <a:t>suffix </a:t>
            </a:r>
            <a:r>
              <a:rPr lang="en-AU" sz="1200" i="1" kern="0">
                <a:effectLst/>
                <a:latin typeface="+mn-lt"/>
                <a:ea typeface="Times New Roman" panose="02020603050405020304" pitchFamily="18" charset="0"/>
              </a:rPr>
              <a:t>spells </a:t>
            </a:r>
            <a:r>
              <a:rPr lang="en-AU" sz="1200" b="1" i="1" kern="0">
                <a:effectLst/>
                <a:latin typeface="+mn-lt"/>
                <a:ea typeface="Times New Roman" panose="02020603050405020304" pitchFamily="18" charset="0"/>
              </a:rPr>
              <a:t>says</a:t>
            </a:r>
            <a:r>
              <a:rPr lang="en-AU" sz="1200" b="0" i="1"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r>
              <a:rPr lang="en-AU" sz="1200" b="0" i="0" kern="0">
                <a:effectLst/>
                <a:latin typeface="+mn-lt"/>
                <a:ea typeface="Times New Roman" panose="02020603050405020304" pitchFamily="18" charset="0"/>
              </a:rPr>
              <a:t>Repeat two more times.</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a:t>
            </a:r>
            <a:r>
              <a:rPr lang="en-US" sz="1200" dirty="0">
                <a:effectLst/>
                <a:latin typeface="+mn-lt"/>
                <a:ea typeface="Aptos" panose="020B0004020202020204" pitchFamily="34" charset="0"/>
                <a:cs typeface="Times New Roman" panose="02020603050405020304" pitchFamily="18" charset="0"/>
              </a:rPr>
              <a:t>sentences</a:t>
            </a:r>
            <a:r>
              <a:rPr lang="en-US" sz="1200">
                <a:effectLst/>
                <a:latin typeface="+mn-lt"/>
                <a:ea typeface="Aptos" panose="020B0004020202020204" pitchFamily="34" charset="0"/>
                <a:cs typeface="Times New Roman" panose="02020603050405020304" pitchFamily="18" charset="0"/>
              </a:rPr>
              <a:t>.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AU" sz="1200" b="1" i="0">
                <a:effectLst/>
                <a:latin typeface="+mn-lt"/>
                <a:ea typeface="Times New Roman" panose="02020603050405020304" pitchFamily="18" charset="0"/>
                <a:cs typeface="Calibri" panose="020F0502020204030204" pitchFamily="34" charset="0"/>
              </a:rPr>
              <a:t>say</a:t>
            </a:r>
            <a:r>
              <a:rPr lang="en-AU" sz="1200" b="0" i="0">
                <a:effectLst/>
                <a:latin typeface="+mn-lt"/>
                <a:ea typeface="Times New Roman" panose="02020603050405020304" pitchFamily="18" charset="0"/>
                <a:cs typeface="Calibri" panose="020F0502020204030204" pitchFamily="34" charset="0"/>
              </a:rPr>
              <a:t> and </a:t>
            </a:r>
            <a:r>
              <a:rPr lang="en-AU" sz="1200" b="0" i="0" dirty="0">
                <a:effectLst/>
                <a:latin typeface="+mn-lt"/>
                <a:ea typeface="Times New Roman" panose="02020603050405020304" pitchFamily="18" charset="0"/>
                <a:cs typeface="Calibri" panose="020F0502020204030204" pitchFamily="34" charset="0"/>
              </a:rPr>
              <a:t>an </a:t>
            </a:r>
            <a:r>
              <a:rPr lang="en-AU" sz="1200" b="1" i="0" dirty="0">
                <a:effectLst/>
                <a:latin typeface="+mn-lt"/>
                <a:ea typeface="Times New Roman" panose="02020603050405020304" pitchFamily="18" charset="0"/>
                <a:cs typeface="Calibri" panose="020F0502020204030204" pitchFamily="34" charset="0"/>
              </a:rPr>
              <a:t>-s</a:t>
            </a:r>
            <a:r>
              <a:rPr lang="en-AU" sz="1200" b="0" i="0" dirty="0">
                <a:effectLst/>
                <a:latin typeface="+mn-lt"/>
                <a:ea typeface="Times New Roman" panose="02020603050405020304" pitchFamily="18" charset="0"/>
                <a:cs typeface="Calibri" panose="020F0502020204030204" pitchFamily="34" charset="0"/>
              </a:rPr>
              <a:t> </a:t>
            </a:r>
            <a:r>
              <a:rPr lang="en-AU" sz="1200" b="0" i="0">
                <a:effectLst/>
                <a:latin typeface="+mn-lt"/>
                <a:ea typeface="Times New Roman" panose="02020603050405020304" pitchFamily="18" charset="0"/>
                <a:cs typeface="Calibri" panose="020F0502020204030204" pitchFamily="34" charset="0"/>
              </a:rPr>
              <a:t>suffix</a:t>
            </a:r>
            <a:r>
              <a:rPr lang="en-AU" sz="1200" b="1" i="0">
                <a:effectLst/>
                <a:latin typeface="+mn-lt"/>
                <a:ea typeface="Times New Roman" panose="02020603050405020304" pitchFamily="18" charset="0"/>
                <a:cs typeface="Calibri" panose="020F0502020204030204" pitchFamily="34" charset="0"/>
              </a:rPr>
              <a:t> </a:t>
            </a:r>
            <a:r>
              <a:rPr lang="en-AU" sz="1200" b="0" i="0">
                <a:effectLst/>
                <a:latin typeface="+mn-lt"/>
                <a:ea typeface="Times New Roman" panose="02020603050405020304" pitchFamily="18" charset="0"/>
                <a:cs typeface="Calibri" panose="020F0502020204030204" pitchFamily="34" charset="0"/>
              </a:rPr>
              <a:t>spells </a:t>
            </a:r>
            <a:r>
              <a:rPr lang="en-AU" sz="1200" b="1" i="0">
                <a:effectLst/>
                <a:latin typeface="+mn-lt"/>
                <a:ea typeface="Times New Roman" panose="02020603050405020304" pitchFamily="18" charset="0"/>
                <a:cs typeface="Calibri" panose="020F0502020204030204" pitchFamily="34" charset="0"/>
              </a:rPr>
              <a:t>says</a:t>
            </a:r>
            <a:endParaRPr lang="en-AU" sz="1200" b="0" i="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 in particular the words with </a:t>
            </a:r>
            <a:r>
              <a:rPr lang="en-US" sz="1200" b="1">
                <a:effectLst/>
                <a:latin typeface="+mn-lt"/>
                <a:ea typeface="Aptos" panose="020B0004020202020204" pitchFamily="34" charset="0"/>
                <a:cs typeface="Times New Roman" panose="02020603050405020304" pitchFamily="18" charset="0"/>
              </a:rPr>
              <a:t>ar</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a:t>
            </a:r>
            <a:r>
              <a:rPr lang="en-US" dirty="0">
                <a:latin typeface="+mn-lt"/>
              </a:rPr>
              <a:t>sentences</a:t>
            </a:r>
            <a:r>
              <a:rPr lang="en-US">
                <a:latin typeface="+mn-lt"/>
              </a:rPr>
              <a:t>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a:t>
            </a:r>
            <a:r>
              <a:rPr lang="en-US" sz="1200" dirty="0">
                <a:effectLst/>
                <a:latin typeface="+mn-lt"/>
                <a:ea typeface="Aptos" panose="020B0004020202020204" pitchFamily="34" charset="0"/>
                <a:cs typeface="Times New Roman" panose="02020603050405020304" pitchFamily="18" charset="0"/>
              </a:rPr>
              <a:t>sentences</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a:effectLst/>
                <a:latin typeface="+mn-lt"/>
                <a:ea typeface="Aptos" panose="020B0004020202020204" pitchFamily="34" charset="0"/>
                <a:cs typeface="Times New Roman" panose="02020603050405020304" pitchFamily="18" charset="0"/>
              </a:rPr>
              <a:t>say: </a:t>
            </a:r>
            <a:r>
              <a:rPr lang="en-AU" sz="1200" b="1" i="1" dirty="0">
                <a:effectLst/>
                <a:latin typeface="+mn-lt"/>
                <a:ea typeface="Times New Roman" panose="02020603050405020304" pitchFamily="18" charset="0"/>
                <a:cs typeface="Calibri" panose="020F0502020204030204" pitchFamily="34" charset="0"/>
              </a:rPr>
              <a:t>say</a:t>
            </a:r>
            <a:r>
              <a:rPr lang="en-AU" sz="1200" b="0" i="1" dirty="0">
                <a:effectLst/>
                <a:latin typeface="+mn-lt"/>
                <a:ea typeface="Times New Roman" panose="02020603050405020304" pitchFamily="18" charset="0"/>
                <a:cs typeface="Calibri" panose="020F0502020204030204" pitchFamily="34" charset="0"/>
              </a:rPr>
              <a:t> and an </a:t>
            </a:r>
            <a:r>
              <a:rPr lang="en-AU" sz="1200" b="1" i="1" dirty="0">
                <a:effectLst/>
                <a:latin typeface="+mn-lt"/>
                <a:ea typeface="Times New Roman" panose="02020603050405020304" pitchFamily="18" charset="0"/>
                <a:cs typeface="Calibri" panose="020F0502020204030204" pitchFamily="34" charset="0"/>
              </a:rPr>
              <a:t>-s</a:t>
            </a:r>
            <a:r>
              <a:rPr lang="en-AU" sz="1200" b="0" i="1" dirty="0">
                <a:effectLst/>
                <a:latin typeface="+mn-lt"/>
                <a:ea typeface="Times New Roman" panose="02020603050405020304" pitchFamily="18" charset="0"/>
                <a:cs typeface="Calibri" panose="020F0502020204030204" pitchFamily="34" charset="0"/>
              </a:rPr>
              <a:t> suffix</a:t>
            </a:r>
            <a:r>
              <a:rPr lang="en-AU" sz="1200" b="1" i="1" dirty="0">
                <a:effectLst/>
                <a:latin typeface="+mn-lt"/>
                <a:ea typeface="Times New Roman" panose="02020603050405020304" pitchFamily="18" charset="0"/>
                <a:cs typeface="Calibri" panose="020F0502020204030204" pitchFamily="34" charset="0"/>
              </a:rPr>
              <a:t> </a:t>
            </a:r>
            <a:r>
              <a:rPr lang="en-AU" sz="1200" b="0" i="1" dirty="0">
                <a:effectLst/>
                <a:latin typeface="+mn-lt"/>
                <a:ea typeface="Times New Roman" panose="02020603050405020304" pitchFamily="18" charset="0"/>
                <a:cs typeface="Calibri" panose="020F0502020204030204" pitchFamily="34" charset="0"/>
              </a:rPr>
              <a:t>spells </a:t>
            </a:r>
            <a:r>
              <a:rPr lang="en-AU" sz="1200" b="1" i="1" dirty="0">
                <a:effectLst/>
                <a:latin typeface="+mn-lt"/>
                <a:ea typeface="Times New Roman" panose="02020603050405020304" pitchFamily="18" charset="0"/>
                <a:cs typeface="Calibri" panose="020F0502020204030204" pitchFamily="34" charset="0"/>
              </a:rPr>
              <a:t>says</a:t>
            </a:r>
            <a:endParaRPr lang="en-AU" sz="1200" b="1" i="1"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a:effectLst/>
                <a:latin typeface="+mn-lt"/>
                <a:ea typeface="Aptos" panose="020B0004020202020204" pitchFamily="34" charset="0"/>
                <a:cs typeface="Times New Roman" panose="02020603050405020304" pitchFamily="18" charset="0"/>
              </a:rPr>
              <a:t>ar</a:t>
            </a:r>
            <a:r>
              <a:rPr lang="en-US" sz="1200" b="0">
                <a:effectLst/>
                <a:latin typeface="+mn-lt"/>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a:t>
            </a:r>
            <a:r>
              <a:rPr lang="en-US" sz="1200" dirty="0">
                <a:latin typeface="+mn-lt"/>
              </a:rPr>
              <a:t>sentences </a:t>
            </a:r>
            <a:r>
              <a:rPr lang="en-US" sz="1200">
                <a:latin typeface="+mn-lt"/>
              </a:rPr>
              <a:t>with fluency. </a:t>
            </a:r>
            <a:endParaRPr lang="en-AU" sz="1200">
              <a:latin typeface="+mn-lt"/>
            </a:endParaRPr>
          </a:p>
          <a:p>
            <a:endParaRPr lang="en-AU" sz="1200">
              <a:latin typeface="+mn-lt"/>
            </a:endParaRPr>
          </a:p>
          <a:p>
            <a:r>
              <a:rPr lang="en-US">
                <a:latin typeface="+mn-lt"/>
              </a:rPr>
              <a:t>Note:</a:t>
            </a:r>
            <a:r>
              <a:rPr lang="en-US" dirty="0">
                <a:latin typeface="+mn-lt"/>
              </a:rPr>
              <a:t> </a:t>
            </a:r>
            <a:r>
              <a:rPr lang="en-US"/>
              <a:t>You may discuss with your students that Mars has a capital letter because it is a proper noun. </a:t>
            </a: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a:t>
            </a:r>
            <a:r>
              <a:rPr lang="en-AU" sz="1200" b="1" kern="100" dirty="0">
                <a:effectLst/>
                <a:latin typeface="+mn-lt"/>
                <a:ea typeface="Aptos" panose="020B0004020202020204" pitchFamily="34" charset="0"/>
                <a:cs typeface="Times New Roman" panose="02020603050405020304" pitchFamily="18" charset="0"/>
              </a:rPr>
              <a:t>The artist with the scarf says she likes to eat tarts in the dark. </a:t>
            </a:r>
            <a:endParaRPr lang="en-US"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 aloud</a:t>
            </a:r>
          </a:p>
          <a:p>
            <a:pPr marL="171450" indent="-171450">
              <a:buFont typeface="Arial" panose="020B0604020202020204" pitchFamily="34" charset="0"/>
              <a:buChar char="•"/>
            </a:pPr>
            <a:r>
              <a:rPr lang="en-US" dirty="0">
                <a:latin typeface="+mn-lt"/>
              </a:rPr>
              <a:t>recording the sentence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whole sentence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 whiteboard or on paper.</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US" b="1" i="0" dirty="0">
                <a:effectLst/>
                <a:latin typeface="+mn-lt"/>
              </a:rPr>
              <a:t>Arlo says he likes to thread charms from the jar onto yarn</a:t>
            </a:r>
            <a:r>
              <a:rPr lang="en-AU" b="1" i="0" dirty="0">
                <a:effectLst/>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r>
              <a:rPr lang="en-US" sz="1200" dirty="0">
                <a:latin typeface="+mn-lt"/>
              </a:rPr>
              <a:t>Say the sentence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harp</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scar</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carpark</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Refer to the letter tiles on the slide showing the pattern of words with a </a:t>
            </a:r>
            <a:r>
              <a:rPr lang="en-US" sz="1200" b="1" dirty="0"/>
              <a:t>silent final 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t>words end in </a:t>
            </a:r>
            <a:r>
              <a:rPr lang="en-US" sz="1200" b="1" dirty="0"/>
              <a:t>silent final e</a:t>
            </a:r>
            <a:r>
              <a:rPr lang="en-US" sz="1200" b="0" dirty="0"/>
              <a:t> after </a:t>
            </a:r>
            <a:r>
              <a:rPr lang="en-US" sz="1200" b="1" dirty="0"/>
              <a:t>v</a:t>
            </a:r>
            <a:r>
              <a:rPr lang="en-US" sz="1200" b="0" dirty="0"/>
              <a:t> because English words don’t end with the letter </a:t>
            </a:r>
            <a:r>
              <a:rPr lang="en-US" sz="1200" b="1" dirty="0"/>
              <a:t>v</a:t>
            </a:r>
            <a:r>
              <a:rPr lang="en-US" sz="1200"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Remind students of further reasons that words end in </a:t>
            </a:r>
            <a:r>
              <a:rPr lang="en-US" sz="1200" b="1" dirty="0"/>
              <a:t>silent final e</a:t>
            </a:r>
            <a:r>
              <a:rPr lang="en-US" sz="1200"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t>The way we say some English words has changed over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t>The English language uses words from other languages.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dirty="0">
                <a:effectLst/>
                <a:latin typeface="+mn-lt"/>
                <a:cs typeface="Arial" panose="020B0604020202020204" pitchFamily="34" charset="0"/>
              </a:rPr>
              <a:t>The </a:t>
            </a:r>
            <a:r>
              <a:rPr lang="en-AU" sz="1200" b="1" kern="1200" dirty="0">
                <a:effectLst/>
                <a:latin typeface="+mn-lt"/>
                <a:cs typeface="Arial" panose="020B0604020202020204" pitchFamily="34" charset="0"/>
              </a:rPr>
              <a:t>silent final e </a:t>
            </a:r>
            <a:r>
              <a:rPr lang="en-AU" sz="1200" b="0" kern="1200" dirty="0">
                <a:effectLst/>
                <a:latin typeface="+mn-lt"/>
                <a:cs typeface="Arial" panose="020B0604020202020204" pitchFamily="34" charset="0"/>
              </a:rPr>
              <a:t>helps make the word look different from other similar words or spelling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a:t>s</a:t>
            </a:r>
            <a:r>
              <a:rPr lang="en-US" sz="1200" b="0" i="0" dirty="0"/>
              <a:t>, </a:t>
            </a:r>
            <a:r>
              <a:rPr lang="en-US" sz="1200" b="1" i="0" dirty="0"/>
              <a:t>z</a:t>
            </a:r>
            <a:r>
              <a:rPr lang="en-US" sz="1200" b="0" i="0" dirty="0"/>
              <a:t> and </a:t>
            </a:r>
            <a:r>
              <a:rPr lang="en-US" sz="1200" b="1" i="0" dirty="0" err="1"/>
              <a:t>th</a:t>
            </a:r>
            <a:r>
              <a:rPr lang="en-US" sz="1200" b="0" i="0" dirty="0"/>
              <a:t> are common letters before a </a:t>
            </a:r>
            <a:r>
              <a:rPr lang="en-US" sz="1200" b="1" i="0" dirty="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a:t>s </a:t>
            </a:r>
            <a:r>
              <a:rPr lang="en-US" sz="1200" b="0" i="0" dirty="0"/>
              <a:t>can say /s/ or /z/ before a </a:t>
            </a:r>
            <a:r>
              <a:rPr lang="en-US" sz="1200" b="1" i="0" dirty="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err="1"/>
              <a:t>th</a:t>
            </a:r>
            <a:r>
              <a:rPr lang="en-US" sz="1200" b="1" i="0" dirty="0"/>
              <a:t> </a:t>
            </a:r>
            <a:r>
              <a:rPr lang="en-US" sz="1200" b="0" i="0" dirty="0"/>
              <a:t>says its voiced sound before a</a:t>
            </a:r>
            <a:r>
              <a:rPr lang="en-US" sz="1200" b="1" i="0" dirty="0"/>
              <a:t> silent final e</a:t>
            </a:r>
            <a:r>
              <a:rPr lang="en-US" sz="1200"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t>Remind students that the best way to remember which words end in a </a:t>
            </a:r>
            <a:r>
              <a:rPr lang="en-US" sz="1200" b="1" i="0" dirty="0"/>
              <a:t>silent final e </a:t>
            </a:r>
            <a:r>
              <a:rPr lang="en-US" sz="1200" b="0" i="0" dirty="0"/>
              <a:t>is to </a:t>
            </a:r>
            <a:r>
              <a:rPr lang="en-US" sz="1200" b="0" i="0" dirty="0" err="1"/>
              <a:t>practise</a:t>
            </a:r>
            <a:r>
              <a:rPr lang="en-US" sz="1200" b="0" i="0" dirty="0"/>
              <a:t> reading and writing these words correctly.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*If your students can recall these reasons independently, prompt them to do so. However, this is a lot of new information for students to take in so, in most cases, recall these reasons aloud for your students. </a:t>
            </a: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3529798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car</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shark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target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800" b="1" dirty="0">
                <a:effectLst/>
                <a:latin typeface="Calibri" panose="020F0502020204030204" pitchFamily="34" charset="0"/>
                <a:ea typeface="Yu Mincho" panose="02020400000000000000" pitchFamily="18" charset="-128"/>
                <a:cs typeface="Arial" panose="020B0604020202020204" pitchFamily="34" charset="0"/>
              </a:rPr>
              <a:t>Mum says the dog started barking in the yard when it got dark.</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the digraph. As you point, students say the sound that has been taught, /or/.</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166598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r>
              <a:rPr lang="en-AU" sz="1200" u="none" kern="100" dirty="0">
                <a:effectLst/>
                <a:latin typeface="+mn-lt"/>
                <a:ea typeface="Aptos" panose="020B0004020202020204" pitchFamily="34" charset="0"/>
                <a:cs typeface="Times New Roman" panose="02020603050405020304" pitchFamily="18" charset="0"/>
              </a:rPr>
              <a:t>/</a:t>
            </a:r>
            <a:r>
              <a:rPr lang="en-AU" sz="1200" u="none" kern="100" dirty="0" err="1">
                <a:effectLst/>
                <a:latin typeface="+mn-lt"/>
                <a:ea typeface="Aptos" panose="020B0004020202020204" pitchFamily="34" charset="0"/>
                <a:cs typeface="Times New Roman" panose="02020603050405020304" pitchFamily="18" charset="0"/>
              </a:rPr>
              <a:t>oo</a:t>
            </a:r>
            <a:r>
              <a:rPr lang="en-AU" sz="1200" u="none" kern="100" dirty="0">
                <a:effectLst/>
                <a:latin typeface="+mn-lt"/>
                <a:ea typeface="Aptos" panose="020B0004020202020204" pitchFamily="34" charset="0"/>
                <a:cs typeface="Times New Roman" panose="02020603050405020304" pitchFamily="18" charset="0"/>
              </a:rPr>
              <a:t>/ as in </a:t>
            </a:r>
            <a:r>
              <a:rPr lang="en-AU" sz="1200" b="1" u="none" kern="100" dirty="0">
                <a:effectLst/>
                <a:latin typeface="+mn-lt"/>
                <a:ea typeface="Aptos" panose="020B0004020202020204" pitchFamily="34" charset="0"/>
                <a:cs typeface="Times New Roman" panose="02020603050405020304" pitchFamily="18" charset="0"/>
              </a:rPr>
              <a:t>food </a:t>
            </a:r>
            <a:r>
              <a:rPr lang="en-AU" sz="1200" u="none" kern="100" dirty="0">
                <a:effectLst/>
                <a:latin typeface="+mn-lt"/>
                <a:ea typeface="Aptos" panose="020B0004020202020204" pitchFamily="34" charset="0"/>
                <a:cs typeface="Times New Roman" panose="02020603050405020304" pitchFamily="18" charset="0"/>
              </a:rPr>
              <a:t>and </a:t>
            </a:r>
            <a:r>
              <a:rPr lang="en-AU" sz="1200" kern="100" dirty="0">
                <a:effectLst/>
                <a:latin typeface="+mn-lt"/>
                <a:ea typeface="Aptos" panose="020B0004020202020204" pitchFamily="34" charset="0"/>
                <a:cs typeface="Times New Roman" panose="02020603050405020304" pitchFamily="18" charset="0"/>
              </a:rPr>
              <a:t>/</a:t>
            </a:r>
            <a:r>
              <a:rPr lang="en-AU" sz="1200" kern="100" dirty="0" err="1">
                <a:effectLst/>
                <a:latin typeface="+mn-lt"/>
                <a:ea typeface="Aptos" panose="020B0004020202020204" pitchFamily="34" charset="0"/>
                <a:cs typeface="Times New Roman" panose="02020603050405020304" pitchFamily="18" charset="0"/>
              </a:rPr>
              <a:t>ŏŏ</a:t>
            </a:r>
            <a:r>
              <a:rPr lang="en-AU" sz="1200" kern="100" dirty="0">
                <a:effectLst/>
                <a:latin typeface="+mn-lt"/>
                <a:ea typeface="Aptos" panose="020B0004020202020204" pitchFamily="34" charset="0"/>
                <a:cs typeface="Times New Roman" panose="02020603050405020304" pitchFamily="18" charset="0"/>
              </a:rPr>
              <a:t>/ as in </a:t>
            </a:r>
            <a:r>
              <a:rPr lang="en-AU" sz="1200" b="1" u="none" kern="100" dirty="0">
                <a:effectLst/>
                <a:latin typeface="+mn-lt"/>
                <a:ea typeface="Aptos" panose="020B0004020202020204" pitchFamily="34" charset="0"/>
                <a:cs typeface="Times New Roman" panose="02020603050405020304" pitchFamily="18" charset="0"/>
              </a:rPr>
              <a:t>good</a:t>
            </a:r>
            <a:endParaRPr lang="en-US" sz="1200" b="0" u="none"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/oi/ in the middle of a word as in </a:t>
            </a:r>
            <a:r>
              <a:rPr lang="en-US" sz="1200" b="1" dirty="0">
                <a:effectLst/>
                <a:latin typeface="+mn-lt"/>
                <a:ea typeface="Aptos" panose="020B0004020202020204" pitchFamily="34" charset="0"/>
                <a:cs typeface="Aptos" panose="020B0004020202020204" pitchFamily="34" charset="0"/>
              </a:rPr>
              <a:t>boil</a:t>
            </a:r>
            <a:r>
              <a:rPr lang="en-US" sz="1200" b="0" dirty="0">
                <a:effectLst/>
                <a:latin typeface="+mn-lt"/>
                <a:ea typeface="Aptos" panose="020B0004020202020204" pitchFamily="34" charset="0"/>
                <a:cs typeface="Aptos" panose="020B0004020202020204" pitchFamily="34" charset="0"/>
              </a:rPr>
              <a:t> and sometimes at the start of a word as in </a:t>
            </a:r>
            <a:r>
              <a:rPr lang="en-US" sz="1200" b="1" dirty="0">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/oi/ at the end of a word as in </a:t>
            </a:r>
            <a:r>
              <a:rPr lang="en-US" sz="1200" b="1" dirty="0">
                <a:effectLst/>
                <a:latin typeface="+mn-lt"/>
                <a:ea typeface="Aptos" panose="020B0004020202020204" pitchFamily="34" charset="0"/>
                <a:cs typeface="Aptos" panose="020B0004020202020204" pitchFamily="34" charset="0"/>
              </a:rPr>
              <a:t>toy</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/ow/ in the middle of a word as in </a:t>
            </a:r>
            <a:r>
              <a:rPr lang="en-US" sz="1200" b="1" dirty="0">
                <a:effectLst/>
                <a:latin typeface="+mn-lt"/>
                <a:ea typeface="Aptos" panose="020B0004020202020204" pitchFamily="34" charset="0"/>
                <a:cs typeface="Aptos" panose="020B0004020202020204" pitchFamily="34" charset="0"/>
              </a:rPr>
              <a:t>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/ow/ at the end of a word as in </a:t>
            </a:r>
            <a:r>
              <a:rPr lang="en-US" sz="1200" b="1" dirty="0">
                <a:effectLst/>
                <a:latin typeface="+mn-lt"/>
                <a:ea typeface="Aptos" panose="020B0004020202020204" pitchFamily="34" charset="0"/>
                <a:cs typeface="Aptos" panose="020B0004020202020204" pitchFamily="34" charset="0"/>
              </a:rPr>
              <a:t>cow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corn</a:t>
            </a:r>
            <a:r>
              <a:rPr lang="en-US" sz="1200" b="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b="1"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a:t>
            </a:r>
            <a:r>
              <a:rPr lang="en-US" b="1" dirty="0">
                <a:latin typeface="+mn-lt"/>
              </a:rPr>
              <a:t>one-syllable words: </a:t>
            </a:r>
            <a:r>
              <a:rPr lang="en-US" b="0" dirty="0">
                <a:latin typeface="+mn-lt"/>
              </a:rPr>
              <a:t>have</a:t>
            </a:r>
            <a:r>
              <a:rPr lang="en-US" dirty="0">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a:t>
            </a:r>
            <a:r>
              <a:rPr lang="en-US" b="1" dirty="0">
                <a:latin typeface="+mn-lt"/>
              </a:rPr>
              <a:t> multisyllabic </a:t>
            </a:r>
            <a:r>
              <a:rPr lang="en-US" b="0" dirty="0">
                <a:latin typeface="+mn-lt"/>
              </a:rPr>
              <a:t>or</a:t>
            </a:r>
            <a:r>
              <a:rPr lang="en-US" b="1" dirty="0">
                <a:latin typeface="+mn-lt"/>
              </a:rPr>
              <a:t> compound words: </a:t>
            </a:r>
            <a:r>
              <a:rPr lang="en-US" b="0" dirty="0">
                <a:latin typeface="+mn-lt"/>
              </a:rPr>
              <a:t>h</a:t>
            </a:r>
            <a:r>
              <a:rPr lang="en-US" dirty="0">
                <a:latin typeface="+mn-lt"/>
              </a:rPr>
              <a:t>ave students read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a:t>
            </a:r>
            <a:r>
              <a:rPr lang="en-US" b="1" dirty="0">
                <a:latin typeface="+mn-lt"/>
              </a:rPr>
              <a:t> words </a:t>
            </a:r>
            <a:r>
              <a:rPr lang="en-US" b="0" dirty="0">
                <a:latin typeface="+mn-lt"/>
              </a:rPr>
              <a:t>with a</a:t>
            </a:r>
            <a:r>
              <a:rPr lang="en-US" b="1" dirty="0">
                <a:latin typeface="+mn-lt"/>
              </a:rPr>
              <a:t> suffix:</a:t>
            </a:r>
            <a:r>
              <a:rPr lang="en-US" b="0" dirty="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goose</a:t>
            </a:r>
            <a:r>
              <a:rPr lang="en-US" b="0" dirty="0"/>
              <a:t>,</a:t>
            </a:r>
            <a:r>
              <a:rPr lang="en-US" b="1" dirty="0"/>
              <a:t> fork</a:t>
            </a:r>
            <a:r>
              <a:rPr lang="en-US" b="0" dirty="0"/>
              <a:t>,</a:t>
            </a:r>
            <a:r>
              <a:rPr lang="en-US" b="1" dirty="0"/>
              <a:t> hound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one-syllable words </a:t>
            </a:r>
            <a:r>
              <a:rPr lang="en-US" sz="1200" kern="1200">
                <a:solidFill>
                  <a:schemeClr val="tx1"/>
                </a:solidFill>
                <a:effectLst/>
                <a:latin typeface="+mn-lt"/>
                <a:ea typeface="+mn-ea"/>
                <a:cs typeface="+mn-cs"/>
              </a:rPr>
              <a:t>by saying the single sounds in the word while 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adding the </a:t>
            </a:r>
            <a:r>
              <a:rPr lang="en-AU" b="1" dirty="0">
                <a:cs typeface="Calibri" panose="020F0502020204030204"/>
              </a:rPr>
              <a:t>-</a:t>
            </a:r>
            <a:r>
              <a:rPr lang="en-AU" b="1" dirty="0" err="1">
                <a:cs typeface="Calibri" panose="020F0502020204030204"/>
              </a:rPr>
              <a:t>ing</a:t>
            </a:r>
            <a:r>
              <a:rPr lang="en-AU" b="0" dirty="0">
                <a:cs typeface="Calibri" panose="020F0502020204030204"/>
              </a:rPr>
              <a:t>,</a:t>
            </a:r>
            <a:r>
              <a:rPr lang="en-AU" b="1" dirty="0">
                <a:cs typeface="Calibri" panose="020F0502020204030204"/>
              </a:rPr>
              <a:t> -ed </a:t>
            </a:r>
            <a:r>
              <a:rPr lang="en-AU" b="0" dirty="0">
                <a:cs typeface="Calibri" panose="020F0502020204030204"/>
              </a:rPr>
              <a:t>and</a:t>
            </a:r>
            <a:r>
              <a:rPr lang="en-AU" b="1" dirty="0">
                <a:cs typeface="Calibri" panose="020F0502020204030204"/>
              </a:rPr>
              <a:t> -y </a:t>
            </a:r>
            <a:r>
              <a:rPr lang="en-AU" b="0" dirty="0">
                <a:cs typeface="Calibri" panose="020F0502020204030204"/>
              </a:rPr>
              <a:t>suffixes to </a:t>
            </a:r>
            <a:r>
              <a:rPr lang="en-AU" b="1" dirty="0">
                <a:cs typeface="Calibri" panose="020F0502020204030204"/>
              </a:rPr>
              <a:t>1-1-1 base words </a:t>
            </a:r>
            <a:r>
              <a:rPr lang="en-AU" dirty="0">
                <a:cs typeface="Calibri" panose="020F0502020204030204"/>
              </a:rPr>
              <a:t>using the following sequence.</a:t>
            </a:r>
          </a:p>
          <a:p>
            <a:pPr>
              <a:spcBef>
                <a:spcPts val="100"/>
              </a:spcBef>
              <a:spcAft>
                <a:spcPts val="400"/>
              </a:spcAft>
              <a:defRPr/>
            </a:pPr>
            <a:endParaRPr lang="en-AU" b="1" dirty="0">
              <a:cs typeface="Calibri"/>
            </a:endParaRPr>
          </a:p>
          <a:p>
            <a:pPr>
              <a:spcBef>
                <a:spcPts val="100"/>
              </a:spcBef>
              <a:spcAft>
                <a:spcPts val="400"/>
              </a:spcAft>
              <a:defRPr/>
            </a:pPr>
            <a:r>
              <a:rPr lang="en-AU" b="0" dirty="0">
                <a:cs typeface="Calibri"/>
              </a:rPr>
              <a:t>Ask: </a:t>
            </a:r>
            <a:r>
              <a:rPr lang="en-AU" b="0" i="1" dirty="0">
                <a:cs typeface="Calibri"/>
              </a:rPr>
              <a:t>What is a 1-1-1 base word?</a:t>
            </a:r>
          </a:p>
          <a:p>
            <a:pPr>
              <a:spcBef>
                <a:spcPts val="100"/>
              </a:spcBef>
              <a:spcAft>
                <a:spcPts val="400"/>
              </a:spcAft>
              <a:defRPr/>
            </a:pPr>
            <a:r>
              <a:rPr lang="en-AU" b="0" dirty="0">
                <a:cs typeface="Calibri"/>
              </a:rPr>
              <a:t>Students: </a:t>
            </a:r>
            <a:r>
              <a:rPr lang="en-AU" b="0" i="1" dirty="0">
                <a:cs typeface="Calibri"/>
              </a:rPr>
              <a:t>A one-syllable word that end in one vowel letter and one consonant letter.</a:t>
            </a:r>
          </a:p>
          <a:p>
            <a:pPr marL="0" indent="0">
              <a:spcBef>
                <a:spcPts val="100"/>
              </a:spcBef>
              <a:spcAft>
                <a:spcPts val="400"/>
              </a:spcAft>
              <a:buFont typeface="Arial" panose="020B0604020202020204" pitchFamily="34" charset="0"/>
              <a:buNone/>
            </a:pPr>
            <a:r>
              <a:rPr lang="en-AU" dirty="0">
                <a:cs typeface="Calibri" panose="020F0502020204030204"/>
              </a:rPr>
              <a:t>Ask: </a:t>
            </a:r>
            <a:r>
              <a:rPr lang="en-AU" i="1" dirty="0"/>
              <a:t>What do we need to do to a 1-1-1 base word before adding a vowel suffix?</a:t>
            </a:r>
          </a:p>
          <a:p>
            <a:pPr marL="0" indent="0">
              <a:spcBef>
                <a:spcPts val="100"/>
              </a:spcBef>
              <a:spcAft>
                <a:spcPts val="400"/>
              </a:spcAft>
              <a:buFont typeface="Arial" panose="020B0604020202020204" pitchFamily="34" charset="0"/>
              <a:buNone/>
            </a:pPr>
            <a:r>
              <a:rPr lang="en-AU" dirty="0"/>
              <a:t>Students: </a:t>
            </a:r>
            <a:r>
              <a:rPr lang="en-AU" b="0" i="1" dirty="0"/>
              <a:t>Double the consonant at the end. </a:t>
            </a:r>
          </a:p>
          <a:p>
            <a:pPr>
              <a:spcBef>
                <a:spcPts val="100"/>
              </a:spcBef>
              <a:spcAft>
                <a:spcPts val="400"/>
              </a:spcAft>
              <a:defRPr/>
            </a:pPr>
            <a:endParaRPr lang="en-AU" b="1" dirty="0">
              <a:cs typeface="Calibri"/>
            </a:endParaRPr>
          </a:p>
          <a:p>
            <a:pPr marL="0" indent="0">
              <a:spcBef>
                <a:spcPts val="100"/>
              </a:spcBef>
              <a:spcAft>
                <a:spcPts val="400"/>
              </a:spcAft>
              <a:buFont typeface="Arial"/>
              <a:buNone/>
              <a:defRPr/>
            </a:pPr>
            <a:r>
              <a:rPr lang="en-US" dirty="0">
                <a:cs typeface="Calibri"/>
              </a:rPr>
              <a:t>Add the </a:t>
            </a:r>
            <a:r>
              <a:rPr lang="en-US" b="1" dirty="0">
                <a:cs typeface="Calibri"/>
              </a:rPr>
              <a:t>-</a:t>
            </a:r>
            <a:r>
              <a:rPr lang="en-US" b="1" dirty="0" err="1">
                <a:cs typeface="Calibri"/>
              </a:rPr>
              <a:t>ing</a:t>
            </a:r>
            <a:r>
              <a:rPr lang="en-US" b="1" dirty="0">
                <a:cs typeface="Calibri"/>
              </a:rPr>
              <a:t> </a:t>
            </a:r>
            <a:r>
              <a:rPr lang="en-US" dirty="0">
                <a:cs typeface="Calibri"/>
              </a:rPr>
              <a:t>suffix to the word </a:t>
            </a:r>
            <a:r>
              <a:rPr lang="en-US" b="1" dirty="0">
                <a:cs typeface="Calibri"/>
              </a:rPr>
              <a:t>win</a:t>
            </a:r>
            <a:r>
              <a:rPr lang="en-AU" dirty="0">
                <a:cs typeface="Calibri" panose="020F0502020204030204"/>
              </a:rPr>
              <a:t>.</a:t>
            </a:r>
            <a:endParaRPr lang="en-US" b="0" dirty="0">
              <a:cs typeface="Calibri"/>
            </a:endParaRPr>
          </a:p>
          <a:p>
            <a:pPr marL="0" indent="0">
              <a:spcBef>
                <a:spcPts val="100"/>
              </a:spcBef>
              <a:spcAft>
                <a:spcPts val="400"/>
              </a:spcAft>
              <a:buFont typeface="Arial"/>
              <a:buNone/>
              <a:defRPr/>
            </a:pPr>
            <a:r>
              <a:rPr lang="en-US" dirty="0">
                <a:cs typeface="Calibri"/>
              </a:rPr>
              <a:t>Ask: </a:t>
            </a:r>
            <a:r>
              <a:rPr lang="en-US" i="1" dirty="0">
                <a:cs typeface="Calibri"/>
              </a:rPr>
              <a:t>What will you do before adding the vowel suffix?</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Double the </a:t>
            </a:r>
            <a:r>
              <a:rPr lang="en-AU" b="1" i="1" dirty="0">
                <a:cs typeface="Calibri" panose="020F0502020204030204"/>
              </a:rPr>
              <a:t>n</a:t>
            </a:r>
            <a:r>
              <a:rPr lang="en-AU" i="1" dirty="0">
                <a:cs typeface="Calibri" panose="020F0502020204030204"/>
              </a:rPr>
              <a:t>.</a:t>
            </a:r>
            <a:endParaRPr lang="en-AU" b="1" i="1" dirty="0">
              <a:cs typeface="Calibri" panose="020F0502020204030204"/>
            </a:endParaRPr>
          </a:p>
          <a:p>
            <a:pPr marL="0" indent="0">
              <a:spcBef>
                <a:spcPts val="100"/>
              </a:spcBef>
              <a:spcAft>
                <a:spcPts val="400"/>
              </a:spcAft>
              <a:buFont typeface="Arial"/>
              <a:buNone/>
              <a:defRPr/>
            </a:pPr>
            <a:r>
              <a:rPr lang="en-AU" b="0" i="1" dirty="0">
                <a:cs typeface="Calibri" panose="020F0502020204030204"/>
              </a:rPr>
              <a:t>Ask: What is the word?</a:t>
            </a:r>
          </a:p>
          <a:p>
            <a:pPr marL="0" indent="0">
              <a:spcBef>
                <a:spcPts val="100"/>
              </a:spcBef>
              <a:spcAft>
                <a:spcPts val="400"/>
              </a:spcAft>
              <a:buFont typeface="Arial"/>
              <a:buNone/>
              <a:defRPr/>
            </a:pPr>
            <a:r>
              <a:rPr lang="en-AU" b="0" i="1" dirty="0">
                <a:cs typeface="Calibri" panose="020F0502020204030204"/>
              </a:rPr>
              <a:t>Students: </a:t>
            </a:r>
            <a:r>
              <a:rPr lang="en-AU" b="1" i="1" dirty="0">
                <a:cs typeface="Calibri" panose="020F0502020204030204"/>
              </a:rPr>
              <a:t>Winning</a:t>
            </a:r>
            <a:r>
              <a:rPr lang="en-AU" dirty="0">
                <a:cs typeface="Calibri" panose="020F0502020204030204"/>
              </a:rPr>
              <a:t>.</a:t>
            </a:r>
            <a:endParaRPr lang="en-AU" b="1"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Someone is winning now</a:t>
            </a:r>
            <a:r>
              <a:rPr lang="en-AU" dirty="0">
                <a:cs typeface="Calibri" panose="020F0502020204030204"/>
              </a:rPr>
              <a:t>.</a:t>
            </a:r>
            <a:endParaRPr lang="en-AU" i="1" dirty="0">
              <a:cs typeface="Calibri" panose="020F0502020204030204"/>
            </a:endParaRPr>
          </a:p>
          <a:p>
            <a:pPr marL="0" indent="0">
              <a:spcBef>
                <a:spcPts val="100"/>
              </a:spcBef>
              <a:spcAft>
                <a:spcPts val="400"/>
              </a:spcAft>
              <a:buFont typeface="Arial"/>
              <a:buNone/>
              <a:defRPr/>
            </a:pPr>
            <a:endParaRPr lang="en-AU" i="1"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dirty="0">
                <a:cs typeface="Calibri" panose="020F0502020204030204"/>
              </a:rPr>
              <a:t>Repeat this process for </a:t>
            </a:r>
            <a:r>
              <a:rPr lang="en-GB" b="1" i="0" dirty="0">
                <a:cs typeface="Calibri" panose="020F0502020204030204"/>
              </a:rPr>
              <a:t>-ed</a:t>
            </a:r>
            <a:r>
              <a:rPr lang="en-GB" b="1" i="0" dirty="0"/>
              <a:t> </a:t>
            </a:r>
            <a:r>
              <a:rPr lang="en-GB" i="0" dirty="0"/>
              <a:t>and</a:t>
            </a:r>
            <a:r>
              <a:rPr lang="en-AU" i="0" dirty="0">
                <a:cs typeface="Calibri" panose="020F0502020204030204"/>
              </a:rPr>
              <a:t> </a:t>
            </a:r>
            <a:r>
              <a:rPr lang="en-GB" b="1" i="0" dirty="0"/>
              <a:t>-y</a:t>
            </a:r>
            <a:r>
              <a:rPr lang="en-GB" i="0" dirty="0"/>
              <a:t> </a:t>
            </a:r>
            <a:r>
              <a:rPr lang="en-GB" b="0" i="0" dirty="0"/>
              <a:t>vowel suffixes.</a:t>
            </a:r>
            <a:r>
              <a:rPr lang="en-GB" b="1" i="0" dirty="0"/>
              <a:t> </a:t>
            </a:r>
            <a:r>
              <a:rPr lang="en-GB" b="0" i="0" dirty="0"/>
              <a:t>Suggested words: </a:t>
            </a:r>
            <a:r>
              <a:rPr lang="en-GB" b="1" i="0" dirty="0"/>
              <a:t>scan</a:t>
            </a:r>
            <a:r>
              <a:rPr lang="en-GB" b="0" i="0" dirty="0"/>
              <a:t> </a:t>
            </a:r>
            <a:r>
              <a:rPr lang="en-US" b="1" dirty="0"/>
              <a:t>–</a:t>
            </a:r>
            <a:r>
              <a:rPr lang="en-GB" b="0" i="0" dirty="0"/>
              <a:t> </a:t>
            </a:r>
            <a:r>
              <a:rPr lang="en-GB" b="1" i="0" dirty="0"/>
              <a:t>scanned</a:t>
            </a:r>
            <a:r>
              <a:rPr lang="en-GB" b="0" i="0" dirty="0"/>
              <a:t>, </a:t>
            </a:r>
            <a:r>
              <a:rPr lang="en-GB" b="1" i="0" dirty="0"/>
              <a:t>flop</a:t>
            </a:r>
            <a:r>
              <a:rPr lang="en-GB" b="0" i="0" dirty="0"/>
              <a:t> </a:t>
            </a:r>
            <a:r>
              <a:rPr lang="en-US" b="1" dirty="0"/>
              <a:t>–</a:t>
            </a:r>
            <a:r>
              <a:rPr lang="en-GB" b="0" i="0" dirty="0"/>
              <a:t> </a:t>
            </a:r>
            <a:r>
              <a:rPr lang="en-GB" b="1" i="0" dirty="0"/>
              <a:t>floppy</a:t>
            </a:r>
            <a:r>
              <a:rPr lang="en-GB" b="0" i="0" dirty="0"/>
              <a:t>.</a:t>
            </a:r>
            <a:endParaRPr lang="en-AU" sz="1200" kern="1200" dirty="0">
              <a:effectLst/>
              <a:latin typeface="+mn-lt"/>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a:effectLst/>
              <a:latin typeface="+mn-lt"/>
              <a:ea typeface="Times New Roman" panose="02020603050405020304" pitchFamily="18" charset="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a:effectLst/>
              <a:latin typeface="+mn-lt"/>
              <a:ea typeface="Times New Roman" panose="02020603050405020304" pitchFamily="18" charset="0"/>
              <a:cs typeface="Calibri"/>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9060921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7-lozenge-grey.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Rounded Corners 3">
            <a:extLst>
              <a:ext uri="{FF2B5EF4-FFF2-40B4-BE49-F238E27FC236}">
                <a16:creationId xmlns:a16="http://schemas.microsoft.com/office/drawing/2014/main" id="{6172453A-2AC3-CD9C-B51E-692ED53A98B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4246611A-CA73-2028-D038-13D1761CBD0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1" name="Rectangle: Rounded Corners 3">
            <a:extLst>
              <a:ext uri="{FF2B5EF4-FFF2-40B4-BE49-F238E27FC236}">
                <a16:creationId xmlns:a16="http://schemas.microsoft.com/office/drawing/2014/main" id="{B1A787B3-0B04-491A-6EC6-5C1D7E155BF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A7E8783-1757-9C27-8FEA-D726DA55BC9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4" name="Rectangle: Rounded Corners 3">
            <a:extLst>
              <a:ext uri="{FF2B5EF4-FFF2-40B4-BE49-F238E27FC236}">
                <a16:creationId xmlns:a16="http://schemas.microsoft.com/office/drawing/2014/main" id="{A3F24630-E2EC-D50C-63D3-38BD3B2D311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AA7D2C3B-D8EB-30C9-E79F-F54712E61692}"/>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9" name="Rectangle: Rounded Corners 3">
            <a:extLst>
              <a:ext uri="{FF2B5EF4-FFF2-40B4-BE49-F238E27FC236}">
                <a16:creationId xmlns:a16="http://schemas.microsoft.com/office/drawing/2014/main" id="{492FA3F1-F322-B65C-C6EB-E9ED49706A2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7F3E1A70-A656-FEDC-FD05-D49E54D6AA34}"/>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5" y="301851"/>
            <a:ext cx="465586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97FF3895-F4E8-8101-D134-7CF96059A67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5E4E24E8-4658-D5BA-7316-27140CE800C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46219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Rounded Corners 3">
            <a:extLst>
              <a:ext uri="{FF2B5EF4-FFF2-40B4-BE49-F238E27FC236}">
                <a16:creationId xmlns:a16="http://schemas.microsoft.com/office/drawing/2014/main" id="{9B5C9B42-D16F-4843-9839-F528731FC32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B4F75260-75F0-F5C9-5582-33D0FDF057C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2A570702-2B2E-059B-8F29-5845B7E6067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0F32C11D-5971-3D0F-BC21-201999FAD12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83CC9CCA-8470-93C5-481B-59C40E78294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2E7CC60-B443-4D20-EE67-F8D4F58634C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4" name="Rectangle 3">
            <a:extLst>
              <a:ext uri="{FF2B5EF4-FFF2-40B4-BE49-F238E27FC236}">
                <a16:creationId xmlns:a16="http://schemas.microsoft.com/office/drawing/2014/main" id="{9A4AB931-C682-B478-D973-81A32A0A89F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7" name="Rectangle 6">
            <a:extLst>
              <a:ext uri="{FF2B5EF4-FFF2-40B4-BE49-F238E27FC236}">
                <a16:creationId xmlns:a16="http://schemas.microsoft.com/office/drawing/2014/main" id="{79EEADA4-FA55-9457-87F4-9B47632503AC}"/>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79900B58-B28D-CD6A-6B78-7935C70F32B5}"/>
              </a:ext>
            </a:extLst>
          </p:cNvPr>
          <p:cNvSpPr>
            <a:spLocks/>
          </p:cNvSpPr>
          <p:nvPr userDrawn="1"/>
        </p:nvSpPr>
        <p:spPr>
          <a:xfrm>
            <a:off x="283765" y="2077653"/>
            <a:ext cx="11666496" cy="276611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28592E24-95A6-3A80-5F8D-6BBC3E818402}"/>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4" name="Title 1">
            <a:extLst>
              <a:ext uri="{FF2B5EF4-FFF2-40B4-BE49-F238E27FC236}">
                <a16:creationId xmlns:a16="http://schemas.microsoft.com/office/drawing/2014/main" id="{9B8C67CB-1CC1-C6F6-FAFA-1A4EB04037F2}"/>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4" name="Group 23">
            <a:extLst>
              <a:ext uri="{FF2B5EF4-FFF2-40B4-BE49-F238E27FC236}">
                <a16:creationId xmlns:a16="http://schemas.microsoft.com/office/drawing/2014/main" id="{92F91D63-FD24-2034-EC15-065F099745F8}"/>
              </a:ext>
            </a:extLst>
          </p:cNvPr>
          <p:cNvGrpSpPr/>
          <p:nvPr userDrawn="1"/>
        </p:nvGrpSpPr>
        <p:grpSpPr>
          <a:xfrm>
            <a:off x="283765" y="2071136"/>
            <a:ext cx="11666496" cy="725055"/>
            <a:chOff x="283765" y="2071136"/>
            <a:chExt cx="11666496" cy="725055"/>
          </a:xfrm>
        </p:grpSpPr>
        <p:sp>
          <p:nvSpPr>
            <p:cNvPr id="25" name="Rounded Rectangle 24">
              <a:extLst>
                <a:ext uri="{FF2B5EF4-FFF2-40B4-BE49-F238E27FC236}">
                  <a16:creationId xmlns:a16="http://schemas.microsoft.com/office/drawing/2014/main" id="{970450C2-53FF-4C94-2096-5FA0FC2EA704}"/>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a:extLst>
                <a:ext uri="{FF2B5EF4-FFF2-40B4-BE49-F238E27FC236}">
                  <a16:creationId xmlns:a16="http://schemas.microsoft.com/office/drawing/2014/main" id="{8EB60CB8-38D4-0009-19C6-65C886890EA8}"/>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8" name="Straight Connector 27">
            <a:extLst>
              <a:ext uri="{FF2B5EF4-FFF2-40B4-BE49-F238E27FC236}">
                <a16:creationId xmlns:a16="http://schemas.microsoft.com/office/drawing/2014/main" id="{A86EF6A7-6BC1-6A69-D9B0-E0CF397B386D}"/>
              </a:ext>
            </a:extLst>
          </p:cNvPr>
          <p:cNvCxnSpPr>
            <a:cxnSpLocks/>
          </p:cNvCxnSpPr>
          <p:nvPr userDrawn="1"/>
        </p:nvCxnSpPr>
        <p:spPr>
          <a:xfrm flipH="1">
            <a:off x="6078383" y="1988999"/>
            <a:ext cx="21697" cy="2880000"/>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Title 5">
            <a:extLst>
              <a:ext uri="{FF2B5EF4-FFF2-40B4-BE49-F238E27FC236}">
                <a16:creationId xmlns:a16="http://schemas.microsoft.com/office/drawing/2014/main" id="{B3E61615-7B14-E598-9BE4-3338B42CFEDC}"/>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30" name="Title 5">
            <a:extLst>
              <a:ext uri="{FF2B5EF4-FFF2-40B4-BE49-F238E27FC236}">
                <a16:creationId xmlns:a16="http://schemas.microsoft.com/office/drawing/2014/main" id="{B7E35248-67A8-50AD-871E-20BD6DF250F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31" name="TextBox 30">
            <a:extLst>
              <a:ext uri="{FF2B5EF4-FFF2-40B4-BE49-F238E27FC236}">
                <a16:creationId xmlns:a16="http://schemas.microsoft.com/office/drawing/2014/main" id="{06A3D31A-9374-069B-CA08-9564708D0E54}"/>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pic>
        <p:nvPicPr>
          <p:cNvPr id="32" name="Picture 31">
            <a:extLst>
              <a:ext uri="{FF2B5EF4-FFF2-40B4-BE49-F238E27FC236}">
                <a16:creationId xmlns:a16="http://schemas.microsoft.com/office/drawing/2014/main" id="{738DC525-6585-1BB8-3AB6-C5ACC3697448}"/>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34" name="Title 1">
            <a:extLst>
              <a:ext uri="{FF2B5EF4-FFF2-40B4-BE49-F238E27FC236}">
                <a16:creationId xmlns:a16="http://schemas.microsoft.com/office/drawing/2014/main" id="{2811F391-B0E8-384F-EE61-449E09C4F7FF}"/>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686E63"/>
                </a:solidFill>
                <a:latin typeface="Calibri" panose="020F0502020204030204" pitchFamily="34" charset="0"/>
                <a:cs typeface="Calibri" panose="020F0502020204030204" pitchFamily="34" charset="0"/>
              </a:rPr>
              <a:t>Lesson 4</a:t>
            </a:r>
          </a:p>
        </p:txBody>
      </p:sp>
      <p:sp>
        <p:nvSpPr>
          <p:cNvPr id="37" name="Title 1">
            <a:extLst>
              <a:ext uri="{FF2B5EF4-FFF2-40B4-BE49-F238E27FC236}">
                <a16:creationId xmlns:a16="http://schemas.microsoft.com/office/drawing/2014/main" id="{E05F0746-DD1A-6135-046C-D8FB7D086F29}"/>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15</a:t>
            </a:r>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7260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4" y="301851"/>
            <a:ext cx="287260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6" name="Rectangle: Rounded Corners 3">
            <a:extLst>
              <a:ext uri="{FF2B5EF4-FFF2-40B4-BE49-F238E27FC236}">
                <a16:creationId xmlns:a16="http://schemas.microsoft.com/office/drawing/2014/main" id="{A8508BA6-9C4A-EE98-A3B9-5575138AFAF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EFEE42B9-05A3-BFC9-EE02-36C3A449454A}"/>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3">
            <a:extLst>
              <a:ext uri="{FF2B5EF4-FFF2-40B4-BE49-F238E27FC236}">
                <a16:creationId xmlns:a16="http://schemas.microsoft.com/office/drawing/2014/main" id="{7D4BB75F-E53A-ECE9-A40F-F3DC2FCD79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7816FAE4-DE41-5FD1-7738-96C0265CF64C}"/>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Rounded Corners 3">
            <a:extLst>
              <a:ext uri="{FF2B5EF4-FFF2-40B4-BE49-F238E27FC236}">
                <a16:creationId xmlns:a16="http://schemas.microsoft.com/office/drawing/2014/main" id="{7C827D56-95BA-952E-F338-A9208E536ED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10CF9F24-0444-01FE-02C2-44A65CD9DE7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47365"/>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9" name="Rectangle: Rounded Corners 3">
            <a:extLst>
              <a:ext uri="{FF2B5EF4-FFF2-40B4-BE49-F238E27FC236}">
                <a16:creationId xmlns:a16="http://schemas.microsoft.com/office/drawing/2014/main" id="{E967F91C-EF33-0093-ECFA-134E091411D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25EEF3AB-26B5-A6B1-0A71-50B433A0082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ectangle 12">
            <a:extLst>
              <a:ext uri="{FF2B5EF4-FFF2-40B4-BE49-F238E27FC236}">
                <a16:creationId xmlns:a16="http://schemas.microsoft.com/office/drawing/2014/main" id="{9E7A74D1-F1E7-06D9-576D-9F385596111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6">
            <a:extLst>
              <a:ext uri="{FF2B5EF4-FFF2-40B4-BE49-F238E27FC236}">
                <a16:creationId xmlns:a16="http://schemas.microsoft.com/office/drawing/2014/main" id="{0D3CBB43-3CF5-27CD-C5BF-846B6245C2C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15" name="Group 14">
            <a:extLst>
              <a:ext uri="{FF2B5EF4-FFF2-40B4-BE49-F238E27FC236}">
                <a16:creationId xmlns:a16="http://schemas.microsoft.com/office/drawing/2014/main" id="{BB1526DE-F0CA-8D4C-99CA-2793695575E8}"/>
              </a:ext>
            </a:extLst>
          </p:cNvPr>
          <p:cNvGrpSpPr/>
          <p:nvPr userDrawn="1"/>
        </p:nvGrpSpPr>
        <p:grpSpPr>
          <a:xfrm>
            <a:off x="0" y="892467"/>
            <a:ext cx="8060635" cy="2029968"/>
            <a:chOff x="0" y="695183"/>
            <a:chExt cx="8060635" cy="2029968"/>
          </a:xfrm>
        </p:grpSpPr>
        <p:sp>
          <p:nvSpPr>
            <p:cNvPr id="18" name="Rounded Rectangle 17">
              <a:extLst>
                <a:ext uri="{FF2B5EF4-FFF2-40B4-BE49-F238E27FC236}">
                  <a16:creationId xmlns:a16="http://schemas.microsoft.com/office/drawing/2014/main" id="{42DF077B-03CA-0301-2C22-4B76A1F4DABA}"/>
                </a:ext>
              </a:extLst>
            </p:cNvPr>
            <p:cNvSpPr/>
            <p:nvPr userDrawn="1"/>
          </p:nvSpPr>
          <p:spPr>
            <a:xfrm>
              <a:off x="449580" y="695183"/>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9" name="Rounded Rectangle 18">
              <a:extLst>
                <a:ext uri="{FF2B5EF4-FFF2-40B4-BE49-F238E27FC236}">
                  <a16:creationId xmlns:a16="http://schemas.microsoft.com/office/drawing/2014/main" id="{CB44C44E-423A-B4B8-0B58-A095CF8163A8}"/>
                </a:ext>
              </a:extLst>
            </p:cNvPr>
            <p:cNvSpPr/>
            <p:nvPr userDrawn="1"/>
          </p:nvSpPr>
          <p:spPr>
            <a:xfrm>
              <a:off x="0" y="695183"/>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20" name="Rounded Rectangle 16">
            <a:extLst>
              <a:ext uri="{FF2B5EF4-FFF2-40B4-BE49-F238E27FC236}">
                <a16:creationId xmlns:a16="http://schemas.microsoft.com/office/drawing/2014/main" id="{9D84D49A-F733-859D-8CD5-219F907A2327}"/>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1" name="Graphic 20" descr="Badge Tick1 with solid fill">
            <a:extLst>
              <a:ext uri="{FF2B5EF4-FFF2-40B4-BE49-F238E27FC236}">
                <a16:creationId xmlns:a16="http://schemas.microsoft.com/office/drawing/2014/main" id="{EFCD0E75-5AF3-DC52-1505-48E4FC891D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24" name="Group 23">
            <a:extLst>
              <a:ext uri="{FF2B5EF4-FFF2-40B4-BE49-F238E27FC236}">
                <a16:creationId xmlns:a16="http://schemas.microsoft.com/office/drawing/2014/main" id="{8088C8C3-06E8-5710-00A3-0B6B5293F741}"/>
              </a:ext>
            </a:extLst>
          </p:cNvPr>
          <p:cNvGrpSpPr/>
          <p:nvPr userDrawn="1"/>
        </p:nvGrpSpPr>
        <p:grpSpPr>
          <a:xfrm>
            <a:off x="2463789" y="4184400"/>
            <a:ext cx="938341" cy="938341"/>
            <a:chOff x="2463789" y="4184400"/>
            <a:chExt cx="938341" cy="938341"/>
          </a:xfrm>
        </p:grpSpPr>
        <p:sp>
          <p:nvSpPr>
            <p:cNvPr id="25" name="Oval 24">
              <a:extLst>
                <a:ext uri="{FF2B5EF4-FFF2-40B4-BE49-F238E27FC236}">
                  <a16:creationId xmlns:a16="http://schemas.microsoft.com/office/drawing/2014/main" id="{57BB2770-DCB6-5D1F-C155-0FB8F51F3423}"/>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6" name="Graphic 25" descr="Play with solid fill">
              <a:extLst>
                <a:ext uri="{FF2B5EF4-FFF2-40B4-BE49-F238E27FC236}">
                  <a16:creationId xmlns:a16="http://schemas.microsoft.com/office/drawing/2014/main" id="{F1B93599-B77F-DF4C-A54D-608443A0333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TextBox 26">
            <a:extLst>
              <a:ext uri="{FF2B5EF4-FFF2-40B4-BE49-F238E27FC236}">
                <a16:creationId xmlns:a16="http://schemas.microsoft.com/office/drawing/2014/main" id="{1FE59CB7-7237-A44D-6E3E-BBF7CAC60181}"/>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28" name="TextBox 27">
            <a:extLst>
              <a:ext uri="{FF2B5EF4-FFF2-40B4-BE49-F238E27FC236}">
                <a16:creationId xmlns:a16="http://schemas.microsoft.com/office/drawing/2014/main" id="{6AA25D05-5ABF-0A41-960E-7C9E437BD50C}"/>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9" name="Rectangle: Rounded Corners 3">
            <a:extLst>
              <a:ext uri="{FF2B5EF4-FFF2-40B4-BE49-F238E27FC236}">
                <a16:creationId xmlns:a16="http://schemas.microsoft.com/office/drawing/2014/main" id="{DB0D7FBF-F2D7-3F2E-F48D-0199BCCF445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2597"/>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2598"/>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1841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3" name="Rectangle: Rounded Corners 3">
            <a:extLst>
              <a:ext uri="{FF2B5EF4-FFF2-40B4-BE49-F238E27FC236}">
                <a16:creationId xmlns:a16="http://schemas.microsoft.com/office/drawing/2014/main" id="{66FA743D-9D81-A74C-9D54-CF61D65EC35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B3F35FD7-D166-7A19-0157-65EDB85F7CD0}"/>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106462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You do Suffix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2" name="Rectangle: Rounded Corners 3">
            <a:extLst>
              <a:ext uri="{FF2B5EF4-FFF2-40B4-BE49-F238E27FC236}">
                <a16:creationId xmlns:a16="http://schemas.microsoft.com/office/drawing/2014/main" id="{F71AB6F1-266A-C034-D9BD-2B061CD9652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8D33493-A3C3-C0DB-CC1E-18E77CF6B7B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6366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3">
            <a:extLst>
              <a:ext uri="{FF2B5EF4-FFF2-40B4-BE49-F238E27FC236}">
                <a16:creationId xmlns:a16="http://schemas.microsoft.com/office/drawing/2014/main" id="{3A56E766-3134-F5E0-3CBF-7BC05A83441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25FC7289-EB1D-F3A8-46E2-4AC19034C8C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ectangle: Rounded Corners 3">
            <a:extLst>
              <a:ext uri="{FF2B5EF4-FFF2-40B4-BE49-F238E27FC236}">
                <a16:creationId xmlns:a16="http://schemas.microsoft.com/office/drawing/2014/main" id="{16F92F26-068E-30E5-848D-CC3E876CF04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314B1F7-C545-01F2-53C5-DF94265F1871}"/>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3">
            <a:extLst>
              <a:ext uri="{FF2B5EF4-FFF2-40B4-BE49-F238E27FC236}">
                <a16:creationId xmlns:a16="http://schemas.microsoft.com/office/drawing/2014/main" id="{2EB78353-0F96-6A2F-08CB-C3C92736A8F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16AA7615-1554-15F8-18F2-EBBB1788A33A}"/>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ectangle: Rounded Corners 3">
            <a:extLst>
              <a:ext uri="{FF2B5EF4-FFF2-40B4-BE49-F238E27FC236}">
                <a16:creationId xmlns:a16="http://schemas.microsoft.com/office/drawing/2014/main" id="{FCC7C7DB-24C0-060E-7CEC-26F91C82F58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7B405DC0-8505-E744-4539-5AC884CF5169}"/>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3">
            <a:extLst>
              <a:ext uri="{FF2B5EF4-FFF2-40B4-BE49-F238E27FC236}">
                <a16:creationId xmlns:a16="http://schemas.microsoft.com/office/drawing/2014/main" id="{BCA0B8B0-3A70-BADC-8F6A-7134B0E2526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1A497E58-44F2-F37C-AA7B-E9951AF7948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3">
            <a:extLst>
              <a:ext uri="{FF2B5EF4-FFF2-40B4-BE49-F238E27FC236}">
                <a16:creationId xmlns:a16="http://schemas.microsoft.com/office/drawing/2014/main" id="{3887A563-0BCF-D0A7-1B75-D2FD660BCC3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44D316F-2B68-F21C-2ECD-B08BC479ACE2}"/>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3">
            <a:extLst>
              <a:ext uri="{FF2B5EF4-FFF2-40B4-BE49-F238E27FC236}">
                <a16:creationId xmlns:a16="http://schemas.microsoft.com/office/drawing/2014/main" id="{2149DF57-F551-6D12-01E8-E81B6F648EA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5F8A2B51-950C-404E-ED71-098986761B9C}"/>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6"/>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19" r:id="rId23"/>
    <p:sldLayoutId id="214748372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0.xml"/><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35.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7.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4.xml"/><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6.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7.xml"/><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8.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3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33.xml"/><Relationship Id="rId5" Type="http://schemas.openxmlformats.org/officeDocument/2006/relationships/image" Target="../media/image35.sv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tags" Target="../tags/tag34.xml"/><Relationship Id="rId5" Type="http://schemas.openxmlformats.org/officeDocument/2006/relationships/image" Target="../media/image35.svg"/><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39.xml"/><Relationship Id="rId7" Type="http://schemas.openxmlformats.org/officeDocument/2006/relationships/image" Target="../media/image7.svg"/><Relationship Id="rId12" Type="http://schemas.openxmlformats.org/officeDocument/2006/relationships/image" Target="../media/image52.png"/><Relationship Id="rId2" Type="http://schemas.openxmlformats.org/officeDocument/2006/relationships/slideLayout" Target="../slideLayouts/slideLayout14.xml"/><Relationship Id="rId1" Type="http://schemas.openxmlformats.org/officeDocument/2006/relationships/tags" Target="../tags/tag35.xml"/><Relationship Id="rId6" Type="http://schemas.openxmlformats.org/officeDocument/2006/relationships/image" Target="../media/image6.png"/><Relationship Id="rId11" Type="http://schemas.openxmlformats.org/officeDocument/2006/relationships/image" Target="../media/image51.png"/><Relationship Id="rId5" Type="http://schemas.openxmlformats.org/officeDocument/2006/relationships/image" Target="../media/image5.svg"/><Relationship Id="rId10" Type="http://schemas.openxmlformats.org/officeDocument/2006/relationships/image" Target="../media/image50.png"/><Relationship Id="rId4" Type="http://schemas.openxmlformats.org/officeDocument/2006/relationships/image" Target="../media/image4.png"/><Relationship Id="rId9" Type="http://schemas.openxmlformats.org/officeDocument/2006/relationships/image" Target="../media/image49.sv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tags" Target="../tags/tag9.xml"/><Relationship Id="rId5" Type="http://schemas.openxmlformats.org/officeDocument/2006/relationships/image" Target="../media/image33.svg"/><Relationship Id="rId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36.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3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4.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Explicit teaching Phase 15, lesson 4. </a:t>
            </a:r>
            <a:r>
              <a:rPr lang="en-US" sz="800" b="1" dirty="0" err="1">
                <a:solidFill>
                  <a:schemeClr val="bg2"/>
                </a:solidFill>
              </a:rPr>
              <a:t>ar</a:t>
            </a:r>
            <a:r>
              <a:rPr lang="en-US" sz="800" b="1" dirty="0">
                <a:solidFill>
                  <a:schemeClr val="bg2"/>
                </a:solidFill>
              </a:rPr>
              <a:t> says /</a:t>
            </a:r>
            <a:r>
              <a:rPr lang="en-US" sz="800" b="1" dirty="0" err="1">
                <a:solidFill>
                  <a:schemeClr val="bg2"/>
                </a:solidFill>
              </a:rPr>
              <a:t>ar</a:t>
            </a:r>
            <a:r>
              <a:rPr lang="en-US" sz="800" b="1" dirty="0">
                <a:solidFill>
                  <a:schemeClr val="bg2"/>
                </a:solidFill>
              </a:rPr>
              <a:t>/</a:t>
            </a:r>
            <a:endParaRPr lang="en-US" sz="800" dirty="0">
              <a:solidFill>
                <a:schemeClr val="bg2"/>
              </a:solidFill>
            </a:endParaRPr>
          </a:p>
        </p:txBody>
      </p:sp>
      <p:sp>
        <p:nvSpPr>
          <p:cNvPr id="2" name="TextBox 1">
            <a:extLst>
              <a:ext uri="{FF2B5EF4-FFF2-40B4-BE49-F238E27FC236}">
                <a16:creationId xmlns:a16="http://schemas.microsoft.com/office/drawing/2014/main" id="{6E369832-72FC-9C63-738F-C3CC00B1130D}"/>
              </a:ext>
            </a:extLst>
          </p:cNvPr>
          <p:cNvSpPr txBox="1"/>
          <p:nvPr/>
        </p:nvSpPr>
        <p:spPr>
          <a:xfrm>
            <a:off x="275572" y="2843088"/>
            <a:ext cx="5820428" cy="1815882"/>
          </a:xfrm>
          <a:prstGeom prst="rect">
            <a:avLst/>
          </a:prstGeom>
          <a:noFill/>
        </p:spPr>
        <p:txBody>
          <a:bodyPr wrap="square">
            <a:spAutoFit/>
          </a:bodyPr>
          <a:lstStyle/>
          <a:p>
            <a:pPr algn="ctr"/>
            <a:r>
              <a:rPr lang="en-GB" sz="2800" dirty="0"/>
              <a:t>oi oy   </a:t>
            </a:r>
            <a:r>
              <a:rPr lang="en-GB" sz="2800" dirty="0" err="1"/>
              <a:t>ou</a:t>
            </a:r>
            <a:r>
              <a:rPr lang="en-GB" sz="2800" dirty="0"/>
              <a:t> ow   or</a:t>
            </a:r>
          </a:p>
          <a:p>
            <a:pPr algn="ctr"/>
            <a:r>
              <a:rPr lang="en-GB" sz="2800" dirty="0"/>
              <a:t>Silent final e </a:t>
            </a:r>
          </a:p>
          <a:p>
            <a:pPr algn="ctr"/>
            <a:r>
              <a:rPr lang="en-US" sz="2800" dirty="0"/>
              <a:t>1-1-1 base words + vowel suffixes</a:t>
            </a:r>
          </a:p>
          <a:p>
            <a:pPr algn="ctr"/>
            <a:r>
              <a:rPr lang="en-GB" sz="2800" dirty="0"/>
              <a:t>father   laugh</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1354" y="3429000"/>
            <a:ext cx="6096000" cy="1323439"/>
          </a:xfrm>
          <a:prstGeom prst="rect">
            <a:avLst/>
          </a:prstGeom>
          <a:noFill/>
        </p:spPr>
        <p:txBody>
          <a:bodyPr wrap="square">
            <a:spAutoFit/>
          </a:bodyPr>
          <a:lstStyle/>
          <a:p>
            <a:pPr marL="0" indent="0" algn="ctr">
              <a:buNone/>
            </a:pPr>
            <a:r>
              <a:rPr lang="en-AU" sz="4000" b="1" dirty="0" err="1"/>
              <a:t>ar</a:t>
            </a:r>
            <a:r>
              <a:rPr lang="en-AU" sz="4000" b="1" dirty="0"/>
              <a:t> says /</a:t>
            </a:r>
            <a:r>
              <a:rPr lang="en-AU" sz="4000" b="1" dirty="0" err="1">
                <a:latin typeface="Calibri" panose="020F0502020204030204" pitchFamily="34" charset="0"/>
                <a:ea typeface="Calibri" panose="020F0502020204030204" pitchFamily="34" charset="0"/>
                <a:cs typeface="Calibri" panose="020F0502020204030204" pitchFamily="34" charset="0"/>
              </a:rPr>
              <a:t>ar</a:t>
            </a:r>
            <a:r>
              <a:rPr lang="en-AU" sz="4000" b="1" dirty="0"/>
              <a:t>/   </a:t>
            </a:r>
          </a:p>
          <a:p>
            <a:pPr marL="0" indent="0" algn="ctr">
              <a:buNone/>
            </a:pPr>
            <a:r>
              <a:rPr lang="en-AU" sz="4000" b="1" dirty="0"/>
              <a:t>says</a:t>
            </a:r>
            <a:endParaRPr lang="en-AU" sz="40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74205636-3207-8AE8-C4F9-9D0EAF813B49}"/>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dirty="0">
                <a:solidFill>
                  <a:srgbClr val="4557AD"/>
                </a:solidFill>
                <a:latin typeface="Tenorite" pitchFamily="2" charset="0"/>
                <a:ea typeface="Verdana" panose="020B0604030504040204" pitchFamily="34" charset="0"/>
                <a:cs typeface="Verdana" panose="020B0604030504040204" pitchFamily="34" charset="0"/>
              </a:rPr>
              <a:t>nodd</a:t>
            </a:r>
            <a:r>
              <a:rPr lang="en-US" sz="7600" dirty="0">
                <a:solidFill>
                  <a:srgbClr val="4557AD"/>
                </a:solidFill>
                <a:latin typeface="Tenorite" pitchFamily="2" charset="0"/>
                <a:ea typeface="Verdana" panose="020B0604030504040204" pitchFamily="34" charset="0"/>
                <a:cs typeface="Verdana" panose="020B0604030504040204" pitchFamily="34" charset="0"/>
              </a:rPr>
              <a:t>ed   dropping   puffy        </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1552"/>
            <a:ext cx="10515600" cy="1325563"/>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10" name="Picture 9" descr="hilly">
            <a:extLst>
              <a:ext uri="{FF2B5EF4-FFF2-40B4-BE49-F238E27FC236}">
                <a16:creationId xmlns:a16="http://schemas.microsoft.com/office/drawing/2014/main" id="{B6B21721-9B58-C37B-EB17-26ABDA8EA7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682" y="1852631"/>
            <a:ext cx="3152738" cy="3152738"/>
          </a:xfrm>
          <a:prstGeom prst="rect">
            <a:avLst/>
          </a:prstGeom>
        </p:spPr>
      </p:pic>
      <p:pic>
        <p:nvPicPr>
          <p:cNvPr id="7" name="Picture 6" descr="skipping">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27230" y="1560230"/>
            <a:ext cx="3737540" cy="3737540"/>
          </a:xfrm>
          <a:prstGeom prst="rect">
            <a:avLst/>
          </a:prstGeom>
        </p:spPr>
      </p:pic>
      <p:pic>
        <p:nvPicPr>
          <p:cNvPr id="8" name="Picture 7" descr="chatted">
            <a:extLst>
              <a:ext uri="{FF2B5EF4-FFF2-40B4-BE49-F238E27FC236}">
                <a16:creationId xmlns:a16="http://schemas.microsoft.com/office/drawing/2014/main" id="{74594AA5-83F4-C8BD-C9A6-8235F3CA0F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9270" y="2091476"/>
            <a:ext cx="2675048" cy="2675048"/>
          </a:xfrm>
          <a:prstGeom prst="rect">
            <a:avLst/>
          </a:prstGeom>
        </p:spPr>
      </p:pic>
    </p:spTree>
    <p:extLst>
      <p:ext uri="{BB962C8B-B14F-4D97-AF65-F5344CB8AC3E}">
        <p14:creationId xmlns:p14="http://schemas.microsoft.com/office/powerpoint/2010/main" val="3781479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85296" y="2661649"/>
            <a:ext cx="11601450" cy="177176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ea typeface="Verdana" panose="020B0604030504040204" pitchFamily="34" charset="0"/>
                <a:cs typeface="Verdana" panose="020B0604030504040204" pitchFamily="34" charset="0"/>
              </a:rPr>
              <a:t>father   laugh   </a:t>
            </a:r>
          </a:p>
          <a:p>
            <a:pPr algn="l"/>
            <a:endParaRPr lang="en-US">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13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314491" y="1766261"/>
            <a:ext cx="11543060" cy="41088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800" dirty="0">
                <a:solidFill>
                  <a:srgbClr val="4557AD"/>
                </a:solidFill>
                <a:latin typeface="Tenorite" pitchFamily="2" charset="0"/>
                <a:ea typeface="Verdana" panose="020B0604030504040204" pitchFamily="34" charset="0"/>
                <a:cs typeface="Verdana" panose="020B0604030504040204" pitchFamily="34" charset="0"/>
              </a:rPr>
              <a:t>My father got a short, spiky trim and put on his blue, spotty top </a:t>
            </a:r>
            <a:br>
              <a:rPr lang="en-US" sz="5800" dirty="0">
                <a:solidFill>
                  <a:srgbClr val="4557AD"/>
                </a:solidFill>
                <a:latin typeface="Tenorite" pitchFamily="2" charset="0"/>
                <a:ea typeface="Verdana" panose="020B0604030504040204" pitchFamily="34" charset="0"/>
                <a:cs typeface="Verdana" panose="020B0604030504040204" pitchFamily="34" charset="0"/>
              </a:rPr>
            </a:br>
            <a:r>
              <a:rPr lang="en-US" sz="5800" dirty="0">
                <a:solidFill>
                  <a:srgbClr val="4557AD"/>
                </a:solidFill>
                <a:latin typeface="Tenorite" pitchFamily="2" charset="0"/>
                <a:ea typeface="Verdana" panose="020B0604030504040204" pitchFamily="34" charset="0"/>
                <a:cs typeface="Verdana" panose="020B0604030504040204" pitchFamily="34" charset="0"/>
              </a:rPr>
              <a:t>with the green sleeves. Then he came to the house down the </a:t>
            </a:r>
            <a:br>
              <a:rPr lang="en-US" sz="5800" dirty="0">
                <a:solidFill>
                  <a:srgbClr val="4557AD"/>
                </a:solidFill>
                <a:latin typeface="Tenorite" pitchFamily="2" charset="0"/>
                <a:ea typeface="Verdana" panose="020B0604030504040204" pitchFamily="34" charset="0"/>
                <a:cs typeface="Verdana" panose="020B0604030504040204" pitchFamily="34" charset="0"/>
              </a:rPr>
            </a:br>
            <a:r>
              <a:rPr lang="en-US" sz="5800" dirty="0">
                <a:solidFill>
                  <a:srgbClr val="4557AD"/>
                </a:solidFill>
                <a:latin typeface="Tenorite" pitchFamily="2" charset="0"/>
                <a:ea typeface="Verdana" panose="020B0604030504040204" pitchFamily="34" charset="0"/>
                <a:cs typeface="Verdana" panose="020B0604030504040204" pitchFamily="34" charset="0"/>
              </a:rPr>
              <a:t>street to show us.</a:t>
            </a:r>
            <a:endParaRPr lang="en-AU" sz="5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41552"/>
            <a:ext cx="10515600" cy="1325563"/>
          </a:xfrm>
        </p:spPr>
        <p:txBody>
          <a:bodyPr>
            <a:normAutofit/>
          </a:bodyPr>
          <a:lstStyle/>
          <a:p>
            <a:r>
              <a:rPr lang="en-AU" sz="800" dirty="0">
                <a:solidFill>
                  <a:schemeClr val="bg2"/>
                </a:solidFill>
                <a:latin typeface="+mn-lt"/>
              </a:rPr>
              <a:t>Slide 14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15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ar</a:t>
            </a:r>
          </a:p>
          <a:p>
            <a:pPr marL="342900" indent="-342900">
              <a:buFont typeface="Arial" panose="020B0604020202020204" pitchFamily="34" charset="0"/>
              <a:buChar char="•"/>
            </a:pPr>
            <a:r>
              <a:rPr lang="en-US" sz="3000"/>
              <a:t>read words with ar</a:t>
            </a:r>
          </a:p>
          <a:p>
            <a:pPr marL="342900" indent="-342900">
              <a:buFont typeface="Arial" panose="020B0604020202020204" pitchFamily="34" charset="0"/>
              <a:buChar char="•"/>
            </a:pPr>
            <a:r>
              <a:rPr lang="en-US" sz="3000"/>
              <a:t>write words with ar.</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237487"/>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17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762185"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509B5984-5C73-3680-8D8F-32490F0A8965}"/>
              </a:ext>
            </a:extLst>
          </p:cNvPr>
          <p:cNvSpPr txBox="1">
            <a:spLocks/>
          </p:cNvSpPr>
          <p:nvPr/>
        </p:nvSpPr>
        <p:spPr>
          <a:xfrm>
            <a:off x="4305486"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DA03C105-5545-C53D-2F55-2263A64F5344}"/>
              </a:ext>
            </a:extLst>
          </p:cNvPr>
          <p:cNvSpPr txBox="1">
            <a:spLocks/>
          </p:cNvSpPr>
          <p:nvPr/>
        </p:nvSpPr>
        <p:spPr>
          <a:xfrm>
            <a:off x="7848787"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9506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238250"/>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18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3">
            <a:extLst>
              <a:ext uri="{FF2B5EF4-FFF2-40B4-BE49-F238E27FC236}">
                <a16:creationId xmlns:a16="http://schemas.microsoft.com/office/drawing/2014/main" id="{D80EEE11-6B06-6C31-DCBC-070C18E00CF7}"/>
              </a:ext>
            </a:extLst>
          </p:cNvPr>
          <p:cNvSpPr txBox="1">
            <a:spLocks/>
          </p:cNvSpPr>
          <p:nvPr/>
        </p:nvSpPr>
        <p:spPr>
          <a:xfrm>
            <a:off x="762185"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507ABE00-AC00-9214-53CD-58C8759A3D8B}"/>
              </a:ext>
            </a:extLst>
          </p:cNvPr>
          <p:cNvSpPr txBox="1">
            <a:spLocks/>
          </p:cNvSpPr>
          <p:nvPr/>
        </p:nvSpPr>
        <p:spPr>
          <a:xfrm>
            <a:off x="4305486"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26AA2195-8BAF-FC79-8269-E8B6892D94CB}"/>
              </a:ext>
            </a:extLst>
          </p:cNvPr>
          <p:cNvSpPr txBox="1">
            <a:spLocks/>
          </p:cNvSpPr>
          <p:nvPr/>
        </p:nvSpPr>
        <p:spPr>
          <a:xfrm>
            <a:off x="7848787"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sp>
        <p:nvSpPr>
          <p:cNvPr id="4" name="Content Placeholder 2">
            <a:extLst>
              <a:ext uri="{FF2B5EF4-FFF2-40B4-BE49-F238E27FC236}">
                <a16:creationId xmlns:a16="http://schemas.microsoft.com/office/drawing/2014/main" id="{89CA6EFE-D0B1-F934-60BC-81BDBF7C4806}"/>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sharp </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14162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sp>
        <p:nvSpPr>
          <p:cNvPr id="5" name="Content Placeholder 2">
            <a:extLst>
              <a:ext uri="{FF2B5EF4-FFF2-40B4-BE49-F238E27FC236}">
                <a16:creationId xmlns:a16="http://schemas.microsoft.com/office/drawing/2014/main" id="{EC99C2CA-1B10-1933-4159-6DCC4AA2BF4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oi oy</a:t>
            </a:r>
            <a:endParaRPr lang="en-AU" sz="11000">
              <a:solidFill>
                <a:srgbClr val="4557AD"/>
              </a:solidFill>
              <a:latin typeface="Tenorite" pitchFamily="2" charset="0"/>
              <a:cs typeface="Arial"/>
            </a:endParaRPr>
          </a:p>
        </p:txBody>
      </p:sp>
      <p:pic>
        <p:nvPicPr>
          <p:cNvPr id="4" name="Graphic 3" descr="A pot on heat with a toy train boiling in it">
            <a:extLst>
              <a:ext uri="{FF2B5EF4-FFF2-40B4-BE49-F238E27FC236}">
                <a16:creationId xmlns:a16="http://schemas.microsoft.com/office/drawing/2014/main" id="{CD2CDEE3-9D82-38BB-C623-9C8393267A5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04075" y="2217580"/>
            <a:ext cx="2551608" cy="2551608"/>
          </a:xfrm>
          <a:prstGeom prst="rect">
            <a:avLst/>
          </a:prstGeom>
        </p:spPr>
      </p:pic>
      <p:sp>
        <p:nvSpPr>
          <p:cNvPr id="6" name="TextBox 5">
            <a:extLst>
              <a:ext uri="{FF2B5EF4-FFF2-40B4-BE49-F238E27FC236}">
                <a16:creationId xmlns:a16="http://schemas.microsoft.com/office/drawing/2014/main" id="{6DEC348C-BBFC-651D-BA91-E98A73A15D99}"/>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7" name="Rounded Rectangle 3">
            <a:extLst>
              <a:ext uri="{FF2B5EF4-FFF2-40B4-BE49-F238E27FC236}">
                <a16:creationId xmlns:a16="http://schemas.microsoft.com/office/drawing/2014/main" id="{DC527F18-4140-4CF1-8EA5-787B9BB24148}"/>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20 I do </a:t>
            </a:r>
            <a:endParaRPr lang="en-AU" dirty="0"/>
          </a:p>
        </p:txBody>
      </p:sp>
      <p:sp>
        <p:nvSpPr>
          <p:cNvPr id="4" name="Content Placeholder 2">
            <a:extLst>
              <a:ext uri="{FF2B5EF4-FFF2-40B4-BE49-F238E27FC236}">
                <a16:creationId xmlns:a16="http://schemas.microsoft.com/office/drawing/2014/main" id="{B8511A84-BB8E-C6FE-7CCA-44F7CA5AC8F8}"/>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sharp       arm</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06469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21 I do</a:t>
            </a:r>
            <a:endParaRPr lang="en-AU" dirty="0"/>
          </a:p>
        </p:txBody>
      </p:sp>
      <p:grpSp>
        <p:nvGrpSpPr>
          <p:cNvPr id="3" name="Group 2" descr="sharp, arm, party">
            <a:extLst>
              <a:ext uri="{FF2B5EF4-FFF2-40B4-BE49-F238E27FC236}">
                <a16:creationId xmlns:a16="http://schemas.microsoft.com/office/drawing/2014/main" id="{8AEDF0CD-B574-E28C-2639-FABA97177ADF}"/>
              </a:ext>
            </a:extLst>
          </p:cNvPr>
          <p:cNvGrpSpPr/>
          <p:nvPr/>
        </p:nvGrpSpPr>
        <p:grpSpPr>
          <a:xfrm>
            <a:off x="285750" y="1833466"/>
            <a:ext cx="11906250" cy="3755956"/>
            <a:chOff x="285750" y="1833466"/>
            <a:chExt cx="11906250" cy="3755956"/>
          </a:xfrm>
        </p:grpSpPr>
        <p:sp>
          <p:nvSpPr>
            <p:cNvPr id="4" name="Content Placeholder 2">
              <a:extLst>
                <a:ext uri="{FF2B5EF4-FFF2-40B4-BE49-F238E27FC236}">
                  <a16:creationId xmlns:a16="http://schemas.microsoft.com/office/drawing/2014/main" id="{F61D1DFD-294D-C421-131F-02CB9E113705}"/>
                </a:ext>
              </a:extLst>
            </p:cNvPr>
            <p:cNvSpPr txBox="1">
              <a:spLocks/>
            </p:cNvSpPr>
            <p:nvPr/>
          </p:nvSpPr>
          <p:spPr>
            <a:xfrm>
              <a:off x="285750" y="3904345"/>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party</a:t>
              </a:r>
              <a:endParaRPr lang="en-AU" sz="1150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D27F646B-DC45-76F8-3015-62CD36799BB5}"/>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sharp       arm</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9256130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22 I do</a:t>
            </a:r>
            <a:endParaRPr lang="en-AU" dirty="0"/>
          </a:p>
        </p:txBody>
      </p:sp>
      <p:grpSp>
        <p:nvGrpSpPr>
          <p:cNvPr id="4" name="Group 3" descr="sharp, arm, party, carpark">
            <a:extLst>
              <a:ext uri="{FF2B5EF4-FFF2-40B4-BE49-F238E27FC236}">
                <a16:creationId xmlns:a16="http://schemas.microsoft.com/office/drawing/2014/main" id="{81AA5AB4-40D4-B033-633B-469639D445E6}"/>
              </a:ext>
            </a:extLst>
          </p:cNvPr>
          <p:cNvGrpSpPr/>
          <p:nvPr/>
        </p:nvGrpSpPr>
        <p:grpSpPr>
          <a:xfrm>
            <a:off x="285750" y="1833466"/>
            <a:ext cx="11906250" cy="3755956"/>
            <a:chOff x="285750" y="1833466"/>
            <a:chExt cx="11906250" cy="3755956"/>
          </a:xfrm>
        </p:grpSpPr>
        <p:sp>
          <p:nvSpPr>
            <p:cNvPr id="5" name="Content Placeholder 2">
              <a:extLst>
                <a:ext uri="{FF2B5EF4-FFF2-40B4-BE49-F238E27FC236}">
                  <a16:creationId xmlns:a16="http://schemas.microsoft.com/office/drawing/2014/main" id="{40CFF5E8-6DA3-CD83-34AC-8C5D7A91FF80}"/>
                </a:ext>
              </a:extLst>
            </p:cNvPr>
            <p:cNvSpPr txBox="1">
              <a:spLocks/>
            </p:cNvSpPr>
            <p:nvPr/>
          </p:nvSpPr>
          <p:spPr>
            <a:xfrm>
              <a:off x="285750" y="3904345"/>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party    carpark</a:t>
              </a:r>
              <a:endParaRPr lang="en-AU" sz="115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29EEE328-2E1A-8903-1F4C-7AFE45D1485E}"/>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sharp       arm</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519907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23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70129E46-F622-67C0-A528-0E987A52931D}"/>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hard</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546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24 We do</a:t>
            </a:r>
            <a:endParaRPr lang="en-AU" dirty="0"/>
          </a:p>
        </p:txBody>
      </p:sp>
      <p:sp>
        <p:nvSpPr>
          <p:cNvPr id="3" name="Content Placeholder 2">
            <a:extLst>
              <a:ext uri="{FF2B5EF4-FFF2-40B4-BE49-F238E27FC236}">
                <a16:creationId xmlns:a16="http://schemas.microsoft.com/office/drawing/2014/main" id="{33DDE00D-7EDF-C60E-1588-21DF9D2DEE79}"/>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hard       far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575566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We do</a:t>
            </a:r>
            <a:endParaRPr lang="en-AU" dirty="0"/>
          </a:p>
        </p:txBody>
      </p:sp>
      <p:grpSp>
        <p:nvGrpSpPr>
          <p:cNvPr id="2" name="Group 1" descr="hard, far, army">
            <a:extLst>
              <a:ext uri="{FF2B5EF4-FFF2-40B4-BE49-F238E27FC236}">
                <a16:creationId xmlns:a16="http://schemas.microsoft.com/office/drawing/2014/main" id="{AD0528D3-5007-FA0C-4F09-890276213FEE}"/>
              </a:ext>
            </a:extLst>
          </p:cNvPr>
          <p:cNvGrpSpPr/>
          <p:nvPr/>
        </p:nvGrpSpPr>
        <p:grpSpPr>
          <a:xfrm>
            <a:off x="285750" y="1833466"/>
            <a:ext cx="11906250" cy="3755956"/>
            <a:chOff x="285750" y="1833466"/>
            <a:chExt cx="11906250" cy="3755956"/>
          </a:xfrm>
        </p:grpSpPr>
        <p:sp>
          <p:nvSpPr>
            <p:cNvPr id="7" name="Content Placeholder 2">
              <a:extLst>
                <a:ext uri="{FF2B5EF4-FFF2-40B4-BE49-F238E27FC236}">
                  <a16:creationId xmlns:a16="http://schemas.microsoft.com/office/drawing/2014/main" id="{EB5F82DA-F093-97EB-E2F2-4D3AF59147D8}"/>
                </a:ext>
              </a:extLst>
            </p:cNvPr>
            <p:cNvSpPr txBox="1">
              <a:spLocks/>
            </p:cNvSpPr>
            <p:nvPr/>
          </p:nvSpPr>
          <p:spPr>
            <a:xfrm>
              <a:off x="285750" y="3904345"/>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army</a:t>
              </a:r>
              <a:endParaRPr lang="en-AU" sz="1150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01182099-6A4E-F9A6-58A2-BB83F0D6FDB6}"/>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hard       far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6772759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26 We do</a:t>
            </a:r>
            <a:endParaRPr lang="en-AU" dirty="0"/>
          </a:p>
        </p:txBody>
      </p:sp>
      <p:grpSp>
        <p:nvGrpSpPr>
          <p:cNvPr id="4" name="Group 3" descr="hard, far, army, landmark">
            <a:extLst>
              <a:ext uri="{FF2B5EF4-FFF2-40B4-BE49-F238E27FC236}">
                <a16:creationId xmlns:a16="http://schemas.microsoft.com/office/drawing/2014/main" id="{B09773C7-52FE-2B55-3253-967A3AEE7186}"/>
              </a:ext>
            </a:extLst>
          </p:cNvPr>
          <p:cNvGrpSpPr/>
          <p:nvPr/>
        </p:nvGrpSpPr>
        <p:grpSpPr>
          <a:xfrm>
            <a:off x="285750" y="1833466"/>
            <a:ext cx="11906250" cy="3755956"/>
            <a:chOff x="285750" y="1833466"/>
            <a:chExt cx="11906250" cy="3755956"/>
          </a:xfrm>
        </p:grpSpPr>
        <p:sp>
          <p:nvSpPr>
            <p:cNvPr id="5" name="Content Placeholder 2">
              <a:extLst>
                <a:ext uri="{FF2B5EF4-FFF2-40B4-BE49-F238E27FC236}">
                  <a16:creationId xmlns:a16="http://schemas.microsoft.com/office/drawing/2014/main" id="{2DA56148-5DF7-1657-8688-6D5B7A541D3E}"/>
                </a:ext>
              </a:extLst>
            </p:cNvPr>
            <p:cNvSpPr txBox="1">
              <a:spLocks/>
            </p:cNvSpPr>
            <p:nvPr/>
          </p:nvSpPr>
          <p:spPr>
            <a:xfrm>
              <a:off x="285750" y="3904345"/>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army    landmark</a:t>
              </a:r>
              <a:endParaRPr lang="en-AU" sz="115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42988793-22FF-CE8A-1168-A073EFA16A14}"/>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hard       far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706642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23748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27 I do</a:t>
            </a:r>
            <a:endParaRPr lang="en-AU" dirty="0"/>
          </a:p>
        </p:txBody>
      </p:sp>
      <p:pic>
        <p:nvPicPr>
          <p:cNvPr id="2" name="Graphic 5" descr="park">
            <a:extLst>
              <a:ext uri="{FF2B5EF4-FFF2-40B4-BE49-F238E27FC236}">
                <a16:creationId xmlns:a16="http://schemas.microsoft.com/office/drawing/2014/main" id="{0A6C2F98-7CD4-A2C5-A3D0-FE0F64C6B45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645066" cy="2645066"/>
          </a:xfrm>
          <a:prstGeom prst="rect">
            <a:avLst/>
          </a:prstGeom>
        </p:spPr>
      </p:pic>
    </p:spTree>
    <p:custDataLst>
      <p:tags r:id="rId1"/>
    </p:custDataLst>
    <p:extLst>
      <p:ext uri="{BB962C8B-B14F-4D97-AF65-F5344CB8AC3E}">
        <p14:creationId xmlns:p14="http://schemas.microsoft.com/office/powerpoint/2010/main" val="21951206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95534" y="-153773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28 I do</a:t>
            </a:r>
            <a:endParaRPr lang="en-AU" dirty="0"/>
          </a:p>
        </p:txBody>
      </p:sp>
      <p:pic>
        <p:nvPicPr>
          <p:cNvPr id="4" name="Graphic 5" descr="park">
            <a:extLst>
              <a:ext uri="{FF2B5EF4-FFF2-40B4-BE49-F238E27FC236}">
                <a16:creationId xmlns:a16="http://schemas.microsoft.com/office/drawing/2014/main" id="{395798C3-7DD5-684F-5276-33B1D5531D0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645066" cy="2645066"/>
          </a:xfrm>
          <a:prstGeom prst="rect">
            <a:avLst/>
          </a:prstGeom>
        </p:spPr>
      </p:pic>
      <p:pic>
        <p:nvPicPr>
          <p:cNvPr id="8" name="Picture 7" descr="arch">
            <a:extLst>
              <a:ext uri="{FF2B5EF4-FFF2-40B4-BE49-F238E27FC236}">
                <a16:creationId xmlns:a16="http://schemas.microsoft.com/office/drawing/2014/main" id="{FD460772-5612-19CE-5FC5-BEE69415758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32885" y="2165885"/>
            <a:ext cx="2526230" cy="2526230"/>
          </a:xfrm>
          <a:prstGeom prst="rect">
            <a:avLst/>
          </a:prstGeom>
        </p:spPr>
      </p:pic>
    </p:spTree>
    <p:custDataLst>
      <p:tags r:id="rId1"/>
    </p:custDataLst>
    <p:extLst>
      <p:ext uri="{BB962C8B-B14F-4D97-AF65-F5344CB8AC3E}">
        <p14:creationId xmlns:p14="http://schemas.microsoft.com/office/powerpoint/2010/main" val="12051547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23748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I do </a:t>
            </a:r>
            <a:endParaRPr lang="en-AU" dirty="0"/>
          </a:p>
        </p:txBody>
      </p:sp>
      <p:pic>
        <p:nvPicPr>
          <p:cNvPr id="3" name="Graphic 5" descr="park">
            <a:extLst>
              <a:ext uri="{FF2B5EF4-FFF2-40B4-BE49-F238E27FC236}">
                <a16:creationId xmlns:a16="http://schemas.microsoft.com/office/drawing/2014/main" id="{A0FC7703-6513-B846-3746-4E7BBFD8D2E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645066" cy="2645066"/>
          </a:xfrm>
          <a:prstGeom prst="rect">
            <a:avLst/>
          </a:prstGeom>
        </p:spPr>
      </p:pic>
      <p:pic>
        <p:nvPicPr>
          <p:cNvPr id="11" name="Picture 10" descr="arch">
            <a:extLst>
              <a:ext uri="{FF2B5EF4-FFF2-40B4-BE49-F238E27FC236}">
                <a16:creationId xmlns:a16="http://schemas.microsoft.com/office/drawing/2014/main" id="{1C6DFEBB-3355-7822-36F9-63037C5A642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32885" y="2165885"/>
            <a:ext cx="2526230" cy="2526230"/>
          </a:xfrm>
          <a:prstGeom prst="rect">
            <a:avLst/>
          </a:prstGeom>
        </p:spPr>
      </p:pic>
      <p:pic>
        <p:nvPicPr>
          <p:cNvPr id="5" name="Picture 4" descr="artist">
            <a:extLst>
              <a:ext uri="{FF2B5EF4-FFF2-40B4-BE49-F238E27FC236}">
                <a16:creationId xmlns:a16="http://schemas.microsoft.com/office/drawing/2014/main" id="{EB393B10-02F4-9DC9-3F2D-FE3C726A00C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20650" y="2351523"/>
            <a:ext cx="2154954" cy="2154954"/>
          </a:xfrm>
          <a:prstGeom prst="rect">
            <a:avLst/>
          </a:prstGeom>
        </p:spPr>
      </p:pic>
    </p:spTree>
    <p:custDataLst>
      <p:tags r:id="rId1"/>
    </p:custDataLst>
    <p:extLst>
      <p:ext uri="{BB962C8B-B14F-4D97-AF65-F5344CB8AC3E}">
        <p14:creationId xmlns:p14="http://schemas.microsoft.com/office/powerpoint/2010/main" val="1065042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 You do</a:t>
            </a:r>
            <a:endParaRPr lang="en-AU" dirty="0"/>
          </a:p>
        </p:txBody>
      </p:sp>
      <p:sp>
        <p:nvSpPr>
          <p:cNvPr id="6" name="Content Placeholder 2">
            <a:extLst>
              <a:ext uri="{FF2B5EF4-FFF2-40B4-BE49-F238E27FC236}">
                <a16:creationId xmlns:a16="http://schemas.microsoft.com/office/drawing/2014/main" id="{C0DEAB6E-2484-E7B2-F9F9-BB4431B7F67E}"/>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ou</a:t>
            </a:r>
            <a:r>
              <a:rPr lang="en-US" sz="11000">
                <a:solidFill>
                  <a:srgbClr val="4557AD"/>
                </a:solidFill>
                <a:latin typeface="Tenorite" pitchFamily="2" charset="0"/>
                <a:cs typeface="Arial"/>
              </a:rPr>
              <a:t> ow</a:t>
            </a:r>
            <a:endParaRPr lang="en-AU" sz="11000">
              <a:solidFill>
                <a:srgbClr val="4557AD"/>
              </a:solidFill>
              <a:latin typeface="Tenorite" pitchFamily="2" charset="0"/>
              <a:cs typeface="Arial"/>
            </a:endParaRPr>
          </a:p>
        </p:txBody>
      </p:sp>
      <p:sp>
        <p:nvSpPr>
          <p:cNvPr id="8" name="Rounded Rectangle 3">
            <a:extLst>
              <a:ext uri="{FF2B5EF4-FFF2-40B4-BE49-F238E27FC236}">
                <a16:creationId xmlns:a16="http://schemas.microsoft.com/office/drawing/2014/main" id="{6D7F59F8-37BF-0AD3-A7FF-E965545196DB}"/>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3" name="Graphic 2" descr="A brown cow bellowing next to a person with their hands over their ears.">
            <a:extLst>
              <a:ext uri="{FF2B5EF4-FFF2-40B4-BE49-F238E27FC236}">
                <a16:creationId xmlns:a16="http://schemas.microsoft.com/office/drawing/2014/main" id="{FCAB13A4-CCAB-0346-F784-5F078C421CC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91586" y="2444506"/>
            <a:ext cx="5808825" cy="2257653"/>
          </a:xfrm>
          <a:prstGeom prst="rect">
            <a:avLst/>
          </a:prstGeom>
        </p:spPr>
      </p:pic>
      <p:sp>
        <p:nvSpPr>
          <p:cNvPr id="7" name="TextBox 6">
            <a:extLst>
              <a:ext uri="{FF2B5EF4-FFF2-40B4-BE49-F238E27FC236}">
                <a16:creationId xmlns:a16="http://schemas.microsoft.com/office/drawing/2014/main" id="{2CE8E65D-D818-5477-503C-83FAADC40AA3}"/>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L</a:t>
            </a:r>
            <a:r>
              <a:rPr lang="en-US" sz="5400" u="sng">
                <a:solidFill>
                  <a:srgbClr val="4557AD"/>
                </a:solidFill>
                <a:latin typeface="Tenorite" pitchFamily="2" charset="0"/>
                <a:ea typeface="Verdana" panose="020B0604030504040204" pitchFamily="34" charset="0"/>
                <a:cs typeface="Verdana" panose="020B0604030504040204" pitchFamily="34" charset="0"/>
              </a:rPr>
              <a:t>ou</a:t>
            </a:r>
            <a:r>
              <a:rPr lang="en-US" sz="5400">
                <a:solidFill>
                  <a:srgbClr val="4557AD"/>
                </a:solidFill>
                <a:latin typeface="Tenorite" pitchFamily="2" charset="0"/>
                <a:ea typeface="Verdana" panose="020B0604030504040204" pitchFamily="34" charset="0"/>
                <a:cs typeface="Verdana" panose="020B0604030504040204" pitchFamily="34" charset="0"/>
              </a:rPr>
              <a:t>d br</a:t>
            </a:r>
            <a:r>
              <a:rPr lang="en-US" sz="5400" u="sng">
                <a:solidFill>
                  <a:srgbClr val="4557AD"/>
                </a:solidFill>
                <a:latin typeface="Tenorite" pitchFamily="2" charset="0"/>
                <a:ea typeface="Verdana" panose="020B0604030504040204" pitchFamily="34" charset="0"/>
                <a:cs typeface="Verdana" panose="020B0604030504040204" pitchFamily="34" charset="0"/>
              </a:rPr>
              <a:t>ow</a:t>
            </a:r>
            <a:r>
              <a:rPr lang="en-US" sz="5400">
                <a:solidFill>
                  <a:srgbClr val="4557AD"/>
                </a:solidFill>
                <a:latin typeface="Tenorite" pitchFamily="2" charset="0"/>
                <a:ea typeface="Verdana" panose="020B0604030504040204" pitchFamily="34" charset="0"/>
                <a:cs typeface="Verdana" panose="020B0604030504040204" pitchFamily="34" charset="0"/>
              </a:rPr>
              <a:t>n c</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Tree>
    <p:custDataLst>
      <p:tags r:id="rId1"/>
    </p:custDataLst>
    <p:extLst>
      <p:ext uri="{BB962C8B-B14F-4D97-AF65-F5344CB8AC3E}">
        <p14:creationId xmlns:p14="http://schemas.microsoft.com/office/powerpoint/2010/main" val="1612502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1374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We do</a:t>
            </a:r>
            <a:endParaRPr lang="en-AU" dirty="0"/>
          </a:p>
        </p:txBody>
      </p:sp>
      <p:pic>
        <p:nvPicPr>
          <p:cNvPr id="2" name="Picture 1" descr="card">
            <a:extLst>
              <a:ext uri="{FF2B5EF4-FFF2-40B4-BE49-F238E27FC236}">
                <a16:creationId xmlns:a16="http://schemas.microsoft.com/office/drawing/2014/main" id="{410F8B19-1465-7637-6419-26B8D3229D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722916" cy="2722916"/>
          </a:xfrm>
          <a:prstGeom prst="rect">
            <a:avLst/>
          </a:prstGeom>
        </p:spPr>
      </p:pic>
    </p:spTree>
    <p:custDataLst>
      <p:tags r:id="rId1"/>
    </p:custDataLst>
    <p:extLst>
      <p:ext uri="{BB962C8B-B14F-4D97-AF65-F5344CB8AC3E}">
        <p14:creationId xmlns:p14="http://schemas.microsoft.com/office/powerpoint/2010/main" val="20630493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1374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31 We do </a:t>
            </a:r>
            <a:endParaRPr lang="en-AU" dirty="0"/>
          </a:p>
        </p:txBody>
      </p:sp>
      <p:pic>
        <p:nvPicPr>
          <p:cNvPr id="2" name="Picture 1" descr="card">
            <a:extLst>
              <a:ext uri="{FF2B5EF4-FFF2-40B4-BE49-F238E27FC236}">
                <a16:creationId xmlns:a16="http://schemas.microsoft.com/office/drawing/2014/main" id="{A7791819-E9C8-649F-88D4-B7F67CE297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722916" cy="2722916"/>
          </a:xfrm>
          <a:prstGeom prst="rect">
            <a:avLst/>
          </a:prstGeom>
        </p:spPr>
      </p:pic>
      <p:pic>
        <p:nvPicPr>
          <p:cNvPr id="8" name="Picture 7" descr="shark">
            <a:extLst>
              <a:ext uri="{FF2B5EF4-FFF2-40B4-BE49-F238E27FC236}">
                <a16:creationId xmlns:a16="http://schemas.microsoft.com/office/drawing/2014/main" id="{0498272F-588E-1D5B-FA3D-1531C4E962B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99923" y="2039185"/>
            <a:ext cx="2792154" cy="2792154"/>
          </a:xfrm>
          <a:prstGeom prst="rect">
            <a:avLst/>
          </a:prstGeom>
        </p:spPr>
      </p:pic>
    </p:spTree>
    <p:custDataLst>
      <p:tags r:id="rId1"/>
    </p:custDataLst>
    <p:extLst>
      <p:ext uri="{BB962C8B-B14F-4D97-AF65-F5344CB8AC3E}">
        <p14:creationId xmlns:p14="http://schemas.microsoft.com/office/powerpoint/2010/main" val="8844062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1374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We do </a:t>
            </a:r>
            <a:endParaRPr lang="en-AU" dirty="0"/>
          </a:p>
        </p:txBody>
      </p:sp>
      <p:pic>
        <p:nvPicPr>
          <p:cNvPr id="5" name="Picture 4" descr="card">
            <a:extLst>
              <a:ext uri="{FF2B5EF4-FFF2-40B4-BE49-F238E27FC236}">
                <a16:creationId xmlns:a16="http://schemas.microsoft.com/office/drawing/2014/main" id="{793A9247-A804-55C5-0864-E211D60DA55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722916" cy="2722916"/>
          </a:xfrm>
          <a:prstGeom prst="rect">
            <a:avLst/>
          </a:prstGeom>
        </p:spPr>
      </p:pic>
      <p:pic>
        <p:nvPicPr>
          <p:cNvPr id="8" name="Picture 7" descr="shark">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99923" y="2039185"/>
            <a:ext cx="2792154" cy="2792154"/>
          </a:xfrm>
          <a:prstGeom prst="rect">
            <a:avLst/>
          </a:prstGeom>
        </p:spPr>
      </p:pic>
      <p:pic>
        <p:nvPicPr>
          <p:cNvPr id="3" name="Graphic 1" descr="garden">
            <a:extLst>
              <a:ext uri="{FF2B5EF4-FFF2-40B4-BE49-F238E27FC236}">
                <a16:creationId xmlns:a16="http://schemas.microsoft.com/office/drawing/2014/main" id="{E955BF18-D634-4BED-6D46-56B18A26AB4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20650" y="2277572"/>
            <a:ext cx="2302855" cy="2302855"/>
          </a:xfrm>
          <a:prstGeom prst="rect">
            <a:avLst/>
          </a:prstGeom>
        </p:spPr>
      </p:pic>
    </p:spTree>
    <p:custDataLst>
      <p:tags r:id="rId1"/>
    </p:custDataLst>
    <p:extLst>
      <p:ext uri="{BB962C8B-B14F-4D97-AF65-F5344CB8AC3E}">
        <p14:creationId xmlns:p14="http://schemas.microsoft.com/office/powerpoint/2010/main" val="36775946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17987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I do </a:t>
            </a:r>
            <a:endParaRPr lang="en-AU" dirty="0"/>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263716" y="2910432"/>
            <a:ext cx="11928284"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says   says   says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720808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We do </a:t>
            </a:r>
            <a:endParaRPr lang="en-AU" dirty="0"/>
          </a:p>
        </p:txBody>
      </p:sp>
      <p:sp>
        <p:nvSpPr>
          <p:cNvPr id="4" name="Content Placeholder 2">
            <a:extLst>
              <a:ext uri="{FF2B5EF4-FFF2-40B4-BE49-F238E27FC236}">
                <a16:creationId xmlns:a16="http://schemas.microsoft.com/office/drawing/2014/main" id="{3CA78754-9B13-0C8C-97F3-D149C28846B3}"/>
              </a:ext>
            </a:extLst>
          </p:cNvPr>
          <p:cNvSpPr txBox="1">
            <a:spLocks/>
          </p:cNvSpPr>
          <p:nvPr/>
        </p:nvSpPr>
        <p:spPr>
          <a:xfrm>
            <a:off x="263716" y="2910432"/>
            <a:ext cx="11928284"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says   says   says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261850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I do </a:t>
            </a:r>
            <a:endParaRPr lang="en-AU" dirty="0"/>
          </a:p>
        </p:txBody>
      </p:sp>
      <p:sp>
        <p:nvSpPr>
          <p:cNvPr id="3" name="Content Placeholder 2">
            <a:extLst>
              <a:ext uri="{FF2B5EF4-FFF2-40B4-BE49-F238E27FC236}">
                <a16:creationId xmlns:a16="http://schemas.microsoft.com/office/drawing/2014/main" id="{3375C884-1E95-E8C1-7B38-5A35C65F4CF1}"/>
              </a:ext>
            </a:extLst>
          </p:cNvPr>
          <p:cNvSpPr txBox="1">
            <a:spLocks/>
          </p:cNvSpPr>
          <p:nvPr/>
        </p:nvSpPr>
        <p:spPr>
          <a:xfrm>
            <a:off x="409852" y="1853472"/>
            <a:ext cx="11372295" cy="315105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200">
                <a:solidFill>
                  <a:srgbClr val="4557AD"/>
                </a:solidFill>
                <a:latin typeface="Tenorite" pitchFamily="2" charset="0"/>
                <a:ea typeface="Verdana" panose="020B0604030504040204" pitchFamily="34" charset="0"/>
                <a:cs typeface="Verdana" panose="020B0604030504040204" pitchFamily="34" charset="0"/>
              </a:rPr>
              <a:t>Arvid always says we should play on the bars at the park. But I like to play on the car and in the garden instead. </a:t>
            </a:r>
            <a:endParaRPr lang="en-AU" sz="6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85327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 We do</a:t>
            </a:r>
            <a:endParaRPr lang="en-AU" dirty="0"/>
          </a:p>
        </p:txBody>
      </p:sp>
      <p:sp>
        <p:nvSpPr>
          <p:cNvPr id="6" name="Content Placeholder 2">
            <a:extLst>
              <a:ext uri="{FF2B5EF4-FFF2-40B4-BE49-F238E27FC236}">
                <a16:creationId xmlns:a16="http://schemas.microsoft.com/office/drawing/2014/main" id="{B637D744-1307-77B6-78C2-1DDC4DC0F41E}"/>
              </a:ext>
            </a:extLst>
          </p:cNvPr>
          <p:cNvSpPr txBox="1">
            <a:spLocks/>
          </p:cNvSpPr>
          <p:nvPr/>
        </p:nvSpPr>
        <p:spPr>
          <a:xfrm>
            <a:off x="341723" y="1587470"/>
            <a:ext cx="11151228" cy="368306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6200" dirty="0">
                <a:solidFill>
                  <a:srgbClr val="4557AD"/>
                </a:solidFill>
                <a:latin typeface="Tenorite" pitchFamily="2" charset="0"/>
                <a:ea typeface="Verdana" panose="020B0604030504040204" pitchFamily="34" charset="0"/>
                <a:cs typeface="Verdana" panose="020B0604030504040204" pitchFamily="34" charset="0"/>
              </a:rPr>
              <a:t>My brother says he can see Mars when he looks close to the stars that make an arch shape.</a:t>
            </a:r>
            <a:br>
              <a:rPr lang="en-US" sz="6200" dirty="0">
                <a:solidFill>
                  <a:srgbClr val="4557AD"/>
                </a:solidFill>
                <a:latin typeface="Tenorite" pitchFamily="2" charset="0"/>
                <a:ea typeface="Verdana" panose="020B0604030504040204" pitchFamily="34" charset="0"/>
                <a:cs typeface="Verdana" panose="020B0604030504040204" pitchFamily="34" charset="0"/>
              </a:rPr>
            </a:br>
            <a:r>
              <a:rPr lang="en-US" sz="6200" dirty="0">
                <a:solidFill>
                  <a:srgbClr val="4557AD"/>
                </a:solidFill>
                <a:latin typeface="Tenorite" pitchFamily="2" charset="0"/>
                <a:ea typeface="Verdana" panose="020B0604030504040204" pitchFamily="34" charset="0"/>
                <a:cs typeface="Verdana" panose="020B0604030504040204" pitchFamily="34" charset="0"/>
              </a:rPr>
              <a:t>I can just see </a:t>
            </a:r>
            <a:r>
              <a:rPr lang="en-US" sz="6200">
                <a:solidFill>
                  <a:srgbClr val="4557AD"/>
                </a:solidFill>
                <a:latin typeface="Tenorite" pitchFamily="2" charset="0"/>
                <a:ea typeface="Verdana" panose="020B0604030504040204" pitchFamily="34" charset="0"/>
                <a:cs typeface="Verdana" panose="020B0604030504040204" pitchFamily="34" charset="0"/>
              </a:rPr>
              <a:t>the stars!</a:t>
            </a:r>
            <a:endParaRPr lang="en-AU" sz="6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132032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23748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2059873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1374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38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53620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17310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39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80433" y="3327396"/>
            <a:ext cx="1290738"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ar</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farm</a:t>
            </a:r>
          </a:p>
          <a:p>
            <a:pPr marL="0" indent="0" algn="ctr">
              <a:buFont typeface="Arial" panose="020B0604020202020204" pitchFamily="34" charset="0"/>
              <a:buNone/>
            </a:pPr>
            <a:r>
              <a:rPr lang="en-US" sz="4400">
                <a:solidFill>
                  <a:srgbClr val="4557AD"/>
                </a:solidFill>
                <a:latin typeface="Tenorite" pitchFamily="2" charset="0"/>
                <a:cs typeface="Arial"/>
              </a:rPr>
              <a:t>market</a:t>
            </a:r>
          </a:p>
          <a:p>
            <a:pPr marL="0" indent="0" algn="ctr">
              <a:buFont typeface="Arial" panose="020B0604020202020204" pitchFamily="34" charset="0"/>
              <a:buNone/>
            </a:pPr>
            <a:r>
              <a:rPr lang="en-US" sz="4400">
                <a:solidFill>
                  <a:srgbClr val="4557AD"/>
                </a:solidFill>
                <a:latin typeface="Tenorite" pitchFamily="2" charset="0"/>
                <a:cs typeface="Arial"/>
              </a:rPr>
              <a:t>carpet</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harp">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72241" y="3190275"/>
            <a:ext cx="928454" cy="928454"/>
          </a:xfrm>
          <a:prstGeom prst="rect">
            <a:avLst/>
          </a:prstGeom>
        </p:spPr>
      </p:pic>
      <p:pic>
        <p:nvPicPr>
          <p:cNvPr id="6" name="Picture 5" descr="scar">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21042" y="4345763"/>
            <a:ext cx="928454" cy="928454"/>
          </a:xfrm>
          <a:prstGeom prst="rect">
            <a:avLst/>
          </a:prstGeom>
        </p:spPr>
      </p:pic>
      <p:pic>
        <p:nvPicPr>
          <p:cNvPr id="2" name="Picture 1" descr="carpark">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96546" y="5274217"/>
            <a:ext cx="1182187" cy="1182187"/>
          </a:xfrm>
          <a:prstGeom prst="rect">
            <a:avLst/>
          </a:prstGeom>
        </p:spPr>
      </p:pic>
    </p:spTree>
    <p:custDataLst>
      <p:tags r:id="rId1"/>
    </p:custDataLst>
    <p:extLst>
      <p:ext uri="{BB962C8B-B14F-4D97-AF65-F5344CB8AC3E}">
        <p14:creationId xmlns:p14="http://schemas.microsoft.com/office/powerpoint/2010/main" val="2575237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 Review You do</a:t>
            </a:r>
            <a:endParaRPr lang="en-AU" dirty="0"/>
          </a:p>
        </p:txBody>
      </p:sp>
      <p:grpSp>
        <p:nvGrpSpPr>
          <p:cNvPr id="3" name="Group 2" descr="Two diagrams; the first is a straight line followed by a square tile with the letter v in it, followed by a circular tile with the letter e inside it, and underneath is a muted speaker icon; the second diagram has a straight line followed by a blank square tile, followed by a circular tile with the letter e inside it, and underneath is a muted speaker icon.">
            <a:extLst>
              <a:ext uri="{FF2B5EF4-FFF2-40B4-BE49-F238E27FC236}">
                <a16:creationId xmlns:a16="http://schemas.microsoft.com/office/drawing/2014/main" id="{AC772BA5-315B-F546-A383-5169F511922D}"/>
              </a:ext>
            </a:extLst>
          </p:cNvPr>
          <p:cNvGrpSpPr/>
          <p:nvPr/>
        </p:nvGrpSpPr>
        <p:grpSpPr>
          <a:xfrm>
            <a:off x="1247757" y="2781769"/>
            <a:ext cx="9177692" cy="1710098"/>
            <a:chOff x="1247757" y="2781769"/>
            <a:chExt cx="9177692" cy="1710098"/>
          </a:xfrm>
        </p:grpSpPr>
        <p:grpSp>
          <p:nvGrpSpPr>
            <p:cNvPr id="4" name="Group 3">
              <a:extLst>
                <a:ext uri="{FF2B5EF4-FFF2-40B4-BE49-F238E27FC236}">
                  <a16:creationId xmlns:a16="http://schemas.microsoft.com/office/drawing/2014/main" id="{AE0830EE-4AA1-4AB1-9085-160E8E9C03C9}"/>
                </a:ext>
              </a:extLst>
            </p:cNvPr>
            <p:cNvGrpSpPr/>
            <p:nvPr/>
          </p:nvGrpSpPr>
          <p:grpSpPr>
            <a:xfrm>
              <a:off x="7011736" y="3088597"/>
              <a:ext cx="3413713" cy="938383"/>
              <a:chOff x="2610196" y="2658034"/>
              <a:chExt cx="6328016" cy="1541932"/>
            </a:xfrm>
          </p:grpSpPr>
          <p:grpSp>
            <p:nvGrpSpPr>
              <p:cNvPr id="21" name="Group 20">
                <a:extLst>
                  <a:ext uri="{FF2B5EF4-FFF2-40B4-BE49-F238E27FC236}">
                    <a16:creationId xmlns:a16="http://schemas.microsoft.com/office/drawing/2014/main" id="{95EFE250-4E0E-4616-0869-6C30061A66FF}"/>
                  </a:ext>
                </a:extLst>
              </p:cNvPr>
              <p:cNvGrpSpPr/>
              <p:nvPr/>
            </p:nvGrpSpPr>
            <p:grpSpPr>
              <a:xfrm>
                <a:off x="5651660" y="2658034"/>
                <a:ext cx="3286552" cy="1541932"/>
                <a:chOff x="5834579" y="3190859"/>
                <a:chExt cx="3187064" cy="1541932"/>
              </a:xfrm>
            </p:grpSpPr>
            <p:sp>
              <p:nvSpPr>
                <p:cNvPr id="24" name="Rounded Rectangle 13">
                  <a:extLst>
                    <a:ext uri="{FF2B5EF4-FFF2-40B4-BE49-F238E27FC236}">
                      <a16:creationId xmlns:a16="http://schemas.microsoft.com/office/drawing/2014/main" id="{A4E694A5-8706-2FE2-4769-23C678834E93}"/>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6F856CE-B415-5F8B-C570-A2613D1A4D21}"/>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23" name="Straight Connector 22">
                <a:extLst>
                  <a:ext uri="{FF2B5EF4-FFF2-40B4-BE49-F238E27FC236}">
                    <a16:creationId xmlns:a16="http://schemas.microsoft.com/office/drawing/2014/main" id="{D5C5EE8F-C4E6-E7C2-FF59-4D23229584A6}"/>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09B88BA1-1EAD-A088-667C-AF44AE4B3B99}"/>
                </a:ext>
              </a:extLst>
            </p:cNvPr>
            <p:cNvGrpSpPr/>
            <p:nvPr/>
          </p:nvGrpSpPr>
          <p:grpSpPr>
            <a:xfrm>
              <a:off x="1247757" y="2781769"/>
              <a:ext cx="3413713" cy="1710098"/>
              <a:chOff x="1452209" y="2894020"/>
              <a:chExt cx="3413713" cy="1710098"/>
            </a:xfrm>
          </p:grpSpPr>
          <p:grpSp>
            <p:nvGrpSpPr>
              <p:cNvPr id="7" name="Group 6">
                <a:extLst>
                  <a:ext uri="{FF2B5EF4-FFF2-40B4-BE49-F238E27FC236}">
                    <a16:creationId xmlns:a16="http://schemas.microsoft.com/office/drawing/2014/main" id="{4CD33004-1194-C727-C70F-BE06FDEE2708}"/>
                  </a:ext>
                </a:extLst>
              </p:cNvPr>
              <p:cNvGrpSpPr/>
              <p:nvPr/>
            </p:nvGrpSpPr>
            <p:grpSpPr>
              <a:xfrm>
                <a:off x="1452209" y="3200850"/>
                <a:ext cx="3413713" cy="1403268"/>
                <a:chOff x="2610196" y="2658034"/>
                <a:chExt cx="6328016" cy="2305820"/>
              </a:xfrm>
            </p:grpSpPr>
            <p:grpSp>
              <p:nvGrpSpPr>
                <p:cNvPr id="9" name="Group 8">
                  <a:extLst>
                    <a:ext uri="{FF2B5EF4-FFF2-40B4-BE49-F238E27FC236}">
                      <a16:creationId xmlns:a16="http://schemas.microsoft.com/office/drawing/2014/main" id="{D2BF2201-A144-9D14-4C4B-8CFEDF170545}"/>
                    </a:ext>
                  </a:extLst>
                </p:cNvPr>
                <p:cNvGrpSpPr/>
                <p:nvPr/>
              </p:nvGrpSpPr>
              <p:grpSpPr>
                <a:xfrm>
                  <a:off x="5651660" y="2658034"/>
                  <a:ext cx="3286552" cy="1541932"/>
                  <a:chOff x="5834579" y="3190859"/>
                  <a:chExt cx="3187064" cy="1541932"/>
                </a:xfrm>
              </p:grpSpPr>
              <p:sp>
                <p:nvSpPr>
                  <p:cNvPr id="12" name="Rounded Rectangle 13">
                    <a:extLst>
                      <a:ext uri="{FF2B5EF4-FFF2-40B4-BE49-F238E27FC236}">
                        <a16:creationId xmlns:a16="http://schemas.microsoft.com/office/drawing/2014/main" id="{7EC1A4A3-4F85-5200-7712-39EAB9E37013}"/>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784C8F8-914A-83B2-DB92-D41699267434}"/>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10" name="Straight Connector 9">
                  <a:extLst>
                    <a:ext uri="{FF2B5EF4-FFF2-40B4-BE49-F238E27FC236}">
                      <a16:creationId xmlns:a16="http://schemas.microsoft.com/office/drawing/2014/main" id="{F607F675-54D1-D041-FA1A-27D9CF781E18}"/>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pic>
              <p:nvPicPr>
                <p:cNvPr id="11" name="Graphic 10" descr="Mute speaker with solid fill">
                  <a:extLst>
                    <a:ext uri="{FF2B5EF4-FFF2-40B4-BE49-F238E27FC236}">
                      <a16:creationId xmlns:a16="http://schemas.microsoft.com/office/drawing/2014/main" id="{1AF55A06-26F7-BFC5-DE5B-187ED9BE2DE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7233" y="4199965"/>
                  <a:ext cx="763890" cy="763889"/>
                </a:xfrm>
                <a:prstGeom prst="rect">
                  <a:avLst/>
                </a:prstGeom>
              </p:spPr>
            </p:pic>
          </p:grpSp>
          <p:sp>
            <p:nvSpPr>
              <p:cNvPr id="8" name="TextBox 7">
                <a:extLst>
                  <a:ext uri="{FF2B5EF4-FFF2-40B4-BE49-F238E27FC236}">
                    <a16:creationId xmlns:a16="http://schemas.microsoft.com/office/drawing/2014/main" id="{87F25E61-9DCC-030C-9AA8-7E9C789A8F0A}"/>
                  </a:ext>
                </a:extLst>
              </p:cNvPr>
              <p:cNvSpPr txBox="1"/>
              <p:nvPr/>
            </p:nvSpPr>
            <p:spPr>
              <a:xfrm>
                <a:off x="2849578" y="2894020"/>
                <a:ext cx="1321551" cy="1323439"/>
              </a:xfrm>
              <a:prstGeom prst="rect">
                <a:avLst/>
              </a:prstGeom>
              <a:noFill/>
            </p:spPr>
            <p:txBody>
              <a:bodyPr wrap="square">
                <a:spAutoFit/>
              </a:bodyPr>
              <a:lstStyle/>
              <a:p>
                <a:pPr algn="ctr"/>
                <a:r>
                  <a:rPr lang="en-US" sz="8000">
                    <a:solidFill>
                      <a:schemeClr val="bg1"/>
                    </a:solidFill>
                    <a:latin typeface="Tenorite" panose="00000500000000000000" pitchFamily="2" charset="0"/>
                  </a:rPr>
                  <a:t>v</a:t>
                </a:r>
                <a:endParaRPr lang="en-US" sz="600">
                  <a:solidFill>
                    <a:schemeClr val="bg1"/>
                  </a:solidFill>
                  <a:latin typeface="Tenorite" panose="00000500000000000000" pitchFamily="2" charset="0"/>
                </a:endParaRPr>
              </a:p>
            </p:txBody>
          </p:sp>
        </p:grpSp>
        <p:pic>
          <p:nvPicPr>
            <p:cNvPr id="6" name="Graphic 5" descr="Mute speaker with solid fill">
              <a:extLst>
                <a:ext uri="{FF2B5EF4-FFF2-40B4-BE49-F238E27FC236}">
                  <a16:creationId xmlns:a16="http://schemas.microsoft.com/office/drawing/2014/main" id="{F9D61C51-0CCA-B9F4-95F8-81157299AC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0376" y="4014100"/>
              <a:ext cx="412088" cy="464885"/>
            </a:xfrm>
            <a:prstGeom prst="rect">
              <a:avLst/>
            </a:prstGeom>
          </p:spPr>
        </p:pic>
      </p:grpSp>
    </p:spTree>
    <p:custDataLst>
      <p:tags r:id="rId1"/>
    </p:custDataLst>
    <p:extLst>
      <p:ext uri="{BB962C8B-B14F-4D97-AF65-F5344CB8AC3E}">
        <p14:creationId xmlns:p14="http://schemas.microsoft.com/office/powerpoint/2010/main" val="22126727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40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5, lesson 4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2101" y="448687"/>
            <a:ext cx="4028595" cy="571516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1866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41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17987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42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5 Review You do</a:t>
            </a:r>
            <a:endParaRPr lang="en-AU" dirty="0"/>
          </a:p>
        </p:txBody>
      </p:sp>
      <p:sp>
        <p:nvSpPr>
          <p:cNvPr id="5" name="Content Placeholder 3">
            <a:extLst>
              <a:ext uri="{FF2B5EF4-FFF2-40B4-BE49-F238E27FC236}">
                <a16:creationId xmlns:a16="http://schemas.microsoft.com/office/drawing/2014/main" id="{E5D2D2B6-0FBF-5CD3-5768-964BA488710D}"/>
              </a:ext>
            </a:extLst>
          </p:cNvPr>
          <p:cNvSpPr txBox="1">
            <a:spLocks/>
          </p:cNvSpPr>
          <p:nvPr/>
        </p:nvSpPr>
        <p:spPr>
          <a:xfrm>
            <a:off x="0" y="2136338"/>
            <a:ext cx="12192000" cy="265457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47007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mouse, boys, cheese, forget">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cheese            forget</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mouse            boys</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1552"/>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71278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goose, fork, hound">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4265" y="2399789"/>
            <a:ext cx="2565468" cy="2565468"/>
          </a:xfrm>
          <a:prstGeom prst="rect">
            <a:avLst/>
          </a:prstGeom>
        </p:spPr>
      </p:pic>
      <p:pic>
        <p:nvPicPr>
          <p:cNvPr id="8" name="Picture 7" descr="fork">
            <a:extLst>
              <a:ext uri="{FF2B5EF4-FFF2-40B4-BE49-F238E27FC236}">
                <a16:creationId xmlns:a16="http://schemas.microsoft.com/office/drawing/2014/main" id="{4D90F59D-25F5-6A96-E897-E5E59CE2845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80958" y="2399789"/>
            <a:ext cx="2565468" cy="2565468"/>
          </a:xfrm>
          <a:prstGeom prst="rect">
            <a:avLst/>
          </a:prstGeom>
        </p:spPr>
      </p:pic>
      <p:pic>
        <p:nvPicPr>
          <p:cNvPr id="3" name="Picture 2" descr="hound">
            <a:extLst>
              <a:ext uri="{FF2B5EF4-FFF2-40B4-BE49-F238E27FC236}">
                <a16:creationId xmlns:a16="http://schemas.microsoft.com/office/drawing/2014/main" id="{27225C13-E293-43E4-8753-E0F7ACE53DB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37651" y="2511373"/>
            <a:ext cx="2342299" cy="2342299"/>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E708EFF-B778-DAF2-2C97-E2F93C77D46B}"/>
              </a:ext>
            </a:extLst>
          </p:cNvPr>
          <p:cNvSpPr>
            <a:spLocks noGrp="1"/>
          </p:cNvSpPr>
          <p:nvPr>
            <p:ph type="title" idx="4294967295"/>
          </p:nvPr>
        </p:nvSpPr>
        <p:spPr>
          <a:xfrm>
            <a:off x="0" y="-1624097"/>
            <a:ext cx="10515600" cy="1325563"/>
          </a:xfrm>
        </p:spPr>
        <p:txBody>
          <a:bodyPr>
            <a:normAutofit/>
          </a:bodyPr>
          <a:lstStyle/>
          <a:p>
            <a:r>
              <a:rPr lang="en-US" sz="800" dirty="0">
                <a:solidFill>
                  <a:schemeClr val="bg2"/>
                </a:solidFill>
              </a:rPr>
              <a:t>Slide</a:t>
            </a:r>
            <a:r>
              <a:rPr lang="en-US" sz="800" baseline="0" dirty="0">
                <a:solidFill>
                  <a:schemeClr val="bg2"/>
                </a:solidFill>
              </a:rPr>
              <a:t> 9 Suffix review</a:t>
            </a:r>
            <a:endParaRPr lang="en-AU" sz="800" dirty="0">
              <a:solidFill>
                <a:schemeClr val="bg2"/>
              </a:solidFill>
            </a:endParaRPr>
          </a:p>
        </p:txBody>
      </p:sp>
      <p:grpSp>
        <p:nvGrpSpPr>
          <p:cNvPr id="6" name="Group 5" descr="1-1-1 on the left-hand side, and the suffixes ing, ed aand y on the right-hand side.">
            <a:extLst>
              <a:ext uri="{FF2B5EF4-FFF2-40B4-BE49-F238E27FC236}">
                <a16:creationId xmlns:a16="http://schemas.microsoft.com/office/drawing/2014/main" id="{97F82549-988C-51A0-C42D-E9C8917F28F4}"/>
              </a:ext>
            </a:extLst>
          </p:cNvPr>
          <p:cNvGrpSpPr/>
          <p:nvPr/>
        </p:nvGrpSpPr>
        <p:grpSpPr>
          <a:xfrm>
            <a:off x="1204930" y="835734"/>
            <a:ext cx="8890309" cy="5184301"/>
            <a:chOff x="1204930" y="835734"/>
            <a:chExt cx="8890309" cy="5184301"/>
          </a:xfrm>
        </p:grpSpPr>
        <p:sp>
          <p:nvSpPr>
            <p:cNvPr id="2" name="TextBox 1">
              <a:extLst>
                <a:ext uri="{FF2B5EF4-FFF2-40B4-BE49-F238E27FC236}">
                  <a16:creationId xmlns:a16="http://schemas.microsoft.com/office/drawing/2014/main" id="{DCBCD644-F515-0168-85AA-382B954D5920}"/>
                </a:ext>
              </a:extLst>
            </p:cNvPr>
            <p:cNvSpPr txBox="1"/>
            <p:nvPr/>
          </p:nvSpPr>
          <p:spPr>
            <a:xfrm>
              <a:off x="1366350" y="2692466"/>
              <a:ext cx="3527519" cy="1569660"/>
            </a:xfrm>
            <a:prstGeom prst="rect">
              <a:avLst/>
            </a:prstGeom>
            <a:noFill/>
          </p:spPr>
          <p:txBody>
            <a:bodyPr wrap="square" rtlCol="0">
              <a:spAutoFit/>
            </a:bodyPr>
            <a:lstStyle/>
            <a:p>
              <a:r>
                <a:rPr lang="en-US" sz="9600">
                  <a:solidFill>
                    <a:srgbClr val="4557AD"/>
                  </a:solidFill>
                  <a:latin typeface="Tenorite" pitchFamily="2" charset="0"/>
                </a:rPr>
                <a:t>1-1-1</a:t>
              </a:r>
              <a:endParaRPr lang="en-AU"/>
            </a:p>
          </p:txBody>
        </p:sp>
        <p:sp>
          <p:nvSpPr>
            <p:cNvPr id="3" name="Rounded Rectangle 1">
              <a:extLst>
                <a:ext uri="{FF2B5EF4-FFF2-40B4-BE49-F238E27FC236}">
                  <a16:creationId xmlns:a16="http://schemas.microsoft.com/office/drawing/2014/main" id="{2E0C9D94-3C73-F02C-B7F9-2EE71172C9C5}"/>
                </a:ext>
                <a:ext uri="{C183D7F6-B498-43B3-948B-1728B52AA6E4}">
                  <adec:decorative xmlns:adec="http://schemas.microsoft.com/office/drawing/2017/decorative" val="1"/>
                </a:ext>
              </a:extLst>
            </p:cNvPr>
            <p:cNvSpPr/>
            <p:nvPr/>
          </p:nvSpPr>
          <p:spPr>
            <a:xfrm>
              <a:off x="1204930" y="2695257"/>
              <a:ext cx="3579211"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41CD0E0C-6951-17B6-0136-B794E789E868}"/>
                </a:ext>
              </a:extLst>
            </p:cNvPr>
            <p:cNvGrpSpPr/>
            <p:nvPr/>
          </p:nvGrpSpPr>
          <p:grpSpPr>
            <a:xfrm>
              <a:off x="6904655" y="835734"/>
              <a:ext cx="3190584" cy="5184301"/>
              <a:chOff x="6904655" y="835734"/>
              <a:chExt cx="3190584" cy="5184301"/>
            </a:xfrm>
          </p:grpSpPr>
          <p:sp>
            <p:nvSpPr>
              <p:cNvPr id="5" name="Text Placeholder 1">
                <a:extLst>
                  <a:ext uri="{FF2B5EF4-FFF2-40B4-BE49-F238E27FC236}">
                    <a16:creationId xmlns:a16="http://schemas.microsoft.com/office/drawing/2014/main" id="{E73C14CE-B086-5E0C-7291-56B26CAEF7C6}"/>
                  </a:ext>
                </a:extLst>
              </p:cNvPr>
              <p:cNvSpPr txBox="1">
                <a:spLocks/>
              </p:cNvSpPr>
              <p:nvPr/>
            </p:nvSpPr>
            <p:spPr>
              <a:xfrm>
                <a:off x="6979475" y="83573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3" name="Rounded Rectangle 1">
                <a:extLst>
                  <a:ext uri="{FF2B5EF4-FFF2-40B4-BE49-F238E27FC236}">
                    <a16:creationId xmlns:a16="http://schemas.microsoft.com/office/drawing/2014/main" id="{AF88A163-5DE4-B621-4CFC-B306AA956FA7}"/>
                  </a:ext>
                  <a:ext uri="{C183D7F6-B498-43B3-948B-1728B52AA6E4}">
                    <adec:decorative xmlns:adec="http://schemas.microsoft.com/office/drawing/2017/decorative" val="1"/>
                  </a:ext>
                </a:extLst>
              </p:cNvPr>
              <p:cNvSpPr/>
              <p:nvPr/>
            </p:nvSpPr>
            <p:spPr>
              <a:xfrm>
                <a:off x="6904655" y="922267"/>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
                <a:extLst>
                  <a:ext uri="{FF2B5EF4-FFF2-40B4-BE49-F238E27FC236}">
                    <a16:creationId xmlns:a16="http://schemas.microsoft.com/office/drawing/2014/main" id="{EB316E81-EAE5-3F98-1650-0D88B12D2F5B}"/>
                  </a:ext>
                </a:extLst>
              </p:cNvPr>
              <p:cNvSpPr txBox="1">
                <a:spLocks/>
              </p:cNvSpPr>
              <p:nvPr/>
            </p:nvSpPr>
            <p:spPr>
              <a:xfrm>
                <a:off x="6979475" y="261291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7" name="Rounded Rectangle 1">
                <a:extLst>
                  <a:ext uri="{FF2B5EF4-FFF2-40B4-BE49-F238E27FC236}">
                    <a16:creationId xmlns:a16="http://schemas.microsoft.com/office/drawing/2014/main" id="{9E2D8C44-7410-B108-793F-38442AC900F3}"/>
                  </a:ext>
                  <a:ext uri="{C183D7F6-B498-43B3-948B-1728B52AA6E4}">
                    <adec:decorative xmlns:adec="http://schemas.microsoft.com/office/drawing/2017/decorative" val="1"/>
                  </a:ext>
                </a:extLst>
              </p:cNvPr>
              <p:cNvSpPr/>
              <p:nvPr/>
            </p:nvSpPr>
            <p:spPr>
              <a:xfrm>
                <a:off x="6904655" y="269944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
                <a:extLst>
                  <a:ext uri="{FF2B5EF4-FFF2-40B4-BE49-F238E27FC236}">
                    <a16:creationId xmlns:a16="http://schemas.microsoft.com/office/drawing/2014/main" id="{E5CBD4AE-AE72-1CC0-6551-8C0A3B366456}"/>
                  </a:ext>
                </a:extLst>
              </p:cNvPr>
              <p:cNvSpPr txBox="1">
                <a:spLocks/>
              </p:cNvSpPr>
              <p:nvPr/>
            </p:nvSpPr>
            <p:spPr>
              <a:xfrm>
                <a:off x="6979475" y="438590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9" name="Rounded Rectangle 1">
                <a:extLst>
                  <a:ext uri="{FF2B5EF4-FFF2-40B4-BE49-F238E27FC236}">
                    <a16:creationId xmlns:a16="http://schemas.microsoft.com/office/drawing/2014/main" id="{DAE9A701-CE3E-6CAC-D565-7EE95F20FD7C}"/>
                  </a:ext>
                  <a:ext uri="{C183D7F6-B498-43B3-948B-1728B52AA6E4}">
                    <adec:decorative xmlns:adec="http://schemas.microsoft.com/office/drawing/2017/decorative" val="1"/>
                  </a:ext>
                </a:extLst>
              </p:cNvPr>
              <p:cNvSpPr/>
              <p:nvPr/>
            </p:nvSpPr>
            <p:spPr>
              <a:xfrm>
                <a:off x="6904655" y="447243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8115432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purl.org/dc/terms/"/>
    <ds:schemaRef ds:uri="64eff3df-e3d6-48ed-978f-45ff25640900"/>
    <ds:schemaRef ds:uri="http://www.w3.org/XML/1998/namespace"/>
    <ds:schemaRef ds:uri="http://schemas.microsoft.com/office/2006/metadata/properties"/>
    <ds:schemaRef ds:uri="http://schemas.microsoft.com/office/2006/documentManagement/types"/>
    <ds:schemaRef ds:uri="http://purl.org/dc/dcmitype/"/>
    <ds:schemaRef ds:uri="http://purl.org/dc/elements/1.1/"/>
    <ds:schemaRef ds:uri="http://schemas.microsoft.com/office/infopath/2007/PartnerControls"/>
    <ds:schemaRef ds:uri="http://schemas.openxmlformats.org/package/2006/metadata/core-properties"/>
    <ds:schemaRef ds:uri="ff236c08-9611-4854-a4bb-16d44b7327b6"/>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E585E647-F84B-4F89-BBC3-B09654AFC9D0}"/>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1188</TotalTime>
  <Words>4725</Words>
  <Application>Microsoft Office PowerPoint</Application>
  <PresentationFormat>Widescreen</PresentationFormat>
  <Paragraphs>646</Paragraphs>
  <Slides>42</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Aptos</vt:lpstr>
      <vt:lpstr>Arial</vt:lpstr>
      <vt:lpstr>Calibri</vt:lpstr>
      <vt:lpstr>Calibri Light</vt:lpstr>
      <vt:lpstr>Courier New</vt:lpstr>
      <vt:lpstr>Symbol</vt:lpstr>
      <vt:lpstr>Tenorite</vt:lpstr>
      <vt:lpstr>Office Theme</vt:lpstr>
      <vt:lpstr>Slide 1 Explicit teaching Phase 15, lesson 4. ar says /ar/</vt:lpstr>
      <vt:lpstr>Slide 2 Review You do</vt:lpstr>
      <vt:lpstr>Slide 3 Review You do</vt:lpstr>
      <vt:lpstr>Slide 4 Review You do</vt:lpstr>
      <vt:lpstr>Slide 5 Review You do</vt:lpstr>
      <vt:lpstr>Slide 6 Review You do</vt:lpstr>
      <vt:lpstr>Slide 7 Review You do</vt:lpstr>
      <vt:lpstr>Slide 8 Review You do</vt:lpstr>
      <vt:lpstr>Slide 9 Suffix review</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I do</vt:lpstr>
      <vt:lpstr>Slide 19 I do</vt:lpstr>
      <vt:lpstr>Slide 20 I do </vt:lpstr>
      <vt:lpstr>Slide 21 I do</vt:lpstr>
      <vt:lpstr>Slide 22 I do</vt:lpstr>
      <vt:lpstr>Slide 23 We do </vt:lpstr>
      <vt:lpstr>Slide 24 We do</vt:lpstr>
      <vt:lpstr>Slide 25 We do</vt:lpstr>
      <vt:lpstr>Slide 26 We do</vt:lpstr>
      <vt:lpstr>Slide 27 I do</vt:lpstr>
      <vt:lpstr>Slide 28 I do</vt:lpstr>
      <vt:lpstr>Slide 29 I do </vt:lpstr>
      <vt:lpstr>Slide 30 We do</vt:lpstr>
      <vt:lpstr>Slide 31 We do </vt:lpstr>
      <vt:lpstr>Slide 32 We do </vt:lpstr>
      <vt:lpstr>Slide 33 I do </vt:lpstr>
      <vt:lpstr>Slide 34 We do </vt:lpstr>
      <vt:lpstr>Slide 35 I do </vt:lpstr>
      <vt:lpstr>Slide 36 We do</vt:lpstr>
      <vt:lpstr>Slide 37 I do </vt:lpstr>
      <vt:lpstr>Slide 38 We do </vt:lpstr>
      <vt:lpstr>Slide 39 Check for understanding</vt:lpstr>
      <vt:lpstr>Slide 40 Check for understanding </vt:lpstr>
      <vt:lpstr>Slide 41 You do</vt:lpstr>
      <vt:lpstr>Slide 42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2026-04-01T01:55:03Z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