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520" r:id="rId5"/>
    <p:sldId id="597" r:id="rId6"/>
    <p:sldId id="550" r:id="rId7"/>
    <p:sldId id="511" r:id="rId8"/>
    <p:sldId id="552" r:id="rId9"/>
    <p:sldId id="616" r:id="rId10"/>
    <p:sldId id="607" r:id="rId11"/>
    <p:sldId id="608" r:id="rId12"/>
    <p:sldId id="513" r:id="rId13"/>
    <p:sldId id="514" r:id="rId14"/>
    <p:sldId id="515" r:id="rId15"/>
    <p:sldId id="516" r:id="rId16"/>
    <p:sldId id="475" r:id="rId17"/>
    <p:sldId id="485" r:id="rId18"/>
    <p:sldId id="595" r:id="rId19"/>
    <p:sldId id="466" r:id="rId20"/>
    <p:sldId id="467" r:id="rId21"/>
    <p:sldId id="468" r:id="rId22"/>
    <p:sldId id="469" r:id="rId23"/>
    <p:sldId id="470" r:id="rId24"/>
    <p:sldId id="486" r:id="rId25"/>
    <p:sldId id="471" r:id="rId26"/>
    <p:sldId id="463" r:id="rId27"/>
    <p:sldId id="522" r:id="rId28"/>
    <p:sldId id="464" r:id="rId29"/>
    <p:sldId id="440" r:id="rId30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DDE"/>
    <a:srgbClr val="CD1E25"/>
    <a:srgbClr val="D9ECF6"/>
    <a:srgbClr val="007FC2"/>
    <a:srgbClr val="4557AD"/>
    <a:srgbClr val="0E1E42"/>
    <a:srgbClr val="686E63"/>
    <a:srgbClr val="E8E9E8"/>
    <a:srgbClr val="00858D"/>
    <a:srgbClr val="D9E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97572D-A0AF-4D76-AF25-E90C0A49C4D5}" v="3" dt="2026-03-01T23:35:51.3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54479" autoAdjust="0"/>
  </p:normalViewPr>
  <p:slideViewPr>
    <p:cSldViewPr snapToGrid="0">
      <p:cViewPr varScale="1">
        <p:scale>
          <a:sx n="60" d="100"/>
          <a:sy n="60" d="100"/>
        </p:scale>
        <p:origin x="25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modMainMaster">
      <pc:chgData name="Kerrie Shanahan" userId="ae473d9f-76e9-476f-892f-2674ea963afc" providerId="ADAL" clId="{1C2628FB-1F07-4B48-8FB3-27553585B1CA}" dt="2026-03-02T03:02:24.670" v="4127" actId="20577"/>
      <pc:docMkLst>
        <pc:docMk/>
      </pc:docMkLst>
      <pc:sldChg chg="modSp mod">
        <pc:chgData name="Kerrie Shanahan" userId="ae473d9f-76e9-476f-892f-2674ea963afc" providerId="ADAL" clId="{1C2628FB-1F07-4B48-8FB3-27553585B1CA}" dt="2026-03-02T00:34:56.301" v="4120" actId="962"/>
        <pc:sldMkLst>
          <pc:docMk/>
          <pc:sldMk cId="202420733" sldId="485"/>
        </pc:sldMkLst>
        <pc:picChg chg="mod">
          <ac:chgData name="Kerrie Shanahan" userId="ae473d9f-76e9-476f-892f-2674ea963afc" providerId="ADAL" clId="{1C2628FB-1F07-4B48-8FB3-27553585B1CA}" dt="2026-03-02T00:34:56.301" v="4120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1C2628FB-1F07-4B48-8FB3-27553585B1CA}" dt="2026-03-02T00:31:03.457" v="4074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02T00:31:03.457" v="4074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3-02T00:34:13.031" v="4114"/>
        <pc:sldMkLst>
          <pc:docMk/>
          <pc:sldMk cId="433315397" sldId="522"/>
        </pc:sldMkLst>
        <pc:picChg chg="mod ord">
          <ac:chgData name="Kerrie Shanahan" userId="ae473d9f-76e9-476f-892f-2674ea963afc" providerId="ADAL" clId="{1C2628FB-1F07-4B48-8FB3-27553585B1CA}" dt="2026-03-02T00:34:13.031" v="4114"/>
          <ac:picMkLst>
            <pc:docMk/>
            <pc:sldMk cId="433315397" sldId="522"/>
            <ac:picMk id="5" creationId="{0356FCA5-2AE2-3127-9A86-7ABF43855522}"/>
          </ac:picMkLst>
        </pc:picChg>
        <pc:picChg chg="mod">
          <ac:chgData name="Kerrie Shanahan" userId="ae473d9f-76e9-476f-892f-2674ea963afc" providerId="ADAL" clId="{1C2628FB-1F07-4B48-8FB3-27553585B1CA}" dt="2026-03-02T00:34:01.836" v="4111" actId="962"/>
          <ac:picMkLst>
            <pc:docMk/>
            <pc:sldMk cId="433315397" sldId="522"/>
            <ac:picMk id="6" creationId="{09633C7E-7302-A966-B2B3-D6656063F954}"/>
          </ac:picMkLst>
        </pc:picChg>
        <pc:picChg chg="mod">
          <ac:chgData name="Kerrie Shanahan" userId="ae473d9f-76e9-476f-892f-2674ea963afc" providerId="ADAL" clId="{1C2628FB-1F07-4B48-8FB3-27553585B1CA}" dt="2026-03-02T00:34:06.671" v="4112" actId="962"/>
          <ac:picMkLst>
            <pc:docMk/>
            <pc:sldMk cId="433315397" sldId="522"/>
            <ac:picMk id="8" creationId="{9382B071-CAF3-4F6C-7529-E1A447B333F5}"/>
          </ac:picMkLst>
        </pc:picChg>
      </pc:sldChg>
      <pc:sldChg chg="modNotesTx">
        <pc:chgData name="Kerrie Shanahan" userId="ae473d9f-76e9-476f-892f-2674ea963afc" providerId="ADAL" clId="{1C2628FB-1F07-4B48-8FB3-27553585B1CA}" dt="2026-03-01T23:20:53.070" v="4072" actId="20577"/>
        <pc:sldMkLst>
          <pc:docMk/>
          <pc:sldMk cId="3330237926" sldId="550"/>
        </pc:sldMkLst>
      </pc:sldChg>
      <pc:sldChg chg="modSp mod">
        <pc:chgData name="Kerrie Shanahan" userId="ae473d9f-76e9-476f-892f-2674ea963afc" providerId="ADAL" clId="{1C2628FB-1F07-4B48-8FB3-27553585B1CA}" dt="2026-03-02T00:31:39.606" v="4086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3-02T00:31:37.682" v="4085"/>
          <ac:picMkLst>
            <pc:docMk/>
            <pc:sldMk cId="1942781684" sldId="552"/>
            <ac:picMk id="3" creationId="{4DC2B831-6D4F-6B21-A8BC-67196759E769}"/>
          </ac:picMkLst>
        </pc:picChg>
        <pc:picChg chg="mod ord">
          <ac:chgData name="Kerrie Shanahan" userId="ae473d9f-76e9-476f-892f-2674ea963afc" providerId="ADAL" clId="{1C2628FB-1F07-4B48-8FB3-27553585B1CA}" dt="2026-03-02T00:31:39.606" v="4086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3-02T00:31:24.079" v="4077" actId="962"/>
          <ac:picMkLst>
            <pc:docMk/>
            <pc:sldMk cId="1942781684" sldId="552"/>
            <ac:picMk id="5" creationId="{9478EC04-FB36-AE33-B128-E483C13CB589}"/>
          </ac:picMkLst>
        </pc:picChg>
        <pc:picChg chg="mod ord">
          <ac:chgData name="Kerrie Shanahan" userId="ae473d9f-76e9-476f-892f-2674ea963afc" providerId="ADAL" clId="{1C2628FB-1F07-4B48-8FB3-27553585B1CA}" dt="2026-03-02T00:31:35.249" v="4082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1C2628FB-1F07-4B48-8FB3-27553585B1CA}" dt="2026-03-02T00:33:42.646" v="4110"/>
        <pc:sldMkLst>
          <pc:docMk/>
          <pc:sldMk cId="2051013629" sldId="595"/>
        </pc:sldMkLst>
        <pc:spChg chg="ord">
          <ac:chgData name="Kerrie Shanahan" userId="ae473d9f-76e9-476f-892f-2674ea963afc" providerId="ADAL" clId="{1C2628FB-1F07-4B48-8FB3-27553585B1CA}" dt="2026-03-02T00:33:42.646" v="4110"/>
          <ac:spMkLst>
            <pc:docMk/>
            <pc:sldMk cId="2051013629" sldId="595"/>
            <ac:spMk id="20" creationId="{1D44065B-702D-E299-60D2-223ACCF8D874}"/>
          </ac:spMkLst>
        </pc:spChg>
        <pc:grpChg chg="mod">
          <ac:chgData name="Kerrie Shanahan" userId="ae473d9f-76e9-476f-892f-2674ea963afc" providerId="ADAL" clId="{1C2628FB-1F07-4B48-8FB3-27553585B1CA}" dt="2026-03-02T00:33:40.497" v="4108" actId="962"/>
          <ac:grpSpMkLst>
            <pc:docMk/>
            <pc:sldMk cId="2051013629" sldId="595"/>
            <ac:grpSpMk id="5" creationId="{161B6A0C-6D60-E0FD-F690-1EDED49A4616}"/>
          </ac:grpSpMkLst>
        </pc:grpChg>
        <pc:grpChg chg="mod ord">
          <ac:chgData name="Kerrie Shanahan" userId="ae473d9f-76e9-476f-892f-2674ea963afc" providerId="ADAL" clId="{1C2628FB-1F07-4B48-8FB3-27553585B1CA}" dt="2026-03-02T00:33:20.859" v="4107"/>
          <ac:grpSpMkLst>
            <pc:docMk/>
            <pc:sldMk cId="2051013629" sldId="595"/>
            <ac:grpSpMk id="14" creationId="{76C7A6AA-8EE4-3F5D-5E19-F58FD66A8866}"/>
          </ac:grpSpMkLst>
        </pc:grpChg>
        <pc:picChg chg="mod">
          <ac:chgData name="Kerrie Shanahan" userId="ae473d9f-76e9-476f-892f-2674ea963afc" providerId="ADAL" clId="{1C2628FB-1F07-4B48-8FB3-27553585B1CA}" dt="2026-03-02T00:33:01.568" v="4099" actId="962"/>
          <ac:picMkLst>
            <pc:docMk/>
            <pc:sldMk cId="2051013629" sldId="595"/>
            <ac:picMk id="3" creationId="{0664DE2C-256A-0543-EE86-C19EB9997061}"/>
          </ac:picMkLst>
        </pc:picChg>
        <pc:picChg chg="mod">
          <ac:chgData name="Kerrie Shanahan" userId="ae473d9f-76e9-476f-892f-2674ea963afc" providerId="ADAL" clId="{1C2628FB-1F07-4B48-8FB3-27553585B1CA}" dt="2026-03-02T00:33:10.075" v="4100" actId="962"/>
          <ac:picMkLst>
            <pc:docMk/>
            <pc:sldMk cId="2051013629" sldId="595"/>
            <ac:picMk id="4" creationId="{28C80529-43D8-EDEB-50C6-65FB1280EF4E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02T03:02:24.670" v="4127" actId="20577"/>
        <pc:sldMkLst>
          <pc:docMk/>
          <pc:sldMk cId="3315269379" sldId="597"/>
        </pc:sldMkLst>
        <pc:grpChg chg="mod">
          <ac:chgData name="Kerrie Shanahan" userId="ae473d9f-76e9-476f-892f-2674ea963afc" providerId="ADAL" clId="{1C2628FB-1F07-4B48-8FB3-27553585B1CA}" dt="2026-03-02T00:34:28.202" v="4116" actId="962"/>
          <ac:grpSpMkLst>
            <pc:docMk/>
            <pc:sldMk cId="3315269379" sldId="597"/>
            <ac:grpSpMk id="4" creationId="{0CB90D25-E654-0E37-784E-B5B2EE016413}"/>
          </ac:grpSpMkLst>
        </pc:grpChg>
      </pc:sldChg>
      <pc:sldChg chg="modSp add mod modNotesTx">
        <pc:chgData name="Kerrie Shanahan" userId="ae473d9f-76e9-476f-892f-2674ea963afc" providerId="ADAL" clId="{1C2628FB-1F07-4B48-8FB3-27553585B1CA}" dt="2026-03-02T00:34:44.486" v="4118" actId="962"/>
        <pc:sldMkLst>
          <pc:docMk/>
          <pc:sldMk cId="4217873933" sldId="607"/>
        </pc:sldMkLst>
        <pc:spChg chg="mod">
          <ac:chgData name="Kerrie Shanahan" userId="ae473d9f-76e9-476f-892f-2674ea963afc" providerId="ADAL" clId="{1C2628FB-1F07-4B48-8FB3-27553585B1CA}" dt="2026-02-25T04:45:09.053" v="4064" actId="20577"/>
          <ac:spMkLst>
            <pc:docMk/>
            <pc:sldMk cId="4217873933" sldId="607"/>
            <ac:spMk id="4" creationId="{4B71F90A-D2D9-87DE-B63C-9D072E2C1320}"/>
          </ac:spMkLst>
        </pc:spChg>
        <pc:grpChg chg="mod">
          <ac:chgData name="Kerrie Shanahan" userId="ae473d9f-76e9-476f-892f-2674ea963afc" providerId="ADAL" clId="{1C2628FB-1F07-4B48-8FB3-27553585B1CA}" dt="2026-03-02T00:34:44.486" v="4118" actId="962"/>
          <ac:grpSpMkLst>
            <pc:docMk/>
            <pc:sldMk cId="4217873933" sldId="607"/>
            <ac:grpSpMk id="5" creationId="{ADA90817-FB00-A76D-73FB-B7DE8E1599B3}"/>
          </ac:grpSpMkLst>
        </pc:grpChg>
      </pc:sldChg>
      <pc:sldChg chg="addSp modSp mod">
        <pc:chgData name="Kerrie Shanahan" userId="ae473d9f-76e9-476f-892f-2674ea963afc" providerId="ADAL" clId="{1C2628FB-1F07-4B48-8FB3-27553585B1CA}" dt="2026-03-02T00:32:45.635" v="4098"/>
        <pc:sldMkLst>
          <pc:docMk/>
          <pc:sldMk cId="3395134569" sldId="608"/>
        </pc:sldMkLst>
        <pc:picChg chg="mod">
          <ac:chgData name="Kerrie Shanahan" userId="ae473d9f-76e9-476f-892f-2674ea963afc" providerId="ADAL" clId="{1C2628FB-1F07-4B48-8FB3-27553585B1CA}" dt="2026-03-02T00:31:58.661" v="4088" actId="962"/>
          <ac:picMkLst>
            <pc:docMk/>
            <pc:sldMk cId="3395134569" sldId="608"/>
            <ac:picMk id="6" creationId="{673BE77A-1CE2-E34C-D53C-54243BAB4BB7}"/>
          </ac:picMkLst>
        </pc:picChg>
        <pc:picChg chg="mod ord">
          <ac:chgData name="Kerrie Shanahan" userId="ae473d9f-76e9-476f-892f-2674ea963afc" providerId="ADAL" clId="{1C2628FB-1F07-4B48-8FB3-27553585B1CA}" dt="2026-03-02T00:32:45.635" v="4098"/>
          <ac:picMkLst>
            <pc:docMk/>
            <pc:sldMk cId="3395134569" sldId="608"/>
            <ac:picMk id="7" creationId="{274270B2-7B30-2715-6B11-02664E8BA685}"/>
          </ac:picMkLst>
        </pc:picChg>
        <pc:picChg chg="mod ord">
          <ac:chgData name="Kerrie Shanahan" userId="ae473d9f-76e9-476f-892f-2674ea963afc" providerId="ADAL" clId="{1C2628FB-1F07-4B48-8FB3-27553585B1CA}" dt="2026-03-02T00:32:43.423" v="4097"/>
          <ac:picMkLst>
            <pc:docMk/>
            <pc:sldMk cId="3395134569" sldId="608"/>
            <ac:picMk id="11" creationId="{D14004C5-83ED-A6EB-1537-6AA6B6A120D6}"/>
          </ac:picMkLst>
        </pc:picChg>
        <pc:cxnChg chg="add mod">
          <ac:chgData name="Kerrie Shanahan" userId="ae473d9f-76e9-476f-892f-2674ea963afc" providerId="ADAL" clId="{1C2628FB-1F07-4B48-8FB3-27553585B1CA}" dt="2026-03-02T00:32:38.536" v="4095" actId="962"/>
          <ac:cxnSpMkLst>
            <pc:docMk/>
            <pc:sldMk cId="3395134569" sldId="608"/>
            <ac:cxnSpMk id="4" creationId="{AC0267C2-F111-6D50-48C5-89921F47D086}"/>
          </ac:cxnSpMkLst>
        </pc:cxnChg>
      </pc:sldChg>
      <pc:sldMasterChg chg="modSldLayout">
        <pc:chgData name="Kerrie Shanahan" userId="ae473d9f-76e9-476f-892f-2674ea963afc" providerId="ADAL" clId="{1C2628FB-1F07-4B48-8FB3-27553585B1CA}" dt="2026-03-02T00:51:00.467" v="4126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1C2628FB-1F07-4B48-8FB3-27553585B1CA}" dt="2026-03-02T00:50:45.200" v="4124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Kerrie Shanahan" userId="ae473d9f-76e9-476f-892f-2674ea963afc" providerId="ADAL" clId="{1C2628FB-1F07-4B48-8FB3-27553585B1CA}" dt="2026-03-02T00:50:45.200" v="4124" actId="20577"/>
            <ac:spMkLst>
              <pc:docMk/>
              <pc:sldMasterMk cId="1034081160" sldId="2147483648"/>
              <pc:sldLayoutMk cId="2132320762" sldId="2147483649"/>
              <ac:spMk id="5" creationId="{478240BE-9127-F6DA-573C-42947F5E52DC}"/>
            </ac:spMkLst>
          </pc:spChg>
        </pc:sldLayoutChg>
        <pc:sldLayoutChg chg="modSp mod">
          <pc:chgData name="Kerrie Shanahan" userId="ae473d9f-76e9-476f-892f-2674ea963afc" providerId="ADAL" clId="{1C2628FB-1F07-4B48-8FB3-27553585B1CA}" dt="2026-03-02T00:50:36.236" v="4122" actId="20577"/>
          <pc:sldLayoutMkLst>
            <pc:docMk/>
            <pc:sldMasterMk cId="1034081160" sldId="2147483648"/>
            <pc:sldLayoutMk cId="488055856" sldId="2147483694"/>
          </pc:sldLayoutMkLst>
          <pc:spChg chg="mod">
            <ac:chgData name="Kerrie Shanahan" userId="ae473d9f-76e9-476f-892f-2674ea963afc" providerId="ADAL" clId="{1C2628FB-1F07-4B48-8FB3-27553585B1CA}" dt="2026-03-02T00:50:36.236" v="4122" actId="20577"/>
            <ac:spMkLst>
              <pc:docMk/>
              <pc:sldMasterMk cId="1034081160" sldId="2147483648"/>
              <pc:sldLayoutMk cId="488055856" sldId="2147483694"/>
              <ac:spMk id="17" creationId="{22F85D8F-A1AF-2A4F-9525-1AEF42CA625B}"/>
            </ac:spMkLst>
          </pc:spChg>
        </pc:sldLayoutChg>
        <pc:sldLayoutChg chg="modSp mod">
          <pc:chgData name="Kerrie Shanahan" userId="ae473d9f-76e9-476f-892f-2674ea963afc" providerId="ADAL" clId="{1C2628FB-1F07-4B48-8FB3-27553585B1CA}" dt="2026-03-02T00:51:00.467" v="4126" actId="20577"/>
          <pc:sldLayoutMkLst>
            <pc:docMk/>
            <pc:sldMasterMk cId="1034081160" sldId="2147483648"/>
            <pc:sldLayoutMk cId="4243745067" sldId="2147483722"/>
          </pc:sldLayoutMkLst>
          <pc:spChg chg="mod">
            <ac:chgData name="Kerrie Shanahan" userId="ae473d9f-76e9-476f-892f-2674ea963afc" providerId="ADAL" clId="{1C2628FB-1F07-4B48-8FB3-27553585B1CA}" dt="2026-03-02T00:51:00.467" v="4126" actId="20577"/>
            <ac:spMkLst>
              <pc:docMk/>
              <pc:sldMasterMk cId="1034081160" sldId="2147483648"/>
              <pc:sldLayoutMk cId="4243745067" sldId="2147483722"/>
              <ac:spMk id="22" creationId="{5123AA02-ADCC-30AE-A868-400600829F9F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2/03/2026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2/03/2026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12)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endParaRPr lang="en-AU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>
                <a:latin typeface="+mn-lt"/>
                <a:cs typeface="Calibri"/>
              </a:rPr>
              <a:t>Explicit teaching of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pre-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base word </a:t>
            </a:r>
            <a:r>
              <a:rPr lang="en-AU" sz="1200">
                <a:latin typeface="+mn-lt"/>
              </a:rPr>
              <a:t>(slides 13 to 25) 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verbs, this should be taught explicitly before starting this lesson.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14)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25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20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I will never tire of the pure joy of living here in this awesome country.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live on the shore of a lake and after a flood or fire I admire all the new plants that grow</a:t>
            </a:r>
            <a:r>
              <a:rPr lang="en-US" b="1">
                <a:solidFill>
                  <a:schemeClr val="tx1"/>
                </a:solidFill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pre-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show ‘before’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precook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preheat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prejudge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>
                <a:cs typeface="Calibri"/>
              </a:rPr>
              <a:t>In this lesson, students are also reading and spelling words made up of a base word as well as both a prefix and a suffix. </a:t>
            </a:r>
          </a:p>
          <a:p>
            <a:endParaRPr lang="en-US" sz="1200">
              <a:cs typeface="Calibri"/>
            </a:endParaRPr>
          </a:p>
          <a:p>
            <a:r>
              <a:rPr lang="en-US" sz="1200">
                <a:cs typeface="Calibri"/>
              </a:rPr>
              <a:t>Only suffixes taught in the previous phases of the Literacy Hub phonics and morphology lesson packs are included. </a:t>
            </a:r>
            <a:endParaRPr lang="en-US"/>
          </a:p>
          <a:p>
            <a:endParaRPr lang="en-US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1">
                <a:latin typeface="+mn-lt"/>
                <a:cs typeface="Calibri" panose="020F0502020204030204"/>
              </a:rPr>
              <a:t>Vocabulary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>
                <a:latin typeface="+mn-lt"/>
              </a:rPr>
              <a:t>Prefix:</a:t>
            </a:r>
            <a:r>
              <a:rPr lang="en-US" sz="1200" b="0">
                <a:latin typeface="+mn-lt"/>
              </a:rPr>
              <a:t> a</a:t>
            </a:r>
            <a:r>
              <a:rPr lang="en-US" sz="1200" b="0" i="0">
                <a:latin typeface="+mn-lt"/>
              </a:rPr>
              <a:t> letter or group of letters added to the </a:t>
            </a:r>
            <a:r>
              <a:rPr lang="en-US" sz="1200" b="0" i="1" u="none">
                <a:latin typeface="+mn-lt"/>
              </a:rPr>
              <a:t>start </a:t>
            </a:r>
            <a:r>
              <a:rPr lang="en-US" sz="1200" b="0" i="0" u="none">
                <a:latin typeface="+mn-lt"/>
              </a:rPr>
              <a:t>of a</a:t>
            </a:r>
            <a:r>
              <a:rPr lang="en-US" sz="1200" b="0" i="1" u="none">
                <a:latin typeface="+mn-lt"/>
              </a:rPr>
              <a:t> </a:t>
            </a:r>
            <a:r>
              <a:rPr lang="en-US" sz="1200" b="0" i="0">
                <a:latin typeface="+mn-lt"/>
              </a:rPr>
              <a:t>word to change its meaning. </a:t>
            </a:r>
            <a:endParaRPr lang="en-US" sz="1200" b="0" i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1" i="0">
                <a:latin typeface="+mn-lt"/>
              </a:rPr>
              <a:t>Base word: </a:t>
            </a:r>
            <a:r>
              <a:rPr lang="en-US" sz="1200" b="0" i="0">
                <a:latin typeface="+mn-lt"/>
              </a:rPr>
              <a:t>a word that carries meaning on its own.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5901-F5A0-A900-72B9-A84326A9F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7E1FB-7C7D-DB52-0938-CF3FF52CA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CB90A-A371-183F-7979-EAABBCF01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prefix. Explain that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prefix: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says /p/, /r/, /ē/, ‘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AU" sz="1200" b="1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start of a word.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Refer to the slide. 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>
                <a:latin typeface="+mn-lt"/>
              </a:rPr>
              <a:t>pre-</a:t>
            </a:r>
            <a:r>
              <a:rPr lang="en-US" sz="1200" b="0" i="1">
                <a:latin typeface="+mn-lt"/>
              </a:rPr>
              <a:t> prefix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‘before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’.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Calibri"/>
              </a:rPr>
              <a:t>It can be added to the start of verbs, nouns and adjectives, but today we will focus on verbs.</a:t>
            </a:r>
            <a:endParaRPr lang="en-AU" sz="1200" b="0" i="1" kern="10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</a:rPr>
              <a:t>When we add the </a:t>
            </a:r>
            <a:r>
              <a:rPr lang="en-US" sz="1200" b="1" i="1">
                <a:latin typeface="+mn-lt"/>
              </a:rPr>
              <a:t>pre- </a:t>
            </a:r>
            <a:r>
              <a:rPr lang="en-US" sz="1200" b="0" i="1">
                <a:latin typeface="+mn-lt"/>
              </a:rPr>
              <a:t>prefix to a verb, the word we make will still be a verb.</a:t>
            </a: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slide.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base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mix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Mix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this case is a verb, that is, an action.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to the base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mix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premix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‘before’ 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premix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to mix something before completing another step.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might need to premix the sugar and butter before adding eggs and flour to make a cake, for example.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Premix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also a verb, an action.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200" b="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BABF-6775-5270-E2BD-5AA832FBA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873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prefix we are learning?</a:t>
            </a:r>
          </a:p>
          <a:p>
            <a:r>
              <a:rPr lang="en-AU"/>
              <a:t>Students: </a:t>
            </a:r>
            <a:r>
              <a:rPr lang="en-AU" b="1" i="1"/>
              <a:t>pre-</a:t>
            </a:r>
            <a:r>
              <a:rPr lang="en-AU" b="0" i="1"/>
              <a:t>.</a:t>
            </a:r>
          </a:p>
          <a:p>
            <a:r>
              <a:rPr lang="en-AU" b="0" i="0"/>
              <a:t>Ask: </a:t>
            </a:r>
            <a:r>
              <a:rPr lang="en-AU" b="0" i="1"/>
              <a:t>Where does a prefix go?</a:t>
            </a:r>
          </a:p>
          <a:p>
            <a:r>
              <a:rPr lang="en-AU" b="0" i="0"/>
              <a:t>Students: </a:t>
            </a:r>
            <a:r>
              <a:rPr lang="en-AU" b="0" i="1"/>
              <a:t>At the start of a base word.</a:t>
            </a:r>
            <a:endParaRPr lang="en-AU" b="1" i="1"/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</a:t>
            </a:r>
            <a:r>
              <a:rPr lang="en-AU" i="1"/>
              <a:t>‘before’.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Model adding the </a:t>
            </a:r>
            <a:r>
              <a:rPr lang="en-AU" b="1"/>
              <a:t>pre-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words on the class whiteboard. For each word: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give a brief example of the word’s use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write the word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pre-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cook/ed</a:t>
            </a:r>
            <a:r>
              <a:rPr lang="en-AU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discuss how the meaning of each word changes when the </a:t>
            </a:r>
            <a:r>
              <a:rPr lang="en-AU" b="1"/>
              <a:t>pre-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is added.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b="1"/>
              <a:t>load</a:t>
            </a:r>
            <a:r>
              <a:rPr lang="en-AU" b="1"/>
              <a:t>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preload</a:t>
            </a:r>
            <a:r>
              <a:rPr lang="en-US" b="1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make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err="1">
                <a:effectLst/>
                <a:latin typeface="+mn-lt"/>
                <a:ea typeface="Calibri" panose="020F0502020204030204" pitchFamily="34" charset="0"/>
              </a:rPr>
              <a:t>premake</a:t>
            </a:r>
            <a:endParaRPr lang="en-AU" b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cooked </a:t>
            </a:r>
            <a:r>
              <a:rPr lang="en-AU" b="0"/>
              <a:t>(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with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 -ed 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meaning ‘already happened’)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– precooked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pre-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The first base word is the verb </a:t>
            </a:r>
            <a:r>
              <a:rPr lang="en-AU" b="1" i="1"/>
              <a:t>set</a:t>
            </a:r>
            <a:r>
              <a:rPr lang="en-AU" i="1"/>
              <a:t>, as in </a:t>
            </a:r>
            <a:r>
              <a:rPr lang="en-AU" b="0" i="1"/>
              <a:t>to </a:t>
            </a:r>
            <a:r>
              <a:rPr lang="en-AU" b="1" i="1"/>
              <a:t>set </a:t>
            </a:r>
            <a:r>
              <a:rPr lang="en-AU" b="0" i="1"/>
              <a:t>something so that it is ready to go, such as setting a timer or alarm.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Ask: </a:t>
            </a:r>
            <a:r>
              <a:rPr lang="en-AU" i="1"/>
              <a:t>What do we need to do to this word to show ‘before’?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Students: </a:t>
            </a:r>
            <a:r>
              <a:rPr lang="en-AU" i="1"/>
              <a:t>Add </a:t>
            </a:r>
            <a:r>
              <a:rPr lang="en-AU" b="1" i="1"/>
              <a:t>pre-</a:t>
            </a:r>
            <a:r>
              <a:rPr lang="en-AU" b="0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prefix </a:t>
            </a:r>
            <a:r>
              <a:rPr lang="en-AU" b="1" i="1"/>
              <a:t>pre-</a:t>
            </a:r>
            <a:r>
              <a:rPr lang="en-AU" i="1"/>
              <a:t>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 write </a:t>
            </a:r>
            <a:r>
              <a:rPr lang="en-AU" b="1"/>
              <a:t>pre-</a:t>
            </a:r>
            <a:r>
              <a:rPr lang="en-AU">
                <a:cs typeface="Calibri"/>
              </a:rPr>
              <a:t>.</a:t>
            </a:r>
            <a:endParaRPr lang="en-AU" b="1" i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Now add the base word </a:t>
            </a:r>
            <a:r>
              <a:rPr lang="en-AU" b="1" i="1">
                <a:cs typeface="+mn-cs"/>
              </a:rPr>
              <a:t>set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 add </a:t>
            </a:r>
            <a:r>
              <a:rPr lang="en-AU" b="1" i="0">
                <a:cs typeface="+mn-cs"/>
              </a:rPr>
              <a:t>set</a:t>
            </a:r>
            <a:r>
              <a:rPr lang="en-AU">
                <a:cs typeface="Calibri"/>
              </a:rPr>
              <a:t>.</a:t>
            </a:r>
            <a:endParaRPr lang="en-AU" b="1" i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Say: </a:t>
            </a:r>
            <a:r>
              <a:rPr lang="en-AU" b="0" i="1">
                <a:cs typeface="+mn-cs"/>
              </a:rPr>
              <a:t>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Students: </a:t>
            </a:r>
            <a:r>
              <a:rPr lang="en-AU" b="1" i="1">
                <a:cs typeface="+mn-cs"/>
              </a:rPr>
              <a:t>preset</a:t>
            </a:r>
            <a:r>
              <a:rPr lang="en-AU" b="0" i="1">
                <a:cs typeface="+mn-cs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To </a:t>
            </a:r>
            <a:r>
              <a:rPr lang="en-AU" b="0" i="1">
                <a:cs typeface="+mn-cs"/>
              </a:rPr>
              <a:t>set</a:t>
            </a:r>
            <a:r>
              <a:rPr lang="en-AU" b="1" i="1">
                <a:cs typeface="+mn-cs"/>
              </a:rPr>
              <a:t> </a:t>
            </a:r>
            <a:r>
              <a:rPr lang="en-AU" b="0" i="1">
                <a:cs typeface="+mn-cs"/>
              </a:rPr>
              <a:t>something before it is needed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as in </a:t>
            </a:r>
            <a:r>
              <a:rPr lang="en-AU" b="0" i="1">
                <a:cs typeface="+mn-cs"/>
              </a:rPr>
              <a:t>to set a timer or an alarm before it needs to go off.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Have students work through the process with the other words on the sheet: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plan –</a:t>
            </a:r>
            <a:r>
              <a:rPr lang="en-AU"/>
              <a:t> </a:t>
            </a:r>
            <a:r>
              <a:rPr lang="en-AU" b="1"/>
              <a:t>preplan</a:t>
            </a:r>
            <a:endParaRPr lang="en-AU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charged </a:t>
            </a:r>
            <a:r>
              <a:rPr lang="en-AU" b="0"/>
              <a:t>– </a:t>
            </a:r>
            <a:r>
              <a:rPr lang="en-AU" b="1" err="1"/>
              <a:t>precharged</a:t>
            </a:r>
            <a:r>
              <a:rPr lang="en-AU" b="1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of these words with a partner once the</a:t>
            </a:r>
            <a:r>
              <a:rPr lang="en-AU" b="0"/>
              <a:t> </a:t>
            </a:r>
            <a:r>
              <a:rPr lang="en-AU" b="1"/>
              <a:t>pre-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Before you read the sentences,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premixing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precut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preheated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prejudge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so,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b="0" i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adding the prefix.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i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 panose="020F0502020204030204"/>
              </a:rPr>
              <a:t>Discuss how the words with </a:t>
            </a:r>
            <a:r>
              <a:rPr lang="en-AU" b="0">
                <a:latin typeface="+mn-lt"/>
                <a:cs typeface="Calibri" panose="020F0502020204030204"/>
              </a:rPr>
              <a:t>the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pr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b="0">
                <a:latin typeface="+mn-lt"/>
                <a:cs typeface="Calibri" panose="020F0502020204030204"/>
              </a:rPr>
              <a:t>affect the meaning of the sentences. 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letter-sound correspondence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are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share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b="1" i="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ere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/ear/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here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 dirty="0">
                <a:effectLst/>
                <a:latin typeface="+mn-lt"/>
              </a:rPr>
              <a:t>ire</a:t>
            </a:r>
            <a:r>
              <a:rPr lang="en-US" sz="1200" b="0" i="0" kern="1200" dirty="0">
                <a:effectLst/>
                <a:latin typeface="+mn-lt"/>
              </a:rPr>
              <a:t> says /ire/ (as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ore</a:t>
            </a:r>
            <a:r>
              <a:rPr lang="en-US" sz="1200" b="0" i="0" kern="1200" dirty="0">
                <a:effectLst/>
                <a:latin typeface="+mn-lt"/>
              </a:rPr>
              <a:t> says /or/ (as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 err="1">
                <a:effectLst/>
                <a:latin typeface="+mn-lt"/>
              </a:rPr>
              <a:t>ure</a:t>
            </a:r>
            <a:r>
              <a:rPr lang="en-US" sz="1200" b="0" i="0" kern="1200" dirty="0">
                <a:effectLst/>
                <a:latin typeface="+mn-lt"/>
              </a:rPr>
              <a:t> says /</a:t>
            </a:r>
            <a:r>
              <a:rPr lang="en-US" sz="1200" b="0" i="0" kern="1200" dirty="0" err="1">
                <a:effectLst/>
                <a:latin typeface="+mn-lt"/>
              </a:rPr>
              <a:t>ure</a:t>
            </a:r>
            <a:r>
              <a:rPr lang="en-US" sz="1200" b="0" i="0" kern="1200" dirty="0">
                <a:effectLst/>
                <a:latin typeface="+mn-lt"/>
              </a:rPr>
              <a:t>/ (as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Reinforce to students that the letters </a:t>
            </a:r>
            <a:r>
              <a:rPr lang="en-AU" b="1" dirty="0"/>
              <a:t>are</a:t>
            </a:r>
            <a:r>
              <a:rPr lang="en-AU" dirty="0"/>
              <a:t> on the slide represent a vowel sound, not the word </a:t>
            </a:r>
            <a:r>
              <a:rPr lang="en-AU" b="1" dirty="0"/>
              <a:t>are</a:t>
            </a:r>
            <a:r>
              <a:rPr lang="en-AU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 identify the words with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in the sentences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prepaid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previewed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preheated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do, prompt students to focus on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>
                <a:latin typeface="+mn-lt"/>
              </a:rPr>
              <a:t>Discuss how the words with the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pre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>
                <a:latin typeface="+mn-lt"/>
              </a:rPr>
              <a:t>a</a:t>
            </a:r>
            <a:r>
              <a:rPr lang="en-US">
                <a:latin typeface="+mn-lt"/>
              </a:rPr>
              <a:t>ffect the meaning of the sentences.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/>
          </a:p>
          <a:p>
            <a:r>
              <a:rPr lang="en-US"/>
              <a:t>Sentence: </a:t>
            </a:r>
            <a:r>
              <a:rPr lang="en-US" b="1"/>
              <a:t>I will prepare well by precooking the meat and preheating the oven for the veggies.</a:t>
            </a:r>
          </a:p>
          <a:p>
            <a:endParaRPr lang="en-US"/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thinking out loud as you identify words with </a:t>
            </a:r>
            <a:r>
              <a:rPr lang="en-US" b="0"/>
              <a:t>the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pr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/>
              <a:t>(</a:t>
            </a:r>
            <a:r>
              <a:rPr lang="en-US" b="1"/>
              <a:t>prepare</a:t>
            </a:r>
            <a:r>
              <a:rPr lang="en-US" b="0"/>
              <a:t>, </a:t>
            </a:r>
            <a:r>
              <a:rPr lang="en-US" b="1"/>
              <a:t>precooking</a:t>
            </a:r>
            <a:r>
              <a:rPr lang="en-US" b="0"/>
              <a:t>, </a:t>
            </a:r>
            <a:r>
              <a:rPr lang="en-US" b="1"/>
              <a:t>preheating</a:t>
            </a:r>
            <a:r>
              <a:rPr lang="en-US" b="0"/>
              <a:t>).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pre-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precook/</a:t>
            </a:r>
            <a:r>
              <a:rPr lang="en-AU" b="1" err="1"/>
              <a:t>ing</a:t>
            </a:r>
            <a:r>
              <a:rPr lang="en-AU" b="0"/>
              <a:t>,</a:t>
            </a:r>
            <a:r>
              <a:rPr lang="en-AU" b="1"/>
              <a:t> preheat/</a:t>
            </a:r>
            <a:r>
              <a:rPr lang="en-AU" b="1" err="1"/>
              <a:t>ing</a:t>
            </a:r>
            <a:r>
              <a:rPr lang="en-AU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pr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/>
              <a:t> </a:t>
            </a:r>
            <a:r>
              <a:rPr lang="en-US" b="0"/>
              <a:t>a</a:t>
            </a:r>
            <a:r>
              <a:rPr lang="en-US"/>
              <a:t>ffect the meaning of the sentence.</a:t>
            </a: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I remembered to prepack my lunch and prefill my water bottle before I previewed the game. </a:t>
            </a:r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words with the</a:t>
            </a:r>
            <a:r>
              <a:rPr lang="en-US" b="1"/>
              <a:t> pre- </a:t>
            </a:r>
            <a:r>
              <a:rPr lang="en-US" b="0"/>
              <a:t>prefix (</a:t>
            </a:r>
            <a:r>
              <a:rPr lang="en-US" b="1"/>
              <a:t>prepack</a:t>
            </a:r>
            <a:r>
              <a:rPr lang="en-US" b="0"/>
              <a:t>, </a:t>
            </a:r>
            <a:r>
              <a:rPr lang="en-US" b="1"/>
              <a:t>prefill</a:t>
            </a:r>
            <a:r>
              <a:rPr lang="en-US" b="0"/>
              <a:t>, </a:t>
            </a:r>
            <a:r>
              <a:rPr lang="en-US" b="1"/>
              <a:t>previewed</a:t>
            </a:r>
            <a:r>
              <a:rPr lang="en-US" b="0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Have students record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pre-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the suffix as needed (</a:t>
            </a:r>
            <a:r>
              <a:rPr lang="en-US" b="1"/>
              <a:t>previewed</a:t>
            </a:r>
            <a:r>
              <a:rPr lang="en-AU"/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</a:t>
            </a:r>
            <a:r>
              <a:rPr lang="en-US" b="1"/>
              <a:t> pre- </a:t>
            </a:r>
            <a:r>
              <a:rPr lang="en-US" b="0"/>
              <a:t>prefix</a:t>
            </a:r>
            <a:r>
              <a:rPr lang="en-US"/>
              <a:t> </a:t>
            </a:r>
            <a:r>
              <a:rPr lang="en-US" b="0"/>
              <a:t>affect </a:t>
            </a:r>
            <a:r>
              <a:rPr lang="en-US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support, you may have them just write the words </a:t>
            </a:r>
            <a:r>
              <a:rPr lang="en-US" b="1"/>
              <a:t>prepack</a:t>
            </a:r>
            <a:r>
              <a:rPr lang="en-US" b="0"/>
              <a:t>, </a:t>
            </a:r>
            <a:r>
              <a:rPr lang="en-US" b="1"/>
              <a:t>prefill</a:t>
            </a:r>
            <a:r>
              <a:rPr lang="en-US" b="0"/>
              <a:t> and </a:t>
            </a:r>
            <a:r>
              <a:rPr lang="en-US" b="1"/>
              <a:t>previewed </a:t>
            </a:r>
            <a:r>
              <a:rPr lang="en-US"/>
              <a:t>with a focus on the</a:t>
            </a:r>
            <a:r>
              <a:rPr lang="en-US" b="1"/>
              <a:t> pre- </a:t>
            </a:r>
            <a:r>
              <a:rPr lang="en-US" b="0"/>
              <a:t>prefix.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pre-</a:t>
            </a:r>
            <a:r>
              <a:rPr lang="en-AU" b="0" i="1">
                <a:cs typeface="Calibri" panose="020F0502020204030204"/>
              </a:rPr>
              <a:t>.</a:t>
            </a:r>
            <a:endParaRPr lang="en-US" b="0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‘before’</a:t>
            </a:r>
            <a:r>
              <a:rPr lang="en-AU" i="1">
                <a:cs typeface="Calibri" panose="020F0502020204030204"/>
              </a:rPr>
              <a:t>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pay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prepay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Pay before.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base words that students will add the </a:t>
            </a:r>
            <a:r>
              <a:rPr lang="en-US" b="1">
                <a:latin typeface="+mn-lt"/>
              </a:rPr>
              <a:t>pre-</a:t>
            </a:r>
            <a:r>
              <a:rPr lang="en-US">
                <a:latin typeface="+mn-lt"/>
              </a:rPr>
              <a:t> prefix to: </a:t>
            </a:r>
            <a:r>
              <a:rPr lang="en-US" b="1">
                <a:latin typeface="+mn-lt"/>
              </a:rPr>
              <a:t>heat</a:t>
            </a:r>
            <a:r>
              <a:rPr lang="en-US">
                <a:latin typeface="+mn-lt"/>
              </a:rPr>
              <a:t>, </a:t>
            </a:r>
            <a:r>
              <a:rPr lang="en-US" b="1">
                <a:latin typeface="+mn-lt"/>
              </a:rPr>
              <a:t>pay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cut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heat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as in to heat something up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write the </a:t>
            </a:r>
            <a:r>
              <a:rPr lang="en-AU" b="1"/>
              <a:t>pre-</a:t>
            </a:r>
            <a:r>
              <a:rPr lang="en-AU"/>
              <a:t> prefix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  <a:endParaRPr lang="en-AU"/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 the base word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 they have written 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the meaning of the word when the </a:t>
            </a:r>
            <a:r>
              <a:rPr lang="en-AU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pre-</a:t>
            </a:r>
            <a:r>
              <a:rPr lang="en-AU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prefix is added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 their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mini-whiteboard 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underneath their chin for you to check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>
                <a:latin typeface="+mn-lt"/>
                <a:cs typeface="Calibri"/>
              </a:rPr>
              <a:t>Repeat with the base words: </a:t>
            </a:r>
            <a:r>
              <a:rPr lang="en-AU" sz="1200" b="1">
                <a:latin typeface="+mn-lt"/>
                <a:cs typeface="Calibri"/>
              </a:rPr>
              <a:t>pay </a:t>
            </a:r>
            <a:r>
              <a:rPr lang="en-AU" sz="1200" b="1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>
                <a:latin typeface="+mn-lt"/>
                <a:cs typeface="Calibri"/>
              </a:rPr>
              <a:t> prepay </a:t>
            </a:r>
            <a:r>
              <a:rPr lang="en-AU" sz="1200" b="0">
                <a:latin typeface="+mn-lt"/>
                <a:cs typeface="Calibri"/>
              </a:rPr>
              <a:t>and</a:t>
            </a:r>
            <a:r>
              <a:rPr lang="en-AU" sz="1200" b="1">
                <a:latin typeface="+mn-lt"/>
                <a:cs typeface="Calibri"/>
              </a:rPr>
              <a:t> cut </a:t>
            </a:r>
            <a:r>
              <a:rPr lang="en-AU" sz="1200" b="1">
                <a:latin typeface="Aptos Narrow" panose="020B0004020202020204" pitchFamily="34" charset="0"/>
                <a:cs typeface="Calibri"/>
              </a:rPr>
              <a:t>–</a:t>
            </a:r>
            <a:r>
              <a:rPr lang="en-AU" sz="1200" b="1">
                <a:latin typeface="+mn-lt"/>
                <a:cs typeface="Calibri"/>
              </a:rPr>
              <a:t> precut</a:t>
            </a:r>
            <a:r>
              <a:rPr lang="en-AU" sz="1200" b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You may ask students to also add a suffix </a:t>
            </a:r>
            <a:r>
              <a:rPr lang="en-US" sz="2800" b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 </a:t>
            </a:r>
            <a:r>
              <a:rPr lang="en-US" sz="2800" b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2800" b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800" b="1" err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8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to the base words where applicable. Use your judgement to decide whether students are ready to show their understanding of this.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who have not met the success criteria are top priority for targeted instruction in a teacher-led focus group.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20, you can support student fluency using the Phase 20 decodable resources, which contain letter–sound correspondences, decodable words and decodable sentences.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/air/ 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share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/ear/ 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here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effectLst/>
                <a:latin typeface="+mn-lt"/>
              </a:rPr>
              <a:t>/ire/ 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/or/ 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</a:t>
            </a:r>
            <a:r>
              <a:rPr lang="en-US" sz="1200" b="0" i="0" kern="1200" dirty="0" err="1">
                <a:effectLst/>
                <a:latin typeface="+mn-lt"/>
              </a:rPr>
              <a:t>ure</a:t>
            </a:r>
            <a:r>
              <a:rPr lang="en-US" sz="1200" b="0" i="0" kern="1200" dirty="0">
                <a:effectLst/>
                <a:latin typeface="+mn-lt"/>
              </a:rPr>
              <a:t>/ as in </a:t>
            </a:r>
            <a:r>
              <a:rPr lang="en-US" sz="1200" b="1" i="0" kern="1200" dirty="0">
                <a:effectLst/>
                <a:latin typeface="+mn-lt"/>
              </a:rPr>
              <a:t>pure</a:t>
            </a:r>
            <a:endParaRPr lang="en-US" sz="1200" b="0" i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one-syllable words </a:t>
            </a:r>
            <a:r>
              <a:rPr lang="en-US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 </a:t>
            </a:r>
            <a:r>
              <a:rPr lang="en-US" b="0">
                <a:latin typeface="+mn-lt"/>
              </a:rPr>
              <a:t>by </a:t>
            </a:r>
            <a:r>
              <a:rPr lang="en-US">
                <a:latin typeface="+mn-lt"/>
              </a:rPr>
              <a:t>reading each syllable or base word before reading the whole word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</a:t>
            </a:r>
            <a:r>
              <a:rPr lang="en-US" b="0">
                <a:latin typeface="+mn-lt"/>
              </a:rPr>
              <a:t> by reading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sore</a:t>
            </a:r>
            <a:r>
              <a:rPr lang="en-US" b="0"/>
              <a:t>,</a:t>
            </a:r>
            <a:r>
              <a:rPr lang="en-US" b="1"/>
              <a:t> wire</a:t>
            </a:r>
            <a:r>
              <a:rPr lang="en-US" b="0"/>
              <a:t>,</a:t>
            </a:r>
            <a:r>
              <a:rPr lang="en-US" b="1"/>
              <a:t> hare</a:t>
            </a:r>
            <a:r>
              <a:rPr lang="en-US" b="0"/>
              <a:t>,</a:t>
            </a:r>
            <a:r>
              <a:rPr lang="en-US" b="1"/>
              <a:t> secure</a:t>
            </a:r>
            <a:r>
              <a:rPr lang="en-US" b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lvl="0"/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Prefix review</a:t>
            </a:r>
          </a:p>
          <a:p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Review the </a:t>
            </a:r>
            <a:r>
              <a:rPr lang="en-AU" sz="1200" b="1">
                <a:latin typeface="+mn-lt"/>
                <a:cs typeface="Calibri" panose="020F0502020204030204"/>
              </a:rPr>
              <a:t>re- </a:t>
            </a:r>
            <a:r>
              <a:rPr lang="en-AU" sz="1200" b="0">
                <a:latin typeface="+mn-lt"/>
                <a:cs typeface="Calibri" panose="020F0502020204030204"/>
              </a:rPr>
              <a:t>prefix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re-</a:t>
            </a:r>
            <a:r>
              <a:rPr lang="en-AU" b="0" i="1">
                <a:cs typeface="Calibri" panose="020F0502020204030204"/>
              </a:rPr>
              <a:t>.</a:t>
            </a:r>
            <a:endParaRPr lang="en-US" b="0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‘back’ or ‘again’</a:t>
            </a:r>
            <a:r>
              <a:rPr lang="en-AU" i="1">
                <a:cs typeface="Calibri" panose="020F0502020204030204"/>
              </a:rPr>
              <a:t> 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do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redo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 it again.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r>
              <a:rPr lang="en-US" b="0"/>
              <a:t>You may also review that the </a:t>
            </a:r>
            <a:r>
              <a:rPr lang="en-US" b="1"/>
              <a:t>re-</a:t>
            </a:r>
            <a:r>
              <a:rPr lang="en-US" b="0"/>
              <a:t> prefix is commonly used with verbs.</a:t>
            </a:r>
            <a:endParaRPr lang="en-US"/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CD593-07E9-18AF-D4E8-108C8C9E0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984E33-0517-1564-85FA-1074CE020E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4F5555-8B2F-BE4E-19FB-EB81917C4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the</a:t>
            </a:r>
            <a:r>
              <a:rPr lang="en-US" b="1"/>
              <a:t> re- </a:t>
            </a:r>
            <a:r>
              <a:rPr lang="en-US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the taught catchphrase: </a:t>
            </a:r>
            <a:r>
              <a:rPr lang="en-US" b="1"/>
              <a:t>re-</a:t>
            </a:r>
            <a:r>
              <a:rPr lang="en-US"/>
              <a:t>, meaning ‘back’ or ‘again’.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Note: Y</a:t>
            </a:r>
            <a:r>
              <a:rPr lang="en-US"/>
              <a:t>ou may choose to ask a particular student/group/row of students to read each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E30655-B528-9607-41C9-04181D794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261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C0E63-BBB4-286B-768F-EAA703ADF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001B70-0830-2B5C-BC26-6166A8452A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F42370-DDAD-04A7-4831-D64B21245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repost</a:t>
            </a:r>
            <a:r>
              <a:rPr lang="en-US" b="0"/>
              <a:t>, </a:t>
            </a:r>
            <a:r>
              <a:rPr lang="en-US" b="1"/>
              <a:t>reforest</a:t>
            </a:r>
            <a:r>
              <a:rPr lang="en-US" b="0"/>
              <a:t>, </a:t>
            </a:r>
            <a:r>
              <a:rPr lang="en-US" b="1"/>
              <a:t>refill</a:t>
            </a:r>
            <a:r>
              <a:rPr lang="en-US"/>
              <a:t>).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  <a:endParaRPr lang="en-US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writing the </a:t>
            </a:r>
            <a:r>
              <a:rPr lang="en-US" b="1"/>
              <a:t>re- </a:t>
            </a:r>
            <a:r>
              <a:rPr lang="en-US"/>
              <a:t>prefix</a:t>
            </a:r>
            <a:endParaRPr lang="en-US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  <a:r>
              <a:rPr lang="en-US" b="1"/>
              <a:t>re-</a:t>
            </a:r>
            <a:r>
              <a:rPr lang="en-US"/>
              <a:t>, meaning ‘back’ or ‘again’.</a:t>
            </a:r>
            <a:endParaRPr lang="en-US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  <a:endParaRPr lang="en-US" b="1">
              <a:ea typeface="Calibri"/>
              <a:cs typeface="Calibri"/>
            </a:endParaRPr>
          </a:p>
          <a:p>
            <a:r>
              <a:rPr lang="en-US"/>
              <a:t>If any students have difficulty, provide scaffolding as required or model the process for them. Then ask students to try again.</a:t>
            </a:r>
            <a:endParaRPr lang="en-US">
              <a:ea typeface="Calibri"/>
              <a:cs typeface="Calibri"/>
            </a:endParaRP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9EB5AE-E3AC-3225-93E2-CCAD96C148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9570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b/l/</a:t>
            </a:r>
            <a:r>
              <a:rPr lang="en-US" b="1" err="1"/>
              <a:t>oo</a:t>
            </a:r>
            <a:r>
              <a:rPr lang="en-US" b="1"/>
              <a:t>/d</a:t>
            </a:r>
            <a:r>
              <a:rPr lang="en-US" b="0"/>
              <a:t>,</a:t>
            </a:r>
            <a:r>
              <a:rPr lang="en-US" b="1"/>
              <a:t> blood</a:t>
            </a:r>
            <a:r>
              <a:rPr lang="en-US" b="0"/>
              <a:t>,</a:t>
            </a:r>
            <a:r>
              <a:rPr lang="en-US" b="1"/>
              <a:t> b-l-</a:t>
            </a:r>
            <a:r>
              <a:rPr lang="en-US" b="1" err="1"/>
              <a:t>oo</a:t>
            </a:r>
            <a:r>
              <a:rPr lang="en-US" b="1"/>
              <a:t>-d</a:t>
            </a:r>
            <a:r>
              <a:rPr lang="en-US" b="0"/>
              <a:t> spells </a:t>
            </a:r>
            <a:r>
              <a:rPr lang="en-US" b="1"/>
              <a:t>blood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sv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svg"/><Relationship Id="rId9" Type="http://schemas.openxmlformats.org/officeDocument/2006/relationships/image" Target="../media/image6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</a:p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9C848C-033C-B4FC-45DE-E2A2ECD8C00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32AEBA-ADFE-12A0-CFFD-6B310C2438B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75869" y="429633"/>
            <a:ext cx="5547360" cy="7112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3BE5F5A-0D9C-DB78-DFE7-B5672D36868E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DA8DCB-20A8-4702-81C8-42C935D51031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20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63CAB77B-9C53-DD11-3CFC-DD4560E8445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53CEB-587E-5A01-E137-FA8FC59B33E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DB243764-610C-AC78-01B4-52EC22D191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3A34B0-CB32-266C-D4FE-10A6A638201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731436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731436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A8642E14-3749-8A1A-5D67-CB988D3CB52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383565-9801-0FB8-FC1B-2FB1828908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03E7ACB-032C-200D-1C85-C208B94973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A8EAC6-5BD9-13EB-89F6-BBC047A2A1A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34E4F3A8-5AEE-E3ED-2336-33D541E5A69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FAD2DB-A670-8D09-9945-681EFCEA1F4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599F94-223B-9AFC-B78D-1C7F4A37582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41A32-3A94-1A0D-9604-AB60D43B2FE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B9D0A5-FA6A-2A2F-D10F-BD1DBDFB6D1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83A83B-EB2F-697F-20D4-DD9B96734E0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12F4B-6663-9316-50AF-568A36E0935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BCC203F9-189A-128F-6FE0-E1329601E70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28839-F8B2-1FAA-FE8A-859C8A9BB2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CD1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1262"/>
            <a:ext cx="6505225" cy="763774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C92701FF-5E68-5F0F-7E20-E7EDF4719C6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815C43-6C95-AC93-5692-C7D02EAD267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CD1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1188DBD-6872-AB64-ADE0-5EA89C119AA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9DE10A-4B10-06C1-2097-8F13BC28974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wide title losenge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5" y="291262"/>
            <a:ext cx="4092292" cy="763774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AA844AC6-6416-4431-E566-953AAA89A73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7030A1-7FB1-221D-4F6C-59BBF990C5C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75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638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2637"/>
            <a:ext cx="688952" cy="688952"/>
          </a:xfrm>
          <a:prstGeom prst="rect">
            <a:avLst/>
          </a:prstGeom>
        </p:spPr>
      </p:pic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48EAFD53-3F7B-23FA-7495-1DA6184BA57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2AF8CF-A9BD-0319-6B77-2EA6546382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7833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BFF069C8-A774-37C9-949E-69738D9CD1C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A8B08E-C4E3-1174-1F83-07D5326B3AA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6A57E2C8-A88B-9E67-4353-2E4D852B6BA8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31F48E-8B94-2A23-7983-EE2B13B097E3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9762ED9-BD3C-4C80-8EA0-232637DE23B5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DFCBA7A-96D9-6AB0-88C7-0224A0A22F53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4E8B30AF-F50F-E603-A27F-5A91C99A33F1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Graphic 23" descr="Badge Tick1 with solid fill">
            <a:extLst>
              <a:ext uri="{FF2B5EF4-FFF2-40B4-BE49-F238E27FC236}">
                <a16:creationId xmlns:a16="http://schemas.microsoft.com/office/drawing/2014/main" id="{3B7F69B9-E5EE-E4FC-6CDE-415ACA00EA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33FFB-7EA3-FBD1-3EDA-2E50E57376E6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DAC9832-65BA-F372-8819-3F7585A54F54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7" name="Graphic 26" descr="Play with solid fill">
              <a:extLst>
                <a:ext uri="{FF2B5EF4-FFF2-40B4-BE49-F238E27FC236}">
                  <a16:creationId xmlns:a16="http://schemas.microsoft.com/office/drawing/2014/main" id="{F8198233-4BAF-A942-4DEA-83DCB5FC0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5E5860-6CE0-80E7-2B73-18C1A8469513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F958C6-1361-BB5F-6AF9-87888ABE36CE}"/>
              </a:ext>
            </a:extLst>
          </p:cNvPr>
          <p:cNvSpPr txBox="1"/>
          <p:nvPr userDrawn="1"/>
        </p:nvSpPr>
        <p:spPr>
          <a:xfrm>
            <a:off x="3727220" y="3711871"/>
            <a:ext cx="8103995" cy="2019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5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EC20F-B6DC-33E5-28F1-8D07BCF5B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D2DC56-921A-D8E9-938A-97CAB4F5D16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7" name="Rectangle: Rounded Corners 3">
            <a:extLst>
              <a:ext uri="{FF2B5EF4-FFF2-40B4-BE49-F238E27FC236}">
                <a16:creationId xmlns:a16="http://schemas.microsoft.com/office/drawing/2014/main" id="{4DDF7F6C-D050-2A6F-AEC3-D618CB72D6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2A3992-C39F-B93C-5789-78CDF540D53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146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1263"/>
            <a:ext cx="2875814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F2BD9C9-701C-CB9C-9736-AFC5573F5F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9F63E5-E26B-6D60-CC2C-E8F21820A55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931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1263"/>
            <a:ext cx="2183390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83079" y="309387"/>
            <a:ext cx="17597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CD42551F-79A5-BD2B-F673-BD7432D9150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F43A05-E96B-EAD5-FA6D-E548E1C92B2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1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7AB4E6A-59B7-04C0-6D9A-1DA1BA7CC0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C96CA3-E1BF-C8C3-B678-B09D89E272D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809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6937960" y="2946402"/>
            <a:ext cx="383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</a:t>
              </a: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39431273-B275-601F-83B0-E32A3B5F9BD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D7D9949-6620-143B-F6FF-1158956CD8F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275869" y="429633"/>
            <a:ext cx="5547360" cy="7112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B85C228-1ECF-C189-DCA2-6CBDD675C285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1C9B4BD-0664-D229-203F-3F1D6175C605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3745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9206E3A5-2E98-FBBB-23A0-7ACC91EC46E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359CCD-8E25-A803-D149-4FEA5CD9296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25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051D2D8-1158-679E-88C6-E5C4AA64BD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6E21C7-A5C2-2AC5-1F3D-B46D4DE12C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_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283765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716F52EA-BB6A-4C6A-D8C3-3EBB006792D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7BF330-ACD5-1E3F-6B5C-AF16F46545A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669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5D5E9797-E2D3-4126-C838-5FAA1CF1599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552C4-D288-1D4B-189A-ECB8BE1CDA7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3367B9D7-4396-61E7-26FC-979D3F595DD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BE03E2-AD04-E4E6-C780-35774F5397E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56C9DE4-D7CB-4366-EC0C-23040C9F423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3BA5DA-CDEC-1344-72D8-1F28243206B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8C214D21-1DE3-DBBE-BEF2-EE61AA6A2C86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B6D727-7500-4AF5-5721-FEC6EF44513A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6DEBE6CC-FA17-41A1-1D63-FD4FDEA8BF1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3898F3-BFAE-5DCE-7E51-3C8695C756E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0CF75D-8461-DF98-7FA5-7CEF5535F2CD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0AFB0C-32EE-2A51-A629-D1D0A21DD6A6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4D3634A4-24EF-E07E-85DD-0DEFB4C4589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C299A7-D0EA-F5FE-BBD2-8E20C5A272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E9F417AA-A58F-E10D-D7B8-EA2C53F320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324E49-0387-67C9-3704-074FD006B64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19" r:id="rId20"/>
    <p:sldLayoutId id="2147483711" r:id="rId21"/>
    <p:sldLayoutId id="2147483712" r:id="rId22"/>
    <p:sldLayoutId id="2147483714" r:id="rId23"/>
    <p:sldLayoutId id="2147483716" r:id="rId24"/>
    <p:sldLayoutId id="2147483717" r:id="rId25"/>
    <p:sldLayoutId id="2147483720" r:id="rId26"/>
    <p:sldLayoutId id="2147483718" r:id="rId27"/>
    <p:sldLayoutId id="2147483722" r:id="rId28"/>
    <p:sldLayoutId id="2147483723" r:id="rId29"/>
    <p:sldLayoutId id="2147483724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7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463" y="2800350"/>
            <a:ext cx="11666537" cy="1858963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Explicit teaching Phase 20, lesson 6 Prefix pre-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71676-8403-BD27-0BFA-15131B96DC3B}"/>
              </a:ext>
            </a:extLst>
          </p:cNvPr>
          <p:cNvSpPr txBox="1"/>
          <p:nvPr/>
        </p:nvSpPr>
        <p:spPr>
          <a:xfrm>
            <a:off x="275572" y="2982456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/>
              <a:t>are   ere   ire   ore   </a:t>
            </a:r>
            <a:r>
              <a:rPr lang="en-GB" sz="2800" err="1"/>
              <a:t>ure</a:t>
            </a:r>
            <a:endParaRPr lang="en-GB" sz="2800"/>
          </a:p>
          <a:p>
            <a:pPr algn="ctr"/>
            <a:r>
              <a:rPr lang="en-US" sz="2800"/>
              <a:t>Prefix re-</a:t>
            </a:r>
          </a:p>
          <a:p>
            <a:pPr algn="ctr"/>
            <a:r>
              <a:rPr lang="en-GB" sz="2800"/>
              <a:t>blood   flood   awesome   country</a:t>
            </a:r>
          </a:p>
          <a:p>
            <a:pPr algn="ctr"/>
            <a:endParaRPr lang="en-GB" sz="280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53645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/>
              <a:t>Prefix pre-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74685" y="1653989"/>
            <a:ext cx="11084169" cy="38318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entire town got a big scare when a flood tore down the main street. People, trees and houses were knocked over! One man required stitches for a severe cut.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12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the pre- prefix to a base word to show ‘before’. 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/>
          </a:bodyPr>
          <a:lstStyle/>
          <a:p>
            <a:r>
              <a:rPr lang="en-US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add a pre- prefix to words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explain the meaning of a word when a pre- prefix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5" y="462281"/>
            <a:ext cx="5067657" cy="547210"/>
          </a:xfrm>
        </p:spPr>
        <p:txBody>
          <a:bodyPr/>
          <a:lstStyle/>
          <a:p>
            <a:r>
              <a:rPr lang="en-AU"/>
              <a:t>Hand out student sheet </a:t>
            </a:r>
          </a:p>
        </p:txBody>
      </p:sp>
      <p:pic>
        <p:nvPicPr>
          <p:cNvPr id="2" name="Picture 1" descr="Image of Phase 20, lesson 6 student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1388" y="479261"/>
            <a:ext cx="3990018" cy="56540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5DD8-06B7-6651-B161-F9AB2EAD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0C02-A414-927D-1C0B-307D0A9BCA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15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14" name="Group 13" descr="pre-">
            <a:extLst>
              <a:ext uri="{FF2B5EF4-FFF2-40B4-BE49-F238E27FC236}">
                <a16:creationId xmlns:a16="http://schemas.microsoft.com/office/drawing/2014/main" id="{76C7A6AA-8EE4-3F5D-5E19-F58FD66A8866}"/>
              </a:ext>
            </a:extLst>
          </p:cNvPr>
          <p:cNvGrpSpPr/>
          <p:nvPr/>
        </p:nvGrpSpPr>
        <p:grpSpPr>
          <a:xfrm>
            <a:off x="4188542" y="633372"/>
            <a:ext cx="3460951" cy="1783040"/>
            <a:chOff x="2349909" y="1622383"/>
            <a:chExt cx="3460951" cy="1783040"/>
          </a:xfrm>
        </p:grpSpPr>
        <p:sp>
          <p:nvSpPr>
            <p:cNvPr id="15" name="Rounded Rectangle 1">
              <a:extLst>
                <a:ext uri="{FF2B5EF4-FFF2-40B4-BE49-F238E27FC236}">
                  <a16:creationId xmlns:a16="http://schemas.microsoft.com/office/drawing/2014/main" id="{27C5FF50-2B2B-D7EC-28F0-659505BC4C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349909" y="1724706"/>
              <a:ext cx="3460951" cy="168071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F8DD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 Placeholder 1">
              <a:extLst>
                <a:ext uri="{FF2B5EF4-FFF2-40B4-BE49-F238E27FC236}">
                  <a16:creationId xmlns:a16="http://schemas.microsoft.com/office/drawing/2014/main" id="{B8FDE817-CC57-BD8B-1C17-E00F780C986D}"/>
                </a:ext>
              </a:extLst>
            </p:cNvPr>
            <p:cNvSpPr txBox="1">
              <a:spLocks/>
            </p:cNvSpPr>
            <p:nvPr/>
          </p:nvSpPr>
          <p:spPr>
            <a:xfrm>
              <a:off x="2556964" y="1622383"/>
              <a:ext cx="3115765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pre-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5712967-4A3B-8E15-40A5-40D49320015E}"/>
              </a:ext>
            </a:extLst>
          </p:cNvPr>
          <p:cNvSpPr txBox="1"/>
          <p:nvPr/>
        </p:nvSpPr>
        <p:spPr>
          <a:xfrm>
            <a:off x="2677227" y="2593129"/>
            <a:ext cx="18918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mix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 descr="the word premix with the prefix pre- circled">
            <a:extLst>
              <a:ext uri="{FF2B5EF4-FFF2-40B4-BE49-F238E27FC236}">
                <a16:creationId xmlns:a16="http://schemas.microsoft.com/office/drawing/2014/main" id="{161B6A0C-6D60-E0FD-F690-1EDED49A4616}"/>
              </a:ext>
            </a:extLst>
          </p:cNvPr>
          <p:cNvGrpSpPr/>
          <p:nvPr/>
        </p:nvGrpSpPr>
        <p:grpSpPr>
          <a:xfrm>
            <a:off x="7091467" y="2663552"/>
            <a:ext cx="3447970" cy="1342376"/>
            <a:chOff x="7091467" y="2663552"/>
            <a:chExt cx="3447970" cy="134237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FBBA1-D82D-511B-AFB7-A573521A3C46}"/>
                </a:ext>
              </a:extLst>
            </p:cNvPr>
            <p:cNvSpPr txBox="1"/>
            <p:nvPr/>
          </p:nvSpPr>
          <p:spPr>
            <a:xfrm>
              <a:off x="7140365" y="2663552"/>
              <a:ext cx="339907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premix</a:t>
              </a:r>
              <a:endParaRPr lang="en-AU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6BBB02F-DDB1-F890-2D78-F24C63850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091467" y="2852071"/>
              <a:ext cx="1639578" cy="1153857"/>
            </a:xfrm>
            <a:prstGeom prst="ellipse">
              <a:avLst/>
            </a:prstGeom>
            <a:noFill/>
            <a:ln w="63500">
              <a:solidFill>
                <a:srgbClr val="F8DD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9DCE956E-EB76-5043-43C1-8453CCD9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mix">
            <a:extLst>
              <a:ext uri="{FF2B5EF4-FFF2-40B4-BE49-F238E27FC236}">
                <a16:creationId xmlns:a16="http://schemas.microsoft.com/office/drawing/2014/main" id="{0664DE2C-256A-0543-EE86-C19EB9997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1215" y="4104082"/>
            <a:ext cx="1499248" cy="1499248"/>
          </a:xfrm>
          <a:prstGeom prst="rect">
            <a:avLst/>
          </a:prstGeom>
        </p:spPr>
      </p:pic>
      <p:pic>
        <p:nvPicPr>
          <p:cNvPr id="4" name="Picture 3" descr="premix">
            <a:extLst>
              <a:ext uri="{FF2B5EF4-FFF2-40B4-BE49-F238E27FC236}">
                <a16:creationId xmlns:a16="http://schemas.microsoft.com/office/drawing/2014/main" id="{28C80529-43D8-EDEB-50C6-65FB1280E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0277" y="4094613"/>
            <a:ext cx="1499248" cy="14992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D44065B-702D-E299-60D2-223ACCF8D874}"/>
              </a:ext>
            </a:extLst>
          </p:cNvPr>
          <p:cNvSpPr txBox="1"/>
          <p:nvPr/>
        </p:nvSpPr>
        <p:spPr>
          <a:xfrm>
            <a:off x="8236466" y="5701483"/>
            <a:ext cx="12068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before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013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16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06787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Prefix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pre-</a:t>
                      </a:r>
                      <a:endParaRPr lang="en-AU" sz="3600" b="0" i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‘before’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17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72318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7835" y="1572318"/>
            <a:ext cx="4449465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F8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E8F40-E4B3-70FF-8171-2AE6A50BBD5E}"/>
              </a:ext>
            </a:extLst>
          </p:cNvPr>
          <p:cNvSpPr txBox="1"/>
          <p:nvPr/>
        </p:nvSpPr>
        <p:spPr>
          <a:xfrm>
            <a:off x="87726" y="2285068"/>
            <a:ext cx="609946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pre-</a:t>
            </a:r>
            <a:endParaRPr lang="en-AU" sz="15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7243363" y="1638737"/>
            <a:ext cx="4173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load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make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cooked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18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194217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4577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set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plan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charged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prefix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19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766709" y="1468926"/>
            <a:ext cx="10658582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I helped Dad cook dinner by premixing the pancake batter. </a:t>
            </a:r>
            <a:br>
              <a:rPr lang="en-US" sz="540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I also precut the veggies and Dad preheated the oven. I don’t want </a:t>
            </a:r>
            <a:br>
              <a:rPr lang="en-US" sz="540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to prejudge, but I think it will be </a:t>
            </a:r>
            <a:br>
              <a:rPr lang="en-US" sz="540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a very yummy dinner!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4" name="Group 3" descr="ire, ore, ere, are, ure">
            <a:extLst>
              <a:ext uri="{FF2B5EF4-FFF2-40B4-BE49-F238E27FC236}">
                <a16:creationId xmlns:a16="http://schemas.microsoft.com/office/drawing/2014/main" id="{0CB90D25-E654-0E37-784E-B5B2EE016413}"/>
              </a:ext>
            </a:extLst>
          </p:cNvPr>
          <p:cNvGrpSpPr/>
          <p:nvPr/>
        </p:nvGrpSpPr>
        <p:grpSpPr>
          <a:xfrm>
            <a:off x="512984" y="1183030"/>
            <a:ext cx="11166032" cy="4491940"/>
            <a:chOff x="512985" y="1234987"/>
            <a:chExt cx="11166032" cy="4491940"/>
          </a:xfrm>
        </p:grpSpPr>
        <p:grpSp>
          <p:nvGrpSpPr>
            <p:cNvPr id="5" name="Group 4" descr="the letters ir, ar, or, er, ur">
              <a:extLst>
                <a:ext uri="{FF2B5EF4-FFF2-40B4-BE49-F238E27FC236}">
                  <a16:creationId xmlns:a16="http://schemas.microsoft.com/office/drawing/2014/main" id="{35D2D602-055B-688F-D07B-981823959C0C}"/>
                </a:ext>
              </a:extLst>
            </p:cNvPr>
            <p:cNvGrpSpPr/>
            <p:nvPr/>
          </p:nvGrpSpPr>
          <p:grpSpPr>
            <a:xfrm>
              <a:off x="2523626" y="1234987"/>
              <a:ext cx="9155391" cy="4491940"/>
              <a:chOff x="2975624" y="1403742"/>
              <a:chExt cx="9155391" cy="4491940"/>
            </a:xfrm>
          </p:grpSpPr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29761E27-4967-4FD7-1F4F-FCFA09B0A7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5624" y="1403742"/>
                <a:ext cx="2608118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ire</a:t>
                </a:r>
                <a:endParaRPr lang="en-AU" sz="12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1" name="Content Placeholder 3">
                <a:extLst>
                  <a:ext uri="{FF2B5EF4-FFF2-40B4-BE49-F238E27FC236}">
                    <a16:creationId xmlns:a16="http://schemas.microsoft.com/office/drawing/2014/main" id="{0463D90B-52E6-D28B-D6CC-C89B3CE190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89" y="1403742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ore</a:t>
                </a:r>
                <a:endParaRPr lang="en-AU" sz="12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D78F15A0-26E0-96E6-AABA-248E7CCD34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43901" y="4141356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are</a:t>
                </a:r>
                <a:endParaRPr lang="en-AU" sz="12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3" name="Content Placeholder 3">
                <a:extLst>
                  <a:ext uri="{FF2B5EF4-FFF2-40B4-BE49-F238E27FC236}">
                    <a16:creationId xmlns:a16="http://schemas.microsoft.com/office/drawing/2014/main" id="{F0A3A7DA-0A79-3310-3E3E-08B790A0C7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16315" y="4056234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err="1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ure</a:t>
                </a:r>
                <a:endParaRPr lang="en-AU" sz="12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3" name="Content Placeholder 3">
              <a:extLst>
                <a:ext uri="{FF2B5EF4-FFF2-40B4-BE49-F238E27FC236}">
                  <a16:creationId xmlns:a16="http://schemas.microsoft.com/office/drawing/2014/main" id="{B0E58719-B20E-69A6-713A-59A93774BCB5}"/>
                </a:ext>
              </a:extLst>
            </p:cNvPr>
            <p:cNvSpPr txBox="1">
              <a:spLocks/>
            </p:cNvSpPr>
            <p:nvPr/>
          </p:nvSpPr>
          <p:spPr>
            <a:xfrm>
              <a:off x="512985" y="3868792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ere</a:t>
              </a:r>
              <a:endParaRPr lang="en-AU" sz="12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269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20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588860" y="1751123"/>
            <a:ext cx="11014280" cy="38318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I prepaid my ticket so that I did </a:t>
            </a:r>
            <a:br>
              <a:rPr lang="en-US" sz="540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400">
                <a:solidFill>
                  <a:srgbClr val="4557AD"/>
                </a:solidFill>
                <a:latin typeface="Tenorite" pitchFamily="2" charset="0"/>
              </a:rPr>
              <a:t>not miss seeing the game. On game day the commentator previewed the match. I found my seat and got out my preheated snacks. I was ready! </a:t>
            </a:r>
            <a:endParaRPr lang="en-US" sz="54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21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22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15699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5640-E753-61D0-4411-B513628106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86601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23 Prefix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pre-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32162" y="183611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pre-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24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prefix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 descr="heat">
            <a:extLst>
              <a:ext uri="{FF2B5EF4-FFF2-40B4-BE49-F238E27FC236}">
                <a16:creationId xmlns:a16="http://schemas.microsoft.com/office/drawing/2014/main" id="{09633C7E-7302-A966-B2B3-D6656063F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4331" y="3530548"/>
            <a:ext cx="1866055" cy="1866055"/>
          </a:xfrm>
          <a:prstGeom prst="rect">
            <a:avLst/>
          </a:prstGeom>
        </p:spPr>
      </p:pic>
      <p:pic>
        <p:nvPicPr>
          <p:cNvPr id="5" name="Picture 4" descr="pay">
            <a:extLst>
              <a:ext uri="{FF2B5EF4-FFF2-40B4-BE49-F238E27FC236}">
                <a16:creationId xmlns:a16="http://schemas.microsoft.com/office/drawing/2014/main" id="{0356FCA5-2AE2-3127-9A86-7ABF438555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0557" y="3590767"/>
            <a:ext cx="1933587" cy="1933587"/>
          </a:xfrm>
          <a:prstGeom prst="rect">
            <a:avLst/>
          </a:prstGeom>
        </p:spPr>
      </p:pic>
      <p:pic>
        <p:nvPicPr>
          <p:cNvPr id="8" name="Picture 7" descr="cut">
            <a:extLst>
              <a:ext uri="{FF2B5EF4-FFF2-40B4-BE49-F238E27FC236}">
                <a16:creationId xmlns:a16="http://schemas.microsoft.com/office/drawing/2014/main" id="{9382B071-CAF3-4F6C-7529-E1A447B333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0420" y="3590767"/>
            <a:ext cx="1866054" cy="18660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25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farming, download, praise, fur">
            <a:extLst>
              <a:ext uri="{FF2B5EF4-FFF2-40B4-BE49-F238E27FC236}">
                <a16:creationId xmlns:a16="http://schemas.microsoft.com/office/drawing/2014/main" id="{9944675E-BF9C-8FFB-B92D-0A91F458365D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14A1D3-1551-D4F1-746B-DD730C92424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firestorm      glaring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ED0F548-08C1-43FA-14DE-E00EC4A0E97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therefore      pure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sore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3041" y="1461568"/>
            <a:ext cx="1828088" cy="1828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ir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6021" y="1448512"/>
            <a:ext cx="1828088" cy="1828088"/>
          </a:xfrm>
          <a:prstGeom prst="rect">
            <a:avLst/>
          </a:prstGeom>
        </p:spPr>
      </p:pic>
      <p:pic>
        <p:nvPicPr>
          <p:cNvPr id="4" name="Picture 3" descr="hare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33705" y="3973719"/>
            <a:ext cx="2003612" cy="2003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secure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43838" y="4079785"/>
            <a:ext cx="1897546" cy="189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6 Prefix review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AE5727-0A76-7A51-5D0A-19954EAC4F90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re-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191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562F4-F0CA-EFFE-5531-405548517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3E7AC-7D44-1F8C-4D7D-E419037787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7F6BEFE3-E479-41BA-6CF9-1340C1EAC5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5" name="Group 4" descr="reconstructed, retrace, reinstall, react">
            <a:extLst>
              <a:ext uri="{FF2B5EF4-FFF2-40B4-BE49-F238E27FC236}">
                <a16:creationId xmlns:a16="http://schemas.microsoft.com/office/drawing/2014/main" id="{ADA90817-FB00-A76D-73FB-B7DE8E1599B3}"/>
              </a:ext>
            </a:extLst>
          </p:cNvPr>
          <p:cNvGrpSpPr/>
          <p:nvPr/>
        </p:nvGrpSpPr>
        <p:grpSpPr>
          <a:xfrm>
            <a:off x="483366" y="2067759"/>
            <a:ext cx="11517132" cy="3248457"/>
            <a:chOff x="520312" y="2058523"/>
            <a:chExt cx="11517132" cy="3248457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4B71F90A-D2D9-87DE-B63C-9D072E2C1320}"/>
                </a:ext>
              </a:extLst>
            </p:cNvPr>
            <p:cNvSpPr txBox="1">
              <a:spLocks/>
            </p:cNvSpPr>
            <p:nvPr/>
          </p:nvSpPr>
          <p:spPr>
            <a:xfrm>
              <a:off x="520312" y="2058523"/>
              <a:ext cx="11517131" cy="1144929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reconstructed       retrace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0DA90D43-7E53-B4EC-7752-4B127716DF72}"/>
                </a:ext>
              </a:extLst>
            </p:cNvPr>
            <p:cNvSpPr txBox="1">
              <a:spLocks/>
            </p:cNvSpPr>
            <p:nvPr/>
          </p:nvSpPr>
          <p:spPr>
            <a:xfrm>
              <a:off x="520313" y="4132812"/>
              <a:ext cx="11517131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reinstall         react         </a:t>
              </a:r>
              <a:endParaRPr lang="en-AU" sz="7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7873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FDF1E-3D30-94FB-2D25-017A4A3EA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9C393-2FAD-8527-3537-991178907D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5015D7BA-51B0-335F-4EA7-E9CCFF8808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7" name="Picture 6" descr="repost">
            <a:extLst>
              <a:ext uri="{FF2B5EF4-FFF2-40B4-BE49-F238E27FC236}">
                <a16:creationId xmlns:a16="http://schemas.microsoft.com/office/drawing/2014/main" id="{274270B2-7B30-2715-6B11-02664E8BA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050" y="2472610"/>
            <a:ext cx="2348313" cy="2348313"/>
          </a:xfrm>
          <a:prstGeom prst="rect">
            <a:avLst/>
          </a:prstGeom>
        </p:spPr>
      </p:pic>
      <p:pic>
        <p:nvPicPr>
          <p:cNvPr id="6" name="Picture 5" descr="regrow">
            <a:extLst>
              <a:ext uri="{FF2B5EF4-FFF2-40B4-BE49-F238E27FC236}">
                <a16:creationId xmlns:a16="http://schemas.microsoft.com/office/drawing/2014/main" id="{673BE77A-1CE2-E34C-D53C-54243BAB4B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9388" y="2360194"/>
            <a:ext cx="2573146" cy="2573146"/>
          </a:xfrm>
          <a:prstGeom prst="rect">
            <a:avLst/>
          </a:prstGeom>
        </p:spPr>
      </p:pic>
      <p:pic>
        <p:nvPicPr>
          <p:cNvPr id="11" name="Picture 10" descr="refill">
            <a:extLst>
              <a:ext uri="{FF2B5EF4-FFF2-40B4-BE49-F238E27FC236}">
                <a16:creationId xmlns:a16="http://schemas.microsoft.com/office/drawing/2014/main" id="{D14004C5-83ED-A6EB-1537-6AA6B6A120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4272" y="2360194"/>
            <a:ext cx="2266670" cy="226667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C0267C2-F111-6D50-48C5-89921F47D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98124" y="2953752"/>
            <a:ext cx="104941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134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6ECC5-9729-A45B-DB6E-8FA4EA81D6B1}"/>
              </a:ext>
            </a:extLst>
          </p:cNvPr>
          <p:cNvSpPr txBox="1">
            <a:spLocks/>
          </p:cNvSpPr>
          <p:nvPr/>
        </p:nvSpPr>
        <p:spPr>
          <a:xfrm>
            <a:off x="866773" y="1737008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country    flood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995BBF-12CB-4339-CC13-4A378595BB1E}"/>
              </a:ext>
            </a:extLst>
          </p:cNvPr>
          <p:cNvSpPr txBox="1">
            <a:spLocks/>
          </p:cNvSpPr>
          <p:nvPr/>
        </p:nvSpPr>
        <p:spPr>
          <a:xfrm>
            <a:off x="866773" y="4042149"/>
            <a:ext cx="11896725" cy="12280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blood       awesome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ff236c08-9611-4854-a4bb-16d44b7327b6"/>
    <ds:schemaRef ds:uri="64eff3df-e3d6-48ed-978f-45ff25640900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3A77B5-828D-4F94-8A4D-15E034B346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3306</Words>
  <Application>Microsoft Office PowerPoint</Application>
  <PresentationFormat>Widescreen</PresentationFormat>
  <Paragraphs>448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Aptos</vt:lpstr>
      <vt:lpstr>Aptos Narrow</vt:lpstr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Explicit teaching Phase 20, lesson 6 Prefix pre-</vt:lpstr>
      <vt:lpstr>Slide 2 Review You do</vt:lpstr>
      <vt:lpstr>Slide 3 Review You do</vt:lpstr>
      <vt:lpstr>Slide 4 Review You do</vt:lpstr>
      <vt:lpstr>Slide 5 Review You do</vt:lpstr>
      <vt:lpstr>Slide 6 Prefix review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End of review</vt:lpstr>
      <vt:lpstr>Learning intention</vt:lpstr>
      <vt:lpstr>Hand out student sheet </vt:lpstr>
      <vt:lpstr>Slide 15 I do</vt:lpstr>
      <vt:lpstr>Slide 16 We do</vt:lpstr>
      <vt:lpstr>Slide 17 I do</vt:lpstr>
      <vt:lpstr>Slide 18 We do</vt:lpstr>
      <vt:lpstr>Slide 19 I do</vt:lpstr>
      <vt:lpstr>Slide 20 We do</vt:lpstr>
      <vt:lpstr>Slide 21 I do</vt:lpstr>
      <vt:lpstr>Slide 22 We do</vt:lpstr>
      <vt:lpstr>Slide 23 Prefix review</vt:lpstr>
      <vt:lpstr>Slide 24 Check for understanding</vt:lpstr>
      <vt:lpstr>Slide 25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2026-03-02T03:02:35Z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