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tags/tag9.xml" ContentType="application/vnd.openxmlformats-officedocument.presentationml.tags+xml"/>
  <Override PartName="/ppt/notesSlides/notesSlide23.xml" ContentType="application/vnd.openxmlformats-officedocument.presentationml.notesSlide+xml"/>
  <Override PartName="/ppt/tags/tag10.xml" ContentType="application/vnd.openxmlformats-officedocument.presentationml.tags+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tags/tag17.xml" ContentType="application/vnd.openxmlformats-officedocument.presentationml.tags+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tags/tag21.xml" ContentType="application/vnd.openxmlformats-officedocument.presentationml.tags+xml"/>
  <Override PartName="/ppt/notesSlides/notesSlide35.xml" ContentType="application/vnd.openxmlformats-officedocument.presentationml.notesSlide+xml"/>
  <Override PartName="/ppt/tags/tag22.xml" ContentType="application/vnd.openxmlformats-officedocument.presentationml.tags+xml"/>
  <Override PartName="/ppt/notesSlides/notesSlide36.xml" ContentType="application/vnd.openxmlformats-officedocument.presentationml.notesSlide+xml"/>
  <Override PartName="/ppt/tags/tag23.xml" ContentType="application/vnd.openxmlformats-officedocument.presentationml.tags+xml"/>
  <Override PartName="/ppt/notesSlides/notesSlide37.xml" ContentType="application/vnd.openxmlformats-officedocument.presentationml.notesSlide+xml"/>
  <Override PartName="/ppt/tags/tag24.xml" ContentType="application/vnd.openxmlformats-officedocument.presentationml.tags+xml"/>
  <Override PartName="/ppt/notesSlides/notesSlide38.xml" ContentType="application/vnd.openxmlformats-officedocument.presentationml.notesSlide+xml"/>
  <Override PartName="/ppt/tags/tag25.xml" ContentType="application/vnd.openxmlformats-officedocument.presentationml.tags+xml"/>
  <Override PartName="/ppt/notesSlides/notesSlide39.xml" ContentType="application/vnd.openxmlformats-officedocument.presentationml.notesSlide+xml"/>
  <Override PartName="/ppt/tags/tag26.xml" ContentType="application/vnd.openxmlformats-officedocument.presentationml.tags+xml"/>
  <Override PartName="/ppt/notesSlides/notesSlide40.xml" ContentType="application/vnd.openxmlformats-officedocument.presentationml.notesSlide+xml"/>
  <Override PartName="/ppt/tags/tag27.xml" ContentType="application/vnd.openxmlformats-officedocument.presentationml.tags+xml"/>
  <Override PartName="/ppt/notesSlides/notesSlide41.xml" ContentType="application/vnd.openxmlformats-officedocument.presentationml.notesSlide+xml"/>
  <Override PartName="/ppt/tags/tag28.xml" ContentType="application/vnd.openxmlformats-officedocument.presentationml.tags+xml"/>
  <Override PartName="/ppt/notesSlides/notesSlide42.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tags/tag30.xml" ContentType="application/vnd.openxmlformats-officedocument.presentationml.tags+xml"/>
  <Override PartName="/ppt/notesSlides/notesSlide4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14" r:id="rId5"/>
    <p:sldId id="498" r:id="rId6"/>
    <p:sldId id="517" r:id="rId7"/>
    <p:sldId id="518" r:id="rId8"/>
    <p:sldId id="519" r:id="rId9"/>
    <p:sldId id="501" r:id="rId10"/>
    <p:sldId id="502" r:id="rId11"/>
    <p:sldId id="503" r:id="rId12"/>
    <p:sldId id="520" r:id="rId13"/>
    <p:sldId id="523" r:id="rId14"/>
    <p:sldId id="524" r:id="rId15"/>
    <p:sldId id="504" r:id="rId16"/>
    <p:sldId id="505" r:id="rId17"/>
    <p:sldId id="506" r:id="rId18"/>
    <p:sldId id="497" r:id="rId19"/>
    <p:sldId id="507" r:id="rId20"/>
    <p:sldId id="508" r:id="rId21"/>
    <p:sldId id="492" r:id="rId22"/>
    <p:sldId id="522" r:id="rId23"/>
    <p:sldId id="464"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525" r:id="rId39"/>
    <p:sldId id="479" r:id="rId40"/>
    <p:sldId id="480" r:id="rId41"/>
    <p:sldId id="483" r:id="rId42"/>
    <p:sldId id="481" r:id="rId43"/>
    <p:sldId id="482" r:id="rId44"/>
    <p:sldId id="493" r:id="rId45"/>
    <p:sldId id="485" r:id="rId46"/>
    <p:sldId id="486" r:id="rId47"/>
    <p:sldId id="494"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AED"/>
    <a:srgbClr val="E8E9E8"/>
    <a:srgbClr val="686E63"/>
    <a:srgbClr val="B51963"/>
    <a:srgbClr val="F4DCE8"/>
    <a:srgbClr val="ED1654"/>
    <a:srgbClr val="F03F73"/>
    <a:srgbClr val="FCDCE5"/>
    <a:srgbClr val="0E1E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58959" autoAdjust="0"/>
  </p:normalViewPr>
  <p:slideViewPr>
    <p:cSldViewPr snapToGrid="0">
      <p:cViewPr varScale="1">
        <p:scale>
          <a:sx n="111" d="100"/>
          <a:sy n="111" d="100"/>
        </p:scale>
        <p:origin x="558" y="12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3-31T23:43:08.891" v="40" actId="20577"/>
      <pc:docMkLst>
        <pc:docMk/>
      </pc:docMkLst>
      <pc:sldChg chg="modNotesTx">
        <pc:chgData name="Kerrie Shanahan" userId="ae473d9f-76e9-476f-892f-2674ea963afc" providerId="ADAL" clId="{1C2628FB-1F07-4B48-8FB3-27553585B1CA}" dt="2026-03-30T03:23:54.962" v="0" actId="20577"/>
        <pc:sldMkLst>
          <pc:docMk/>
          <pc:sldMk cId="849105142" sldId="507"/>
        </pc:sldMkLst>
      </pc:sldChg>
      <pc:sldChg chg="modNotesTx">
        <pc:chgData name="Kerrie Shanahan" userId="ae473d9f-76e9-476f-892f-2674ea963afc" providerId="ADAL" clId="{1C2628FB-1F07-4B48-8FB3-27553585B1CA}" dt="2026-03-30T03:23:59.717" v="1" actId="20577"/>
        <pc:sldMkLst>
          <pc:docMk/>
          <pc:sldMk cId="2578423008" sldId="508"/>
        </pc:sldMkLst>
      </pc:sldChg>
      <pc:sldChg chg="modNotesTx">
        <pc:chgData name="Kerrie Shanahan" userId="ae473d9f-76e9-476f-892f-2674ea963afc" providerId="ADAL" clId="{1C2628FB-1F07-4B48-8FB3-27553585B1CA}" dt="2026-03-30T22:12:55.638" v="38" actId="113"/>
        <pc:sldMkLst>
          <pc:docMk/>
          <pc:sldMk cId="1973430871" sldId="519"/>
        </pc:sldMkLst>
      </pc:sldChg>
      <pc:sldMasterChg chg="modSldLayout">
        <pc:chgData name="Kerrie Shanahan" userId="ae473d9f-76e9-476f-892f-2674ea963afc" providerId="ADAL" clId="{1C2628FB-1F07-4B48-8FB3-27553585B1CA}" dt="2026-03-31T23:43:08.891" v="40" actId="20577"/>
        <pc:sldMasterMkLst>
          <pc:docMk/>
          <pc:sldMasterMk cId="1034081160" sldId="2147483648"/>
        </pc:sldMasterMkLst>
        <pc:sldLayoutChg chg="modSp mod">
          <pc:chgData name="Kerrie Shanahan" userId="ae473d9f-76e9-476f-892f-2674ea963afc" providerId="ADAL" clId="{1C2628FB-1F07-4B48-8FB3-27553585B1CA}" dt="2026-03-31T23:43:08.891" v="40" actId="20577"/>
          <pc:sldLayoutMkLst>
            <pc:docMk/>
            <pc:sldMasterMk cId="1034081160" sldId="2147483648"/>
            <pc:sldLayoutMk cId="4059667345" sldId="2147483721"/>
          </pc:sldLayoutMkLst>
          <pc:spChg chg="mod">
            <ac:chgData name="Kerrie Shanahan" userId="ae473d9f-76e9-476f-892f-2674ea963afc" providerId="ADAL" clId="{1C2628FB-1F07-4B48-8FB3-27553585B1CA}" dt="2026-03-31T23:43:08.891" v="40" actId="20577"/>
            <ac:spMkLst>
              <pc:docMk/>
              <pc:sldMasterMk cId="1034081160" sldId="2147483648"/>
              <pc:sldLayoutMk cId="4059667345" sldId="2147483721"/>
              <ac:spMk id="22" creationId="{82FB9C96-9E1B-5F2E-F4C0-FDA913B2B3A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15)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16 and 17) </a:t>
            </a:r>
          </a:p>
          <a:p>
            <a:pPr marL="171450" indent="-171450">
              <a:buFont typeface="Arial" panose="020B0604020202020204" pitchFamily="34" charset="0"/>
              <a:buChar char="•"/>
              <a:defRPr/>
            </a:pPr>
            <a:r>
              <a:rPr lang="en-AU">
                <a:latin typeface="+mn-lt"/>
              </a:rPr>
              <a:t>the letter–sound correspondence </a:t>
            </a:r>
            <a:r>
              <a:rPr lang="en-AU" b="1" err="1">
                <a:latin typeface="+mn-lt"/>
              </a:rPr>
              <a:t>ll</a:t>
            </a:r>
            <a:r>
              <a:rPr lang="en-AU">
                <a:latin typeface="+mn-lt"/>
              </a:rPr>
              <a:t> says /l/ (slides 18 to 43)</a:t>
            </a:r>
          </a:p>
          <a:p>
            <a:pPr marL="171450" indent="-171450">
              <a:buFont typeface="Arial" panose="020B0604020202020204" pitchFamily="34" charset="0"/>
              <a:buChar char="•"/>
              <a:defRPr/>
            </a:pPr>
            <a:r>
              <a:rPr lang="en-AU">
                <a:latin typeface="+mn-lt"/>
              </a:rPr>
              <a:t>the irregular word </a:t>
            </a:r>
            <a:r>
              <a:rPr lang="en-AU" b="1">
                <a:latin typeface="+mn-lt"/>
              </a:rPr>
              <a:t>there</a:t>
            </a:r>
            <a:r>
              <a:rPr lang="en-AU" b="0">
                <a:latin typeface="+mn-lt"/>
              </a:rPr>
              <a:t> (slides 34 to 36).</a:t>
            </a:r>
          </a:p>
          <a:p>
            <a:pPr>
              <a:defRPr/>
            </a:pPr>
            <a:r>
              <a:rPr lang="en-AU" b="0">
                <a:latin typeface="+mn-lt"/>
              </a:rPr>
              <a:t>T</a:t>
            </a:r>
            <a:r>
              <a:rPr lang="en-AU">
                <a:latin typeface="+mn-lt"/>
              </a:rPr>
              <a: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42).</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43). For example, you could use the Phonics pair-game templates on the Literacy Hub (www.literacyhub.edu.au/search/phonics-pair-game-templates) and add words containing letter–sound correspondences students have already learned.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-s </a:t>
            </a:r>
            <a:r>
              <a:rPr lang="en-US" b="0"/>
              <a:t>suffix,</a:t>
            </a:r>
            <a:r>
              <a:rPr lang="en-US"/>
              <a:t> for example, </a:t>
            </a:r>
            <a:r>
              <a:rPr lang="en-US" b="1"/>
              <a:t>wig</a:t>
            </a:r>
            <a:r>
              <a:rPr lang="en-US"/>
              <a:t>, </a:t>
            </a:r>
            <a:r>
              <a:rPr lang="en-US" b="1"/>
              <a:t>wigs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pots</a:t>
            </a:r>
            <a:r>
              <a:rPr lang="en-US" b="0"/>
              <a:t>,</a:t>
            </a:r>
            <a:r>
              <a:rPr lang="en-US" b="1"/>
              <a:t> huts</a:t>
            </a:r>
            <a:r>
              <a:rPr lang="en-US" b="0"/>
              <a:t>,</a:t>
            </a:r>
            <a:r>
              <a:rPr lang="en-US" b="1"/>
              <a:t> legs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sh</a:t>
            </a:r>
            <a:r>
              <a:rPr lang="en-US" b="1"/>
              <a:t>/e</a:t>
            </a:r>
            <a:r>
              <a:rPr lang="en-US" b="0"/>
              <a:t>,</a:t>
            </a:r>
            <a:r>
              <a:rPr lang="en-US" b="1"/>
              <a:t> she</a:t>
            </a:r>
            <a:r>
              <a:rPr lang="en-US" b="0"/>
              <a:t>,</a:t>
            </a:r>
            <a:r>
              <a:rPr lang="en-US" b="1"/>
              <a:t> </a:t>
            </a:r>
            <a:r>
              <a:rPr lang="en-US" b="1" err="1"/>
              <a:t>sh</a:t>
            </a:r>
            <a:r>
              <a:rPr lang="en-US" b="1"/>
              <a:t>-e</a:t>
            </a:r>
            <a:r>
              <a:rPr lang="en-US" b="0"/>
              <a:t> spells </a:t>
            </a:r>
            <a:r>
              <a:rPr lang="en-US" b="1"/>
              <a:t>she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Tell students the sentence they are going to write: </a:t>
            </a:r>
            <a:r>
              <a:rPr lang="en-US" sz="1200" b="1">
                <a:solidFill>
                  <a:schemeClr val="tx1"/>
                </a:solidFill>
                <a:latin typeface="+mn-lt"/>
                <a:ea typeface="Verdana"/>
                <a:cs typeface="Calibri"/>
              </a:rPr>
              <a:t>Jeff went on the ox and she went where Jeff went.</a:t>
            </a:r>
            <a:endParaRPr lang="en-AU" sz="1200" b="1">
              <a:solidFill>
                <a:schemeClr val="tx1"/>
              </a:solidFill>
              <a:latin typeface="+mn-lt"/>
              <a:ea typeface="Verdana"/>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repeat the sentence to you</a:t>
            </a:r>
            <a:endParaRPr lang="en-US">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endParaRPr lang="en-US" b="1">
              <a:latin typeface="+mn-lt"/>
            </a:endParaRPr>
          </a:p>
          <a:p>
            <a:r>
              <a:rPr lang="en-US" b="1">
                <a:latin typeface="+mn-lt"/>
              </a:rPr>
              <a:t>Provide corrective feedback as needed:</a:t>
            </a:r>
          </a:p>
          <a:p>
            <a:r>
              <a:rPr lang="en-US">
                <a:latin typeface="+mn-lt"/>
              </a:rPr>
              <a:t>If any students have difficulty with an aspect of writing the sentence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b="1" dirty="0">
              <a:latin typeface="+mn-lt"/>
            </a:endParaRPr>
          </a:p>
          <a:p>
            <a:r>
              <a:rPr lang="en-US" b="1" dirty="0">
                <a:latin typeface="+mn-lt"/>
              </a:rPr>
              <a:t>Swap it, blend it (words beginning with adjacent consonants):</a:t>
            </a:r>
            <a:r>
              <a:rPr lang="en-US" b="0" dirty="0">
                <a:latin typeface="+mn-lt"/>
              </a:rPr>
              <a:t> targeting </a:t>
            </a:r>
            <a:r>
              <a:rPr lang="en-US" b="0" i="0" dirty="0">
                <a:solidFill>
                  <a:srgbClr val="000000"/>
                </a:solidFill>
                <a:effectLst/>
                <a:latin typeface="+mn-lt"/>
              </a:rPr>
              <a:t>blending of initial adjacent consonants by substituting final sounds in CCVC words</a:t>
            </a:r>
            <a:endParaRPr lang="en-US" b="0" dirty="0">
              <a:latin typeface="+mn-lt"/>
            </a:endParaRP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Reading and spelling of CCVC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Although this is an oral activity,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 demonstrating, it is important to isolate and highlight the two adjacent consonant sounds at the end of each word.</a:t>
            </a:r>
          </a:p>
          <a:p>
            <a:endParaRPr lang="en-US" b="0" dirty="0">
              <a:latin typeface="+mn-lt"/>
            </a:endParaRPr>
          </a:p>
          <a:p>
            <a:r>
              <a:rPr lang="en-US" b="0" dirty="0">
                <a:latin typeface="+mn-lt"/>
              </a:rPr>
              <a:t>Tell students that you will:</a:t>
            </a:r>
          </a:p>
          <a:p>
            <a:pPr marL="171450" indent="-171450">
              <a:buFont typeface="Arial" panose="020B0604020202020204" pitchFamily="34" charset="0"/>
              <a:buChar char="•"/>
            </a:pPr>
            <a:r>
              <a:rPr lang="en-US" b="0" dirty="0">
                <a:latin typeface="+mn-lt"/>
              </a:rPr>
              <a:t>say a word that has two consonant sounds at the beginning</a:t>
            </a:r>
          </a:p>
          <a:p>
            <a:pPr marL="171450" indent="-171450">
              <a:buFont typeface="Arial" panose="020B0604020202020204" pitchFamily="34" charset="0"/>
              <a:buChar char="•"/>
            </a:pPr>
            <a:r>
              <a:rPr lang="en-US" b="0" dirty="0">
                <a:latin typeface="+mn-lt"/>
              </a:rPr>
              <a:t>swap the two sounds at the end of the word to make a new word</a:t>
            </a:r>
          </a:p>
          <a:p>
            <a:pPr marL="171450" indent="-171450">
              <a:buFont typeface="Arial" panose="020B0604020202020204" pitchFamily="34" charset="0"/>
              <a:buChar char="•"/>
            </a:pPr>
            <a:r>
              <a:rPr lang="en-US" b="0" dirty="0">
                <a:latin typeface="+mn-lt"/>
              </a:rPr>
              <a:t>blend the sounds in the word to read the new word.</a:t>
            </a: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Say: </a:t>
            </a:r>
            <a:r>
              <a:rPr lang="en-US" sz="1200" i="1" dirty="0">
                <a:effectLst/>
                <a:latin typeface="+mn-lt"/>
              </a:rPr>
              <a:t>It can be tricky to notice both sounds when there are two consonants next to each other. I will pay extra attention </a:t>
            </a:r>
            <a:r>
              <a:rPr lang="en-US" b="0" i="1" dirty="0">
                <a:latin typeface="+mn-lt"/>
              </a:rPr>
              <a:t>to the first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spot</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a:t>
            </a:r>
            <a:r>
              <a:rPr lang="en-US" b="1" dirty="0">
                <a:latin typeface="+mn-lt"/>
              </a:rPr>
              <a:t> </a:t>
            </a:r>
            <a:r>
              <a:rPr lang="en-US" b="1" i="1" dirty="0">
                <a:latin typeface="+mn-lt"/>
              </a:rPr>
              <a:t>spot</a:t>
            </a:r>
            <a:r>
              <a:rPr lang="en-US" b="0" i="1" dirty="0">
                <a:latin typeface="+mn-lt"/>
              </a:rPr>
              <a:t>.</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Blend each sound. Say: </a:t>
            </a:r>
            <a:r>
              <a:rPr lang="en-US" b="0" i="1" dirty="0">
                <a:latin typeface="+mn-lt"/>
              </a:rPr>
              <a:t>/s/, /p/, /o/, /t/, </a:t>
            </a:r>
            <a:r>
              <a:rPr lang="en-US" b="1" i="1" dirty="0">
                <a:latin typeface="+mn-lt"/>
              </a:rPr>
              <a:t>spot</a:t>
            </a:r>
            <a:r>
              <a:rPr lang="en-US" b="0" i="1" dirty="0">
                <a:latin typeface="+mn-lt"/>
              </a:rPr>
              <a:t>.</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Sound out and write </a:t>
            </a:r>
            <a:r>
              <a:rPr lang="en-US" b="1" dirty="0">
                <a:latin typeface="+mn-lt"/>
              </a:rPr>
              <a:t>spot</a:t>
            </a:r>
            <a:r>
              <a:rPr lang="en-US" b="0" dirty="0">
                <a:latin typeface="+mn-lt"/>
              </a:rPr>
              <a:t>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If we swap /o/, /t/ in </a:t>
            </a:r>
            <a:r>
              <a:rPr lang="en-US" b="1" i="1" dirty="0">
                <a:latin typeface="+mn-lt"/>
              </a:rPr>
              <a:t>spot</a:t>
            </a:r>
            <a:r>
              <a:rPr lang="en-US" b="0" i="1" dirty="0">
                <a:latin typeface="+mn-lt"/>
              </a:rPr>
              <a:t> to /</a:t>
            </a:r>
            <a:r>
              <a:rPr lang="en-US" b="0" i="1" dirty="0" err="1">
                <a:latin typeface="+mn-lt"/>
              </a:rPr>
              <a:t>i</a:t>
            </a:r>
            <a:r>
              <a:rPr lang="en-US" b="0" i="1" dirty="0">
                <a:latin typeface="+mn-lt"/>
              </a:rPr>
              <a:t>/, /n/ we have /s/, /p/, /</a:t>
            </a:r>
            <a:r>
              <a:rPr lang="en-US" b="0" i="1" dirty="0" err="1">
                <a:latin typeface="+mn-lt"/>
              </a:rPr>
              <a:t>i</a:t>
            </a:r>
            <a:r>
              <a:rPr lang="en-US" b="0" i="1" dirty="0">
                <a:latin typeface="+mn-lt"/>
              </a:rPr>
              <a:t>/, /n/, </a:t>
            </a:r>
            <a:r>
              <a:rPr lang="en-US" b="1" i="1" dirty="0">
                <a:latin typeface="+mn-lt"/>
              </a:rPr>
              <a:t>spin</a:t>
            </a:r>
            <a:r>
              <a:rPr lang="en-US" b="0" i="1" dirty="0">
                <a:latin typeface="+mn-lt"/>
              </a:rPr>
              <a:t>.</a:t>
            </a:r>
            <a:r>
              <a:rPr lang="en-US" b="0" i="1" dirty="0">
                <a:latin typeface="+mn-lt"/>
                <a:ea typeface="Calibri"/>
                <a:cs typeface="Calibri"/>
              </a:rPr>
              <a:t> </a:t>
            </a:r>
            <a:r>
              <a:rPr lang="en-US" b="0" i="1" dirty="0">
                <a:latin typeface="+mn-lt"/>
              </a:rPr>
              <a:t>I will swap </a:t>
            </a:r>
            <a:r>
              <a:rPr lang="en-US" b="1" i="1" dirty="0">
                <a:latin typeface="+mn-lt"/>
              </a:rPr>
              <a:t>o</a:t>
            </a:r>
            <a:r>
              <a:rPr lang="en-US" b="0" i="1" dirty="0">
                <a:latin typeface="+mn-lt"/>
              </a:rPr>
              <a:t> and </a:t>
            </a:r>
            <a:r>
              <a:rPr lang="en-US" b="1" i="1" dirty="0">
                <a:latin typeface="+mn-lt"/>
              </a:rPr>
              <a:t>t </a:t>
            </a:r>
            <a:r>
              <a:rPr lang="en-US" b="0" i="1" dirty="0">
                <a:latin typeface="+mn-lt"/>
              </a:rPr>
              <a:t>to </a:t>
            </a:r>
            <a:r>
              <a:rPr lang="en-US" b="1" i="1" dirty="0" err="1">
                <a:latin typeface="+mn-lt"/>
              </a:rPr>
              <a:t>i</a:t>
            </a:r>
            <a:r>
              <a:rPr lang="en-US" b="0" i="1" dirty="0">
                <a:latin typeface="+mn-lt"/>
              </a:rPr>
              <a:t> and </a:t>
            </a:r>
            <a:r>
              <a:rPr lang="en-US" b="1" i="1" dirty="0">
                <a:latin typeface="+mn-lt"/>
              </a:rPr>
              <a:t>n</a:t>
            </a:r>
            <a:r>
              <a:rPr lang="en-US" b="0" i="1" dirty="0">
                <a:latin typeface="+mn-lt"/>
              </a:rPr>
              <a:t>.</a:t>
            </a:r>
            <a:br>
              <a:rPr lang="en-US" b="0" i="1" dirty="0">
                <a:latin typeface="+mn-lt"/>
                <a:ea typeface="Calibri"/>
                <a:cs typeface="Calibri"/>
              </a:rPr>
            </a:br>
            <a:r>
              <a:rPr lang="en-US" b="0" dirty="0">
                <a:latin typeface="+mn-lt"/>
              </a:rPr>
              <a:t>Rub out and replace the first two letters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Now I have the word /s/, /p/, /</a:t>
            </a:r>
            <a:r>
              <a:rPr lang="en-US" b="0" i="1" dirty="0" err="1">
                <a:latin typeface="+mn-lt"/>
              </a:rPr>
              <a:t>i</a:t>
            </a:r>
            <a:r>
              <a:rPr lang="en-US" b="0" i="1" dirty="0">
                <a:latin typeface="+mn-lt"/>
              </a:rPr>
              <a:t>/, /n/, </a:t>
            </a:r>
            <a:r>
              <a:rPr lang="en-US" b="1" i="1" dirty="0">
                <a:latin typeface="+mn-lt"/>
              </a:rPr>
              <a:t>spin</a:t>
            </a:r>
            <a:r>
              <a:rPr lang="en-US" b="0" i="1" dirty="0">
                <a:latin typeface="+mn-lt"/>
              </a:rPr>
              <a:t>.</a:t>
            </a:r>
            <a:endParaRPr lang="en-US" b="0" i="1" dirty="0">
              <a:latin typeface="+mn-lt"/>
              <a:ea typeface="Calibri"/>
              <a:cs typeface="Calibri"/>
            </a:endParaRP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cl</a:t>
            </a:r>
            <a:r>
              <a:rPr lang="en-US" b="1" dirty="0">
                <a:latin typeface="+mn-lt"/>
              </a:rPr>
              <a:t>ip</a:t>
            </a:r>
            <a:r>
              <a:rPr lang="en-US" b="0" dirty="0">
                <a:latin typeface="+mn-lt"/>
              </a:rPr>
              <a:t> </a:t>
            </a:r>
            <a:r>
              <a:rPr lang="en-AU" sz="1200" dirty="0">
                <a:effectLst/>
                <a:latin typeface="+mn-lt"/>
                <a:ea typeface="Calibri" panose="020F0502020204030204" pitchFamily="34" charset="0"/>
              </a:rPr>
              <a:t>–</a:t>
            </a:r>
            <a:r>
              <a:rPr lang="en-US" b="0" dirty="0">
                <a:latin typeface="+mn-lt"/>
              </a:rPr>
              <a:t> cl</a:t>
            </a:r>
            <a:r>
              <a:rPr lang="en-US" b="1" dirty="0">
                <a:latin typeface="+mn-lt"/>
              </a:rPr>
              <a:t>ot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tr</a:t>
            </a:r>
            <a:r>
              <a:rPr lang="en-US" b="1" dirty="0">
                <a:latin typeface="+mn-lt"/>
              </a:rPr>
              <a:t>am</a:t>
            </a:r>
            <a:r>
              <a:rPr lang="en-US" b="0" dirty="0">
                <a:latin typeface="+mn-lt"/>
              </a:rPr>
              <a:t> </a:t>
            </a:r>
            <a:r>
              <a:rPr lang="en-AU" sz="1200" dirty="0">
                <a:effectLst/>
                <a:latin typeface="+mn-lt"/>
                <a:ea typeface="Calibri" panose="020F0502020204030204" pitchFamily="34" charset="0"/>
              </a:rPr>
              <a:t>–</a:t>
            </a:r>
            <a:r>
              <a:rPr lang="en-US" b="0" dirty="0">
                <a:latin typeface="+mn-lt"/>
              </a:rPr>
              <a:t> tr</a:t>
            </a:r>
            <a:r>
              <a:rPr lang="en-US" b="1" dirty="0">
                <a:latin typeface="+mn-lt"/>
              </a:rPr>
              <a:t>ek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gr</a:t>
            </a:r>
            <a:r>
              <a:rPr lang="en-US" b="1" dirty="0">
                <a:latin typeface="+mn-lt"/>
              </a:rPr>
              <a:t>ub</a:t>
            </a:r>
            <a:r>
              <a:rPr lang="en-US" b="0" dirty="0">
                <a:latin typeface="+mn-lt"/>
              </a:rPr>
              <a:t> </a:t>
            </a:r>
            <a:r>
              <a:rPr lang="en-AU" sz="1200" dirty="0">
                <a:effectLst/>
                <a:latin typeface="+mn-lt"/>
                <a:ea typeface="Calibri" panose="020F0502020204030204" pitchFamily="34" charset="0"/>
              </a:rPr>
              <a:t>–</a:t>
            </a:r>
            <a:r>
              <a:rPr lang="en-US" b="0" dirty="0">
                <a:latin typeface="+mn-lt"/>
              </a:rPr>
              <a:t> gr</a:t>
            </a:r>
            <a:r>
              <a:rPr lang="en-US" b="1" dirty="0">
                <a:latin typeface="+mn-lt"/>
              </a:rPr>
              <a:t>ip</a:t>
            </a:r>
          </a:p>
          <a:p>
            <a:endParaRPr lang="en-AU"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endParaRPr lang="en-US" b="1" dirty="0">
              <a:latin typeface="+mn-lt"/>
              <a:ea typeface="Calibri"/>
              <a:cs typeface="Calibri"/>
            </a:endParaRPr>
          </a:p>
          <a:p>
            <a:endParaRPr lang="en-US" b="1" dirty="0">
              <a:latin typeface="+mn-lt"/>
            </a:endParaRPr>
          </a:p>
          <a:p>
            <a:r>
              <a:rPr lang="en-US" b="1" dirty="0">
                <a:latin typeface="+mn-lt"/>
              </a:rPr>
              <a:t>Swap it, blend it (words beginning with adjacent consonants): </a:t>
            </a:r>
            <a:r>
              <a:rPr lang="en-US" b="0" dirty="0">
                <a:latin typeface="+mn-lt"/>
              </a:rPr>
              <a:t>targeting</a:t>
            </a:r>
            <a:r>
              <a:rPr lang="en-US" b="1" dirty="0">
                <a:latin typeface="+mn-lt"/>
              </a:rPr>
              <a:t> </a:t>
            </a:r>
            <a:r>
              <a:rPr lang="en-US" b="0" i="0" dirty="0">
                <a:solidFill>
                  <a:srgbClr val="000000"/>
                </a:solidFill>
                <a:effectLst/>
                <a:latin typeface="+mn-lt"/>
              </a:rPr>
              <a:t>blending of initial adjacent consonants by substituting final sounds in CCVC words</a:t>
            </a:r>
            <a:endParaRPr lang="en-US" b="0" dirty="0">
              <a:latin typeface="+mn-lt"/>
            </a:endParaRPr>
          </a:p>
          <a:p>
            <a:endParaRPr lang="en-US" b="0" dirty="0">
              <a:latin typeface="+mn-lt"/>
            </a:endParaRPr>
          </a:p>
          <a:p>
            <a:r>
              <a:rPr lang="en-US" b="0" dirty="0">
                <a:latin typeface="+mn-lt"/>
              </a:rPr>
              <a:t>Ask students to join in saying and swapping the sounds. You will demonstrate the spelling* of each word by writing it on the class whiteboard.</a:t>
            </a:r>
            <a:endParaRPr lang="en-US"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flip</a:t>
            </a:r>
            <a:r>
              <a:rPr lang="en-US" b="0" dirty="0">
                <a:latin typeface="+mn-lt"/>
              </a:rPr>
              <a:t>. </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Support students to blend each sound:</a:t>
            </a:r>
            <a:r>
              <a:rPr lang="en-US" b="0" i="0" dirty="0">
                <a:latin typeface="+mn-lt"/>
                <a:ea typeface="Calibri"/>
                <a:cs typeface="Calibri"/>
              </a:rPr>
              <a:t> </a:t>
            </a:r>
            <a:r>
              <a:rPr lang="en-US" b="1" i="1" dirty="0">
                <a:latin typeface="+mn-lt"/>
              </a:rPr>
              <a:t>flip</a:t>
            </a:r>
            <a:r>
              <a:rPr lang="en-US" b="0" i="1" dirty="0">
                <a:latin typeface="+mn-lt"/>
              </a:rPr>
              <a:t>, /f/, /l/, /</a:t>
            </a:r>
            <a:r>
              <a:rPr lang="en-US" b="0" i="1" dirty="0" err="1">
                <a:latin typeface="+mn-lt"/>
              </a:rPr>
              <a:t>i</a:t>
            </a:r>
            <a:r>
              <a:rPr lang="en-US" b="0" i="1" dirty="0">
                <a:latin typeface="+mn-lt"/>
              </a:rPr>
              <a:t>/, /p/, </a:t>
            </a:r>
            <a:r>
              <a:rPr lang="en-US" b="1" i="1" dirty="0">
                <a:latin typeface="+mn-lt"/>
              </a:rPr>
              <a:t>flip</a:t>
            </a:r>
            <a:r>
              <a:rPr lang="en-US" b="0" i="1" dirty="0">
                <a:latin typeface="+mn-lt"/>
              </a:rPr>
              <a:t>.*</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sounding out and writing </a:t>
            </a:r>
            <a:r>
              <a:rPr lang="en-US" b="1" dirty="0">
                <a:latin typeface="+mn-lt"/>
              </a:rPr>
              <a:t>flip</a:t>
            </a:r>
            <a:r>
              <a:rPr lang="en-US" b="0" dirty="0">
                <a:latin typeface="+mn-lt"/>
              </a:rPr>
              <a:t>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/f/, /l/, /</a:t>
            </a:r>
            <a:r>
              <a:rPr lang="en-US" b="0" i="1" dirty="0" err="1">
                <a:latin typeface="+mn-lt"/>
              </a:rPr>
              <a:t>i</a:t>
            </a:r>
            <a:r>
              <a:rPr lang="en-US" b="0" i="1" dirty="0">
                <a:latin typeface="+mn-lt"/>
              </a:rPr>
              <a:t>/, /p/, </a:t>
            </a:r>
            <a:r>
              <a:rPr lang="en-US" b="1" i="1" dirty="0">
                <a:latin typeface="+mn-lt"/>
              </a:rPr>
              <a:t>flip</a:t>
            </a:r>
            <a:r>
              <a:rPr lang="en-US" b="0" i="1" dirty="0">
                <a:latin typeface="+mn-lt"/>
              </a:rPr>
              <a:t>.</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If we swap /</a:t>
            </a:r>
            <a:r>
              <a:rPr lang="en-US" b="0" i="1" dirty="0" err="1">
                <a:latin typeface="+mn-lt"/>
              </a:rPr>
              <a:t>i</a:t>
            </a:r>
            <a:r>
              <a:rPr lang="en-US" b="0" i="1" dirty="0">
                <a:latin typeface="+mn-lt"/>
              </a:rPr>
              <a:t>/, /p/ in </a:t>
            </a:r>
            <a:r>
              <a:rPr lang="en-US" b="1" i="1" dirty="0">
                <a:latin typeface="+mn-lt"/>
              </a:rPr>
              <a:t>flip </a:t>
            </a:r>
            <a:r>
              <a:rPr lang="en-US" b="0" i="1" dirty="0">
                <a:latin typeface="+mn-lt"/>
              </a:rPr>
              <a:t>to /a/, /</a:t>
            </a:r>
            <a:r>
              <a:rPr lang="en-US" b="0" i="1" dirty="0" err="1">
                <a:latin typeface="+mn-lt"/>
              </a:rPr>
              <a:t>ks</a:t>
            </a:r>
            <a:r>
              <a:rPr lang="en-US" b="0" i="1" dirty="0">
                <a:latin typeface="+mn-lt"/>
              </a:rPr>
              <a:t>/, what word will we have? </a:t>
            </a:r>
            <a:endParaRPr lang="en-US" b="0"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Students: /</a:t>
            </a:r>
            <a:r>
              <a:rPr lang="en-US" b="0" i="1" dirty="0">
                <a:latin typeface="+mn-lt"/>
              </a:rPr>
              <a:t>f/, /l/, /a/, /x/, </a:t>
            </a:r>
            <a:r>
              <a:rPr lang="en-US" b="1" i="1" dirty="0">
                <a:latin typeface="+mn-lt"/>
              </a:rPr>
              <a:t>flax</a:t>
            </a:r>
            <a:r>
              <a:rPr lang="en-US" b="0" i="1" dirty="0">
                <a:latin typeface="+mn-lt"/>
              </a:rPr>
              <a:t>.*</a:t>
            </a:r>
            <a:endParaRPr lang="en-US" b="0"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rubbing out and replacing the last two letters on your class whiteboard to write </a:t>
            </a:r>
            <a:r>
              <a:rPr lang="en-US" b="1" dirty="0">
                <a:latin typeface="+mn-lt"/>
              </a:rPr>
              <a:t>flax</a:t>
            </a:r>
            <a:r>
              <a:rPr lang="en-US" b="0" dirty="0">
                <a:latin typeface="+mn-lt"/>
              </a:rPr>
              <a:t>.</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Point to the letters on the class whiteboard and support students to say </a:t>
            </a:r>
            <a:r>
              <a:rPr lang="en-US" b="0" i="0" dirty="0">
                <a:latin typeface="+mn-lt"/>
              </a:rPr>
              <a:t>/</a:t>
            </a:r>
            <a:r>
              <a:rPr lang="en-US" b="0" i="1" dirty="0">
                <a:latin typeface="+mn-lt"/>
              </a:rPr>
              <a:t>f/, /l/, /a/, /x/, </a:t>
            </a:r>
            <a:r>
              <a:rPr lang="en-US" b="1" i="1" dirty="0">
                <a:latin typeface="+mn-lt"/>
              </a:rPr>
              <a:t>flax</a:t>
            </a:r>
            <a:r>
              <a:rPr lang="en-US" b="0" i="1" dirty="0">
                <a:latin typeface="+mn-lt"/>
              </a:rPr>
              <a:t>.</a:t>
            </a:r>
            <a:endParaRPr lang="en-US" b="0"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a:t>
            </a:r>
            <a:r>
              <a:rPr lang="en-US" b="1" dirty="0">
                <a:latin typeface="+mn-lt"/>
              </a:rPr>
              <a:t>am</a:t>
            </a:r>
            <a:r>
              <a:rPr lang="en-US" b="0" dirty="0">
                <a:latin typeface="+mn-lt"/>
              </a:rPr>
              <a:t> – pr</a:t>
            </a:r>
            <a:r>
              <a:rPr lang="en-US" b="1" dirty="0">
                <a:latin typeface="+mn-lt"/>
              </a:rPr>
              <a:t>od</a:t>
            </a:r>
            <a:endParaRPr lang="en-US" b="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gl</a:t>
            </a:r>
            <a:r>
              <a:rPr lang="en-US" b="1" dirty="0">
                <a:latin typeface="+mn-lt"/>
              </a:rPr>
              <a:t>ad</a:t>
            </a:r>
            <a:r>
              <a:rPr lang="en-US" b="0" dirty="0">
                <a:latin typeface="+mn-lt"/>
              </a:rPr>
              <a:t> – gl</a:t>
            </a:r>
            <a:r>
              <a:rPr lang="en-US" b="1" dirty="0">
                <a:latin typeface="+mn-lt"/>
              </a:rPr>
              <a:t>um</a:t>
            </a:r>
            <a:endParaRPr lang="en-US" b="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sp</a:t>
            </a:r>
            <a:r>
              <a:rPr lang="en-US" b="1" dirty="0">
                <a:latin typeface="+mn-lt"/>
              </a:rPr>
              <a:t>ed</a:t>
            </a:r>
            <a:r>
              <a:rPr lang="en-US" b="0" dirty="0">
                <a:latin typeface="+mn-lt"/>
              </a:rPr>
              <a:t> – sp</a:t>
            </a:r>
            <a:r>
              <a:rPr lang="en-US" b="1" dirty="0">
                <a:latin typeface="+mn-lt"/>
              </a:rPr>
              <a:t>un</a:t>
            </a:r>
            <a:endParaRPr lang="en-US" b="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*If some students are already working with CCVC words you may choose to have them write the word on their mini-whiteboard as well. </a:t>
            </a:r>
            <a:endParaRPr lang="en-US" b="0" dirty="0">
              <a:latin typeface="+mn-lt"/>
              <a:ea typeface="Calibri"/>
              <a:cs typeface="Calibri"/>
            </a:endParaRPr>
          </a:p>
          <a:p>
            <a:endParaRPr lang="en-AU"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ll</a:t>
            </a:r>
            <a:r>
              <a:rPr lang="en-AU" sz="1200" kern="1200">
                <a:effectLst/>
                <a:latin typeface="+mn-lt"/>
                <a:ea typeface="Times New Roman" panose="02020603050405020304" pitchFamily="18" charset="0"/>
              </a:rPr>
              <a:t> making a /l/ sound. </a:t>
            </a:r>
          </a:p>
          <a:p>
            <a:endParaRPr lang="en-AU" sz="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i="0" u="none" strike="noStrike" baseline="0" err="1">
                <a:solidFill>
                  <a:srgbClr val="000000"/>
                </a:solidFill>
                <a:latin typeface="+mn-lt"/>
              </a:rPr>
              <a:t>generalisation</a:t>
            </a:r>
            <a:endParaRPr lang="en-US" sz="1200" b="0" i="0" u="none" strike="noStrike" baseline="0">
              <a:solidFill>
                <a:srgbClr val="000000"/>
              </a:solidFill>
              <a:latin typeface="+mn-lt"/>
            </a:endParaRPr>
          </a:p>
          <a:p>
            <a:pPr marL="0" indent="-172800">
              <a:buFont typeface="Arial" panose="020B0604020202020204" pitchFamily="34" charset="0"/>
              <a:buChar char="•"/>
            </a:pPr>
            <a:r>
              <a:rPr lang="en-US" sz="1200" b="0" i="0" u="none" strike="noStrike" baseline="0">
                <a:solidFill>
                  <a:srgbClr val="000000"/>
                </a:solidFill>
                <a:latin typeface="+mn-lt"/>
              </a:rPr>
              <a:t>When a one-syllable word ends in </a:t>
            </a:r>
            <a:r>
              <a:rPr lang="en-US" sz="1200" b="1" i="0" u="none" strike="noStrike" baseline="0">
                <a:solidFill>
                  <a:srgbClr val="000000"/>
                </a:solidFill>
                <a:latin typeface="+mn-lt"/>
              </a:rPr>
              <a:t>f</a:t>
            </a:r>
            <a:r>
              <a:rPr lang="en-US" sz="1200" b="0" i="0" u="none" strike="noStrike" baseline="0">
                <a:solidFill>
                  <a:srgbClr val="000000"/>
                </a:solidFill>
                <a:latin typeface="+mn-lt"/>
              </a:rPr>
              <a:t>,</a:t>
            </a:r>
            <a:r>
              <a:rPr lang="en-US" sz="1200" b="1" i="0" u="none" strike="noStrike" baseline="0">
                <a:solidFill>
                  <a:srgbClr val="000000"/>
                </a:solidFill>
                <a:latin typeface="+mn-lt"/>
              </a:rPr>
              <a:t> l</a:t>
            </a:r>
            <a:r>
              <a:rPr lang="en-US" sz="1200" b="0" i="0" u="none" strike="noStrike" baseline="0">
                <a:solidFill>
                  <a:srgbClr val="000000"/>
                </a:solidFill>
                <a:latin typeface="+mn-lt"/>
              </a:rPr>
              <a:t>,</a:t>
            </a:r>
            <a:r>
              <a:rPr lang="en-US" sz="1200" b="1" i="0" u="none" strike="noStrike" baseline="0">
                <a:solidFill>
                  <a:srgbClr val="000000"/>
                </a:solidFill>
                <a:latin typeface="+mn-lt"/>
              </a:rPr>
              <a:t> s </a:t>
            </a:r>
            <a:r>
              <a:rPr lang="en-US" sz="1200" b="0" i="0" u="none" strike="noStrike" baseline="0">
                <a:solidFill>
                  <a:srgbClr val="000000"/>
                </a:solidFill>
                <a:latin typeface="+mn-lt"/>
              </a:rPr>
              <a:t>or </a:t>
            </a:r>
            <a:r>
              <a:rPr lang="en-US" sz="1200" b="1" i="0" u="none" strike="noStrike" baseline="0">
                <a:solidFill>
                  <a:srgbClr val="000000"/>
                </a:solidFill>
                <a:latin typeface="+mn-lt"/>
              </a:rPr>
              <a:t>z</a:t>
            </a:r>
            <a:r>
              <a:rPr lang="en-US" sz="1200" b="0" i="0" u="none" strike="noStrike" baseline="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a:solidFill>
                  <a:srgbClr val="000000"/>
                </a:solidFill>
                <a:latin typeface="+mn-lt"/>
              </a:rPr>
              <a:t>This pattern can be remembered using the word ‘</a:t>
            </a:r>
            <a:r>
              <a:rPr lang="en-US" sz="1200" b="1" i="0" u="none" strike="noStrike" baseline="0">
                <a:solidFill>
                  <a:srgbClr val="000000"/>
                </a:solidFill>
                <a:latin typeface="+mn-lt"/>
              </a:rPr>
              <a:t>floss</a:t>
            </a:r>
            <a:r>
              <a:rPr lang="en-US" sz="1200" b="0" i="0" u="none" strike="noStrike" baseline="0">
                <a:solidFill>
                  <a:srgbClr val="000000"/>
                </a:solidFill>
                <a:latin typeface="+mn-lt"/>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there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err="1">
                <a:latin typeface="+mn-lt"/>
              </a:rPr>
              <a:t>th</a:t>
            </a:r>
            <a:r>
              <a:rPr lang="en-US" b="1">
                <a:latin typeface="+mn-lt"/>
              </a:rPr>
              <a:t>-ere </a:t>
            </a:r>
            <a:r>
              <a:rPr lang="en-US" b="0">
                <a:latin typeface="+mn-lt"/>
              </a:rPr>
              <a:t>spells </a:t>
            </a:r>
            <a:r>
              <a:rPr lang="en-US" b="1">
                <a:latin typeface="+mn-lt"/>
              </a:rPr>
              <a:t>there</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this spelling generalisation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to include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remember this.</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a:t>
            </a:r>
            <a:r>
              <a:rPr lang="en-US" sz="1200" b="0" i="1" u="none" strike="noStrike" baseline="0" dirty="0" err="1">
                <a:solidFill>
                  <a:srgbClr val="000000"/>
                </a:solidFill>
                <a:latin typeface="+mn-lt"/>
              </a:rPr>
              <a:t>practise</a:t>
            </a:r>
            <a:r>
              <a:rPr lang="en-US" sz="1200" b="0" i="1" u="none" strike="noStrike" baseline="0" dirty="0">
                <a:solidFill>
                  <a:srgbClr val="000000"/>
                </a:solidFill>
                <a:latin typeface="+mn-lt"/>
              </a:rPr>
              <a:t> the double consonant, </a:t>
            </a:r>
            <a:r>
              <a:rPr lang="en-US" sz="1200" b="1" i="1" u="none" strike="noStrike" baseline="0" dirty="0" err="1">
                <a:solidFill>
                  <a:srgbClr val="000000"/>
                </a:solidFill>
                <a:latin typeface="+mn-lt"/>
              </a:rPr>
              <a:t>ll</a:t>
            </a:r>
            <a:r>
              <a:rPr lang="en-US" sz="1200" b="1" i="1" u="none" strike="noStrike" baseline="0" dirty="0">
                <a:solidFill>
                  <a:srgbClr val="000000"/>
                </a:solidFill>
                <a:latin typeface="+mn-lt"/>
              </a:rPr>
              <a:t> </a:t>
            </a:r>
            <a:r>
              <a:rPr lang="en-US" sz="1200" b="0" i="0" u="none" strike="noStrike" baseline="0" dirty="0">
                <a:solidFill>
                  <a:srgbClr val="000000"/>
                </a:solidFill>
                <a:latin typeface="+mn-lt"/>
              </a:rPr>
              <a:t>(say the letter name twice).</a:t>
            </a: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The</a:t>
            </a:r>
            <a:r>
              <a:rPr lang="en-AU" b="1">
                <a:latin typeface="+mn-lt"/>
              </a:rPr>
              <a:t> </a:t>
            </a:r>
            <a:r>
              <a:rPr lang="en-AU" b="1" dirty="0">
                <a:latin typeface="+mn-lt"/>
              </a:rPr>
              <a:t>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You may like to print a copy of this slide for students to refer to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blend it (words ending with adjacent consonants): </a:t>
            </a:r>
            <a:r>
              <a:rPr lang="en-US" b="0" dirty="0"/>
              <a:t>targeting substitution and blending of final adjacent consonants in CVCC words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uses CVCC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 and spelling of CVCC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hunt</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1" i="1" dirty="0"/>
              <a:t>hunt</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Have students sound out each sound: </a:t>
            </a:r>
            <a:r>
              <a:rPr lang="en-US" b="0" i="1" dirty="0"/>
              <a:t>/h/, /u/, /n/, /t/, </a:t>
            </a:r>
            <a:r>
              <a:rPr lang="en-US" b="1" i="1" dirty="0"/>
              <a:t>hunt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hunt</a:t>
            </a:r>
            <a:r>
              <a:rPr lang="en-US" b="0" dirty="0"/>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Ask students to swap /n/, /t/ in</a:t>
            </a:r>
            <a:r>
              <a:rPr lang="en-US" b="1" dirty="0"/>
              <a:t> hunt </a:t>
            </a:r>
            <a:r>
              <a:rPr lang="en-US" b="0" dirty="0"/>
              <a:t>to /s/, /k/.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0" i="1" dirty="0"/>
              <a:t>/h/, /u/, /s/, /k/, </a:t>
            </a:r>
            <a:r>
              <a:rPr lang="en-US" b="1" i="1" dirty="0"/>
              <a:t>husk</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Sound out and read the word </a:t>
            </a:r>
            <a:r>
              <a:rPr lang="en-US" b="1" dirty="0"/>
              <a:t>husk.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la</a:t>
            </a:r>
            <a:r>
              <a:rPr lang="en-US" b="1" dirty="0"/>
              <a:t>mp </a:t>
            </a:r>
            <a:r>
              <a:rPr lang="en-US" b="0" dirty="0"/>
              <a:t>– la</a:t>
            </a:r>
            <a:r>
              <a:rPr lang="en-US" b="1" dirty="0"/>
              <a:t>nd</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te</a:t>
            </a:r>
            <a:r>
              <a:rPr lang="en-US" b="1" dirty="0"/>
              <a:t>st</a:t>
            </a:r>
            <a:r>
              <a:rPr lang="en-US" b="0" dirty="0"/>
              <a:t> – te</a:t>
            </a:r>
            <a:r>
              <a:rPr lang="en-US" b="1" dirty="0"/>
              <a:t>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a:t>
            </a:r>
            <a:r>
              <a:rPr lang="en-US" b="1" dirty="0"/>
              <a:t>sk </a:t>
            </a:r>
            <a:r>
              <a:rPr lang="en-US" b="0" dirty="0"/>
              <a:t>–</a:t>
            </a:r>
            <a:r>
              <a:rPr lang="en-US" b="1" dirty="0"/>
              <a:t> </a:t>
            </a:r>
            <a:r>
              <a:rPr lang="en-US" b="0" dirty="0"/>
              <a:t>de</a:t>
            </a:r>
            <a:r>
              <a:rPr lang="en-US" b="1" dirty="0"/>
              <a:t>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CVCC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letters on the large screen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err="1"/>
              <a:t>ll</a:t>
            </a:r>
            <a:r>
              <a:rPr lang="en-US" b="1" i="1"/>
              <a:t> </a:t>
            </a:r>
            <a:r>
              <a:rPr lang="en-US" i="1"/>
              <a:t>says /l/.</a:t>
            </a:r>
          </a:p>
          <a:p>
            <a:pPr marL="171450" indent="-171450">
              <a:buFont typeface="Arial" panose="020B0604020202020204" pitchFamily="34" charset="0"/>
              <a:buChar char="•"/>
            </a:pPr>
            <a:r>
              <a:rPr lang="en-US" i="1"/>
              <a:t>The letter </a:t>
            </a:r>
            <a:r>
              <a:rPr lang="en-US" b="1" i="1"/>
              <a:t>l </a:t>
            </a:r>
            <a:r>
              <a:rPr lang="en-US" i="1"/>
              <a:t>is doubled when it follows a short vowel sound at the end of a one-syllable word.</a:t>
            </a:r>
          </a:p>
          <a:p>
            <a:pPr marL="171450" indent="-171450">
              <a:buFont typeface="Arial" panose="020B0604020202020204" pitchFamily="34" charset="0"/>
              <a:buChar cha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err="1"/>
              <a:t>ll</a:t>
            </a:r>
            <a:r>
              <a:rPr lang="en-US" i="1"/>
              <a:t> says /l/.</a:t>
            </a:r>
          </a:p>
          <a:p>
            <a:pPr marL="171450" indent="-171450">
              <a:buFont typeface="Arial" panose="020B0604020202020204" pitchFamily="34" charset="0"/>
              <a:buChar char="•"/>
            </a:pPr>
            <a:r>
              <a:rPr lang="en-US" i="1"/>
              <a:t>the letter </a:t>
            </a:r>
            <a:r>
              <a:rPr lang="en-US" b="1" i="1"/>
              <a:t>l </a:t>
            </a:r>
            <a:r>
              <a:rPr lang="en-US" i="1"/>
              <a:t>is doubled when it follows a short vowel sound in a one-syllable word.</a:t>
            </a:r>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l </a:t>
            </a:r>
            <a:r>
              <a:rPr lang="en-US" b="0">
                <a:latin typeface="+mn-lt"/>
              </a:rPr>
              <a:t>in </a:t>
            </a:r>
            <a:r>
              <a:rPr lang="en-US" b="1">
                <a:latin typeface="+mn-lt"/>
              </a:rPr>
              <a:t>bell </a:t>
            </a:r>
            <a:r>
              <a:rPr lang="en-US" b="0">
                <a:latin typeface="+mn-lt"/>
              </a:rPr>
              <a:t>is doubled because it is at the end of the word and </a:t>
            </a:r>
            <a:r>
              <a:rPr lang="en-US">
                <a:latin typeface="+mn-lt"/>
              </a:rPr>
              <a:t>follows a short vowel sound /e/.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l </a:t>
            </a:r>
            <a:r>
              <a:rPr lang="en-US" b="0">
                <a:latin typeface="+mn-lt"/>
              </a:rPr>
              <a:t>in </a:t>
            </a:r>
            <a:r>
              <a:rPr lang="en-US" b="1">
                <a:latin typeface="+mn-lt"/>
              </a:rPr>
              <a:t>yell </a:t>
            </a:r>
            <a:r>
              <a:rPr lang="en-US" b="0">
                <a:latin typeface="+mn-lt"/>
              </a:rPr>
              <a:t>is doubled because it is at the end of the word and </a:t>
            </a:r>
            <a:r>
              <a:rPr lang="en-US">
                <a:latin typeface="+mn-lt"/>
              </a:rPr>
              <a:t>follows a short vowel sound /e/.</a:t>
            </a: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a:t>
            </a:r>
            <a:endParaRPr lang="en-AU"/>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l </a:t>
            </a:r>
            <a:r>
              <a:rPr lang="en-US" b="0">
                <a:latin typeface="+mn-lt"/>
              </a:rPr>
              <a:t>in </a:t>
            </a:r>
            <a:r>
              <a:rPr lang="en-US" b="1">
                <a:latin typeface="+mn-lt"/>
              </a:rPr>
              <a:t>quoll </a:t>
            </a:r>
            <a:r>
              <a:rPr lang="en-US" b="0">
                <a:latin typeface="+mn-lt"/>
              </a:rPr>
              <a:t>is doubled because it is at the end of the word and </a:t>
            </a:r>
            <a:r>
              <a:rPr lang="en-US">
                <a:latin typeface="+mn-lt"/>
              </a:rPr>
              <a:t>follows a short vowel sound /o/.</a:t>
            </a: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dull </a:t>
            </a:r>
            <a:r>
              <a:rPr lang="en-AU">
                <a:latin typeface="+mn-lt"/>
              </a:rPr>
              <a:t>follows the</a:t>
            </a:r>
            <a:r>
              <a:rPr lang="en-AU" b="0">
                <a:latin typeface="+mn-lt"/>
              </a:rPr>
              <a:t> ‘floss’ </a:t>
            </a:r>
            <a:r>
              <a:rPr lang="en-AU">
                <a:latin typeface="+mn-lt"/>
              </a:rPr>
              <a:t>spelling generalisation: </a:t>
            </a:r>
            <a:r>
              <a:rPr lang="en-US" b="0">
                <a:latin typeface="+mn-lt"/>
              </a:rPr>
              <a:t>the </a:t>
            </a:r>
            <a:r>
              <a:rPr lang="en-US" b="1">
                <a:latin typeface="+mn-lt"/>
              </a:rPr>
              <a:t>l </a:t>
            </a:r>
            <a:r>
              <a:rPr lang="en-US" b="0">
                <a:latin typeface="+mn-lt"/>
              </a:rPr>
              <a:t>in </a:t>
            </a:r>
            <a:r>
              <a:rPr lang="en-US" b="1">
                <a:latin typeface="+mn-lt"/>
              </a:rPr>
              <a:t>dull </a:t>
            </a:r>
            <a:r>
              <a:rPr lang="en-US" b="0">
                <a:latin typeface="+mn-lt"/>
              </a:rPr>
              <a:t>is doubled because it is at the end of the word and </a:t>
            </a:r>
            <a:r>
              <a:rPr lang="en-US">
                <a:latin typeface="+mn-lt"/>
              </a:rPr>
              <a:t>follows a short vowel sound /u/.</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still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l </a:t>
            </a:r>
            <a:r>
              <a:rPr lang="en-US" b="0">
                <a:latin typeface="+mn-lt"/>
              </a:rPr>
              <a:t>in </a:t>
            </a:r>
            <a:r>
              <a:rPr lang="en-US" b="1">
                <a:latin typeface="+mn-lt"/>
              </a:rPr>
              <a:t>still </a:t>
            </a:r>
            <a:r>
              <a:rPr lang="en-US" b="0">
                <a:latin typeface="+mn-lt"/>
              </a:rPr>
              <a:t>is doubled because it is at the end of the word and </a:t>
            </a:r>
            <a:r>
              <a:rPr lang="en-US">
                <a:latin typeface="+mn-lt"/>
              </a:rPr>
              <a:t>follows a short vowel sound /</a:t>
            </a:r>
            <a:r>
              <a:rPr lang="en-US" err="1">
                <a:latin typeface="+mn-lt"/>
              </a:rPr>
              <a:t>i</a:t>
            </a:r>
            <a:r>
              <a:rPr lang="en-US">
                <a:latin typeface="+mn-lt"/>
              </a:rPr>
              <a:t>/.</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roll </a:t>
            </a:r>
            <a:r>
              <a:rPr lang="en-AU">
                <a:latin typeface="+mn-lt"/>
              </a:rPr>
              <a:t>follows </a:t>
            </a:r>
            <a:r>
              <a:rPr lang="en-AU" b="0">
                <a:latin typeface="+mn-lt"/>
              </a:rPr>
              <a:t>the floss </a:t>
            </a:r>
            <a:r>
              <a:rPr lang="en-AU">
                <a:latin typeface="+mn-lt"/>
              </a:rPr>
              <a:t>spelling generalisation: </a:t>
            </a:r>
            <a:r>
              <a:rPr lang="en-US" b="0">
                <a:latin typeface="+mn-lt"/>
              </a:rPr>
              <a:t>the </a:t>
            </a:r>
            <a:r>
              <a:rPr lang="en-US" b="1">
                <a:latin typeface="+mn-lt"/>
              </a:rPr>
              <a:t>l </a:t>
            </a:r>
            <a:r>
              <a:rPr lang="en-US" b="0">
                <a:latin typeface="+mn-lt"/>
              </a:rPr>
              <a:t>in </a:t>
            </a:r>
            <a:r>
              <a:rPr lang="en-US" b="1">
                <a:latin typeface="+mn-lt"/>
              </a:rPr>
              <a:t>roll </a:t>
            </a:r>
            <a:r>
              <a:rPr lang="en-US" b="0">
                <a:latin typeface="+mn-lt"/>
              </a:rPr>
              <a:t>is doubled because it is at the end of the word and </a:t>
            </a:r>
            <a:r>
              <a:rPr lang="en-US">
                <a:latin typeface="+mn-lt"/>
              </a:rPr>
              <a:t>follows a short vowel /o/.</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ill</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/l/ after the short vowel sound /</a:t>
            </a:r>
            <a:r>
              <a:rPr lang="en-US" err="1"/>
              <a:t>i</a:t>
            </a:r>
            <a:r>
              <a:rPr lang="en-US"/>
              <a:t>/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l</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ill</a:t>
            </a:r>
            <a:r>
              <a:rPr lang="en-US" b="0"/>
              <a:t>,</a:t>
            </a:r>
            <a:r>
              <a:rPr lang="en-US" b="1"/>
              <a:t> bell</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/l/ after the short vowel sound /e/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l</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endParaRPr lang="en-US" b="0">
              <a:latin typeface="+mn-lt"/>
            </a:endParaRPr>
          </a:p>
          <a:p>
            <a:r>
              <a:rPr lang="en-US" b="0">
                <a:latin typeface="+mn-lt"/>
              </a:rPr>
              <a:t>Point to each vowel in random order, and say:</a:t>
            </a:r>
          </a:p>
          <a:p>
            <a:pPr marL="171450" indent="-171450">
              <a:buFont typeface="Arial" panose="020B0604020202020204" pitchFamily="34" charset="0"/>
              <a:buChar char="•"/>
            </a:pPr>
            <a:r>
              <a:rPr lang="en-US" b="0" i="1">
                <a:latin typeface="+mn-lt"/>
              </a:rPr>
              <a:t>Say the short sound (</a:t>
            </a:r>
            <a:r>
              <a:rPr lang="en-US" b="0">
                <a:latin typeface="+mn-lt"/>
              </a:rPr>
              <a:t>use the short-sound hand gesture*).</a:t>
            </a:r>
          </a:p>
          <a:p>
            <a:pPr marL="171450" indent="-171450">
              <a:buFont typeface="Arial" panose="020B0604020202020204" pitchFamily="34" charset="0"/>
              <a:buChar char="•"/>
            </a:pPr>
            <a:r>
              <a:rPr lang="en-US" b="0" i="1">
                <a:latin typeface="+mn-lt"/>
              </a:rPr>
              <a:t>Say the long sound </a:t>
            </a:r>
            <a:r>
              <a:rPr lang="en-US" b="0">
                <a:latin typeface="+mn-lt"/>
              </a:rPr>
              <a:t>(use the long-sound hand gesture**).</a:t>
            </a:r>
          </a:p>
          <a:p>
            <a:r>
              <a:rPr lang="en-US" b="0">
                <a:latin typeface="+mn-lt"/>
              </a:rPr>
              <a:t>Students say the relevant sounds for each vowel, using the matching hand gesture. </a:t>
            </a:r>
          </a:p>
          <a:p>
            <a:endParaRPr lang="en-US"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**Long-sound h</a:t>
            </a:r>
            <a:r>
              <a:rPr lang="en-US">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Note</a:t>
            </a:r>
            <a:r>
              <a:rPr lang="en-US"/>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a</a:t>
            </a:r>
            <a:r>
              <a:rPr lang="en-US" i="1"/>
              <a:t>: </a:t>
            </a:r>
            <a:r>
              <a:rPr lang="en-US" i="0"/>
              <a:t>short sound /a/, long sound /</a:t>
            </a:r>
            <a:r>
              <a:rPr lang="en-US" i="0">
                <a:latin typeface="Arial" panose="020B0604020202020204" pitchFamily="34" charset="0"/>
                <a:cs typeface="Arial" panose="020B0604020202020204" pitchFamily="34" charset="0"/>
              </a:rPr>
              <a:t>ā</a:t>
            </a:r>
            <a:r>
              <a:rPr lang="en-US"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e</a:t>
            </a:r>
            <a:r>
              <a:rPr lang="en-US" i="0"/>
              <a:t>: short sound /</a:t>
            </a:r>
            <a:r>
              <a:rPr lang="en-US" i="0">
                <a:latin typeface="Arial" panose="020B0604020202020204" pitchFamily="34" charset="0"/>
                <a:cs typeface="Arial" panose="020B0604020202020204" pitchFamily="34" charset="0"/>
              </a:rPr>
              <a:t>e</a:t>
            </a:r>
            <a:r>
              <a:rPr lang="en-US" i="0"/>
              <a:t>/, long sound /</a:t>
            </a:r>
            <a:r>
              <a:rPr lang="en-US" i="0">
                <a:latin typeface="Arial" panose="020B0604020202020204" pitchFamily="34" charset="0"/>
                <a:cs typeface="Arial" panose="020B0604020202020204" pitchFamily="34" charset="0"/>
              </a:rPr>
              <a:t>ē</a:t>
            </a:r>
            <a:r>
              <a:rPr lang="en-US" i="0"/>
              <a:t>/</a:t>
            </a:r>
          </a:p>
          <a:p>
            <a:pPr marL="171450" lvl="0" indent="-171450">
              <a:buFont typeface="Arial" panose="020B0604020202020204" pitchFamily="34" charset="0"/>
              <a:buChar char="•"/>
            </a:pPr>
            <a:r>
              <a:rPr lang="en-US" b="1" i="0"/>
              <a:t>i</a:t>
            </a:r>
            <a:r>
              <a:rPr lang="en-US" i="0"/>
              <a:t>: short sound /</a:t>
            </a:r>
            <a:r>
              <a:rPr lang="en-US" i="0" err="1">
                <a:latin typeface="Arial" panose="020B0604020202020204" pitchFamily="34" charset="0"/>
                <a:cs typeface="Arial" panose="020B0604020202020204" pitchFamily="34" charset="0"/>
              </a:rPr>
              <a:t>i</a:t>
            </a:r>
            <a:r>
              <a:rPr lang="en-US" i="0">
                <a:latin typeface="Arial" panose="020B0604020202020204" pitchFamily="34" charset="0"/>
                <a:cs typeface="Arial" panose="020B0604020202020204" pitchFamily="34" charset="0"/>
              </a:rPr>
              <a:t>/</a:t>
            </a:r>
            <a:r>
              <a:rPr lang="en-US" i="0"/>
              <a:t>, long sound /</a:t>
            </a:r>
            <a:r>
              <a:rPr lang="en-US" i="0">
                <a:latin typeface="Arial" panose="020B0604020202020204" pitchFamily="34" charset="0"/>
                <a:cs typeface="Arial" panose="020B0604020202020204" pitchFamily="34" charset="0"/>
              </a:rPr>
              <a:t>ī</a:t>
            </a:r>
            <a:r>
              <a:rPr lang="en-US" i="0"/>
              <a:t>/</a:t>
            </a:r>
          </a:p>
          <a:p>
            <a:pPr marL="171450" lvl="0" indent="-171450">
              <a:buFont typeface="Arial" panose="020B0604020202020204" pitchFamily="34" charset="0"/>
              <a:buChar char="•"/>
            </a:pPr>
            <a:r>
              <a:rPr lang="en-US" b="1" i="0"/>
              <a:t>o</a:t>
            </a:r>
            <a:r>
              <a:rPr lang="en-US" i="0"/>
              <a:t>: short sound /o/, long sound /</a:t>
            </a:r>
            <a:r>
              <a:rPr lang="en-US" i="0">
                <a:latin typeface="Arial" panose="020B0604020202020204" pitchFamily="34" charset="0"/>
                <a:cs typeface="Arial" panose="020B0604020202020204" pitchFamily="34" charset="0"/>
              </a:rPr>
              <a:t>ō</a:t>
            </a:r>
            <a:r>
              <a:rPr lang="en-US" i="0"/>
              <a:t>/</a:t>
            </a:r>
          </a:p>
          <a:p>
            <a:pPr marL="171450" lvl="0" indent="-171450">
              <a:buFont typeface="Arial" panose="020B0604020202020204" pitchFamily="34" charset="0"/>
              <a:buChar char="•"/>
            </a:pPr>
            <a:r>
              <a:rPr lang="en-US" b="1" i="0"/>
              <a:t>u</a:t>
            </a:r>
            <a:r>
              <a:rPr lang="en-US" i="0"/>
              <a:t>: short sound /</a:t>
            </a:r>
            <a:r>
              <a:rPr lang="en-US" i="0">
                <a:latin typeface="Arial" panose="020B0604020202020204" pitchFamily="34" charset="0"/>
                <a:cs typeface="Arial" panose="020B0604020202020204" pitchFamily="34" charset="0"/>
              </a:rPr>
              <a:t>u</a:t>
            </a:r>
            <a:r>
              <a:rPr lang="en-US" i="0"/>
              <a:t>/, long sound /</a:t>
            </a:r>
            <a:r>
              <a:rPr lang="en-US" i="0">
                <a:latin typeface="Arial" panose="020B0604020202020204" pitchFamily="34" charset="0"/>
                <a:cs typeface="Arial" panose="020B0604020202020204" pitchFamily="34" charset="0"/>
              </a:rPr>
              <a:t>ū</a:t>
            </a:r>
            <a:r>
              <a:rPr lang="en-US"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ill</a:t>
            </a:r>
            <a:r>
              <a:rPr lang="en-US" b="0"/>
              <a:t>,</a:t>
            </a:r>
            <a:r>
              <a:rPr lang="en-US" b="1"/>
              <a:t> bell</a:t>
            </a:r>
            <a:r>
              <a:rPr lang="en-US" b="0"/>
              <a:t>,</a:t>
            </a:r>
            <a:r>
              <a:rPr lang="en-US" b="1"/>
              <a:t> spill</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/l/ after the short vowel sound /</a:t>
            </a:r>
            <a:r>
              <a:rPr lang="en-US" err="1"/>
              <a:t>i</a:t>
            </a:r>
            <a:r>
              <a:rPr lang="en-US"/>
              <a:t>/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l</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indent="0">
              <a:buFont typeface="Arial" panose="020B0604020202020204" pitchFamily="34" charset="0"/>
              <a:buNone/>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doll</a:t>
            </a:r>
            <a:r>
              <a:rPr lang="en-US" sz="1200" b="0">
                <a:latin typeface="+mn-lt"/>
              </a:rPr>
              <a:t>.</a:t>
            </a:r>
            <a:endParaRPr lang="en-AU" sz="1200" b="0">
              <a:latin typeface="+mn-lt"/>
              <a:ea typeface="Calibri"/>
              <a:cs typeface="Calibri"/>
            </a:endParaRPr>
          </a:p>
          <a:p>
            <a:endParaRPr lang="en-US" sz="1200">
              <a:latin typeface="+mn-lt"/>
              <a:ea typeface="Calibri"/>
              <a:cs typeface="Calibri"/>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 following the short vowel sound /o/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l</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doll</a:t>
            </a:r>
            <a:r>
              <a:rPr lang="en-US" b="0"/>
              <a:t>,</a:t>
            </a:r>
            <a:r>
              <a:rPr lang="en-US" b="1"/>
              <a:t> hill</a:t>
            </a:r>
            <a:r>
              <a:rPr lang="en-US" b="0"/>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 following the short vowel sound /</a:t>
            </a:r>
            <a:r>
              <a:rPr lang="en-US" sz="1200" b="0" u="none" err="1">
                <a:latin typeface="+mn-lt"/>
              </a:rPr>
              <a:t>i</a:t>
            </a:r>
            <a:r>
              <a:rPr lang="en-US" sz="1200" b="0" u="none">
                <a:latin typeface="+mn-lt"/>
              </a:rPr>
              <a:t>/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l</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doll</a:t>
            </a:r>
            <a:r>
              <a:rPr lang="en-US" b="0"/>
              <a:t>,</a:t>
            </a:r>
            <a:r>
              <a:rPr lang="en-US" b="1"/>
              <a:t> hill</a:t>
            </a:r>
            <a:r>
              <a:rPr lang="en-US" b="0"/>
              <a:t>,</a:t>
            </a:r>
            <a:r>
              <a:rPr lang="en-US" b="1"/>
              <a:t> smell</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 following the short vowel sound /e/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l</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 </a:t>
            </a: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gn="l" defTabSz="914400" rtl="0" eaLnBrk="1" latinLnBrk="0" hangingPunct="1">
              <a:lnSpc>
                <a:spcPct val="107000"/>
              </a:lnSpc>
              <a:spcAft>
                <a:spcPts val="800"/>
              </a:spcAft>
              <a:buFont typeface="Symbol" panose="05050102010706020507" pitchFamily="18" charset="2"/>
              <a:buAutoNum type="arabicPeriod"/>
              <a:tabLst>
                <a:tab pos="5731510" algn="r"/>
              </a:tabLst>
            </a:pPr>
            <a:r>
              <a:rPr lang="en-AU" sz="1200" kern="1200">
                <a:solidFill>
                  <a:schemeClr val="tx1"/>
                </a:solidFill>
                <a:latin typeface="+mn-lt"/>
                <a:ea typeface="+mn-ea"/>
                <a:cs typeface="+mn-cs"/>
              </a:rPr>
              <a:t>Tell students the word you are going to spell. </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US" sz="1200" kern="1200">
                <a:solidFill>
                  <a:schemeClr val="tx1"/>
                </a:solidFill>
                <a:latin typeface="+mn-lt"/>
                <a:ea typeface="+mn-ea"/>
                <a:cs typeface="+mn-cs"/>
              </a:rPr>
              <a:t>Use the word in a sentence for context, for example: There is a sandwich in your lunchbox.</a:t>
            </a:r>
            <a:endParaRPr lang="en-AU" sz="1200" kern="1200">
              <a:solidFill>
                <a:schemeClr val="tx1"/>
              </a:solidFill>
              <a:latin typeface="+mn-lt"/>
              <a:ea typeface="+mn-ea"/>
              <a:cs typeface="+mn-cs"/>
            </a:endParaRP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Say the two sounds in the word: </a:t>
            </a:r>
            <a:r>
              <a:rPr lang="en-AU" sz="1200" kern="1200" err="1">
                <a:solidFill>
                  <a:schemeClr val="tx1"/>
                </a:solidFill>
                <a:latin typeface="+mn-lt"/>
                <a:ea typeface="+mn-ea"/>
                <a:cs typeface="+mn-cs"/>
              </a:rPr>
              <a:t>th</a:t>
            </a:r>
            <a:r>
              <a:rPr lang="en-AU" sz="1200" kern="1200">
                <a:solidFill>
                  <a:schemeClr val="tx1"/>
                </a:solidFill>
                <a:latin typeface="+mn-lt"/>
                <a:ea typeface="+mn-ea"/>
                <a:cs typeface="+mn-cs"/>
              </a:rPr>
              <a:t>/ere.</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On the class whiteboard, draw two short horizontal lines.</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Write the corresponding letters on each sound line. </a:t>
            </a:r>
          </a:p>
          <a:p>
            <a:pPr marL="172800" lvl="0" indent="-172800" algn="l" defTabSz="914400" rtl="0" eaLnBrk="1" latinLnBrk="0" hangingPunct="1">
              <a:lnSpc>
                <a:spcPct val="107000"/>
              </a:lnSpc>
              <a:buFont typeface="Symbol" panose="05050102010706020507" pitchFamily="18" charset="2"/>
              <a:buAutoNum type="arabicPeriod"/>
              <a:tabLst>
                <a:tab pos="5731510" algn="r"/>
              </a:tabLst>
            </a:pPr>
            <a:r>
              <a:rPr lang="en-AU" sz="1200" kern="1200">
                <a:solidFill>
                  <a:schemeClr val="tx1"/>
                </a:solidFill>
                <a:latin typeface="+mn-lt"/>
                <a:ea typeface="+mn-ea"/>
                <a:cs typeface="+mn-cs"/>
              </a:rPr>
              <a:t>Circle the irregular parts of the word, in this case the letters </a:t>
            </a:r>
            <a:r>
              <a:rPr lang="en-AU" sz="1200" kern="1200" err="1">
                <a:solidFill>
                  <a:schemeClr val="tx1"/>
                </a:solidFill>
                <a:latin typeface="+mn-lt"/>
                <a:ea typeface="+mn-ea"/>
                <a:cs typeface="+mn-cs"/>
              </a:rPr>
              <a:t>th</a:t>
            </a:r>
            <a:r>
              <a:rPr lang="en-AU" sz="1200" kern="1200">
                <a:solidFill>
                  <a:schemeClr val="tx1"/>
                </a:solidFill>
                <a:latin typeface="+mn-lt"/>
                <a:ea typeface="+mn-ea"/>
                <a:cs typeface="+mn-cs"/>
              </a:rPr>
              <a:t> and ere in there.</a:t>
            </a:r>
          </a:p>
          <a:p>
            <a:pPr marL="172800" lvl="0" indent="-172800" algn="l" defTabSz="914400" rtl="0" eaLnBrk="1" latinLnBrk="0" hangingPunct="1">
              <a:lnSpc>
                <a:spcPct val="107000"/>
              </a:lnSpc>
              <a:spcAft>
                <a:spcPts val="800"/>
              </a:spcAft>
              <a:buFont typeface="Symbol" panose="05050102010706020507" pitchFamily="18" charset="2"/>
              <a:buAutoNum type="arabicPeriod"/>
              <a:tabLst>
                <a:tab pos="5731510" algn="r"/>
              </a:tabLst>
            </a:pPr>
            <a:r>
              <a:rPr lang="en-AU" sz="1200" kern="1200">
                <a:solidFill>
                  <a:schemeClr val="tx1"/>
                </a:solidFill>
                <a:latin typeface="+mn-lt"/>
                <a:ea typeface="+mn-ea"/>
                <a:cs typeface="+mn-cs"/>
              </a:rPr>
              <a:t>Spell </a:t>
            </a:r>
            <a:r>
              <a:rPr lang="en-AU" sz="1200" kern="0">
                <a:effectLst/>
                <a:latin typeface="+mn-lt"/>
                <a:ea typeface="Times New Roman" panose="02020603050405020304" pitchFamily="18" charset="0"/>
              </a:rPr>
              <a:t>the word orally, for example: </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there</a:t>
            </a:r>
            <a:r>
              <a:rPr lang="en-AU" sz="1200" kern="0">
                <a:effectLst/>
                <a:latin typeface="+mn-lt"/>
                <a:ea typeface="Times New Roman" panose="02020603050405020304" pitchFamily="18" charset="0"/>
              </a:rPr>
              <a:t>.</a:t>
            </a:r>
          </a:p>
          <a:p>
            <a:pPr marL="342900" lvl="0" indent="-342900">
              <a:lnSpc>
                <a:spcPct val="106000"/>
              </a:lnSpc>
              <a:spcAft>
                <a:spcPts val="800"/>
              </a:spcAft>
              <a:buFont typeface="+mj-lt"/>
              <a:buAutoNum type="arabicPeriod"/>
            </a:pPr>
            <a:endParaRPr lang="en-AU" sz="1200" kern="0">
              <a:effectLst/>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F8C6-E2A2-24BF-265B-06AF0E9E5F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8AB6A1-F1FB-FCCA-CB2D-2BCEAD25B6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9221CA-A357-5CC0-5EF8-03357B821918}"/>
              </a:ext>
            </a:extLst>
          </p:cNvPr>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0">
                <a:effectLst/>
                <a:latin typeface="+mn-lt"/>
              </a:rPr>
              <a:t>Show students the similarities between the irregular word </a:t>
            </a:r>
            <a:r>
              <a:rPr lang="en-AU" sz="1200" b="1" kern="0">
                <a:effectLst/>
                <a:latin typeface="+mn-lt"/>
              </a:rPr>
              <a:t>where</a:t>
            </a:r>
            <a:r>
              <a:rPr lang="en-AU" sz="1200" b="0" kern="0">
                <a:effectLst/>
                <a:latin typeface="+mn-lt"/>
              </a:rPr>
              <a:t>,</a:t>
            </a:r>
            <a:r>
              <a:rPr lang="en-AU" sz="1200" kern="0">
                <a:effectLst/>
                <a:latin typeface="+mn-lt"/>
              </a:rPr>
              <a:t> which was taught in the previous lesson, and the irregular word </a:t>
            </a:r>
            <a:r>
              <a:rPr lang="en-AU" sz="1200" b="1" kern="0">
                <a:effectLst/>
                <a:latin typeface="+mn-lt"/>
              </a:rPr>
              <a:t>there</a:t>
            </a:r>
            <a:r>
              <a:rPr lang="en-AU" sz="1200" kern="0">
                <a:effectLst/>
                <a:latin typeface="+mn-lt"/>
              </a:rPr>
              <a:t>. </a:t>
            </a:r>
            <a:endParaRPr lang="en-AU">
              <a:latin typeface="+mn-lt"/>
            </a:endParaRPr>
          </a:p>
          <a:p>
            <a:pPr marL="0" lvl="0" indent="0">
              <a:lnSpc>
                <a:spcPct val="106000"/>
              </a:lnSpc>
              <a:spcAft>
                <a:spcPts val="800"/>
              </a:spcAft>
              <a:buFont typeface="Arial" panose="020B0604020202020204" pitchFamily="34" charset="0"/>
              <a:buNone/>
            </a:pPr>
            <a:endParaRPr lang="en-AU" sz="1200" kern="0">
              <a:effectLst/>
              <a:latin typeface="+mn-lt"/>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Tell students that they have already learned the irregular word </a:t>
            </a:r>
            <a:r>
              <a:rPr lang="en-AU" sz="1200" b="1" kern="0">
                <a:effectLst/>
                <a:latin typeface="+mn-lt"/>
              </a:rPr>
              <a:t>where</a:t>
            </a:r>
            <a:r>
              <a:rPr lang="en-AU" sz="1200" b="0" kern="0">
                <a:effectLst/>
                <a:latin typeface="+mn-lt"/>
              </a:rPr>
              <a:t>.</a:t>
            </a:r>
            <a:endParaRPr lang="en-AU" sz="1200" kern="0">
              <a:effectLst/>
              <a:latin typeface="+mn-lt"/>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Spell </a:t>
            </a:r>
            <a:r>
              <a:rPr lang="en-AU" sz="1200" b="1" kern="0">
                <a:effectLst/>
                <a:latin typeface="+mn-lt"/>
              </a:rPr>
              <a:t>where</a:t>
            </a:r>
            <a:r>
              <a:rPr lang="en-AU" sz="1200" kern="0">
                <a:effectLst/>
                <a:latin typeface="+mn-lt"/>
              </a:rPr>
              <a:t> </a:t>
            </a:r>
            <a:r>
              <a:rPr lang="en-AU" sz="1200" kern="0">
                <a:effectLst/>
                <a:latin typeface="+mn-lt"/>
                <a:ea typeface="Times New Roman" panose="02020603050405020304" pitchFamily="18" charset="0"/>
              </a:rPr>
              <a:t>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where</a:t>
            </a:r>
            <a:r>
              <a:rPr lang="en-AU" sz="1200" b="0" kern="0">
                <a:effectLst/>
                <a:latin typeface="+mn-lt"/>
                <a:ea typeface="Times New Roman" panose="02020603050405020304" pitchFamily="18" charset="0"/>
              </a:rPr>
              <a:t>.</a:t>
            </a:r>
            <a:r>
              <a:rPr lang="en-AU" sz="1200" b="1" kern="0">
                <a:effectLst/>
                <a:latin typeface="+mn-lt"/>
                <a:ea typeface="Times New Roman" panose="02020603050405020304" pitchFamily="18" charset="0"/>
              </a:rPr>
              <a:t> </a:t>
            </a:r>
            <a:endParaRPr lang="en-AU" sz="1200" b="0"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kern="0">
                <a:effectLst/>
                <a:latin typeface="+mn-lt"/>
              </a:rPr>
              <a:t>S</a:t>
            </a:r>
            <a:r>
              <a:rPr lang="en-AU" sz="1200" kern="0">
                <a:effectLst/>
                <a:latin typeface="+mn-lt"/>
              </a:rPr>
              <a:t>ay the </a:t>
            </a:r>
            <a:r>
              <a:rPr lang="en-AU" sz="1200">
                <a:effectLst/>
                <a:latin typeface="+mn-lt"/>
                <a:ea typeface="Times New Roman" panose="02020603050405020304" pitchFamily="18" charset="0"/>
                <a:cs typeface="Calibri" panose="020F0502020204030204" pitchFamily="34" charset="0"/>
              </a:rPr>
              <a:t>two sounds in </a:t>
            </a:r>
            <a:r>
              <a:rPr lang="en-AU" sz="1200" b="1">
                <a:effectLst/>
                <a:latin typeface="+mn-lt"/>
                <a:ea typeface="Times New Roman" panose="02020603050405020304" pitchFamily="18" charset="0"/>
                <a:cs typeface="Calibri" panose="020F0502020204030204" pitchFamily="34" charset="0"/>
              </a:rPr>
              <a:t>where</a:t>
            </a:r>
            <a:r>
              <a:rPr lang="en-AU" sz="1200">
                <a:effectLst/>
                <a:latin typeface="+mn-lt"/>
                <a:ea typeface="Times New Roman" panose="02020603050405020304" pitchFamily="18" charset="0"/>
                <a:cs typeface="Calibri" panose="020F0502020204030204" pitchFamily="34" charset="0"/>
              </a:rPr>
              <a:t>: </a:t>
            </a:r>
            <a:r>
              <a:rPr lang="en-AU" sz="1200" b="1" i="1" err="1">
                <a:effectLst/>
                <a:latin typeface="+mn-lt"/>
                <a:ea typeface="Times New Roman" panose="02020603050405020304" pitchFamily="18" charset="0"/>
                <a:cs typeface="Calibri" panose="020F0502020204030204" pitchFamily="34" charset="0"/>
              </a:rPr>
              <a:t>wh</a:t>
            </a:r>
            <a:r>
              <a:rPr lang="en-AU" sz="1200" b="1" i="1">
                <a:effectLst/>
                <a:latin typeface="+mn-lt"/>
                <a:ea typeface="Times New Roman" panose="02020603050405020304" pitchFamily="18" charset="0"/>
                <a:cs typeface="Calibri" panose="020F0502020204030204" pitchFamily="34" charset="0"/>
              </a:rPr>
              <a:t>/ere</a:t>
            </a:r>
            <a:r>
              <a:rPr lang="en-AU" sz="1200" b="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a:effectLst/>
                <a:latin typeface="+mn-lt"/>
                <a:ea typeface="Calibri" panose="020F0502020204030204" pitchFamily="34" charset="0"/>
                <a:cs typeface="Calibri" panose="020F0502020204030204" pitchFamily="34" charset="0"/>
              </a:rPr>
              <a:t>Tell students that </a:t>
            </a:r>
            <a:r>
              <a:rPr lang="en-AU" sz="1200" b="1">
                <a:effectLst/>
                <a:latin typeface="+mn-lt"/>
                <a:ea typeface="Calibri" panose="020F0502020204030204" pitchFamily="34" charset="0"/>
                <a:cs typeface="Calibri" panose="020F0502020204030204" pitchFamily="34" charset="0"/>
              </a:rPr>
              <a:t>there </a:t>
            </a:r>
            <a:r>
              <a:rPr lang="en-AU" sz="1200" b="0">
                <a:effectLst/>
                <a:latin typeface="+mn-lt"/>
                <a:ea typeface="Calibri" panose="020F0502020204030204" pitchFamily="34" charset="0"/>
                <a:cs typeface="Calibri" panose="020F0502020204030204" pitchFamily="34" charset="0"/>
              </a:rPr>
              <a:t>has the same sound at the end as </a:t>
            </a:r>
            <a:r>
              <a:rPr lang="en-AU" sz="1200" b="1">
                <a:effectLst/>
                <a:latin typeface="+mn-lt"/>
                <a:ea typeface="Calibri" panose="020F0502020204030204" pitchFamily="34" charset="0"/>
                <a:cs typeface="Calibri" panose="020F0502020204030204" pitchFamily="34" charset="0"/>
              </a:rPr>
              <a:t>where</a:t>
            </a:r>
            <a:r>
              <a:rPr lang="en-AU" sz="1200" b="0">
                <a:effectLst/>
                <a:latin typeface="+mn-lt"/>
                <a:ea typeface="Calibri" panose="020F0502020204030204" pitchFamily="34" charset="0"/>
                <a:cs typeface="Calibri" panose="020F0502020204030204" pitchFamily="34" charset="0"/>
              </a:rPr>
              <a:t>, and this is the ‘</a:t>
            </a:r>
            <a:r>
              <a:rPr lang="en-AU" sz="1200" b="1">
                <a:effectLst/>
                <a:latin typeface="+mn-lt"/>
                <a:ea typeface="Calibri" panose="020F0502020204030204" pitchFamily="34" charset="0"/>
                <a:cs typeface="Calibri" panose="020F0502020204030204" pitchFamily="34" charset="0"/>
              </a:rPr>
              <a:t>air</a:t>
            </a:r>
            <a:r>
              <a:rPr lang="en-AU" sz="1200" b="0">
                <a:effectLst/>
                <a:latin typeface="+mn-lt"/>
                <a:ea typeface="Calibri" panose="020F0502020204030204" pitchFamily="34" charset="0"/>
                <a:cs typeface="Calibri" panose="020F0502020204030204" pitchFamily="34" charset="0"/>
              </a:rPr>
              <a:t>’ sound.</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a:effectLst/>
                <a:latin typeface="+mn-lt"/>
                <a:ea typeface="Calibri" panose="020F0502020204030204" pitchFamily="34" charset="0"/>
                <a:cs typeface="Calibri" panose="020F0502020204030204" pitchFamily="34" charset="0"/>
              </a:rPr>
              <a:t>S</a:t>
            </a:r>
            <a:r>
              <a:rPr lang="en-AU" sz="1200" kern="0">
                <a:effectLst/>
                <a:latin typeface="+mn-lt"/>
              </a:rPr>
              <a:t>ay the </a:t>
            </a:r>
            <a:r>
              <a:rPr lang="en-AU" sz="1200">
                <a:effectLst/>
                <a:latin typeface="+mn-lt"/>
                <a:ea typeface="Times New Roman" panose="02020603050405020304" pitchFamily="18" charset="0"/>
                <a:cs typeface="Calibri" panose="020F0502020204030204" pitchFamily="34" charset="0"/>
              </a:rPr>
              <a:t>sounds in </a:t>
            </a:r>
            <a:r>
              <a:rPr lang="en-AU" sz="1200" b="1">
                <a:effectLst/>
                <a:latin typeface="+mn-lt"/>
                <a:ea typeface="Times New Roman" panose="02020603050405020304" pitchFamily="18" charset="0"/>
                <a:cs typeface="Calibri" panose="020F0502020204030204" pitchFamily="34" charset="0"/>
              </a:rPr>
              <a:t>where</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there</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 </a:t>
            </a:r>
            <a:r>
              <a:rPr lang="en-AU" sz="1200">
                <a:effectLst/>
                <a:latin typeface="+mn-lt"/>
                <a:ea typeface="Times New Roman" panose="02020603050405020304" pitchFamily="18" charset="0"/>
                <a:cs typeface="Calibri" panose="020F0502020204030204" pitchFamily="34" charset="0"/>
              </a:rPr>
              <a:t>one after the other: </a:t>
            </a:r>
            <a:r>
              <a:rPr lang="en-AU" sz="1200" b="1" i="1" err="1">
                <a:effectLst/>
                <a:latin typeface="+mn-lt"/>
                <a:ea typeface="Times New Roman" panose="02020603050405020304" pitchFamily="18" charset="0"/>
                <a:cs typeface="Calibri" panose="020F0502020204030204" pitchFamily="34" charset="0"/>
              </a:rPr>
              <a:t>wh</a:t>
            </a:r>
            <a:r>
              <a:rPr lang="en-AU" sz="1200" b="1" i="1">
                <a:effectLst/>
                <a:latin typeface="+mn-lt"/>
                <a:ea typeface="Times New Roman" panose="02020603050405020304" pitchFamily="18" charset="0"/>
                <a:cs typeface="Calibri" panose="020F0502020204030204" pitchFamily="34" charset="0"/>
              </a:rPr>
              <a:t>/ere</a:t>
            </a:r>
            <a:r>
              <a:rPr lang="en-AU" sz="1200" b="0" i="1">
                <a:effectLst/>
                <a:latin typeface="+mn-lt"/>
                <a:ea typeface="Times New Roman" panose="02020603050405020304" pitchFamily="18" charset="0"/>
                <a:cs typeface="Calibri" panose="020F0502020204030204" pitchFamily="34" charset="0"/>
              </a:rPr>
              <a:t>,</a:t>
            </a:r>
            <a:r>
              <a:rPr lang="en-AU" sz="1200" b="0">
                <a:effectLst/>
                <a:latin typeface="+mn-lt"/>
                <a:ea typeface="Times New Roman" panose="02020603050405020304" pitchFamily="18" charset="0"/>
                <a:cs typeface="Calibri" panose="020F0502020204030204" pitchFamily="34" charset="0"/>
              </a:rPr>
              <a:t> </a:t>
            </a:r>
            <a:r>
              <a:rPr lang="en-AU" sz="1200" b="1" i="1" err="1">
                <a:effectLst/>
                <a:latin typeface="+mn-lt"/>
                <a:ea typeface="Times New Roman" panose="02020603050405020304" pitchFamily="18" charset="0"/>
                <a:cs typeface="Calibri" panose="020F0502020204030204" pitchFamily="34" charset="0"/>
              </a:rPr>
              <a:t>th</a:t>
            </a:r>
            <a:r>
              <a:rPr lang="en-AU" sz="1200" b="1" i="1">
                <a:effectLst/>
                <a:latin typeface="+mn-lt"/>
                <a:ea typeface="Times New Roman" panose="02020603050405020304" pitchFamily="18" charset="0"/>
                <a:cs typeface="Calibri" panose="020F0502020204030204" pitchFamily="34" charset="0"/>
              </a:rPr>
              <a:t>/ere</a:t>
            </a:r>
            <a:r>
              <a:rPr lang="en-AU" sz="1200" b="0" i="1">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US" sz="1200" b="0" kern="1200">
                <a:effectLst/>
                <a:latin typeface="+mn-lt"/>
                <a:ea typeface="Times New Roman" panose="02020603050405020304" pitchFamily="18" charset="0"/>
              </a:rPr>
              <a:t>Point to the underlined part of each word and tell students that </a:t>
            </a:r>
            <a:r>
              <a:rPr lang="en-US" sz="1200" b="1" kern="1200">
                <a:effectLst/>
                <a:latin typeface="+mn-lt"/>
                <a:ea typeface="Times New Roman" panose="02020603050405020304" pitchFamily="18" charset="0"/>
              </a:rPr>
              <a:t>ere</a:t>
            </a:r>
            <a:r>
              <a:rPr lang="en-US" sz="1200" b="0" kern="1200">
                <a:effectLst/>
                <a:latin typeface="+mn-lt"/>
                <a:ea typeface="Times New Roman" panose="02020603050405020304" pitchFamily="18" charset="0"/>
              </a:rPr>
              <a:t> says the ‘</a:t>
            </a:r>
            <a:r>
              <a:rPr lang="en-US" sz="1200" b="1" kern="1200">
                <a:effectLst/>
                <a:latin typeface="+mn-lt"/>
                <a:ea typeface="Times New Roman" panose="02020603050405020304" pitchFamily="18" charset="0"/>
              </a:rPr>
              <a:t>air</a:t>
            </a:r>
            <a:r>
              <a:rPr lang="en-US" sz="1200" b="0" kern="1200">
                <a:effectLst/>
                <a:latin typeface="+mn-lt"/>
                <a:ea typeface="Times New Roman" panose="02020603050405020304" pitchFamily="18" charset="0"/>
              </a:rPr>
              <a:t>’ sound at the end of </a:t>
            </a:r>
            <a:r>
              <a:rPr lang="en-US" sz="1200" b="1" kern="1200">
                <a:effectLst/>
                <a:latin typeface="+mn-lt"/>
                <a:ea typeface="Times New Roman" panose="02020603050405020304" pitchFamily="18" charset="0"/>
              </a:rPr>
              <a:t>where</a:t>
            </a:r>
            <a:r>
              <a:rPr lang="en-US" sz="1200" b="0" kern="1200">
                <a:effectLst/>
                <a:latin typeface="+mn-lt"/>
                <a:ea typeface="Times New Roman" panose="02020603050405020304" pitchFamily="18" charset="0"/>
              </a:rPr>
              <a:t> and </a:t>
            </a:r>
            <a:r>
              <a:rPr lang="en-US" sz="1200" b="1" kern="1200">
                <a:effectLst/>
                <a:latin typeface="+mn-lt"/>
                <a:ea typeface="Times New Roman" panose="02020603050405020304" pitchFamily="18" charset="0"/>
              </a:rPr>
              <a:t>there</a:t>
            </a:r>
            <a:r>
              <a:rPr lang="en-US" sz="1200" b="0" kern="120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b="0" kern="120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US" sz="1200" b="0" kern="120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sz="1200" b="1">
              <a:effectLst/>
              <a:latin typeface="+mn-lt"/>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sz="1200" b="1">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panose="020B0604020202020204" pitchFamily="34" charset="0"/>
              <a:buNone/>
            </a:pPr>
            <a:endParaRPr lang="en-AU" sz="1200" kern="0">
              <a:effectLst/>
              <a:latin typeface="+mn-lt"/>
            </a:endParaRPr>
          </a:p>
          <a:p>
            <a:pPr marL="0" lvl="0" indent="0">
              <a:lnSpc>
                <a:spcPct val="106000"/>
              </a:lnSpc>
              <a:spcAft>
                <a:spcPts val="800"/>
              </a:spcAft>
              <a:buFont typeface="Arial" panose="020B0604020202020204" pitchFamily="34" charset="0"/>
              <a:buNone/>
            </a:pPr>
            <a:endParaRPr lang="en-AU" sz="1200" ker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E18131A-4E04-E10D-17CE-32BF1E8679DA}"/>
              </a:ext>
            </a:extLst>
          </p:cNvPr>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6251107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Tell students which word they are going to spell.</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Use the word in a sentence (students can participate in this).</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Say the two sounds in the word: </a:t>
            </a:r>
            <a:r>
              <a:rPr lang="en-AU" sz="1200" kern="0" err="1">
                <a:solidFill>
                  <a:schemeClr val="tx1"/>
                </a:solidFill>
                <a:effectLst/>
                <a:latin typeface="+mn-lt"/>
                <a:ea typeface="+mn-ea"/>
                <a:cs typeface="+mn-cs"/>
              </a:rPr>
              <a:t>th</a:t>
            </a:r>
            <a:r>
              <a:rPr lang="en-AU" sz="1200" kern="0">
                <a:solidFill>
                  <a:schemeClr val="tx1"/>
                </a:solidFill>
                <a:effectLst/>
                <a:latin typeface="+mn-lt"/>
                <a:ea typeface="+mn-ea"/>
                <a:cs typeface="+mn-cs"/>
              </a:rPr>
              <a:t>/ere.</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Draw two sound lines.</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Write the letters on the sound lines.</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Circle the irregular parts of the word: </a:t>
            </a:r>
            <a:r>
              <a:rPr lang="en-AU" sz="1200" kern="0" err="1">
                <a:solidFill>
                  <a:schemeClr val="tx1"/>
                </a:solidFill>
                <a:effectLst/>
                <a:latin typeface="+mn-lt"/>
                <a:ea typeface="+mn-ea"/>
                <a:cs typeface="+mn-cs"/>
              </a:rPr>
              <a:t>th</a:t>
            </a:r>
            <a:r>
              <a:rPr lang="en-AU" sz="1200" kern="0">
                <a:solidFill>
                  <a:schemeClr val="tx1"/>
                </a:solidFill>
                <a:effectLst/>
                <a:latin typeface="+mn-lt"/>
                <a:ea typeface="+mn-ea"/>
                <a:cs typeface="+mn-cs"/>
              </a:rPr>
              <a:t> and ere in there.</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solidFill>
                  <a:schemeClr val="tx1"/>
                </a:solidFill>
                <a:effectLst/>
                <a:latin typeface="+mn-lt"/>
                <a:ea typeface="+mn-ea"/>
                <a:cs typeface="+mn-cs"/>
              </a:rPr>
              <a:t>Spell </a:t>
            </a:r>
            <a:r>
              <a:rPr lang="en-AU" sz="1200" kern="0">
                <a:effectLst/>
                <a:latin typeface="+mn-lt"/>
                <a:ea typeface="Times New Roman" panose="02020603050405020304" pitchFamily="18" charset="0"/>
              </a:rPr>
              <a:t>the word orally: </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there</a:t>
            </a:r>
            <a:r>
              <a:rPr lang="en-AU" sz="1200" i="1" kern="0">
                <a:effectLst/>
                <a:latin typeface="+mn-lt"/>
                <a:ea typeface="Times New Roman" panose="02020603050405020304" pitchFamily="18" charset="0"/>
              </a:rPr>
              <a:t>. </a:t>
            </a: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err="1">
                <a:effectLst/>
                <a:latin typeface="+mn-lt"/>
                <a:ea typeface="Aptos" panose="020B0004020202020204" pitchFamily="34" charset="0"/>
                <a:cs typeface="Times New Roman" panose="02020603050405020304" pitchFamily="18" charset="0"/>
              </a:rPr>
              <a:t>th</a:t>
            </a:r>
            <a:r>
              <a:rPr lang="en-US" sz="1200" b="1">
                <a:effectLst/>
                <a:latin typeface="+mn-lt"/>
                <a:ea typeface="Aptos" panose="020B0004020202020204" pitchFamily="34" charset="0"/>
                <a:cs typeface="Times New Roman" panose="02020603050405020304" pitchFamily="18" charset="0"/>
              </a:rPr>
              <a:t>-ere</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there</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ll</a:t>
            </a:r>
            <a:endParaRPr lang="en-US" sz="1200" b="1">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a:latin typeface="+mn-lt"/>
              </a:rPr>
              <a:t>explain how the </a:t>
            </a:r>
            <a:r>
              <a:rPr lang="en-US" b="1">
                <a:latin typeface="+mn-lt"/>
              </a:rPr>
              <a:t>l</a:t>
            </a:r>
            <a:r>
              <a:rPr lang="en-US">
                <a:latin typeface="+mn-lt"/>
              </a:rPr>
              <a:t> in </a:t>
            </a:r>
            <a:r>
              <a:rPr lang="en-US" b="1">
                <a:latin typeface="+mn-lt"/>
              </a:rPr>
              <a:t>bell </a:t>
            </a:r>
            <a:r>
              <a:rPr lang="en-US" b="0">
                <a:latin typeface="+mn-lt"/>
              </a:rPr>
              <a:t>and </a:t>
            </a:r>
            <a:r>
              <a:rPr lang="en-US" b="1">
                <a:latin typeface="+mn-lt"/>
              </a:rPr>
              <a:t>hill </a:t>
            </a:r>
            <a:r>
              <a:rPr lang="en-US" b="0">
                <a:latin typeface="+mn-lt"/>
              </a:rPr>
              <a:t>is doubled because it </a:t>
            </a:r>
            <a:r>
              <a:rPr lang="en-US">
                <a:latin typeface="+mn-lt"/>
              </a:rPr>
              <a:t>follows a short vowel sound at the end of each of these words.</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err="1">
                <a:effectLst/>
                <a:latin typeface="+mn-lt"/>
                <a:ea typeface="Aptos" panose="020B0004020202020204" pitchFamily="34" charset="0"/>
                <a:cs typeface="Times New Roman" panose="02020603050405020304" pitchFamily="18" charset="0"/>
              </a:rPr>
              <a:t>th</a:t>
            </a:r>
            <a:r>
              <a:rPr lang="en-US" sz="1200" b="1" i="1">
                <a:effectLst/>
                <a:latin typeface="+mn-lt"/>
                <a:ea typeface="Aptos" panose="020B0004020202020204" pitchFamily="34" charset="0"/>
                <a:cs typeface="Times New Roman" panose="02020603050405020304" pitchFamily="18" charset="0"/>
              </a:rPr>
              <a:t>-ere</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there</a:t>
            </a:r>
            <a:r>
              <a:rPr lang="en-US" sz="1200" i="1">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ll</a:t>
            </a:r>
            <a:endParaRPr lang="en-US" sz="1200" b="1">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latin typeface="+mn-lt"/>
              </a:rPr>
              <a:t>explain how the </a:t>
            </a:r>
            <a:r>
              <a:rPr lang="en-US" sz="1200" b="1">
                <a:latin typeface="+mn-lt"/>
              </a:rPr>
              <a:t>l </a:t>
            </a:r>
            <a:r>
              <a:rPr lang="en-US" sz="1200">
                <a:latin typeface="+mn-lt"/>
              </a:rPr>
              <a:t>in </a:t>
            </a:r>
            <a:r>
              <a:rPr lang="en-US" sz="1200" b="1">
                <a:latin typeface="+mn-lt"/>
              </a:rPr>
              <a:t>yell </a:t>
            </a:r>
            <a:r>
              <a:rPr lang="en-US" sz="1200" b="0">
                <a:latin typeface="+mn-lt"/>
              </a:rPr>
              <a:t>and </a:t>
            </a:r>
            <a:r>
              <a:rPr lang="en-US" sz="1200" b="1">
                <a:latin typeface="+mn-lt"/>
              </a:rPr>
              <a:t>well </a:t>
            </a:r>
            <a:r>
              <a:rPr lang="en-US" sz="1200" b="0">
                <a:latin typeface="+mn-lt"/>
              </a:rPr>
              <a:t>is doubled because it </a:t>
            </a:r>
            <a:r>
              <a:rPr lang="en-US" sz="1200">
                <a:latin typeface="+mn-lt"/>
              </a:rPr>
              <a:t>follows a short vowel sound at the end of each of these words.</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dictation: </a:t>
            </a:r>
            <a:r>
              <a:rPr lang="en-US" b="1"/>
              <a:t>There was a smell in the well.</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spelling the words </a:t>
            </a:r>
            <a:r>
              <a:rPr lang="en-US" b="1"/>
              <a:t>smell</a:t>
            </a:r>
            <a:r>
              <a:rPr lang="en-US"/>
              <a:t> and </a:t>
            </a:r>
            <a:r>
              <a:rPr lang="en-US" b="1"/>
              <a:t>well </a:t>
            </a:r>
            <a:r>
              <a:rPr lang="en-US"/>
              <a:t>using double </a:t>
            </a:r>
            <a:r>
              <a:rPr lang="en-US" b="1" err="1"/>
              <a:t>ll</a:t>
            </a:r>
            <a:r>
              <a:rPr lang="en-US"/>
              <a:t> and the floss spelling </a:t>
            </a:r>
            <a:r>
              <a:rPr lang="en-US" err="1"/>
              <a:t>generalisation</a:t>
            </a:r>
            <a:endParaRPr lang="en-US"/>
          </a:p>
          <a:p>
            <a:pPr marL="171450" indent="-171450">
              <a:buFont typeface="Arial" panose="020B0604020202020204" pitchFamily="34" charset="0"/>
              <a:buChar char="•"/>
            </a:pPr>
            <a:r>
              <a:rPr lang="en-US"/>
              <a:t>re-reading the whole sentence to check for accuracy or any editing required.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 </a:t>
            </a:r>
            <a:endParaRPr lang="en-AU"/>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Review writing short and long vowel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Choose a vowel, for example, </a:t>
            </a:r>
            <a:r>
              <a:rPr lang="en-US" sz="1200" b="1">
                <a:effectLst/>
                <a:latin typeface="+mn-lt"/>
                <a:ea typeface="Aptos" panose="020B0004020202020204" pitchFamily="34" charset="0"/>
                <a:cs typeface="Aptos" panose="020B0004020202020204" pitchFamily="34" charset="0"/>
              </a:rPr>
              <a:t>a</a:t>
            </a:r>
            <a:r>
              <a:rPr lang="en-US" sz="1200" b="0">
                <a:effectLst/>
                <a:latin typeface="+mn-lt"/>
                <a:ea typeface="Aptos" panose="020B0004020202020204" pitchFamily="34" charset="0"/>
                <a:cs typeface="Aptos" panose="020B0004020202020204" pitchFamily="34" charset="0"/>
              </a:rPr>
              <a:t>.</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a:effectLst/>
                <a:latin typeface="+mn-lt"/>
                <a:ea typeface="Aptos" panose="020B0004020202020204" pitchFamily="34" charset="0"/>
                <a:cs typeface="Aptos" panose="020B0004020202020204" pitchFamily="34" charset="0"/>
              </a:rPr>
              <a:t>/a/* and /ā/.**</a:t>
            </a:r>
            <a:r>
              <a:rPr lang="en-US" sz="120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pairs of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/e/, long sound/</a:t>
            </a:r>
            <a:r>
              <a:rPr lang="en-US" sz="1200">
                <a:effectLst/>
                <a:latin typeface="+mn-lt"/>
                <a:ea typeface="Calibri" panose="020F0502020204030204" pitchFamily="34" charset="0"/>
                <a:cs typeface="Calibri" panose="020F0502020204030204" pitchFamily="34" charset="0"/>
              </a:rPr>
              <a:t>ē/</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t>
            </a:r>
            <a:r>
              <a:rPr lang="en-US" sz="1200" err="1">
                <a:effectLst/>
                <a:latin typeface="+mn-lt"/>
                <a:ea typeface="Aptos" panose="020B0004020202020204" pitchFamily="34" charset="0"/>
                <a:cs typeface="Aptos" panose="020B0004020202020204" pitchFamily="34" charset="0"/>
              </a:rPr>
              <a:t>i</a:t>
            </a:r>
            <a:r>
              <a:rPr lang="en-US" sz="1200">
                <a:effectLst/>
                <a:latin typeface="+mn-lt"/>
                <a:ea typeface="Aptos" panose="020B0004020202020204" pitchFamily="34" charset="0"/>
                <a:cs typeface="Aptos" panose="020B0004020202020204" pitchFamily="34" charset="0"/>
              </a:rPr>
              <a:t>/, long sound </a:t>
            </a:r>
            <a:r>
              <a:rPr lang="en-US" sz="1200">
                <a:effectLst/>
                <a:latin typeface="+mn-lt"/>
                <a:ea typeface="Calibri" panose="020F0502020204030204" pitchFamily="34" charset="0"/>
                <a:cs typeface="Calibri" panose="020F0502020204030204" pitchFamily="34" charset="0"/>
              </a:rPr>
              <a:t>/</a:t>
            </a:r>
            <a:r>
              <a:rPr lang="en-US" sz="1200">
                <a:effectLst/>
                <a:latin typeface="+mn-lt"/>
                <a:ea typeface="Calibri" panose="020F0502020204030204" pitchFamily="34" charset="0"/>
                <a:cs typeface="Arial" panose="020B0604020202020204" pitchFamily="34" charset="0"/>
              </a:rPr>
              <a:t>ī/</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/o/, long sound</a:t>
            </a:r>
            <a:r>
              <a:rPr lang="en-US" sz="1200">
                <a:effectLst/>
                <a:latin typeface="+mn-lt"/>
                <a:ea typeface="Calibri" panose="020F0502020204030204" pitchFamily="34" charset="0"/>
                <a:cs typeface="Arial" panose="020B0604020202020204" pitchFamily="34" charset="0"/>
              </a:rPr>
              <a:t>/</a:t>
            </a:r>
            <a:r>
              <a:rPr lang="en-US" sz="1200">
                <a:effectLst/>
                <a:latin typeface="+mn-lt"/>
                <a:ea typeface="Calibri" panose="020F0502020204030204" pitchFamily="34" charset="0"/>
                <a:cs typeface="Calibri" panose="020F0502020204030204" pitchFamily="34" charset="0"/>
              </a:rPr>
              <a:t>ō/ </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/u/, long sound</a:t>
            </a:r>
            <a:r>
              <a:rPr lang="en-US" sz="1200">
                <a:effectLst/>
                <a:latin typeface="+mn-lt"/>
                <a:ea typeface="Calibri" panose="020F0502020204030204" pitchFamily="34" charset="0"/>
                <a:cs typeface="Calibri" panose="020F0502020204030204" pitchFamily="34" charset="0"/>
              </a:rPr>
              <a:t>/ū/</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they </a:t>
            </a:r>
            <a:r>
              <a:rPr lang="en-US" sz="1200" err="1">
                <a:effectLst/>
                <a:latin typeface="+mn-lt"/>
                <a:ea typeface="Aptos" panose="020B0004020202020204" pitchFamily="34" charset="0"/>
                <a:cs typeface="Aptos" panose="020B0004020202020204" pitchFamily="34" charset="0"/>
              </a:rPr>
              <a:t>categorise</a:t>
            </a:r>
            <a:r>
              <a:rPr lang="en-US" sz="120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 </a:t>
            </a:r>
            <a:r>
              <a:rPr lang="en-US" b="1"/>
              <a:t>I will sell my doll. She is the one with the frill. </a:t>
            </a:r>
          </a:p>
          <a:p>
            <a:endParaRPr lang="en-US"/>
          </a:p>
          <a:p>
            <a:r>
              <a:rPr lang="en-US"/>
              <a:t>Tell students that they will write two sentences so they must end the first sentence with a full stop and begin the second sentence with an upper-case letter.</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identify the words </a:t>
            </a:r>
            <a:r>
              <a:rPr lang="en-US" b="1"/>
              <a:t>will</a:t>
            </a:r>
            <a:r>
              <a:rPr lang="en-US" b="0"/>
              <a:t>,</a:t>
            </a:r>
            <a:r>
              <a:rPr lang="en-US" b="1"/>
              <a:t> sell</a:t>
            </a:r>
            <a:r>
              <a:rPr lang="en-US" b="0"/>
              <a:t>,</a:t>
            </a:r>
            <a:r>
              <a:rPr lang="en-US" b="1"/>
              <a:t> doll </a:t>
            </a:r>
            <a:r>
              <a:rPr lang="en-US" b="0"/>
              <a:t>and</a:t>
            </a:r>
            <a:r>
              <a:rPr lang="en-US" b="1"/>
              <a:t> frill </a:t>
            </a:r>
            <a:r>
              <a:rPr lang="en-US"/>
              <a:t>as words where the </a:t>
            </a:r>
            <a:r>
              <a:rPr lang="en-US" b="1"/>
              <a:t>l</a:t>
            </a:r>
            <a:r>
              <a:rPr lang="en-US"/>
              <a:t> will be doubled using the floss spelling </a:t>
            </a:r>
            <a:r>
              <a:rPr lang="en-US" err="1"/>
              <a:t>generalisation</a:t>
            </a:r>
            <a:endParaRPr lang="en-US"/>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a:t>
            </a: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If students are able they can extend the sentence or write additional sentences containing the target spelling for the lesson.</a:t>
            </a:r>
          </a:p>
          <a:p>
            <a:endParaRPr lang="en-US"/>
          </a:p>
          <a:p>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bell</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doll</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smell</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err="1">
                <a:solidFill>
                  <a:srgbClr val="404040"/>
                </a:solidFill>
                <a:effectLst/>
                <a:latin typeface="+mn-lt"/>
                <a:ea typeface="Calibri" panose="020F0502020204030204" pitchFamily="34" charset="0"/>
                <a:cs typeface="Times New Roman" panose="02020603050405020304" pitchFamily="18" charset="0"/>
              </a:rPr>
              <a:t>generalisation</a:t>
            </a:r>
            <a:r>
              <a:rPr lang="en-US" sz="1200">
                <a:solidFill>
                  <a:srgbClr val="404040"/>
                </a:solidFill>
                <a:effectLst/>
                <a:latin typeface="+mn-lt"/>
                <a:ea typeface="Calibri" panose="020F0502020204030204" pitchFamily="34" charset="0"/>
                <a:cs typeface="Times New Roman" panose="02020603050405020304" pitchFamily="18" charset="0"/>
              </a:rPr>
              <a:t>. </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hill</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ill</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spill</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I will not spill it there on the grill.</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a:effectLst/>
                <a:latin typeface="+mn-lt"/>
                <a:ea typeface="Calibri" panose="020F0502020204030204" pitchFamily="34" charset="0"/>
                <a:cs typeface="Times New Roman" panose="02020603050405020304" pitchFamily="18" charset="0"/>
              </a:rPr>
              <a:t>*</a:t>
            </a: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4289721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(or double letters)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p>
          <a:p>
            <a:endParaRPr lang="en-US" sz="1200" b="0" dirty="0">
              <a:effectLst/>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mn-lt"/>
              </a:rPr>
              <a:t>*When pointing to </a:t>
            </a:r>
            <a:r>
              <a:rPr lang="en-US" sz="1200" b="1" dirty="0">
                <a:effectLst/>
                <a:latin typeface="+mn-lt"/>
              </a:rPr>
              <a:t>ff</a:t>
            </a:r>
            <a:r>
              <a:rPr lang="en-US" sz="1200" b="0" dirty="0">
                <a:effectLst/>
                <a:latin typeface="+mn-lt"/>
              </a:rPr>
              <a:t> ask students to explain the ‘</a:t>
            </a:r>
            <a:r>
              <a:rPr lang="en-US" sz="1200" b="1" dirty="0">
                <a:effectLst/>
                <a:latin typeface="+mn-lt"/>
              </a:rPr>
              <a:t>floss</a:t>
            </a:r>
            <a:r>
              <a:rPr lang="en-US" sz="1200" b="0" dirty="0">
                <a:effectLst/>
                <a:latin typeface="+mn-lt"/>
              </a:rPr>
              <a:t>’ spelling </a:t>
            </a:r>
            <a:r>
              <a:rPr lang="en-US" sz="1200" b="0" dirty="0" err="1">
                <a:effectLst/>
                <a:latin typeface="+mn-lt"/>
              </a:rPr>
              <a:t>generalisation</a:t>
            </a:r>
            <a:r>
              <a:rPr lang="en-US" sz="1200" b="0" dirty="0">
                <a:effectLst/>
                <a:latin typeface="+mn-lt"/>
              </a:rPr>
              <a:t>: </a:t>
            </a:r>
            <a:r>
              <a:rPr lang="en-US" i="0" dirty="0">
                <a:latin typeface="+mn-lt"/>
              </a:rPr>
              <a:t>the letter </a:t>
            </a:r>
            <a:r>
              <a:rPr lang="en-US" b="1" i="0" dirty="0">
                <a:latin typeface="+mn-lt"/>
              </a:rPr>
              <a:t>f </a:t>
            </a:r>
            <a:r>
              <a:rPr lang="en-US" i="0" dirty="0">
                <a:latin typeface="+mn-lt"/>
              </a:rPr>
              <a:t>at the end of a word is doubled when it follows a short vowel sound.</a:t>
            </a:r>
          </a:p>
          <a:p>
            <a:endParaRPr lang="en-US" b="1" i="0" dirty="0">
              <a:latin typeface="+mn-lt"/>
            </a:endParaRPr>
          </a:p>
          <a:p>
            <a:pPr marL="0" indent="0">
              <a:buFont typeface="Arial" panose="020B0604020202020204" pitchFamily="34" charset="0"/>
              <a:buNone/>
            </a:pPr>
            <a:r>
              <a:rPr lang="en-AU" dirty="0"/>
              <a:t>**</a:t>
            </a:r>
            <a:r>
              <a:rPr lang="en-US" dirty="0">
                <a:latin typeface="+mn-lt"/>
              </a:rPr>
              <a:t>Sounds 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x</a:t>
            </a:r>
            <a:r>
              <a:rPr lang="en-AU" dirty="0"/>
              <a:t> says /</a:t>
            </a:r>
            <a:r>
              <a:rPr lang="en-AU" dirty="0" err="1"/>
              <a:t>ks</a:t>
            </a:r>
            <a:r>
              <a:rPr lang="en-AU" dirty="0"/>
              <a:t>/ (as in </a:t>
            </a:r>
            <a:r>
              <a:rPr lang="en-AU" b="1" dirty="0"/>
              <a:t>fox</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ff</a:t>
            </a:r>
            <a:r>
              <a:rPr lang="en-AU" dirty="0"/>
              <a:t> says /f/ (as in </a:t>
            </a:r>
            <a:r>
              <a:rPr lang="en-AU" b="1" dirty="0"/>
              <a:t>puff</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887533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ks</a:t>
            </a:r>
            <a:r>
              <a:rPr lang="en-US" sz="1200">
                <a:effectLst/>
                <a:latin typeface="+mn-lt"/>
                <a:ea typeface="Aptos" panose="020B0004020202020204" pitchFamily="34" charset="0"/>
                <a:cs typeface="Aptos" panose="020B0004020202020204" pitchFamily="34" charset="0"/>
              </a:rPr>
              <a:t>/ (</a:t>
            </a:r>
            <a:r>
              <a:rPr lang="en-US" sz="1200" b="1">
                <a:effectLst/>
                <a:latin typeface="+mn-lt"/>
                <a:ea typeface="Aptos" panose="020B0004020202020204" pitchFamily="34" charset="0"/>
                <a:cs typeface="Aptos" panose="020B0004020202020204" pitchFamily="34" charset="0"/>
              </a:rPr>
              <a:t>x</a:t>
            </a:r>
            <a:r>
              <a:rPr lang="en-US" sz="1200">
                <a:effectLst/>
                <a:latin typeface="+mn-lt"/>
                <a:ea typeface="Aptos" panose="020B0004020202020204" pitchFamily="34" charset="0"/>
                <a:cs typeface="Aptos" panose="020B0004020202020204" pitchFamily="34" charset="0"/>
              </a:rPr>
              <a:t>), /f/*</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a:t>
            </a:r>
            <a:r>
              <a:rPr lang="en-US" sz="1200" b="0">
                <a:effectLst/>
                <a:latin typeface="+mn-lt"/>
              </a:rPr>
              <a:t>When students hear the /f/ sound say: </a:t>
            </a:r>
            <a:r>
              <a:rPr lang="en-US" sz="1200" b="0" i="1">
                <a:effectLst/>
                <a:latin typeface="+mn-lt"/>
              </a:rPr>
              <a:t>Write the letters for /f/ when it is at the end of a one-syllable word after a short vowel sound. </a:t>
            </a:r>
            <a:r>
              <a:rPr lang="en-US" sz="1200" b="0" i="0">
                <a:effectLst/>
                <a:latin typeface="+mn-lt"/>
              </a:rPr>
              <a:t>You could also refer to the </a:t>
            </a:r>
            <a:r>
              <a:rPr lang="en-US" sz="1200" b="1" i="0">
                <a:effectLst/>
                <a:latin typeface="+mn-lt"/>
              </a:rPr>
              <a:t>floss</a:t>
            </a:r>
            <a:r>
              <a:rPr lang="en-US" sz="1200" b="0" i="0">
                <a:effectLst/>
                <a:latin typeface="+mn-lt"/>
              </a:rPr>
              <a:t> spelling </a:t>
            </a:r>
            <a:r>
              <a:rPr lang="en-US" sz="1200" b="0" i="0" err="1">
                <a:effectLst/>
                <a:latin typeface="+mn-lt"/>
              </a:rPr>
              <a:t>generalisation</a:t>
            </a:r>
            <a:r>
              <a:rPr lang="en-US" sz="1200" b="0" i="0">
                <a:effectLst/>
                <a:latin typeface="+mn-lt"/>
              </a:rPr>
              <a:t>.</a:t>
            </a:r>
            <a:endParaRPr lang="en-US" b="1"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/o/, /f/, </a:t>
            </a:r>
            <a:r>
              <a:rPr lang="en-US" b="1"/>
              <a:t>off</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dolls</a:t>
            </a:r>
            <a:r>
              <a:rPr lang="en-US" b="0"/>
              <a:t>,</a:t>
            </a:r>
            <a:r>
              <a:rPr lang="en-US" b="1"/>
              <a:t> no</a:t>
            </a:r>
            <a:r>
              <a:rPr lang="en-US" b="0"/>
              <a:t>,</a:t>
            </a:r>
            <a:r>
              <a:rPr lang="en-US" b="1"/>
              <a:t> cuff</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dog</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Dogs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dog.</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jpeg"/><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7.png"/><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9.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8.png"/><Relationship Id="rId7"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5.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9.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PP%20Templates/Links/phase7-lozenge-grey.png" TargetMode="Externa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file:////Volumes/Big%20Storage/0_For%20MacBook%20Pro%20Changeover/ESA%20Design/0_2024%20WIP/LitHub%20Phases%20Templates/PP%20Templates/Links/phase7-lozenge-grey.png"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4.png"/><Relationship Id="rId2" Type="http://schemas.openxmlformats.org/officeDocument/2006/relationships/image" Target="../media/image3.png"/><Relationship Id="rId16" Type="http://schemas.openxmlformats.org/officeDocument/2006/relationships/image" Target="../media/image25.svg"/><Relationship Id="rId1" Type="http://schemas.openxmlformats.org/officeDocument/2006/relationships/slideMaster" Target="../slideMasters/slideMaster1.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78927"/>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hasCustomPrompt="1"/>
          </p:nvPr>
        </p:nvSpPr>
        <p:spPr>
          <a:xfrm>
            <a:off x="573325" y="2989478"/>
            <a:ext cx="5230844" cy="1420090"/>
          </a:xfrm>
        </p:spPr>
        <p:txBody>
          <a:bodyPr anchor="t" anchorCtr="0">
            <a:normAutofit/>
          </a:bodyPr>
          <a:lstStyle>
            <a:lvl1pPr marL="0" indent="0" algn="ctr">
              <a:lnSpc>
                <a:spcPct val="100000"/>
              </a:lnSpc>
              <a:spcBef>
                <a:spcPts val="0"/>
              </a:spcBef>
              <a:buNone/>
              <a:defRPr sz="28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Open and closed syllables – one syllable words</a:t>
            </a:r>
          </a:p>
          <a:p>
            <a:pPr lvl="0"/>
            <a:r>
              <a:rPr lang="en-US"/>
              <a:t>she   what   your   one</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hasCustomPrompt="1"/>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ff says /f/</a:t>
            </a:r>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Tree>
    <p:custDataLst>
      <p:tags r:id="rId1"/>
    </p:custDataLst>
    <p:extLst>
      <p:ext uri="{BB962C8B-B14F-4D97-AF65-F5344CB8AC3E}">
        <p14:creationId xmlns:p14="http://schemas.microsoft.com/office/powerpoint/2010/main" val="104698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5A8289ED-98F7-C705-4CC5-78E744C55AA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3B393D51-9200-3944-50E2-72816F7252E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3716AFED-29FC-04C5-0CF4-6F43CF7A690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E22DC814-9451-3792-9E98-CA46DA624F1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4302E83-DA52-222F-DE65-C34C8D7092D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8E238ACB-06E4-2598-BD6D-96C4A0F476B0}"/>
              </a:ext>
            </a:extLst>
          </p:cNvPr>
          <p:cNvPicPr>
            <a:picLocks noChangeAspect="1"/>
          </p:cNvPicPr>
          <p:nvPr userDrawn="1"/>
        </p:nvPicPr>
        <p:blipFill>
          <a:blip r:embed="rId6"/>
          <a:stretch>
            <a:fillRect/>
          </a:stretch>
        </p:blipFill>
        <p:spPr>
          <a:xfrm>
            <a:off x="9065621" y="269788"/>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9DD0A4E1-531F-C4F0-EFE4-DA0D877A5577}"/>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5F357D04-2F1F-8EB5-0CEE-5FCAB0BD5BE9}"/>
              </a:ext>
            </a:extLst>
          </p:cNvPr>
          <p:cNvPicPr>
            <a:picLocks noChangeAspect="1"/>
          </p:cNvPicPr>
          <p:nvPr userDrawn="1"/>
        </p:nvPicPr>
        <p:blipFill>
          <a:blip r:embed="rId6"/>
          <a:stretch>
            <a:fillRect/>
          </a:stretch>
        </p:blipFill>
        <p:spPr>
          <a:xfrm>
            <a:off x="9065621" y="269788"/>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7CBF2E0F-D26D-E776-BF40-A84EEB167D0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A909BD79-A8F0-E7F2-37D8-B2FF9D5EC9EA}"/>
              </a:ext>
            </a:extLst>
          </p:cNvPr>
          <p:cNvPicPr>
            <a:picLocks noChangeAspect="1"/>
          </p:cNvPicPr>
          <p:nvPr userDrawn="1"/>
        </p:nvPicPr>
        <p:blipFill>
          <a:blip r:embed="rId5"/>
          <a:stretch>
            <a:fillRect/>
          </a:stretch>
        </p:blipFill>
        <p:spPr>
          <a:xfrm>
            <a:off x="10025262" y="269789"/>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71136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300994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solidFill>
                <a:srgbClr val="0E1E42"/>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Title 1">
            <a:extLst>
              <a:ext uri="{FF2B5EF4-FFF2-40B4-BE49-F238E27FC236}">
                <a16:creationId xmlns:a16="http://schemas.microsoft.com/office/drawing/2014/main" id="{316CED16-E97B-CD52-366C-F2D8386E9984}"/>
              </a:ext>
            </a:extLst>
          </p:cNvPr>
          <p:cNvSpPr txBox="1">
            <a:spLocks/>
          </p:cNvSpPr>
          <p:nvPr userDrawn="1"/>
        </p:nvSpPr>
        <p:spPr>
          <a:xfrm>
            <a:off x="283762" y="291263"/>
            <a:ext cx="27113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2066287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7">
            <a:extLst>
              <a:ext uri="{FF2B5EF4-FFF2-40B4-BE49-F238E27FC236}">
                <a16:creationId xmlns:a16="http://schemas.microsoft.com/office/drawing/2014/main" id="{D0AD5840-8261-7D09-D64D-18B9DC3BA477}"/>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V3.0 </a:t>
              </a: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0596673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506325FE-BB96-3BF0-7487-184CD8BD4C8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934F54EE-C180-10E6-71A0-11ADE225CBD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915BCA8E-D4F2-2614-DE6B-5E54CC09BBA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1B6E39CF-535C-EB32-45C8-E6A98733631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87F36739-49D2-FA9B-F908-84C081549CB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7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77C4ED6D-3708-9BEB-3BBC-7C50B7156637}"/>
              </a:ext>
            </a:extLst>
          </p:cNvPr>
          <p:cNvGrpSpPr/>
          <p:nvPr userDrawn="1"/>
        </p:nvGrpSpPr>
        <p:grpSpPr>
          <a:xfrm>
            <a:off x="0" y="892467"/>
            <a:ext cx="8060635" cy="2029968"/>
            <a:chOff x="0" y="892467"/>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12" name="Group 11">
            <a:extLst>
              <a:ext uri="{FF2B5EF4-FFF2-40B4-BE49-F238E27FC236}">
                <a16:creationId xmlns:a16="http://schemas.microsoft.com/office/drawing/2014/main" id="{FC6F8866-2E7E-AB57-5549-9B3048E0833A}"/>
              </a:ext>
            </a:extLst>
          </p:cNvPr>
          <p:cNvGrpSpPr/>
          <p:nvPr userDrawn="1"/>
        </p:nvGrpSpPr>
        <p:grpSpPr>
          <a:xfrm>
            <a:off x="1876248" y="3638587"/>
            <a:ext cx="10315751" cy="2029968"/>
            <a:chOff x="1876248" y="3638587"/>
            <a:chExt cx="10315751" cy="2029968"/>
          </a:xfrm>
        </p:grpSpPr>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5" name="Group 4">
            <a:extLst>
              <a:ext uri="{FF2B5EF4-FFF2-40B4-BE49-F238E27FC236}">
                <a16:creationId xmlns:a16="http://schemas.microsoft.com/office/drawing/2014/main" id="{0854C1E5-9810-2898-BD70-37705D3E835E}"/>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userDrawn="1">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userDrawn="1">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 name="Rectangle 2">
            <a:extLst>
              <a:ext uri="{FF2B5EF4-FFF2-40B4-BE49-F238E27FC236}">
                <a16:creationId xmlns:a16="http://schemas.microsoft.com/office/drawing/2014/main" id="{95F8EB5F-2AC9-8E74-33D2-8F71B0C8D1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28A5A0E8-114B-F57F-0953-F24E1A7A5A03}"/>
              </a:ext>
            </a:extLst>
          </p:cNvPr>
          <p:cNvSpPr txBox="1">
            <a:spLocks/>
          </p:cNvSpPr>
          <p:nvPr userDrawn="1"/>
        </p:nvSpPr>
        <p:spPr>
          <a:xfrm>
            <a:off x="0" y="-142722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extLst>
      <p:ext uri="{BB962C8B-B14F-4D97-AF65-F5344CB8AC3E}">
        <p14:creationId xmlns:p14="http://schemas.microsoft.com/office/powerpoint/2010/main" val="32945633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 do EDITABLE 7: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E560216A-7B2C-D1A6-C555-E3E7F99AA5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0CDFA6B9-22C8-CFD0-8E7A-C9DD0FB9AFE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5F3E3DD7-7B0F-39DB-BB7A-717DC303C57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8AB42309-C21D-6C11-E22D-C00C4C067B3D}"/>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51108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7EC7474D-7EA0-88D1-8D6A-8B4B6CD74AB7}"/>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D99454E9-6D33-C7EA-9D3F-8E07A83C9D3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8074D175-37BF-AB65-101C-F881CE237C8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2F5F11DE-1734-89CA-5AA0-011162193422}"/>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D8795294-F45D-CDE8-31C5-B9AC1454F778}"/>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CAC9E503-A028-1FF5-360D-0074FF0089C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F36F22A0-2F82-1E42-5214-4BE607AF0566}"/>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6336C8D3-51A7-34CE-CA8F-C4F7FDAD1592}"/>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A48978F9-8C3A-B23D-C9B7-838F678ACAF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42934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en Slide 7.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2" name="Picture 1">
            <a:extLst>
              <a:ext uri="{FF2B5EF4-FFF2-40B4-BE49-F238E27FC236}">
                <a16:creationId xmlns:a16="http://schemas.microsoft.com/office/drawing/2014/main" id="{3C5D75FB-4024-C4C6-6518-A4668D7CF9CA}"/>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5" name="Title 1">
            <a:extLst>
              <a:ext uri="{FF2B5EF4-FFF2-40B4-BE49-F238E27FC236}">
                <a16:creationId xmlns:a16="http://schemas.microsoft.com/office/drawing/2014/main" id="{BE58B7A0-4C34-B56B-D82D-A686DADBB15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1</a:t>
            </a:r>
          </a:p>
        </p:txBody>
      </p:sp>
      <p:sp>
        <p:nvSpPr>
          <p:cNvPr id="6" name="Title 1">
            <a:extLst>
              <a:ext uri="{FF2B5EF4-FFF2-40B4-BE49-F238E27FC236}">
                <a16:creationId xmlns:a16="http://schemas.microsoft.com/office/drawing/2014/main" id="{4585FF4E-BD2C-3926-3B72-662444FEC49F}"/>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sp>
        <p:nvSpPr>
          <p:cNvPr id="7" name="Rectangle 6">
            <a:extLst>
              <a:ext uri="{FF2B5EF4-FFF2-40B4-BE49-F238E27FC236}">
                <a16:creationId xmlns:a16="http://schemas.microsoft.com/office/drawing/2014/main" id="{E84250AD-8FDD-7FF7-C593-218FEFEE5614}"/>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2320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cher Slide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Rectangle 3">
            <a:extLst>
              <a:ext uri="{FF2B5EF4-FFF2-40B4-BE49-F238E27FC236}">
                <a16:creationId xmlns:a16="http://schemas.microsoft.com/office/drawing/2014/main" id="{CEE868A8-47D4-E49B-00EB-E886808D381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825F85E9-D6CE-116B-EB0A-1BBDFE8DD0C9}"/>
              </a:ext>
            </a:extLst>
          </p:cNvPr>
          <p:cNvGrpSpPr/>
          <p:nvPr userDrawn="1"/>
        </p:nvGrpSpPr>
        <p:grpSpPr>
          <a:xfrm>
            <a:off x="8133899" y="300637"/>
            <a:ext cx="3847120" cy="511399"/>
            <a:chOff x="8133899" y="300637"/>
            <a:chExt cx="3847120" cy="511399"/>
          </a:xfrm>
        </p:grpSpPr>
        <p:pic>
          <p:nvPicPr>
            <p:cNvPr id="7" name="Picture 6">
              <a:extLst>
                <a:ext uri="{FF2B5EF4-FFF2-40B4-BE49-F238E27FC236}">
                  <a16:creationId xmlns:a16="http://schemas.microsoft.com/office/drawing/2014/main" id="{FAD769B1-0937-037A-542B-5DB74CB3F94A}"/>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9DE0330B-9C4C-50B4-BCDD-7F03D1FB625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58E78EDB-6490-8244-44F2-087D241BC634}"/>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3908360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cons 7: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52748" y="4497925"/>
              <a:ext cx="687978" cy="687978"/>
            </a:xfrm>
            <a:prstGeom prst="rect">
              <a:avLst/>
            </a:prstGeom>
          </p:spPr>
        </p:pic>
      </p:grpSp>
      <p:sp>
        <p:nvSpPr>
          <p:cNvPr id="6" name="Title 1">
            <a:extLst>
              <a:ext uri="{FF2B5EF4-FFF2-40B4-BE49-F238E27FC236}">
                <a16:creationId xmlns:a16="http://schemas.microsoft.com/office/drawing/2014/main" id="{F1ED7D97-79AC-105B-69DF-C5CBE4810ACC}"/>
              </a:ext>
            </a:extLst>
          </p:cNvPr>
          <p:cNvSpPr>
            <a:spLocks noGrp="1"/>
          </p:cNvSpPr>
          <p:nvPr userDrawn="1">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3" name="Rectangle 2">
            <a:extLst>
              <a:ext uri="{FF2B5EF4-FFF2-40B4-BE49-F238E27FC236}">
                <a16:creationId xmlns:a16="http://schemas.microsoft.com/office/drawing/2014/main" id="{A284E45A-F3E1-BBA1-3BF0-673373509F6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4BD355B-7E80-3368-9945-9DF0074F87CD}"/>
              </a:ext>
            </a:extLst>
          </p:cNvPr>
          <p:cNvGrpSpPr/>
          <p:nvPr userDrawn="1"/>
        </p:nvGrpSpPr>
        <p:grpSpPr>
          <a:xfrm>
            <a:off x="8133899" y="300637"/>
            <a:ext cx="3847120" cy="511399"/>
            <a:chOff x="8133899" y="300637"/>
            <a:chExt cx="3847120" cy="511399"/>
          </a:xfrm>
        </p:grpSpPr>
        <p:pic>
          <p:nvPicPr>
            <p:cNvPr id="4" name="Picture 3">
              <a:extLst>
                <a:ext uri="{FF2B5EF4-FFF2-40B4-BE49-F238E27FC236}">
                  <a16:creationId xmlns:a16="http://schemas.microsoft.com/office/drawing/2014/main" id="{F2E393C2-8C88-E5AC-0A99-10FB50194C44}"/>
                </a:ext>
              </a:extLst>
            </p:cNvPr>
            <p:cNvPicPr>
              <a:picLocks noChangeAspect="1"/>
            </p:cNvPicPr>
            <p:nvPr userDrawn="1"/>
          </p:nvPicPr>
          <p:blipFill>
            <a:blip r:embed="rId17" r:link="rId18">
              <a:extLst>
                <a:ext uri="{28A0092B-C50C-407E-A947-70E740481C1C}">
                  <a14:useLocalDpi xmlns:a14="http://schemas.microsoft.com/office/drawing/2010/main" val="0"/>
                </a:ext>
              </a:extLst>
            </a:blip>
            <a:srcRect/>
            <a:stretch>
              <a:fillRect/>
            </a:stretch>
          </p:blipFill>
          <p:spPr>
            <a:xfrm>
              <a:off x="8133899" y="300637"/>
              <a:ext cx="3847120" cy="493221"/>
            </a:xfrm>
            <a:prstGeom prst="rect">
              <a:avLst/>
            </a:prstGeom>
          </p:spPr>
        </p:pic>
        <p:sp>
          <p:nvSpPr>
            <p:cNvPr id="8" name="Title 1">
              <a:extLst>
                <a:ext uri="{FF2B5EF4-FFF2-40B4-BE49-F238E27FC236}">
                  <a16:creationId xmlns:a16="http://schemas.microsoft.com/office/drawing/2014/main" id="{7C15D671-D4EB-8AE6-02EA-8E4A0630C9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7</a:t>
              </a:r>
            </a:p>
          </p:txBody>
        </p:sp>
        <p:sp>
          <p:nvSpPr>
            <p:cNvPr id="9" name="Title 1">
              <a:extLst>
                <a:ext uri="{FF2B5EF4-FFF2-40B4-BE49-F238E27FC236}">
                  <a16:creationId xmlns:a16="http://schemas.microsoft.com/office/drawing/2014/main" id="{846021FA-CA38-6EAA-E40C-906F5E8F2EBC}"/>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686E6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2590102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1A2B3011-8229-E21C-2F5A-47A5489592B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649" r:id="rId5"/>
    <p:sldLayoutId id="2147483671" r:id="rId6"/>
    <p:sldLayoutId id="2147483707" r:id="rId7"/>
    <p:sldLayoutId id="2147483672" r:id="rId8"/>
    <p:sldLayoutId id="2147483690" r:id="rId9"/>
    <p:sldLayoutId id="2147483696" r:id="rId10"/>
    <p:sldLayoutId id="2147483697" r:id="rId11"/>
    <p:sldLayoutId id="2147483705" r:id="rId12"/>
    <p:sldLayoutId id="2147483709" r:id="rId13"/>
    <p:sldLayoutId id="2147483715" r:id="rId14"/>
    <p:sldLayoutId id="2147483716" r:id="rId15"/>
    <p:sldLayoutId id="2147483717" r:id="rId16"/>
    <p:sldLayoutId id="2147483718" r:id="rId17"/>
    <p:sldLayoutId id="2147483724" r:id="rId18"/>
    <p:sldLayoutId id="2147483698" r:id="rId19"/>
    <p:sldLayoutId id="2147483703" r:id="rId20"/>
    <p:sldLayoutId id="2147483699" r:id="rId21"/>
    <p:sldLayoutId id="2147483701" r:id="rId22"/>
    <p:sldLayoutId id="2147483702" r:id="rId23"/>
    <p:sldLayoutId id="2147483704" r:id="rId24"/>
    <p:sldLayoutId id="2147483710" r:id="rId25"/>
    <p:sldLayoutId id="2147483695" r:id="rId26"/>
    <p:sldLayoutId id="2147483708" r:id="rId27"/>
    <p:sldLayoutId id="2147483711" r:id="rId28"/>
    <p:sldLayoutId id="2147483712" r:id="rId29"/>
    <p:sldLayoutId id="2147483713" r:id="rId30"/>
    <p:sldLayoutId id="2147483691" r:id="rId31"/>
    <p:sldLayoutId id="2147483714" r:id="rId32"/>
    <p:sldLayoutId id="2147483692" r:id="rId33"/>
    <p:sldLayoutId id="2147483693" r:id="rId34"/>
    <p:sldLayoutId id="2147483694"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40.jpe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tags" Target="../tags/tag5.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2.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ags" Target="../tags/tag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xml"/><Relationship Id="rId1" Type="http://schemas.openxmlformats.org/officeDocument/2006/relationships/tags" Target="../tags/tag14.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2.xml"/><Relationship Id="rId1" Type="http://schemas.openxmlformats.org/officeDocument/2006/relationships/tags" Target="../tags/tag15.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2.xml"/><Relationship Id="rId1" Type="http://schemas.openxmlformats.org/officeDocument/2006/relationships/tags" Target="../tags/tag1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18.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1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4.xml"/><Relationship Id="rId1" Type="http://schemas.openxmlformats.org/officeDocument/2006/relationships/tags" Target="../tags/tag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4.xml"/><Relationship Id="rId1" Type="http://schemas.openxmlformats.org/officeDocument/2006/relationships/tags" Target="../tags/tag2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3.xml"/><Relationship Id="rId1" Type="http://schemas.openxmlformats.org/officeDocument/2006/relationships/tags" Target="../tags/tag2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0.xml"/><Relationship Id="rId1" Type="http://schemas.openxmlformats.org/officeDocument/2006/relationships/tags" Target="../tags/tag2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2.xml"/><Relationship Id="rId1" Type="http://schemas.openxmlformats.org/officeDocument/2006/relationships/tags" Target="../tags/tag25.xml"/><Relationship Id="rId5" Type="http://schemas.openxmlformats.org/officeDocument/2006/relationships/image" Target="../media/image34.sv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26.xml"/><Relationship Id="rId5" Type="http://schemas.openxmlformats.org/officeDocument/2006/relationships/image" Target="../media/image34.sv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41.xml"/><Relationship Id="rId7" Type="http://schemas.openxmlformats.org/officeDocument/2006/relationships/image" Target="../media/image19.svg"/><Relationship Id="rId12" Type="http://schemas.openxmlformats.org/officeDocument/2006/relationships/image" Target="../media/image47.png"/><Relationship Id="rId2" Type="http://schemas.openxmlformats.org/officeDocument/2006/relationships/slideLayout" Target="../slideLayouts/slideLayout31.xml"/><Relationship Id="rId1" Type="http://schemas.openxmlformats.org/officeDocument/2006/relationships/tags" Target="../tags/tag27.xml"/><Relationship Id="rId6" Type="http://schemas.openxmlformats.org/officeDocument/2006/relationships/image" Target="../media/image18.png"/><Relationship Id="rId11" Type="http://schemas.openxmlformats.org/officeDocument/2006/relationships/image" Target="../media/image45.png"/><Relationship Id="rId5" Type="http://schemas.openxmlformats.org/officeDocument/2006/relationships/image" Target="../media/image49.svg"/><Relationship Id="rId10" Type="http://schemas.openxmlformats.org/officeDocument/2006/relationships/image" Target="../media/image43.png"/><Relationship Id="rId4" Type="http://schemas.openxmlformats.org/officeDocument/2006/relationships/image" Target="../media/image48.png"/><Relationship Id="rId9" Type="http://schemas.openxmlformats.org/officeDocument/2006/relationships/image" Target="../media/image21.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7.xml"/><Relationship Id="rId1" Type="http://schemas.openxmlformats.org/officeDocument/2006/relationships/tags" Target="../tags/tag28.xml"/><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54.svg"/><Relationship Id="rId2" Type="http://schemas.openxmlformats.org/officeDocument/2006/relationships/slideLayout" Target="../slideLayouts/slideLayout10.xml"/><Relationship Id="rId1" Type="http://schemas.openxmlformats.org/officeDocument/2006/relationships/tags" Target="../tags/tag29.xml"/><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5.xml"/><Relationship Id="rId1" Type="http://schemas.openxmlformats.org/officeDocument/2006/relationships/tags" Target="../tags/tag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E8EAED"/>
                </a:solidFill>
                <a:latin typeface="+mn-lt"/>
              </a:rPr>
              <a:t>Slide 1 Start of presentation, </a:t>
            </a:r>
            <a:r>
              <a:rPr lang="en-US" sz="800" b="1" err="1">
                <a:solidFill>
                  <a:srgbClr val="E8EAED"/>
                </a:solidFill>
                <a:latin typeface="+mn-lt"/>
              </a:rPr>
              <a:t>ll</a:t>
            </a:r>
            <a:r>
              <a:rPr lang="en-US" sz="800" b="1">
                <a:solidFill>
                  <a:srgbClr val="E8EAED"/>
                </a:solidFill>
                <a:latin typeface="+mn-lt"/>
              </a:rPr>
              <a:t> says /l/</a:t>
            </a:r>
            <a:endParaRPr lang="en-US" sz="800">
              <a:solidFill>
                <a:srgbClr val="E8EAED"/>
              </a:solidFill>
              <a:latin typeface="+mn-lt"/>
            </a:endParaRPr>
          </a:p>
        </p:txBody>
      </p:sp>
      <p:sp>
        <p:nvSpPr>
          <p:cNvPr id="10" name="TextBox 9">
            <a:extLst>
              <a:ext uri="{FF2B5EF4-FFF2-40B4-BE49-F238E27FC236}">
                <a16:creationId xmlns:a16="http://schemas.microsoft.com/office/drawing/2014/main" id="{EA80DE46-95A7-3F05-0508-82DF2FB95910}"/>
              </a:ext>
            </a:extLst>
          </p:cNvPr>
          <p:cNvSpPr txBox="1"/>
          <p:nvPr/>
        </p:nvSpPr>
        <p:spPr>
          <a:xfrm>
            <a:off x="678976" y="2802548"/>
            <a:ext cx="5244152" cy="1785104"/>
          </a:xfrm>
          <a:prstGeom prst="rect">
            <a:avLst/>
          </a:prstGeom>
          <a:noFill/>
        </p:spPr>
        <p:txBody>
          <a:bodyPr wrap="square">
            <a:spAutoFit/>
          </a:bodyPr>
          <a:lstStyle/>
          <a:p>
            <a:pPr algn="ctr">
              <a:spcBef>
                <a:spcPts val="400"/>
              </a:spcBef>
              <a:defRPr/>
            </a:pPr>
            <a:r>
              <a:rPr lang="en-US" sz="2600">
                <a:solidFill>
                  <a:prstClr val="black"/>
                </a:solidFill>
                <a:latin typeface="Calibri" panose="020F0502020204030204"/>
              </a:rPr>
              <a:t>x   ff   -s suffix </a:t>
            </a:r>
            <a:br>
              <a:rPr lang="en-US" sz="2600">
                <a:solidFill>
                  <a:prstClr val="black"/>
                </a:solidFill>
                <a:latin typeface="Calibri" panose="020F0502020204030204"/>
              </a:rPr>
            </a:br>
            <a:r>
              <a:rPr lang="en-US" sz="2600">
                <a:solidFill>
                  <a:prstClr val="black"/>
                </a:solidFill>
                <a:latin typeface="Calibri" panose="020F0502020204030204"/>
              </a:rPr>
              <a:t>Short and long vowels</a:t>
            </a:r>
            <a:br>
              <a:rPr lang="en-US" sz="2600">
                <a:solidFill>
                  <a:prstClr val="black"/>
                </a:solidFill>
                <a:latin typeface="Calibri" panose="020F0502020204030204"/>
              </a:rPr>
            </a:br>
            <a:r>
              <a:rPr lang="en-US" sz="2600">
                <a:solidFill>
                  <a:prstClr val="black"/>
                </a:solidFill>
                <a:latin typeface="Calibri" panose="020F0502020204030204"/>
              </a:rPr>
              <a:t>Open/closed one-syllable words</a:t>
            </a:r>
            <a:br>
              <a:rPr lang="en-US" sz="2600">
                <a:solidFill>
                  <a:prstClr val="black"/>
                </a:solidFill>
                <a:latin typeface="Calibri" panose="020F0502020204030204"/>
              </a:rPr>
            </a:br>
            <a:r>
              <a:rPr lang="en-US" sz="2600">
                <a:solidFill>
                  <a:prstClr val="black"/>
                </a:solidFill>
                <a:latin typeface="Calibri" panose="020F0502020204030204"/>
              </a:rPr>
              <a:t>your    she    what    where</a:t>
            </a:r>
            <a:r>
              <a:rPr kumimoji="0" lang="en-US" sz="3200" b="0" i="0" u="none" strike="noStrike" kern="1200" cap="none" spc="0" normalizeH="0" baseline="0" noProof="0">
                <a:ln>
                  <a:noFill/>
                </a:ln>
                <a:solidFill>
                  <a:srgbClr val="0E1E42"/>
                </a:solidFill>
                <a:effectLst/>
                <a:uLnTx/>
                <a:uFillTx/>
                <a:latin typeface="Calibri" panose="020F0502020204030204"/>
                <a:ea typeface="+mn-ea"/>
                <a:cs typeface="+mn-cs"/>
              </a:rPr>
              <a:t> </a:t>
            </a:r>
          </a:p>
        </p:txBody>
      </p:sp>
      <p:sp>
        <p:nvSpPr>
          <p:cNvPr id="8" name="TextBox 7">
            <a:extLst>
              <a:ext uri="{FF2B5EF4-FFF2-40B4-BE49-F238E27FC236}">
                <a16:creationId xmlns:a16="http://schemas.microsoft.com/office/drawing/2014/main" id="{D749BC81-1D46-FA0C-4395-0FF008E9A33D}"/>
              </a:ext>
            </a:extLst>
          </p:cNvPr>
          <p:cNvSpPr txBox="1"/>
          <p:nvPr/>
        </p:nvSpPr>
        <p:spPr>
          <a:xfrm>
            <a:off x="6096000" y="3519435"/>
            <a:ext cx="5851489" cy="707886"/>
          </a:xfrm>
          <a:prstGeom prst="rect">
            <a:avLst/>
          </a:prstGeom>
          <a:noFill/>
        </p:spPr>
        <p:txBody>
          <a:bodyPr wrap="square">
            <a:spAutoFit/>
          </a:bodyPr>
          <a:lstStyle/>
          <a:p>
            <a:pPr algn="ctr"/>
            <a:r>
              <a:rPr kumimoji="0" lang="en-US" sz="4000" b="1" i="0" u="none" strike="noStrike" kern="1200" cap="none" spc="0" normalizeH="0" baseline="0" noProof="0" err="1">
                <a:ln>
                  <a:noFill/>
                </a:ln>
                <a:solidFill>
                  <a:srgbClr val="0E1E42"/>
                </a:solidFill>
                <a:effectLst/>
                <a:uLnTx/>
                <a:uFillTx/>
                <a:latin typeface="Calibri" panose="020F0502020204030204"/>
                <a:ea typeface="+mn-ea"/>
                <a:cs typeface="+mn-cs"/>
              </a:rPr>
              <a:t>ll</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says /</a:t>
            </a:r>
            <a:r>
              <a:rPr kumimoji="0" lang="en-US" sz="4000" b="1" i="0" u="none" strike="noStrike" kern="1200" cap="none" spc="0" normalizeH="0" baseline="0" noProof="0">
                <a:ln>
                  <a:noFill/>
                </a:ln>
                <a:solidFill>
                  <a:prstClr val="black"/>
                </a:solidFill>
                <a:effectLst/>
                <a:uLnTx/>
                <a:uFillTx/>
                <a:latin typeface="Calibri" panose="020F0502020204030204"/>
                <a:ea typeface="+mn-ea"/>
                <a:cs typeface="+mn-cs"/>
              </a:rPr>
              <a:t>l</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there</a:t>
            </a:r>
            <a:endParaRPr lang="en-AU" sz="4000"/>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a:solidFill>
                  <a:srgbClr val="E8EAED"/>
                </a:solidFill>
                <a:effectLst/>
                <a:latin typeface="+mn-lt"/>
                <a:ea typeface="+mj-ea"/>
                <a:cs typeface="+mj-cs"/>
              </a:rPr>
              <a:t>Slide 10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wigs   jugs   mats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a:solidFill>
                  <a:srgbClr val="E8EAED"/>
                </a:solidFill>
                <a:effectLst/>
                <a:latin typeface="+mn-lt"/>
                <a:ea typeface="+mj-ea"/>
                <a:cs typeface="+mj-cs"/>
              </a:rPr>
              <a:t>Slide 11 Review</a:t>
            </a:r>
            <a:endParaRPr lang="en-AU" sz="800">
              <a:solidFill>
                <a:srgbClr val="E8EAED"/>
              </a:solidFill>
              <a:latin typeface="+mn-lt"/>
            </a:endParaRPr>
          </a:p>
        </p:txBody>
      </p:sp>
      <p:grpSp>
        <p:nvGrpSpPr>
          <p:cNvPr id="2" name="Group 1" descr="pots, huts, legs">
            <a:extLst>
              <a:ext uri="{FF2B5EF4-FFF2-40B4-BE49-F238E27FC236}">
                <a16:creationId xmlns:a16="http://schemas.microsoft.com/office/drawing/2014/main" id="{F0089D4E-B176-E0D2-C722-A84F869BA1A1}"/>
              </a:ext>
            </a:extLst>
          </p:cNvPr>
          <p:cNvGrpSpPr/>
          <p:nvPr/>
        </p:nvGrpSpPr>
        <p:grpSpPr>
          <a:xfrm>
            <a:off x="220969" y="2485168"/>
            <a:ext cx="11309770" cy="2429136"/>
            <a:chOff x="220969" y="2485168"/>
            <a:chExt cx="11309770" cy="2429136"/>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0969" y="2485168"/>
              <a:ext cx="3099472" cy="2429136"/>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53259" y="2485168"/>
              <a:ext cx="3915525" cy="2129496"/>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01603" y="2485168"/>
              <a:ext cx="2429136" cy="2429136"/>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51B30D-7109-4EDB-4579-15E071E4970D}"/>
              </a:ext>
            </a:extLst>
          </p:cNvPr>
          <p:cNvSpPr>
            <a:spLocks noGrp="1"/>
          </p:cNvSpPr>
          <p:nvPr>
            <p:ph type="title"/>
          </p:nvPr>
        </p:nvSpPr>
        <p:spPr/>
        <p:txBody>
          <a:bodyPr/>
          <a:lstStyle/>
          <a:p>
            <a:r>
              <a:rPr lang="en-AU" sz="800" kern="1200">
                <a:solidFill>
                  <a:srgbClr val="E8EAED"/>
                </a:solidFill>
                <a:effectLst/>
                <a:latin typeface="+mn-lt"/>
                <a:ea typeface="+mj-ea"/>
                <a:cs typeface="+mj-cs"/>
              </a:rPr>
              <a:t>Slide 12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3388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0">
                <a:solidFill>
                  <a:srgbClr val="4557AD"/>
                </a:solidFill>
                <a:latin typeface="Tenorite" pitchFamily="2" charset="0"/>
                <a:ea typeface="Verdana" panose="020B0604030504040204" pitchFamily="34" charset="0"/>
                <a:cs typeface="Verdana" panose="020B0604030504040204" pitchFamily="34" charset="0"/>
              </a:rPr>
              <a:t>she  your  what  where</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4878BB-2768-AE26-0E41-69AEEA742CCF}"/>
              </a:ext>
            </a:extLst>
          </p:cNvPr>
          <p:cNvSpPr>
            <a:spLocks noGrp="1"/>
          </p:cNvSpPr>
          <p:nvPr>
            <p:ph type="title"/>
          </p:nvPr>
        </p:nvSpPr>
        <p:spPr/>
        <p:txBody>
          <a:bodyPr/>
          <a:lstStyle/>
          <a:p>
            <a:r>
              <a:rPr lang="en-AU" sz="800" kern="1200">
                <a:solidFill>
                  <a:srgbClr val="E8EAED"/>
                </a:solidFill>
                <a:effectLst/>
                <a:latin typeface="+mn-lt"/>
                <a:ea typeface="+mj-ea"/>
                <a:cs typeface="+mj-cs"/>
              </a:rPr>
              <a:t>Slide 13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274838"/>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Your gruff dad is not at the cliff so he went huff.</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3563F4-DA3B-5623-F48F-92D1E0FF7A5D}"/>
              </a:ext>
            </a:extLst>
          </p:cNvPr>
          <p:cNvSpPr>
            <a:spLocks noGrp="1"/>
          </p:cNvSpPr>
          <p:nvPr>
            <p:ph type="title"/>
          </p:nvPr>
        </p:nvSpPr>
        <p:spPr/>
        <p:txBody>
          <a:bodyPr/>
          <a:lstStyle/>
          <a:p>
            <a:r>
              <a:rPr lang="en-AU" sz="800" kern="1200">
                <a:solidFill>
                  <a:srgbClr val="E8EAED"/>
                </a:solidFill>
                <a:effectLst/>
                <a:latin typeface="+mn-lt"/>
                <a:ea typeface="+mj-ea"/>
                <a:cs typeface="+mj-cs"/>
              </a:rPr>
              <a:t>Slide 14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a:solidFill>
                  <a:srgbClr val="E8EAED"/>
                </a:solidFill>
                <a:latin typeface="+mn-lt"/>
              </a:rPr>
              <a:t>Slide 15 End of review, start of lesson</a:t>
            </a:r>
            <a:endParaRPr lang="en-AU" sz="80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D3F71-99DC-2048-7CAA-F6360D38E77F}"/>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16 Phonemic awareness</a:t>
            </a:r>
            <a:endParaRPr lang="en-AU" sz="800">
              <a:solidFill>
                <a:srgbClr val="E8EAED"/>
              </a:solidFill>
              <a:latin typeface="+mn-lt"/>
            </a:endParaRPr>
          </a:p>
        </p:txBody>
      </p:sp>
      <p:grpSp>
        <p:nvGrpSpPr>
          <p:cNvPr id="3" name="Group 2" descr="Four shapes in a row: two squares, a circle with two circular arrows in in to represent swapping, and a square with two circular arrows in in to represent swapping">
            <a:extLst>
              <a:ext uri="{FF2B5EF4-FFF2-40B4-BE49-F238E27FC236}">
                <a16:creationId xmlns:a16="http://schemas.microsoft.com/office/drawing/2014/main" id="{67D57689-F336-3949-BBA5-7D6EDDBA4042}"/>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1A701AA2-94CC-743E-ECD8-DCC127E7559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9191DD9-10B5-5C22-D237-D0D094D6F052}"/>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27C394A3-E78E-FA76-1AE6-36B7422238BE}"/>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054F0443-2194-B879-B75D-79324904BF45}"/>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B073AE4-362E-2E6B-1819-3A3164C1EEF6}"/>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933333"/>
              <a:ext cx="1432684" cy="1432684"/>
            </a:xfrm>
            <a:prstGeom prst="rect">
              <a:avLst/>
            </a:prstGeom>
          </p:spPr>
        </p:pic>
        <p:pic>
          <p:nvPicPr>
            <p:cNvPr id="10" name="Picture 9">
              <a:extLst>
                <a:ext uri="{FF2B5EF4-FFF2-40B4-BE49-F238E27FC236}">
                  <a16:creationId xmlns:a16="http://schemas.microsoft.com/office/drawing/2014/main" id="{F64A760F-F79F-0936-BAB7-C49CBDBF4EC6}"/>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22479" y="2933333"/>
              <a:ext cx="1432684" cy="1432684"/>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C300FA2-1E7D-4448-003B-D350DCEF1A90}"/>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17 Phonemic awareness</a:t>
            </a:r>
            <a:endParaRPr lang="en-AU" sz="800">
              <a:solidFill>
                <a:srgbClr val="E8EAED"/>
              </a:solidFill>
              <a:latin typeface="+mn-lt"/>
            </a:endParaRPr>
          </a:p>
        </p:txBody>
      </p:sp>
      <p:grpSp>
        <p:nvGrpSpPr>
          <p:cNvPr id="11" name="Group 10" descr="Four shapes in a row: two squares, a circle with two circular arrows in in to represent swapping, and a square with two circular arrows in in to represent swapping">
            <a:extLst>
              <a:ext uri="{FF2B5EF4-FFF2-40B4-BE49-F238E27FC236}">
                <a16:creationId xmlns:a16="http://schemas.microsoft.com/office/drawing/2014/main" id="{A426FA76-A4E4-0490-B61C-CD158BCDC98D}"/>
              </a:ext>
            </a:extLst>
          </p:cNvPr>
          <p:cNvGrpSpPr/>
          <p:nvPr/>
        </p:nvGrpSpPr>
        <p:grpSpPr>
          <a:xfrm>
            <a:off x="2433056" y="2878710"/>
            <a:ext cx="6843204" cy="1544702"/>
            <a:chOff x="2433056" y="2878710"/>
            <a:chExt cx="6843204" cy="1544702"/>
          </a:xfrm>
        </p:grpSpPr>
        <p:sp>
          <p:nvSpPr>
            <p:cNvPr id="12" name="Rounded Rectangle 13">
              <a:extLst>
                <a:ext uri="{FF2B5EF4-FFF2-40B4-BE49-F238E27FC236}">
                  <a16:creationId xmlns:a16="http://schemas.microsoft.com/office/drawing/2014/main" id="{224486EA-09F7-5F62-A7BC-F849141E1E06}"/>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7C8C209-2837-E8F9-F398-71AFE3983E36}"/>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83EAB278-1291-97A1-7363-3EC734E60827}"/>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3">
              <a:extLst>
                <a:ext uri="{FF2B5EF4-FFF2-40B4-BE49-F238E27FC236}">
                  <a16:creationId xmlns:a16="http://schemas.microsoft.com/office/drawing/2014/main" id="{E28DAD4B-02FB-0502-BB1A-BCB2585B14D7}"/>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1FFF14C2-6621-0200-521A-4C2C275F51EC}"/>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933333"/>
              <a:ext cx="1432684" cy="1432684"/>
            </a:xfrm>
            <a:prstGeom prst="rect">
              <a:avLst/>
            </a:prstGeom>
          </p:spPr>
        </p:pic>
        <p:pic>
          <p:nvPicPr>
            <p:cNvPr id="17" name="Picture 16">
              <a:extLst>
                <a:ext uri="{FF2B5EF4-FFF2-40B4-BE49-F238E27FC236}">
                  <a16:creationId xmlns:a16="http://schemas.microsoft.com/office/drawing/2014/main" id="{5377F79D-F5F2-6397-4D70-2B1B1E68B24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22479" y="2933333"/>
              <a:ext cx="1432684" cy="1432684"/>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a:solidFill>
                  <a:srgbClr val="E8EAED"/>
                </a:solidFill>
                <a:latin typeface="+mn-lt"/>
              </a:rPr>
              <a:t>Slide 18 Learning intention and success criteria</a:t>
            </a:r>
          </a:p>
        </p:txBody>
      </p:sp>
      <p:sp>
        <p:nvSpPr>
          <p:cNvPr id="7" name="TextBox 6">
            <a:extLst>
              <a:ext uri="{FF2B5EF4-FFF2-40B4-BE49-F238E27FC236}">
                <a16:creationId xmlns:a16="http://schemas.microsoft.com/office/drawing/2014/main" id="{09AB9521-6F5A-596C-C5DB-A7D2A0CC69FE}"/>
              </a:ext>
            </a:extLst>
          </p:cNvPr>
          <p:cNvSpPr txBox="1"/>
          <p:nvPr/>
        </p:nvSpPr>
        <p:spPr>
          <a:xfrm>
            <a:off x="938283" y="3691524"/>
            <a:ext cx="8301251"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say the sound for </a:t>
            </a:r>
            <a:r>
              <a:rPr kumimoji="0" lang="en-US" sz="2800" b="0" i="0" u="none" strike="noStrike" kern="1200" cap="none" spc="0" normalizeH="0" baseline="0" noProof="0" err="1">
                <a:ln>
                  <a:noFill/>
                </a:ln>
                <a:solidFill>
                  <a:prstClr val="black"/>
                </a:solidFill>
                <a:effectLst/>
                <a:uLnTx/>
                <a:uFillTx/>
                <a:latin typeface="Calibri"/>
                <a:ea typeface="Verdana"/>
                <a:cs typeface="Calibri"/>
              </a:rPr>
              <a:t>ll</a:t>
            </a:r>
            <a:endParaRPr kumimoji="0" lang="en-US" sz="28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read</a:t>
            </a:r>
            <a:r>
              <a:rPr kumimoji="0" lang="en-US" sz="2800" b="0" i="0" u="none" strike="noStrike" kern="1200" cap="none" spc="0" normalizeH="0" baseline="0" noProof="0">
                <a:ln>
                  <a:noFill/>
                </a:ln>
                <a:solidFill>
                  <a:prstClr val="black"/>
                </a:solidFill>
                <a:effectLst/>
                <a:uLnTx/>
                <a:uFillTx/>
                <a:latin typeface="Calibri"/>
                <a:ea typeface="Verdana"/>
                <a:cs typeface="Calibri"/>
              </a:rPr>
              <a:t> 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a:t>
            </a:r>
            <a:r>
              <a:rPr kumimoji="0" lang="en-US" sz="2800" b="0" i="0" u="none" strike="noStrike" kern="1200" cap="none" spc="0" normalizeH="0" baseline="0" noProof="0" err="1">
                <a:ln>
                  <a:noFill/>
                </a:ln>
                <a:solidFill>
                  <a:prstClr val="black"/>
                </a:solidFill>
                <a:effectLst/>
                <a:uLnTx/>
                <a:uFillTx/>
                <a:latin typeface="Calibri"/>
                <a:ea typeface="Verdana"/>
                <a:cs typeface="Calibri"/>
              </a:rPr>
              <a:t>ll</a:t>
            </a:r>
            <a:endParaRPr kumimoji="0" lang="en-US" sz="28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a:ea typeface="Verdana"/>
                <a:cs typeface="Calibri"/>
              </a:rPr>
              <a:t>spell</a:t>
            </a:r>
            <a:r>
              <a:rPr kumimoji="0" lang="en-US" sz="2800" b="0" i="0" u="none" strike="noStrike" kern="1200" cap="none" spc="0" normalizeH="0" baseline="0" noProof="0">
                <a:ln>
                  <a:noFill/>
                </a:ln>
                <a:solidFill>
                  <a:srgbClr val="0E1E42"/>
                </a:solidFill>
                <a:effectLst/>
                <a:uLnTx/>
                <a:uFillTx/>
                <a:latin typeface="Calibri"/>
                <a:ea typeface="Verdana"/>
                <a:cs typeface="Calibri"/>
              </a:rPr>
              <a:t> </a:t>
            </a:r>
            <a:r>
              <a:rPr kumimoji="0" lang="en-US" sz="2800" b="0" i="0" u="none" strike="noStrike" kern="1200" cap="none" spc="0" normalizeH="0" baseline="0" noProof="0">
                <a:ln>
                  <a:noFill/>
                </a:ln>
                <a:solidFill>
                  <a:prstClr val="black"/>
                </a:solidFill>
                <a:effectLst/>
                <a:uLnTx/>
                <a:uFillTx/>
                <a:latin typeface="Calibri"/>
                <a:ea typeface="Verdana"/>
                <a:cs typeface="Calibri"/>
              </a:rPr>
              <a:t>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a:t>
            </a:r>
            <a:r>
              <a:rPr kumimoji="0" lang="en-US" sz="2800" b="0" i="0" u="none" strike="noStrike" kern="1200" cap="none" spc="0" normalizeH="0" baseline="0" noProof="0">
                <a:ln>
                  <a:noFill/>
                </a:ln>
                <a:solidFill>
                  <a:prstClr val="black"/>
                </a:solidFill>
                <a:effectLst/>
                <a:uLnTx/>
                <a:uFillTx/>
                <a:latin typeface="Calibri"/>
                <a:ea typeface="Verdana"/>
                <a:cs typeface="Calibri"/>
              </a:rPr>
              <a:t>ll</a:t>
            </a:r>
            <a:r>
              <a:rPr kumimoji="0" lang="en-US" sz="2800" b="0" i="0" u="none" strike="noStrike" kern="1200" cap="none" spc="0" normalizeH="0" baseline="0" noProof="0">
                <a:ln>
                  <a:noFill/>
                </a:ln>
                <a:solidFill>
                  <a:srgbClr val="0E1E42"/>
                </a:solidFill>
                <a:effectLst/>
                <a:uLnTx/>
                <a:uFillTx/>
                <a:latin typeface="Calibri"/>
                <a:ea typeface="Verdana"/>
                <a:cs typeface="Calibri"/>
              </a:rPr>
              <a:t>.</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a:solidFill>
                  <a:srgbClr val="E8EAED"/>
                </a:solidFill>
                <a:latin typeface="+mn-lt"/>
              </a:rPr>
              <a:t>Slide 19 I do</a:t>
            </a:r>
          </a:p>
        </p:txBody>
      </p:sp>
      <p:grpSp>
        <p:nvGrpSpPr>
          <p:cNvPr id="3" name="Group 2" descr="Fairy floss">
            <a:extLst>
              <a:ext uri="{FF2B5EF4-FFF2-40B4-BE49-F238E27FC236}">
                <a16:creationId xmlns:a16="http://schemas.microsoft.com/office/drawing/2014/main" id="{07B1DD64-DA8E-4C3F-0EA4-594BEDBBEA0F}"/>
              </a:ext>
            </a:extLst>
          </p:cNvPr>
          <p:cNvGrpSpPr/>
          <p:nvPr/>
        </p:nvGrpSpPr>
        <p:grpSpPr>
          <a:xfrm>
            <a:off x="0" y="705647"/>
            <a:ext cx="12191999" cy="5670746"/>
            <a:chOff x="0" y="705647"/>
            <a:chExt cx="12191999" cy="5670746"/>
          </a:xfrm>
        </p:grpSpPr>
        <p:sp>
          <p:nvSpPr>
            <p:cNvPr id="4" name="Rounded Rectangle 16">
              <a:extLst>
                <a:ext uri="{FF2B5EF4-FFF2-40B4-BE49-F238E27FC236}">
                  <a16:creationId xmlns:a16="http://schemas.microsoft.com/office/drawing/2014/main" id="{86C5BAA1-746F-7D44-4107-935BB845B6DD}"/>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ED3ED8BB-408F-4E0F-59B9-23A61E99B0AC}"/>
                </a:ext>
              </a:extLst>
            </p:cNvPr>
            <p:cNvGrpSpPr/>
            <p:nvPr/>
          </p:nvGrpSpPr>
          <p:grpSpPr>
            <a:xfrm>
              <a:off x="4037376" y="705647"/>
              <a:ext cx="4876800" cy="4876800"/>
              <a:chOff x="4037376" y="705647"/>
              <a:chExt cx="4876800" cy="4876800"/>
            </a:xfrm>
          </p:grpSpPr>
          <p:pic>
            <p:nvPicPr>
              <p:cNvPr id="7" name="Picture 2" descr="Fairy floss">
                <a:extLst>
                  <a:ext uri="{FF2B5EF4-FFF2-40B4-BE49-F238E27FC236}">
                    <a16:creationId xmlns:a16="http://schemas.microsoft.com/office/drawing/2014/main" id="{C1159716-79E5-FA23-FDCF-7BE6F3768A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4AA94B9-4225-9995-21A6-F538746FC05B}"/>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A2CF556D-03FF-5D00-3970-247367899D74}"/>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BD65ED9E-7BA9-98CE-AD37-5F5519C1CEE2}"/>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6ABBAB4B-5EA0-60F9-DA35-847F934F284E}"/>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3" name="TextBox 22">
                <a:extLst>
                  <a:ext uri="{FF2B5EF4-FFF2-40B4-BE49-F238E27FC236}">
                    <a16:creationId xmlns:a16="http://schemas.microsoft.com/office/drawing/2014/main" id="{22D93B3C-FAFF-8BD7-62A6-90BA8D343AE5}"/>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4" name="TextBox 23">
                <a:extLst>
                  <a:ext uri="{FF2B5EF4-FFF2-40B4-BE49-F238E27FC236}">
                    <a16:creationId xmlns:a16="http://schemas.microsoft.com/office/drawing/2014/main" id="{A881A073-8585-058C-91B8-35ADEF5F921B}"/>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5" name="TextBox 24">
                <a:extLst>
                  <a:ext uri="{FF2B5EF4-FFF2-40B4-BE49-F238E27FC236}">
                    <a16:creationId xmlns:a16="http://schemas.microsoft.com/office/drawing/2014/main" id="{C51C8F92-9C8A-801F-F573-9888559B2F62}"/>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6" name="TextBox 25">
                <a:extLst>
                  <a:ext uri="{FF2B5EF4-FFF2-40B4-BE49-F238E27FC236}">
                    <a16:creationId xmlns:a16="http://schemas.microsoft.com/office/drawing/2014/main" id="{8F9FD330-C487-C4AB-2F16-0971C24BF2FF}"/>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6" name="TextBox 5">
              <a:extLst>
                <a:ext uri="{FF2B5EF4-FFF2-40B4-BE49-F238E27FC236}">
                  <a16:creationId xmlns:a16="http://schemas.microsoft.com/office/drawing/2014/main" id="{A0A2CC8E-E704-B2EA-CA6F-E3F8B640073E}"/>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1363688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8EDB6-84D0-0C75-BE23-62474E916C85}"/>
              </a:ext>
            </a:extLst>
          </p:cNvPr>
          <p:cNvSpPr>
            <a:spLocks noGrp="1"/>
          </p:cNvSpPr>
          <p:nvPr>
            <p:ph type="title"/>
          </p:nvPr>
        </p:nvSpPr>
        <p:spPr/>
        <p:txBody>
          <a:bodyPr/>
          <a:lstStyle/>
          <a:p>
            <a:r>
              <a:rPr lang="en-AU" sz="800">
                <a:solidFill>
                  <a:srgbClr val="E8EAED"/>
                </a:solidFill>
                <a:latin typeface="+mn-lt"/>
              </a:rPr>
              <a:t>Slide 2</a:t>
            </a:r>
            <a:r>
              <a:rPr lang="en-AU" sz="800" baseline="0">
                <a:solidFill>
                  <a:srgbClr val="E8EAED"/>
                </a:solidFill>
                <a:latin typeface="+mn-lt"/>
              </a:rPr>
              <a:t> Phonemic awareness review</a:t>
            </a:r>
            <a:endParaRPr lang="en-AU" sz="800">
              <a:solidFill>
                <a:srgbClr val="E8EAED"/>
              </a:solidFill>
              <a:latin typeface="+mn-lt"/>
            </a:endParaRPr>
          </a:p>
        </p:txBody>
      </p:sp>
      <p:grpSp>
        <p:nvGrpSpPr>
          <p:cNvPr id="3" name="Group 2" descr="Four shapes in a row: a square, a circle and two squares with two circular arrows in each to represent swapping">
            <a:extLst>
              <a:ext uri="{FF2B5EF4-FFF2-40B4-BE49-F238E27FC236}">
                <a16:creationId xmlns:a16="http://schemas.microsoft.com/office/drawing/2014/main" id="{94A06E20-1082-33AE-50C3-1D1D036DB00D}"/>
              </a:ext>
            </a:extLst>
          </p:cNvPr>
          <p:cNvGrpSpPr/>
          <p:nvPr/>
        </p:nvGrpSpPr>
        <p:grpSpPr>
          <a:xfrm>
            <a:off x="2433056" y="2878709"/>
            <a:ext cx="6843204" cy="1541932"/>
            <a:chOff x="2433056" y="2878709"/>
            <a:chExt cx="6843204" cy="1541932"/>
          </a:xfrm>
        </p:grpSpPr>
        <p:grpSp>
          <p:nvGrpSpPr>
            <p:cNvPr id="4" name="Group 3">
              <a:extLst>
                <a:ext uri="{FF2B5EF4-FFF2-40B4-BE49-F238E27FC236}">
                  <a16:creationId xmlns:a16="http://schemas.microsoft.com/office/drawing/2014/main" id="{0407E81F-00D2-5194-E832-53A94B49FCDE}"/>
                </a:ext>
              </a:extLst>
            </p:cNvPr>
            <p:cNvGrpSpPr/>
            <p:nvPr/>
          </p:nvGrpSpPr>
          <p:grpSpPr>
            <a:xfrm>
              <a:off x="2433056" y="2878709"/>
              <a:ext cx="6843204" cy="1541932"/>
              <a:chOff x="2433056" y="2878709"/>
              <a:chExt cx="6843204" cy="1541932"/>
            </a:xfrm>
          </p:grpSpPr>
          <p:sp>
            <p:nvSpPr>
              <p:cNvPr id="8" name="Rounded Rectangle 13">
                <a:extLst>
                  <a:ext uri="{FF2B5EF4-FFF2-40B4-BE49-F238E27FC236}">
                    <a16:creationId xmlns:a16="http://schemas.microsoft.com/office/drawing/2014/main" id="{E4D28DA5-01DE-13F6-2AB2-61AB559A525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6A3A3B6-2951-C6FD-E476-97DFB6F0D545}"/>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6D912702-8AE7-4405-B7AD-18751930A5F2}"/>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3">
                <a:extLst>
                  <a:ext uri="{FF2B5EF4-FFF2-40B4-BE49-F238E27FC236}">
                    <a16:creationId xmlns:a16="http://schemas.microsoft.com/office/drawing/2014/main" id="{5A23650C-5D2A-B9F6-9FBB-3363D9CFFE05}"/>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07114D25-63E8-B8F9-0ACF-48F1898DF35F}"/>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7" name="Picture 6">
              <a:extLst>
                <a:ext uri="{FF2B5EF4-FFF2-40B4-BE49-F238E27FC236}">
                  <a16:creationId xmlns:a16="http://schemas.microsoft.com/office/drawing/2014/main" id="{F3F09457-37E7-B40D-F880-0BB79A712927}"/>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871BE-5BEA-3760-681D-C37931ECBB28}"/>
              </a:ext>
            </a:extLst>
          </p:cNvPr>
          <p:cNvSpPr>
            <a:spLocks noGrp="1"/>
          </p:cNvSpPr>
          <p:nvPr>
            <p:ph type="title"/>
          </p:nvPr>
        </p:nvSpPr>
        <p:spPr/>
        <p:txBody>
          <a:bodyPr/>
          <a:lstStyle/>
          <a:p>
            <a:r>
              <a:rPr lang="en-AU" sz="800">
                <a:solidFill>
                  <a:srgbClr val="E8EAED"/>
                </a:solidFill>
                <a:latin typeface="+mn-lt"/>
              </a:rPr>
              <a:t>Slide 20 I do</a:t>
            </a: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E4B706-AEA2-2CE6-315E-DC2186864447}"/>
              </a:ext>
            </a:extLst>
          </p:cNvPr>
          <p:cNvSpPr>
            <a:spLocks noGrp="1"/>
          </p:cNvSpPr>
          <p:nvPr>
            <p:ph type="title"/>
          </p:nvPr>
        </p:nvSpPr>
        <p:spPr/>
        <p:txBody>
          <a:bodyPr/>
          <a:lstStyle/>
          <a:p>
            <a:r>
              <a:rPr lang="en-AU" sz="800">
                <a:solidFill>
                  <a:srgbClr val="E8EAED"/>
                </a:solidFill>
                <a:latin typeface="+mn-lt"/>
              </a:rPr>
              <a:t>Slide 21 We</a:t>
            </a:r>
            <a:r>
              <a:rPr lang="en-AU" sz="800" baseline="0">
                <a:solidFill>
                  <a:srgbClr val="E8EAED"/>
                </a:solidFill>
                <a:latin typeface="+mn-lt"/>
              </a:rPr>
              <a:t> do</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DD2A3CB7-31FF-DB7E-CFEE-863E87902F52}"/>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ll</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5313D-3B4E-2901-9982-12F4D52D7423}"/>
              </a:ext>
            </a:extLst>
          </p:cNvPr>
          <p:cNvSpPr>
            <a:spLocks noGrp="1"/>
          </p:cNvSpPr>
          <p:nvPr>
            <p:ph type="title"/>
          </p:nvPr>
        </p:nvSpPr>
        <p:spPr/>
        <p:txBody>
          <a:bodyPr/>
          <a:lstStyle/>
          <a:p>
            <a:r>
              <a:rPr lang="en-AU" sz="800">
                <a:solidFill>
                  <a:srgbClr val="E8EAED"/>
                </a:solidFill>
                <a:latin typeface="+mn-lt"/>
              </a:rPr>
              <a:t>Slide 22 I do</a:t>
            </a:r>
          </a:p>
        </p:txBody>
      </p:sp>
      <p:sp>
        <p:nvSpPr>
          <p:cNvPr id="4" name="Content Placeholder 2">
            <a:extLst>
              <a:ext uri="{FF2B5EF4-FFF2-40B4-BE49-F238E27FC236}">
                <a16:creationId xmlns:a16="http://schemas.microsoft.com/office/drawing/2014/main" id="{AEC177B9-03A7-6D98-FBE5-4C0356B0576F}"/>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71432-34FA-7CB4-917D-298C6A21184D}"/>
              </a:ext>
            </a:extLst>
          </p:cNvPr>
          <p:cNvSpPr>
            <a:spLocks noGrp="1"/>
          </p:cNvSpPr>
          <p:nvPr>
            <p:ph type="title"/>
          </p:nvPr>
        </p:nvSpPr>
        <p:spPr/>
        <p:txBody>
          <a:bodyPr/>
          <a:lstStyle/>
          <a:p>
            <a:r>
              <a:rPr lang="en-AU" sz="800">
                <a:solidFill>
                  <a:srgbClr val="E8EAED"/>
                </a:solidFill>
                <a:latin typeface="+mn-lt"/>
              </a:rPr>
              <a:t>Slide 23 I do</a:t>
            </a:r>
          </a:p>
        </p:txBody>
      </p:sp>
      <p:sp>
        <p:nvSpPr>
          <p:cNvPr id="3" name="Content Placeholder 2">
            <a:extLst>
              <a:ext uri="{FF2B5EF4-FFF2-40B4-BE49-F238E27FC236}">
                <a16:creationId xmlns:a16="http://schemas.microsoft.com/office/drawing/2014/main" id="{99A1FB19-E66D-D803-E7A9-25FDBD5A3747}"/>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bell   yell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E86141-FF3E-D97F-E0F4-80890D0FD7B3}"/>
              </a:ext>
            </a:extLst>
          </p:cNvPr>
          <p:cNvSpPr>
            <a:spLocks noGrp="1"/>
          </p:cNvSpPr>
          <p:nvPr>
            <p:ph type="title"/>
          </p:nvPr>
        </p:nvSpPr>
        <p:spPr/>
        <p:txBody>
          <a:bodyPr/>
          <a:lstStyle/>
          <a:p>
            <a:r>
              <a:rPr lang="en-AU" sz="80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bell   yell   quoll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6F3F6-5B7C-6DD9-D209-85258A96F498}"/>
              </a:ext>
            </a:extLst>
          </p:cNvPr>
          <p:cNvSpPr>
            <a:spLocks noGrp="1"/>
          </p:cNvSpPr>
          <p:nvPr>
            <p:ph type="title"/>
          </p:nvPr>
        </p:nvSpPr>
        <p:spPr/>
        <p:txBody>
          <a:bodyPr/>
          <a:lstStyle/>
          <a:p>
            <a:r>
              <a:rPr lang="en-AU" sz="800">
                <a:solidFill>
                  <a:srgbClr val="E8EAED"/>
                </a:solidFill>
                <a:latin typeface="+mn-lt"/>
              </a:rPr>
              <a:t>Slide 25 We do</a:t>
            </a:r>
          </a:p>
        </p:txBody>
      </p:sp>
      <p:sp>
        <p:nvSpPr>
          <p:cNvPr id="4" name="Content Placeholder 2">
            <a:extLst>
              <a:ext uri="{FF2B5EF4-FFF2-40B4-BE49-F238E27FC236}">
                <a16:creationId xmlns:a16="http://schemas.microsoft.com/office/drawing/2014/main" id="{0FA83A65-0852-7484-60B7-1F0D8EB3C2F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10E8C-E227-96DC-3D8E-365F209180FC}"/>
              </a:ext>
            </a:extLst>
          </p:cNvPr>
          <p:cNvSpPr>
            <a:spLocks noGrp="1"/>
          </p:cNvSpPr>
          <p:nvPr>
            <p:ph type="title"/>
          </p:nvPr>
        </p:nvSpPr>
        <p:spPr/>
        <p:txBody>
          <a:bodyPr/>
          <a:lstStyle/>
          <a:p>
            <a:r>
              <a:rPr lang="en-AU" sz="800">
                <a:solidFill>
                  <a:srgbClr val="E8EAED"/>
                </a:solidFill>
                <a:latin typeface="+mn-lt"/>
              </a:rPr>
              <a:t>Slide 26 We do</a:t>
            </a:r>
          </a:p>
        </p:txBody>
      </p:sp>
      <p:sp>
        <p:nvSpPr>
          <p:cNvPr id="4" name="Content Placeholder 2">
            <a:extLst>
              <a:ext uri="{FF2B5EF4-FFF2-40B4-BE49-F238E27FC236}">
                <a16:creationId xmlns:a16="http://schemas.microsoft.com/office/drawing/2014/main" id="{8DE60690-64F4-2004-CF46-5A0ECE5B08F8}"/>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dull   still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3683-0E13-4B02-F90C-937B35953A60}"/>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27 We do</a:t>
            </a:r>
            <a:endParaRPr lang="en-AU" sz="800">
              <a:solidFill>
                <a:srgbClr val="E8EAED"/>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dull   still   roll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FC7F2-62B2-195A-99E1-E7DBE8ECB161}"/>
              </a:ext>
            </a:extLst>
          </p:cNvPr>
          <p:cNvSpPr>
            <a:spLocks noGrp="1"/>
          </p:cNvSpPr>
          <p:nvPr>
            <p:ph type="title"/>
          </p:nvPr>
        </p:nvSpPr>
        <p:spPr/>
        <p:txBody>
          <a:bodyPr/>
          <a:lstStyle/>
          <a:p>
            <a:r>
              <a:rPr lang="en-AU" sz="800">
                <a:solidFill>
                  <a:srgbClr val="E8EAED"/>
                </a:solidFill>
                <a:latin typeface="+mn-lt"/>
              </a:rPr>
              <a:t>Slide 28 I do</a:t>
            </a:r>
          </a:p>
        </p:txBody>
      </p:sp>
      <p:pic>
        <p:nvPicPr>
          <p:cNvPr id="12" name="Picture 11" descr="ill">
            <a:extLst>
              <a:ext uri="{FF2B5EF4-FFF2-40B4-BE49-F238E27FC236}">
                <a16:creationId xmlns:a16="http://schemas.microsoft.com/office/drawing/2014/main" id="{7178E865-E6BF-890D-23C2-00327AD907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17477" y="2209800"/>
            <a:ext cx="2438400" cy="2438400"/>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6BD28-C4AE-81FE-36E6-49497258CF8A}"/>
              </a:ext>
            </a:extLst>
          </p:cNvPr>
          <p:cNvSpPr>
            <a:spLocks noGrp="1"/>
          </p:cNvSpPr>
          <p:nvPr>
            <p:ph type="title"/>
          </p:nvPr>
        </p:nvSpPr>
        <p:spPr/>
        <p:txBody>
          <a:bodyPr/>
          <a:lstStyle/>
          <a:p>
            <a:r>
              <a:rPr lang="en-AU" sz="800">
                <a:solidFill>
                  <a:srgbClr val="E8EAED"/>
                </a:solidFill>
                <a:latin typeface="+mn-lt"/>
              </a:rPr>
              <a:t>Slide 29 I do</a:t>
            </a:r>
          </a:p>
        </p:txBody>
      </p:sp>
      <p:grpSp>
        <p:nvGrpSpPr>
          <p:cNvPr id="8" name="Group 7" descr="ill bell">
            <a:extLst>
              <a:ext uri="{FF2B5EF4-FFF2-40B4-BE49-F238E27FC236}">
                <a16:creationId xmlns:a16="http://schemas.microsoft.com/office/drawing/2014/main" id="{FB065DB5-6FF8-539D-885C-75A5E2FD9FA0}"/>
              </a:ext>
            </a:extLst>
          </p:cNvPr>
          <p:cNvGrpSpPr/>
          <p:nvPr/>
        </p:nvGrpSpPr>
        <p:grpSpPr>
          <a:xfrm>
            <a:off x="1017477" y="2209800"/>
            <a:ext cx="6297723" cy="2438400"/>
            <a:chOff x="1017477" y="2209800"/>
            <a:chExt cx="6297723" cy="2438400"/>
          </a:xfrm>
        </p:grpSpPr>
        <p:pic>
          <p:nvPicPr>
            <p:cNvPr id="9" name="Picture 8">
              <a:extLst>
                <a:ext uri="{FF2B5EF4-FFF2-40B4-BE49-F238E27FC236}">
                  <a16:creationId xmlns:a16="http://schemas.microsoft.com/office/drawing/2014/main" id="{0E43F4EE-BEF7-1995-5975-CEFF718506A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17477" y="2209800"/>
              <a:ext cx="2438400" cy="2438400"/>
            </a:xfrm>
            <a:prstGeom prst="rect">
              <a:avLst/>
            </a:prstGeom>
          </p:spPr>
        </p:pic>
        <p:pic>
          <p:nvPicPr>
            <p:cNvPr id="10" name="Picture 9">
              <a:extLst>
                <a:ext uri="{FF2B5EF4-FFF2-40B4-BE49-F238E27FC236}">
                  <a16:creationId xmlns:a16="http://schemas.microsoft.com/office/drawing/2014/main" id="{4B5BDAAF-577D-BF74-286A-A9B3751B2DB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6800" y="2209800"/>
              <a:ext cx="2438400" cy="243840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3 Review</a:t>
            </a:r>
            <a:endParaRPr lang="en-AU" sz="800">
              <a:solidFill>
                <a:srgbClr val="E8EAED"/>
              </a:solidFill>
              <a:latin typeface="+mn-lt"/>
            </a:endParaRPr>
          </a:p>
        </p:txBody>
      </p:sp>
      <p:grpSp>
        <p:nvGrpSpPr>
          <p:cNvPr id="10" name="Group 9" descr="Short and long vowel sound hand gestures with the five vowels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3874074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9B42-6089-08BC-62DF-B0A92848E958}"/>
              </a:ext>
            </a:extLst>
          </p:cNvPr>
          <p:cNvSpPr>
            <a:spLocks noGrp="1"/>
          </p:cNvSpPr>
          <p:nvPr>
            <p:ph type="title"/>
          </p:nvPr>
        </p:nvSpPr>
        <p:spPr/>
        <p:txBody>
          <a:bodyPr/>
          <a:lstStyle/>
          <a:p>
            <a:r>
              <a:rPr lang="en-AU" sz="800">
                <a:solidFill>
                  <a:srgbClr val="E8EAED"/>
                </a:solidFill>
                <a:latin typeface="+mn-lt"/>
              </a:rPr>
              <a:t>Slide 30 I do</a:t>
            </a:r>
          </a:p>
        </p:txBody>
      </p:sp>
      <p:grpSp>
        <p:nvGrpSpPr>
          <p:cNvPr id="12" name="Group 11" descr="ill bell spill">
            <a:extLst>
              <a:ext uri="{FF2B5EF4-FFF2-40B4-BE49-F238E27FC236}">
                <a16:creationId xmlns:a16="http://schemas.microsoft.com/office/drawing/2014/main" id="{4F123111-AFCA-CAE9-A684-6BB7FDAD2750}"/>
              </a:ext>
            </a:extLst>
          </p:cNvPr>
          <p:cNvGrpSpPr/>
          <p:nvPr/>
        </p:nvGrpSpPr>
        <p:grpSpPr>
          <a:xfrm>
            <a:off x="1017477" y="2209800"/>
            <a:ext cx="10293722" cy="2438400"/>
            <a:chOff x="1017477" y="2209800"/>
            <a:chExt cx="10293722" cy="2438400"/>
          </a:xfrm>
        </p:grpSpPr>
        <p:pic>
          <p:nvPicPr>
            <p:cNvPr id="7" name="Picture 6">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17477" y="2209800"/>
              <a:ext cx="2438400" cy="2438400"/>
            </a:xfrm>
            <a:prstGeom prst="rect">
              <a:avLst/>
            </a:prstGeom>
          </p:spPr>
        </p:pic>
        <p:pic>
          <p:nvPicPr>
            <p:cNvPr id="9" name="Picture 8">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6800" y="2209800"/>
              <a:ext cx="2438400" cy="2438400"/>
            </a:xfrm>
            <a:prstGeom prst="rect">
              <a:avLst/>
            </a:prstGeom>
          </p:spPr>
        </p:pic>
        <p:pic>
          <p:nvPicPr>
            <p:cNvPr id="11" name="Picture 10">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8945" y="2209800"/>
              <a:ext cx="2452254" cy="2438400"/>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EBEBF-0F1D-5F64-2216-7313BE7784F1}"/>
              </a:ext>
            </a:extLst>
          </p:cNvPr>
          <p:cNvSpPr>
            <a:spLocks noGrp="1"/>
          </p:cNvSpPr>
          <p:nvPr>
            <p:ph type="title"/>
          </p:nvPr>
        </p:nvSpPr>
        <p:spPr/>
        <p:txBody>
          <a:bodyPr/>
          <a:lstStyle/>
          <a:p>
            <a:r>
              <a:rPr lang="en-AU" sz="800">
                <a:solidFill>
                  <a:srgbClr val="E8EAED"/>
                </a:solidFill>
                <a:latin typeface="+mn-lt"/>
              </a:rPr>
              <a:t>Slide 31 We do</a:t>
            </a:r>
          </a:p>
        </p:txBody>
      </p:sp>
      <p:pic>
        <p:nvPicPr>
          <p:cNvPr id="12" name="Picture 11" descr="doll">
            <a:extLst>
              <a:ext uri="{FF2B5EF4-FFF2-40B4-BE49-F238E27FC236}">
                <a16:creationId xmlns:a16="http://schemas.microsoft.com/office/drawing/2014/main" id="{FB45B7DB-BC29-D290-4575-7920492BE5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14" y="2180303"/>
            <a:ext cx="2421194" cy="242119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533BE-367E-D3B4-7980-C03FB89F882A}"/>
              </a:ext>
            </a:extLst>
          </p:cNvPr>
          <p:cNvSpPr>
            <a:spLocks noGrp="1"/>
          </p:cNvSpPr>
          <p:nvPr>
            <p:ph type="title"/>
          </p:nvPr>
        </p:nvSpPr>
        <p:spPr/>
        <p:txBody>
          <a:bodyPr/>
          <a:lstStyle/>
          <a:p>
            <a:r>
              <a:rPr lang="en-AU" sz="800">
                <a:solidFill>
                  <a:srgbClr val="E8EAED"/>
                </a:solidFill>
                <a:latin typeface="+mn-lt"/>
              </a:rPr>
              <a:t>Slide 32 We do</a:t>
            </a:r>
          </a:p>
        </p:txBody>
      </p:sp>
      <p:grpSp>
        <p:nvGrpSpPr>
          <p:cNvPr id="12" name="Group 11" descr="doll hill">
            <a:extLst>
              <a:ext uri="{FF2B5EF4-FFF2-40B4-BE49-F238E27FC236}">
                <a16:creationId xmlns:a16="http://schemas.microsoft.com/office/drawing/2014/main" id="{C1706515-C964-7360-BA40-70B12B17EF65}"/>
              </a:ext>
            </a:extLst>
          </p:cNvPr>
          <p:cNvGrpSpPr/>
          <p:nvPr/>
        </p:nvGrpSpPr>
        <p:grpSpPr>
          <a:xfrm>
            <a:off x="796414" y="1888408"/>
            <a:ext cx="6916992" cy="3157998"/>
            <a:chOff x="796414" y="1888408"/>
            <a:chExt cx="6916992" cy="3157998"/>
          </a:xfrm>
        </p:grpSpPr>
        <p:pic>
          <p:nvPicPr>
            <p:cNvPr id="13" name="Picture 12">
              <a:extLst>
                <a:ext uri="{FF2B5EF4-FFF2-40B4-BE49-F238E27FC236}">
                  <a16:creationId xmlns:a16="http://schemas.microsoft.com/office/drawing/2014/main" id="{9DA943B4-C9FB-8E9A-5D6C-6263F534A5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14" y="2180303"/>
              <a:ext cx="2421194" cy="2421194"/>
            </a:xfrm>
            <a:prstGeom prst="rect">
              <a:avLst/>
            </a:prstGeom>
          </p:spPr>
        </p:pic>
        <p:pic>
          <p:nvPicPr>
            <p:cNvPr id="14" name="Picture 13">
              <a:extLst>
                <a:ext uri="{FF2B5EF4-FFF2-40B4-BE49-F238E27FC236}">
                  <a16:creationId xmlns:a16="http://schemas.microsoft.com/office/drawing/2014/main" id="{0FC63F28-1E25-9FFD-358C-F7855CEF18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1888408"/>
              <a:ext cx="3157998" cy="3157998"/>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A2E0A-4E23-50EF-AE55-CCF16193AC9F}"/>
              </a:ext>
            </a:extLst>
          </p:cNvPr>
          <p:cNvSpPr>
            <a:spLocks noGrp="1"/>
          </p:cNvSpPr>
          <p:nvPr>
            <p:ph type="title"/>
          </p:nvPr>
        </p:nvSpPr>
        <p:spPr/>
        <p:txBody>
          <a:bodyPr/>
          <a:lstStyle/>
          <a:p>
            <a:r>
              <a:rPr lang="en-AU" sz="800">
                <a:solidFill>
                  <a:srgbClr val="E8EAED"/>
                </a:solidFill>
                <a:latin typeface="+mn-lt"/>
              </a:rPr>
              <a:t>Slide 33 We do</a:t>
            </a:r>
          </a:p>
        </p:txBody>
      </p:sp>
      <p:grpSp>
        <p:nvGrpSpPr>
          <p:cNvPr id="11" name="Group 10" descr="doll hill smell">
            <a:extLst>
              <a:ext uri="{FF2B5EF4-FFF2-40B4-BE49-F238E27FC236}">
                <a16:creationId xmlns:a16="http://schemas.microsoft.com/office/drawing/2014/main" id="{12BFE69C-BBA9-F3AA-56AA-8CA13269B299}"/>
              </a:ext>
            </a:extLst>
          </p:cNvPr>
          <p:cNvGrpSpPr/>
          <p:nvPr/>
        </p:nvGrpSpPr>
        <p:grpSpPr>
          <a:xfrm>
            <a:off x="796414" y="1888408"/>
            <a:ext cx="10456605" cy="3157998"/>
            <a:chOff x="796414" y="1888408"/>
            <a:chExt cx="10456605" cy="3157998"/>
          </a:xfrm>
        </p:grpSpPr>
        <p:pic>
          <p:nvPicPr>
            <p:cNvPr id="6" name="Picture 5">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14" y="2180303"/>
              <a:ext cx="2421194" cy="2421194"/>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1888408"/>
              <a:ext cx="3157998" cy="3157998"/>
            </a:xfrm>
            <a:prstGeom prst="rect">
              <a:avLst/>
            </a:prstGeom>
          </p:spPr>
        </p:pic>
        <p:pic>
          <p:nvPicPr>
            <p:cNvPr id="10" name="Picture 9">
              <a:extLst>
                <a:ext uri="{FF2B5EF4-FFF2-40B4-BE49-F238E27FC236}">
                  <a16:creationId xmlns:a16="http://schemas.microsoft.com/office/drawing/2014/main" id="{CF54A6B6-74A0-BD55-4393-B434AF425A6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86800" y="2074607"/>
              <a:ext cx="2566219" cy="2566219"/>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BF1227-DD6D-374E-CDF6-37A361C13192}"/>
              </a:ext>
            </a:extLst>
          </p:cNvPr>
          <p:cNvSpPr>
            <a:spLocks noGrp="1"/>
          </p:cNvSpPr>
          <p:nvPr>
            <p:ph type="title"/>
          </p:nvPr>
        </p:nvSpPr>
        <p:spPr/>
        <p:txBody>
          <a:bodyPr/>
          <a:lstStyle/>
          <a:p>
            <a:r>
              <a:rPr lang="en-AU" sz="800">
                <a:solidFill>
                  <a:srgbClr val="E8EAED"/>
                </a:solidFill>
                <a:latin typeface="+mn-lt"/>
              </a:rPr>
              <a:t>Slide 34 I do</a:t>
            </a:r>
          </a:p>
        </p:txBody>
      </p:sp>
      <p:sp>
        <p:nvSpPr>
          <p:cNvPr id="2" name="Content Placeholder 2">
            <a:extLst>
              <a:ext uri="{FF2B5EF4-FFF2-40B4-BE49-F238E27FC236}">
                <a16:creationId xmlns:a16="http://schemas.microsoft.com/office/drawing/2014/main" id="{E30C166B-900D-8A80-08CD-69505D537C25}"/>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there    </a:t>
            </a:r>
            <a:r>
              <a:rPr lang="en-US" sz="9600" err="1">
                <a:solidFill>
                  <a:srgbClr val="4557AD"/>
                </a:solidFill>
                <a:latin typeface="Tenorite" pitchFamily="2" charset="0"/>
                <a:ea typeface="Verdana" panose="020B0604030504040204" pitchFamily="34" charset="0"/>
                <a:cs typeface="Verdana" panose="020B0604030504040204" pitchFamily="34" charset="0"/>
              </a:rPr>
              <a:t>there</a:t>
            </a:r>
            <a:r>
              <a:rPr lang="en-US" sz="9600">
                <a:solidFill>
                  <a:srgbClr val="4557AD"/>
                </a:solidFill>
                <a:latin typeface="Tenorite" pitchFamily="2" charset="0"/>
                <a:ea typeface="Verdana" panose="020B0604030504040204" pitchFamily="34" charset="0"/>
                <a:cs typeface="Verdana" panose="020B0604030504040204" pitchFamily="34" charset="0"/>
              </a:rPr>
              <a:t>    there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CF85C-A2EE-9023-BAA6-E63645E8FA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9D5B7A5-0997-B128-D839-5798CCF39769}"/>
              </a:ext>
            </a:extLst>
          </p:cNvPr>
          <p:cNvSpPr>
            <a:spLocks noGrp="1"/>
          </p:cNvSpPr>
          <p:nvPr>
            <p:ph type="title"/>
          </p:nvPr>
        </p:nvSpPr>
        <p:spPr/>
        <p:txBody>
          <a:bodyPr/>
          <a:lstStyle/>
          <a:p>
            <a:r>
              <a:rPr lang="en-AU" sz="800">
                <a:solidFill>
                  <a:srgbClr val="E8EAED"/>
                </a:solidFill>
                <a:latin typeface="+mn-lt"/>
              </a:rPr>
              <a:t>Slide 35 I do</a:t>
            </a:r>
          </a:p>
        </p:txBody>
      </p:sp>
      <p:sp>
        <p:nvSpPr>
          <p:cNvPr id="2" name="Content Placeholder 2">
            <a:extLst>
              <a:ext uri="{FF2B5EF4-FFF2-40B4-BE49-F238E27FC236}">
                <a16:creationId xmlns:a16="http://schemas.microsoft.com/office/drawing/2014/main" id="{CE1B755D-7567-54B8-3A0B-D1B4BCA11C6F}"/>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a:t>
            </a:r>
            <a:r>
              <a:rPr lang="en-US" sz="9600" u="sng">
                <a:solidFill>
                  <a:srgbClr val="4557AD"/>
                </a:solidFill>
                <a:latin typeface="Tenorite" pitchFamily="2" charset="0"/>
                <a:ea typeface="Verdana" panose="020B0604030504040204" pitchFamily="34" charset="0"/>
                <a:cs typeface="Verdana" panose="020B0604030504040204" pitchFamily="34" charset="0"/>
              </a:rPr>
              <a:t>ere</a:t>
            </a:r>
            <a:r>
              <a:rPr lang="en-US" sz="9600">
                <a:solidFill>
                  <a:srgbClr val="4557AD"/>
                </a:solidFill>
                <a:latin typeface="Tenorite" pitchFamily="2" charset="0"/>
                <a:ea typeface="Verdana" panose="020B0604030504040204" pitchFamily="34" charset="0"/>
                <a:cs typeface="Verdana" panose="020B0604030504040204" pitchFamily="34" charset="0"/>
              </a:rPr>
              <a:t>    th</a:t>
            </a:r>
            <a:r>
              <a:rPr lang="en-US" sz="9600" u="sng">
                <a:solidFill>
                  <a:srgbClr val="4557AD"/>
                </a:solidFill>
                <a:latin typeface="Tenorite" pitchFamily="2" charset="0"/>
                <a:ea typeface="Verdana" panose="020B0604030504040204" pitchFamily="34" charset="0"/>
                <a:cs typeface="Verdana" panose="020B0604030504040204" pitchFamily="34" charset="0"/>
              </a:rPr>
              <a:t>ere</a:t>
            </a:r>
            <a:endParaRPr lang="en-AU" sz="9600" u="sng">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88743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E69BF-29A6-EA0A-74BE-8C950C854B2A}"/>
              </a:ext>
            </a:extLst>
          </p:cNvPr>
          <p:cNvSpPr>
            <a:spLocks noGrp="1"/>
          </p:cNvSpPr>
          <p:nvPr>
            <p:ph type="title"/>
          </p:nvPr>
        </p:nvSpPr>
        <p:spPr/>
        <p:txBody>
          <a:bodyPr/>
          <a:lstStyle/>
          <a:p>
            <a:r>
              <a:rPr lang="en-AU" sz="800">
                <a:solidFill>
                  <a:srgbClr val="E8EAED"/>
                </a:solidFill>
                <a:latin typeface="+mn-lt"/>
              </a:rPr>
              <a:t>Slide 36 We do</a:t>
            </a:r>
          </a:p>
        </p:txBody>
      </p:sp>
      <p:sp>
        <p:nvSpPr>
          <p:cNvPr id="3" name="Content Placeholder 2">
            <a:extLst>
              <a:ext uri="{FF2B5EF4-FFF2-40B4-BE49-F238E27FC236}">
                <a16:creationId xmlns:a16="http://schemas.microsoft.com/office/drawing/2014/main" id="{1BD67CF7-C3BD-E1C7-8BE9-C4A4D1C49752}"/>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there    </a:t>
            </a:r>
            <a:r>
              <a:rPr lang="en-US" sz="9600" err="1">
                <a:solidFill>
                  <a:srgbClr val="4557AD"/>
                </a:solidFill>
                <a:latin typeface="Tenorite" pitchFamily="2" charset="0"/>
                <a:ea typeface="Verdana" panose="020B0604030504040204" pitchFamily="34" charset="0"/>
                <a:cs typeface="Verdana" panose="020B0604030504040204" pitchFamily="34" charset="0"/>
              </a:rPr>
              <a:t>there</a:t>
            </a:r>
            <a:r>
              <a:rPr lang="en-US" sz="9600">
                <a:solidFill>
                  <a:srgbClr val="4557AD"/>
                </a:solidFill>
                <a:latin typeface="Tenorite" pitchFamily="2" charset="0"/>
                <a:ea typeface="Verdana" panose="020B0604030504040204" pitchFamily="34" charset="0"/>
                <a:cs typeface="Verdana" panose="020B0604030504040204" pitchFamily="34" charset="0"/>
              </a:rPr>
              <a:t>    there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BEB9DA-8BB2-FDDB-B089-08B958D1AD17}"/>
              </a:ext>
            </a:extLst>
          </p:cNvPr>
          <p:cNvSpPr>
            <a:spLocks noGrp="1"/>
          </p:cNvSpPr>
          <p:nvPr>
            <p:ph type="title"/>
          </p:nvPr>
        </p:nvSpPr>
        <p:spPr/>
        <p:txBody>
          <a:bodyPr/>
          <a:lstStyle/>
          <a:p>
            <a:r>
              <a:rPr lang="en-AU" sz="800">
                <a:solidFill>
                  <a:srgbClr val="E8EAED"/>
                </a:solidFill>
                <a:latin typeface="+mn-lt"/>
              </a:rPr>
              <a:t>Slide 37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Is there one bell on top of the hill?</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061D4B-D900-8EA5-EA8E-3E5A02093CBD}"/>
              </a:ext>
            </a:extLst>
          </p:cNvPr>
          <p:cNvSpPr>
            <a:spLocks noGrp="1"/>
          </p:cNvSpPr>
          <p:nvPr>
            <p:ph type="title"/>
          </p:nvPr>
        </p:nvSpPr>
        <p:spPr/>
        <p:txBody>
          <a:bodyPr/>
          <a:lstStyle/>
          <a:p>
            <a:r>
              <a:rPr lang="en-AU" sz="800">
                <a:solidFill>
                  <a:srgbClr val="E8EAED"/>
                </a:solidFill>
                <a:latin typeface="+mn-lt"/>
              </a:rPr>
              <a:t>Slide 38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There was a yell from in the well. </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8CBA5C-5019-874F-A321-3E14749C3C5B}"/>
              </a:ext>
            </a:extLst>
          </p:cNvPr>
          <p:cNvSpPr>
            <a:spLocks noGrp="1"/>
          </p:cNvSpPr>
          <p:nvPr>
            <p:ph type="title"/>
          </p:nvPr>
        </p:nvSpPr>
        <p:spPr/>
        <p:txBody>
          <a:bodyPr/>
          <a:lstStyle/>
          <a:p>
            <a:r>
              <a:rPr lang="en-AU" sz="800">
                <a:solidFill>
                  <a:srgbClr val="E8EAED"/>
                </a:solidFill>
                <a:latin typeface="+mn-lt"/>
              </a:rPr>
              <a:t>Slide 39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4 Review</a:t>
            </a:r>
            <a:endParaRPr lang="en-AU" sz="800">
              <a:solidFill>
                <a:srgbClr val="E8EAED"/>
              </a:solidFill>
              <a:latin typeface="+mn-lt"/>
            </a:endParaRPr>
          </a:p>
        </p:txBody>
      </p:sp>
      <p:grpSp>
        <p:nvGrpSpPr>
          <p:cNvPr id="3" name="Group 2" descr="Short and long vowel hand gesturees">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2504A2-FDFB-C096-761C-B28F28F2CFCC}"/>
              </a:ext>
            </a:extLst>
          </p:cNvPr>
          <p:cNvSpPr>
            <a:spLocks noGrp="1"/>
          </p:cNvSpPr>
          <p:nvPr>
            <p:ph type="title"/>
          </p:nvPr>
        </p:nvSpPr>
        <p:spPr/>
        <p:txBody>
          <a:bodyPr/>
          <a:lstStyle/>
          <a:p>
            <a:r>
              <a:rPr lang="en-AU" sz="800">
                <a:solidFill>
                  <a:srgbClr val="E8EAED"/>
                </a:solidFill>
                <a:latin typeface="+mn-lt"/>
              </a:rPr>
              <a:t>Slide 40</a:t>
            </a:r>
            <a:r>
              <a:rPr lang="en-AU" sz="800" baseline="0">
                <a:solidFill>
                  <a:srgbClr val="E8EAED"/>
                </a:solidFill>
                <a:latin typeface="+mn-lt"/>
              </a:rPr>
              <a:t> We do</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51388-C6A1-03E5-1FB5-44201A642177}"/>
              </a:ext>
            </a:extLst>
          </p:cNvPr>
          <p:cNvSpPr>
            <a:spLocks noGrp="1"/>
          </p:cNvSpPr>
          <p:nvPr>
            <p:ph type="title"/>
          </p:nvPr>
        </p:nvSpPr>
        <p:spPr/>
        <p:txBody>
          <a:bodyPr/>
          <a:lstStyle/>
          <a:p>
            <a:r>
              <a:rPr lang="en-AU" sz="800">
                <a:solidFill>
                  <a:srgbClr val="E8EAED"/>
                </a:solidFill>
                <a:latin typeface="+mn-lt"/>
              </a:rPr>
              <a:t>Slide 41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797013"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ll</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5631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dull</a:t>
            </a:r>
          </a:p>
          <a:p>
            <a:pPr marL="0" indent="0" algn="ctr">
              <a:buFont typeface="Arial" panose="020B0604020202020204" pitchFamily="34" charset="0"/>
              <a:buNone/>
            </a:pPr>
            <a:r>
              <a:rPr lang="en-US" sz="4400">
                <a:solidFill>
                  <a:srgbClr val="4557AD"/>
                </a:solidFill>
                <a:latin typeface="Tenorite" pitchFamily="2" charset="0"/>
                <a:cs typeface="Arial"/>
              </a:rPr>
              <a:t>skill</a:t>
            </a:r>
          </a:p>
          <a:p>
            <a:pPr marL="0" indent="0" algn="ctr">
              <a:buFont typeface="Arial" panose="020B0604020202020204" pitchFamily="34" charset="0"/>
              <a:buNone/>
            </a:pPr>
            <a:r>
              <a:rPr lang="en-US" sz="4400">
                <a:solidFill>
                  <a:srgbClr val="4557AD"/>
                </a:solidFill>
                <a:latin typeface="Tenorite" pitchFamily="2" charset="0"/>
                <a:cs typeface="Arial"/>
              </a:rPr>
              <a:t>grill</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9" name="Picture 8" descr="bell">
            <a:extLst>
              <a:ext uri="{FF2B5EF4-FFF2-40B4-BE49-F238E27FC236}">
                <a16:creationId xmlns:a16="http://schemas.microsoft.com/office/drawing/2014/main" id="{9BAAD768-F137-E081-E1C5-0DF1A6D98B6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42336" y="3428524"/>
            <a:ext cx="743415" cy="743415"/>
          </a:xfrm>
          <a:prstGeom prst="rect">
            <a:avLst/>
          </a:prstGeom>
        </p:spPr>
      </p:pic>
      <p:pic>
        <p:nvPicPr>
          <p:cNvPr id="14" name="Picture 13" descr="doll">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52438" y="4394105"/>
            <a:ext cx="743416" cy="743416"/>
          </a:xfrm>
          <a:prstGeom prst="rect">
            <a:avLst/>
          </a:prstGeom>
        </p:spPr>
      </p:pic>
      <p:pic>
        <p:nvPicPr>
          <p:cNvPr id="16" name="Picture 15" descr="smell">
            <a:extLst>
              <a:ext uri="{FF2B5EF4-FFF2-40B4-BE49-F238E27FC236}">
                <a16:creationId xmlns:a16="http://schemas.microsoft.com/office/drawing/2014/main" id="{7BAF06B8-CF2A-BCB7-2F82-4B37BFC50DC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97124" y="5308887"/>
            <a:ext cx="1033840" cy="1033840"/>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7C6ADC-9794-9861-6EF5-C78CE412AA26}"/>
              </a:ext>
            </a:extLst>
          </p:cNvPr>
          <p:cNvSpPr>
            <a:spLocks noGrp="1"/>
          </p:cNvSpPr>
          <p:nvPr>
            <p:ph type="title"/>
          </p:nvPr>
        </p:nvSpPr>
        <p:spPr/>
        <p:txBody>
          <a:bodyPr/>
          <a:lstStyle/>
          <a:p>
            <a:r>
              <a:rPr lang="en-AU" sz="800">
                <a:solidFill>
                  <a:srgbClr val="E8EAED"/>
                </a:solidFill>
                <a:latin typeface="+mn-lt"/>
              </a:rPr>
              <a:t>Slide 42 Check for understanding</a:t>
            </a:r>
          </a:p>
        </p:txBody>
      </p:sp>
      <p:pic>
        <p:nvPicPr>
          <p:cNvPr id="2" name="Picture 1" descr="Image of student sheet phase 7, lesson 2">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6962" y="403291"/>
            <a:ext cx="4078872" cy="580596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7E663F-FFAD-DA2C-E9D1-F8D914EBB357}"/>
              </a:ext>
            </a:extLst>
          </p:cNvPr>
          <p:cNvSpPr>
            <a:spLocks noGrp="1"/>
          </p:cNvSpPr>
          <p:nvPr>
            <p:ph type="title"/>
          </p:nvPr>
        </p:nvSpPr>
        <p:spPr/>
        <p:txBody>
          <a:bodyPr/>
          <a:lstStyle/>
          <a:p>
            <a:r>
              <a:rPr lang="en-AU" sz="800">
                <a:solidFill>
                  <a:srgbClr val="E8EAED"/>
                </a:solidFill>
                <a:latin typeface="+mn-lt"/>
              </a:rPr>
              <a:t>Slide 43 You</a:t>
            </a:r>
            <a:r>
              <a:rPr lang="en-AU" sz="800" baseline="0">
                <a:solidFill>
                  <a:srgbClr val="E8EAED"/>
                </a:solidFill>
                <a:latin typeface="+mn-lt"/>
              </a:rPr>
              <a:t> do</a:t>
            </a:r>
            <a:endParaRPr lang="en-AU" sz="800">
              <a:solidFill>
                <a:srgbClr val="E8EAED"/>
              </a:solidFill>
              <a:latin typeface="+mn-lt"/>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5EA53-0A62-7DB4-AD24-0770DC2A0239}"/>
              </a:ext>
            </a:extLst>
          </p:cNvPr>
          <p:cNvSpPr>
            <a:spLocks noGrp="1"/>
          </p:cNvSpPr>
          <p:nvPr>
            <p:ph type="title"/>
          </p:nvPr>
        </p:nvSpPr>
        <p:spPr/>
        <p:txBody>
          <a:bodyPr>
            <a:normAutofit/>
          </a:bodyPr>
          <a:lstStyle/>
          <a:p>
            <a:r>
              <a:rPr lang="en-AU" sz="800">
                <a:solidFill>
                  <a:srgbClr val="E8EAED"/>
                </a:solidFill>
                <a:latin typeface="+mn-lt"/>
              </a:rPr>
              <a:t>Slide 44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5 Review</a:t>
            </a:r>
            <a:endParaRPr lang="en-AU" sz="800">
              <a:solidFill>
                <a:srgbClr val="E8EAED"/>
              </a:solidFill>
              <a:latin typeface="+mn-lt"/>
            </a:endParaRPr>
          </a:p>
        </p:txBody>
      </p:sp>
      <p:grpSp>
        <p:nvGrpSpPr>
          <p:cNvPr id="2" name="Group 1" descr="ff x">
            <a:extLst>
              <a:ext uri="{FF2B5EF4-FFF2-40B4-BE49-F238E27FC236}">
                <a16:creationId xmlns:a16="http://schemas.microsoft.com/office/drawing/2014/main" id="{4777ACAB-E1F8-D77B-243E-0295AEB3758F}"/>
              </a:ext>
            </a:extLst>
          </p:cNvPr>
          <p:cNvGrpSpPr/>
          <p:nvPr/>
        </p:nvGrpSpPr>
        <p:grpSpPr>
          <a:xfrm>
            <a:off x="2734995" y="2170963"/>
            <a:ext cx="6722010" cy="2516074"/>
            <a:chOff x="4337900" y="3493393"/>
            <a:chExt cx="6722010" cy="2516074"/>
          </a:xfrm>
        </p:grpSpPr>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ff</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1973430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C9872-CD18-8676-856D-A3C2D3E35F3E}"/>
              </a:ext>
            </a:extLst>
          </p:cNvPr>
          <p:cNvSpPr>
            <a:spLocks noGrp="1"/>
          </p:cNvSpPr>
          <p:nvPr>
            <p:ph type="title"/>
          </p:nvPr>
        </p:nvSpPr>
        <p:spPr/>
        <p:txBody>
          <a:bodyPr/>
          <a:lstStyle/>
          <a:p>
            <a:r>
              <a:rPr lang="en-AU" sz="800" kern="1200">
                <a:solidFill>
                  <a:srgbClr val="E8EAED"/>
                </a:solidFill>
                <a:effectLst/>
                <a:latin typeface="+mn-lt"/>
                <a:ea typeface="+mj-ea"/>
                <a:cs typeface="+mj-cs"/>
              </a:rPr>
              <a:t>Slide 6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78A47-6279-8C72-989C-55A3B2B5E206}"/>
              </a:ext>
            </a:extLst>
          </p:cNvPr>
          <p:cNvSpPr>
            <a:spLocks noGrp="1"/>
          </p:cNvSpPr>
          <p:nvPr>
            <p:ph type="title"/>
          </p:nvPr>
        </p:nvSpPr>
        <p:spPr/>
        <p:txBody>
          <a:bodyPr/>
          <a:lstStyle/>
          <a:p>
            <a:r>
              <a:rPr lang="en-AU" sz="800" kern="1200">
                <a:solidFill>
                  <a:srgbClr val="E8EAED"/>
                </a:solidFill>
                <a:effectLst/>
                <a:latin typeface="+mn-lt"/>
                <a:ea typeface="+mj-ea"/>
                <a:cs typeface="+mj-cs"/>
              </a:rPr>
              <a:t>Slide 7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off   six   be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1E461DB-1BB8-2CDB-3510-6FD09AA9DD10}"/>
              </a:ext>
            </a:extLst>
          </p:cNvPr>
          <p:cNvSpPr>
            <a:spLocks noGrp="1"/>
          </p:cNvSpPr>
          <p:nvPr>
            <p:ph type="title"/>
          </p:nvPr>
        </p:nvSpPr>
        <p:spPr/>
        <p:txBody>
          <a:bodyPr/>
          <a:lstStyle/>
          <a:p>
            <a:r>
              <a:rPr lang="en-AU" sz="800" kern="1200">
                <a:solidFill>
                  <a:srgbClr val="E8EAED"/>
                </a:solidFill>
                <a:effectLst/>
                <a:latin typeface="+mn-lt"/>
                <a:ea typeface="+mj-ea"/>
                <a:cs typeface="+mj-cs"/>
              </a:rPr>
              <a:t>Slide 8 Review</a:t>
            </a:r>
            <a:endParaRPr lang="en-AU" sz="800">
              <a:solidFill>
                <a:srgbClr val="E8EAED"/>
              </a:solidFill>
              <a:latin typeface="+mn-lt"/>
            </a:endParaRPr>
          </a:p>
        </p:txBody>
      </p:sp>
      <p:grpSp>
        <p:nvGrpSpPr>
          <p:cNvPr id="2" name="Group 1" descr="dolls no cuff">
            <a:extLst>
              <a:ext uri="{FF2B5EF4-FFF2-40B4-BE49-F238E27FC236}">
                <a16:creationId xmlns:a16="http://schemas.microsoft.com/office/drawing/2014/main" id="{0A8958FB-B884-A019-9F4F-DCC1F7AA5690}"/>
              </a:ext>
            </a:extLst>
          </p:cNvPr>
          <p:cNvGrpSpPr/>
          <p:nvPr/>
        </p:nvGrpSpPr>
        <p:grpSpPr>
          <a:xfrm>
            <a:off x="406962" y="2076769"/>
            <a:ext cx="11128392" cy="2704462"/>
            <a:chOff x="377933" y="2018712"/>
            <a:chExt cx="11128392" cy="2704462"/>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7933" y="2608253"/>
              <a:ext cx="3573037" cy="2006724"/>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14740" y="2018712"/>
              <a:ext cx="2704462" cy="2704462"/>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01863" y="2343730"/>
              <a:ext cx="2704462" cy="1796768"/>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9 Review</a:t>
            </a:r>
            <a:endParaRPr lang="en-AU" sz="80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613907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0E223AFB-5B5E-4769-9A94-400F7E46E636}"/>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schemas.microsoft.com/office/2006/metadata/properties"/>
    <ds:schemaRef ds:uri="http://schemas.microsoft.com/office/2006/documentManagement/types"/>
    <ds:schemaRef ds:uri="ff236c08-9611-4854-a4bb-16d44b7327b6"/>
    <ds:schemaRef ds:uri="http://schemas.openxmlformats.org/package/2006/metadata/core-properties"/>
    <ds:schemaRef ds:uri="http://schemas.microsoft.com/office/infopath/2007/PartnerControls"/>
    <ds:schemaRef ds:uri="http://purl.org/dc/elements/1.1/"/>
    <ds:schemaRef ds:uri="64eff3df-e3d6-48ed-978f-45ff25640900"/>
    <ds:schemaRef ds:uri="http://www.w3.org/XML/1998/namespace"/>
    <ds:schemaRef ds:uri="http://purl.org/dc/te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7</TotalTime>
  <Words>5800</Words>
  <Application>Microsoft Office PowerPoint</Application>
  <PresentationFormat>Widescreen</PresentationFormat>
  <Paragraphs>710</Paragraphs>
  <Slides>44</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Calibri Light</vt:lpstr>
      <vt:lpstr>Comic Sans MS</vt:lpstr>
      <vt:lpstr>Symbol</vt:lpstr>
      <vt:lpstr>Tenorite</vt:lpstr>
      <vt:lpstr>Office Theme</vt:lpstr>
      <vt:lpstr>Slide 1 Start of presentation, ll says /l/</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I do</vt:lpstr>
      <vt:lpstr>Slide 36 We do</vt:lpstr>
      <vt:lpstr>Slide 37 I do</vt:lpstr>
      <vt:lpstr>Slide 38 We do</vt:lpstr>
      <vt:lpstr>Slide 39 I do</vt:lpstr>
      <vt:lpstr>Slide 40 We do</vt:lpstr>
      <vt:lpstr>Slide 41 Check for understanding</vt:lpstr>
      <vt:lpstr>Slide 42 Check for understanding</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2026-03-31T23:43:10Z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