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ppt/tags/tag4.xml" ContentType="application/vnd.openxmlformats-officedocument.presentationml.tags+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tags/tag8.xml" ContentType="application/vnd.openxmlformats-officedocument.presentationml.tags+xml"/>
  <Override PartName="/ppt/notesSlides/notesSlide23.xml" ContentType="application/vnd.openxmlformats-officedocument.presentationml.notesSlide+xml"/>
  <Override PartName="/ppt/tags/tag9.xml" ContentType="application/vnd.openxmlformats-officedocument.presentationml.tags+xml"/>
  <Override PartName="/ppt/notesSlides/notesSlide24.xml" ContentType="application/vnd.openxmlformats-officedocument.presentationml.notesSlide+xml"/>
  <Override PartName="/ppt/tags/tag10.xml" ContentType="application/vnd.openxmlformats-officedocument.presentationml.tags+xml"/>
  <Override PartName="/ppt/notesSlides/notesSlide25.xml" ContentType="application/vnd.openxmlformats-officedocument.presentationml.notesSlide+xml"/>
  <Override PartName="/ppt/tags/tag11.xml" ContentType="application/vnd.openxmlformats-officedocument.presentationml.tags+xml"/>
  <Override PartName="/ppt/notesSlides/notesSlide26.xml" ContentType="application/vnd.openxmlformats-officedocument.presentationml.notesSlide+xml"/>
  <Override PartName="/ppt/tags/tag12.xml" ContentType="application/vnd.openxmlformats-officedocument.presentationml.tags+xml"/>
  <Override PartName="/ppt/notesSlides/notesSlide27.xml" ContentType="application/vnd.openxmlformats-officedocument.presentationml.notesSlide+xml"/>
  <Override PartName="/ppt/tags/tag13.xml" ContentType="application/vnd.openxmlformats-officedocument.presentationml.tags+xml"/>
  <Override PartName="/ppt/notesSlides/notesSlide28.xml" ContentType="application/vnd.openxmlformats-officedocument.presentationml.notesSlide+xml"/>
  <Override PartName="/ppt/tags/tag14.xml" ContentType="application/vnd.openxmlformats-officedocument.presentationml.tags+xml"/>
  <Override PartName="/ppt/notesSlides/notesSlide29.xml" ContentType="application/vnd.openxmlformats-officedocument.presentationml.notesSlide+xml"/>
  <Override PartName="/ppt/tags/tag15.xml" ContentType="application/vnd.openxmlformats-officedocument.presentationml.tags+xml"/>
  <Override PartName="/ppt/notesSlides/notesSlide30.xml" ContentType="application/vnd.openxmlformats-officedocument.presentationml.notesSlide+xml"/>
  <Override PartName="/ppt/tags/tag16.xml" ContentType="application/vnd.openxmlformats-officedocument.presentationml.tags+xml"/>
  <Override PartName="/ppt/notesSlides/notesSlide31.xml" ContentType="application/vnd.openxmlformats-officedocument.presentationml.notesSlide+xml"/>
  <Override PartName="/ppt/tags/tag17.xml" ContentType="application/vnd.openxmlformats-officedocument.presentationml.tags+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33.xml" ContentType="application/vnd.openxmlformats-officedocument.presentationml.notesSlide+xml"/>
  <Override PartName="/ppt/tags/tag19.xml" ContentType="application/vnd.openxmlformats-officedocument.presentationml.tags+xml"/>
  <Override PartName="/ppt/notesSlides/notesSlide34.xml" ContentType="application/vnd.openxmlformats-officedocument.presentationml.notesSlide+xml"/>
  <Override PartName="/ppt/tags/tag20.xml" ContentType="application/vnd.openxmlformats-officedocument.presentationml.tags+xml"/>
  <Override PartName="/ppt/notesSlides/notesSlide35.xml" ContentType="application/vnd.openxmlformats-officedocument.presentationml.notesSlide+xml"/>
  <Override PartName="/ppt/tags/tag21.xml" ContentType="application/vnd.openxmlformats-officedocument.presentationml.tags+xml"/>
  <Override PartName="/ppt/notesSlides/notesSlide36.xml" ContentType="application/vnd.openxmlformats-officedocument.presentationml.notesSlide+xml"/>
  <Override PartName="/ppt/tags/tag22.xml" ContentType="application/vnd.openxmlformats-officedocument.presentationml.tags+xml"/>
  <Override PartName="/ppt/notesSlides/notesSlide37.xml" ContentType="application/vnd.openxmlformats-officedocument.presentationml.notesSlide+xml"/>
  <Override PartName="/ppt/tags/tag23.xml" ContentType="application/vnd.openxmlformats-officedocument.presentationml.tags+xml"/>
  <Override PartName="/ppt/notesSlides/notesSlide38.xml" ContentType="application/vnd.openxmlformats-officedocument.presentationml.notesSlide+xml"/>
  <Override PartName="/ppt/tags/tag24.xml" ContentType="application/vnd.openxmlformats-officedocument.presentationml.tags+xml"/>
  <Override PartName="/ppt/notesSlides/notesSlide39.xml" ContentType="application/vnd.openxmlformats-officedocument.presentationml.notesSlide+xml"/>
  <Override PartName="/ppt/tags/tag25.xml" ContentType="application/vnd.openxmlformats-officedocument.presentationml.tags+xml"/>
  <Override PartName="/ppt/notesSlides/notesSlide40.xml" ContentType="application/vnd.openxmlformats-officedocument.presentationml.notesSlide+xml"/>
  <Override PartName="/ppt/tags/tag26.xml" ContentType="application/vnd.openxmlformats-officedocument.presentationml.tags+xml"/>
  <Override PartName="/ppt/notesSlides/notesSlide41.xml" ContentType="application/vnd.openxmlformats-officedocument.presentationml.notesSlide+xml"/>
  <Override PartName="/ppt/tags/tag27.xml" ContentType="application/vnd.openxmlformats-officedocument.presentationml.tags+xml"/>
  <Override PartName="/ppt/notesSlides/notesSlide42.xml" ContentType="application/vnd.openxmlformats-officedocument.presentationml.notesSlide+xml"/>
  <Override PartName="/ppt/tags/tag28.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14" r:id="rId5"/>
    <p:sldId id="498" r:id="rId6"/>
    <p:sldId id="517" r:id="rId7"/>
    <p:sldId id="518" r:id="rId8"/>
    <p:sldId id="500" r:id="rId9"/>
    <p:sldId id="501" r:id="rId10"/>
    <p:sldId id="502" r:id="rId11"/>
    <p:sldId id="503" r:id="rId12"/>
    <p:sldId id="519" r:id="rId13"/>
    <p:sldId id="520" r:id="rId14"/>
    <p:sldId id="523" r:id="rId15"/>
    <p:sldId id="504" r:id="rId16"/>
    <p:sldId id="505" r:id="rId17"/>
    <p:sldId id="506" r:id="rId18"/>
    <p:sldId id="497" r:id="rId19"/>
    <p:sldId id="507" r:id="rId20"/>
    <p:sldId id="508" r:id="rId21"/>
    <p:sldId id="492" r:id="rId22"/>
    <p:sldId id="522" r:id="rId23"/>
    <p:sldId id="464" r:id="rId24"/>
    <p:sldId id="465" r:id="rId25"/>
    <p:sldId id="466" r:id="rId26"/>
    <p:sldId id="496" r:id="rId27"/>
    <p:sldId id="468" r:id="rId28"/>
    <p:sldId id="469" r:id="rId29"/>
    <p:sldId id="470" r:id="rId30"/>
    <p:sldId id="471" r:id="rId31"/>
    <p:sldId id="472" r:id="rId32"/>
    <p:sldId id="473" r:id="rId33"/>
    <p:sldId id="474" r:id="rId34"/>
    <p:sldId id="475" r:id="rId35"/>
    <p:sldId id="476" r:id="rId36"/>
    <p:sldId id="477" r:id="rId37"/>
    <p:sldId id="478" r:id="rId38"/>
    <p:sldId id="479" r:id="rId39"/>
    <p:sldId id="480" r:id="rId40"/>
    <p:sldId id="483" r:id="rId41"/>
    <p:sldId id="481" r:id="rId42"/>
    <p:sldId id="482" r:id="rId43"/>
    <p:sldId id="493" r:id="rId44"/>
    <p:sldId id="485" r:id="rId45"/>
    <p:sldId id="486" r:id="rId46"/>
    <p:sldId id="494"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AED"/>
    <a:srgbClr val="E8E9E8"/>
    <a:srgbClr val="686E63"/>
    <a:srgbClr val="B51963"/>
    <a:srgbClr val="F4DCE8"/>
    <a:srgbClr val="ED1654"/>
    <a:srgbClr val="F03F73"/>
    <a:srgbClr val="FCDCE5"/>
    <a:srgbClr val="0E1E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24697" autoAdjust="0"/>
  </p:normalViewPr>
  <p:slideViewPr>
    <p:cSldViewPr snapToGrid="0">
      <p:cViewPr varScale="1">
        <p:scale>
          <a:sx n="27" d="100"/>
          <a:sy n="27" d="100"/>
        </p:scale>
        <p:origin x="3798" y="7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custSel modSld modMainMaster">
      <pc:chgData name="Kerrie Shanahan" userId="ae473d9f-76e9-476f-892f-2674ea963afc" providerId="ADAL" clId="{1C2628FB-1F07-4B48-8FB3-27553585B1CA}" dt="2026-03-31T23:43:47.549" v="46" actId="20577"/>
      <pc:docMkLst>
        <pc:docMk/>
      </pc:docMkLst>
      <pc:sldChg chg="modNotesTx">
        <pc:chgData name="Kerrie Shanahan" userId="ae473d9f-76e9-476f-892f-2674ea963afc" providerId="ADAL" clId="{1C2628FB-1F07-4B48-8FB3-27553585B1CA}" dt="2026-03-24T00:59:30.757" v="8" actId="20577"/>
        <pc:sldMkLst>
          <pc:docMk/>
          <pc:sldMk cId="2252570692" sldId="486"/>
        </pc:sldMkLst>
      </pc:sldChg>
      <pc:sldChg chg="modNotesTx">
        <pc:chgData name="Kerrie Shanahan" userId="ae473d9f-76e9-476f-892f-2674ea963afc" providerId="ADAL" clId="{1C2628FB-1F07-4B48-8FB3-27553585B1CA}" dt="2026-03-30T03:24:51.159" v="9" actId="20577"/>
        <pc:sldMkLst>
          <pc:docMk/>
          <pc:sldMk cId="2764480916" sldId="498"/>
        </pc:sldMkLst>
      </pc:sldChg>
      <pc:sldChg chg="modNotesTx">
        <pc:chgData name="Kerrie Shanahan" userId="ae473d9f-76e9-476f-892f-2674ea963afc" providerId="ADAL" clId="{1C2628FB-1F07-4B48-8FB3-27553585B1CA}" dt="2026-03-30T22:14:07.175" v="44" actId="20577"/>
        <pc:sldMkLst>
          <pc:docMk/>
          <pc:sldMk cId="4124420387" sldId="500"/>
        </pc:sldMkLst>
      </pc:sldChg>
      <pc:sldMasterChg chg="modSldLayout">
        <pc:chgData name="Kerrie Shanahan" userId="ae473d9f-76e9-476f-892f-2674ea963afc" providerId="ADAL" clId="{1C2628FB-1F07-4B48-8FB3-27553585B1CA}" dt="2026-03-31T23:43:47.549" v="46" actId="20577"/>
        <pc:sldMasterMkLst>
          <pc:docMk/>
          <pc:sldMasterMk cId="1034081160" sldId="2147483648"/>
        </pc:sldMasterMkLst>
        <pc:sldLayoutChg chg="modSp mod">
          <pc:chgData name="Kerrie Shanahan" userId="ae473d9f-76e9-476f-892f-2674ea963afc" providerId="ADAL" clId="{1C2628FB-1F07-4B48-8FB3-27553585B1CA}" dt="2026-03-31T23:43:47.549" v="46" actId="20577"/>
          <pc:sldLayoutMkLst>
            <pc:docMk/>
            <pc:sldMasterMk cId="1034081160" sldId="2147483648"/>
            <pc:sldLayoutMk cId="1103031092" sldId="2147483721"/>
          </pc:sldLayoutMkLst>
          <pc:spChg chg="mod">
            <ac:chgData name="Kerrie Shanahan" userId="ae473d9f-76e9-476f-892f-2674ea963afc" providerId="ADAL" clId="{1C2628FB-1F07-4B48-8FB3-27553585B1CA}" dt="2026-03-31T23:43:47.549" v="46" actId="20577"/>
            <ac:spMkLst>
              <pc:docMk/>
              <pc:sldMasterMk cId="1034081160" sldId="2147483648"/>
              <pc:sldLayoutMk cId="1103031092" sldId="2147483721"/>
              <ac:spMk id="22" creationId="{82FB9C96-9E1B-5F2E-F4C0-FDA913B2B3A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1/04/2026</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1/04/2026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learned content (slides 2 to 14) takes approximately 10 minutes. </a:t>
            </a:r>
            <a:endParaRPr lang="en-AU">
              <a:latin typeface="+mn-lt"/>
              <a:cs typeface="Calibri"/>
            </a:endParaRPr>
          </a:p>
          <a:p>
            <a:pPr>
              <a:defRPr/>
            </a:pPr>
            <a:endParaRPr lang="en-AU">
              <a:latin typeface="+mn-lt"/>
            </a:endParaRPr>
          </a:p>
          <a:p>
            <a:pPr>
              <a:defRPr/>
            </a:pPr>
            <a:r>
              <a:rPr lang="en-AU">
                <a:latin typeface="+mn-lt"/>
              </a:rPr>
              <a:t>Explicit teaching of:</a:t>
            </a:r>
          </a:p>
          <a:p>
            <a:pPr marL="171450" indent="-171450">
              <a:buFont typeface="Arial" panose="020B0604020202020204" pitchFamily="34" charset="0"/>
              <a:buChar char="•"/>
              <a:defRPr/>
            </a:pPr>
            <a:r>
              <a:rPr lang="en-AU">
                <a:latin typeface="+mn-lt"/>
              </a:rPr>
              <a:t>new phonemic awareness skills (slides 16 and 17) </a:t>
            </a:r>
          </a:p>
          <a:p>
            <a:pPr marL="171450" indent="-171450">
              <a:buFont typeface="Arial" panose="020B0604020202020204" pitchFamily="34" charset="0"/>
              <a:buChar char="•"/>
              <a:defRPr/>
            </a:pPr>
            <a:r>
              <a:rPr lang="en-AU">
                <a:latin typeface="+mn-lt"/>
              </a:rPr>
              <a:t>the letter–sound correspondence </a:t>
            </a:r>
            <a:r>
              <a:rPr lang="en-AU" b="1" err="1">
                <a:latin typeface="+mn-lt"/>
              </a:rPr>
              <a:t>zz</a:t>
            </a:r>
            <a:r>
              <a:rPr lang="en-AU">
                <a:latin typeface="+mn-lt"/>
              </a:rPr>
              <a:t> says /z/ (slides 18 to 42)</a:t>
            </a:r>
          </a:p>
          <a:p>
            <a:pPr marL="171450" indent="-171450">
              <a:buFont typeface="Arial" panose="020B0604020202020204" pitchFamily="34" charset="0"/>
              <a:buChar char="•"/>
              <a:defRPr/>
            </a:pPr>
            <a:r>
              <a:rPr lang="en-AU">
                <a:latin typeface="+mn-lt"/>
              </a:rPr>
              <a:t>the irregular word </a:t>
            </a:r>
            <a:r>
              <a:rPr lang="en-AU" b="1">
                <a:latin typeface="+mn-lt"/>
              </a:rPr>
              <a:t>saw</a:t>
            </a:r>
            <a:r>
              <a:rPr lang="en-AU" b="0">
                <a:latin typeface="+mn-lt"/>
              </a:rPr>
              <a:t> (slides 34 and 35).</a:t>
            </a:r>
          </a:p>
          <a:p>
            <a:pPr>
              <a:defRPr/>
            </a:pPr>
            <a:r>
              <a:rPr lang="en-AU" b="0">
                <a:latin typeface="+mn-lt"/>
              </a:rPr>
              <a:t>T</a:t>
            </a:r>
            <a:r>
              <a:rPr lang="en-AU">
                <a:latin typeface="+mn-lt"/>
              </a:rPr>
              <a:t>akes approximately 20 minutes. </a:t>
            </a:r>
            <a:endParaRPr lang="en-AU">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a:latin typeface="+mn-lt"/>
            </a:endParaRPr>
          </a:p>
          <a:p>
            <a:pPr marL="171450" indent="-171450">
              <a:buFont typeface="Arial" panose="020B0604020202020204" pitchFamily="34" charset="0"/>
              <a:buChar char="•"/>
            </a:pPr>
            <a:r>
              <a:rPr lang="en-US">
                <a:latin typeface="+mn-lt"/>
              </a:rPr>
              <a:t>Go to the download folder for this phase; it includes a Word file for the student sheet for this lesson. </a:t>
            </a:r>
            <a:r>
              <a:rPr lang="en-US">
                <a:effectLst/>
                <a:latin typeface="+mn-lt"/>
              </a:rPr>
              <a:t>Print one student sheet for each student </a:t>
            </a:r>
            <a:r>
              <a:rPr lang="en-AU" u="none">
                <a:latin typeface="+mn-lt"/>
              </a:rPr>
              <a:t>(to be used with slide 41).</a:t>
            </a:r>
            <a:endParaRPr lang="en-AU"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solidFill>
                  <a:srgbClr val="000000"/>
                </a:solidFill>
                <a:effectLst/>
                <a:latin typeface="+mn-lt"/>
              </a:rPr>
              <a:t>If desired, edit the letters on slides 20 and 21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Prepare application tasks for independent practice (slide 42). For example, you could use the Phonics Pair Game Templates found on the Literacy Hub (www.literacyhub.edu.au/search/phonics-pair-game-templates) and add words containing letter–sound correspondences students have already learned.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154841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768AD-0F38-F8F1-1582-762341CEE4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03A5A8-71B2-283E-EE09-05DB280B32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F9B53F-7FA2-DD06-2375-26385304E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reading it with the </a:t>
            </a:r>
            <a:r>
              <a:rPr lang="en-US" b="1"/>
              <a:t>-s </a:t>
            </a:r>
            <a:r>
              <a:rPr lang="en-US" b="0"/>
              <a:t>suffix</a:t>
            </a:r>
            <a:r>
              <a:rPr lang="en-US"/>
              <a:t>. For example, </a:t>
            </a:r>
            <a:r>
              <a:rPr lang="en-US" b="1"/>
              <a:t>hen</a:t>
            </a:r>
            <a:r>
              <a:rPr lang="en-US"/>
              <a:t>, </a:t>
            </a:r>
            <a:r>
              <a:rPr lang="en-US" b="1"/>
              <a:t>hens</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a:extLst>
              <a:ext uri="{FF2B5EF4-FFF2-40B4-BE49-F238E27FC236}">
                <a16:creationId xmlns:a16="http://schemas.microsoft.com/office/drawing/2014/main" id="{18F844C3-9203-69E1-062A-DF52AD73027F}"/>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571530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369F5-17CE-2F21-FBCB-CC744EB780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FF0D4B-1A23-5FB3-9BC8-EAE5FA726B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85E537-6A6A-28C5-F485-42B97B769B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zips</a:t>
            </a:r>
            <a:r>
              <a:rPr lang="en-US" b="0"/>
              <a:t>,</a:t>
            </a:r>
            <a:r>
              <a:rPr lang="en-US" b="1"/>
              <a:t> vans</a:t>
            </a:r>
            <a:r>
              <a:rPr lang="en-US" b="0"/>
              <a:t>,</a:t>
            </a:r>
            <a:r>
              <a:rPr lang="en-US" b="1"/>
              <a:t> suns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–s </a:t>
            </a:r>
            <a:r>
              <a:rPr lang="en-US"/>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AU"/>
          </a:p>
        </p:txBody>
      </p:sp>
      <p:sp>
        <p:nvSpPr>
          <p:cNvPr id="4" name="Slide Number Placeholder 3">
            <a:extLst>
              <a:ext uri="{FF2B5EF4-FFF2-40B4-BE49-F238E27FC236}">
                <a16:creationId xmlns:a16="http://schemas.microsoft.com/office/drawing/2014/main" id="{3F393B5F-46FF-DAF5-5D26-E59A46D36CDD}"/>
              </a:ext>
            </a:extLst>
          </p:cNvPr>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26401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wh</a:t>
            </a:r>
            <a:r>
              <a:rPr lang="en-US" b="1"/>
              <a:t>/at</a:t>
            </a:r>
            <a:r>
              <a:rPr lang="en-US" b="0"/>
              <a:t>,</a:t>
            </a:r>
            <a:r>
              <a:rPr lang="en-US" b="1"/>
              <a:t> what</a:t>
            </a:r>
            <a:r>
              <a:rPr lang="en-US" b="0"/>
              <a:t>, </a:t>
            </a:r>
            <a:r>
              <a:rPr lang="en-US" b="1" err="1"/>
              <a:t>wh</a:t>
            </a:r>
            <a:r>
              <a:rPr lang="en-US" b="1"/>
              <a:t>-at</a:t>
            </a:r>
            <a:r>
              <a:rPr lang="en-US" b="0"/>
              <a:t> spells </a:t>
            </a:r>
            <a:r>
              <a:rPr lang="en-US" b="1"/>
              <a:t>what</a:t>
            </a:r>
            <a:r>
              <a:rPr lang="en-US" b="0"/>
              <a:t>. </a:t>
            </a:r>
            <a:r>
              <a:rPr lang="en-US"/>
              <a:t>Then ask students to try again.</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AU"/>
              <a:t>Note: you may like to ask students </a:t>
            </a:r>
            <a:r>
              <a:rPr lang="en-AU" i="0"/>
              <a:t>which two irregular words use the </a:t>
            </a:r>
            <a:r>
              <a:rPr lang="en-AU" b="1" i="0"/>
              <a:t>ere</a:t>
            </a:r>
            <a:r>
              <a:rPr lang="en-AU" i="0"/>
              <a:t> spelling to say ‘</a:t>
            </a:r>
            <a:r>
              <a:rPr lang="en-AU" b="1" i="0"/>
              <a:t>air</a:t>
            </a:r>
            <a:r>
              <a:rPr lang="en-AU" i="0"/>
              <a:t>’</a:t>
            </a:r>
            <a:r>
              <a:rPr lang="en-AU" b="0" i="0"/>
              <a:t>, and which one uses </a:t>
            </a:r>
            <a:r>
              <a:rPr lang="en-AU" b="1" i="0"/>
              <a:t>ere</a:t>
            </a:r>
            <a:r>
              <a:rPr lang="en-AU" b="0" i="0"/>
              <a:t> to say ‘</a:t>
            </a:r>
            <a:r>
              <a:rPr lang="en-AU" b="1" i="0"/>
              <a:t>ear</a:t>
            </a:r>
            <a:r>
              <a:rPr lang="en-AU" b="0" i="0"/>
              <a:t>’.</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793893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What a mess it still is in here. </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endParaRPr lang="en-US" b="1"/>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973767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895229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a:latin typeface="+mn-lt"/>
            </a:endParaRPr>
          </a:p>
          <a:p>
            <a:r>
              <a:rPr lang="en-US" sz="1200" b="1">
                <a:latin typeface="+mn-lt"/>
              </a:rPr>
              <a:t>Build it: </a:t>
            </a:r>
            <a:r>
              <a:rPr lang="en-US" sz="1200" b="0" i="0">
                <a:solidFill>
                  <a:srgbClr val="000000"/>
                </a:solidFill>
                <a:effectLst/>
                <a:latin typeface="+mn-lt"/>
              </a:rPr>
              <a:t>Segmenting and recording adjacent consonants in CCVC words</a:t>
            </a:r>
          </a:p>
          <a:p>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 </a:t>
            </a:r>
            <a:endParaRPr lang="en-US" sz="1200"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This phonemic awareness activity incorporates the use of already taught letter</a:t>
            </a:r>
            <a:r>
              <a:rPr lang="en-AU" sz="1200">
                <a:effectLst/>
                <a:latin typeface="+mn-lt"/>
                <a:ea typeface="Calibri" panose="020F0502020204030204" pitchFamily="34" charset="0"/>
              </a:rPr>
              <a:t>–</a:t>
            </a:r>
            <a:r>
              <a:rPr lang="en-US" sz="1200" b="0">
                <a:latin typeface="+mn-lt"/>
              </a:rPr>
              <a:t>sound correspondences. </a:t>
            </a:r>
            <a:endParaRPr lang="en-US" sz="1200"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Students should continue to be given other opportunities to </a:t>
            </a:r>
            <a:r>
              <a:rPr lang="en-US" sz="1200" b="0" err="1">
                <a:latin typeface="+mn-lt"/>
              </a:rPr>
              <a:t>practise</a:t>
            </a:r>
            <a:r>
              <a:rPr lang="en-US" sz="1200" b="0">
                <a:latin typeface="+mn-lt"/>
              </a:rPr>
              <a:t> phonemic awareness skills orally with </a:t>
            </a:r>
            <a:r>
              <a:rPr lang="en-US" sz="1200" b="0" i="0">
                <a:latin typeface="+mn-lt"/>
              </a:rPr>
              <a:t>all</a:t>
            </a:r>
            <a:r>
              <a:rPr lang="en-US" sz="1200" b="0">
                <a:latin typeface="+mn-lt"/>
              </a:rPr>
              <a:t> English speech sounds and varied word types.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When demonstrating, it is important to isolate and highlight the two adjacent consonant sounds at the beginning of each word.</a:t>
            </a:r>
            <a:r>
              <a:rPr lang="en-US" sz="1200" b="0" i="1">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n-lt"/>
            </a:endParaRPr>
          </a:p>
          <a:p>
            <a:r>
              <a:rPr lang="en-US" sz="1200" b="0">
                <a:latin typeface="+mn-lt"/>
              </a:rPr>
              <a:t>Explain that you will use the consonants and the vowels on the slide to build </a:t>
            </a:r>
            <a:r>
              <a:rPr lang="en-US" sz="1200" b="0" i="0">
                <a:latin typeface="+mn-lt"/>
              </a:rPr>
              <a:t>(spell) </a:t>
            </a:r>
            <a:r>
              <a:rPr lang="en-US" sz="1200" b="0">
                <a:latin typeface="+mn-lt"/>
              </a:rPr>
              <a:t>a CCVC word. </a:t>
            </a:r>
          </a:p>
          <a:p>
            <a:endParaRPr lang="en-US" sz="1200" b="0">
              <a:latin typeface="+mn-lt"/>
              <a:ea typeface="Calibri"/>
              <a:cs typeface="Calibri"/>
            </a:endParaRPr>
          </a:p>
          <a:p>
            <a:r>
              <a:rPr lang="en-US" sz="1200" b="0">
                <a:latin typeface="+mn-lt"/>
              </a:rPr>
              <a:t>Say:</a:t>
            </a:r>
            <a:r>
              <a:rPr lang="en-US" sz="1200" b="0" i="1">
                <a:latin typeface="+mn-lt"/>
              </a:rPr>
              <a:t> I’ll use letters and sounds we know to build some CCVC words. It can be tricky to notice the second sound when two consonant sounds are next to each other. I will pay extra attention to the first two sounds</a:t>
            </a:r>
            <a:r>
              <a:rPr lang="en-US" sz="1200" b="0" i="1">
                <a:latin typeface="+mn-lt"/>
                <a:ea typeface="Calibri"/>
                <a:cs typeface="Calibri"/>
              </a:rPr>
              <a:t>.</a:t>
            </a:r>
            <a:endParaRPr lang="en-US" sz="1200" b="0">
              <a:latin typeface="+mn-lt"/>
              <a:ea typeface="Calibri"/>
              <a:cs typeface="Calibri"/>
            </a:endParaRPr>
          </a:p>
          <a:p>
            <a:endParaRPr lang="en-US" sz="1200" b="0">
              <a:latin typeface="+mn-lt"/>
            </a:endParaRPr>
          </a:p>
          <a:p>
            <a:r>
              <a:rPr lang="en-US" sz="1200" b="0">
                <a:latin typeface="+mn-lt"/>
              </a:rPr>
              <a:t>Refer to the letters you use on the slide as you write them on your class whiteboard.</a:t>
            </a:r>
            <a:endParaRPr lang="en-US" sz="1200"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Say: </a:t>
            </a:r>
            <a:r>
              <a:rPr lang="en-US" sz="1200" b="0" i="1">
                <a:latin typeface="+mn-lt"/>
              </a:rPr>
              <a:t>I’ll start by building the word </a:t>
            </a:r>
            <a:r>
              <a:rPr lang="en-US" sz="1200" b="1" i="1">
                <a:latin typeface="+mn-lt"/>
              </a:rPr>
              <a:t>spin</a:t>
            </a:r>
            <a:r>
              <a:rPr lang="en-US" sz="1200" b="0" i="1">
                <a:latin typeface="+mn-lt"/>
              </a:rPr>
              <a:t>.</a:t>
            </a:r>
            <a:r>
              <a:rPr lang="en-US" sz="1200" b="1" i="0">
                <a:latin typeface="+mn-lt"/>
              </a:rPr>
              <a:t> </a:t>
            </a:r>
            <a:r>
              <a:rPr lang="en-US" sz="1200" b="0" i="1">
                <a:latin typeface="+mn-lt"/>
              </a:rPr>
              <a:t>First, I need the consonant </a:t>
            </a:r>
            <a:r>
              <a:rPr lang="en-US" sz="1200" b="1" i="1">
                <a:latin typeface="+mn-lt"/>
              </a:rPr>
              <a:t>s</a:t>
            </a:r>
            <a:r>
              <a:rPr lang="en-US" sz="1200" b="0" i="1">
                <a:latin typeface="+mn-lt"/>
              </a:rPr>
              <a:t>.</a:t>
            </a:r>
            <a:br>
              <a:rPr lang="en-US" sz="1200" b="0" i="1">
                <a:latin typeface="+mn-lt"/>
                <a:ea typeface="Calibri"/>
                <a:cs typeface="Calibri"/>
              </a:rPr>
            </a:br>
            <a:r>
              <a:rPr lang="en-US" sz="1200" b="0" i="0">
                <a:latin typeface="+mn-lt"/>
              </a:rPr>
              <a:t>Write </a:t>
            </a:r>
            <a:r>
              <a:rPr lang="en-US" sz="1200" b="1" i="0">
                <a:latin typeface="+mn-lt"/>
              </a:rPr>
              <a:t>s</a:t>
            </a:r>
            <a:r>
              <a:rPr lang="en-US" sz="1200" b="0" i="0">
                <a:latin typeface="+mn-lt"/>
              </a:rPr>
              <a:t> on your board as you say: </a:t>
            </a:r>
            <a:r>
              <a:rPr lang="en-US" sz="1200" b="0" i="1">
                <a:latin typeface="+mn-lt"/>
              </a:rPr>
              <a: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Say: </a:t>
            </a:r>
            <a:r>
              <a:rPr lang="en-US" sz="1200" b="0" i="1">
                <a:latin typeface="+mn-lt"/>
              </a:rPr>
              <a:t>Now, I need the consonant </a:t>
            </a:r>
            <a:r>
              <a:rPr lang="en-US" sz="1200" b="1" i="1">
                <a:latin typeface="+mn-lt"/>
              </a:rPr>
              <a:t>p</a:t>
            </a:r>
            <a:r>
              <a:rPr lang="en-US" sz="1200" b="0" i="1">
                <a:latin typeface="+mn-lt"/>
              </a:rPr>
              <a:t>.</a:t>
            </a:r>
            <a:br>
              <a:rPr lang="en-US" sz="1200" b="0" i="1">
                <a:latin typeface="+mn-lt"/>
                <a:ea typeface="Calibri"/>
                <a:cs typeface="Calibri"/>
              </a:rPr>
            </a:br>
            <a:r>
              <a:rPr lang="en-US" sz="1200" b="0" i="0">
                <a:latin typeface="+mn-lt"/>
              </a:rPr>
              <a:t>Write </a:t>
            </a:r>
            <a:r>
              <a:rPr lang="en-US" sz="1200" b="1" i="0">
                <a:latin typeface="+mn-lt"/>
              </a:rPr>
              <a:t>p</a:t>
            </a:r>
            <a:r>
              <a:rPr lang="en-US" sz="1200" b="0" i="0">
                <a:latin typeface="+mn-lt"/>
              </a:rPr>
              <a:t> on your board as you say: </a:t>
            </a:r>
            <a:r>
              <a:rPr lang="en-US" sz="1200" b="0" i="1">
                <a:latin typeface="+mn-lt"/>
              </a:rPr>
              <a:t>/p/.</a:t>
            </a:r>
            <a:endParaRPr lang="en-US" sz="1200" b="0" i="1">
              <a:latin typeface="+mn-lt"/>
              <a:ea typeface="Calibri"/>
              <a:cs typeface="Calibri"/>
            </a:endParaRPr>
          </a:p>
          <a:p>
            <a:pPr marL="171450" indent="-171450">
              <a:buFont typeface="Arial" panose="020B0604020202020204" pitchFamily="34" charset="0"/>
              <a:buChar char="•"/>
              <a:defRPr/>
            </a:pPr>
            <a:r>
              <a:rPr lang="en-US" sz="1200" b="0" i="1">
                <a:latin typeface="+mn-lt"/>
              </a:rPr>
              <a:t>Now I’ll add</a:t>
            </a:r>
            <a:r>
              <a:rPr lang="en-US" sz="1200" b="1" i="1">
                <a:latin typeface="+mn-lt"/>
              </a:rPr>
              <a:t> </a:t>
            </a:r>
            <a:r>
              <a:rPr lang="en-US" sz="1200" b="1" i="1" err="1">
                <a:latin typeface="+mn-lt"/>
              </a:rPr>
              <a:t>i</a:t>
            </a:r>
            <a:r>
              <a:rPr lang="en-US" sz="1200" b="1" i="1">
                <a:latin typeface="+mn-lt"/>
              </a:rPr>
              <a:t> </a:t>
            </a:r>
            <a:r>
              <a:rPr lang="en-US" sz="1200" b="0" i="1">
                <a:latin typeface="+mn-lt"/>
              </a:rPr>
              <a:t>as my vowel.</a:t>
            </a:r>
            <a:br>
              <a:rPr lang="en-US" sz="1200" b="0" i="1">
                <a:latin typeface="+mn-lt"/>
                <a:ea typeface="Calibri"/>
                <a:cs typeface="Calibri"/>
              </a:rPr>
            </a:br>
            <a:r>
              <a:rPr lang="en-US" sz="1200" b="0" i="0">
                <a:latin typeface="+mn-lt"/>
              </a:rPr>
              <a:t>Say </a:t>
            </a:r>
            <a:r>
              <a:rPr lang="en-US" sz="1200" b="0" i="1">
                <a:latin typeface="+mn-lt"/>
              </a:rPr>
              <a:t>/</a:t>
            </a:r>
            <a:r>
              <a:rPr lang="en-US" sz="1200" b="0" i="1" err="1">
                <a:latin typeface="+mn-lt"/>
              </a:rPr>
              <a:t>i</a:t>
            </a:r>
            <a:r>
              <a:rPr lang="en-US" sz="1200" b="0" i="1">
                <a:latin typeface="+mn-lt"/>
              </a:rPr>
              <a:t>/ </a:t>
            </a:r>
            <a:r>
              <a:rPr lang="en-US" sz="1200" b="0" i="0">
                <a:latin typeface="+mn-lt"/>
              </a:rPr>
              <a:t>as you write an</a:t>
            </a:r>
            <a:r>
              <a:rPr lang="en-US" sz="1200" b="1" i="0">
                <a:latin typeface="+mn-lt"/>
              </a:rPr>
              <a:t> </a:t>
            </a:r>
            <a:r>
              <a:rPr lang="en-US" sz="1200" b="1" i="0" err="1">
                <a:latin typeface="+mn-lt"/>
              </a:rPr>
              <a:t>i</a:t>
            </a:r>
            <a:r>
              <a:rPr lang="en-US" sz="1200" b="1" i="0">
                <a:latin typeface="+mn-lt"/>
              </a:rPr>
              <a:t> </a:t>
            </a:r>
            <a:r>
              <a:rPr lang="en-US" sz="1200" b="0" i="0">
                <a:latin typeface="+mn-lt"/>
              </a:rPr>
              <a:t>on your board.</a:t>
            </a:r>
            <a:endParaRPr lang="en-US" sz="1200" b="0" i="1">
              <a:latin typeface="+mn-lt"/>
            </a:endParaRPr>
          </a:p>
          <a:p>
            <a:pPr marL="171450" indent="-171450">
              <a:buFont typeface="Arial" panose="020B0604020202020204" pitchFamily="34" charset="0"/>
              <a:buChar char="•"/>
              <a:defRPr/>
            </a:pPr>
            <a:r>
              <a:rPr lang="en-US" sz="1200" b="0" i="1">
                <a:latin typeface="+mn-lt"/>
              </a:rPr>
              <a:t>Now I will add another consonant, </a:t>
            </a:r>
            <a:r>
              <a:rPr lang="en-US" sz="1200" b="1" i="1">
                <a:latin typeface="+mn-lt"/>
              </a:rPr>
              <a:t>n</a:t>
            </a:r>
            <a:r>
              <a:rPr lang="en-US" sz="1200" b="0" i="1">
                <a:latin typeface="+mn-lt"/>
              </a:rPr>
              <a:t>.</a:t>
            </a:r>
            <a:br>
              <a:rPr lang="en-US" sz="1200" b="0" i="1">
                <a:latin typeface="+mn-lt"/>
                <a:ea typeface="Calibri"/>
                <a:cs typeface="Calibri"/>
              </a:rPr>
            </a:br>
            <a:r>
              <a:rPr lang="en-US" sz="1200" b="0" i="0">
                <a:latin typeface="+mn-lt"/>
              </a:rPr>
              <a:t>Write </a:t>
            </a:r>
            <a:r>
              <a:rPr lang="en-US" sz="1200" b="1" i="0">
                <a:latin typeface="+mn-lt"/>
              </a:rPr>
              <a:t>n</a:t>
            </a:r>
            <a:r>
              <a:rPr lang="en-US" sz="1200" b="0" i="0">
                <a:latin typeface="+mn-lt"/>
              </a:rPr>
              <a:t> on your board as you say: </a:t>
            </a:r>
            <a:r>
              <a:rPr lang="en-US" sz="1200" b="0" i="1">
                <a:latin typeface="+mn-lt"/>
              </a:rPr>
              <a:t>/n/</a:t>
            </a:r>
            <a:r>
              <a:rPr lang="en-US" sz="1200" b="0" i="0">
                <a:latin typeface="+mn-lt"/>
              </a:rPr>
              <a:t>.</a:t>
            </a:r>
            <a:endParaRPr lang="en-US" sz="1200" b="0" i="0">
              <a:latin typeface="+mn-lt"/>
              <a:ea typeface="Calibri"/>
              <a:cs typeface="Calibri"/>
            </a:endParaRPr>
          </a:p>
          <a:p>
            <a:pPr marL="171450" indent="-171450">
              <a:buFont typeface="Arial" panose="020B0604020202020204" pitchFamily="34" charset="0"/>
              <a:buChar char="•"/>
              <a:defRPr/>
            </a:pPr>
            <a:r>
              <a:rPr lang="en-US" sz="1200" b="0" i="0">
                <a:latin typeface="+mn-lt"/>
              </a:rPr>
              <a:t>Say: </a:t>
            </a:r>
            <a:r>
              <a:rPr lang="en-US" sz="1200" b="0" i="1">
                <a:latin typeface="+mn-lt"/>
              </a:rPr>
              <a:t>/s/, /p/, /</a:t>
            </a:r>
            <a:r>
              <a:rPr lang="en-US" sz="1200" b="0" i="1" err="1">
                <a:latin typeface="+mn-lt"/>
              </a:rPr>
              <a:t>i</a:t>
            </a:r>
            <a:r>
              <a:rPr lang="en-US" sz="1200" b="0" i="1">
                <a:latin typeface="+mn-lt"/>
              </a:rPr>
              <a:t>/, /n/ </a:t>
            </a:r>
            <a:r>
              <a:rPr lang="en-US" sz="1200" b="1" i="1">
                <a:latin typeface="+mn-lt"/>
              </a:rPr>
              <a:t>spin</a:t>
            </a:r>
            <a:r>
              <a:rPr lang="en-US" sz="1200" b="0" i="1">
                <a:latin typeface="+mn-lt"/>
              </a:rPr>
              <a:t>. </a:t>
            </a:r>
            <a:endParaRPr lang="en-US" sz="1200"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Now continue to build CCVC words, one letter at a time using the following list:</a:t>
            </a:r>
            <a:endParaRPr lang="en-US" sz="1200" b="0" i="0">
              <a:latin typeface="+mn-lt"/>
              <a:ea typeface="Calibri"/>
              <a:cs typeface="Calibri"/>
            </a:endParaRPr>
          </a:p>
          <a:p>
            <a:pPr marL="171450" indent="-171450">
              <a:buFont typeface="Arial" panose="020B0604020202020204" pitchFamily="34" charset="0"/>
              <a:buChar char="•"/>
              <a:defRPr/>
            </a:pPr>
            <a:r>
              <a:rPr lang="en-US" sz="1200" b="1">
                <a:latin typeface="+mn-lt"/>
              </a:rPr>
              <a:t>snag</a:t>
            </a:r>
          </a:p>
          <a:p>
            <a:pPr marL="171450" indent="-171450">
              <a:buFont typeface="Arial" panose="020B0604020202020204" pitchFamily="34" charset="0"/>
              <a:buChar char="•"/>
              <a:defRPr/>
            </a:pPr>
            <a:r>
              <a:rPr lang="en-US" sz="1200" b="1" i="0">
                <a:latin typeface="+mn-lt"/>
              </a:rPr>
              <a:t>glad</a:t>
            </a:r>
          </a:p>
          <a:p>
            <a:pPr marL="171450" indent="-171450">
              <a:buFont typeface="Arial" panose="020B0604020202020204" pitchFamily="34" charset="0"/>
              <a:buChar char="•"/>
              <a:defRPr/>
            </a:pPr>
            <a:r>
              <a:rPr lang="en-US" sz="1200" b="1" i="0">
                <a:latin typeface="+mn-lt"/>
              </a:rPr>
              <a:t>slid</a:t>
            </a:r>
          </a:p>
          <a:p>
            <a:pPr marL="171450" indent="-171450">
              <a:buFont typeface="Arial" panose="020B0604020202020204" pitchFamily="34" charset="0"/>
              <a:buChar char="•"/>
              <a:defRPr/>
            </a:pPr>
            <a:r>
              <a:rPr lang="en-US" sz="1200" b="1" i="0">
                <a:latin typeface="+mn-lt"/>
              </a:rPr>
              <a:t>span</a:t>
            </a:r>
            <a:endParaRPr lang="en-US" sz="1200" b="0" i="0">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7558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p>
          <a:p>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Build it: </a:t>
            </a:r>
            <a:r>
              <a:rPr lang="en-US" b="0" i="0">
                <a:solidFill>
                  <a:srgbClr val="000000"/>
                </a:solidFill>
                <a:effectLst/>
                <a:latin typeface="+mn-lt"/>
              </a:rPr>
              <a:t>Segmenting and recording adjacent consonants in CCVC words</a:t>
            </a:r>
          </a:p>
          <a:p>
            <a:endParaRPr lang="en-US" b="0">
              <a:latin typeface="+mn-lt"/>
            </a:endParaRPr>
          </a:p>
          <a:p>
            <a:r>
              <a:rPr lang="en-US" b="0">
                <a:latin typeface="+mn-lt"/>
              </a:rPr>
              <a:t>Say:</a:t>
            </a:r>
            <a:r>
              <a:rPr lang="en-US" b="0" i="1">
                <a:latin typeface="+mn-lt"/>
              </a:rPr>
              <a:t> Let’s build (spell) some words together. </a:t>
            </a:r>
          </a:p>
          <a:p>
            <a:endParaRPr lang="en-US" b="0">
              <a:latin typeface="+mn-lt"/>
            </a:endParaRPr>
          </a:p>
          <a:p>
            <a:r>
              <a:rPr lang="en-US" b="0">
                <a:latin typeface="+mn-lt"/>
              </a:rPr>
              <a:t>Start with the word </a:t>
            </a:r>
            <a:r>
              <a:rPr lang="en-US" b="1">
                <a:latin typeface="+mn-lt"/>
              </a:rPr>
              <a:t>drop</a:t>
            </a:r>
            <a:r>
              <a:rPr lang="en-US" b="0">
                <a:latin typeface="+mn-lt"/>
              </a:rPr>
              <a:t>. </a:t>
            </a:r>
          </a:p>
          <a:p>
            <a:endParaRPr lang="en-US" b="0">
              <a:latin typeface="+mn-lt"/>
            </a:endParaRPr>
          </a:p>
          <a:p>
            <a:r>
              <a:rPr lang="en-US" b="0">
                <a:latin typeface="+mn-lt"/>
              </a:rPr>
              <a:t>Support students to:</a:t>
            </a:r>
          </a:p>
          <a:p>
            <a:pPr marL="171450" indent="-171450">
              <a:buFont typeface="Arial" panose="020B0604020202020204" pitchFamily="34" charset="0"/>
              <a:buChar char="•"/>
            </a:pPr>
            <a:r>
              <a:rPr lang="en-US" b="0">
                <a:latin typeface="+mn-lt"/>
              </a:rPr>
              <a:t>segment the sounds in the words</a:t>
            </a:r>
          </a:p>
          <a:p>
            <a:pPr marL="171450" indent="-171450">
              <a:buFont typeface="Arial" panose="020B0604020202020204" pitchFamily="34" charset="0"/>
              <a:buChar char="•"/>
            </a:pPr>
            <a:r>
              <a:rPr lang="en-US" b="0">
                <a:latin typeface="+mn-lt"/>
              </a:rPr>
              <a:t>identify the consonants and vowel they will need from the slide </a:t>
            </a:r>
          </a:p>
          <a:p>
            <a:pPr marL="171450" indent="-171450">
              <a:buFont typeface="Arial" panose="020B0604020202020204" pitchFamily="34" charset="0"/>
              <a:buChar char="•"/>
            </a:pPr>
            <a:r>
              <a:rPr lang="en-US" b="0">
                <a:latin typeface="+mn-lt"/>
              </a:rPr>
              <a:t>write the letters on their mini-whiteboard to spell </a:t>
            </a:r>
            <a:r>
              <a:rPr lang="en-US" b="1">
                <a:latin typeface="+mn-lt"/>
              </a:rPr>
              <a:t>drop</a:t>
            </a:r>
            <a:r>
              <a:rPr lang="en-US" b="0">
                <a:latin typeface="+mn-lt"/>
              </a:rPr>
              <a:t>.</a:t>
            </a:r>
          </a:p>
          <a:p>
            <a:endParaRPr lang="en-US" b="0">
              <a:latin typeface="+mn-lt"/>
            </a:endParaRPr>
          </a:p>
          <a:p>
            <a:pPr marL="0" indent="0">
              <a:buFont typeface="Arial" panose="020B0604020202020204" pitchFamily="34" charset="0"/>
              <a:buNone/>
              <a:defRPr/>
            </a:pPr>
            <a:r>
              <a:rPr lang="en-US" b="0" i="0">
                <a:latin typeface="+mn-lt"/>
              </a:rPr>
              <a:t>Continue to support students as they build further CCVC words using the following words:</a:t>
            </a:r>
          </a:p>
          <a:p>
            <a:pPr marL="171450" indent="-171450">
              <a:buFont typeface="Arial" panose="020B0604020202020204" pitchFamily="34" charset="0"/>
              <a:buChar char="•"/>
            </a:pPr>
            <a:r>
              <a:rPr lang="en-US" b="1">
                <a:latin typeface="+mn-lt"/>
              </a:rPr>
              <a:t>fled</a:t>
            </a:r>
          </a:p>
          <a:p>
            <a:pPr marL="171450" indent="-171450">
              <a:buFont typeface="Arial" panose="020B0604020202020204" pitchFamily="34" charset="0"/>
              <a:buChar char="•"/>
            </a:pPr>
            <a:r>
              <a:rPr lang="en-US" b="1">
                <a:latin typeface="+mn-lt"/>
              </a:rPr>
              <a:t>trod</a:t>
            </a:r>
          </a:p>
          <a:p>
            <a:pPr marL="171450" indent="-171450">
              <a:buFont typeface="Arial" panose="020B0604020202020204" pitchFamily="34" charset="0"/>
              <a:buChar char="•"/>
            </a:pPr>
            <a:r>
              <a:rPr lang="en-US" b="1">
                <a:latin typeface="+mn-lt"/>
              </a:rPr>
              <a:t>prep</a:t>
            </a:r>
          </a:p>
          <a:p>
            <a:pPr marL="171450" indent="-171450">
              <a:buFont typeface="Arial" panose="020B0604020202020204" pitchFamily="34" charset="0"/>
              <a:buChar char="•"/>
            </a:pPr>
            <a:r>
              <a:rPr lang="en-US" b="1">
                <a:latin typeface="+mn-lt"/>
              </a:rPr>
              <a:t>plod</a:t>
            </a:r>
          </a:p>
          <a:p>
            <a:pPr marL="171450" indent="-171450">
              <a:buFont typeface="Arial" panose="020B0604020202020204" pitchFamily="34" charset="0"/>
              <a:buChar char="•"/>
            </a:pPr>
            <a:r>
              <a:rPr lang="en-US" b="1">
                <a:latin typeface="+mn-lt"/>
              </a:rPr>
              <a:t>flop</a:t>
            </a:r>
          </a:p>
          <a:p>
            <a:pPr marL="171450" indent="-171450">
              <a:buFont typeface="Arial" panose="020B0604020202020204" pitchFamily="34" charset="0"/>
              <a:buChar char="•"/>
            </a:pPr>
            <a:r>
              <a:rPr lang="en-US" b="1">
                <a:latin typeface="+mn-lt"/>
              </a:rPr>
              <a:t>trot</a:t>
            </a:r>
          </a:p>
          <a:p>
            <a:endParaRPr lang="en-US" b="0">
              <a:latin typeface="+mn-lt"/>
            </a:endParaRPr>
          </a:p>
          <a:p>
            <a:r>
              <a:rPr lang="en-US" b="0">
                <a:latin typeface="+mn-lt"/>
              </a:rPr>
              <a:t>Note: depending on how quickly your students work, you may choose to support them to work through all the words on the list or just some of the words.</a:t>
            </a:r>
            <a:endParaRPr lang="en-AU" b="0">
              <a:latin typeface="+mn-lt"/>
            </a:endParaRPr>
          </a:p>
          <a:p>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906444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Set learning intention and success criteria</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err="1">
                <a:effectLst/>
                <a:latin typeface="+mn-lt"/>
                <a:ea typeface="Times New Roman" panose="02020603050405020304" pitchFamily="18" charset="0"/>
              </a:rPr>
              <a:t>zz</a:t>
            </a:r>
            <a:r>
              <a:rPr lang="en-AU" sz="1200" kern="1200">
                <a:effectLst/>
                <a:latin typeface="+mn-lt"/>
                <a:ea typeface="Times New Roman" panose="02020603050405020304" pitchFamily="18" charset="0"/>
              </a:rPr>
              <a:t> making a /z/ sound. </a:t>
            </a:r>
          </a:p>
          <a:p>
            <a:endParaRPr lang="en-AU" sz="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i="0" u="none" strike="noStrike" baseline="0" err="1">
                <a:solidFill>
                  <a:srgbClr val="000000"/>
                </a:solidFill>
                <a:latin typeface="+mn-lt"/>
              </a:rPr>
              <a:t>generalisation</a:t>
            </a:r>
            <a:endParaRPr lang="en-US" sz="1200" b="0" i="0" u="none" strike="noStrike" baseline="0">
              <a:solidFill>
                <a:srgbClr val="000000"/>
              </a:solidFill>
              <a:latin typeface="+mn-lt"/>
            </a:endParaRPr>
          </a:p>
          <a:p>
            <a:pPr marL="0" indent="-172800">
              <a:buFont typeface="Arial" panose="020B0604020202020204" pitchFamily="34" charset="0"/>
              <a:buChar char="•"/>
            </a:pPr>
            <a:r>
              <a:rPr lang="en-US" sz="1200" b="0" i="0" u="none" strike="noStrike" baseline="0">
                <a:solidFill>
                  <a:srgbClr val="000000"/>
                </a:solidFill>
                <a:latin typeface="+mn-lt"/>
              </a:rPr>
              <a:t>When a one-syllable word ends in </a:t>
            </a:r>
            <a:r>
              <a:rPr lang="en-US" sz="1200" b="1" i="0" u="none" strike="noStrike" baseline="0">
                <a:solidFill>
                  <a:srgbClr val="000000"/>
                </a:solidFill>
                <a:latin typeface="+mn-lt"/>
              </a:rPr>
              <a:t>f</a:t>
            </a:r>
            <a:r>
              <a:rPr lang="en-US" sz="1200" b="0" i="0" u="none" strike="noStrike" baseline="0">
                <a:solidFill>
                  <a:srgbClr val="000000"/>
                </a:solidFill>
                <a:latin typeface="+mn-lt"/>
              </a:rPr>
              <a:t>,</a:t>
            </a:r>
            <a:r>
              <a:rPr lang="en-US" sz="1200" b="1" i="0" u="none" strike="noStrike" baseline="0">
                <a:solidFill>
                  <a:srgbClr val="000000"/>
                </a:solidFill>
                <a:latin typeface="+mn-lt"/>
              </a:rPr>
              <a:t> l</a:t>
            </a:r>
            <a:r>
              <a:rPr lang="en-US" sz="1200" b="0" i="0" u="none" strike="noStrike" baseline="0">
                <a:solidFill>
                  <a:srgbClr val="000000"/>
                </a:solidFill>
                <a:latin typeface="+mn-lt"/>
              </a:rPr>
              <a:t>,</a:t>
            </a:r>
            <a:r>
              <a:rPr lang="en-US" sz="1200" b="1" i="0" u="none" strike="noStrike" baseline="0">
                <a:solidFill>
                  <a:srgbClr val="000000"/>
                </a:solidFill>
                <a:latin typeface="+mn-lt"/>
              </a:rPr>
              <a:t> s </a:t>
            </a:r>
            <a:r>
              <a:rPr lang="en-US" sz="1200" b="0" i="0" u="none" strike="noStrike" baseline="0">
                <a:solidFill>
                  <a:srgbClr val="000000"/>
                </a:solidFill>
                <a:latin typeface="+mn-lt"/>
              </a:rPr>
              <a:t>or </a:t>
            </a:r>
            <a:r>
              <a:rPr lang="en-US" sz="1200" b="1" i="0" u="none" strike="noStrike" baseline="0">
                <a:solidFill>
                  <a:srgbClr val="000000"/>
                </a:solidFill>
                <a:latin typeface="+mn-lt"/>
              </a:rPr>
              <a:t>z</a:t>
            </a:r>
            <a:r>
              <a:rPr lang="en-US" sz="1200" b="0" i="0" u="none" strike="noStrike" baseline="0">
                <a:solidFill>
                  <a:srgbClr val="000000"/>
                </a:solidFill>
                <a:latin typeface="+mn-lt"/>
              </a:rPr>
              <a:t> after a short vowel, the final consonant is doubled. </a:t>
            </a:r>
          </a:p>
          <a:p>
            <a:pPr marL="0" indent="-172800">
              <a:buFont typeface="Arial" panose="020B0604020202020204" pitchFamily="34" charset="0"/>
              <a:buChar char="•"/>
            </a:pPr>
            <a:r>
              <a:rPr lang="en-US" sz="1200" b="0" i="0" u="none" strike="noStrike" baseline="0">
                <a:solidFill>
                  <a:srgbClr val="000000"/>
                </a:solidFill>
                <a:latin typeface="+mn-lt"/>
              </a:rPr>
              <a:t>This pattern can be remembered using the word ‘</a:t>
            </a:r>
            <a:r>
              <a:rPr lang="en-US" sz="1200" b="1" i="0" u="none" strike="noStrike" baseline="0">
                <a:solidFill>
                  <a:srgbClr val="000000"/>
                </a:solidFill>
                <a:latin typeface="+mn-lt"/>
              </a:rPr>
              <a:t>floss</a:t>
            </a:r>
            <a:r>
              <a:rPr lang="en-US" sz="1200" b="0" i="0" u="none" strike="noStrike" baseline="0">
                <a:solidFill>
                  <a:srgbClr val="000000"/>
                </a:solidFill>
                <a:latin typeface="+mn-lt"/>
              </a:rPr>
              <a:t>’.</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There are limited </a:t>
            </a:r>
            <a:r>
              <a:rPr lang="en-US" sz="1200">
                <a:effectLst/>
                <a:latin typeface="+mn-lt"/>
              </a:rPr>
              <a:t>one-syllable words with </a:t>
            </a:r>
            <a:r>
              <a:rPr lang="en-US" sz="1200" b="1" err="1">
                <a:effectLst/>
                <a:latin typeface="+mn-lt"/>
              </a:rPr>
              <a:t>zz</a:t>
            </a:r>
            <a:r>
              <a:rPr lang="en-US" sz="1200">
                <a:effectLst/>
                <a:latin typeface="+mn-lt"/>
              </a:rPr>
              <a:t> in them</a:t>
            </a:r>
            <a:r>
              <a:rPr lang="en-US" sz="1200" b="0">
                <a:latin typeface="+mn-lt"/>
              </a:rPr>
              <a:t> that students can read at this point.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Knowing about words with </a:t>
            </a:r>
            <a:r>
              <a:rPr lang="en-US" sz="1200" b="1" err="1">
                <a:latin typeface="+mn-lt"/>
              </a:rPr>
              <a:t>zz</a:t>
            </a:r>
            <a:r>
              <a:rPr lang="en-US" sz="1200" b="0">
                <a:latin typeface="+mn-lt"/>
              </a:rPr>
              <a:t> will be helpful when students learn to read and spell </a:t>
            </a:r>
            <a:r>
              <a:rPr lang="en-US" sz="1200">
                <a:effectLst/>
                <a:latin typeface="+mn-lt"/>
              </a:rPr>
              <a:t>two-syllable </a:t>
            </a:r>
            <a:r>
              <a:rPr lang="en-US" sz="1200" b="0">
                <a:latin typeface="+mn-lt"/>
              </a:rPr>
              <a:t>words.</a:t>
            </a:r>
          </a:p>
          <a:p>
            <a:endParaRPr lang="en-US"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saw</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learned.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a:effectLst/>
              <a:latin typeface="+mn-lt"/>
              <a:ea typeface="Times New Roman" panose="02020603050405020304" pitchFamily="18" charset="0"/>
            </a:endParaRP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Note: When spelling an irregular word orally, say the letter names aloud, grouping the letter names together according to the sounds in the word, for example, </a:t>
            </a:r>
            <a:r>
              <a:rPr lang="en-US" sz="1200" b="1">
                <a:latin typeface="+mn-lt"/>
              </a:rPr>
              <a:t>s-aw </a:t>
            </a:r>
            <a:r>
              <a:rPr lang="en-US" sz="1200" b="0">
                <a:latin typeface="+mn-lt"/>
              </a:rPr>
              <a:t>spells </a:t>
            </a:r>
            <a:r>
              <a:rPr lang="en-US" sz="1200" b="1">
                <a:latin typeface="+mn-lt"/>
              </a:rPr>
              <a:t>saw</a:t>
            </a:r>
            <a:r>
              <a:rPr lang="en-US" sz="1200" b="0">
                <a:latin typeface="+mn-lt"/>
              </a:rPr>
              <a: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Use this slide to introduce the </a:t>
            </a:r>
            <a:r>
              <a:rPr lang="en-US" b="1" dirty="0">
                <a:latin typeface="+mn-lt"/>
              </a:rPr>
              <a:t>floss spelling </a:t>
            </a:r>
            <a:r>
              <a:rPr lang="en-US" b="1" dirty="0" err="1">
                <a:latin typeface="+mn-lt"/>
              </a:rPr>
              <a:t>generalisation</a:t>
            </a:r>
            <a:r>
              <a:rPr lang="en-US" dirty="0">
                <a:latin typeface="+mn-lt"/>
              </a:rPr>
              <a:t>: W</a:t>
            </a:r>
            <a:r>
              <a:rPr lang="en-US" sz="1200" b="0" i="0" u="none" strike="noStrike" baseline="0" dirty="0">
                <a:solidFill>
                  <a:srgbClr val="000000"/>
                </a:solidFill>
                <a:latin typeface="+mn-lt"/>
              </a:rPr>
              <a:t>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sound, the final consonant is doubled.</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Explain to students that this spelling generalisation will help them remember when to use some new ways to spell sounds they know.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This is a picture of fairy floss. The word written next to it is </a:t>
            </a:r>
            <a:r>
              <a:rPr lang="en-AU" b="1" i="1" dirty="0">
                <a:latin typeface="+mn-lt"/>
              </a:rPr>
              <a:t>floss</a:t>
            </a:r>
            <a:r>
              <a:rPr lang="en-AU"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Floss</a:t>
            </a:r>
            <a:r>
              <a:rPr lang="en-AU" i="1" dirty="0">
                <a:latin typeface="+mn-lt"/>
              </a:rPr>
              <a:t> is a one-syllable word. It has the short vowel sound /o/ followed by the consonant sound /s/.</a:t>
            </a:r>
          </a:p>
          <a:p>
            <a:pPr marL="0" indent="-172800">
              <a:buFont typeface="Arial" panose="020B0604020202020204" pitchFamily="34" charset="0"/>
              <a:buChar char="•"/>
            </a:pPr>
            <a:r>
              <a:rPr lang="en-AU" i="1" dirty="0">
                <a:latin typeface="+mn-lt"/>
              </a:rPr>
              <a:t>In the word </a:t>
            </a:r>
            <a:r>
              <a:rPr lang="en-AU" b="1" i="1" dirty="0">
                <a:latin typeface="+mn-lt"/>
              </a:rPr>
              <a:t>floss</a:t>
            </a:r>
            <a:r>
              <a:rPr lang="en-AU" i="1" dirty="0">
                <a:latin typeface="+mn-lt"/>
              </a:rPr>
              <a:t> we write </a:t>
            </a:r>
            <a:r>
              <a:rPr lang="en-AU" b="1" i="1" dirty="0">
                <a:latin typeface="+mn-lt"/>
              </a:rPr>
              <a:t>ss</a:t>
            </a:r>
            <a:r>
              <a:rPr lang="en-AU" i="1" dirty="0">
                <a:latin typeface="+mn-lt"/>
              </a:rPr>
              <a:t> instead of </a:t>
            </a:r>
            <a:r>
              <a:rPr lang="en-AU" b="1" i="1" dirty="0">
                <a:latin typeface="+mn-lt"/>
              </a:rPr>
              <a:t>s</a:t>
            </a:r>
            <a:r>
              <a:rPr lang="en-AU" i="1" dirty="0">
                <a:latin typeface="+mn-lt"/>
              </a:rPr>
              <a:t> because </a:t>
            </a:r>
            <a:r>
              <a:rPr lang="en-US" sz="1200" b="0" i="1" u="none" strike="noStrike" baseline="0" dirty="0">
                <a:solidFill>
                  <a:srgbClr val="000000"/>
                </a:solidFill>
                <a:latin typeface="+mn-lt"/>
              </a:rPr>
              <a:t>when a one-syllable word ends in </a:t>
            </a:r>
            <a:r>
              <a:rPr lang="en-US" sz="1200" b="1" i="1" u="none" strike="noStrike" baseline="0" dirty="0">
                <a:solidFill>
                  <a:srgbClr val="000000"/>
                </a:solidFill>
                <a:latin typeface="+mn-lt"/>
              </a:rPr>
              <a:t>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or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after a short vowel, the final consonant is doubled. </a:t>
            </a:r>
          </a:p>
          <a:p>
            <a:pPr marL="0" indent="-172800">
              <a:buFont typeface="Arial" panose="020B0604020202020204" pitchFamily="34" charset="0"/>
              <a:buChar char="•"/>
            </a:pPr>
            <a:r>
              <a:rPr lang="en-AU" i="1" dirty="0">
                <a:latin typeface="+mn-lt"/>
              </a:rPr>
              <a:t>The letters,</a:t>
            </a:r>
            <a:r>
              <a:rPr lang="en-US" sz="1200" b="1" i="1" u="none" strike="noStrike" baseline="0" dirty="0">
                <a:solidFill>
                  <a:srgbClr val="000000"/>
                </a:solidFill>
                <a:latin typeface="+mn-lt"/>
              </a:rPr>
              <a:t> 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 </a:t>
            </a:r>
            <a:r>
              <a:rPr lang="en-US" sz="1200" b="0" i="1" u="none" strike="noStrike" baseline="0" dirty="0">
                <a:solidFill>
                  <a:srgbClr val="000000"/>
                </a:solidFill>
                <a:latin typeface="+mn-lt"/>
              </a:rPr>
              <a:t>and</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are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This can help us remember which letters to double. </a:t>
            </a:r>
          </a:p>
          <a:p>
            <a:pPr marL="0" indent="-172800">
              <a:buFont typeface="Arial" panose="020B0604020202020204" pitchFamily="34" charset="0"/>
              <a:buChar char="•"/>
            </a:pPr>
            <a:r>
              <a:rPr lang="en-US" sz="1200" b="0" i="1" u="none" strike="noStrike" baseline="0" dirty="0">
                <a:solidFill>
                  <a:srgbClr val="000000"/>
                </a:solidFill>
                <a:latin typeface="+mn-lt"/>
              </a:rPr>
              <a:t>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not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but we also need to remember to include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in the picture to help you remember this.</a:t>
            </a:r>
          </a:p>
          <a:p>
            <a:pPr marL="0" indent="-172800">
              <a:buFont typeface="Arial" panose="020B0604020202020204" pitchFamily="34" charset="0"/>
              <a:buChar char="•"/>
            </a:pPr>
            <a:r>
              <a:rPr lang="en-US" sz="1200" b="0" i="1" u="none" strike="noStrike" baseline="0" dirty="0">
                <a:solidFill>
                  <a:srgbClr val="000000"/>
                </a:solidFill>
                <a:latin typeface="+mn-lt"/>
              </a:rPr>
              <a:t>Today, we’re going to learn about and </a:t>
            </a:r>
            <a:r>
              <a:rPr lang="en-US" sz="1200" b="0" i="1" u="none" strike="noStrike" baseline="0" dirty="0" err="1">
                <a:solidFill>
                  <a:srgbClr val="000000"/>
                </a:solidFill>
                <a:latin typeface="+mn-lt"/>
              </a:rPr>
              <a:t>practise</a:t>
            </a:r>
            <a:r>
              <a:rPr lang="en-US" sz="1200" b="0" i="1" u="none" strike="noStrike" baseline="0" dirty="0">
                <a:solidFill>
                  <a:srgbClr val="000000"/>
                </a:solidFill>
                <a:latin typeface="+mn-lt"/>
              </a:rPr>
              <a:t> the double consonant, </a:t>
            </a:r>
            <a:r>
              <a:rPr lang="en-US" sz="1200" b="1" i="1" u="none" strike="noStrike" baseline="0" dirty="0" err="1">
                <a:solidFill>
                  <a:srgbClr val="000000"/>
                </a:solidFill>
                <a:latin typeface="+mn-lt"/>
              </a:rPr>
              <a:t>zz</a:t>
            </a:r>
            <a:r>
              <a:rPr lang="en-US" sz="1200" b="1" i="1" u="none" strike="noStrike" baseline="0" dirty="0">
                <a:solidFill>
                  <a:srgbClr val="000000"/>
                </a:solidFill>
                <a:latin typeface="+mn-lt"/>
              </a:rPr>
              <a:t> </a:t>
            </a:r>
            <a:r>
              <a:rPr lang="en-US" sz="1200" b="0" i="0" u="none" strike="noStrike" baseline="0" dirty="0">
                <a:solidFill>
                  <a:srgbClr val="000000"/>
                </a:solidFill>
                <a:latin typeface="+mn-lt"/>
              </a:rPr>
              <a:t>(say the letter name twice).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baseline="0" dirty="0">
              <a:solidFill>
                <a:srgbClr val="000000"/>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latin typeface="+mn-lt"/>
              </a:rPr>
              <a:t>Note: The</a:t>
            </a:r>
            <a:r>
              <a:rPr lang="en-AU" b="1" dirty="0">
                <a:latin typeface="+mn-lt"/>
              </a:rPr>
              <a:t> floss </a:t>
            </a:r>
            <a:r>
              <a:rPr lang="en-AU" dirty="0">
                <a:latin typeface="+mn-lt"/>
              </a:rPr>
              <a:t>mnemonic can help students remember the </a:t>
            </a:r>
            <a:r>
              <a:rPr lang="en-US" b="0" dirty="0">
                <a:latin typeface="+mn-lt"/>
              </a:rPr>
              <a:t>floss spelling </a:t>
            </a:r>
            <a:r>
              <a:rPr lang="en-US" b="0" dirty="0" err="1">
                <a:latin typeface="+mn-lt"/>
              </a:rPr>
              <a:t>generalisation</a:t>
            </a:r>
            <a:r>
              <a:rPr lang="en-AU" dirty="0">
                <a:latin typeface="+mn-lt"/>
              </a:rPr>
              <a:t>. You may like to print a copy of this slide for students to refer to in the classroom.</a:t>
            </a:r>
          </a:p>
          <a:p>
            <a:pPr marL="0" indent="0">
              <a:buFont typeface="Arial" panose="020B0604020202020204" pitchFamily="34" charset="0"/>
              <a:buNone/>
            </a:pPr>
            <a:endParaRPr lang="en-US" b="0" i="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r>
              <a:rPr lang="en-US" b="1" dirty="0">
                <a:latin typeface="+mn-lt"/>
              </a:rPr>
              <a:t>Swap it, blend it (words ending in adjacent consonants): </a:t>
            </a:r>
            <a:r>
              <a:rPr lang="en-US" b="0" i="0" dirty="0">
                <a:solidFill>
                  <a:srgbClr val="000000"/>
                </a:solidFill>
                <a:effectLst/>
                <a:latin typeface="+mn-lt"/>
              </a:rPr>
              <a:t>blending of final adjacent consonants by substituting initial sounds in CVCC words</a:t>
            </a: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This phonemic awareness activity uses </a:t>
            </a:r>
            <a:r>
              <a:rPr lang="en-US" b="0" i="0" dirty="0">
                <a:solidFill>
                  <a:srgbClr val="000000"/>
                </a:solidFill>
                <a:effectLst/>
                <a:latin typeface="+mn-lt"/>
              </a:rPr>
              <a:t>CVCC</a:t>
            </a:r>
            <a:r>
              <a:rPr lang="en-US" b="0" dirty="0">
                <a:latin typeface="+mn-lt"/>
              </a:rPr>
              <a:t>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Reading and spelling of </a:t>
            </a:r>
            <a:r>
              <a:rPr lang="en-US" b="0" i="0" dirty="0">
                <a:solidFill>
                  <a:srgbClr val="000000"/>
                </a:solidFill>
                <a:effectLst/>
                <a:latin typeface="+mn-lt"/>
              </a:rPr>
              <a:t>CVCC</a:t>
            </a:r>
            <a:r>
              <a:rPr lang="en-US" b="0" dirty="0">
                <a:latin typeface="+mn-lt"/>
              </a:rPr>
              <a:t> words is introduced in this phase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This activity is an oral You do activity, but you can further support student learning by demonstrating the spelling*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Start with the word </a:t>
            </a:r>
            <a:r>
              <a:rPr lang="en-US" b="1" dirty="0">
                <a:latin typeface="+mn-lt"/>
              </a:rPr>
              <a:t>golf</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Students say: </a:t>
            </a:r>
            <a:r>
              <a:rPr lang="en-US" b="1" i="1" dirty="0">
                <a:latin typeface="+mn-lt"/>
              </a:rPr>
              <a:t>golf</a:t>
            </a:r>
            <a:r>
              <a:rPr lang="en-US" b="0" dirty="0">
                <a:latin typeface="+mn-lt"/>
              </a:rPr>
              <a:t>.</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Have students sound out each sound: </a:t>
            </a:r>
            <a:r>
              <a:rPr lang="en-US" b="0" i="1" dirty="0">
                <a:latin typeface="+mn-lt"/>
              </a:rPr>
              <a:t>/g/, /o/, /l/, /f/ </a:t>
            </a:r>
            <a:r>
              <a:rPr lang="en-US" b="1" i="1" dirty="0">
                <a:latin typeface="+mn-lt"/>
              </a:rPr>
              <a:t>golf</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Demonstrate sounding out and writing </a:t>
            </a:r>
            <a:r>
              <a:rPr lang="en-US" b="1" i="0" dirty="0">
                <a:latin typeface="+mn-lt"/>
              </a:rPr>
              <a:t>golf</a:t>
            </a:r>
            <a:r>
              <a:rPr lang="en-US" b="0" dirty="0">
                <a:latin typeface="+mn-lt"/>
              </a:rPr>
              <a:t> on your class 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Ask students to swap /g/, /o/ in</a:t>
            </a:r>
            <a:r>
              <a:rPr lang="en-US" b="1" dirty="0">
                <a:latin typeface="+mn-lt"/>
              </a:rPr>
              <a:t> </a:t>
            </a:r>
            <a:r>
              <a:rPr lang="en-US" b="1" i="0" dirty="0">
                <a:latin typeface="+mn-lt"/>
              </a:rPr>
              <a:t>golf</a:t>
            </a:r>
            <a:r>
              <a:rPr lang="en-US" b="0" dirty="0">
                <a:latin typeface="+mn-lt"/>
              </a:rPr>
              <a:t> to /s/,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Students say: </a:t>
            </a:r>
            <a:r>
              <a:rPr lang="en-US" b="0" i="1" dirty="0">
                <a:latin typeface="+mn-lt"/>
              </a:rPr>
              <a:t>/s/, /e/, /l/, /f/ </a:t>
            </a:r>
            <a:r>
              <a:rPr lang="en-US" b="1" i="1" dirty="0">
                <a:latin typeface="+mn-lt"/>
              </a:rPr>
              <a:t>self</a:t>
            </a:r>
            <a:r>
              <a:rPr lang="en-US"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Demonstrate rubbing out and replacing the first two letters on your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Sound out and read the word </a:t>
            </a:r>
            <a:r>
              <a:rPr lang="en-US" b="1" dirty="0">
                <a:latin typeface="+mn-lt"/>
              </a:rPr>
              <a:t>self.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fa</a:t>
            </a:r>
            <a:r>
              <a:rPr lang="en-US" b="0" dirty="0">
                <a:latin typeface="+mn-lt"/>
              </a:rPr>
              <a:t>ct</a:t>
            </a:r>
            <a:r>
              <a:rPr lang="en-US" b="1" dirty="0">
                <a:latin typeface="+mn-lt"/>
              </a:rPr>
              <a:t> </a:t>
            </a:r>
            <a:r>
              <a:rPr lang="en-US" b="0" dirty="0">
                <a:latin typeface="+mn-lt"/>
              </a:rPr>
              <a:t>–</a:t>
            </a:r>
            <a:r>
              <a:rPr lang="en-US" b="1" dirty="0">
                <a:latin typeface="+mn-lt"/>
              </a:rPr>
              <a:t> du</a:t>
            </a:r>
            <a:r>
              <a:rPr lang="en-US" b="0" dirty="0">
                <a:latin typeface="+mn-lt"/>
              </a:rPr>
              <a:t>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co</a:t>
            </a:r>
            <a:r>
              <a:rPr lang="en-US" b="0" dirty="0">
                <a:latin typeface="+mn-lt"/>
              </a:rPr>
              <a:t>ld – </a:t>
            </a:r>
            <a:r>
              <a:rPr lang="en-US" b="1" dirty="0">
                <a:latin typeface="+mn-lt"/>
              </a:rPr>
              <a:t>he</a:t>
            </a:r>
            <a:r>
              <a:rPr lang="en-US" b="0" dirty="0">
                <a:latin typeface="+mn-lt"/>
              </a:rPr>
              <a:t>ld</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me</a:t>
            </a:r>
            <a:r>
              <a:rPr lang="en-US" b="0" dirty="0">
                <a:latin typeface="+mn-lt"/>
              </a:rPr>
              <a:t>lt</a:t>
            </a:r>
            <a:r>
              <a:rPr lang="en-US" b="1" dirty="0">
                <a:latin typeface="+mn-lt"/>
              </a:rPr>
              <a:t> </a:t>
            </a:r>
            <a:r>
              <a:rPr lang="en-US" b="0" dirty="0">
                <a:latin typeface="+mn-lt"/>
              </a:rPr>
              <a:t>–</a:t>
            </a:r>
            <a:r>
              <a:rPr lang="en-US" b="1" dirty="0">
                <a:latin typeface="+mn-lt"/>
              </a:rPr>
              <a:t> bo</a:t>
            </a:r>
            <a:r>
              <a:rPr lang="en-US" b="0" dirty="0">
                <a:latin typeface="+mn-lt"/>
              </a:rPr>
              <a:t>lt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*If some students are already working with </a:t>
            </a:r>
            <a:r>
              <a:rPr lang="en-US" b="0" i="0" dirty="0">
                <a:solidFill>
                  <a:srgbClr val="000000"/>
                </a:solidFill>
                <a:effectLst/>
                <a:latin typeface="+mn-lt"/>
              </a:rPr>
              <a:t>CVCC</a:t>
            </a:r>
            <a:r>
              <a:rPr lang="en-US" b="0" dirty="0">
                <a:latin typeface="+mn-lt"/>
              </a:rPr>
              <a:t> words you may choose to have them write the word on their mini-whiteboard as well.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r>
              <a:rPr lang="en-US" dirty="0">
                <a:latin typeface="+mn-lt"/>
              </a:rPr>
              <a:t>If any students have difficulty segmenting the sounds, model the process then support students to try again.</a:t>
            </a:r>
            <a:endParaRPr lang="en-US" b="1" dirty="0">
              <a:latin typeface="+mn-lt"/>
            </a:endParaRPr>
          </a:p>
          <a:p>
            <a:endParaRPr lang="en-AU" dirty="0"/>
          </a:p>
          <a:p>
            <a:pPr marL="0" indent="0">
              <a:buFont typeface="Arial" panose="020B0604020202020204" pitchFamily="34" charset="0"/>
              <a:buNone/>
            </a:pPr>
            <a:r>
              <a:rPr lang="en-US" b="0" dirty="0"/>
              <a:t>Note: The symbols included on the slide give students and teachers a visual reminder that they can substitute letters and sounds in this activity. </a:t>
            </a:r>
          </a:p>
          <a:p>
            <a:pPr marL="0" indent="0">
              <a:buFont typeface="Arial" panose="020B0604020202020204" pitchFamily="34" charset="0"/>
              <a:buNone/>
            </a:pPr>
            <a:r>
              <a:rPr lang="en-US" b="0"/>
              <a:t>You can edit slides as required to remove or change this symbol to best suit your students’ needs.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letters on the large screen while saying the target sound </a:t>
            </a:r>
            <a:r>
              <a:rPr lang="en-US">
                <a:latin typeface="+mn-lt"/>
              </a:rPr>
              <a:t>and spelling </a:t>
            </a:r>
            <a:r>
              <a:rPr lang="en-US" err="1">
                <a:latin typeface="+mn-lt"/>
              </a:rPr>
              <a:t>generalisation</a:t>
            </a:r>
            <a:r>
              <a:rPr lang="en-US">
                <a:latin typeface="+mn-lt"/>
              </a:rPr>
              <a:t>. </a:t>
            </a:r>
            <a:endParaRPr lang="en-US"/>
          </a:p>
          <a:p>
            <a:pPr marL="171450" indent="-171450">
              <a:buFont typeface="Arial" panose="020B0604020202020204" pitchFamily="34" charset="0"/>
              <a:buChar char="•"/>
            </a:pPr>
            <a:r>
              <a:rPr lang="en-US" b="1" i="1" err="1"/>
              <a:t>zz</a:t>
            </a:r>
            <a:r>
              <a:rPr lang="en-US" i="1"/>
              <a:t> says /z/.</a:t>
            </a:r>
          </a:p>
          <a:p>
            <a:pPr marL="171450" indent="-171450">
              <a:buFont typeface="Arial" panose="020B0604020202020204" pitchFamily="34" charset="0"/>
              <a:buChar char="•"/>
            </a:pPr>
            <a:r>
              <a:rPr lang="en-US" i="1"/>
              <a:t>The letter is doubled when it follows a short vowel sound at the end of a one-syllable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form the letter in the air, on the carpet or on their mini-whiteboard while saying the target sound </a:t>
            </a:r>
            <a:r>
              <a:rPr lang="en-US">
                <a:latin typeface="+mn-lt"/>
              </a:rPr>
              <a:t>and spelling generalisation. </a:t>
            </a:r>
            <a:endParaRPr lang="en-US"/>
          </a:p>
          <a:p>
            <a:pPr marL="171450" indent="-171450">
              <a:buFont typeface="Arial" panose="020B0604020202020204" pitchFamily="34" charset="0"/>
              <a:buChar char="•"/>
            </a:pPr>
            <a:r>
              <a:rPr lang="en-US" b="1" i="1" err="1"/>
              <a:t>zz</a:t>
            </a:r>
            <a:r>
              <a:rPr lang="en-US" i="1"/>
              <a:t> says /z/.</a:t>
            </a:r>
          </a:p>
          <a:p>
            <a:pPr marL="171450" indent="-171450">
              <a:buFont typeface="Arial" panose="020B0604020202020204" pitchFamily="34" charset="0"/>
              <a:buChar char="•"/>
            </a:pPr>
            <a:r>
              <a:rPr lang="en-US" i="1"/>
              <a:t>The letter </a:t>
            </a:r>
            <a:r>
              <a:rPr lang="en-US" b="1" i="1"/>
              <a:t>z </a:t>
            </a:r>
            <a:r>
              <a:rPr lang="en-US" i="1"/>
              <a:t>is doubled when it follows a short vowel sound at the end of a one-syllable word.</a:t>
            </a:r>
          </a:p>
          <a:p>
            <a:endParaRPr lang="en-US"/>
          </a:p>
          <a:p>
            <a:r>
              <a:rPr lang="en-US"/>
              <a:t>Check that students are using the correct entry and exit points for their letter formation and give feedback.</a:t>
            </a:r>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z </a:t>
            </a:r>
            <a:r>
              <a:rPr lang="en-US" b="0">
                <a:latin typeface="+mn-lt"/>
              </a:rPr>
              <a:t>in </a:t>
            </a:r>
            <a:r>
              <a:rPr lang="en-US" b="1">
                <a:latin typeface="+mn-lt"/>
              </a:rPr>
              <a:t>fuzz </a:t>
            </a:r>
            <a:r>
              <a:rPr lang="en-US" b="0">
                <a:latin typeface="+mn-lt"/>
              </a:rPr>
              <a:t>is doubled because it is at the end of the word and </a:t>
            </a:r>
            <a:r>
              <a:rPr lang="en-US">
                <a:latin typeface="+mn-lt"/>
              </a:rPr>
              <a:t>follows a short vowel /u/.</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z </a:t>
            </a:r>
            <a:r>
              <a:rPr lang="en-US" b="0">
                <a:latin typeface="+mn-lt"/>
              </a:rPr>
              <a:t>in </a:t>
            </a:r>
            <a:r>
              <a:rPr lang="en-US" b="1">
                <a:latin typeface="+mn-lt"/>
              </a:rPr>
              <a:t>buzz </a:t>
            </a:r>
            <a:r>
              <a:rPr lang="en-US" b="0">
                <a:latin typeface="+mn-lt"/>
              </a:rPr>
              <a:t>is doubled because it is at the end of the word and </a:t>
            </a:r>
            <a:r>
              <a:rPr lang="en-US">
                <a:latin typeface="+mn-lt"/>
              </a:rPr>
              <a:t>follows a short vowel /u/.</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the </a:t>
            </a:r>
            <a:r>
              <a:rPr lang="en-US" b="1">
                <a:latin typeface="+mn-lt"/>
              </a:rPr>
              <a:t>z </a:t>
            </a:r>
            <a:r>
              <a:rPr lang="en-US" b="0">
                <a:latin typeface="+mn-lt"/>
              </a:rPr>
              <a:t>in </a:t>
            </a:r>
            <a:r>
              <a:rPr lang="en-US" b="1">
                <a:latin typeface="+mn-lt"/>
              </a:rPr>
              <a:t>jazz </a:t>
            </a:r>
            <a:r>
              <a:rPr lang="en-US" b="0">
                <a:latin typeface="+mn-lt"/>
              </a:rPr>
              <a:t>is doubled because it is at the end of the word and </a:t>
            </a:r>
            <a:r>
              <a:rPr lang="en-US">
                <a:latin typeface="+mn-lt"/>
              </a:rPr>
              <a:t>follows a short vowel /a/.</a:t>
            </a:r>
            <a:endParaRPr lang="en-US"/>
          </a:p>
          <a:p>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buzz </a:t>
            </a:r>
            <a:r>
              <a:rPr lang="en-AU">
                <a:latin typeface="+mn-lt"/>
              </a:rPr>
              <a:t>follows the </a:t>
            </a:r>
            <a:r>
              <a:rPr lang="en-AU" b="0">
                <a:latin typeface="+mn-lt"/>
              </a:rPr>
              <a:t>floss spelling </a:t>
            </a:r>
            <a:r>
              <a:rPr lang="en-AU">
                <a:latin typeface="+mn-lt"/>
              </a:rPr>
              <a:t>generalisation: </a:t>
            </a:r>
            <a:r>
              <a:rPr lang="en-US" b="0">
                <a:latin typeface="+mn-lt"/>
              </a:rPr>
              <a:t>the </a:t>
            </a:r>
            <a:r>
              <a:rPr lang="en-US" b="1">
                <a:latin typeface="+mn-lt"/>
              </a:rPr>
              <a:t>z </a:t>
            </a:r>
            <a:r>
              <a:rPr lang="en-US" b="0">
                <a:latin typeface="+mn-lt"/>
              </a:rPr>
              <a:t>in </a:t>
            </a:r>
            <a:r>
              <a:rPr lang="en-US" b="1">
                <a:latin typeface="+mn-lt"/>
              </a:rPr>
              <a:t>buzz </a:t>
            </a:r>
            <a:r>
              <a:rPr lang="en-US" b="0">
                <a:latin typeface="+mn-lt"/>
              </a:rPr>
              <a:t>is doubled because it is at the end of the word and </a:t>
            </a:r>
            <a:r>
              <a:rPr lang="en-US">
                <a:latin typeface="+mn-lt"/>
              </a:rPr>
              <a:t>follows a short vowel sound /u/.</a:t>
            </a: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fizz </a:t>
            </a:r>
            <a:r>
              <a:rPr lang="en-AU">
                <a:latin typeface="+mn-lt"/>
              </a:rPr>
              <a:t>follows the</a:t>
            </a:r>
            <a:r>
              <a:rPr lang="en-AU" b="0">
                <a:latin typeface="+mn-lt"/>
              </a:rPr>
              <a:t> floss </a:t>
            </a:r>
            <a:r>
              <a:rPr lang="en-AU">
                <a:latin typeface="+mn-lt"/>
              </a:rPr>
              <a:t>spelling generalisation: </a:t>
            </a:r>
            <a:r>
              <a:rPr lang="en-US" b="0">
                <a:latin typeface="+mn-lt"/>
              </a:rPr>
              <a:t>the </a:t>
            </a:r>
            <a:r>
              <a:rPr lang="en-US" b="1">
                <a:latin typeface="+mn-lt"/>
              </a:rPr>
              <a:t>z </a:t>
            </a:r>
            <a:r>
              <a:rPr lang="en-US" b="0">
                <a:latin typeface="+mn-lt"/>
              </a:rPr>
              <a:t>in </a:t>
            </a:r>
            <a:r>
              <a:rPr lang="en-US" b="1">
                <a:latin typeface="+mn-lt"/>
              </a:rPr>
              <a:t>fizz </a:t>
            </a:r>
            <a:r>
              <a:rPr lang="en-US" b="0">
                <a:latin typeface="+mn-lt"/>
              </a:rPr>
              <a:t>is doubled because it is at the end of the word and </a:t>
            </a:r>
            <a:r>
              <a:rPr lang="en-US">
                <a:latin typeface="+mn-lt"/>
              </a:rPr>
              <a:t>follows a short vowel sound, /</a:t>
            </a:r>
            <a:r>
              <a:rPr lang="en-US" err="1">
                <a:latin typeface="+mn-lt"/>
              </a:rPr>
              <a:t>i</a:t>
            </a:r>
            <a:r>
              <a:rPr lang="en-US">
                <a:latin typeface="+mn-lt"/>
              </a:rPr>
              <a:t>/.</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jazz </a:t>
            </a:r>
            <a:r>
              <a:rPr lang="en-AU">
                <a:latin typeface="+mn-lt"/>
              </a:rPr>
              <a:t>follows </a:t>
            </a:r>
            <a:r>
              <a:rPr lang="en-AU" b="0">
                <a:latin typeface="+mn-lt"/>
              </a:rPr>
              <a:t>the floss spelling </a:t>
            </a:r>
            <a:r>
              <a:rPr lang="en-AU">
                <a:latin typeface="+mn-lt"/>
              </a:rPr>
              <a:t>generalisation: </a:t>
            </a:r>
            <a:r>
              <a:rPr lang="en-US" b="0">
                <a:latin typeface="+mn-lt"/>
              </a:rPr>
              <a:t>the </a:t>
            </a:r>
            <a:r>
              <a:rPr lang="en-US" b="1">
                <a:latin typeface="+mn-lt"/>
              </a:rPr>
              <a:t>z </a:t>
            </a:r>
            <a:r>
              <a:rPr lang="en-US" b="0">
                <a:latin typeface="+mn-lt"/>
              </a:rPr>
              <a:t>in </a:t>
            </a:r>
            <a:r>
              <a:rPr lang="en-US" b="1">
                <a:latin typeface="+mn-lt"/>
              </a:rPr>
              <a:t>jazz </a:t>
            </a:r>
            <a:r>
              <a:rPr lang="en-US" b="0">
                <a:latin typeface="+mn-lt"/>
              </a:rPr>
              <a:t>is doubled because it is at the end of the word and </a:t>
            </a:r>
            <a:r>
              <a:rPr lang="en-US">
                <a:latin typeface="+mn-lt"/>
              </a:rPr>
              <a:t>follows a short vowel sound /a/.</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fizz</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/z/ after the short vowel sound /</a:t>
            </a:r>
            <a:r>
              <a:rPr lang="en-US" err="1"/>
              <a:t>i</a:t>
            </a:r>
            <a:r>
              <a:rPr lang="en-US"/>
              <a:t>/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z</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The images represent the words to be written: </a:t>
            </a:r>
            <a:r>
              <a:rPr lang="en-US" b="1"/>
              <a:t>fizz</a:t>
            </a:r>
            <a:r>
              <a:rPr lang="en-US" b="0"/>
              <a:t>,</a:t>
            </a:r>
            <a:r>
              <a:rPr lang="en-US" b="1"/>
              <a:t> jazz</a:t>
            </a:r>
            <a:r>
              <a:rPr lang="en-US" b="0"/>
              <a:t>.</a:t>
            </a:r>
            <a:endParaRPr lang="en-US" b="1"/>
          </a:p>
          <a:p>
            <a:endParaRPr lang="en-US" b="1"/>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/z/ after the short vowel sound /a/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z</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endParaRPr lang="en-US" b="0">
              <a:latin typeface="+mn-lt"/>
            </a:endParaRPr>
          </a:p>
          <a:p>
            <a:r>
              <a:rPr lang="en-US" b="0">
                <a:latin typeface="+mn-lt"/>
              </a:rPr>
              <a:t>Point to each vowel in random order, and say:</a:t>
            </a:r>
          </a:p>
          <a:p>
            <a:pPr marL="171450" indent="-171450">
              <a:buFont typeface="Arial" panose="020B0604020202020204" pitchFamily="34" charset="0"/>
              <a:buChar char="•"/>
            </a:pPr>
            <a:r>
              <a:rPr lang="en-US" b="0" i="1">
                <a:latin typeface="+mn-lt"/>
              </a:rPr>
              <a:t>Say the short sound (</a:t>
            </a:r>
            <a:r>
              <a:rPr lang="en-US" b="0">
                <a:latin typeface="+mn-lt"/>
              </a:rPr>
              <a:t>use the short-sound hand gesture*).</a:t>
            </a:r>
          </a:p>
          <a:p>
            <a:pPr marL="171450" indent="-171450">
              <a:buFont typeface="Arial" panose="020B0604020202020204" pitchFamily="34" charset="0"/>
              <a:buChar char="•"/>
            </a:pPr>
            <a:r>
              <a:rPr lang="en-US" b="0" i="1">
                <a:latin typeface="+mn-lt"/>
              </a:rPr>
              <a:t>Say the long sound </a:t>
            </a:r>
            <a:r>
              <a:rPr lang="en-US" b="0">
                <a:latin typeface="+mn-lt"/>
              </a:rPr>
              <a:t>(use the long-sound hand gesture**).</a:t>
            </a:r>
          </a:p>
          <a:p>
            <a:r>
              <a:rPr lang="en-US" b="0">
                <a:latin typeface="+mn-lt"/>
              </a:rPr>
              <a:t>Students say the relevant sounds for each vowel, using the matching hand gesture. </a:t>
            </a:r>
          </a:p>
          <a:p>
            <a:endParaRPr lang="en-US"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a:t>
            </a: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endParaRPr lang="en-US" i="0">
              <a:latin typeface="+mn-lt"/>
            </a:endParaRPr>
          </a:p>
          <a:p>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t>Note</a:t>
            </a:r>
            <a:r>
              <a:rPr lang="en-US"/>
              <a:t>: Vowel sounds for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t>a</a:t>
            </a:r>
            <a:r>
              <a:rPr lang="en-US" i="1"/>
              <a:t>: </a:t>
            </a:r>
            <a:r>
              <a:rPr lang="en-US" i="0"/>
              <a:t>short sound /a/, long sound /</a:t>
            </a:r>
            <a:r>
              <a:rPr lang="en-US" i="0">
                <a:latin typeface="Arial" panose="020B0604020202020204" pitchFamily="34" charset="0"/>
                <a:cs typeface="Arial" panose="020B0604020202020204" pitchFamily="34" charset="0"/>
              </a:rPr>
              <a:t>ā</a:t>
            </a:r>
            <a:r>
              <a:rPr lang="en-US"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t>e</a:t>
            </a:r>
            <a:r>
              <a:rPr lang="en-US" i="0"/>
              <a:t>: short sound /</a:t>
            </a:r>
            <a:r>
              <a:rPr lang="en-US" i="0">
                <a:latin typeface="Arial" panose="020B0604020202020204" pitchFamily="34" charset="0"/>
                <a:cs typeface="Arial" panose="020B0604020202020204" pitchFamily="34" charset="0"/>
              </a:rPr>
              <a:t>e</a:t>
            </a:r>
            <a:r>
              <a:rPr lang="en-US" i="0"/>
              <a:t>/, long sound /</a:t>
            </a:r>
            <a:r>
              <a:rPr lang="en-US" i="0">
                <a:latin typeface="Arial" panose="020B0604020202020204" pitchFamily="34" charset="0"/>
                <a:cs typeface="Arial" panose="020B0604020202020204" pitchFamily="34" charset="0"/>
              </a:rPr>
              <a:t>ē</a:t>
            </a:r>
            <a:r>
              <a:rPr lang="en-US" i="0"/>
              <a:t>/</a:t>
            </a:r>
          </a:p>
          <a:p>
            <a:pPr marL="171450" lvl="0" indent="-171450">
              <a:buFont typeface="Arial" panose="020B0604020202020204" pitchFamily="34" charset="0"/>
              <a:buChar char="•"/>
            </a:pPr>
            <a:r>
              <a:rPr lang="en-US" b="1" i="0"/>
              <a:t>i</a:t>
            </a:r>
            <a:r>
              <a:rPr lang="en-US" i="0"/>
              <a:t>: short sound /</a:t>
            </a:r>
            <a:r>
              <a:rPr lang="en-US" i="0" err="1">
                <a:latin typeface="Arial" panose="020B0604020202020204" pitchFamily="34" charset="0"/>
                <a:cs typeface="Arial" panose="020B0604020202020204" pitchFamily="34" charset="0"/>
              </a:rPr>
              <a:t>i</a:t>
            </a:r>
            <a:r>
              <a:rPr lang="en-US" i="0">
                <a:latin typeface="Arial" panose="020B0604020202020204" pitchFamily="34" charset="0"/>
                <a:cs typeface="Arial" panose="020B0604020202020204" pitchFamily="34" charset="0"/>
              </a:rPr>
              <a:t>/</a:t>
            </a:r>
            <a:r>
              <a:rPr lang="en-US" i="0"/>
              <a:t>, long sound /</a:t>
            </a:r>
            <a:r>
              <a:rPr lang="en-US" i="0">
                <a:latin typeface="Arial" panose="020B0604020202020204" pitchFamily="34" charset="0"/>
                <a:cs typeface="Arial" panose="020B0604020202020204" pitchFamily="34" charset="0"/>
              </a:rPr>
              <a:t>ī</a:t>
            </a:r>
            <a:r>
              <a:rPr lang="en-US" i="0"/>
              <a:t>/</a:t>
            </a:r>
          </a:p>
          <a:p>
            <a:pPr marL="171450" lvl="0" indent="-171450">
              <a:buFont typeface="Arial" panose="020B0604020202020204" pitchFamily="34" charset="0"/>
              <a:buChar char="•"/>
            </a:pPr>
            <a:r>
              <a:rPr lang="en-US" b="1" i="0"/>
              <a:t>o</a:t>
            </a:r>
            <a:r>
              <a:rPr lang="en-US" i="0"/>
              <a:t>: short sound /o/, long sound /</a:t>
            </a:r>
            <a:r>
              <a:rPr lang="en-US" i="0">
                <a:latin typeface="Arial" panose="020B0604020202020204" pitchFamily="34" charset="0"/>
                <a:cs typeface="Arial" panose="020B0604020202020204" pitchFamily="34" charset="0"/>
              </a:rPr>
              <a:t>ō</a:t>
            </a:r>
            <a:r>
              <a:rPr lang="en-US" i="0"/>
              <a:t>/</a:t>
            </a:r>
          </a:p>
          <a:p>
            <a:pPr marL="171450" lvl="0" indent="-171450">
              <a:buFont typeface="Arial" panose="020B0604020202020204" pitchFamily="34" charset="0"/>
              <a:buChar char="•"/>
            </a:pPr>
            <a:r>
              <a:rPr lang="en-US" b="1" i="0"/>
              <a:t>u</a:t>
            </a:r>
            <a:r>
              <a:rPr lang="en-US" i="0"/>
              <a:t>: short sound /</a:t>
            </a:r>
            <a:r>
              <a:rPr lang="en-US" i="0">
                <a:latin typeface="Arial" panose="020B0604020202020204" pitchFamily="34" charset="0"/>
                <a:cs typeface="Arial" panose="020B0604020202020204" pitchFamily="34" charset="0"/>
              </a:rPr>
              <a:t>u</a:t>
            </a:r>
            <a:r>
              <a:rPr lang="en-US" i="0"/>
              <a:t>/, long sound /</a:t>
            </a:r>
            <a:r>
              <a:rPr lang="en-US" i="0">
                <a:latin typeface="Arial" panose="020B0604020202020204" pitchFamily="34" charset="0"/>
                <a:cs typeface="Arial" panose="020B0604020202020204" pitchFamily="34" charset="0"/>
              </a:rPr>
              <a:t>ū</a:t>
            </a:r>
            <a:r>
              <a:rPr lang="en-US" i="0"/>
              <a:t>/</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fizz</a:t>
            </a:r>
            <a:r>
              <a:rPr lang="en-US" b="0"/>
              <a:t>,</a:t>
            </a:r>
            <a:r>
              <a:rPr lang="en-US" b="1"/>
              <a:t> jazz</a:t>
            </a:r>
            <a:r>
              <a:rPr lang="en-US" b="0"/>
              <a:t>,</a:t>
            </a:r>
            <a:r>
              <a:rPr lang="en-US" b="1"/>
              <a:t> buzz</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the sounds in the word, identifying the /z/ after the short vowel sound /u/ at the end of the word</a:t>
            </a:r>
          </a:p>
          <a:p>
            <a:pPr marL="171450" indent="-171450">
              <a:buFont typeface="Arial" panose="020B0604020202020204" pitchFamily="34" charset="0"/>
              <a:buChar char="•"/>
            </a:pPr>
            <a:r>
              <a:rPr lang="en-US"/>
              <a:t>thinking aloud about using the floss spelling </a:t>
            </a:r>
            <a:r>
              <a:rPr lang="en-US" err="1"/>
              <a:t>generalisation</a:t>
            </a:r>
            <a:r>
              <a:rPr lang="en-US"/>
              <a:t> to double the </a:t>
            </a:r>
            <a:r>
              <a:rPr lang="en-US" b="1"/>
              <a:t>z</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buzz</a:t>
            </a:r>
            <a:r>
              <a:rPr lang="en-US" sz="1200" b="0">
                <a:latin typeface="+mn-lt"/>
              </a:rPr>
              <a:t>.</a:t>
            </a:r>
            <a:endParaRPr lang="en-AU" sz="1200" b="0">
              <a:latin typeface="+mn-lt"/>
            </a:endParaRPr>
          </a:p>
          <a:p>
            <a:endParaRPr lang="en-US" sz="1200">
              <a:highlight>
                <a:srgbClr val="FFFF00"/>
              </a:highlight>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/z/ following the short vowel sound /u/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a:t>
            </a:r>
            <a:r>
              <a:rPr lang="en-US" sz="1200" u="none" err="1">
                <a:latin typeface="+mn-lt"/>
              </a:rPr>
              <a:t>generalisation</a:t>
            </a:r>
            <a:r>
              <a:rPr lang="en-US" sz="1200" u="none">
                <a:latin typeface="+mn-lt"/>
              </a:rPr>
              <a:t> to double the </a:t>
            </a:r>
            <a:r>
              <a:rPr lang="en-US" sz="1200" b="1" u="none">
                <a:latin typeface="+mn-lt"/>
              </a:rPr>
              <a:t>z</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buzz</a:t>
            </a:r>
            <a:r>
              <a:rPr lang="en-US" b="0"/>
              <a:t>,</a:t>
            </a:r>
            <a:r>
              <a:rPr lang="en-US" b="1"/>
              <a:t> fizz</a:t>
            </a:r>
            <a:r>
              <a:rPr lang="en-US" b="0"/>
              <a:t>.</a:t>
            </a:r>
            <a:endParaRPr lang="en-AU" b="1"/>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/z/ following the short vowel sound /</a:t>
            </a:r>
            <a:r>
              <a:rPr lang="en-US" sz="1200" b="0" u="none" err="1">
                <a:latin typeface="+mn-lt"/>
              </a:rPr>
              <a:t>i</a:t>
            </a:r>
            <a:r>
              <a:rPr lang="en-US" sz="1200" b="0" u="none">
                <a:latin typeface="+mn-lt"/>
              </a:rPr>
              <a:t>/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generalisation to double the </a:t>
            </a:r>
            <a:r>
              <a:rPr lang="en-US" sz="1200" b="1" u="none">
                <a:latin typeface="+mn-lt"/>
              </a:rPr>
              <a:t>z</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buzz</a:t>
            </a:r>
            <a:r>
              <a:rPr lang="en-US" b="0"/>
              <a:t>,</a:t>
            </a:r>
            <a:r>
              <a:rPr lang="en-US" b="1"/>
              <a:t> fizz</a:t>
            </a:r>
            <a:r>
              <a:rPr lang="en-US" b="0"/>
              <a:t>,</a:t>
            </a:r>
            <a:r>
              <a:rPr lang="en-US" b="1"/>
              <a:t> jazz</a:t>
            </a:r>
            <a:r>
              <a:rPr lang="en-US" b="0"/>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/z/ following the short vowel sound /a/ </a:t>
            </a:r>
            <a:r>
              <a:rPr lang="en-US" sz="1200" u="none">
                <a:latin typeface="+mn-lt"/>
              </a:rPr>
              <a:t>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floss spelling generalisation to double the </a:t>
            </a:r>
            <a:r>
              <a:rPr lang="en-US" sz="1200" b="1" u="none">
                <a:latin typeface="+mn-lt"/>
              </a:rPr>
              <a:t>z</a:t>
            </a:r>
            <a:endParaRPr lang="en-US" sz="1200" b="1"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 </a:t>
            </a: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1" kern="1200">
                <a:effectLst/>
                <a:latin typeface="+mn-lt"/>
                <a:ea typeface="Times New Roman" panose="02020603050405020304" pitchFamily="18" charset="0"/>
              </a:rPr>
              <a:t>I saw a monkey at the zoo.</a:t>
            </a:r>
            <a:endParaRPr lang="en-AU" sz="120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a:effectLst/>
                <a:latin typeface="+mn-lt"/>
                <a:ea typeface="Times New Roman" panose="02020603050405020304" pitchFamily="18" charset="0"/>
                <a:cs typeface="Calibri" panose="020F0502020204030204" pitchFamily="34" charset="0"/>
              </a:rPr>
              <a:t>s/aw</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a:effectLst/>
                <a:latin typeface="+mn-lt"/>
                <a:ea typeface="Times New Roman" panose="02020603050405020304" pitchFamily="18" charset="0"/>
                <a:cs typeface="Calibri" panose="020F0502020204030204" pitchFamily="34" charset="0"/>
              </a:rPr>
              <a:t>aw </a:t>
            </a:r>
            <a:r>
              <a:rPr lang="en-AU" sz="1200">
                <a:effectLst/>
                <a:latin typeface="+mn-lt"/>
                <a:ea typeface="Times New Roman" panose="02020603050405020304" pitchFamily="18" charset="0"/>
                <a:cs typeface="Calibri" panose="020F0502020204030204" pitchFamily="34" charset="0"/>
              </a:rPr>
              <a:t>in </a:t>
            </a:r>
            <a:r>
              <a:rPr lang="en-AU" sz="1200" b="1">
                <a:effectLst/>
                <a:latin typeface="+mn-lt"/>
                <a:ea typeface="Times New Roman" panose="02020603050405020304" pitchFamily="18" charset="0"/>
                <a:cs typeface="Calibri" panose="020F0502020204030204" pitchFamily="34" charset="0"/>
              </a:rPr>
              <a:t>saw</a:t>
            </a:r>
            <a:r>
              <a:rPr lang="en-AU" sz="1200">
                <a:effectLst/>
                <a:latin typeface="+mn-lt"/>
                <a:ea typeface="Times New Roman" panose="02020603050405020304" pitchFamily="18" charset="0"/>
                <a:cs typeface="Calibri" panose="020F0502020204030204" pitchFamily="34" charset="0"/>
              </a:rPr>
              <a:t>.</a:t>
            </a:r>
            <a:endParaRPr lang="en-AU" sz="120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s-aw</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saw</a:t>
            </a:r>
            <a:r>
              <a:rPr lang="en-AU" sz="1200" i="1" kern="0">
                <a:effectLst/>
                <a:latin typeface="+mn-lt"/>
                <a:ea typeface="Times New Roman" panose="02020603050405020304" pitchFamily="18" charset="0"/>
              </a:rPr>
              <a:t>. </a:t>
            </a: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a:t>
            </a:r>
            <a:r>
              <a:rPr lang="en-AU" sz="1200">
                <a:effectLst/>
                <a:latin typeface="+mn-lt"/>
                <a:ea typeface="Times New Roman" panose="02020603050405020304" pitchFamily="18" charset="0"/>
                <a:cs typeface="Calibri" panose="020F0502020204030204" pitchFamily="34" charset="0"/>
              </a:rPr>
              <a:t>students which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a:effectLst/>
                <a:latin typeface="+mn-lt"/>
                <a:ea typeface="Times New Roman" panose="02020603050405020304" pitchFamily="18" charset="0"/>
                <a:cs typeface="Calibri" panose="020F0502020204030204" pitchFamily="34" charset="0"/>
              </a:rPr>
              <a:t>s/aw</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two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the word: </a:t>
            </a:r>
            <a:r>
              <a:rPr lang="en-AU" sz="1200" b="1">
                <a:effectLst/>
                <a:latin typeface="+mn-lt"/>
                <a:ea typeface="Times New Roman" panose="02020603050405020304" pitchFamily="18" charset="0"/>
                <a:cs typeface="Calibri" panose="020F0502020204030204" pitchFamily="34" charset="0"/>
              </a:rPr>
              <a:t>aw</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saw</a:t>
            </a:r>
            <a:r>
              <a:rPr lang="en-AU" sz="1200">
                <a:effectLst/>
                <a:latin typeface="+mn-lt"/>
                <a:ea typeface="Times New Roman" panose="02020603050405020304" pitchFamily="18" charset="0"/>
                <a:cs typeface="Calibri" panose="020F0502020204030204" pitchFamily="34" charset="0"/>
              </a:rPr>
              <a:t>.</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s-aw</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saw</a:t>
            </a:r>
            <a:r>
              <a:rPr lang="en-AU" sz="1200" i="1" kern="0">
                <a:effectLst/>
                <a:latin typeface="+mn-lt"/>
                <a:ea typeface="Times New Roman" panose="02020603050405020304" pitchFamily="18" charset="0"/>
              </a:rPr>
              <a:t>. </a:t>
            </a:r>
            <a:endParaRPr lang="en-AU" i="1">
              <a:latin typeface="+mn-lt"/>
            </a:endParaRPr>
          </a:p>
          <a:p>
            <a:pPr marL="342900" lvl="0" indent="-342900">
              <a:lnSpc>
                <a:spcPct val="106000"/>
              </a:lnSpc>
              <a:spcAft>
                <a:spcPts val="800"/>
              </a:spcAft>
              <a:buFont typeface="+mj-lt"/>
              <a:buAutoNum type="arabicPeriod"/>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US" sz="1200" b="1">
                <a:effectLst/>
                <a:latin typeface="+mn-lt"/>
                <a:ea typeface="Aptos" panose="020B0004020202020204" pitchFamily="34" charset="0"/>
                <a:cs typeface="Times New Roman" panose="02020603050405020304" pitchFamily="18" charset="0"/>
              </a:rPr>
              <a:t>s-aw</a:t>
            </a:r>
            <a:r>
              <a:rPr lang="en-US" sz="1200">
                <a:effectLst/>
                <a:latin typeface="+mn-lt"/>
                <a:ea typeface="Aptos" panose="020B0004020202020204" pitchFamily="34" charset="0"/>
                <a:cs typeface="Times New Roman" panose="02020603050405020304" pitchFamily="18" charset="0"/>
              </a:rPr>
              <a:t> spells </a:t>
            </a:r>
            <a:r>
              <a:rPr lang="en-US" sz="1200" b="1">
                <a:effectLst/>
                <a:latin typeface="+mn-lt"/>
                <a:ea typeface="Aptos" panose="020B0004020202020204" pitchFamily="34" charset="0"/>
                <a:cs typeface="Times New Roman" panose="02020603050405020304" pitchFamily="18" charset="0"/>
              </a:rPr>
              <a:t>saw</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err="1">
                <a:effectLst/>
                <a:latin typeface="+mn-lt"/>
                <a:ea typeface="Aptos" panose="020B0004020202020204" pitchFamily="34" charset="0"/>
                <a:cs typeface="Times New Roman" panose="02020603050405020304" pitchFamily="18" charset="0"/>
              </a:rPr>
              <a:t>zz</a:t>
            </a:r>
            <a:endParaRPr lang="en-US" sz="1200" b="1">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a:latin typeface="+mn-lt"/>
              </a:rPr>
              <a:t>explain how the </a:t>
            </a:r>
            <a:r>
              <a:rPr lang="en-US" b="1">
                <a:latin typeface="+mn-lt"/>
              </a:rPr>
              <a:t>z</a:t>
            </a:r>
            <a:r>
              <a:rPr lang="en-US">
                <a:latin typeface="+mn-lt"/>
              </a:rPr>
              <a:t> in </a:t>
            </a:r>
            <a:r>
              <a:rPr lang="en-US" b="1">
                <a:latin typeface="+mn-lt"/>
              </a:rPr>
              <a:t>buzz </a:t>
            </a:r>
            <a:r>
              <a:rPr lang="en-US" b="0">
                <a:latin typeface="+mn-lt"/>
              </a:rPr>
              <a:t>is doubled because it is </a:t>
            </a:r>
            <a:r>
              <a:rPr lang="en-US">
                <a:latin typeface="+mn-lt"/>
              </a:rPr>
              <a:t>at the end of the word and follows a short vowel sound.</a:t>
            </a:r>
          </a:p>
          <a:p>
            <a:pPr marL="0" lvl="0" indent="0">
              <a:lnSpc>
                <a:spcPct val="107000"/>
              </a:lnSpc>
              <a:spcAft>
                <a:spcPts val="800"/>
              </a:spcAft>
              <a:buFont typeface="Symbol" panose="05050102010706020507" pitchFamily="18" charset="2"/>
              <a:buNone/>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 with fluency.</a:t>
            </a: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mn-lt"/>
                <a:ea typeface="Aptos" panose="020B0004020202020204" pitchFamily="34" charset="0"/>
                <a:cs typeface="Times New Roman" panose="02020603050405020304" pitchFamily="18" charset="0"/>
              </a:rPr>
              <a:t>Students participate in reading the sentence. </a:t>
            </a:r>
            <a:endParaRPr lang="en-AU" sz="18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1" i="1">
                <a:effectLst/>
                <a:latin typeface="+mn-lt"/>
                <a:ea typeface="Aptos" panose="020B0004020202020204" pitchFamily="34" charset="0"/>
                <a:cs typeface="Times New Roman" panose="02020603050405020304" pitchFamily="18" charset="0"/>
              </a:rPr>
              <a:t>s-aw</a:t>
            </a:r>
            <a:r>
              <a:rPr lang="en-US" sz="1200" i="1">
                <a:effectLst/>
                <a:latin typeface="+mn-lt"/>
                <a:ea typeface="Aptos" panose="020B0004020202020204" pitchFamily="34" charset="0"/>
                <a:cs typeface="Times New Roman" panose="02020603050405020304" pitchFamily="18" charset="0"/>
              </a:rPr>
              <a:t> spells </a:t>
            </a:r>
            <a:r>
              <a:rPr lang="en-US" sz="1200" b="1" i="1">
                <a:effectLst/>
                <a:latin typeface="+mn-lt"/>
                <a:ea typeface="Aptos" panose="020B0004020202020204" pitchFamily="34" charset="0"/>
                <a:cs typeface="Times New Roman" panose="02020603050405020304" pitchFamily="18" charset="0"/>
              </a:rPr>
              <a:t>saw</a:t>
            </a:r>
            <a:r>
              <a:rPr lang="en-US" sz="1200" i="1">
                <a:effectLst/>
                <a:latin typeface="+mn-lt"/>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err="1">
                <a:effectLst/>
                <a:latin typeface="+mn-lt"/>
                <a:ea typeface="Aptos" panose="020B0004020202020204" pitchFamily="34" charset="0"/>
                <a:cs typeface="Times New Roman" panose="02020603050405020304" pitchFamily="18" charset="0"/>
              </a:rPr>
              <a:t>zz</a:t>
            </a:r>
            <a:endParaRPr lang="en-US" sz="1200" b="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a:latin typeface="+mn-lt"/>
              </a:rPr>
              <a:t>explain how the </a:t>
            </a:r>
            <a:r>
              <a:rPr lang="en-US" b="1">
                <a:latin typeface="+mn-lt"/>
              </a:rPr>
              <a:t>z</a:t>
            </a:r>
            <a:r>
              <a:rPr lang="en-US">
                <a:latin typeface="+mn-lt"/>
              </a:rPr>
              <a:t> in </a:t>
            </a:r>
            <a:r>
              <a:rPr lang="en-US" b="1">
                <a:latin typeface="+mn-lt"/>
              </a:rPr>
              <a:t>jazz </a:t>
            </a:r>
            <a:r>
              <a:rPr lang="en-US" b="0">
                <a:latin typeface="+mn-lt"/>
              </a:rPr>
              <a:t>and </a:t>
            </a:r>
            <a:r>
              <a:rPr lang="en-US" b="1">
                <a:latin typeface="+mn-lt"/>
              </a:rPr>
              <a:t>fizz </a:t>
            </a:r>
            <a:r>
              <a:rPr lang="en-US" b="0">
                <a:latin typeface="+mn-lt"/>
              </a:rPr>
              <a:t>is doubled because it is at the end of each of these words and </a:t>
            </a:r>
            <a:r>
              <a:rPr lang="en-US">
                <a:latin typeface="+mn-lt"/>
              </a:rPr>
              <a:t>follows a short vowel sound.</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participate in re-reading the sentence with fluency. </a:t>
            </a:r>
            <a:endParaRPr lang="en-AU">
              <a:latin typeface="+mn-lt"/>
            </a:endParaRPr>
          </a:p>
          <a:p>
            <a:endParaRPr lang="en-AU">
              <a:latin typeface="+mn-lt"/>
            </a:endParaRPr>
          </a:p>
          <a:p>
            <a:endParaRPr lang="en-AU">
              <a:latin typeface="+mn-lt"/>
            </a:endParaRP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Sentence dictation: </a:t>
            </a:r>
            <a:r>
              <a:rPr lang="en-US" b="1"/>
              <a:t>”Buzz, buzz, buzz”, went the bug.</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spelling the words </a:t>
            </a:r>
            <a:r>
              <a:rPr lang="en-US" b="1"/>
              <a:t>buzz </a:t>
            </a:r>
            <a:r>
              <a:rPr lang="en-US"/>
              <a:t>using double </a:t>
            </a:r>
            <a:r>
              <a:rPr lang="en-US" b="1" err="1"/>
              <a:t>zz</a:t>
            </a:r>
            <a:r>
              <a:rPr lang="en-US"/>
              <a:t> and the floss spelling </a:t>
            </a:r>
            <a:r>
              <a:rPr lang="en-US" err="1"/>
              <a:t>generalisation</a:t>
            </a:r>
            <a:endParaRPr lang="en-US"/>
          </a:p>
          <a:p>
            <a:pPr marL="171450" indent="-171450">
              <a:buFont typeface="Arial" panose="020B0604020202020204" pitchFamily="34" charset="0"/>
              <a:buChar char="•"/>
            </a:pPr>
            <a:r>
              <a:rPr lang="en-US"/>
              <a:t>re-reading the whole sentence to check for accuracy or any editing required.</a:t>
            </a:r>
          </a:p>
          <a:p>
            <a:r>
              <a:rPr lang="en-US"/>
              <a:t> </a:t>
            </a:r>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endParaRPr lang="en-US"/>
          </a:p>
          <a:p>
            <a:r>
              <a:rPr lang="en-US"/>
              <a:t>Sentence dictation: </a:t>
            </a:r>
            <a:r>
              <a:rPr lang="en-GB" b="1"/>
              <a:t>There is fuzz on the deck where I saw the can of fizz.</a:t>
            </a:r>
            <a:endParaRPr lang="en-US" b="1"/>
          </a:p>
          <a:p>
            <a:endParaRPr lang="en-US"/>
          </a:p>
          <a:p>
            <a:r>
              <a:rPr lang="en-US"/>
              <a:t>Say the sentence aloud and have students repeat it after you.</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identify the words </a:t>
            </a:r>
            <a:r>
              <a:rPr lang="en-US" b="1"/>
              <a:t>fizz </a:t>
            </a:r>
            <a:r>
              <a:rPr lang="en-US" b="0"/>
              <a:t>and</a:t>
            </a:r>
            <a:r>
              <a:rPr lang="en-US" b="1"/>
              <a:t> buzz </a:t>
            </a:r>
            <a:r>
              <a:rPr lang="en-US"/>
              <a:t>as words where the </a:t>
            </a:r>
            <a:r>
              <a:rPr lang="en-US" b="1"/>
              <a:t>z</a:t>
            </a:r>
            <a:r>
              <a:rPr lang="en-US"/>
              <a:t> will be doubled using the floss spelling </a:t>
            </a:r>
            <a:r>
              <a:rPr lang="en-US" err="1"/>
              <a:t>generalisation</a:t>
            </a:r>
            <a:endParaRPr lang="en-US"/>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r>
              <a:rPr lang="en-US"/>
              <a:t>Note: </a:t>
            </a:r>
          </a:p>
          <a:p>
            <a:pPr marL="171450" indent="-171450">
              <a:buFont typeface="Arial" panose="020B0604020202020204" pitchFamily="34" charset="0"/>
              <a:buChar char="•"/>
            </a:pPr>
            <a:r>
              <a:rPr lang="en-US"/>
              <a:t>If students need a high level of support, have them say the sounds they can hear and which letters to write for each word. Record this on the class whiteboard to complete the sentence.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If students are able they can extend the sentence or write additional sentences containing the target spelling for the lesson.</a:t>
            </a:r>
          </a:p>
          <a:p>
            <a:endParaRPr lang="en-US"/>
          </a:p>
          <a:p>
            <a:endParaRPr lang="en-US"/>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Review writing short and long vowel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Choose a vowel, for example, </a:t>
            </a:r>
            <a:r>
              <a:rPr lang="en-US" sz="1200" b="1">
                <a:effectLst/>
                <a:latin typeface="+mn-lt"/>
                <a:ea typeface="Aptos" panose="020B0004020202020204" pitchFamily="34" charset="0"/>
                <a:cs typeface="Aptos" panose="020B0004020202020204" pitchFamily="34" charset="0"/>
              </a:rPr>
              <a:t>a</a:t>
            </a:r>
            <a:r>
              <a:rPr lang="en-US" sz="1200" b="0">
                <a:effectLst/>
                <a:latin typeface="+mn-lt"/>
                <a:ea typeface="Aptos" panose="020B0004020202020204" pitchFamily="34" charset="0"/>
                <a:cs typeface="Aptos" panose="020B0004020202020204" pitchFamily="34" charset="0"/>
              </a:rPr>
              <a:t>.</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Say the short and long vowel sounds one at a time for the chosen vowel, for example, </a:t>
            </a:r>
            <a:r>
              <a:rPr lang="en-US" sz="1200" i="1">
                <a:effectLst/>
                <a:latin typeface="+mn-lt"/>
                <a:ea typeface="Aptos" panose="020B0004020202020204" pitchFamily="34" charset="0"/>
                <a:cs typeface="Aptos" panose="020B0004020202020204" pitchFamily="34" charset="0"/>
              </a:rPr>
              <a:t>/a/* and /ā/**</a:t>
            </a:r>
            <a:r>
              <a:rPr lang="en-US" sz="1200">
                <a:effectLst/>
                <a:latin typeface="+mn-lt"/>
                <a:ea typeface="Aptos" panose="020B0004020202020204" pitchFamily="34" charset="0"/>
                <a:cs typeface="Aptos" panose="020B0004020202020204" pitchFamily="34" charset="0"/>
              </a:rPr>
              <a:t>. </a:t>
            </a:r>
          </a:p>
          <a:p>
            <a:pPr marL="171450" lvl="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As you say the sounds, students write the corresponding letter on their mini-whiteboard.</a:t>
            </a:r>
            <a:br>
              <a:rPr lang="en-US" sz="1200">
                <a:effectLst/>
                <a:latin typeface="+mn-lt"/>
                <a:ea typeface="Aptos" panose="020B0004020202020204" pitchFamily="34" charset="0"/>
                <a:cs typeface="Aptos" panose="020B0004020202020204" pitchFamily="34" charset="0"/>
              </a:rPr>
            </a:br>
            <a:r>
              <a:rPr lang="en-US" sz="1200">
                <a:effectLst/>
                <a:latin typeface="+mn-lt"/>
                <a:ea typeface="Aptos" panose="020B0004020202020204" pitchFamily="34" charset="0"/>
                <a:cs typeface="Aptos" panose="020B0004020202020204" pitchFamily="34" charset="0"/>
              </a:rPr>
              <a:t>If it is a short vowel sound, they write it at the top of their mini-whiteboard.</a:t>
            </a:r>
            <a:br>
              <a:rPr lang="en-US" sz="1200">
                <a:effectLst/>
                <a:latin typeface="+mn-lt"/>
                <a:ea typeface="Aptos" panose="020B0004020202020204" pitchFamily="34" charset="0"/>
                <a:cs typeface="Aptos" panose="020B0004020202020204" pitchFamily="34" charset="0"/>
              </a:rPr>
            </a:br>
            <a:r>
              <a:rPr lang="en-US" sz="1200">
                <a:effectLst/>
                <a:latin typeface="+mn-lt"/>
                <a:ea typeface="Aptos" panose="020B0004020202020204" pitchFamily="34" charset="0"/>
                <a:cs typeface="Aptos" panose="020B0004020202020204" pitchFamily="34" charset="0"/>
              </a:rPr>
              <a:t>If it is a long vowel sound, they write it at the bottom of their mini-whiteboard.</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Observe students as they write to check they can identify the short and long sounds. </a:t>
            </a:r>
          </a:p>
          <a:p>
            <a:pPr marL="171450" indent="-171450">
              <a:buFont typeface="Arial" panose="020B0604020202020204" pitchFamily="34" charset="0"/>
              <a:buChar char="•"/>
            </a:pPr>
            <a:endParaRPr lang="en-US"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Note: mix up the order you say the vowel sounds in. Sometimes say the short vowel first followed by the long vowel, and sometimes do the opposite.</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pairs of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/a/, long sound/ā/ </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/e/, long sound/</a:t>
            </a:r>
            <a:r>
              <a:rPr lang="en-US" sz="1200">
                <a:effectLst/>
                <a:latin typeface="+mn-lt"/>
                <a:ea typeface="Calibri" panose="020F0502020204030204" pitchFamily="34" charset="0"/>
                <a:cs typeface="Calibri" panose="020F0502020204030204" pitchFamily="34" charset="0"/>
              </a:rPr>
              <a:t>ē/</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a:t>
            </a:r>
            <a:r>
              <a:rPr lang="en-US" sz="1200" err="1">
                <a:effectLst/>
                <a:latin typeface="+mn-lt"/>
                <a:ea typeface="Aptos" panose="020B0004020202020204" pitchFamily="34" charset="0"/>
                <a:cs typeface="Aptos" panose="020B0004020202020204" pitchFamily="34" charset="0"/>
              </a:rPr>
              <a:t>i</a:t>
            </a:r>
            <a:r>
              <a:rPr lang="en-US" sz="1200">
                <a:effectLst/>
                <a:latin typeface="+mn-lt"/>
                <a:ea typeface="Aptos" panose="020B0004020202020204" pitchFamily="34" charset="0"/>
                <a:cs typeface="Aptos" panose="020B0004020202020204" pitchFamily="34" charset="0"/>
              </a:rPr>
              <a:t>/, long sound </a:t>
            </a:r>
            <a:r>
              <a:rPr lang="en-US" sz="1200">
                <a:effectLst/>
                <a:latin typeface="+mn-lt"/>
                <a:ea typeface="Calibri" panose="020F0502020204030204" pitchFamily="34" charset="0"/>
                <a:cs typeface="Calibri" panose="020F0502020204030204" pitchFamily="34" charset="0"/>
              </a:rPr>
              <a:t>/</a:t>
            </a:r>
            <a:r>
              <a:rPr lang="en-US" sz="1200">
                <a:effectLst/>
                <a:latin typeface="+mn-lt"/>
                <a:ea typeface="Calibri" panose="020F0502020204030204" pitchFamily="34" charset="0"/>
                <a:cs typeface="Arial" panose="020B0604020202020204" pitchFamily="34" charset="0"/>
              </a:rPr>
              <a:t>ī/</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/o/, long sound</a:t>
            </a:r>
            <a:r>
              <a:rPr lang="en-US" sz="1200">
                <a:effectLst/>
                <a:latin typeface="+mn-lt"/>
                <a:ea typeface="Calibri" panose="020F0502020204030204" pitchFamily="34" charset="0"/>
                <a:cs typeface="Arial" panose="020B0604020202020204" pitchFamily="34" charset="0"/>
              </a:rPr>
              <a:t>/</a:t>
            </a:r>
            <a:r>
              <a:rPr lang="en-US" sz="1200">
                <a:effectLst/>
                <a:latin typeface="+mn-lt"/>
                <a:ea typeface="Calibri" panose="020F0502020204030204" pitchFamily="34" charset="0"/>
                <a:cs typeface="Calibri" panose="020F0502020204030204" pitchFamily="34" charset="0"/>
              </a:rPr>
              <a:t>ō/ </a:t>
            </a:r>
            <a:endParaRPr lang="en-US"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short sound /u/, long sound</a:t>
            </a:r>
            <a:r>
              <a:rPr lang="en-US" sz="1200">
                <a:effectLst/>
                <a:latin typeface="+mn-lt"/>
                <a:ea typeface="Calibri" panose="020F0502020204030204" pitchFamily="34" charset="0"/>
                <a:cs typeface="Calibri" panose="020F0502020204030204" pitchFamily="34" charset="0"/>
              </a:rPr>
              <a:t>/ū/</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they </a:t>
            </a:r>
            <a:r>
              <a:rPr lang="en-US" sz="1200" err="1">
                <a:effectLst/>
                <a:latin typeface="+mn-lt"/>
                <a:ea typeface="Aptos" panose="020B0004020202020204" pitchFamily="34" charset="0"/>
                <a:cs typeface="Aptos" panose="020B0004020202020204" pitchFamily="34" charset="0"/>
              </a:rPr>
              <a:t>categorise</a:t>
            </a:r>
            <a:r>
              <a:rPr lang="en-US" sz="1200">
                <a:effectLst/>
                <a:latin typeface="+mn-lt"/>
                <a:ea typeface="Aptos" panose="020B0004020202020204" pitchFamily="34" charset="0"/>
                <a:cs typeface="Aptos" panose="020B0004020202020204" pitchFamily="34" charset="0"/>
              </a:rPr>
              <a:t> the letter incorrectly, use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a:t>
            </a: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318836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buzz</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fizz</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jazz</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solidFill>
                  <a:srgbClr val="404040"/>
                </a:solidFill>
                <a:effectLst/>
                <a:latin typeface="+mn-lt"/>
                <a:ea typeface="Calibri" panose="020F0502020204030204" pitchFamily="34" charset="0"/>
                <a:cs typeface="Times New Roman" panose="02020603050405020304" pitchFamily="18" charset="0"/>
              </a:rPr>
              <a:t>You may ask some students to explain the floss spelling generalization</a:t>
            </a:r>
          </a:p>
          <a:p>
            <a:endParaRPr lang="en-US" sz="1200">
              <a:solidFill>
                <a:srgbClr val="40404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jazz</a:t>
            </a:r>
            <a:r>
              <a:rPr lang="en-US" sz="1200" b="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buzz</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fizz</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reading</a:t>
            </a:r>
            <a:endParaRPr lang="en-US" sz="1200" b="1">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the sentence from the worksheet.</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I saw a bug go buzz at the jazz band.</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a:effectLst/>
                <a:latin typeface="+mn-lt"/>
                <a:ea typeface="Calibri" panose="020F0502020204030204" pitchFamily="34" charset="0"/>
                <a:cs typeface="Times New Roman" panose="02020603050405020304" pitchFamily="18" charset="0"/>
              </a:rPr>
              <a:t>*</a:t>
            </a: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or sentence cannot hear.</a:t>
            </a: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dirty="0">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a:effectLst/>
                <a:latin typeface="+mn-lt"/>
                <a:ea typeface="Aptos" panose="020B0004020202020204" pitchFamily="34" charset="0"/>
                <a:cs typeface="Aptos" panose="020B0004020202020204" pitchFamily="34" charset="0"/>
              </a:rPr>
              <a:t>Now that you have finished teaching Phase 7, you can support student fluency using the Phase 7 decodable resources, which contain letter-sound correspondences, decodable words and decodable sentences.</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set of letters in random order. As you point, students:</a:t>
            </a:r>
          </a:p>
          <a:p>
            <a:pPr marL="171450" indent="-171450">
              <a:buFont typeface="Arial" panose="020B0604020202020204" pitchFamily="34" charset="0"/>
              <a:buChar char="•"/>
            </a:pPr>
            <a:r>
              <a:rPr lang="en-US" b="0" dirty="0">
                <a:latin typeface="+mn-lt"/>
              </a:rPr>
              <a:t>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rPr>
              <a:t>explain the ‘</a:t>
            </a:r>
            <a:r>
              <a:rPr lang="en-US" sz="1200" b="1" dirty="0">
                <a:effectLst/>
                <a:latin typeface="+mn-lt"/>
              </a:rPr>
              <a:t>floss</a:t>
            </a:r>
            <a:r>
              <a:rPr lang="en-US" sz="1200" b="0" dirty="0">
                <a:effectLst/>
                <a:latin typeface="+mn-lt"/>
              </a:rPr>
              <a:t>’ spelling </a:t>
            </a:r>
            <a:r>
              <a:rPr lang="en-US" sz="1200" b="0" dirty="0" err="1">
                <a:effectLst/>
                <a:latin typeface="+mn-lt"/>
              </a:rPr>
              <a:t>generalisation</a:t>
            </a:r>
            <a:r>
              <a:rPr lang="en-US" sz="1200" b="0" dirty="0">
                <a:effectLst/>
                <a:latin typeface="+mn-lt"/>
              </a:rPr>
              <a:t>: </a:t>
            </a:r>
            <a:r>
              <a:rPr lang="en-US" i="0" dirty="0">
                <a:latin typeface="+mn-lt"/>
              </a:rPr>
              <a:t>the letter is doubled at the end of a one-syllable word when it follows a short vowel sound.</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a:p>
            <a:pPr marL="0" indent="0">
              <a:buFont typeface="Arial" panose="020B0604020202020204" pitchFamily="34" charset="0"/>
              <a:buNone/>
            </a:pPr>
            <a:r>
              <a:rPr lang="en-US">
                <a:latin typeface="+mn-lt"/>
              </a:rPr>
              <a:t>*Sounds </a:t>
            </a:r>
            <a:r>
              <a:rPr lang="en-US" dirty="0">
                <a:latin typeface="+mn-lt"/>
              </a:rPr>
              <a:t>that have been taught:</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ff</a:t>
            </a:r>
            <a:r>
              <a:rPr lang="en-AU" dirty="0"/>
              <a:t> says /f/ (as in </a:t>
            </a:r>
            <a:r>
              <a:rPr lang="en-AU" b="1" dirty="0"/>
              <a:t>puff</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err="1"/>
              <a:t>ll</a:t>
            </a:r>
            <a:r>
              <a:rPr lang="en-AU" dirty="0"/>
              <a:t> says /l/ (as in </a:t>
            </a:r>
            <a:r>
              <a:rPr lang="en-AU" b="1" dirty="0"/>
              <a:t>hill</a:t>
            </a:r>
            <a:r>
              <a:rPr lang="en-AU"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t>ss</a:t>
            </a:r>
            <a:r>
              <a:rPr lang="en-AU" dirty="0"/>
              <a:t> says /s/ (as in </a:t>
            </a:r>
            <a:r>
              <a:rPr lang="en-AU" b="1" dirty="0"/>
              <a:t>hiss</a:t>
            </a:r>
            <a:r>
              <a:rPr lang="en-AU" dirty="0"/>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r>
              <a:rPr lang="en-AU" sz="1200">
                <a:effectLst/>
                <a:latin typeface="+mn-lt"/>
                <a:ea typeface="Aptos" panose="020B0004020202020204" pitchFamily="34" charset="0"/>
                <a:cs typeface="Aptos" panose="020B0004020202020204" pitchFamily="34" charset="0"/>
              </a:rPr>
              <a:t> </a:t>
            </a:r>
            <a:r>
              <a:rPr lang="en-US" sz="1200">
                <a:effectLst/>
                <a:latin typeface="+mn-lt"/>
                <a:ea typeface="Aptos" panose="020B0004020202020204" pitchFamily="34" charset="0"/>
                <a:cs typeface="Aptos" panose="020B0004020202020204" pitchFamily="34" charset="0"/>
              </a:rPr>
              <a:t>/f/, /l/, /s/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As you say each sound say</a:t>
            </a:r>
            <a:r>
              <a:rPr lang="en-US" sz="1200" b="0">
                <a:effectLst/>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1">
                <a:effectLst/>
                <a:latin typeface="+mn-lt"/>
              </a:rPr>
              <a:t>Write the letters you would write for this sound when it is at the end of a one-syllable word after a short vowel sound. </a:t>
            </a:r>
            <a:r>
              <a:rPr lang="en-US" sz="1200" b="0" i="0">
                <a:effectLst/>
                <a:latin typeface="+mn-lt"/>
              </a:rPr>
              <a:t>You could also refer to the floss spelling </a:t>
            </a:r>
            <a:r>
              <a:rPr lang="en-US" sz="1200" b="0" i="0" err="1">
                <a:effectLst/>
                <a:latin typeface="+mn-lt"/>
              </a:rPr>
              <a:t>generalisation</a:t>
            </a:r>
            <a:r>
              <a:rPr lang="en-US" sz="1200" b="0" i="0">
                <a:effectLst/>
                <a:latin typeface="+mn-lt"/>
              </a:rPr>
              <a:t>.</a:t>
            </a:r>
            <a:endParaRPr lang="en-US" b="1" i="0">
              <a:latin typeface="+mn-lt"/>
            </a:endParaRPr>
          </a:p>
          <a:p>
            <a:pPr marL="0" indent="0">
              <a:buFont typeface="Arial" panose="020B0604020202020204" pitchFamily="34" charset="0"/>
              <a:buNone/>
            </a:pPr>
            <a:endParaRPr lang="en-US" sz="1200" b="1" i="0">
              <a:effectLst/>
              <a:latin typeface="+mn-lt"/>
              <a:ea typeface="+mn-ea"/>
              <a:cs typeface="+mn-cs"/>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endParaRPr lang="en-US"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p>
          <a:p>
            <a:endParaRPr lang="en-US" sz="1200">
              <a:effectLst/>
              <a:latin typeface="+mn-lt"/>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706125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latin typeface="+mn-lt"/>
              </a:rPr>
              <a:t>–</a:t>
            </a:r>
            <a:r>
              <a:rPr lang="en-US"/>
              <a:t>sound correspondence then reading the word fluently while you point to it, for example, /k/, /r/, /o/, /s/ </a:t>
            </a:r>
            <a:r>
              <a:rPr lang="en-US" b="1"/>
              <a:t>cross</a:t>
            </a:r>
            <a:r>
              <a:rPr lang="en-US"/>
              <a:t>.</a:t>
            </a:r>
          </a:p>
          <a:p>
            <a:endParaRPr lang="en-US"/>
          </a:p>
          <a:p>
            <a:r>
              <a:rPr lang="en-US" b="1"/>
              <a:t>Provide corrective feedback as needed:</a:t>
            </a:r>
          </a:p>
          <a:p>
            <a:r>
              <a:rPr lang="en-US"/>
              <a:t>If any students have difficulty with a letter</a:t>
            </a:r>
            <a:r>
              <a:rPr lang="en-AU">
                <a:latin typeface="+mn-lt"/>
              </a:rPr>
              <a:t>–</a:t>
            </a:r>
            <a:r>
              <a:rPr lang="en-US"/>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312625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me</a:t>
            </a:r>
            <a:r>
              <a:rPr lang="en-US" b="0"/>
              <a:t>,</a:t>
            </a:r>
            <a:r>
              <a:rPr lang="en-US" b="1"/>
              <a:t> puff</a:t>
            </a:r>
            <a:r>
              <a:rPr lang="en-US" b="0"/>
              <a:t>,</a:t>
            </a:r>
            <a:r>
              <a:rPr lang="en-US" b="1"/>
              <a:t> floss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30894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–s </a:t>
            </a:r>
            <a:r>
              <a:rPr lang="en-AU" b="0">
                <a:cs typeface="Calibri" panose="020F0502020204030204"/>
              </a:rPr>
              <a:t>suffix</a:t>
            </a:r>
            <a:r>
              <a:rPr lang="en-AU">
                <a:cs typeface="Calibri" panose="020F0502020204030204"/>
              </a:rPr>
              <a:t> using the following sequence.</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-s</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Plural, more than one.</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dog</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Dogs</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More than one dog.</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88753399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PP%20Templates/Links/phase7-lozenge-grey.png" TargetMode="External"/><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11" Type="http://schemas.openxmlformats.org/officeDocument/2006/relationships/image" Target="../media/image7.jpeg"/><Relationship Id="rId5" Type="http://schemas.openxmlformats.org/officeDocument/2006/relationships/image" Target="../media/image3.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2.svg"/><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1.png"/><Relationship Id="rId4" Type="http://schemas.openxmlformats.org/officeDocument/2006/relationships/image" Target="../media/image1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24.sv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6.png"/><Relationship Id="rId7"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5.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7.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Open Slide Phase7">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8059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2" name="Group 1">
            <a:extLst>
              <a:ext uri="{FF2B5EF4-FFF2-40B4-BE49-F238E27FC236}">
                <a16:creationId xmlns:a16="http://schemas.microsoft.com/office/drawing/2014/main" id="{A44D9C6A-A06F-C0C7-87DE-3A4217628A9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9" name="Title 5">
            <a:extLst>
              <a:ext uri="{FF2B5EF4-FFF2-40B4-BE49-F238E27FC236}">
                <a16:creationId xmlns:a16="http://schemas.microsoft.com/office/drawing/2014/main" id="{7B05ACBD-550E-A0FC-B4CB-E245BB97E336}"/>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E354A0E5-F047-4AF0-61C1-14E83BF6B4D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extBox 14">
            <a:extLst>
              <a:ext uri="{FF2B5EF4-FFF2-40B4-BE49-F238E27FC236}">
                <a16:creationId xmlns:a16="http://schemas.microsoft.com/office/drawing/2014/main" id="{7C5B7398-16BE-0EA9-A2E4-2F564FAA7039}"/>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3F76B7FA-0F7D-1605-7B67-74ED29B0D3BA}"/>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82FB9C96-9E1B-5F2E-F4C0-FDA913B2B3A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V3.0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9B845079-AB7E-F199-99E6-5AC22F7A0CF3}"/>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Title 23">
            <a:extLst>
              <a:ext uri="{FF2B5EF4-FFF2-40B4-BE49-F238E27FC236}">
                <a16:creationId xmlns:a16="http://schemas.microsoft.com/office/drawing/2014/main" id="{EF34573B-F191-8221-A4A8-238EE2E38411}"/>
              </a:ext>
            </a:extLst>
          </p:cNvPr>
          <p:cNvSpPr>
            <a:spLocks noGrp="1"/>
          </p:cNvSpPr>
          <p:nvPr>
            <p:ph type="title"/>
          </p:nvPr>
        </p:nvSpPr>
        <p:spPr>
          <a:xfrm>
            <a:off x="0" y="-14954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1030310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Review + You do +  read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Rectangle 5">
            <a:extLst>
              <a:ext uri="{FF2B5EF4-FFF2-40B4-BE49-F238E27FC236}">
                <a16:creationId xmlns:a16="http://schemas.microsoft.com/office/drawing/2014/main" id="{84658A51-D78F-0E2E-5520-BF80F8DB57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121E565C-60AC-0FDC-BFA7-30A57F76B5D9}"/>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8" name="Picture 7">
            <a:extLst>
              <a:ext uri="{FF2B5EF4-FFF2-40B4-BE49-F238E27FC236}">
                <a16:creationId xmlns:a16="http://schemas.microsoft.com/office/drawing/2014/main" id="{44AE53B5-AD44-FB8A-92E9-8D2A1B4F8CFA}"/>
              </a:ext>
            </a:extLst>
          </p:cNvPr>
          <p:cNvPicPr>
            <a:picLocks noChangeAspect="1"/>
          </p:cNvPicPr>
          <p:nvPr userDrawn="1"/>
        </p:nvPicPr>
        <p:blipFill>
          <a:blip r:embed="rId5"/>
          <a:stretch>
            <a:fillRect/>
          </a:stretch>
        </p:blipFill>
        <p:spPr>
          <a:xfrm>
            <a:off x="10076650" y="269789"/>
            <a:ext cx="877900" cy="688908"/>
          </a:xfrm>
          <a:prstGeom prst="rect">
            <a:avLst/>
          </a:prstGeom>
        </p:spPr>
      </p:pic>
    </p:spTree>
    <p:extLst>
      <p:ext uri="{BB962C8B-B14F-4D97-AF65-F5344CB8AC3E}">
        <p14:creationId xmlns:p14="http://schemas.microsoft.com/office/powerpoint/2010/main" val="1930912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916C1623-8E21-4EE8-B486-5033729077B8}"/>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10" name="Group 9">
            <a:extLst>
              <a:ext uri="{FF2B5EF4-FFF2-40B4-BE49-F238E27FC236}">
                <a16:creationId xmlns:a16="http://schemas.microsoft.com/office/drawing/2014/main" id="{A58C483D-45F7-E6F1-0AEA-82E0CB99BE39}"/>
              </a:ext>
            </a:extLst>
          </p:cNvPr>
          <p:cNvGrpSpPr/>
          <p:nvPr userDrawn="1"/>
        </p:nvGrpSpPr>
        <p:grpSpPr>
          <a:xfrm>
            <a:off x="11029911" y="263900"/>
            <a:ext cx="876718" cy="688952"/>
            <a:chOff x="11029911" y="263900"/>
            <a:chExt cx="876718" cy="688952"/>
          </a:xfrm>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13" descr="Users outline">
              <a:extLst>
                <a:ext uri="{FF2B5EF4-FFF2-40B4-BE49-F238E27FC236}">
                  <a16:creationId xmlns:a16="http://schemas.microsoft.com/office/drawing/2014/main" id="{5952A23C-6EFC-75BA-93E8-A6A5989C738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5556089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Suffix 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271136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300994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endParaRPr lang="en-US" sz="3400">
              <a:solidFill>
                <a:srgbClr val="0E1E42"/>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D88A3D60-D0ED-A3A9-4346-86EB4EE72C9C}"/>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0E9C2612-159A-393A-F1EA-42D22A41976A}"/>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305709CA-240B-6AF0-B6AD-392BF155DCA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1C31F791-2DAF-45F4-5794-8D76EFFDE48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Title 1">
            <a:extLst>
              <a:ext uri="{FF2B5EF4-FFF2-40B4-BE49-F238E27FC236}">
                <a16:creationId xmlns:a16="http://schemas.microsoft.com/office/drawing/2014/main" id="{316CED16-E97B-CD52-366C-F2D8386E9984}"/>
              </a:ext>
            </a:extLst>
          </p:cNvPr>
          <p:cNvSpPr txBox="1">
            <a:spLocks/>
          </p:cNvSpPr>
          <p:nvPr userDrawn="1"/>
        </p:nvSpPr>
        <p:spPr>
          <a:xfrm>
            <a:off x="283762" y="291263"/>
            <a:ext cx="271136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spTree>
    <p:extLst>
      <p:ext uri="{BB962C8B-B14F-4D97-AF65-F5344CB8AC3E}">
        <p14:creationId xmlns:p14="http://schemas.microsoft.com/office/powerpoint/2010/main" val="4023828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e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CB2E184-AED5-79AA-BCD7-EEE5FCF6FCD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8426FE2D-022C-C320-C8B5-CF611A6EFB4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EB7D775-41B5-F45A-FE24-AF7697D91D65}"/>
              </a:ext>
            </a:extLst>
          </p:cNvPr>
          <p:cNvPicPr>
            <a:picLocks noChangeAspect="1"/>
          </p:cNvPicPr>
          <p:nvPr userDrawn="1"/>
        </p:nvPicPr>
        <p:blipFill>
          <a:blip r:embed="rId3"/>
          <a:stretch>
            <a:fillRect/>
          </a:stretch>
        </p:blipFill>
        <p:spPr>
          <a:xfrm>
            <a:off x="11150578" y="322723"/>
            <a:ext cx="615749" cy="609653"/>
          </a:xfrm>
          <a:prstGeom prst="rect">
            <a:avLst/>
          </a:prstGeom>
        </p:spPr>
      </p:pic>
      <p:sp>
        <p:nvSpPr>
          <p:cNvPr id="6" name="Title 7">
            <a:extLst>
              <a:ext uri="{FF2B5EF4-FFF2-40B4-BE49-F238E27FC236}">
                <a16:creationId xmlns:a16="http://schemas.microsoft.com/office/drawing/2014/main" id="{90CCCFF3-0489-3B16-AF79-EFF426C1A408}"/>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e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2BEB0592-E82E-B57B-7ABB-33E4C618B4C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D99F3742-4291-E5E0-1B02-DBBA6896BFF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7">
            <a:extLst>
              <a:ext uri="{FF2B5EF4-FFF2-40B4-BE49-F238E27FC236}">
                <a16:creationId xmlns:a16="http://schemas.microsoft.com/office/drawing/2014/main" id="{259BDC9D-F958-A2C7-BF81-417DC15BC701}"/>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93160382-B28E-1D5A-1E3A-E3C609E88E6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FD153802-0BD2-1375-88CF-29AD7BAAF6EA}"/>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7">
            <a:extLst>
              <a:ext uri="{FF2B5EF4-FFF2-40B4-BE49-F238E27FC236}">
                <a16:creationId xmlns:a16="http://schemas.microsoft.com/office/drawing/2014/main" id="{B64A6613-6073-A47C-B955-04DCE3ED731F}"/>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I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Rectangle: Rounded Corners 2">
            <a:extLst>
              <a:ext uri="{FF2B5EF4-FFF2-40B4-BE49-F238E27FC236}">
                <a16:creationId xmlns:a16="http://schemas.microsoft.com/office/drawing/2014/main" id="{C4B40547-4E13-5DF7-7AAF-02E0D3744C5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1">
            <a:extLst>
              <a:ext uri="{FF2B5EF4-FFF2-40B4-BE49-F238E27FC236}">
                <a16:creationId xmlns:a16="http://schemas.microsoft.com/office/drawing/2014/main" id="{F634D25C-FC18-992F-8562-C4C91F844EE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7">
            <a:extLst>
              <a:ext uri="{FF2B5EF4-FFF2-40B4-BE49-F238E27FC236}">
                <a16:creationId xmlns:a16="http://schemas.microsoft.com/office/drawing/2014/main" id="{E93F5452-DC64-3B33-0CFF-DE6BD01A9910}"/>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I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9663EB63-CBB7-A85C-43A7-6347AE38558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7088571D-17EF-44FD-EE07-2A3581C9021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7">
            <a:extLst>
              <a:ext uri="{FF2B5EF4-FFF2-40B4-BE49-F238E27FC236}">
                <a16:creationId xmlns:a16="http://schemas.microsoft.com/office/drawing/2014/main" id="{10B73175-0F94-F668-A4CA-1EE5AC80037F}"/>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CCD238-AB33-2C9E-76DC-9B09715E07D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A879D7F7-BF65-888A-3B01-7CE2A245284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7">
            <a:extLst>
              <a:ext uri="{FF2B5EF4-FFF2-40B4-BE49-F238E27FC236}">
                <a16:creationId xmlns:a16="http://schemas.microsoft.com/office/drawing/2014/main" id="{24DD8486-7AE4-841D-CA9D-15D36802F9BB}"/>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06038176-0954-9475-3D23-7EA88282B31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207AFBB0-5EEF-649D-51AB-0B66510C4B22}"/>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2256B6-2860-8E89-8637-6255BE462806}"/>
              </a:ext>
            </a:extLst>
          </p:cNvPr>
          <p:cNvGrpSpPr/>
          <p:nvPr userDrawn="1"/>
        </p:nvGrpSpPr>
        <p:grpSpPr>
          <a:xfrm>
            <a:off x="0" y="892467"/>
            <a:ext cx="8060635" cy="2029968"/>
            <a:chOff x="0" y="892467"/>
            <a:chExt cx="8060635" cy="2029968"/>
          </a:xfrm>
        </p:grpSpPr>
        <p:sp>
          <p:nvSpPr>
            <p:cNvPr id="4" name="Rounded Rectangle 16">
              <a:extLst>
                <a:ext uri="{FF2B5EF4-FFF2-40B4-BE49-F238E27FC236}">
                  <a16:creationId xmlns:a16="http://schemas.microsoft.com/office/drawing/2014/main" id="{926146E1-DD60-362A-7956-27F8C7E4B6C0}"/>
                </a:ext>
              </a:extLst>
            </p:cNvPr>
            <p:cNvSpPr/>
            <p:nvPr userDrawn="1"/>
          </p:nvSpPr>
          <p:spPr>
            <a:xfrm>
              <a:off x="449580" y="892467"/>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5036F855-7799-480B-B09C-5E2185A0B880}"/>
                </a:ext>
              </a:extLst>
            </p:cNvPr>
            <p:cNvSpPr/>
            <p:nvPr userDrawn="1"/>
          </p:nvSpPr>
          <p:spPr>
            <a:xfrm>
              <a:off x="0" y="892467"/>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grpSp>
        <p:nvGrpSpPr>
          <p:cNvPr id="7" name="Group 6">
            <a:extLst>
              <a:ext uri="{FF2B5EF4-FFF2-40B4-BE49-F238E27FC236}">
                <a16:creationId xmlns:a16="http://schemas.microsoft.com/office/drawing/2014/main" id="{7172F033-724F-E98D-24B5-4FCA69495A67}"/>
              </a:ext>
            </a:extLst>
          </p:cNvPr>
          <p:cNvGrpSpPr/>
          <p:nvPr userDrawn="1"/>
        </p:nvGrpSpPr>
        <p:grpSpPr>
          <a:xfrm>
            <a:off x="1876248" y="3638587"/>
            <a:ext cx="10315751" cy="2029968"/>
            <a:chOff x="1876248" y="3638587"/>
            <a:chExt cx="10315751" cy="2029968"/>
          </a:xfrm>
        </p:grpSpPr>
        <p:sp>
          <p:nvSpPr>
            <p:cNvPr id="8" name="Rounded Rectangle 16">
              <a:extLst>
                <a:ext uri="{FF2B5EF4-FFF2-40B4-BE49-F238E27FC236}">
                  <a16:creationId xmlns:a16="http://schemas.microsoft.com/office/drawing/2014/main" id="{5316311B-EF6B-9971-BC99-5B9FB39AACB5}"/>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84E38673-E6F5-7CD7-8AE6-25D2961DB654}"/>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0C4808DA-8BF6-A674-9EF8-61F2CDECA92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16" name="Graphic 15" descr="Badge Tick1 with solid fill">
            <a:extLst>
              <a:ext uri="{FF2B5EF4-FFF2-40B4-BE49-F238E27FC236}">
                <a16:creationId xmlns:a16="http://schemas.microsoft.com/office/drawing/2014/main" id="{C04A08BF-0787-F07F-4766-6AEB3B2FD92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7" name="Group 16">
            <a:extLst>
              <a:ext uri="{FF2B5EF4-FFF2-40B4-BE49-F238E27FC236}">
                <a16:creationId xmlns:a16="http://schemas.microsoft.com/office/drawing/2014/main" id="{F8FD50E8-03E0-FCC4-AED9-0F4664AD6167}"/>
              </a:ext>
            </a:extLst>
          </p:cNvPr>
          <p:cNvGrpSpPr/>
          <p:nvPr userDrawn="1"/>
        </p:nvGrpSpPr>
        <p:grpSpPr>
          <a:xfrm>
            <a:off x="2463789" y="4184400"/>
            <a:ext cx="938341" cy="938341"/>
            <a:chOff x="2463789" y="4184400"/>
            <a:chExt cx="938341" cy="938341"/>
          </a:xfrm>
        </p:grpSpPr>
        <p:sp>
          <p:nvSpPr>
            <p:cNvPr id="22" name="Oval 21">
              <a:extLst>
                <a:ext uri="{FF2B5EF4-FFF2-40B4-BE49-F238E27FC236}">
                  <a16:creationId xmlns:a16="http://schemas.microsoft.com/office/drawing/2014/main" id="{42A29B33-7A8A-017F-7558-6F75B9E4C4B1}"/>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lay with solid fill">
              <a:extLst>
                <a:ext uri="{FF2B5EF4-FFF2-40B4-BE49-F238E27FC236}">
                  <a16:creationId xmlns:a16="http://schemas.microsoft.com/office/drawing/2014/main" id="{EEEE5B88-DCA8-8B23-C65A-ECABC745516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7" name="Rectangle 26">
            <a:extLst>
              <a:ext uri="{FF2B5EF4-FFF2-40B4-BE49-F238E27FC236}">
                <a16:creationId xmlns:a16="http://schemas.microsoft.com/office/drawing/2014/main" id="{27B12D91-4DEF-22BE-D9D4-39243839BE2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7183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1B3A71D4-F4D7-BCF0-CA5C-A3A53D8C33E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2FFD4AAD-483A-D5E7-1784-190623557B71}"/>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9C49BF5D-0ACC-AA7B-8AAA-5A85C11A22C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9604AE2D-1633-0329-1462-BFD5C3D6120E}"/>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nemic awareness + I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709193DC-654D-560E-10CA-739A6AC1A49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8516D178-9962-CC99-4183-9C7C8D2002E4}"/>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E7C1FFD5-3253-8E9E-0C7D-A3BF2419AA16}"/>
              </a:ext>
            </a:extLst>
          </p:cNvPr>
          <p:cNvPicPr>
            <a:picLocks noChangeAspect="1"/>
          </p:cNvPicPr>
          <p:nvPr userDrawn="1"/>
        </p:nvPicPr>
        <p:blipFill>
          <a:blip r:embed="rId3"/>
          <a:stretch>
            <a:fillRect/>
          </a:stretch>
        </p:blipFill>
        <p:spPr>
          <a:xfrm>
            <a:off x="11120768" y="208824"/>
            <a:ext cx="695004" cy="810838"/>
          </a:xfrm>
          <a:prstGeom prst="rect">
            <a:avLst/>
          </a:prstGeom>
        </p:spPr>
      </p:pic>
      <p:sp>
        <p:nvSpPr>
          <p:cNvPr id="5" name="Rectangle 4">
            <a:extLst>
              <a:ext uri="{FF2B5EF4-FFF2-40B4-BE49-F238E27FC236}">
                <a16:creationId xmlns:a16="http://schemas.microsoft.com/office/drawing/2014/main" id="{5B00A36E-72CF-B731-E0D3-D9864AAB1DB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A6363378-6725-D7FD-5600-D15208B47670}"/>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436F652F-6F5B-45D6-B344-8A8D642AD0A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7F0384A2-DD0A-9C3A-899E-4402B71C3731}"/>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386C6441-96E9-A47F-2D61-7B9C53C5D656}"/>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B364C307-3E76-D33F-E570-78E2FFE329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CD11494A-B018-B5C4-55DA-9629E300E5D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2494786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eck for understanding B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1" name="Rectangle 10">
            <a:extLst>
              <a:ext uri="{FF2B5EF4-FFF2-40B4-BE49-F238E27FC236}">
                <a16:creationId xmlns:a16="http://schemas.microsoft.com/office/drawing/2014/main" id="{73628710-F0B0-30D2-CC37-8D9C0FE534A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7473BDAB-8BBC-A1E2-C765-43CEE539A033}"/>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eck for understanding C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3F824D06-A14A-B3C3-32ED-05173D694BF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E9291AB3-D823-8E39-6113-8CAAD4B111EF}"/>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Slide 7">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6" name="Rectangle 5">
            <a:extLst>
              <a:ext uri="{FF2B5EF4-FFF2-40B4-BE49-F238E27FC236}">
                <a16:creationId xmlns:a16="http://schemas.microsoft.com/office/drawing/2014/main" id="{E9689435-9122-578D-5634-C7ED7800090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1C1F8E7C-2F09-1AC3-7EB3-D0C247E3108B}"/>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ntention/Criteria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89180"/>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CFBA0954-4DE1-3996-731A-D6DFE5FE09A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FFA0C72-D314-3532-DC76-5A2D0B2075C0}"/>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6" name="TextBox 5">
            <a:extLst>
              <a:ext uri="{FF2B5EF4-FFF2-40B4-BE49-F238E27FC236}">
                <a16:creationId xmlns:a16="http://schemas.microsoft.com/office/drawing/2014/main" id="{C821641B-832A-45DF-BF74-721163E57E15}"/>
              </a:ext>
            </a:extLst>
          </p:cNvPr>
          <p:cNvSpPr txBox="1"/>
          <p:nvPr userDrawn="1"/>
        </p:nvSpPr>
        <p:spPr>
          <a:xfrm>
            <a:off x="890339" y="2798315"/>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7" name="TextBox 6">
            <a:extLst>
              <a:ext uri="{FF2B5EF4-FFF2-40B4-BE49-F238E27FC236}">
                <a16:creationId xmlns:a16="http://schemas.microsoft.com/office/drawing/2014/main" id="{46AEB224-1DFE-0590-6EDA-B04334AC0AD2}"/>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itle 7">
            <a:extLst>
              <a:ext uri="{FF2B5EF4-FFF2-40B4-BE49-F238E27FC236}">
                <a16:creationId xmlns:a16="http://schemas.microsoft.com/office/drawing/2014/main" id="{9AB40A63-5874-B771-8F1C-0F23D57962E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711668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You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Rounded Corners 2">
            <a:extLst>
              <a:ext uri="{FF2B5EF4-FFF2-40B4-BE49-F238E27FC236}">
                <a16:creationId xmlns:a16="http://schemas.microsoft.com/office/drawing/2014/main" id="{C5EA6789-4D8F-68D6-C838-A317D329F9E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D95F5AC2-AFA5-6066-DE32-126727065559}"/>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7">
            <a:extLst>
              <a:ext uri="{FF2B5EF4-FFF2-40B4-BE49-F238E27FC236}">
                <a16:creationId xmlns:a16="http://schemas.microsoft.com/office/drawing/2014/main" id="{DA90E3F0-C636-EDB8-CA8F-657E29ECBD96}"/>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921B701-256D-4EE3-A3E2-62E7E69E55A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761F0A6A-CED5-0D2F-91A2-6E13A61EDA2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3EC03E7C-8905-D3F0-7805-D6FDCAE610AE}"/>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3C47619E-4365-EDBA-42ED-48790C5C96E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7">
            <a:extLst>
              <a:ext uri="{FF2B5EF4-FFF2-40B4-BE49-F238E27FC236}">
                <a16:creationId xmlns:a16="http://schemas.microsoft.com/office/drawing/2014/main" id="{12EBE226-7414-A169-57FE-F1926D68ABA0}"/>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7"/>
          <a:stretch>
            <a:fillRect/>
          </a:stretch>
        </p:blipFill>
        <p:spPr>
          <a:xfrm>
            <a:off x="11120768" y="208824"/>
            <a:ext cx="695004" cy="810838"/>
          </a:xfrm>
          <a:prstGeom prst="rect">
            <a:avLst/>
          </a:prstGeom>
        </p:spPr>
      </p:pic>
      <p:sp>
        <p:nvSpPr>
          <p:cNvPr id="8" name="Rectangle 7">
            <a:extLst>
              <a:ext uri="{FF2B5EF4-FFF2-40B4-BE49-F238E27FC236}">
                <a16:creationId xmlns:a16="http://schemas.microsoft.com/office/drawing/2014/main" id="{D79CF4C8-3A62-0ECE-9A71-497F8F8E1D0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F3FBEB3B-1D27-AB33-30D0-FE4C9B0686EC}"/>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76727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852D95E8-D613-402D-6FD8-D350A9B27A2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7183E43B-DED9-2893-35EF-D8196B6A3328}"/>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11" name="Picture 10">
            <a:extLst>
              <a:ext uri="{FF2B5EF4-FFF2-40B4-BE49-F238E27FC236}">
                <a16:creationId xmlns:a16="http://schemas.microsoft.com/office/drawing/2014/main" id="{D87616D9-907C-1091-7239-0C7B39648DD8}"/>
              </a:ext>
            </a:extLst>
          </p:cNvPr>
          <p:cNvPicPr>
            <a:picLocks noChangeAspect="1"/>
          </p:cNvPicPr>
          <p:nvPr userDrawn="1"/>
        </p:nvPicPr>
        <p:blipFill>
          <a:blip r:embed="rId6"/>
          <a:stretch>
            <a:fillRect/>
          </a:stretch>
        </p:blipFill>
        <p:spPr>
          <a:xfrm>
            <a:off x="8974764" y="277881"/>
            <a:ext cx="877900" cy="688908"/>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10CA7F27-C448-DA4C-D465-373204AD61C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85242F1E-5018-41FF-7595-4486F86ECAB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4540271D-B090-C1D1-42BD-A794C9DBBD31}"/>
              </a:ext>
            </a:extLst>
          </p:cNvPr>
          <p:cNvPicPr>
            <a:picLocks noChangeAspect="1"/>
          </p:cNvPicPr>
          <p:nvPr userDrawn="1"/>
        </p:nvPicPr>
        <p:blipFill>
          <a:blip r:embed="rId6"/>
          <a:stretch>
            <a:fillRect/>
          </a:stretch>
        </p:blipFill>
        <p:spPr>
          <a:xfrm>
            <a:off x="8974764" y="277881"/>
            <a:ext cx="877900" cy="688908"/>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1/04/2026</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696" r:id="rId4"/>
    <p:sldLayoutId id="2147483697" r:id="rId5"/>
    <p:sldLayoutId id="2147483705" r:id="rId6"/>
    <p:sldLayoutId id="2147483709" r:id="rId7"/>
    <p:sldLayoutId id="2147483715" r:id="rId8"/>
    <p:sldLayoutId id="2147483716" r:id="rId9"/>
    <p:sldLayoutId id="2147483717" r:id="rId10"/>
    <p:sldLayoutId id="2147483718" r:id="rId11"/>
    <p:sldLayoutId id="2147483724" r:id="rId12"/>
    <p:sldLayoutId id="2147483698" r:id="rId13"/>
    <p:sldLayoutId id="2147483703" r:id="rId14"/>
    <p:sldLayoutId id="2147483699" r:id="rId15"/>
    <p:sldLayoutId id="2147483701" r:id="rId16"/>
    <p:sldLayoutId id="2147483702" r:id="rId17"/>
    <p:sldLayoutId id="2147483704" r:id="rId18"/>
    <p:sldLayoutId id="2147483708" r:id="rId19"/>
    <p:sldLayoutId id="2147483711" r:id="rId20"/>
    <p:sldLayoutId id="2147483712" r:id="rId21"/>
    <p:sldLayoutId id="2147483713" r:id="rId22"/>
    <p:sldLayoutId id="2147483691" r:id="rId23"/>
    <p:sldLayoutId id="2147483714" r:id="rId24"/>
    <p:sldLayoutId id="2147483692" r:id="rId25"/>
    <p:sldLayoutId id="2147483693" r:id="rId26"/>
    <p:sldLayoutId id="2147483694" r:id="rId2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30.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6.xml"/><Relationship Id="rId1" Type="http://schemas.openxmlformats.org/officeDocument/2006/relationships/tags" Target="../tags/tag4.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6.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tags" Target="../tags/tag1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1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6.xml"/><Relationship Id="rId1" Type="http://schemas.openxmlformats.org/officeDocument/2006/relationships/tags" Target="../tags/tag13.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6.xml"/><Relationship Id="rId1" Type="http://schemas.openxmlformats.org/officeDocument/2006/relationships/tags" Target="../tags/tag14.xml"/><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28.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6.xml"/><Relationship Id="rId1" Type="http://schemas.openxmlformats.org/officeDocument/2006/relationships/tags" Target="../tags/tag1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17.xml"/><Relationship Id="rId5" Type="http://schemas.openxmlformats.org/officeDocument/2006/relationships/image" Target="../media/image38.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8.xml"/><Relationship Id="rId1" Type="http://schemas.openxmlformats.org/officeDocument/2006/relationships/tags" Target="../tags/tag1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7.xml"/><Relationship Id="rId1" Type="http://schemas.openxmlformats.org/officeDocument/2006/relationships/tags" Target="../tags/tag2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2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6.xml"/><Relationship Id="rId1" Type="http://schemas.openxmlformats.org/officeDocument/2006/relationships/tags" Target="../tags/tag23.xml"/><Relationship Id="rId5" Type="http://schemas.openxmlformats.org/officeDocument/2006/relationships/image" Target="../media/image30.svg"/><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30.sv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28.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4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40.xml"/><Relationship Id="rId7" Type="http://schemas.openxmlformats.org/officeDocument/2006/relationships/image" Target="../media/image17.svg"/><Relationship Id="rId12" Type="http://schemas.openxmlformats.org/officeDocument/2006/relationships/image" Target="../media/image39.png"/><Relationship Id="rId2" Type="http://schemas.openxmlformats.org/officeDocument/2006/relationships/slideLayout" Target="../slideLayouts/slideLayout23.xml"/><Relationship Id="rId1" Type="http://schemas.openxmlformats.org/officeDocument/2006/relationships/tags" Target="../tags/tag25.xml"/><Relationship Id="rId6" Type="http://schemas.openxmlformats.org/officeDocument/2006/relationships/image" Target="../media/image16.png"/><Relationship Id="rId11" Type="http://schemas.openxmlformats.org/officeDocument/2006/relationships/image" Target="../media/image38.png"/><Relationship Id="rId5" Type="http://schemas.openxmlformats.org/officeDocument/2006/relationships/image" Target="../media/image42.svg"/><Relationship Id="rId10" Type="http://schemas.openxmlformats.org/officeDocument/2006/relationships/image" Target="../media/image40.png"/><Relationship Id="rId4" Type="http://schemas.openxmlformats.org/officeDocument/2006/relationships/image" Target="../media/image41.png"/><Relationship Id="rId9" Type="http://schemas.openxmlformats.org/officeDocument/2006/relationships/image" Target="../media/image19.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9.xml"/><Relationship Id="rId1" Type="http://schemas.openxmlformats.org/officeDocument/2006/relationships/tags" Target="../tags/tag26.xml"/><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47.svg"/><Relationship Id="rId2" Type="http://schemas.openxmlformats.org/officeDocument/2006/relationships/slideLayout" Target="../slideLayouts/slideLayout4.xml"/><Relationship Id="rId1" Type="http://schemas.openxmlformats.org/officeDocument/2006/relationships/tags" Target="../tags/tag27.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ags" Target="../tags/tag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30.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a:solidFill>
                  <a:srgbClr val="E8EAED"/>
                </a:solidFill>
                <a:latin typeface="+mn-lt"/>
              </a:rPr>
              <a:t>Slide 1 Start of presentation, </a:t>
            </a:r>
            <a:r>
              <a:rPr lang="en-US" sz="800" b="1" err="1">
                <a:solidFill>
                  <a:srgbClr val="E8EAED"/>
                </a:solidFill>
                <a:latin typeface="+mn-lt"/>
              </a:rPr>
              <a:t>zz</a:t>
            </a:r>
            <a:r>
              <a:rPr lang="en-US" sz="800" b="1">
                <a:solidFill>
                  <a:srgbClr val="E8EAED"/>
                </a:solidFill>
                <a:latin typeface="+mn-lt"/>
              </a:rPr>
              <a:t> says /z/</a:t>
            </a:r>
            <a:endParaRPr lang="en-US" sz="800">
              <a:solidFill>
                <a:srgbClr val="E8EAED"/>
              </a:solidFill>
              <a:latin typeface="+mn-lt"/>
            </a:endParaRPr>
          </a:p>
        </p:txBody>
      </p:sp>
      <p:sp>
        <p:nvSpPr>
          <p:cNvPr id="2" name="TextBox 1">
            <a:extLst>
              <a:ext uri="{FF2B5EF4-FFF2-40B4-BE49-F238E27FC236}">
                <a16:creationId xmlns:a16="http://schemas.microsoft.com/office/drawing/2014/main" id="{28035A2A-DE0C-01B4-C016-D8B3619F63E0}"/>
              </a:ext>
            </a:extLst>
          </p:cNvPr>
          <p:cNvSpPr txBox="1"/>
          <p:nvPr/>
        </p:nvSpPr>
        <p:spPr>
          <a:xfrm>
            <a:off x="1046921" y="2775203"/>
            <a:ext cx="4586749" cy="1846659"/>
          </a:xfrm>
          <a:prstGeom prst="rect">
            <a:avLst/>
          </a:prstGeom>
          <a:noFill/>
        </p:spPr>
        <p:txBody>
          <a:bodyPr wrap="square">
            <a:spAutoFit/>
          </a:bodyPr>
          <a:lstStyle/>
          <a:p>
            <a:pPr algn="ctr">
              <a:spcBef>
                <a:spcPts val="400"/>
              </a:spcBef>
              <a:defRPr/>
            </a:pPr>
            <a:r>
              <a:rPr lang="en-US" sz="2600">
                <a:solidFill>
                  <a:prstClr val="black"/>
                </a:solidFill>
                <a:latin typeface="Calibri" panose="020F0502020204030204"/>
              </a:rPr>
              <a:t>ff   </a:t>
            </a:r>
            <a:r>
              <a:rPr lang="en-US" sz="2600" err="1">
                <a:solidFill>
                  <a:prstClr val="black"/>
                </a:solidFill>
                <a:latin typeface="Calibri" panose="020F0502020204030204"/>
              </a:rPr>
              <a:t>ll</a:t>
            </a:r>
            <a:r>
              <a:rPr lang="en-US" sz="2600">
                <a:solidFill>
                  <a:prstClr val="black"/>
                </a:solidFill>
                <a:latin typeface="Calibri" panose="020F0502020204030204"/>
              </a:rPr>
              <a:t>    ss   -s suffix </a:t>
            </a:r>
            <a:br>
              <a:rPr lang="en-US" sz="2600">
                <a:solidFill>
                  <a:prstClr val="black"/>
                </a:solidFill>
                <a:latin typeface="Calibri" panose="020F0502020204030204"/>
              </a:rPr>
            </a:br>
            <a:r>
              <a:rPr lang="en-US" sz="2600">
                <a:solidFill>
                  <a:prstClr val="black"/>
                </a:solidFill>
                <a:latin typeface="Calibri" panose="020F0502020204030204"/>
              </a:rPr>
              <a:t>Short and long vowels</a:t>
            </a:r>
            <a:br>
              <a:rPr lang="en-US" sz="2600">
                <a:solidFill>
                  <a:prstClr val="black"/>
                </a:solidFill>
                <a:latin typeface="Calibri" panose="020F0502020204030204"/>
              </a:rPr>
            </a:br>
            <a:r>
              <a:rPr lang="en-US" sz="2600">
                <a:solidFill>
                  <a:prstClr val="black"/>
                </a:solidFill>
                <a:latin typeface="Calibri" panose="020F0502020204030204"/>
              </a:rPr>
              <a:t>Open/closed one-syllable words</a:t>
            </a:r>
            <a:br>
              <a:rPr lang="en-US" sz="2600">
                <a:solidFill>
                  <a:prstClr val="black"/>
                </a:solidFill>
                <a:latin typeface="Calibri" panose="020F0502020204030204"/>
              </a:rPr>
            </a:br>
            <a:r>
              <a:rPr lang="en-US" sz="2600">
                <a:solidFill>
                  <a:prstClr val="black"/>
                </a:solidFill>
                <a:latin typeface="Calibri" panose="020F0502020204030204"/>
              </a:rPr>
              <a:t>what    where    there    here</a:t>
            </a:r>
            <a:r>
              <a:rPr kumimoji="0" lang="en-US" sz="3600" b="0" i="0" u="none" strike="noStrike" kern="1200" cap="none" spc="0" normalizeH="0" baseline="0" noProof="0">
                <a:ln>
                  <a:noFill/>
                </a:ln>
                <a:solidFill>
                  <a:srgbClr val="0E1E42"/>
                </a:solidFill>
                <a:effectLst/>
                <a:uLnTx/>
                <a:uFillTx/>
                <a:latin typeface="Calibri" panose="020F0502020204030204"/>
                <a:ea typeface="+mn-ea"/>
                <a:cs typeface="+mn-cs"/>
              </a:rPr>
              <a:t> </a:t>
            </a:r>
          </a:p>
        </p:txBody>
      </p:sp>
      <p:sp>
        <p:nvSpPr>
          <p:cNvPr id="10" name="TextBox 9">
            <a:extLst>
              <a:ext uri="{FF2B5EF4-FFF2-40B4-BE49-F238E27FC236}">
                <a16:creationId xmlns:a16="http://schemas.microsoft.com/office/drawing/2014/main" id="{81452288-61A4-56A0-A4D8-CA5C42CF9EE7}"/>
              </a:ext>
            </a:extLst>
          </p:cNvPr>
          <p:cNvSpPr txBox="1"/>
          <p:nvPr/>
        </p:nvSpPr>
        <p:spPr>
          <a:xfrm>
            <a:off x="6096000" y="3452312"/>
            <a:ext cx="5822196"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err="1">
                <a:ln>
                  <a:noFill/>
                </a:ln>
                <a:solidFill>
                  <a:srgbClr val="0E1E42"/>
                </a:solidFill>
                <a:effectLst/>
                <a:uLnTx/>
                <a:uFillTx/>
                <a:latin typeface="Calibri" panose="020F0502020204030204"/>
                <a:ea typeface="+mn-ea"/>
                <a:cs typeface="+mn-cs"/>
              </a:rPr>
              <a:t>zz</a:t>
            </a:r>
            <a:r>
              <a:rPr kumimoji="0" lang="en-US" sz="4000" b="1" i="0" u="none" strike="noStrike" kern="1200" cap="none" spc="0" normalizeH="0" baseline="0" noProof="0">
                <a:ln>
                  <a:noFill/>
                </a:ln>
                <a:solidFill>
                  <a:srgbClr val="0E1E42"/>
                </a:solidFill>
                <a:effectLst/>
                <a:uLnTx/>
                <a:uFillTx/>
                <a:latin typeface="Calibri" panose="020F0502020204030204"/>
                <a:ea typeface="+mn-ea"/>
                <a:cs typeface="+mn-cs"/>
              </a:rPr>
              <a:t> says /z/    saw</a:t>
            </a:r>
            <a:endParaRPr kumimoji="0" lang="en-AU" sz="4000" b="1" i="0" u="none" strike="noStrike" kern="1200" cap="none" spc="0" normalizeH="0" baseline="0" noProof="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6104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61220-7668-D267-DF78-FBD5866B7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CE9C31-3393-6CAB-A9A1-32071A3A695B}"/>
              </a:ext>
            </a:extLst>
          </p:cNvPr>
          <p:cNvSpPr>
            <a:spLocks noGrp="1"/>
          </p:cNvSpPr>
          <p:nvPr>
            <p:ph type="title"/>
          </p:nvPr>
        </p:nvSpPr>
        <p:spPr/>
        <p:txBody>
          <a:bodyPr/>
          <a:lstStyle/>
          <a:p>
            <a:r>
              <a:rPr lang="en-AU" sz="800" kern="1200">
                <a:solidFill>
                  <a:srgbClr val="E8EAED"/>
                </a:solidFill>
                <a:effectLst/>
                <a:latin typeface="+mn-lt"/>
                <a:ea typeface="+mj-ea"/>
                <a:cs typeface="+mj-cs"/>
              </a:rPr>
              <a:t>Slide 10 Review</a:t>
            </a:r>
            <a:endParaRPr lang="en-AU" sz="800">
              <a:solidFill>
                <a:srgbClr val="E8EAED"/>
              </a:solidFill>
              <a:latin typeface="+mn-lt"/>
            </a:endParaRPr>
          </a:p>
        </p:txBody>
      </p:sp>
      <p:sp>
        <p:nvSpPr>
          <p:cNvPr id="4" name="Content Placeholder 2">
            <a:extLst>
              <a:ext uri="{FF2B5EF4-FFF2-40B4-BE49-F238E27FC236}">
                <a16:creationId xmlns:a16="http://schemas.microsoft.com/office/drawing/2014/main" id="{B082C8DF-0F84-C0E3-0B59-EF61F20BCFE9}"/>
              </a:ext>
            </a:extLst>
          </p:cNvPr>
          <p:cNvSpPr txBox="1">
            <a:spLocks/>
          </p:cNvSpPr>
          <p:nvPr/>
        </p:nvSpPr>
        <p:spPr>
          <a:xfrm>
            <a:off x="288209" y="2881403"/>
            <a:ext cx="1190625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hens   rams   kids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19215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04178-31D1-8D7C-2058-574678CB908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E684F132-D366-8AEF-9039-728741CA49CA}"/>
              </a:ext>
            </a:extLst>
          </p:cNvPr>
          <p:cNvSpPr>
            <a:spLocks noGrp="1"/>
          </p:cNvSpPr>
          <p:nvPr>
            <p:ph type="title"/>
          </p:nvPr>
        </p:nvSpPr>
        <p:spPr/>
        <p:txBody>
          <a:bodyPr/>
          <a:lstStyle/>
          <a:p>
            <a:r>
              <a:rPr lang="en-AU" sz="800" kern="1200">
                <a:solidFill>
                  <a:srgbClr val="E8EAED"/>
                </a:solidFill>
                <a:effectLst/>
                <a:latin typeface="+mn-lt"/>
                <a:ea typeface="+mj-ea"/>
                <a:cs typeface="+mj-cs"/>
              </a:rPr>
              <a:t>Slide 11 Review</a:t>
            </a:r>
            <a:endParaRPr lang="en-AU" sz="800">
              <a:solidFill>
                <a:srgbClr val="E8EAED"/>
              </a:solidFill>
              <a:latin typeface="+mn-lt"/>
            </a:endParaRPr>
          </a:p>
        </p:txBody>
      </p:sp>
      <p:grpSp>
        <p:nvGrpSpPr>
          <p:cNvPr id="2" name="Group 1" descr="zips, vans, suns">
            <a:extLst>
              <a:ext uri="{FF2B5EF4-FFF2-40B4-BE49-F238E27FC236}">
                <a16:creationId xmlns:a16="http://schemas.microsoft.com/office/drawing/2014/main" id="{F0089D4E-B176-E0D2-C722-A84F869BA1A1}"/>
              </a:ext>
            </a:extLst>
          </p:cNvPr>
          <p:cNvGrpSpPr/>
          <p:nvPr/>
        </p:nvGrpSpPr>
        <p:grpSpPr>
          <a:xfrm>
            <a:off x="269052" y="2217832"/>
            <a:ext cx="11378304" cy="2490091"/>
            <a:chOff x="269052" y="2217832"/>
            <a:chExt cx="11378304" cy="2490091"/>
          </a:xfrm>
        </p:grpSpPr>
        <p:pic>
          <p:nvPicPr>
            <p:cNvPr id="3" name="Picture 2">
              <a:extLst>
                <a:ext uri="{FF2B5EF4-FFF2-40B4-BE49-F238E27FC236}">
                  <a16:creationId xmlns:a16="http://schemas.microsoft.com/office/drawing/2014/main" id="{EB3F8DC6-C7CB-EE37-F67C-20E7BD090E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9052" y="2705860"/>
              <a:ext cx="2694022" cy="1934307"/>
            </a:xfrm>
            <a:prstGeom prst="rect">
              <a:avLst/>
            </a:prstGeom>
          </p:spPr>
        </p:pic>
        <p:pic>
          <p:nvPicPr>
            <p:cNvPr id="4" name="Picture 3">
              <a:extLst>
                <a:ext uri="{FF2B5EF4-FFF2-40B4-BE49-F238E27FC236}">
                  <a16:creationId xmlns:a16="http://schemas.microsoft.com/office/drawing/2014/main" id="{562B6A1B-8ADF-BD41-3F54-72786A7786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60569" y="2217832"/>
              <a:ext cx="3470861" cy="2422335"/>
            </a:xfrm>
            <a:prstGeom prst="rect">
              <a:avLst/>
            </a:prstGeom>
          </p:spPr>
        </p:pic>
        <p:pic>
          <p:nvPicPr>
            <p:cNvPr id="5" name="Picture 4">
              <a:extLst>
                <a:ext uri="{FF2B5EF4-FFF2-40B4-BE49-F238E27FC236}">
                  <a16:creationId xmlns:a16="http://schemas.microsoft.com/office/drawing/2014/main" id="{CF422A55-8546-98B8-2EF2-F0D859555CB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23517" y="2285588"/>
              <a:ext cx="2923839" cy="2422335"/>
            </a:xfrm>
            <a:prstGeom prst="rect">
              <a:avLst/>
            </a:prstGeom>
          </p:spPr>
        </p:pic>
      </p:grpSp>
    </p:spTree>
    <p:extLst>
      <p:ext uri="{BB962C8B-B14F-4D97-AF65-F5344CB8AC3E}">
        <p14:creationId xmlns:p14="http://schemas.microsoft.com/office/powerpoint/2010/main" val="569834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DFEDB1-93BE-C002-5958-AD6FE51296D7}"/>
              </a:ext>
            </a:extLst>
          </p:cNvPr>
          <p:cNvSpPr>
            <a:spLocks noGrp="1"/>
          </p:cNvSpPr>
          <p:nvPr>
            <p:ph type="title"/>
          </p:nvPr>
        </p:nvSpPr>
        <p:spPr/>
        <p:txBody>
          <a:bodyPr/>
          <a:lstStyle/>
          <a:p>
            <a:r>
              <a:rPr lang="en-AU" sz="800" kern="1200">
                <a:solidFill>
                  <a:srgbClr val="E8EAED"/>
                </a:solidFill>
                <a:effectLst/>
                <a:latin typeface="+mn-lt"/>
                <a:ea typeface="+mj-ea"/>
                <a:cs typeface="+mj-cs"/>
              </a:rPr>
              <a:t>Slide 12 Review</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82C518C5-302B-1999-06F4-A43C02BBAC9C}"/>
              </a:ext>
            </a:extLst>
          </p:cNvPr>
          <p:cNvSpPr txBox="1">
            <a:spLocks/>
          </p:cNvSpPr>
          <p:nvPr/>
        </p:nvSpPr>
        <p:spPr>
          <a:xfrm>
            <a:off x="263716" y="2910432"/>
            <a:ext cx="11601450" cy="12557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400">
                <a:solidFill>
                  <a:srgbClr val="4557AD"/>
                </a:solidFill>
                <a:latin typeface="Tenorite" pitchFamily="2" charset="0"/>
                <a:ea typeface="Verdana" panose="020B0604030504040204" pitchFamily="34" charset="0"/>
                <a:cs typeface="Verdana" panose="020B0604030504040204" pitchFamily="34" charset="0"/>
              </a:rPr>
              <a:t>what  here  where  there</a:t>
            </a:r>
            <a:endParaRPr lang="en-AU" sz="84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7113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CB9755-69C5-5C5F-8FB2-466E5710DDFD}"/>
              </a:ext>
            </a:extLst>
          </p:cNvPr>
          <p:cNvSpPr>
            <a:spLocks noGrp="1"/>
          </p:cNvSpPr>
          <p:nvPr>
            <p:ph type="title"/>
          </p:nvPr>
        </p:nvSpPr>
        <p:spPr/>
        <p:txBody>
          <a:bodyPr/>
          <a:lstStyle/>
          <a:p>
            <a:r>
              <a:rPr lang="en-AU" sz="800" kern="1200">
                <a:solidFill>
                  <a:srgbClr val="E8EAED"/>
                </a:solidFill>
                <a:effectLst/>
                <a:latin typeface="+mn-lt"/>
                <a:ea typeface="+mj-ea"/>
                <a:cs typeface="+mj-cs"/>
              </a:rPr>
              <a:t>Slide 13 Review</a:t>
            </a:r>
            <a:endParaRPr lang="en-AU" sz="800">
              <a:solidFill>
                <a:srgbClr val="E8EAED"/>
              </a:solidFill>
              <a:latin typeface="+mn-lt"/>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1995462"/>
            <a:ext cx="11601450" cy="34163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There is fluff on the dress so it will not go on the dolls yet.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7219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5F7DBF-6C6E-4D3F-25CF-D23EA573F500}"/>
              </a:ext>
            </a:extLst>
          </p:cNvPr>
          <p:cNvSpPr>
            <a:spLocks noGrp="1"/>
          </p:cNvSpPr>
          <p:nvPr>
            <p:ph type="title"/>
          </p:nvPr>
        </p:nvSpPr>
        <p:spPr/>
        <p:txBody>
          <a:bodyPr/>
          <a:lstStyle/>
          <a:p>
            <a:r>
              <a:rPr lang="en-AU" sz="800" kern="1200">
                <a:solidFill>
                  <a:srgbClr val="E8EAED"/>
                </a:solidFill>
                <a:effectLst/>
                <a:latin typeface="+mn-lt"/>
                <a:ea typeface="+mj-ea"/>
                <a:cs typeface="+mj-cs"/>
              </a:rPr>
              <a:t>Slide 14 Review</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p:txBody>
          <a:bodyPr/>
          <a:lstStyle/>
          <a:p>
            <a:r>
              <a:rPr lang="en-US" sz="800">
                <a:solidFill>
                  <a:srgbClr val="E8EAED"/>
                </a:solidFill>
                <a:latin typeface="+mn-lt"/>
              </a:rPr>
              <a:t>Slide 15 End of review, start of lesson</a:t>
            </a:r>
            <a:endParaRPr lang="en-AU" sz="800">
              <a:solidFill>
                <a:srgbClr val="E8EAED"/>
              </a:solidFill>
              <a:latin typeface="+mn-lt"/>
            </a:endParaRPr>
          </a:p>
        </p:txBody>
      </p:sp>
    </p:spTree>
    <p:extLst>
      <p:ext uri="{BB962C8B-B14F-4D97-AF65-F5344CB8AC3E}">
        <p14:creationId xmlns:p14="http://schemas.microsoft.com/office/powerpoint/2010/main" val="3478326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FCE65-7B5B-30DA-E7B7-11CF1EB07FE4}"/>
              </a:ext>
            </a:extLst>
          </p:cNvPr>
          <p:cNvSpPr>
            <a:spLocks noGrp="1"/>
          </p:cNvSpPr>
          <p:nvPr>
            <p:ph type="title"/>
          </p:nvPr>
        </p:nvSpPr>
        <p:spPr/>
        <p:txBody>
          <a:bodyPr/>
          <a:lstStyle/>
          <a:p>
            <a:r>
              <a:rPr lang="en-AU" sz="800">
                <a:solidFill>
                  <a:srgbClr val="E8EAED"/>
                </a:solidFill>
                <a:latin typeface="+mn-lt"/>
              </a:rPr>
              <a:t>Slide 16 Phonemic awareness</a:t>
            </a:r>
          </a:p>
        </p:txBody>
      </p:sp>
      <p:sp>
        <p:nvSpPr>
          <p:cNvPr id="5" name="Content Placeholder 2">
            <a:extLst>
              <a:ext uri="{FF2B5EF4-FFF2-40B4-BE49-F238E27FC236}">
                <a16:creationId xmlns:a16="http://schemas.microsoft.com/office/drawing/2014/main" id="{93CD1408-B58B-22C5-B4F4-6D6BBF5A2542}"/>
              </a:ext>
            </a:extLst>
          </p:cNvPr>
          <p:cNvSpPr txBox="1">
            <a:spLocks/>
          </p:cNvSpPr>
          <p:nvPr/>
        </p:nvSpPr>
        <p:spPr>
          <a:xfrm>
            <a:off x="1620982" y="3016040"/>
            <a:ext cx="1442442" cy="1421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d</a:t>
            </a:r>
          </a:p>
        </p:txBody>
      </p:sp>
      <p:grpSp>
        <p:nvGrpSpPr>
          <p:cNvPr id="4" name="Group 3" descr="Letter tiles for consonants: f, j, h, d, b, x&#10;Letter tiles for vowels: o, a">
            <a:extLst>
              <a:ext uri="{FF2B5EF4-FFF2-40B4-BE49-F238E27FC236}">
                <a16:creationId xmlns:a16="http://schemas.microsoft.com/office/drawing/2014/main" id="{26E1A6FB-F49D-C043-35F6-B3CB98DF539D}"/>
              </a:ext>
            </a:extLst>
          </p:cNvPr>
          <p:cNvGrpSpPr/>
          <p:nvPr/>
        </p:nvGrpSpPr>
        <p:grpSpPr>
          <a:xfrm>
            <a:off x="1620981" y="1404841"/>
            <a:ext cx="8709970" cy="4605671"/>
            <a:chOff x="1471079" y="1395029"/>
            <a:chExt cx="8709970" cy="4605671"/>
          </a:xfrm>
        </p:grpSpPr>
        <p:grpSp>
          <p:nvGrpSpPr>
            <p:cNvPr id="7" name="Group 6">
              <a:extLst>
                <a:ext uri="{FF2B5EF4-FFF2-40B4-BE49-F238E27FC236}">
                  <a16:creationId xmlns:a16="http://schemas.microsoft.com/office/drawing/2014/main" id="{2BD5D980-B1FE-863D-6E15-FD6131B35B95}"/>
                </a:ext>
              </a:extLst>
            </p:cNvPr>
            <p:cNvGrpSpPr>
              <a:grpSpLocks noChangeAspect="1"/>
            </p:cNvGrpSpPr>
            <p:nvPr/>
          </p:nvGrpSpPr>
          <p:grpSpPr>
            <a:xfrm>
              <a:off x="1471079" y="1418674"/>
              <a:ext cx="1442443" cy="1421928"/>
              <a:chOff x="599076" y="3828850"/>
              <a:chExt cx="1975945" cy="1971676"/>
            </a:xfrm>
          </p:grpSpPr>
          <p:sp>
            <p:nvSpPr>
              <p:cNvPr id="23" name="Rounded Rectangle 2">
                <a:extLst>
                  <a:ext uri="{FF2B5EF4-FFF2-40B4-BE49-F238E27FC236}">
                    <a16:creationId xmlns:a16="http://schemas.microsoft.com/office/drawing/2014/main" id="{082A0716-4089-314F-9995-AE62D0D3CA50}"/>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4" name="Content Placeholder 2">
                <a:extLst>
                  <a:ext uri="{FF2B5EF4-FFF2-40B4-BE49-F238E27FC236}">
                    <a16:creationId xmlns:a16="http://schemas.microsoft.com/office/drawing/2014/main" id="{1FB746F8-9C97-10CF-8892-53C5060D809E}"/>
                  </a:ext>
                </a:extLst>
              </p:cNvPr>
              <p:cNvSpPr txBox="1">
                <a:spLocks/>
              </p:cNvSpPr>
              <p:nvPr/>
            </p:nvSpPr>
            <p:spPr>
              <a:xfrm>
                <a:off x="599077" y="3828850"/>
                <a:ext cx="1975944" cy="19716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s</a:t>
                </a:r>
                <a:endParaRPr lang="en-AU" sz="9600">
                  <a:latin typeface="Tenorite" pitchFamily="2" charset="0"/>
                  <a:ea typeface="Verdana" panose="020B0604030504040204" pitchFamily="34" charset="0"/>
                  <a:cs typeface="Verdana" panose="020B0604030504040204" pitchFamily="34" charset="0"/>
                </a:endParaRPr>
              </a:p>
            </p:txBody>
          </p:sp>
        </p:grpSp>
        <p:sp>
          <p:nvSpPr>
            <p:cNvPr id="8" name="Rounded Rectangle 15">
              <a:extLst>
                <a:ext uri="{FF2B5EF4-FFF2-40B4-BE49-F238E27FC236}">
                  <a16:creationId xmlns:a16="http://schemas.microsoft.com/office/drawing/2014/main" id="{91E499C0-A1E8-D17C-7930-0D1B9881647F}"/>
                </a:ext>
              </a:extLst>
            </p:cNvPr>
            <p:cNvSpPr/>
            <p:nvPr/>
          </p:nvSpPr>
          <p:spPr>
            <a:xfrm>
              <a:off x="3221557" y="1458001"/>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g</a:t>
              </a:r>
            </a:p>
          </p:txBody>
        </p:sp>
        <p:grpSp>
          <p:nvGrpSpPr>
            <p:cNvPr id="9" name="Group 8">
              <a:extLst>
                <a:ext uri="{FF2B5EF4-FFF2-40B4-BE49-F238E27FC236}">
                  <a16:creationId xmlns:a16="http://schemas.microsoft.com/office/drawing/2014/main" id="{AF041519-29D0-3EA5-F8F8-40A35B133ADF}"/>
                </a:ext>
              </a:extLst>
            </p:cNvPr>
            <p:cNvGrpSpPr>
              <a:grpSpLocks noChangeAspect="1"/>
            </p:cNvGrpSpPr>
            <p:nvPr/>
          </p:nvGrpSpPr>
          <p:grpSpPr>
            <a:xfrm>
              <a:off x="4972035" y="1426253"/>
              <a:ext cx="1442443" cy="1421928"/>
              <a:chOff x="599076" y="3839360"/>
              <a:chExt cx="1975945" cy="1971679"/>
            </a:xfrm>
          </p:grpSpPr>
          <p:sp>
            <p:nvSpPr>
              <p:cNvPr id="21" name="Rounded Rectangle 20">
                <a:extLst>
                  <a:ext uri="{FF2B5EF4-FFF2-40B4-BE49-F238E27FC236}">
                    <a16:creationId xmlns:a16="http://schemas.microsoft.com/office/drawing/2014/main" id="{C26106EC-6000-B373-D936-EEBB55829769}"/>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2" name="Content Placeholder 2">
                <a:extLst>
                  <a:ext uri="{FF2B5EF4-FFF2-40B4-BE49-F238E27FC236}">
                    <a16:creationId xmlns:a16="http://schemas.microsoft.com/office/drawing/2014/main" id="{8D4E0A7E-3B44-2B3C-302E-8BEDCDB3AECB}"/>
                  </a:ext>
                </a:extLst>
              </p:cNvPr>
              <p:cNvSpPr txBox="1">
                <a:spLocks/>
              </p:cNvSpPr>
              <p:nvPr/>
            </p:nvSpPr>
            <p:spPr>
              <a:xfrm>
                <a:off x="599077" y="3839360"/>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n</a:t>
                </a:r>
                <a:endParaRPr lang="en-AU" sz="9600">
                  <a:latin typeface="Tenorite" pitchFamily="2" charset="0"/>
                  <a:ea typeface="Verdana" panose="020B0604030504040204" pitchFamily="34" charset="0"/>
                  <a:cs typeface="Verdana" panose="020B0604030504040204" pitchFamily="34" charset="0"/>
                </a:endParaRPr>
              </a:p>
            </p:txBody>
          </p:sp>
        </p:grpSp>
        <p:sp>
          <p:nvSpPr>
            <p:cNvPr id="10" name="Rounded Rectangle 23">
              <a:extLst>
                <a:ext uri="{FF2B5EF4-FFF2-40B4-BE49-F238E27FC236}">
                  <a16:creationId xmlns:a16="http://schemas.microsoft.com/office/drawing/2014/main" id="{4BA5E9CB-418A-99E8-FFAD-2CA9FBF7180F}"/>
                </a:ext>
              </a:extLst>
            </p:cNvPr>
            <p:cNvSpPr/>
            <p:nvPr/>
          </p:nvSpPr>
          <p:spPr>
            <a:xfrm>
              <a:off x="1471079" y="3024766"/>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p</a:t>
              </a:r>
            </a:p>
          </p:txBody>
        </p:sp>
        <p:sp>
          <p:nvSpPr>
            <p:cNvPr id="11" name="Rounded Rectangle 26">
              <a:extLst>
                <a:ext uri="{FF2B5EF4-FFF2-40B4-BE49-F238E27FC236}">
                  <a16:creationId xmlns:a16="http://schemas.microsoft.com/office/drawing/2014/main" id="{1DBC5D90-D823-C345-7862-DB802FAFABFA}"/>
                </a:ext>
              </a:extLst>
            </p:cNvPr>
            <p:cNvSpPr/>
            <p:nvPr/>
          </p:nvSpPr>
          <p:spPr>
            <a:xfrm>
              <a:off x="3221556"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l</a:t>
              </a:r>
            </a:p>
          </p:txBody>
        </p:sp>
        <p:sp>
          <p:nvSpPr>
            <p:cNvPr id="12" name="Rounded Rectangle 29">
              <a:extLst>
                <a:ext uri="{FF2B5EF4-FFF2-40B4-BE49-F238E27FC236}">
                  <a16:creationId xmlns:a16="http://schemas.microsoft.com/office/drawing/2014/main" id="{F9F068C9-0FAF-F04B-120A-9CA7DC9AF077}"/>
                </a:ext>
              </a:extLst>
            </p:cNvPr>
            <p:cNvSpPr/>
            <p:nvPr/>
          </p:nvSpPr>
          <p:spPr>
            <a:xfrm>
              <a:off x="4972034"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d</a:t>
              </a:r>
            </a:p>
          </p:txBody>
        </p:sp>
        <p:grpSp>
          <p:nvGrpSpPr>
            <p:cNvPr id="13" name="Group 12">
              <a:extLst>
                <a:ext uri="{FF2B5EF4-FFF2-40B4-BE49-F238E27FC236}">
                  <a16:creationId xmlns:a16="http://schemas.microsoft.com/office/drawing/2014/main" id="{D91BFCC3-0097-5799-1602-CFA77F39EAA5}"/>
                </a:ext>
              </a:extLst>
            </p:cNvPr>
            <p:cNvGrpSpPr>
              <a:grpSpLocks noChangeAspect="1"/>
            </p:cNvGrpSpPr>
            <p:nvPr/>
          </p:nvGrpSpPr>
          <p:grpSpPr>
            <a:xfrm>
              <a:off x="8738607" y="1395029"/>
              <a:ext cx="1442442" cy="1421928"/>
              <a:chOff x="9233326" y="1914768"/>
              <a:chExt cx="1975944" cy="1971674"/>
            </a:xfrm>
          </p:grpSpPr>
          <p:sp>
            <p:nvSpPr>
              <p:cNvPr id="19" name="Oval 18">
                <a:extLst>
                  <a:ext uri="{FF2B5EF4-FFF2-40B4-BE49-F238E27FC236}">
                    <a16:creationId xmlns:a16="http://schemas.microsoft.com/office/drawing/2014/main" id="{99A998EF-BEC9-5DAB-B0D3-3F5C93B4197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2">
                <a:extLst>
                  <a:ext uri="{FF2B5EF4-FFF2-40B4-BE49-F238E27FC236}">
                    <a16:creationId xmlns:a16="http://schemas.microsoft.com/office/drawing/2014/main" id="{A62110DA-B62B-6EE7-815C-9FC576751BD6}"/>
                  </a:ext>
                </a:extLst>
              </p:cNvPr>
              <p:cNvSpPr txBox="1">
                <a:spLocks/>
              </p:cNvSpPr>
              <p:nvPr/>
            </p:nvSpPr>
            <p:spPr>
              <a:xfrm>
                <a:off x="9233326" y="1914768"/>
                <a:ext cx="1975944" cy="19716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sp>
          <p:nvSpPr>
            <p:cNvPr id="14" name="Oval 13">
              <a:extLst>
                <a:ext uri="{FF2B5EF4-FFF2-40B4-BE49-F238E27FC236}">
                  <a16:creationId xmlns:a16="http://schemas.microsoft.com/office/drawing/2014/main" id="{E4140679-5B8D-6483-AEB0-85F299D4DE6E}"/>
                </a:ext>
              </a:extLst>
            </p:cNvPr>
            <p:cNvSpPr/>
            <p:nvPr/>
          </p:nvSpPr>
          <p:spPr>
            <a:xfrm>
              <a:off x="8803822" y="3045412"/>
              <a:ext cx="1306691" cy="129089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600" err="1">
                  <a:latin typeface="Tenorite" panose="00000500000000000000" pitchFamily="2" charset="0"/>
                </a:rPr>
                <a:t>i</a:t>
              </a:r>
              <a:endParaRPr lang="en-US" sz="9600">
                <a:latin typeface="Tenorite" panose="00000500000000000000" pitchFamily="2" charset="0"/>
              </a:endParaRPr>
            </a:p>
          </p:txBody>
        </p:sp>
        <p:grpSp>
          <p:nvGrpSpPr>
            <p:cNvPr id="15" name="Group 14">
              <a:extLst>
                <a:ext uri="{FF2B5EF4-FFF2-40B4-BE49-F238E27FC236}">
                  <a16:creationId xmlns:a16="http://schemas.microsoft.com/office/drawing/2014/main" id="{F140AAFE-E62B-A6E2-B91F-09D6B16D5C25}"/>
                </a:ext>
              </a:extLst>
            </p:cNvPr>
            <p:cNvGrpSpPr/>
            <p:nvPr/>
          </p:nvGrpSpPr>
          <p:grpSpPr>
            <a:xfrm>
              <a:off x="1915508" y="6000700"/>
              <a:ext cx="4905231" cy="0"/>
              <a:chOff x="1249881" y="6218497"/>
              <a:chExt cx="4905231" cy="0"/>
            </a:xfrm>
          </p:grpSpPr>
          <p:cxnSp>
            <p:nvCxnSpPr>
              <p:cNvPr id="16" name="Straight Connector 15">
                <a:extLst>
                  <a:ext uri="{FF2B5EF4-FFF2-40B4-BE49-F238E27FC236}">
                    <a16:creationId xmlns:a16="http://schemas.microsoft.com/office/drawing/2014/main" id="{4437EC4C-FD13-AA83-EF5A-0B50278E160E}"/>
                  </a:ext>
                </a:extLst>
              </p:cNvPr>
              <p:cNvCxnSpPr>
                <a:cxnSpLocks/>
              </p:cNvCxnSpPr>
              <p:nvPr/>
            </p:nvCxnSpPr>
            <p:spPr>
              <a:xfrm>
                <a:off x="1249881"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9030AE62-4365-8D41-746F-93E3811496D4}"/>
                  </a:ext>
                </a:extLst>
              </p:cNvPr>
              <p:cNvCxnSpPr>
                <a:cxnSpLocks/>
              </p:cNvCxnSpPr>
              <p:nvPr/>
            </p:nvCxnSpPr>
            <p:spPr>
              <a:xfrm>
                <a:off x="2939292"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D557E27-6E8A-B182-C2BE-D9B0F5605BF0}"/>
                  </a:ext>
                </a:extLst>
              </p:cNvPr>
              <p:cNvCxnSpPr>
                <a:cxnSpLocks/>
              </p:cNvCxnSpPr>
              <p:nvPr/>
            </p:nvCxnSpPr>
            <p:spPr>
              <a:xfrm>
                <a:off x="4652133"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grpSp>
      <p:cxnSp>
        <p:nvCxnSpPr>
          <p:cNvPr id="25" name="Straight Connector 24">
            <a:extLst>
              <a:ext uri="{FF2B5EF4-FFF2-40B4-BE49-F238E27FC236}">
                <a16:creationId xmlns:a16="http://schemas.microsoft.com/office/drawing/2014/main" id="{2E942087-9F76-BFDC-DECE-204F9B59D64D}"/>
              </a:ext>
              <a:ext uri="{C183D7F6-B498-43B3-948B-1728B52AA6E4}">
                <adec:decorative xmlns:adec="http://schemas.microsoft.com/office/drawing/2017/decorative" val="1"/>
              </a:ext>
            </a:extLst>
          </p:cNvPr>
          <p:cNvCxnSpPr>
            <a:cxnSpLocks/>
          </p:cNvCxnSpPr>
          <p:nvPr/>
        </p:nvCxnSpPr>
        <p:spPr>
          <a:xfrm>
            <a:off x="7134083" y="6010512"/>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9105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BC650-3F66-4D67-BC7C-07FF29419E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2EB374F-62F8-2F3E-55D7-059998D5D35B}"/>
              </a:ext>
            </a:extLst>
          </p:cNvPr>
          <p:cNvSpPr>
            <a:spLocks noGrp="1"/>
          </p:cNvSpPr>
          <p:nvPr>
            <p:ph type="title"/>
          </p:nvPr>
        </p:nvSpPr>
        <p:spPr/>
        <p:txBody>
          <a:bodyPr/>
          <a:lstStyle/>
          <a:p>
            <a:r>
              <a:rPr lang="en-AU" sz="800">
                <a:solidFill>
                  <a:srgbClr val="E8EAED"/>
                </a:solidFill>
                <a:latin typeface="+mn-lt"/>
              </a:rPr>
              <a:t>Slide 17 Phonemic</a:t>
            </a:r>
            <a:r>
              <a:rPr lang="en-AU" sz="800" baseline="0">
                <a:solidFill>
                  <a:srgbClr val="E8EAED"/>
                </a:solidFill>
                <a:latin typeface="+mn-lt"/>
              </a:rPr>
              <a:t> awareness</a:t>
            </a:r>
            <a:endParaRPr lang="en-AU" sz="800">
              <a:solidFill>
                <a:srgbClr val="E8EAED"/>
              </a:solidFill>
              <a:latin typeface="+mn-lt"/>
            </a:endParaRPr>
          </a:p>
        </p:txBody>
      </p:sp>
      <p:grpSp>
        <p:nvGrpSpPr>
          <p:cNvPr id="25" name="Group 24" descr="Letter tiles for consonants: d, o, l, r, f, t&#10;Letter tiles for vowels: o, e">
            <a:extLst>
              <a:ext uri="{FF2B5EF4-FFF2-40B4-BE49-F238E27FC236}">
                <a16:creationId xmlns:a16="http://schemas.microsoft.com/office/drawing/2014/main" id="{5ADED07A-48F6-F77A-1971-D629D4B937B8}"/>
              </a:ext>
            </a:extLst>
          </p:cNvPr>
          <p:cNvGrpSpPr/>
          <p:nvPr/>
        </p:nvGrpSpPr>
        <p:grpSpPr>
          <a:xfrm>
            <a:off x="1620981" y="1404841"/>
            <a:ext cx="8709970" cy="4605671"/>
            <a:chOff x="1620981" y="1404841"/>
            <a:chExt cx="8709970" cy="4605671"/>
          </a:xfrm>
        </p:grpSpPr>
        <p:grpSp>
          <p:nvGrpSpPr>
            <p:cNvPr id="26" name="Group 25" descr="Letter tiles for consonants: f, j, h, d, b, x&#10;Letter tiles for vowels: o, a">
              <a:extLst>
                <a:ext uri="{FF2B5EF4-FFF2-40B4-BE49-F238E27FC236}">
                  <a16:creationId xmlns:a16="http://schemas.microsoft.com/office/drawing/2014/main" id="{FCECF388-8F0D-DE81-80FB-8EE45A3E3A46}"/>
                </a:ext>
              </a:extLst>
            </p:cNvPr>
            <p:cNvGrpSpPr/>
            <p:nvPr/>
          </p:nvGrpSpPr>
          <p:grpSpPr>
            <a:xfrm>
              <a:off x="1620981" y="1404841"/>
              <a:ext cx="8709970" cy="4605671"/>
              <a:chOff x="1471079" y="1395029"/>
              <a:chExt cx="8709970" cy="4605671"/>
            </a:xfrm>
          </p:grpSpPr>
          <p:grpSp>
            <p:nvGrpSpPr>
              <p:cNvPr id="28" name="Group 27">
                <a:extLst>
                  <a:ext uri="{FF2B5EF4-FFF2-40B4-BE49-F238E27FC236}">
                    <a16:creationId xmlns:a16="http://schemas.microsoft.com/office/drawing/2014/main" id="{66D017F6-FD70-4D09-115B-7077413922D5}"/>
                  </a:ext>
                </a:extLst>
              </p:cNvPr>
              <p:cNvGrpSpPr>
                <a:grpSpLocks noChangeAspect="1"/>
              </p:cNvGrpSpPr>
              <p:nvPr/>
            </p:nvGrpSpPr>
            <p:grpSpPr>
              <a:xfrm>
                <a:off x="1471079" y="1418674"/>
                <a:ext cx="1442443" cy="1421928"/>
                <a:chOff x="599076" y="3828850"/>
                <a:chExt cx="1975945" cy="1971676"/>
              </a:xfrm>
            </p:grpSpPr>
            <p:sp>
              <p:nvSpPr>
                <p:cNvPr id="44" name="Rounded Rectangle 2">
                  <a:extLst>
                    <a:ext uri="{FF2B5EF4-FFF2-40B4-BE49-F238E27FC236}">
                      <a16:creationId xmlns:a16="http://schemas.microsoft.com/office/drawing/2014/main" id="{3D6A8275-F3EA-ED0F-137E-5EFD864EC40A}"/>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5" name="Content Placeholder 2">
                  <a:extLst>
                    <a:ext uri="{FF2B5EF4-FFF2-40B4-BE49-F238E27FC236}">
                      <a16:creationId xmlns:a16="http://schemas.microsoft.com/office/drawing/2014/main" id="{5B228E7F-06E6-6D3E-DA74-B01DDC37E39D}"/>
                    </a:ext>
                  </a:extLst>
                </p:cNvPr>
                <p:cNvSpPr txBox="1">
                  <a:spLocks/>
                </p:cNvSpPr>
                <p:nvPr/>
              </p:nvSpPr>
              <p:spPr>
                <a:xfrm>
                  <a:off x="599077" y="3828850"/>
                  <a:ext cx="1975944" cy="19716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d</a:t>
                  </a:r>
                  <a:endParaRPr lang="en-AU" sz="9600">
                    <a:latin typeface="Tenorite" pitchFamily="2" charset="0"/>
                    <a:ea typeface="Verdana" panose="020B0604030504040204" pitchFamily="34" charset="0"/>
                    <a:cs typeface="Verdana" panose="020B0604030504040204" pitchFamily="34" charset="0"/>
                  </a:endParaRPr>
                </a:p>
              </p:txBody>
            </p:sp>
          </p:grpSp>
          <p:sp>
            <p:nvSpPr>
              <p:cNvPr id="29" name="Rounded Rectangle 15">
                <a:extLst>
                  <a:ext uri="{FF2B5EF4-FFF2-40B4-BE49-F238E27FC236}">
                    <a16:creationId xmlns:a16="http://schemas.microsoft.com/office/drawing/2014/main" id="{E4190B78-902C-CF49-7044-0A0A80F0350A}"/>
                  </a:ext>
                </a:extLst>
              </p:cNvPr>
              <p:cNvSpPr/>
              <p:nvPr/>
            </p:nvSpPr>
            <p:spPr>
              <a:xfrm>
                <a:off x="3221557" y="1458001"/>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p</a:t>
                </a:r>
              </a:p>
            </p:txBody>
          </p:sp>
          <p:grpSp>
            <p:nvGrpSpPr>
              <p:cNvPr id="30" name="Group 29">
                <a:extLst>
                  <a:ext uri="{FF2B5EF4-FFF2-40B4-BE49-F238E27FC236}">
                    <a16:creationId xmlns:a16="http://schemas.microsoft.com/office/drawing/2014/main" id="{40F1286C-4639-653B-AB9A-733CFA733B9D}"/>
                  </a:ext>
                </a:extLst>
              </p:cNvPr>
              <p:cNvGrpSpPr>
                <a:grpSpLocks noChangeAspect="1"/>
              </p:cNvGrpSpPr>
              <p:nvPr/>
            </p:nvGrpSpPr>
            <p:grpSpPr>
              <a:xfrm>
                <a:off x="4972035" y="1426253"/>
                <a:ext cx="1442443" cy="1421928"/>
                <a:chOff x="599076" y="3839360"/>
                <a:chExt cx="1975945" cy="1971679"/>
              </a:xfrm>
            </p:grpSpPr>
            <p:sp>
              <p:nvSpPr>
                <p:cNvPr id="42" name="Rounded Rectangle 20">
                  <a:extLst>
                    <a:ext uri="{FF2B5EF4-FFF2-40B4-BE49-F238E27FC236}">
                      <a16:creationId xmlns:a16="http://schemas.microsoft.com/office/drawing/2014/main" id="{AD92ABC6-CDCE-1348-693B-E8F0302492E2}"/>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Content Placeholder 2">
                  <a:extLst>
                    <a:ext uri="{FF2B5EF4-FFF2-40B4-BE49-F238E27FC236}">
                      <a16:creationId xmlns:a16="http://schemas.microsoft.com/office/drawing/2014/main" id="{8AC2E457-38CF-D266-2E0B-C18A4B517072}"/>
                    </a:ext>
                  </a:extLst>
                </p:cNvPr>
                <p:cNvSpPr txBox="1">
                  <a:spLocks/>
                </p:cNvSpPr>
                <p:nvPr/>
              </p:nvSpPr>
              <p:spPr>
                <a:xfrm>
                  <a:off x="599077" y="3839360"/>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l</a:t>
                  </a:r>
                  <a:endParaRPr lang="en-AU" sz="9600">
                    <a:latin typeface="Tenorite" pitchFamily="2" charset="0"/>
                    <a:ea typeface="Verdana" panose="020B0604030504040204" pitchFamily="34" charset="0"/>
                    <a:cs typeface="Verdana" panose="020B0604030504040204" pitchFamily="34" charset="0"/>
                  </a:endParaRPr>
                </a:p>
              </p:txBody>
            </p:sp>
          </p:grpSp>
          <p:sp>
            <p:nvSpPr>
              <p:cNvPr id="31" name="Rounded Rectangle 23">
                <a:extLst>
                  <a:ext uri="{FF2B5EF4-FFF2-40B4-BE49-F238E27FC236}">
                    <a16:creationId xmlns:a16="http://schemas.microsoft.com/office/drawing/2014/main" id="{2F68AABE-AC0F-36B3-0C69-8C1B413E3205}"/>
                  </a:ext>
                </a:extLst>
              </p:cNvPr>
              <p:cNvSpPr/>
              <p:nvPr/>
            </p:nvSpPr>
            <p:spPr>
              <a:xfrm>
                <a:off x="1471079" y="3024766"/>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r</a:t>
                </a:r>
              </a:p>
            </p:txBody>
          </p:sp>
          <p:sp>
            <p:nvSpPr>
              <p:cNvPr id="32" name="Rounded Rectangle 26">
                <a:extLst>
                  <a:ext uri="{FF2B5EF4-FFF2-40B4-BE49-F238E27FC236}">
                    <a16:creationId xmlns:a16="http://schemas.microsoft.com/office/drawing/2014/main" id="{77E219EA-5399-AFA4-20ED-FD6F53E7498A}"/>
                  </a:ext>
                </a:extLst>
              </p:cNvPr>
              <p:cNvSpPr/>
              <p:nvPr/>
            </p:nvSpPr>
            <p:spPr>
              <a:xfrm>
                <a:off x="3221556"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f</a:t>
                </a:r>
              </a:p>
            </p:txBody>
          </p:sp>
          <p:sp>
            <p:nvSpPr>
              <p:cNvPr id="33" name="Rounded Rectangle 29">
                <a:extLst>
                  <a:ext uri="{FF2B5EF4-FFF2-40B4-BE49-F238E27FC236}">
                    <a16:creationId xmlns:a16="http://schemas.microsoft.com/office/drawing/2014/main" id="{E34D66D9-E3C1-654E-DFFD-6CD3E7CCF12C}"/>
                  </a:ext>
                </a:extLst>
              </p:cNvPr>
              <p:cNvSpPr/>
              <p:nvPr/>
            </p:nvSpPr>
            <p:spPr>
              <a:xfrm>
                <a:off x="4972034"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t</a:t>
                </a:r>
              </a:p>
            </p:txBody>
          </p:sp>
          <p:grpSp>
            <p:nvGrpSpPr>
              <p:cNvPr id="34" name="Group 33">
                <a:extLst>
                  <a:ext uri="{FF2B5EF4-FFF2-40B4-BE49-F238E27FC236}">
                    <a16:creationId xmlns:a16="http://schemas.microsoft.com/office/drawing/2014/main" id="{438BDF56-654B-629E-164B-83882FA699B0}"/>
                  </a:ext>
                </a:extLst>
              </p:cNvPr>
              <p:cNvGrpSpPr>
                <a:grpSpLocks noChangeAspect="1"/>
              </p:cNvGrpSpPr>
              <p:nvPr/>
            </p:nvGrpSpPr>
            <p:grpSpPr>
              <a:xfrm>
                <a:off x="8738607" y="1395029"/>
                <a:ext cx="1442442" cy="1421928"/>
                <a:chOff x="9233326" y="1914768"/>
                <a:chExt cx="1975944" cy="1971674"/>
              </a:xfrm>
            </p:grpSpPr>
            <p:sp>
              <p:nvSpPr>
                <p:cNvPr id="40" name="Oval 39">
                  <a:extLst>
                    <a:ext uri="{FF2B5EF4-FFF2-40B4-BE49-F238E27FC236}">
                      <a16:creationId xmlns:a16="http://schemas.microsoft.com/office/drawing/2014/main" id="{FD290679-6C18-0BF3-CA19-EFB02D77BE4C}"/>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ontent Placeholder 2">
                  <a:extLst>
                    <a:ext uri="{FF2B5EF4-FFF2-40B4-BE49-F238E27FC236}">
                      <a16:creationId xmlns:a16="http://schemas.microsoft.com/office/drawing/2014/main" id="{37940F6C-160B-830B-50A1-81F1D5AFEF9B}"/>
                    </a:ext>
                  </a:extLst>
                </p:cNvPr>
                <p:cNvSpPr txBox="1">
                  <a:spLocks/>
                </p:cNvSpPr>
                <p:nvPr/>
              </p:nvSpPr>
              <p:spPr>
                <a:xfrm>
                  <a:off x="9233326" y="1914768"/>
                  <a:ext cx="1975944" cy="19716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sp>
            <p:nvSpPr>
              <p:cNvPr id="35" name="Oval 34">
                <a:extLst>
                  <a:ext uri="{FF2B5EF4-FFF2-40B4-BE49-F238E27FC236}">
                    <a16:creationId xmlns:a16="http://schemas.microsoft.com/office/drawing/2014/main" id="{0F472BE3-4676-53E2-B3ED-301E42E1FA7B}"/>
                  </a:ext>
                </a:extLst>
              </p:cNvPr>
              <p:cNvSpPr/>
              <p:nvPr/>
            </p:nvSpPr>
            <p:spPr>
              <a:xfrm>
                <a:off x="8803822" y="3045412"/>
                <a:ext cx="1306691" cy="129089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600">
                    <a:latin typeface="Tenorite" panose="00000500000000000000" pitchFamily="2" charset="0"/>
                  </a:rPr>
                  <a:t>e</a:t>
                </a:r>
              </a:p>
            </p:txBody>
          </p:sp>
          <p:grpSp>
            <p:nvGrpSpPr>
              <p:cNvPr id="36" name="Group 35">
                <a:extLst>
                  <a:ext uri="{FF2B5EF4-FFF2-40B4-BE49-F238E27FC236}">
                    <a16:creationId xmlns:a16="http://schemas.microsoft.com/office/drawing/2014/main" id="{0FD7AA6F-7AFA-CB84-9722-5042888B2507}"/>
                  </a:ext>
                </a:extLst>
              </p:cNvPr>
              <p:cNvGrpSpPr/>
              <p:nvPr/>
            </p:nvGrpSpPr>
            <p:grpSpPr>
              <a:xfrm>
                <a:off x="1915508" y="6000700"/>
                <a:ext cx="4905231" cy="0"/>
                <a:chOff x="1249881" y="6218497"/>
                <a:chExt cx="4905231" cy="0"/>
              </a:xfrm>
            </p:grpSpPr>
            <p:cxnSp>
              <p:nvCxnSpPr>
                <p:cNvPr id="37" name="Straight Connector 36">
                  <a:extLst>
                    <a:ext uri="{FF2B5EF4-FFF2-40B4-BE49-F238E27FC236}">
                      <a16:creationId xmlns:a16="http://schemas.microsoft.com/office/drawing/2014/main" id="{6668BF97-965D-7D0B-ED3A-B005D46F4057}"/>
                    </a:ext>
                  </a:extLst>
                </p:cNvPr>
                <p:cNvCxnSpPr>
                  <a:cxnSpLocks/>
                </p:cNvCxnSpPr>
                <p:nvPr/>
              </p:nvCxnSpPr>
              <p:spPr>
                <a:xfrm>
                  <a:off x="1249881"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5C8F04D3-B5F1-993E-C311-6AEE3A55C18A}"/>
                    </a:ext>
                  </a:extLst>
                </p:cNvPr>
                <p:cNvCxnSpPr>
                  <a:cxnSpLocks/>
                </p:cNvCxnSpPr>
                <p:nvPr/>
              </p:nvCxnSpPr>
              <p:spPr>
                <a:xfrm>
                  <a:off x="2939292"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D1782AF2-29CE-3EF1-CB37-4FE3875AD4BA}"/>
                    </a:ext>
                  </a:extLst>
                </p:cNvPr>
                <p:cNvCxnSpPr>
                  <a:cxnSpLocks/>
                </p:cNvCxnSpPr>
                <p:nvPr/>
              </p:nvCxnSpPr>
              <p:spPr>
                <a:xfrm>
                  <a:off x="4652133"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grpSp>
        <p:cxnSp>
          <p:nvCxnSpPr>
            <p:cNvPr id="27" name="Straight Connector 26">
              <a:extLst>
                <a:ext uri="{FF2B5EF4-FFF2-40B4-BE49-F238E27FC236}">
                  <a16:creationId xmlns:a16="http://schemas.microsoft.com/office/drawing/2014/main" id="{ECC6E130-5494-F539-ACE1-5C86A60CD1A3}"/>
                </a:ext>
              </a:extLst>
            </p:cNvPr>
            <p:cNvCxnSpPr>
              <a:cxnSpLocks/>
            </p:cNvCxnSpPr>
            <p:nvPr/>
          </p:nvCxnSpPr>
          <p:spPr>
            <a:xfrm>
              <a:off x="7134083" y="6010512"/>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578423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US" sz="800">
                <a:solidFill>
                  <a:srgbClr val="E8EAED"/>
                </a:solidFill>
                <a:latin typeface="+mn-lt"/>
              </a:rPr>
              <a:t>Slide 18 Learning intention and success criteria</a:t>
            </a:r>
          </a:p>
        </p:txBody>
      </p:sp>
      <p:sp>
        <p:nvSpPr>
          <p:cNvPr id="7" name="TextBox 6">
            <a:extLst>
              <a:ext uri="{FF2B5EF4-FFF2-40B4-BE49-F238E27FC236}">
                <a16:creationId xmlns:a16="http://schemas.microsoft.com/office/drawing/2014/main" id="{114574D5-6CA7-EF09-C4FD-FDE1F952AD03}"/>
              </a:ext>
            </a:extLst>
          </p:cNvPr>
          <p:cNvSpPr txBox="1"/>
          <p:nvPr/>
        </p:nvSpPr>
        <p:spPr>
          <a:xfrm>
            <a:off x="995516" y="3717938"/>
            <a:ext cx="8524568" cy="2139047"/>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say the sound for </a:t>
            </a:r>
            <a:r>
              <a:rPr kumimoji="0" lang="en-US" sz="3000" b="0" i="0" u="none" strike="noStrike" kern="1200" cap="none" spc="0" normalizeH="0" baseline="0" noProof="0" err="1">
                <a:ln>
                  <a:noFill/>
                </a:ln>
                <a:solidFill>
                  <a:srgbClr val="0E1E42"/>
                </a:solidFill>
                <a:effectLst/>
                <a:uLnTx/>
                <a:uFillTx/>
                <a:latin typeface="Calibri"/>
                <a:ea typeface="Verdana"/>
                <a:cs typeface="Calibri"/>
              </a:rPr>
              <a:t>zz</a:t>
            </a:r>
            <a:endParaRPr kumimoji="0" lang="en-US" sz="3000" b="0" i="0" u="none" strike="noStrike" kern="1200" cap="none" spc="0" normalizeH="0" baseline="0" noProof="0">
              <a:ln>
                <a:noFill/>
              </a:ln>
              <a:solidFill>
                <a:srgbClr val="0E1E42"/>
              </a:solidFill>
              <a:effectLst/>
              <a:uLnTx/>
              <a:uFillTx/>
              <a:latin typeface="Calibri"/>
              <a:ea typeface="Verdana"/>
              <a:cs typeface="Calibri"/>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read</a:t>
            </a:r>
            <a:r>
              <a:rPr kumimoji="0" lang="en-US" sz="3000" b="0" i="0" u="none" strike="noStrike" kern="1200" cap="none" spc="0" normalizeH="0" baseline="0" noProof="0">
                <a:ln>
                  <a:noFill/>
                </a:ln>
                <a:solidFill>
                  <a:prstClr val="black"/>
                </a:solidFill>
                <a:effectLst/>
                <a:uLnTx/>
                <a:uFillTx/>
                <a:latin typeface="Calibri"/>
                <a:ea typeface="Verdana"/>
                <a:cs typeface="Calibri"/>
              </a:rPr>
              <a:t> words</a:t>
            </a:r>
            <a:r>
              <a:rPr kumimoji="0" lang="en-US" sz="3000" b="0" i="0" u="none" strike="noStrike" kern="1200" cap="none" spc="0" normalizeH="0" baseline="0" noProof="0">
                <a:ln>
                  <a:noFill/>
                </a:ln>
                <a:solidFill>
                  <a:srgbClr val="0E1E42"/>
                </a:solidFill>
                <a:effectLst/>
                <a:uLnTx/>
                <a:uFillTx/>
                <a:latin typeface="Calibri"/>
                <a:ea typeface="Verdana"/>
                <a:cs typeface="Calibri"/>
              </a:rPr>
              <a:t> with </a:t>
            </a:r>
            <a:r>
              <a:rPr kumimoji="0" lang="en-US" sz="3000" b="0" i="0" u="none" strike="noStrike" kern="1200" cap="none" spc="0" normalizeH="0" baseline="0" noProof="0" err="1">
                <a:ln>
                  <a:noFill/>
                </a:ln>
                <a:solidFill>
                  <a:srgbClr val="0E1E42"/>
                </a:solidFill>
                <a:effectLst/>
                <a:uLnTx/>
                <a:uFillTx/>
                <a:latin typeface="Calibri"/>
                <a:ea typeface="Verdana"/>
                <a:cs typeface="Calibri"/>
              </a:rPr>
              <a:t>zz</a:t>
            </a:r>
            <a:endParaRPr kumimoji="0" lang="en-US" sz="3000" b="0" i="0" u="none" strike="noStrike" kern="1200" cap="none" spc="0" normalizeH="0" baseline="0" noProof="0">
              <a:ln>
                <a:noFill/>
              </a:ln>
              <a:solidFill>
                <a:srgbClr val="0E1E42"/>
              </a:solidFill>
              <a:effectLst/>
              <a:uLnTx/>
              <a:uFillTx/>
              <a:latin typeface="Calibri"/>
              <a:ea typeface="Verdana"/>
              <a:cs typeface="Calibri"/>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prstClr val="black"/>
                </a:solidFill>
                <a:effectLst/>
                <a:uLnTx/>
                <a:uFillTx/>
                <a:latin typeface="Calibri"/>
                <a:ea typeface="Verdana"/>
                <a:cs typeface="Calibri"/>
              </a:rPr>
              <a:t>spell</a:t>
            </a:r>
            <a:r>
              <a:rPr kumimoji="0" lang="en-US" sz="3000" b="0" i="0" u="none" strike="noStrike" kern="1200" cap="none" spc="0" normalizeH="0" baseline="0" noProof="0">
                <a:ln>
                  <a:noFill/>
                </a:ln>
                <a:solidFill>
                  <a:srgbClr val="0E1E42"/>
                </a:solidFill>
                <a:effectLst/>
                <a:uLnTx/>
                <a:uFillTx/>
                <a:latin typeface="Calibri"/>
                <a:ea typeface="Verdana"/>
                <a:cs typeface="Calibri"/>
              </a:rPr>
              <a:t> </a:t>
            </a:r>
            <a:r>
              <a:rPr kumimoji="0" lang="en-US" sz="3000" b="0" i="0" u="none" strike="noStrike" kern="1200" cap="none" spc="0" normalizeH="0" baseline="0" noProof="0">
                <a:ln>
                  <a:noFill/>
                </a:ln>
                <a:solidFill>
                  <a:prstClr val="black"/>
                </a:solidFill>
                <a:effectLst/>
                <a:uLnTx/>
                <a:uFillTx/>
                <a:latin typeface="Calibri"/>
                <a:ea typeface="Verdana"/>
                <a:cs typeface="Calibri"/>
              </a:rPr>
              <a:t>words</a:t>
            </a:r>
            <a:r>
              <a:rPr kumimoji="0" lang="en-US" sz="3000" b="0" i="0" u="none" strike="noStrike" kern="1200" cap="none" spc="0" normalizeH="0" baseline="0" noProof="0">
                <a:ln>
                  <a:noFill/>
                </a:ln>
                <a:solidFill>
                  <a:srgbClr val="0E1E42"/>
                </a:solidFill>
                <a:effectLst/>
                <a:uLnTx/>
                <a:uFillTx/>
                <a:latin typeface="Calibri"/>
                <a:ea typeface="Verdana"/>
                <a:cs typeface="Calibri"/>
              </a:rPr>
              <a:t> with </a:t>
            </a:r>
            <a:r>
              <a:rPr kumimoji="0" lang="en-US" sz="3000" b="0" i="0" u="none" strike="noStrike" kern="1200" cap="none" spc="0" normalizeH="0" baseline="0" noProof="0" err="1">
                <a:ln>
                  <a:noFill/>
                </a:ln>
                <a:solidFill>
                  <a:srgbClr val="0E1E42"/>
                </a:solidFill>
                <a:effectLst/>
                <a:uLnTx/>
                <a:uFillTx/>
                <a:latin typeface="Calibri"/>
                <a:ea typeface="Verdana"/>
                <a:cs typeface="Calibri"/>
              </a:rPr>
              <a:t>zz</a:t>
            </a:r>
            <a:r>
              <a:rPr kumimoji="0" lang="en-US" sz="3000" b="0" i="0" u="none" strike="noStrike" kern="1200" cap="none" spc="0" normalizeH="0" baseline="0" noProof="0">
                <a:ln>
                  <a:noFill/>
                </a:ln>
                <a:solidFill>
                  <a:srgbClr val="0E1E42"/>
                </a:solidFill>
                <a:effectLst/>
                <a:uLnTx/>
                <a:uFillTx/>
                <a:latin typeface="Calibri"/>
                <a:ea typeface="Verdana"/>
                <a:cs typeface="Calibri"/>
              </a:rPr>
              <a:t>.</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CD9CE-12DE-A588-63B5-EE968E5644C3}"/>
              </a:ext>
            </a:extLst>
          </p:cNvPr>
          <p:cNvSpPr>
            <a:spLocks noGrp="1"/>
          </p:cNvSpPr>
          <p:nvPr>
            <p:ph type="title"/>
          </p:nvPr>
        </p:nvSpPr>
        <p:spPr/>
        <p:txBody>
          <a:bodyPr/>
          <a:lstStyle/>
          <a:p>
            <a:r>
              <a:rPr lang="en-AU" sz="800">
                <a:solidFill>
                  <a:srgbClr val="E8EAED"/>
                </a:solidFill>
                <a:latin typeface="+mn-lt"/>
              </a:rPr>
              <a:t>Slide 19 I do</a:t>
            </a:r>
          </a:p>
        </p:txBody>
      </p:sp>
      <p:grpSp>
        <p:nvGrpSpPr>
          <p:cNvPr id="3" name="Group 2" descr="Fairy floss">
            <a:extLst>
              <a:ext uri="{FF2B5EF4-FFF2-40B4-BE49-F238E27FC236}">
                <a16:creationId xmlns:a16="http://schemas.microsoft.com/office/drawing/2014/main" id="{20862807-57F8-E50A-6820-CF1DDCAA3C9C}"/>
              </a:ext>
            </a:extLst>
          </p:cNvPr>
          <p:cNvGrpSpPr/>
          <p:nvPr/>
        </p:nvGrpSpPr>
        <p:grpSpPr>
          <a:xfrm>
            <a:off x="0" y="705647"/>
            <a:ext cx="12191999" cy="5670746"/>
            <a:chOff x="0" y="705647"/>
            <a:chExt cx="12191999" cy="5670746"/>
          </a:xfrm>
        </p:grpSpPr>
        <p:sp>
          <p:nvSpPr>
            <p:cNvPr id="4" name="Rounded Rectangle 16">
              <a:extLst>
                <a:ext uri="{FF2B5EF4-FFF2-40B4-BE49-F238E27FC236}">
                  <a16:creationId xmlns:a16="http://schemas.microsoft.com/office/drawing/2014/main" id="{0FA90EED-8AF4-5297-C313-E405DB74AA22}"/>
                </a:ext>
              </a:extLst>
            </p:cNvPr>
            <p:cNvSpPr/>
            <p:nvPr/>
          </p:nvSpPr>
          <p:spPr>
            <a:xfrm>
              <a:off x="310896" y="1062089"/>
              <a:ext cx="11558015" cy="5314304"/>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66DE884A-246A-519F-B0B4-CEFCBFDBCD27}"/>
                </a:ext>
              </a:extLst>
            </p:cNvPr>
            <p:cNvGrpSpPr/>
            <p:nvPr/>
          </p:nvGrpSpPr>
          <p:grpSpPr>
            <a:xfrm>
              <a:off x="4037376" y="705647"/>
              <a:ext cx="4876800" cy="4876800"/>
              <a:chOff x="4037376" y="705647"/>
              <a:chExt cx="4876800" cy="4876800"/>
            </a:xfrm>
          </p:grpSpPr>
          <p:pic>
            <p:nvPicPr>
              <p:cNvPr id="7" name="Picture 2" descr="Fairy floss">
                <a:extLst>
                  <a:ext uri="{FF2B5EF4-FFF2-40B4-BE49-F238E27FC236}">
                    <a16:creationId xmlns:a16="http://schemas.microsoft.com/office/drawing/2014/main" id="{2F5831AB-71F0-BF2A-D0B1-55A4B283D1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371286">
                <a:off x="4037376" y="705647"/>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F279669-DC8D-C494-8C09-4ADD031FFA33}"/>
                  </a:ext>
                  <a:ext uri="{C183D7F6-B498-43B3-948B-1728B52AA6E4}">
                    <adec:decorative xmlns:adec="http://schemas.microsoft.com/office/drawing/2017/decorative" val="1"/>
                  </a:ext>
                </a:extLst>
              </p:cNvPr>
              <p:cNvSpPr txBox="1"/>
              <p:nvPr/>
            </p:nvSpPr>
            <p:spPr>
              <a:xfrm>
                <a:off x="4420133" y="239881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15" name="TextBox 14">
                <a:extLst>
                  <a:ext uri="{FF2B5EF4-FFF2-40B4-BE49-F238E27FC236}">
                    <a16:creationId xmlns:a16="http://schemas.microsoft.com/office/drawing/2014/main" id="{8E058B1C-4E27-B564-309F-A3684F5A2BFE}"/>
                  </a:ext>
                  <a:ext uri="{C183D7F6-B498-43B3-948B-1728B52AA6E4}">
                    <adec:decorative xmlns:adec="http://schemas.microsoft.com/office/drawing/2017/decorative" val="1"/>
                  </a:ext>
                </a:extLst>
              </p:cNvPr>
              <p:cNvSpPr txBox="1"/>
              <p:nvPr/>
            </p:nvSpPr>
            <p:spPr>
              <a:xfrm>
                <a:off x="6164558" y="37103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7" name="TextBox 16">
                <a:extLst>
                  <a:ext uri="{FF2B5EF4-FFF2-40B4-BE49-F238E27FC236}">
                    <a16:creationId xmlns:a16="http://schemas.microsoft.com/office/drawing/2014/main" id="{EEB57B1A-BE00-0CD9-DB30-30002F2A800B}"/>
                  </a:ext>
                  <a:ext uri="{C183D7F6-B498-43B3-948B-1728B52AA6E4}">
                    <adec:decorative xmlns:adec="http://schemas.microsoft.com/office/drawing/2017/decorative" val="1"/>
                  </a:ext>
                </a:extLst>
              </p:cNvPr>
              <p:cNvSpPr txBox="1"/>
              <p:nvPr/>
            </p:nvSpPr>
            <p:spPr>
              <a:xfrm>
                <a:off x="6123022" y="27349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8" name="TextBox 17">
                <a:extLst>
                  <a:ext uri="{FF2B5EF4-FFF2-40B4-BE49-F238E27FC236}">
                    <a16:creationId xmlns:a16="http://schemas.microsoft.com/office/drawing/2014/main" id="{55B4F870-4220-BBD6-38B5-19F64FD2024E}"/>
                  </a:ext>
                  <a:ext uri="{C183D7F6-B498-43B3-948B-1728B52AA6E4}">
                    <adec:decorative xmlns:adec="http://schemas.microsoft.com/office/drawing/2017/decorative" val="1"/>
                  </a:ext>
                </a:extLst>
              </p:cNvPr>
              <p:cNvSpPr txBox="1"/>
              <p:nvPr/>
            </p:nvSpPr>
            <p:spPr>
              <a:xfrm>
                <a:off x="5224601" y="218721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3" name="TextBox 22">
                <a:extLst>
                  <a:ext uri="{FF2B5EF4-FFF2-40B4-BE49-F238E27FC236}">
                    <a16:creationId xmlns:a16="http://schemas.microsoft.com/office/drawing/2014/main" id="{8249195D-3D9D-9461-40E8-67684205C25D}"/>
                  </a:ext>
                  <a:ext uri="{C183D7F6-B498-43B3-948B-1728B52AA6E4}">
                    <adec:decorative xmlns:adec="http://schemas.microsoft.com/office/drawing/2017/decorative" val="1"/>
                  </a:ext>
                </a:extLst>
              </p:cNvPr>
              <p:cNvSpPr txBox="1"/>
              <p:nvPr/>
            </p:nvSpPr>
            <p:spPr>
              <a:xfrm>
                <a:off x="5653056" y="185739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sp>
            <p:nvSpPr>
              <p:cNvPr id="24" name="TextBox 23">
                <a:extLst>
                  <a:ext uri="{FF2B5EF4-FFF2-40B4-BE49-F238E27FC236}">
                    <a16:creationId xmlns:a16="http://schemas.microsoft.com/office/drawing/2014/main" id="{F1D2C03D-D223-49D7-C0DD-7CB2267F6E00}"/>
                  </a:ext>
                  <a:ext uri="{C183D7F6-B498-43B3-948B-1728B52AA6E4}">
                    <adec:decorative xmlns:adec="http://schemas.microsoft.com/office/drawing/2017/decorative" val="1"/>
                  </a:ext>
                </a:extLst>
              </p:cNvPr>
              <p:cNvSpPr txBox="1"/>
              <p:nvPr/>
            </p:nvSpPr>
            <p:spPr>
              <a:xfrm>
                <a:off x="5305378" y="2768199"/>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25" name="TextBox 24">
                <a:extLst>
                  <a:ext uri="{FF2B5EF4-FFF2-40B4-BE49-F238E27FC236}">
                    <a16:creationId xmlns:a16="http://schemas.microsoft.com/office/drawing/2014/main" id="{38C159F9-DF6D-3A08-CC3D-E6F89FE6CF88}"/>
                  </a:ext>
                  <a:ext uri="{C183D7F6-B498-43B3-948B-1728B52AA6E4}">
                    <adec:decorative xmlns:adec="http://schemas.microsoft.com/office/drawing/2017/decorative" val="1"/>
                  </a:ext>
                </a:extLst>
              </p:cNvPr>
              <p:cNvSpPr txBox="1"/>
              <p:nvPr/>
            </p:nvSpPr>
            <p:spPr>
              <a:xfrm>
                <a:off x="5589204" y="326962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6" name="TextBox 25">
                <a:extLst>
                  <a:ext uri="{FF2B5EF4-FFF2-40B4-BE49-F238E27FC236}">
                    <a16:creationId xmlns:a16="http://schemas.microsoft.com/office/drawing/2014/main" id="{4E668517-7E80-7305-47AC-3E5DE10D2385}"/>
                  </a:ext>
                  <a:ext uri="{C183D7F6-B498-43B3-948B-1728B52AA6E4}">
                    <adec:decorative xmlns:adec="http://schemas.microsoft.com/office/drawing/2017/decorative" val="1"/>
                  </a:ext>
                </a:extLst>
              </p:cNvPr>
              <p:cNvSpPr txBox="1"/>
              <p:nvPr/>
            </p:nvSpPr>
            <p:spPr>
              <a:xfrm>
                <a:off x="6691593" y="3177071"/>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grpSp>
        <p:sp>
          <p:nvSpPr>
            <p:cNvPr id="6" name="TextBox 5">
              <a:extLst>
                <a:ext uri="{FF2B5EF4-FFF2-40B4-BE49-F238E27FC236}">
                  <a16:creationId xmlns:a16="http://schemas.microsoft.com/office/drawing/2014/main" id="{B0C9A2EB-CFB8-626A-A543-62ED800F1FDC}"/>
                </a:ext>
              </a:extLst>
            </p:cNvPr>
            <p:cNvSpPr txBox="1"/>
            <p:nvPr/>
          </p:nvSpPr>
          <p:spPr>
            <a:xfrm>
              <a:off x="0" y="5027962"/>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flo</a:t>
              </a:r>
              <a:r>
                <a:rPr lang="en-US" sz="7400" u="sng" dirty="0">
                  <a:solidFill>
                    <a:srgbClr val="4557AD"/>
                  </a:solidFill>
                  <a:latin typeface="Tenorite" pitchFamily="2" charset="0"/>
                  <a:ea typeface="Verdana" panose="020B0604030504040204" pitchFamily="34" charset="0"/>
                  <a:cs typeface="Verdana" panose="020B0604030504040204" pitchFamily="34" charset="0"/>
                </a:rPr>
                <a:t>ss</a:t>
              </a:r>
              <a:endParaRPr lang="en-AU" sz="7400" u="sng" dirty="0">
                <a:solidFill>
                  <a:srgbClr val="4557AD"/>
                </a:solidFill>
              </a:endParaRPr>
            </a:p>
          </p:txBody>
        </p:sp>
      </p:grpSp>
    </p:spTree>
    <p:custDataLst>
      <p:tags r:id="rId1"/>
    </p:custDataLst>
    <p:extLst>
      <p:ext uri="{BB962C8B-B14F-4D97-AF65-F5344CB8AC3E}">
        <p14:creationId xmlns:p14="http://schemas.microsoft.com/office/powerpoint/2010/main" val="4009451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62F19-F83A-AFF3-00EB-4D7B59BF4A9E}"/>
              </a:ext>
            </a:extLst>
          </p:cNvPr>
          <p:cNvSpPr>
            <a:spLocks noGrp="1"/>
          </p:cNvSpPr>
          <p:nvPr>
            <p:ph type="title"/>
          </p:nvPr>
        </p:nvSpPr>
        <p:spPr/>
        <p:txBody>
          <a:bodyPr/>
          <a:lstStyle/>
          <a:p>
            <a:r>
              <a:rPr lang="en-AU" sz="800">
                <a:solidFill>
                  <a:srgbClr val="E8EAED"/>
                </a:solidFill>
                <a:latin typeface="+mn-lt"/>
              </a:rPr>
              <a:t>Slide 2 Phonemic awareness review</a:t>
            </a:r>
          </a:p>
        </p:txBody>
      </p:sp>
      <p:grpSp>
        <p:nvGrpSpPr>
          <p:cNvPr id="11" name="Group 10" descr="Four shapes in a row: a square with two circular arrows in it to represent swapping, a circle with two circular arrows in in to represent swapping, and two squares">
            <a:extLst>
              <a:ext uri="{FF2B5EF4-FFF2-40B4-BE49-F238E27FC236}">
                <a16:creationId xmlns:a16="http://schemas.microsoft.com/office/drawing/2014/main" id="{B5AA699F-D520-9EF4-E6F1-522509BCEEAF}"/>
              </a:ext>
            </a:extLst>
          </p:cNvPr>
          <p:cNvGrpSpPr/>
          <p:nvPr/>
        </p:nvGrpSpPr>
        <p:grpSpPr>
          <a:xfrm>
            <a:off x="2433056" y="2878709"/>
            <a:ext cx="6843204" cy="1541932"/>
            <a:chOff x="2433056" y="2878709"/>
            <a:chExt cx="6843204" cy="1541932"/>
          </a:xfrm>
        </p:grpSpPr>
        <p:grpSp>
          <p:nvGrpSpPr>
            <p:cNvPr id="12" name="Group 11">
              <a:extLst>
                <a:ext uri="{FF2B5EF4-FFF2-40B4-BE49-F238E27FC236}">
                  <a16:creationId xmlns:a16="http://schemas.microsoft.com/office/drawing/2014/main" id="{487E5FA8-39BE-EB21-5B83-527037DE8FC9}"/>
                </a:ext>
              </a:extLst>
            </p:cNvPr>
            <p:cNvGrpSpPr/>
            <p:nvPr/>
          </p:nvGrpSpPr>
          <p:grpSpPr>
            <a:xfrm>
              <a:off x="2433056" y="2878709"/>
              <a:ext cx="6843204" cy="1541932"/>
              <a:chOff x="2433056" y="2878709"/>
              <a:chExt cx="6843204" cy="1541932"/>
            </a:xfrm>
          </p:grpSpPr>
          <p:sp>
            <p:nvSpPr>
              <p:cNvPr id="15" name="Rounded Rectangle 13">
                <a:extLst>
                  <a:ext uri="{FF2B5EF4-FFF2-40B4-BE49-F238E27FC236}">
                    <a16:creationId xmlns:a16="http://schemas.microsoft.com/office/drawing/2014/main" id="{80AC8F9B-71FC-9AE2-8F92-3FE28C8D3766}"/>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1E3CCFF2-D6CE-2BCC-4CB2-6D42CEF62655}"/>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3">
                <a:extLst>
                  <a:ext uri="{FF2B5EF4-FFF2-40B4-BE49-F238E27FC236}">
                    <a16:creationId xmlns:a16="http://schemas.microsoft.com/office/drawing/2014/main" id="{B0FF94A5-5096-2234-65DB-6C6AE9FA5114}"/>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3">
                <a:extLst>
                  <a:ext uri="{FF2B5EF4-FFF2-40B4-BE49-F238E27FC236}">
                    <a16:creationId xmlns:a16="http://schemas.microsoft.com/office/drawing/2014/main" id="{43E62ABA-139B-DFDF-FF07-5EBFD5CB9010}"/>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B74AB816-BB68-0BD7-A52E-1E2F01A231B2}"/>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2487679" y="2933332"/>
              <a:ext cx="1432684" cy="1432684"/>
            </a:xfrm>
            <a:prstGeom prst="rect">
              <a:avLst/>
            </a:prstGeom>
          </p:spPr>
        </p:pic>
        <p:pic>
          <p:nvPicPr>
            <p:cNvPr id="14" name="Picture 13">
              <a:extLst>
                <a:ext uri="{FF2B5EF4-FFF2-40B4-BE49-F238E27FC236}">
                  <a16:creationId xmlns:a16="http://schemas.microsoft.com/office/drawing/2014/main" id="{9AEA6238-1BC2-B2B1-4192-B0FF8237AF77}"/>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300254" y="2933332"/>
              <a:ext cx="1432684" cy="1432684"/>
            </a:xfrm>
            <a:prstGeom prst="rect">
              <a:avLst/>
            </a:prstGeom>
          </p:spPr>
        </p:pic>
      </p:grpSp>
    </p:spTree>
    <p:extLst>
      <p:ext uri="{BB962C8B-B14F-4D97-AF65-F5344CB8AC3E}">
        <p14:creationId xmlns:p14="http://schemas.microsoft.com/office/powerpoint/2010/main" val="2764480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2C2443-557E-D5A0-52E3-121112114DFF}"/>
              </a:ext>
            </a:extLst>
          </p:cNvPr>
          <p:cNvSpPr>
            <a:spLocks noGrp="1"/>
          </p:cNvSpPr>
          <p:nvPr>
            <p:ph type="title"/>
          </p:nvPr>
        </p:nvSpPr>
        <p:spPr/>
        <p:txBody>
          <a:bodyPr/>
          <a:lstStyle/>
          <a:p>
            <a:r>
              <a:rPr lang="en-AU" sz="800">
                <a:solidFill>
                  <a:srgbClr val="E8EAED"/>
                </a:solidFill>
                <a:latin typeface="+mn-lt"/>
              </a:rPr>
              <a:t>Slide 20 I do</a:t>
            </a:r>
          </a:p>
        </p:txBody>
      </p:sp>
      <p:sp>
        <p:nvSpPr>
          <p:cNvPr id="2" name="Content Placeholder 2">
            <a:extLst>
              <a:ext uri="{FF2B5EF4-FFF2-40B4-BE49-F238E27FC236}">
                <a16:creationId xmlns:a16="http://schemas.microsoft.com/office/drawing/2014/main" id="{C6C5A5E4-F2C2-C189-A418-E2741F7145AC}"/>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err="1">
                <a:solidFill>
                  <a:srgbClr val="4557AD"/>
                </a:solidFill>
                <a:latin typeface="Tenorite" pitchFamily="2" charset="0"/>
                <a:ea typeface="Verdana" panose="020B0604030504040204" pitchFamily="34" charset="0"/>
                <a:cs typeface="Verdana" panose="020B0604030504040204" pitchFamily="34" charset="0"/>
              </a:rPr>
              <a:t>zz</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zz</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zz</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01862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E038DF-62F4-468A-8DE6-5D38D43B707D}"/>
              </a:ext>
            </a:extLst>
          </p:cNvPr>
          <p:cNvSpPr>
            <a:spLocks noGrp="1"/>
          </p:cNvSpPr>
          <p:nvPr>
            <p:ph type="title"/>
          </p:nvPr>
        </p:nvSpPr>
        <p:spPr/>
        <p:txBody>
          <a:bodyPr/>
          <a:lstStyle/>
          <a:p>
            <a:r>
              <a:rPr lang="en-AU" sz="800">
                <a:solidFill>
                  <a:srgbClr val="E8EAED"/>
                </a:solidFill>
                <a:latin typeface="+mn-lt"/>
              </a:rPr>
              <a:t>Slide 21 We do</a:t>
            </a:r>
          </a:p>
        </p:txBody>
      </p:sp>
      <p:sp>
        <p:nvSpPr>
          <p:cNvPr id="2" name="Content Placeholder 2">
            <a:extLst>
              <a:ext uri="{FF2B5EF4-FFF2-40B4-BE49-F238E27FC236}">
                <a16:creationId xmlns:a16="http://schemas.microsoft.com/office/drawing/2014/main" id="{7B16E045-E253-58B1-24B6-5DC63D4476DF}"/>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err="1">
                <a:solidFill>
                  <a:srgbClr val="4557AD"/>
                </a:solidFill>
                <a:latin typeface="Tenorite" pitchFamily="2" charset="0"/>
                <a:ea typeface="Verdana" panose="020B0604030504040204" pitchFamily="34" charset="0"/>
                <a:cs typeface="Verdana" panose="020B0604030504040204" pitchFamily="34" charset="0"/>
              </a:rPr>
              <a:t>zz</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zz</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zz</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527843-30AD-4864-F999-4A31BA1D89D4}"/>
              </a:ext>
            </a:extLst>
          </p:cNvPr>
          <p:cNvSpPr>
            <a:spLocks noGrp="1"/>
          </p:cNvSpPr>
          <p:nvPr>
            <p:ph type="title"/>
          </p:nvPr>
        </p:nvSpPr>
        <p:spPr/>
        <p:txBody>
          <a:bodyPr/>
          <a:lstStyle/>
          <a:p>
            <a:r>
              <a:rPr lang="en-AU" sz="800">
                <a:solidFill>
                  <a:srgbClr val="E8EAED"/>
                </a:solidFill>
                <a:latin typeface="+mn-lt"/>
              </a:rPr>
              <a:t>Slide 22 I do</a:t>
            </a:r>
          </a:p>
        </p:txBody>
      </p:sp>
      <p:sp>
        <p:nvSpPr>
          <p:cNvPr id="2" name="Content Placeholder 2">
            <a:extLst>
              <a:ext uri="{FF2B5EF4-FFF2-40B4-BE49-F238E27FC236}">
                <a16:creationId xmlns:a16="http://schemas.microsoft.com/office/drawing/2014/main" id="{D8232F89-B817-C060-D5E8-4ABA142F2683}"/>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fuzz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D2BDDC-F0E0-0BDC-149D-5702F1387ECF}"/>
              </a:ext>
            </a:extLst>
          </p:cNvPr>
          <p:cNvSpPr>
            <a:spLocks noGrp="1"/>
          </p:cNvSpPr>
          <p:nvPr>
            <p:ph type="title"/>
          </p:nvPr>
        </p:nvSpPr>
        <p:spPr/>
        <p:txBody>
          <a:bodyPr/>
          <a:lstStyle/>
          <a:p>
            <a:r>
              <a:rPr lang="en-AU" sz="800">
                <a:solidFill>
                  <a:srgbClr val="E8EAED"/>
                </a:solidFill>
                <a:latin typeface="+mn-lt"/>
              </a:rPr>
              <a:t>Slide 23 I do</a:t>
            </a:r>
          </a:p>
        </p:txBody>
      </p:sp>
      <p:sp>
        <p:nvSpPr>
          <p:cNvPr id="2" name="Content Placeholder 2">
            <a:extLst>
              <a:ext uri="{FF2B5EF4-FFF2-40B4-BE49-F238E27FC236}">
                <a16:creationId xmlns:a16="http://schemas.microsoft.com/office/drawing/2014/main" id="{53C98419-53DA-6B40-363D-0A2EC7AA9740}"/>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fuzz   buzz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9260C1-FFAB-3EE8-A6CF-76CD6BE9C574}"/>
              </a:ext>
            </a:extLst>
          </p:cNvPr>
          <p:cNvSpPr>
            <a:spLocks noGrp="1"/>
          </p:cNvSpPr>
          <p:nvPr>
            <p:ph type="title"/>
          </p:nvPr>
        </p:nvSpPr>
        <p:spPr/>
        <p:txBody>
          <a:bodyPr/>
          <a:lstStyle/>
          <a:p>
            <a:r>
              <a:rPr lang="en-AU" sz="800">
                <a:solidFill>
                  <a:srgbClr val="E8EAED"/>
                </a:solidFill>
                <a:latin typeface="+mn-lt"/>
              </a:rPr>
              <a:t>Slide 24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fuzz   buzz   jazz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DD0AC7-2ACA-5180-5AF7-A96E12911627}"/>
              </a:ext>
            </a:extLst>
          </p:cNvPr>
          <p:cNvSpPr>
            <a:spLocks noGrp="1"/>
          </p:cNvSpPr>
          <p:nvPr>
            <p:ph type="title"/>
          </p:nvPr>
        </p:nvSpPr>
        <p:spPr/>
        <p:txBody>
          <a:bodyPr/>
          <a:lstStyle/>
          <a:p>
            <a:r>
              <a:rPr lang="en-AU" sz="800">
                <a:solidFill>
                  <a:srgbClr val="E8EAED"/>
                </a:solidFill>
                <a:latin typeface="+mn-lt"/>
              </a:rPr>
              <a:t>Slide 25 We do</a:t>
            </a:r>
          </a:p>
        </p:txBody>
      </p:sp>
      <p:sp>
        <p:nvSpPr>
          <p:cNvPr id="2" name="Content Placeholder 2">
            <a:extLst>
              <a:ext uri="{FF2B5EF4-FFF2-40B4-BE49-F238E27FC236}">
                <a16:creationId xmlns:a16="http://schemas.microsoft.com/office/drawing/2014/main" id="{FE06EAAF-F57F-D9F9-5B88-A28F2C9B797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buzz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E1E26A-9911-ACDF-838A-B608D2B9D404}"/>
              </a:ext>
            </a:extLst>
          </p:cNvPr>
          <p:cNvSpPr>
            <a:spLocks noGrp="1"/>
          </p:cNvSpPr>
          <p:nvPr>
            <p:ph type="title"/>
          </p:nvPr>
        </p:nvSpPr>
        <p:spPr/>
        <p:txBody>
          <a:bodyPr/>
          <a:lstStyle/>
          <a:p>
            <a:r>
              <a:rPr lang="en-AU" sz="800">
                <a:solidFill>
                  <a:srgbClr val="E8EAED"/>
                </a:solidFill>
                <a:latin typeface="+mn-lt"/>
              </a:rPr>
              <a:t>Slide 26 We do</a:t>
            </a:r>
          </a:p>
        </p:txBody>
      </p:sp>
      <p:sp>
        <p:nvSpPr>
          <p:cNvPr id="2" name="Content Placeholder 2">
            <a:extLst>
              <a:ext uri="{FF2B5EF4-FFF2-40B4-BE49-F238E27FC236}">
                <a16:creationId xmlns:a16="http://schemas.microsoft.com/office/drawing/2014/main" id="{23DC3183-2DDC-5E0A-23FE-A89603E7A49A}"/>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buzz   fizz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3271B-E333-08A9-0DA1-B11FE3F1F81E}"/>
              </a:ext>
            </a:extLst>
          </p:cNvPr>
          <p:cNvSpPr>
            <a:spLocks noGrp="1"/>
          </p:cNvSpPr>
          <p:nvPr>
            <p:ph type="title"/>
          </p:nvPr>
        </p:nvSpPr>
        <p:spPr/>
        <p:txBody>
          <a:bodyPr/>
          <a:lstStyle/>
          <a:p>
            <a:r>
              <a:rPr lang="en-AU" sz="800">
                <a:solidFill>
                  <a:srgbClr val="E8EAED"/>
                </a:solidFill>
                <a:latin typeface="+mn-lt"/>
              </a:rPr>
              <a:t>Slide 27 We</a:t>
            </a:r>
            <a:r>
              <a:rPr lang="en-AU" sz="800" baseline="0">
                <a:solidFill>
                  <a:srgbClr val="E8EAED"/>
                </a:solidFill>
                <a:latin typeface="+mn-lt"/>
              </a:rPr>
              <a:t> do</a:t>
            </a:r>
            <a:endParaRPr lang="en-AU" sz="800">
              <a:solidFill>
                <a:srgbClr val="E8EAED"/>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buzz   fizz   jazz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B11EF-4870-A1D3-A777-399D7D0EA622}"/>
              </a:ext>
            </a:extLst>
          </p:cNvPr>
          <p:cNvSpPr>
            <a:spLocks noGrp="1"/>
          </p:cNvSpPr>
          <p:nvPr>
            <p:ph type="title"/>
          </p:nvPr>
        </p:nvSpPr>
        <p:spPr/>
        <p:txBody>
          <a:bodyPr/>
          <a:lstStyle/>
          <a:p>
            <a:r>
              <a:rPr lang="en-AU" sz="800">
                <a:solidFill>
                  <a:srgbClr val="E8EAED"/>
                </a:solidFill>
                <a:latin typeface="+mn-lt"/>
              </a:rPr>
              <a:t>Slide 28 I do</a:t>
            </a:r>
          </a:p>
        </p:txBody>
      </p:sp>
      <p:pic>
        <p:nvPicPr>
          <p:cNvPr id="3" name="Picture 2" descr="fizz">
            <a:extLst>
              <a:ext uri="{FF2B5EF4-FFF2-40B4-BE49-F238E27FC236}">
                <a16:creationId xmlns:a16="http://schemas.microsoft.com/office/drawing/2014/main" id="{D15E19EC-6607-4199-0F56-EE62E1DD074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34025" y="2093138"/>
            <a:ext cx="2438400" cy="2438400"/>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27B3F6-8DB9-FFE7-FC94-07072DB0145B}"/>
              </a:ext>
            </a:extLst>
          </p:cNvPr>
          <p:cNvSpPr>
            <a:spLocks noGrp="1"/>
          </p:cNvSpPr>
          <p:nvPr>
            <p:ph type="title"/>
          </p:nvPr>
        </p:nvSpPr>
        <p:spPr/>
        <p:txBody>
          <a:bodyPr/>
          <a:lstStyle/>
          <a:p>
            <a:r>
              <a:rPr lang="en-AU" sz="800">
                <a:solidFill>
                  <a:srgbClr val="E8EAED"/>
                </a:solidFill>
                <a:latin typeface="+mn-lt"/>
              </a:rPr>
              <a:t>Slide 29 I do</a:t>
            </a:r>
          </a:p>
        </p:txBody>
      </p:sp>
      <p:grpSp>
        <p:nvGrpSpPr>
          <p:cNvPr id="2" name="Group 1" descr="fizz, jazz">
            <a:extLst>
              <a:ext uri="{FF2B5EF4-FFF2-40B4-BE49-F238E27FC236}">
                <a16:creationId xmlns:a16="http://schemas.microsoft.com/office/drawing/2014/main" id="{D9F6A8B3-5711-6E0D-4C4B-1C40E7990F52}"/>
              </a:ext>
            </a:extLst>
          </p:cNvPr>
          <p:cNvGrpSpPr/>
          <p:nvPr/>
        </p:nvGrpSpPr>
        <p:grpSpPr>
          <a:xfrm>
            <a:off x="934025" y="2093138"/>
            <a:ext cx="6381175" cy="2438400"/>
            <a:chOff x="889780" y="2209800"/>
            <a:chExt cx="6381175" cy="2438400"/>
          </a:xfrm>
        </p:grpSpPr>
        <p:pic>
          <p:nvPicPr>
            <p:cNvPr id="3" name="Picture 2">
              <a:extLst>
                <a:ext uri="{FF2B5EF4-FFF2-40B4-BE49-F238E27FC236}">
                  <a16:creationId xmlns:a16="http://schemas.microsoft.com/office/drawing/2014/main" id="{48B2D467-E8ED-7082-03A1-D379C0D3DA2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9780" y="2209800"/>
              <a:ext cx="2438400" cy="2438400"/>
            </a:xfrm>
            <a:prstGeom prst="rect">
              <a:avLst/>
            </a:prstGeom>
          </p:spPr>
        </p:pic>
        <p:pic>
          <p:nvPicPr>
            <p:cNvPr id="4" name="Picture 3">
              <a:extLst>
                <a:ext uri="{FF2B5EF4-FFF2-40B4-BE49-F238E27FC236}">
                  <a16:creationId xmlns:a16="http://schemas.microsoft.com/office/drawing/2014/main" id="{5C490D09-A381-F6B6-A8CE-ECA90FF561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32555" y="2209800"/>
              <a:ext cx="2438400" cy="2438400"/>
            </a:xfrm>
            <a:prstGeom prst="rect">
              <a:avLst/>
            </a:prstGeom>
          </p:spPr>
        </p:pic>
      </p:grpSp>
    </p:spTree>
    <p:custDataLst>
      <p:tags r:id="rId1"/>
    </p:custDataLst>
    <p:extLst>
      <p:ext uri="{BB962C8B-B14F-4D97-AF65-F5344CB8AC3E}">
        <p14:creationId xmlns:p14="http://schemas.microsoft.com/office/powerpoint/2010/main" val="2667868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3 Review</a:t>
            </a:r>
            <a:endParaRPr lang="en-AU" sz="800">
              <a:solidFill>
                <a:srgbClr val="E8EAED"/>
              </a:solidFill>
              <a:latin typeface="+mn-lt"/>
            </a:endParaRPr>
          </a:p>
        </p:txBody>
      </p:sp>
      <p:grpSp>
        <p:nvGrpSpPr>
          <p:cNvPr id="10" name="Group 9" descr="Short and long vowel sound hand gestures with the vowels written underneath: a, e, i, o ,u">
            <a:extLst>
              <a:ext uri="{FF2B5EF4-FFF2-40B4-BE49-F238E27FC236}">
                <a16:creationId xmlns:a16="http://schemas.microsoft.com/office/drawing/2014/main" id="{A62E6707-A704-1FC1-EC25-4D057185DFD0}"/>
              </a:ext>
            </a:extLst>
          </p:cNvPr>
          <p:cNvGrpSpPr/>
          <p:nvPr/>
        </p:nvGrpSpPr>
        <p:grpSpPr>
          <a:xfrm>
            <a:off x="925824" y="1593552"/>
            <a:ext cx="10340351" cy="3881499"/>
            <a:chOff x="925824" y="1593552"/>
            <a:chExt cx="10340351" cy="3881499"/>
          </a:xfrm>
        </p:grpSpPr>
        <p:grpSp>
          <p:nvGrpSpPr>
            <p:cNvPr id="11" name="Group 10">
              <a:extLst>
                <a:ext uri="{FF2B5EF4-FFF2-40B4-BE49-F238E27FC236}">
                  <a16:creationId xmlns:a16="http://schemas.microsoft.com/office/drawing/2014/main" id="{0FB54208-D345-25E4-ED1E-699662784C4A}"/>
                </a:ext>
              </a:extLst>
            </p:cNvPr>
            <p:cNvGrpSpPr/>
            <p:nvPr/>
          </p:nvGrpSpPr>
          <p:grpSpPr>
            <a:xfrm>
              <a:off x="925824" y="4016190"/>
              <a:ext cx="10340351" cy="1458861"/>
              <a:chOff x="925825" y="3603810"/>
              <a:chExt cx="10340351" cy="1458861"/>
            </a:xfrm>
          </p:grpSpPr>
          <p:grpSp>
            <p:nvGrpSpPr>
              <p:cNvPr id="15" name="Group 14">
                <a:extLst>
                  <a:ext uri="{FF2B5EF4-FFF2-40B4-BE49-F238E27FC236}">
                    <a16:creationId xmlns:a16="http://schemas.microsoft.com/office/drawing/2014/main" id="{F60B6426-DC0A-6147-3DD8-89CBA3439E42}"/>
                  </a:ext>
                </a:extLst>
              </p:cNvPr>
              <p:cNvGrpSpPr>
                <a:grpSpLocks noChangeAspect="1"/>
              </p:cNvGrpSpPr>
              <p:nvPr/>
            </p:nvGrpSpPr>
            <p:grpSpPr>
              <a:xfrm>
                <a:off x="925825" y="3603810"/>
                <a:ext cx="1442442" cy="1458861"/>
                <a:chOff x="9233326" y="1886796"/>
                <a:chExt cx="1975944" cy="2022886"/>
              </a:xfrm>
            </p:grpSpPr>
            <p:sp>
              <p:nvSpPr>
                <p:cNvPr id="28" name="Oval 27">
                  <a:extLst>
                    <a:ext uri="{FF2B5EF4-FFF2-40B4-BE49-F238E27FC236}">
                      <a16:creationId xmlns:a16="http://schemas.microsoft.com/office/drawing/2014/main" id="{9AE4853B-32E4-84A1-5E73-2C9BBA622423}"/>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2FAB78F7-54E0-6C7F-C517-8B19D06BC85D}"/>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6" name="Group 15">
                <a:extLst>
                  <a:ext uri="{FF2B5EF4-FFF2-40B4-BE49-F238E27FC236}">
                    <a16:creationId xmlns:a16="http://schemas.microsoft.com/office/drawing/2014/main" id="{61F1AA2C-7B2B-99A7-E2A9-8881B27A7053}"/>
                  </a:ext>
                </a:extLst>
              </p:cNvPr>
              <p:cNvGrpSpPr>
                <a:grpSpLocks noChangeAspect="1"/>
              </p:cNvGrpSpPr>
              <p:nvPr/>
            </p:nvGrpSpPr>
            <p:grpSpPr>
              <a:xfrm>
                <a:off x="3150302" y="3603810"/>
                <a:ext cx="1442442" cy="1458861"/>
                <a:chOff x="9233326" y="1886796"/>
                <a:chExt cx="1975944" cy="2022886"/>
              </a:xfrm>
            </p:grpSpPr>
            <p:sp>
              <p:nvSpPr>
                <p:cNvPr id="26" name="Oval 25">
                  <a:extLst>
                    <a:ext uri="{FF2B5EF4-FFF2-40B4-BE49-F238E27FC236}">
                      <a16:creationId xmlns:a16="http://schemas.microsoft.com/office/drawing/2014/main" id="{C527A0AD-5AE3-2809-C7C6-E8E1FD160B6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2DCE718C-3A78-87B0-BFD9-EE60C341DF6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7" name="Group 16">
                <a:extLst>
                  <a:ext uri="{FF2B5EF4-FFF2-40B4-BE49-F238E27FC236}">
                    <a16:creationId xmlns:a16="http://schemas.microsoft.com/office/drawing/2014/main" id="{0E1C47BA-A5C4-94C8-D2BA-C1EA7D7D8CF2}"/>
                  </a:ext>
                </a:extLst>
              </p:cNvPr>
              <p:cNvGrpSpPr>
                <a:grpSpLocks noChangeAspect="1"/>
              </p:cNvGrpSpPr>
              <p:nvPr/>
            </p:nvGrpSpPr>
            <p:grpSpPr>
              <a:xfrm>
                <a:off x="5374779" y="3603810"/>
                <a:ext cx="1442442" cy="1458861"/>
                <a:chOff x="9233326" y="1942740"/>
                <a:chExt cx="1975944" cy="2022886"/>
              </a:xfrm>
            </p:grpSpPr>
            <p:sp>
              <p:nvSpPr>
                <p:cNvPr id="24" name="Oval 23">
                  <a:extLst>
                    <a:ext uri="{FF2B5EF4-FFF2-40B4-BE49-F238E27FC236}">
                      <a16:creationId xmlns:a16="http://schemas.microsoft.com/office/drawing/2014/main" id="{A11BD47C-EE89-A735-954E-91A1D5BAF87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24F8CB2D-278F-1565-8E6D-046885A5CA92}"/>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8" name="Group 17">
                <a:extLst>
                  <a:ext uri="{FF2B5EF4-FFF2-40B4-BE49-F238E27FC236}">
                    <a16:creationId xmlns:a16="http://schemas.microsoft.com/office/drawing/2014/main" id="{3BC5D892-2C18-6FA0-20F2-26C392C65AF4}"/>
                  </a:ext>
                </a:extLst>
              </p:cNvPr>
              <p:cNvGrpSpPr>
                <a:grpSpLocks noChangeAspect="1"/>
              </p:cNvGrpSpPr>
              <p:nvPr/>
            </p:nvGrpSpPr>
            <p:grpSpPr>
              <a:xfrm>
                <a:off x="7599256" y="3603810"/>
                <a:ext cx="1442442" cy="1458861"/>
                <a:chOff x="9233326" y="1886796"/>
                <a:chExt cx="1975944" cy="2022886"/>
              </a:xfrm>
            </p:grpSpPr>
            <p:sp>
              <p:nvSpPr>
                <p:cNvPr id="22" name="Oval 21">
                  <a:extLst>
                    <a:ext uri="{FF2B5EF4-FFF2-40B4-BE49-F238E27FC236}">
                      <a16:creationId xmlns:a16="http://schemas.microsoft.com/office/drawing/2014/main" id="{4F5D0CB2-920F-5EA5-B876-F97F64CC96C2}"/>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37B17AAF-53E3-91C8-DC0B-4A5A5728A2A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9" name="Group 18">
                <a:extLst>
                  <a:ext uri="{FF2B5EF4-FFF2-40B4-BE49-F238E27FC236}">
                    <a16:creationId xmlns:a16="http://schemas.microsoft.com/office/drawing/2014/main" id="{20CF9B0C-E48C-00A4-CF85-F9C647695BA4}"/>
                  </a:ext>
                </a:extLst>
              </p:cNvPr>
              <p:cNvGrpSpPr>
                <a:grpSpLocks noChangeAspect="1"/>
              </p:cNvGrpSpPr>
              <p:nvPr/>
            </p:nvGrpSpPr>
            <p:grpSpPr>
              <a:xfrm>
                <a:off x="9823734" y="3603810"/>
                <a:ext cx="1442442" cy="1458861"/>
                <a:chOff x="9233326" y="1886796"/>
                <a:chExt cx="1975944" cy="2022886"/>
              </a:xfrm>
            </p:grpSpPr>
            <p:sp>
              <p:nvSpPr>
                <p:cNvPr id="20" name="Oval 19">
                  <a:extLst>
                    <a:ext uri="{FF2B5EF4-FFF2-40B4-BE49-F238E27FC236}">
                      <a16:creationId xmlns:a16="http://schemas.microsoft.com/office/drawing/2014/main" id="{3B89D787-937B-BCCA-A969-95606041FC78}"/>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6D200A74-10E8-26C1-1A81-2C40EACFB151}"/>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grpSp>
          <p:nvGrpSpPr>
            <p:cNvPr id="12" name="Group 11">
              <a:extLst>
                <a:ext uri="{FF2B5EF4-FFF2-40B4-BE49-F238E27FC236}">
                  <a16:creationId xmlns:a16="http://schemas.microsoft.com/office/drawing/2014/main" id="{C7AC27DE-69A1-78B4-4640-3A729D211C1C}"/>
                </a:ext>
              </a:extLst>
            </p:cNvPr>
            <p:cNvGrpSpPr/>
            <p:nvPr/>
          </p:nvGrpSpPr>
          <p:grpSpPr>
            <a:xfrm>
              <a:off x="3865316" y="1593552"/>
              <a:ext cx="4292847" cy="1637740"/>
              <a:chOff x="1582271" y="1591235"/>
              <a:chExt cx="8914912" cy="3675529"/>
            </a:xfrm>
          </p:grpSpPr>
          <p:pic>
            <p:nvPicPr>
              <p:cNvPr id="13" name="Picture 12" descr="A blue hands in a circle&#10;&#10;AI-generated content may be incorrect.">
                <a:extLst>
                  <a:ext uri="{FF2B5EF4-FFF2-40B4-BE49-F238E27FC236}">
                    <a16:creationId xmlns:a16="http://schemas.microsoft.com/office/drawing/2014/main" id="{2508E193-ED65-8317-EABF-9AFBDCF7E9E8}"/>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582271" y="1591235"/>
                <a:ext cx="3675529" cy="3675529"/>
              </a:xfrm>
              <a:prstGeom prst="rect">
                <a:avLst/>
              </a:prstGeom>
            </p:spPr>
          </p:pic>
          <p:pic>
            <p:nvPicPr>
              <p:cNvPr id="14" name="Picture 13">
                <a:extLst>
                  <a:ext uri="{FF2B5EF4-FFF2-40B4-BE49-F238E27FC236}">
                    <a16:creationId xmlns:a16="http://schemas.microsoft.com/office/drawing/2014/main" id="{D2840F79-1F28-3A68-E920-A0FFA6DBE31F}"/>
                  </a:ext>
                </a:extLst>
              </p:cNvPr>
              <p:cNvPicPr>
                <a:picLocks noChangeAspect="1"/>
              </p:cNvPicPr>
              <p:nvPr/>
            </p:nvPicPr>
            <p:blipFill>
              <a:blip r:embed="rId5"/>
              <a:stretch>
                <a:fillRect/>
              </a:stretch>
            </p:blipFill>
            <p:spPr>
              <a:xfrm>
                <a:off x="6934200" y="1591235"/>
                <a:ext cx="3562983" cy="3675529"/>
              </a:xfrm>
              <a:prstGeom prst="rect">
                <a:avLst/>
              </a:prstGeom>
            </p:spPr>
          </p:pic>
        </p:grpSp>
      </p:grpSp>
    </p:spTree>
    <p:extLst>
      <p:ext uri="{BB962C8B-B14F-4D97-AF65-F5344CB8AC3E}">
        <p14:creationId xmlns:p14="http://schemas.microsoft.com/office/powerpoint/2010/main" val="9717101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1455A-BC0E-2E3C-B290-722B23F2D794}"/>
              </a:ext>
            </a:extLst>
          </p:cNvPr>
          <p:cNvSpPr>
            <a:spLocks noGrp="1"/>
          </p:cNvSpPr>
          <p:nvPr>
            <p:ph type="title"/>
          </p:nvPr>
        </p:nvSpPr>
        <p:spPr/>
        <p:txBody>
          <a:bodyPr/>
          <a:lstStyle/>
          <a:p>
            <a:r>
              <a:rPr lang="en-AU" sz="800">
                <a:solidFill>
                  <a:srgbClr val="E8EAED"/>
                </a:solidFill>
                <a:latin typeface="+mn-lt"/>
              </a:rPr>
              <a:t>Slide</a:t>
            </a:r>
            <a:r>
              <a:rPr lang="en-AU" sz="800" baseline="0">
                <a:solidFill>
                  <a:srgbClr val="E8EAED"/>
                </a:solidFill>
                <a:latin typeface="+mn-lt"/>
              </a:rPr>
              <a:t> 30 I do</a:t>
            </a:r>
            <a:endParaRPr lang="en-AU" sz="800">
              <a:solidFill>
                <a:srgbClr val="E8EAED"/>
              </a:solidFill>
              <a:latin typeface="+mn-lt"/>
            </a:endParaRPr>
          </a:p>
        </p:txBody>
      </p:sp>
      <p:grpSp>
        <p:nvGrpSpPr>
          <p:cNvPr id="12" name="Group 11" descr="fizz, jazz, buzz">
            <a:extLst>
              <a:ext uri="{FF2B5EF4-FFF2-40B4-BE49-F238E27FC236}">
                <a16:creationId xmlns:a16="http://schemas.microsoft.com/office/drawing/2014/main" id="{4F123111-AFCA-CAE9-A684-6BB7FDAD2750}"/>
              </a:ext>
            </a:extLst>
          </p:cNvPr>
          <p:cNvGrpSpPr/>
          <p:nvPr/>
        </p:nvGrpSpPr>
        <p:grpSpPr>
          <a:xfrm>
            <a:off x="934025" y="1576751"/>
            <a:ext cx="12340933" cy="3704497"/>
            <a:chOff x="889780" y="1693413"/>
            <a:chExt cx="12340933" cy="3704497"/>
          </a:xfrm>
        </p:grpSpPr>
        <p:pic>
          <p:nvPicPr>
            <p:cNvPr id="7" name="Picture 6">
              <a:extLst>
                <a:ext uri="{FF2B5EF4-FFF2-40B4-BE49-F238E27FC236}">
                  <a16:creationId xmlns:a16="http://schemas.microsoft.com/office/drawing/2014/main" id="{CAFE2136-31F7-6656-CDE7-382877330D1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9780" y="2209800"/>
              <a:ext cx="2438400" cy="2438400"/>
            </a:xfrm>
            <a:prstGeom prst="rect">
              <a:avLst/>
            </a:prstGeom>
          </p:spPr>
        </p:pic>
        <p:pic>
          <p:nvPicPr>
            <p:cNvPr id="9" name="Picture 8">
              <a:extLst>
                <a:ext uri="{FF2B5EF4-FFF2-40B4-BE49-F238E27FC236}">
                  <a16:creationId xmlns:a16="http://schemas.microsoft.com/office/drawing/2014/main" id="{1877FD64-904F-BF20-135F-36B4A7DC54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32555" y="2209800"/>
              <a:ext cx="2438400" cy="2438400"/>
            </a:xfrm>
            <a:prstGeom prst="rect">
              <a:avLst/>
            </a:prstGeom>
          </p:spPr>
        </p:pic>
        <p:pic>
          <p:nvPicPr>
            <p:cNvPr id="11" name="Picture 10">
              <a:extLst>
                <a:ext uri="{FF2B5EF4-FFF2-40B4-BE49-F238E27FC236}">
                  <a16:creationId xmlns:a16="http://schemas.microsoft.com/office/drawing/2014/main" id="{23A39E37-5BC0-05BF-2E49-9D9745E02A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797060" y="1693413"/>
              <a:ext cx="5433653" cy="3704497"/>
            </a:xfrm>
            <a:prstGeom prst="rect">
              <a:avLst/>
            </a:prstGeom>
          </p:spPr>
        </p:pic>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269EF-1834-558C-89F5-A690E4B04072}"/>
              </a:ext>
            </a:extLst>
          </p:cNvPr>
          <p:cNvSpPr>
            <a:spLocks noGrp="1"/>
          </p:cNvSpPr>
          <p:nvPr>
            <p:ph type="title"/>
          </p:nvPr>
        </p:nvSpPr>
        <p:spPr/>
        <p:txBody>
          <a:bodyPr/>
          <a:lstStyle/>
          <a:p>
            <a:r>
              <a:rPr lang="en-AU" sz="800">
                <a:solidFill>
                  <a:srgbClr val="E8EAED"/>
                </a:solidFill>
                <a:latin typeface="+mn-lt"/>
              </a:rPr>
              <a:t>Slide 31 We</a:t>
            </a:r>
            <a:r>
              <a:rPr lang="en-AU" sz="800" baseline="0">
                <a:solidFill>
                  <a:srgbClr val="E8EAED"/>
                </a:solidFill>
                <a:latin typeface="+mn-lt"/>
              </a:rPr>
              <a:t> do</a:t>
            </a:r>
            <a:endParaRPr lang="en-AU" sz="800">
              <a:solidFill>
                <a:srgbClr val="E8EAED"/>
              </a:solidFill>
              <a:latin typeface="+mn-lt"/>
            </a:endParaRPr>
          </a:p>
        </p:txBody>
      </p:sp>
      <p:pic>
        <p:nvPicPr>
          <p:cNvPr id="3" name="Picture 2" descr="buzz">
            <a:extLst>
              <a:ext uri="{FF2B5EF4-FFF2-40B4-BE49-F238E27FC236}">
                <a16:creationId xmlns:a16="http://schemas.microsoft.com/office/drawing/2014/main" id="{65DF2F0C-B0ED-B201-488B-76C3A28FEE3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1651637"/>
            <a:ext cx="5993190" cy="4085971"/>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7352E5-6361-D250-6EDF-D61551F83FA2}"/>
              </a:ext>
            </a:extLst>
          </p:cNvPr>
          <p:cNvSpPr>
            <a:spLocks noGrp="1"/>
          </p:cNvSpPr>
          <p:nvPr>
            <p:ph type="title"/>
          </p:nvPr>
        </p:nvSpPr>
        <p:spPr/>
        <p:txBody>
          <a:bodyPr/>
          <a:lstStyle/>
          <a:p>
            <a:r>
              <a:rPr lang="en-AU" sz="800">
                <a:solidFill>
                  <a:srgbClr val="E8EAED"/>
                </a:solidFill>
                <a:latin typeface="+mn-lt"/>
              </a:rPr>
              <a:t>Slide 32 We do</a:t>
            </a:r>
          </a:p>
        </p:txBody>
      </p:sp>
      <p:grpSp>
        <p:nvGrpSpPr>
          <p:cNvPr id="2" name="Group 1" descr="buzz, fizz">
            <a:extLst>
              <a:ext uri="{FF2B5EF4-FFF2-40B4-BE49-F238E27FC236}">
                <a16:creationId xmlns:a16="http://schemas.microsoft.com/office/drawing/2014/main" id="{0F8E9E94-B23A-D90D-86D1-B6C322CF4760}"/>
              </a:ext>
            </a:extLst>
          </p:cNvPr>
          <p:cNvGrpSpPr/>
          <p:nvPr/>
        </p:nvGrpSpPr>
        <p:grpSpPr>
          <a:xfrm>
            <a:off x="0" y="1651637"/>
            <a:ext cx="6942095" cy="4085971"/>
            <a:chOff x="0" y="1651637"/>
            <a:chExt cx="6942095" cy="4085971"/>
          </a:xfrm>
        </p:grpSpPr>
        <p:pic>
          <p:nvPicPr>
            <p:cNvPr id="3" name="Picture 2">
              <a:extLst>
                <a:ext uri="{FF2B5EF4-FFF2-40B4-BE49-F238E27FC236}">
                  <a16:creationId xmlns:a16="http://schemas.microsoft.com/office/drawing/2014/main" id="{EA875D62-5377-9632-A6A0-1D178BA7B87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1651637"/>
              <a:ext cx="5993190" cy="4085971"/>
            </a:xfrm>
            <a:prstGeom prst="rect">
              <a:avLst/>
            </a:prstGeom>
          </p:spPr>
        </p:pic>
        <p:pic>
          <p:nvPicPr>
            <p:cNvPr id="4" name="Picture 3">
              <a:extLst>
                <a:ext uri="{FF2B5EF4-FFF2-40B4-BE49-F238E27FC236}">
                  <a16:creationId xmlns:a16="http://schemas.microsoft.com/office/drawing/2014/main" id="{5133314A-CA24-18AA-BFC1-797E8315198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94952" y="2521052"/>
              <a:ext cx="2347143" cy="2347143"/>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46366-9F3F-7E74-9A8D-ADE15298EA20}"/>
              </a:ext>
            </a:extLst>
          </p:cNvPr>
          <p:cNvSpPr>
            <a:spLocks noGrp="1"/>
          </p:cNvSpPr>
          <p:nvPr>
            <p:ph type="title"/>
          </p:nvPr>
        </p:nvSpPr>
        <p:spPr/>
        <p:txBody>
          <a:bodyPr/>
          <a:lstStyle/>
          <a:p>
            <a:r>
              <a:rPr lang="en-AU" sz="800">
                <a:solidFill>
                  <a:srgbClr val="E8EAED"/>
                </a:solidFill>
                <a:latin typeface="+mn-lt"/>
              </a:rPr>
              <a:t>Slide 33 We</a:t>
            </a:r>
            <a:r>
              <a:rPr lang="en-AU" sz="800" baseline="0">
                <a:solidFill>
                  <a:srgbClr val="E8EAED"/>
                </a:solidFill>
                <a:latin typeface="+mn-lt"/>
              </a:rPr>
              <a:t> do</a:t>
            </a:r>
            <a:endParaRPr lang="en-AU" sz="800">
              <a:solidFill>
                <a:srgbClr val="E8EAED"/>
              </a:solidFill>
              <a:latin typeface="+mn-lt"/>
            </a:endParaRPr>
          </a:p>
        </p:txBody>
      </p:sp>
      <p:grpSp>
        <p:nvGrpSpPr>
          <p:cNvPr id="11" name="Group 10" descr="buzz, fizz, jazz">
            <a:extLst>
              <a:ext uri="{FF2B5EF4-FFF2-40B4-BE49-F238E27FC236}">
                <a16:creationId xmlns:a16="http://schemas.microsoft.com/office/drawing/2014/main" id="{12BFE69C-BBA9-F3AA-56AA-8CA13269B299}"/>
              </a:ext>
            </a:extLst>
          </p:cNvPr>
          <p:cNvGrpSpPr/>
          <p:nvPr/>
        </p:nvGrpSpPr>
        <p:grpSpPr>
          <a:xfrm>
            <a:off x="0" y="1651637"/>
            <a:ext cx="11092937" cy="4085971"/>
            <a:chOff x="0" y="1651637"/>
            <a:chExt cx="11092937" cy="4085971"/>
          </a:xfrm>
        </p:grpSpPr>
        <p:pic>
          <p:nvPicPr>
            <p:cNvPr id="6" name="Picture 5">
              <a:extLst>
                <a:ext uri="{FF2B5EF4-FFF2-40B4-BE49-F238E27FC236}">
                  <a16:creationId xmlns:a16="http://schemas.microsoft.com/office/drawing/2014/main" id="{2113833A-C33F-3BDC-2417-924F270710D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1651637"/>
              <a:ext cx="5993190" cy="4085971"/>
            </a:xfrm>
            <a:prstGeom prst="rect">
              <a:avLst/>
            </a:prstGeom>
          </p:spPr>
        </p:pic>
        <p:pic>
          <p:nvPicPr>
            <p:cNvPr id="8" name="Picture 7">
              <a:extLst>
                <a:ext uri="{FF2B5EF4-FFF2-40B4-BE49-F238E27FC236}">
                  <a16:creationId xmlns:a16="http://schemas.microsoft.com/office/drawing/2014/main" id="{1772FD99-C267-5BB5-9461-3D011DAEBA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94952" y="2521052"/>
              <a:ext cx="2347143" cy="2347143"/>
            </a:xfrm>
            <a:prstGeom prst="rect">
              <a:avLst/>
            </a:prstGeom>
          </p:spPr>
        </p:pic>
        <p:pic>
          <p:nvPicPr>
            <p:cNvPr id="10" name="Picture 9">
              <a:extLst>
                <a:ext uri="{FF2B5EF4-FFF2-40B4-BE49-F238E27FC236}">
                  <a16:creationId xmlns:a16="http://schemas.microsoft.com/office/drawing/2014/main" id="{CF54A6B6-74A0-BD55-4393-B434AF425A6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45794" y="2521052"/>
              <a:ext cx="2347143" cy="2347143"/>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087006-8655-4FDF-BA42-F43EAADA8446}"/>
              </a:ext>
            </a:extLst>
          </p:cNvPr>
          <p:cNvSpPr>
            <a:spLocks noGrp="1"/>
          </p:cNvSpPr>
          <p:nvPr>
            <p:ph type="title"/>
          </p:nvPr>
        </p:nvSpPr>
        <p:spPr/>
        <p:txBody>
          <a:bodyPr/>
          <a:lstStyle/>
          <a:p>
            <a:r>
              <a:rPr lang="en-AU" sz="800">
                <a:solidFill>
                  <a:srgbClr val="E8EAED"/>
                </a:solidFill>
                <a:latin typeface="+mn-lt"/>
              </a:rPr>
              <a:t>Slide 34 I do</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saw   </a:t>
            </a:r>
            <a:r>
              <a:rPr lang="en-US" sz="12000" err="1">
                <a:solidFill>
                  <a:srgbClr val="4557AD"/>
                </a:solidFill>
                <a:latin typeface="Tenorite" pitchFamily="2" charset="0"/>
                <a:ea typeface="Verdana" panose="020B0604030504040204" pitchFamily="34" charset="0"/>
                <a:cs typeface="Verdana" panose="020B0604030504040204" pitchFamily="34" charset="0"/>
              </a:rPr>
              <a:t>saw</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saw</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02DAD6-F548-5D63-A740-05A0648D4A9D}"/>
              </a:ext>
            </a:extLst>
          </p:cNvPr>
          <p:cNvSpPr>
            <a:spLocks noGrp="1"/>
          </p:cNvSpPr>
          <p:nvPr>
            <p:ph type="title"/>
          </p:nvPr>
        </p:nvSpPr>
        <p:spPr/>
        <p:txBody>
          <a:bodyPr/>
          <a:lstStyle/>
          <a:p>
            <a:r>
              <a:rPr lang="en-AU" sz="800">
                <a:solidFill>
                  <a:srgbClr val="E8EAED"/>
                </a:solidFill>
                <a:latin typeface="+mn-lt"/>
              </a:rPr>
              <a:t>Slide 35 We do</a:t>
            </a:r>
          </a:p>
        </p:txBody>
      </p:sp>
      <p:sp>
        <p:nvSpPr>
          <p:cNvPr id="2" name="Content Placeholder 2">
            <a:extLst>
              <a:ext uri="{FF2B5EF4-FFF2-40B4-BE49-F238E27FC236}">
                <a16:creationId xmlns:a16="http://schemas.microsoft.com/office/drawing/2014/main" id="{64D43EA2-A109-EFEB-57DE-E56B5B1C4016}"/>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saw   </a:t>
            </a:r>
            <a:r>
              <a:rPr lang="en-US" sz="12000" err="1">
                <a:solidFill>
                  <a:srgbClr val="4557AD"/>
                </a:solidFill>
                <a:latin typeface="Tenorite" pitchFamily="2" charset="0"/>
                <a:ea typeface="Verdana" panose="020B0604030504040204" pitchFamily="34" charset="0"/>
                <a:cs typeface="Verdana" panose="020B0604030504040204" pitchFamily="34" charset="0"/>
              </a:rPr>
              <a:t>saw</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saw</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0B2158-69B9-9D2B-1BBA-BBF7AAEF627B}"/>
              </a:ext>
            </a:extLst>
          </p:cNvPr>
          <p:cNvSpPr>
            <a:spLocks noGrp="1"/>
          </p:cNvSpPr>
          <p:nvPr>
            <p:ph type="title"/>
          </p:nvPr>
        </p:nvSpPr>
        <p:spPr/>
        <p:txBody>
          <a:bodyPr/>
          <a:lstStyle/>
          <a:p>
            <a:r>
              <a:rPr lang="en-AU" sz="800">
                <a:solidFill>
                  <a:srgbClr val="E8EAED"/>
                </a:solidFill>
                <a:latin typeface="+mn-lt"/>
              </a:rPr>
              <a:t>Slide 36 I do</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He saw the bug at the jazz band and the bug went buzz.</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247940-BB76-056E-08B3-0886F41173D9}"/>
              </a:ext>
            </a:extLst>
          </p:cNvPr>
          <p:cNvSpPr>
            <a:spLocks noGrp="1"/>
          </p:cNvSpPr>
          <p:nvPr>
            <p:ph type="title"/>
          </p:nvPr>
        </p:nvSpPr>
        <p:spPr/>
        <p:txBody>
          <a:bodyPr/>
          <a:lstStyle/>
          <a:p>
            <a:r>
              <a:rPr lang="en-AU" sz="800">
                <a:solidFill>
                  <a:srgbClr val="E8EAED"/>
                </a:solidFill>
                <a:latin typeface="+mn-lt"/>
              </a:rPr>
              <a:t>Slide 37 We do</a:t>
            </a: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284790"/>
            <a:ext cx="11906250"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She saw a jazz band and she had one cup of fizz there.</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0CDD73-9D9B-C08C-961D-6A83BAC7B5F3}"/>
              </a:ext>
            </a:extLst>
          </p:cNvPr>
          <p:cNvSpPr>
            <a:spLocks noGrp="1"/>
          </p:cNvSpPr>
          <p:nvPr>
            <p:ph type="title"/>
          </p:nvPr>
        </p:nvSpPr>
        <p:spPr/>
        <p:txBody>
          <a:bodyPr/>
          <a:lstStyle/>
          <a:p>
            <a:r>
              <a:rPr lang="en-AU" sz="800">
                <a:solidFill>
                  <a:srgbClr val="E8EAED"/>
                </a:solidFill>
                <a:latin typeface="+mn-lt"/>
              </a:rPr>
              <a:t>Slide 38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75DAB4-3A9D-8714-0EA3-A8F7BA28C86B}"/>
              </a:ext>
            </a:extLst>
          </p:cNvPr>
          <p:cNvSpPr>
            <a:spLocks noGrp="1"/>
          </p:cNvSpPr>
          <p:nvPr>
            <p:ph type="title"/>
          </p:nvPr>
        </p:nvSpPr>
        <p:spPr/>
        <p:txBody>
          <a:bodyPr/>
          <a:lstStyle/>
          <a:p>
            <a:r>
              <a:rPr lang="en-AU" sz="800">
                <a:solidFill>
                  <a:srgbClr val="E8EAED"/>
                </a:solidFill>
                <a:latin typeface="+mn-lt"/>
              </a:rPr>
              <a:t>Slide 39 We do</a:t>
            </a: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4 Review</a:t>
            </a:r>
            <a:endParaRPr lang="en-AU" sz="800">
              <a:solidFill>
                <a:srgbClr val="E8EAED"/>
              </a:solidFill>
              <a:latin typeface="+mn-lt"/>
            </a:endParaRPr>
          </a:p>
        </p:txBody>
      </p:sp>
      <p:grpSp>
        <p:nvGrpSpPr>
          <p:cNvPr id="3" name="Group 2" descr="short and long vowel sound hand gestures">
            <a:extLst>
              <a:ext uri="{FF2B5EF4-FFF2-40B4-BE49-F238E27FC236}">
                <a16:creationId xmlns:a16="http://schemas.microsoft.com/office/drawing/2014/main" id="{976E1D2D-E457-37A5-9EC5-D20897006E5D}"/>
              </a:ext>
            </a:extLst>
          </p:cNvPr>
          <p:cNvGrpSpPr/>
          <p:nvPr/>
        </p:nvGrpSpPr>
        <p:grpSpPr>
          <a:xfrm>
            <a:off x="1968034" y="1591235"/>
            <a:ext cx="7927320" cy="3689815"/>
            <a:chOff x="1968034" y="1591235"/>
            <a:chExt cx="7927320" cy="3689815"/>
          </a:xfrm>
        </p:grpSpPr>
        <p:pic>
          <p:nvPicPr>
            <p:cNvPr id="5" name="Picture 4" descr="A blue hands in a circle&#10;&#10;AI-generated content may be incorrect.">
              <a:extLst>
                <a:ext uri="{FF2B5EF4-FFF2-40B4-BE49-F238E27FC236}">
                  <a16:creationId xmlns:a16="http://schemas.microsoft.com/office/drawing/2014/main" id="{C327582C-24B7-C4FA-3168-66CD371FD2EE}"/>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968034" y="1605521"/>
              <a:ext cx="3675529" cy="3675529"/>
            </a:xfrm>
            <a:prstGeom prst="rect">
              <a:avLst/>
            </a:prstGeom>
          </p:spPr>
        </p:pic>
        <p:pic>
          <p:nvPicPr>
            <p:cNvPr id="7" name="Picture 6">
              <a:extLst>
                <a:ext uri="{FF2B5EF4-FFF2-40B4-BE49-F238E27FC236}">
                  <a16:creationId xmlns:a16="http://schemas.microsoft.com/office/drawing/2014/main" id="{550571F0-25DD-D3B8-868F-2A85C5644A50}"/>
                </a:ext>
              </a:extLst>
            </p:cNvPr>
            <p:cNvPicPr>
              <a:picLocks noChangeAspect="1"/>
            </p:cNvPicPr>
            <p:nvPr/>
          </p:nvPicPr>
          <p:blipFill>
            <a:blip r:embed="rId5"/>
            <a:stretch>
              <a:fillRect/>
            </a:stretch>
          </p:blipFill>
          <p:spPr>
            <a:xfrm>
              <a:off x="6219825" y="1591235"/>
              <a:ext cx="3675529" cy="3675529"/>
            </a:xfrm>
            <a:prstGeom prst="rect">
              <a:avLst/>
            </a:prstGeom>
          </p:spPr>
        </p:pic>
      </p:grpSp>
    </p:spTree>
    <p:extLst>
      <p:ext uri="{BB962C8B-B14F-4D97-AF65-F5344CB8AC3E}">
        <p14:creationId xmlns:p14="http://schemas.microsoft.com/office/powerpoint/2010/main" val="34877163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FD54A-0A66-F12F-34B4-17F99BE45F19}"/>
              </a:ext>
            </a:extLst>
          </p:cNvPr>
          <p:cNvSpPr>
            <a:spLocks noGrp="1"/>
          </p:cNvSpPr>
          <p:nvPr>
            <p:ph type="title"/>
          </p:nvPr>
        </p:nvSpPr>
        <p:spPr/>
        <p:txBody>
          <a:bodyPr/>
          <a:lstStyle/>
          <a:p>
            <a:r>
              <a:rPr lang="en-AU" sz="800">
                <a:solidFill>
                  <a:srgbClr val="E8EAED"/>
                </a:solidFill>
                <a:latin typeface="+mn-lt"/>
              </a:rPr>
              <a:t>Slide</a:t>
            </a:r>
            <a:r>
              <a:rPr lang="en-AU" sz="800" baseline="0">
                <a:solidFill>
                  <a:srgbClr val="E8EAED"/>
                </a:solidFill>
                <a:latin typeface="+mn-lt"/>
              </a:rPr>
              <a:t> 40 Check for understanding</a:t>
            </a:r>
            <a:endParaRPr lang="en-AU" sz="800">
              <a:solidFill>
                <a:srgbClr val="E8EAED"/>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585158" y="3387109"/>
            <a:ext cx="1265090"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zz</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fizz</a:t>
            </a:r>
          </a:p>
          <a:p>
            <a:pPr marL="0" indent="0" algn="ctr">
              <a:buFont typeface="Arial" panose="020B0604020202020204" pitchFamily="34" charset="0"/>
              <a:buNone/>
            </a:pPr>
            <a:r>
              <a:rPr lang="en-US" sz="4400">
                <a:solidFill>
                  <a:srgbClr val="4557AD"/>
                </a:solidFill>
                <a:latin typeface="Tenorite" pitchFamily="2" charset="0"/>
                <a:cs typeface="Arial"/>
              </a:rPr>
              <a:t>fuzz</a:t>
            </a:r>
          </a:p>
          <a:p>
            <a:pPr marL="0" indent="0" algn="ctr">
              <a:buFont typeface="Arial" panose="020B0604020202020204" pitchFamily="34" charset="0"/>
              <a:buNone/>
            </a:pPr>
            <a:r>
              <a:rPr lang="en-US" sz="4400">
                <a:solidFill>
                  <a:srgbClr val="4557AD"/>
                </a:solidFill>
                <a:latin typeface="Tenorite" pitchFamily="2" charset="0"/>
                <a:cs typeface="Arial"/>
              </a:rPr>
              <a:t>jazz</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10" name="Group 9">
            <a:extLst>
              <a:ext uri="{FF2B5EF4-FFF2-40B4-BE49-F238E27FC236}">
                <a16:creationId xmlns:a16="http://schemas.microsoft.com/office/drawing/2014/main" id="{81EA8FC5-BFC5-5C1B-E7B5-3675BB6D0227}"/>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5" name="Group 4">
            <a:extLst>
              <a:ext uri="{FF2B5EF4-FFF2-40B4-BE49-F238E27FC236}">
                <a16:creationId xmlns:a16="http://schemas.microsoft.com/office/drawing/2014/main" id="{F85D41E3-3867-453F-3A6C-B6E6DBCA8DDD}"/>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9" name="Picture 8" descr="buzz">
            <a:extLst>
              <a:ext uri="{FF2B5EF4-FFF2-40B4-BE49-F238E27FC236}">
                <a16:creationId xmlns:a16="http://schemas.microsoft.com/office/drawing/2014/main" id="{9BAAD768-F137-E081-E1C5-0DF1A6D98B6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872765" y="3165607"/>
            <a:ext cx="1857811" cy="1266598"/>
          </a:xfrm>
          <a:prstGeom prst="rect">
            <a:avLst/>
          </a:prstGeom>
        </p:spPr>
      </p:pic>
      <p:pic>
        <p:nvPicPr>
          <p:cNvPr id="14" name="Picture 13" descr="fizz">
            <a:extLst>
              <a:ext uri="{FF2B5EF4-FFF2-40B4-BE49-F238E27FC236}">
                <a16:creationId xmlns:a16="http://schemas.microsoft.com/office/drawing/2014/main" id="{89D6865F-35BC-1F12-B7B7-89E22FB57AEB}"/>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093443" y="4453988"/>
            <a:ext cx="743416" cy="743416"/>
          </a:xfrm>
          <a:prstGeom prst="rect">
            <a:avLst/>
          </a:prstGeom>
        </p:spPr>
      </p:pic>
      <p:pic>
        <p:nvPicPr>
          <p:cNvPr id="16" name="Picture 15" descr="jazz">
            <a:extLst>
              <a:ext uri="{FF2B5EF4-FFF2-40B4-BE49-F238E27FC236}">
                <a16:creationId xmlns:a16="http://schemas.microsoft.com/office/drawing/2014/main" id="{7BAF06B8-CF2A-BCB7-2F82-4B37BFC50DCE}"/>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93443" y="5614010"/>
            <a:ext cx="743416" cy="743416"/>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2765FB-3142-C064-FBD9-6DD184EF5229}"/>
              </a:ext>
            </a:extLst>
          </p:cNvPr>
          <p:cNvSpPr>
            <a:spLocks noGrp="1"/>
          </p:cNvSpPr>
          <p:nvPr>
            <p:ph type="title"/>
          </p:nvPr>
        </p:nvSpPr>
        <p:spPr/>
        <p:txBody>
          <a:bodyPr/>
          <a:lstStyle/>
          <a:p>
            <a:r>
              <a:rPr lang="en-AU" sz="800">
                <a:solidFill>
                  <a:srgbClr val="E8EAED"/>
                </a:solidFill>
                <a:latin typeface="+mn-lt"/>
              </a:rPr>
              <a:t>Slide 41</a:t>
            </a:r>
            <a:r>
              <a:rPr lang="en-AU" sz="800" baseline="0">
                <a:solidFill>
                  <a:srgbClr val="E8EAED"/>
                </a:solidFill>
                <a:latin typeface="+mn-lt"/>
              </a:rPr>
              <a:t> Check for understanding</a:t>
            </a:r>
            <a:endParaRPr lang="en-AU" sz="800">
              <a:solidFill>
                <a:srgbClr val="E8EAED"/>
              </a:solidFill>
              <a:latin typeface="+mn-lt"/>
            </a:endParaRPr>
          </a:p>
        </p:txBody>
      </p:sp>
      <p:pic>
        <p:nvPicPr>
          <p:cNvPr id="2" name="Picture 1" descr="Image of student sheet phase 7, lesson 4">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3901" y="418602"/>
            <a:ext cx="4084997" cy="577534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424190-D9A7-552D-A788-E37D733664CF}"/>
              </a:ext>
            </a:extLst>
          </p:cNvPr>
          <p:cNvSpPr>
            <a:spLocks noGrp="1"/>
          </p:cNvSpPr>
          <p:nvPr>
            <p:ph type="title"/>
          </p:nvPr>
        </p:nvSpPr>
        <p:spPr/>
        <p:txBody>
          <a:bodyPr/>
          <a:lstStyle/>
          <a:p>
            <a:r>
              <a:rPr lang="en-AU" sz="800">
                <a:solidFill>
                  <a:srgbClr val="E8EAED"/>
                </a:solidFill>
                <a:latin typeface="+mn-lt"/>
              </a:rPr>
              <a:t>Slide 42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C0A5A-5187-5D58-D21E-1A4ACBDBAA20}"/>
              </a:ext>
            </a:extLst>
          </p:cNvPr>
          <p:cNvSpPr>
            <a:spLocks noGrp="1"/>
          </p:cNvSpPr>
          <p:nvPr>
            <p:ph type="title"/>
          </p:nvPr>
        </p:nvSpPr>
        <p:spPr/>
        <p:txBody>
          <a:bodyPr>
            <a:normAutofit/>
          </a:bodyPr>
          <a:lstStyle/>
          <a:p>
            <a:r>
              <a:rPr lang="en-AU" sz="800">
                <a:solidFill>
                  <a:srgbClr val="E8EAED"/>
                </a:solidFill>
                <a:latin typeface="+mn-lt"/>
              </a:rPr>
              <a:t>Slide 43 End of presentation</a:t>
            </a: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E12CF70-8388-E103-E026-0C98FC8E4889}"/>
              </a:ext>
            </a:extLst>
          </p:cNvPr>
          <p:cNvSpPr>
            <a:spLocks noGrp="1"/>
          </p:cNvSpPr>
          <p:nvPr>
            <p:ph type="title"/>
          </p:nvPr>
        </p:nvSpPr>
        <p:spPr/>
        <p:txBody>
          <a:bodyPr/>
          <a:lstStyle/>
          <a:p>
            <a:r>
              <a:rPr lang="en-AU" sz="800" kern="1200">
                <a:solidFill>
                  <a:srgbClr val="E8EAED"/>
                </a:solidFill>
                <a:effectLst/>
                <a:latin typeface="+mn-lt"/>
                <a:ea typeface="+mj-ea"/>
                <a:cs typeface="+mj-cs"/>
              </a:rPr>
              <a:t>Slide 5 Review</a:t>
            </a:r>
            <a:endParaRPr lang="en-AU" sz="800">
              <a:solidFill>
                <a:srgbClr val="E8EAED"/>
              </a:solidFill>
              <a:latin typeface="+mn-lt"/>
            </a:endParaRPr>
          </a:p>
        </p:txBody>
      </p:sp>
      <p:grpSp>
        <p:nvGrpSpPr>
          <p:cNvPr id="2" name="Group 1" descr="ll, ss, ff">
            <a:extLst>
              <a:ext uri="{FF2B5EF4-FFF2-40B4-BE49-F238E27FC236}">
                <a16:creationId xmlns:a16="http://schemas.microsoft.com/office/drawing/2014/main" id="{4777ACAB-E1F8-D77B-243E-0295AEB3758F}"/>
              </a:ext>
            </a:extLst>
          </p:cNvPr>
          <p:cNvGrpSpPr/>
          <p:nvPr/>
        </p:nvGrpSpPr>
        <p:grpSpPr>
          <a:xfrm>
            <a:off x="918309" y="2170963"/>
            <a:ext cx="10355382" cy="2516074"/>
            <a:chOff x="704528" y="3493393"/>
            <a:chExt cx="10355382" cy="2516074"/>
          </a:xfrm>
        </p:grpSpPr>
        <p:sp>
          <p:nvSpPr>
            <p:cNvPr id="4" name="Content Placeholder 2">
              <a:extLst>
                <a:ext uri="{FF2B5EF4-FFF2-40B4-BE49-F238E27FC236}">
                  <a16:creationId xmlns:a16="http://schemas.microsoft.com/office/drawing/2014/main" id="{537F1E97-9463-3C16-6C5C-3F801541DA2F}"/>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ss</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46F7B6A5-5508-7DC8-DDB9-3E18F07B1C60}"/>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ff</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B073FB35-29BD-A3C0-EC5F-E54FD0053DCB}"/>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ll</a:t>
              </a:r>
              <a:endParaRPr lang="en-AU" sz="2520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257BAF-6FA8-CBE2-98BB-BA74EC36362A}"/>
              </a:ext>
            </a:extLst>
          </p:cNvPr>
          <p:cNvSpPr>
            <a:spLocks noGrp="1"/>
          </p:cNvSpPr>
          <p:nvPr>
            <p:ph type="title"/>
          </p:nvPr>
        </p:nvSpPr>
        <p:spPr/>
        <p:txBody>
          <a:bodyPr/>
          <a:lstStyle/>
          <a:p>
            <a:r>
              <a:rPr lang="en-AU" sz="800" kern="1200">
                <a:solidFill>
                  <a:srgbClr val="E8EAED"/>
                </a:solidFill>
                <a:effectLst/>
                <a:latin typeface="+mn-lt"/>
                <a:ea typeface="+mj-ea"/>
                <a:cs typeface="+mj-cs"/>
              </a:rPr>
              <a:t>Slide 6 Review</a:t>
            </a:r>
            <a:endParaRPr lang="en-AU" sz="800">
              <a:solidFill>
                <a:srgbClr val="E8EAED"/>
              </a:solidFill>
              <a:latin typeface="+mn-lt"/>
            </a:endParaRPr>
          </a:p>
        </p:txBody>
      </p:sp>
      <p:pic>
        <p:nvPicPr>
          <p:cNvPr id="2" name="Graphic 1" descr="Pencil outline">
            <a:extLst>
              <a:ext uri="{FF2B5EF4-FFF2-40B4-BE49-F238E27FC236}">
                <a16:creationId xmlns:a16="http://schemas.microsoft.com/office/drawing/2014/main" id="{BDD00C41-B838-E65A-76DA-BA790D863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889955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A0314-F6CE-78D0-8CE0-CB5A52123921}"/>
              </a:ext>
            </a:extLst>
          </p:cNvPr>
          <p:cNvSpPr>
            <a:spLocks noGrp="1"/>
          </p:cNvSpPr>
          <p:nvPr>
            <p:ph type="title"/>
          </p:nvPr>
        </p:nvSpPr>
        <p:spPr/>
        <p:txBody>
          <a:bodyPr/>
          <a:lstStyle/>
          <a:p>
            <a:r>
              <a:rPr lang="en-AU" sz="800" kern="1200">
                <a:solidFill>
                  <a:srgbClr val="E8EAED"/>
                </a:solidFill>
                <a:effectLst/>
                <a:latin typeface="+mn-lt"/>
                <a:ea typeface="+mj-ea"/>
                <a:cs typeface="+mj-cs"/>
              </a:rPr>
              <a:t>Slide 7 Review</a:t>
            </a:r>
            <a:endParaRPr lang="en-AU" sz="800">
              <a:solidFill>
                <a:srgbClr val="E8EAED"/>
              </a:solidFill>
              <a:latin typeface="+mn-lt"/>
            </a:endParaRPr>
          </a:p>
        </p:txBody>
      </p:sp>
      <p:sp>
        <p:nvSpPr>
          <p:cNvPr id="4" name="Content Placeholder 2">
            <a:extLst>
              <a:ext uri="{FF2B5EF4-FFF2-40B4-BE49-F238E27FC236}">
                <a16:creationId xmlns:a16="http://schemas.microsoft.com/office/drawing/2014/main" id="{D62B74EC-96FA-4FBD-6FD1-CC746C34CE5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cross   go   still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294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39F9B5-1B5F-CBB1-E30F-6015F9505326}"/>
              </a:ext>
            </a:extLst>
          </p:cNvPr>
          <p:cNvSpPr>
            <a:spLocks noGrp="1"/>
          </p:cNvSpPr>
          <p:nvPr>
            <p:ph type="title"/>
          </p:nvPr>
        </p:nvSpPr>
        <p:spPr/>
        <p:txBody>
          <a:bodyPr/>
          <a:lstStyle/>
          <a:p>
            <a:r>
              <a:rPr lang="en-AU" sz="800" kern="1200">
                <a:solidFill>
                  <a:srgbClr val="E8EAED"/>
                </a:solidFill>
                <a:effectLst/>
                <a:latin typeface="+mn-lt"/>
                <a:ea typeface="+mj-ea"/>
                <a:cs typeface="+mj-cs"/>
              </a:rPr>
              <a:t>Slide 8 Review</a:t>
            </a:r>
            <a:endParaRPr lang="en-AU" sz="800">
              <a:solidFill>
                <a:srgbClr val="E8EAED"/>
              </a:solidFill>
              <a:latin typeface="+mn-lt"/>
            </a:endParaRPr>
          </a:p>
        </p:txBody>
      </p:sp>
      <p:pic>
        <p:nvPicPr>
          <p:cNvPr id="7" name="Picture 6" descr="me">
            <a:extLst>
              <a:ext uri="{FF2B5EF4-FFF2-40B4-BE49-F238E27FC236}">
                <a16:creationId xmlns:a16="http://schemas.microsoft.com/office/drawing/2014/main" id="{9938CBC9-1FD8-EEB1-0112-DDDF25396A1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26370" y="2177307"/>
            <a:ext cx="2363767" cy="2363767"/>
          </a:xfrm>
          <a:prstGeom prst="rect">
            <a:avLst/>
          </a:prstGeom>
        </p:spPr>
      </p:pic>
      <p:grpSp>
        <p:nvGrpSpPr>
          <p:cNvPr id="2" name="Group 1" descr="puff, floss">
            <a:extLst>
              <a:ext uri="{FF2B5EF4-FFF2-40B4-BE49-F238E27FC236}">
                <a16:creationId xmlns:a16="http://schemas.microsoft.com/office/drawing/2014/main" id="{0A8958FB-B884-A019-9F4F-DCC1F7AA5690}"/>
              </a:ext>
            </a:extLst>
          </p:cNvPr>
          <p:cNvGrpSpPr/>
          <p:nvPr/>
        </p:nvGrpSpPr>
        <p:grpSpPr>
          <a:xfrm>
            <a:off x="4930655" y="2103437"/>
            <a:ext cx="6201898" cy="2404560"/>
            <a:chOff x="4930655" y="2103437"/>
            <a:chExt cx="6201898" cy="2404560"/>
          </a:xfrm>
        </p:grpSpPr>
        <p:pic>
          <p:nvPicPr>
            <p:cNvPr id="4" name="Picture 3">
              <a:extLst>
                <a:ext uri="{FF2B5EF4-FFF2-40B4-BE49-F238E27FC236}">
                  <a16:creationId xmlns:a16="http://schemas.microsoft.com/office/drawing/2014/main" id="{702945BA-34DC-764A-DEA9-71C3ACF353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30655" y="2177307"/>
              <a:ext cx="2330690" cy="2330690"/>
            </a:xfrm>
            <a:prstGeom prst="rect">
              <a:avLst/>
            </a:prstGeom>
          </p:spPr>
        </p:pic>
        <p:pic>
          <p:nvPicPr>
            <p:cNvPr id="5" name="Picture 4">
              <a:extLst>
                <a:ext uri="{FF2B5EF4-FFF2-40B4-BE49-F238E27FC236}">
                  <a16:creationId xmlns:a16="http://schemas.microsoft.com/office/drawing/2014/main" id="{1D84DA10-56E2-5EAB-0EF3-21CE2220E9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01863" y="2103437"/>
              <a:ext cx="2330690" cy="2330690"/>
            </a:xfrm>
            <a:prstGeom prst="rect">
              <a:avLst/>
            </a:prstGeom>
          </p:spPr>
        </p:pic>
      </p:grpSp>
    </p:spTree>
    <p:extLst>
      <p:ext uri="{BB962C8B-B14F-4D97-AF65-F5344CB8AC3E}">
        <p14:creationId xmlns:p14="http://schemas.microsoft.com/office/powerpoint/2010/main" val="3262189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a:solidFill>
                  <a:srgbClr val="E8EAED"/>
                </a:solidFill>
                <a:effectLst/>
                <a:latin typeface="+mn-lt"/>
                <a:ea typeface="+mj-ea"/>
                <a:cs typeface="+mj-cs"/>
              </a:rPr>
              <a:t>Slide 9 Review</a:t>
            </a:r>
            <a:endParaRPr lang="en-AU" sz="800">
              <a:solidFill>
                <a:srgbClr val="E8EAED"/>
              </a:solidFill>
              <a:latin typeface="+mn-lt"/>
            </a:endParaRPr>
          </a:p>
        </p:txBody>
      </p:sp>
      <p:sp>
        <p:nvSpPr>
          <p:cNvPr id="3" name="Title 1">
            <a:extLst>
              <a:ext uri="{FF2B5EF4-FFF2-40B4-BE49-F238E27FC236}">
                <a16:creationId xmlns:a16="http://schemas.microsoft.com/office/drawing/2014/main" id="{189F74AF-C93F-E432-A5E8-59968589B326}"/>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-s</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9734308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5" ma:contentTypeDescription="Create a new document." ma:contentTypeScope="" ma:versionID="f59fd6dfb918e50fe34ee862c39c136a">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4B6B44C-FE25-47D4-AD61-028CF4DE9483}">
  <ds:schemaRefs>
    <ds:schemaRef ds:uri="64eff3df-e3d6-48ed-978f-45ff25640900"/>
    <ds:schemaRef ds:uri="http://schemas.openxmlformats.org/package/2006/metadata/core-properties"/>
    <ds:schemaRef ds:uri="http://www.w3.org/XML/1998/namespace"/>
    <ds:schemaRef ds:uri="ff236c08-9611-4854-a4bb-16d44b7327b6"/>
    <ds:schemaRef ds:uri="http://purl.org/dc/terms/"/>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FAB010F9-D432-4390-916A-A8266DED33AF}"/>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72</TotalTime>
  <Words>5556</Words>
  <Application>Microsoft Office PowerPoint</Application>
  <PresentationFormat>Widescreen</PresentationFormat>
  <Paragraphs>711</Paragraphs>
  <Slides>43</Slides>
  <Notes>42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Calibri</vt:lpstr>
      <vt:lpstr>Calibri Light</vt:lpstr>
      <vt:lpstr>Comic Sans MS</vt:lpstr>
      <vt:lpstr>Symbol</vt:lpstr>
      <vt:lpstr>Tenorite</vt:lpstr>
      <vt:lpstr>Office Theme</vt:lpstr>
      <vt:lpstr>Slide 1 Start of presentation, zz says /z/</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Review</vt:lpstr>
      <vt:lpstr>Slide 13 Review</vt:lpstr>
      <vt:lpstr>Slide 14 Review</vt:lpstr>
      <vt:lpstr>Slide 15 End of review, start of lesson</vt:lpstr>
      <vt:lpstr>Slide 16 Phonemic awareness</vt:lpstr>
      <vt:lpstr>Slide 17 Phonemic awareness</vt:lpstr>
      <vt:lpstr>Slide 18 Learning intention and success criteria</vt:lpstr>
      <vt:lpstr>Slide 19 I do</vt:lpstr>
      <vt:lpstr>Slide 20 I do</vt:lpstr>
      <vt:lpstr>Slide 21 We do</vt:lpstr>
      <vt:lpstr>Slide 22 I do</vt:lpstr>
      <vt:lpstr>Slide 23 I do</vt:lpstr>
      <vt:lpstr>Slide 24 I do</vt:lpstr>
      <vt:lpstr>Slide 25 We do</vt:lpstr>
      <vt:lpstr>Slide 26 We do</vt:lpstr>
      <vt:lpstr>Slide 27 We do</vt:lpstr>
      <vt:lpstr>Slide 28 I do</vt:lpstr>
      <vt:lpstr>Slide 29 I do</vt:lpstr>
      <vt:lpstr>Slide 30 I do</vt:lpstr>
      <vt:lpstr>Slide 31 We do</vt:lpstr>
      <vt:lpstr>Slide 32 We do</vt:lpstr>
      <vt:lpstr>Slide 33 We do</vt:lpstr>
      <vt:lpstr>Slide 34 I do</vt:lpstr>
      <vt:lpstr>Slide 35 We do</vt:lpstr>
      <vt:lpstr>Slide 36 I do</vt:lpstr>
      <vt:lpstr>Slide 37 We do</vt:lpstr>
      <vt:lpstr>Slide 38 I do</vt:lpstr>
      <vt:lpstr>Slide 39 We do</vt:lpstr>
      <vt:lpstr>Slide 40 Check for understanding</vt:lpstr>
      <vt:lpstr>Slide 41 Check for understanding</vt:lpstr>
      <vt:lpstr>Slide 42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2026-03-31T23:43:51Z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