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4.xml" ContentType="application/vnd.openxmlformats-officedocument.presentationml.tags+xml"/>
  <Override PartName="/ppt/notesSlides/notesSlide18.xml" ContentType="application/vnd.openxmlformats-officedocument.presentationml.notesSlide+xml"/>
  <Override PartName="/ppt/tags/tag5.xml" ContentType="application/vnd.openxmlformats-officedocument.presentationml.tags+xml"/>
  <Override PartName="/ppt/notesSlides/notesSlide19.xml" ContentType="application/vnd.openxmlformats-officedocument.presentationml.notesSlide+xml"/>
  <Override PartName="/ppt/tags/tag6.xml" ContentType="application/vnd.openxmlformats-officedocument.presentationml.tags+xml"/>
  <Override PartName="/ppt/notesSlides/notesSlide20.xml" ContentType="application/vnd.openxmlformats-officedocument.presentationml.notesSlide+xml"/>
  <Override PartName="/ppt/tags/tag7.xml" ContentType="application/vnd.openxmlformats-officedocument.presentationml.tags+xml"/>
  <Override PartName="/ppt/notesSlides/notesSlide21.xml" ContentType="application/vnd.openxmlformats-officedocument.presentationml.notesSlide+xml"/>
  <Override PartName="/ppt/tags/tag8.xml" ContentType="application/vnd.openxmlformats-officedocument.presentationml.tags+xml"/>
  <Override PartName="/ppt/notesSlides/notesSlide22.xml" ContentType="application/vnd.openxmlformats-officedocument.presentationml.notesSlide+xml"/>
  <Override PartName="/ppt/tags/tag9.xml" ContentType="application/vnd.openxmlformats-officedocument.presentationml.tags+xml"/>
  <Override PartName="/ppt/notesSlides/notesSlide23.xml" ContentType="application/vnd.openxmlformats-officedocument.presentationml.notesSlide+xml"/>
  <Override PartName="/ppt/tags/tag10.xml" ContentType="application/vnd.openxmlformats-officedocument.presentationml.tags+xml"/>
  <Override PartName="/ppt/notesSlides/notesSlide24.xml" ContentType="application/vnd.openxmlformats-officedocument.presentationml.notesSlide+xml"/>
  <Override PartName="/ppt/tags/tag11.xml" ContentType="application/vnd.openxmlformats-officedocument.presentationml.tags+xml"/>
  <Override PartName="/ppt/notesSlides/notesSlide25.xml" ContentType="application/vnd.openxmlformats-officedocument.presentationml.notesSlide+xml"/>
  <Override PartName="/ppt/tags/tag12.xml" ContentType="application/vnd.openxmlformats-officedocument.presentationml.tags+xml"/>
  <Override PartName="/ppt/notesSlides/notesSlide26.xml" ContentType="application/vnd.openxmlformats-officedocument.presentationml.notesSlide+xml"/>
  <Override PartName="/ppt/tags/tag13.xml" ContentType="application/vnd.openxmlformats-officedocument.presentationml.tags+xml"/>
  <Override PartName="/ppt/notesSlides/notesSlide27.xml" ContentType="application/vnd.openxmlformats-officedocument.presentationml.notesSlide+xml"/>
  <Override PartName="/ppt/tags/tag14.xml" ContentType="application/vnd.openxmlformats-officedocument.presentationml.tags+xml"/>
  <Override PartName="/ppt/notesSlides/notesSlide28.xml" ContentType="application/vnd.openxmlformats-officedocument.presentationml.notesSlide+xml"/>
  <Override PartName="/ppt/tags/tag15.xml" ContentType="application/vnd.openxmlformats-officedocument.presentationml.tags+xml"/>
  <Override PartName="/ppt/notesSlides/notesSlide29.xml" ContentType="application/vnd.openxmlformats-officedocument.presentationml.notesSlide+xml"/>
  <Override PartName="/ppt/tags/tag16.xml" ContentType="application/vnd.openxmlformats-officedocument.presentationml.tags+xml"/>
  <Override PartName="/ppt/notesSlides/notesSlide30.xml" ContentType="application/vnd.openxmlformats-officedocument.presentationml.notesSlide+xml"/>
  <Override PartName="/ppt/tags/tag17.xml" ContentType="application/vnd.openxmlformats-officedocument.presentationml.tags+xml"/>
  <Override PartName="/ppt/notesSlides/notesSlide31.xml" ContentType="application/vnd.openxmlformats-officedocument.presentationml.notesSlide+xml"/>
  <Override PartName="/ppt/tags/tag18.xml" ContentType="application/vnd.openxmlformats-officedocument.presentationml.tags+xml"/>
  <Override PartName="/ppt/notesSlides/notesSlide32.xml" ContentType="application/vnd.openxmlformats-officedocument.presentationml.notesSlide+xml"/>
  <Override PartName="/ppt/tags/tag19.xml" ContentType="application/vnd.openxmlformats-officedocument.presentationml.tags+xml"/>
  <Override PartName="/ppt/notesSlides/notesSlide33.xml" ContentType="application/vnd.openxmlformats-officedocument.presentationml.notesSlide+xml"/>
  <Override PartName="/ppt/tags/tag20.xml" ContentType="application/vnd.openxmlformats-officedocument.presentationml.tags+xml"/>
  <Override PartName="/ppt/notesSlides/notesSlide34.xml" ContentType="application/vnd.openxmlformats-officedocument.presentationml.notesSlide+xml"/>
  <Override PartName="/ppt/tags/tag21.xml" ContentType="application/vnd.openxmlformats-officedocument.presentationml.tags+xml"/>
  <Override PartName="/ppt/notesSlides/notesSlide35.xml" ContentType="application/vnd.openxmlformats-officedocument.presentationml.notesSlide+xml"/>
  <Override PartName="/ppt/tags/tag22.xml" ContentType="application/vnd.openxmlformats-officedocument.presentationml.tags+xml"/>
  <Override PartName="/ppt/notesSlides/notesSlide36.xml" ContentType="application/vnd.openxmlformats-officedocument.presentationml.notesSlide+xml"/>
  <Override PartName="/ppt/tags/tag23.xml" ContentType="application/vnd.openxmlformats-officedocument.presentationml.tags+xml"/>
  <Override PartName="/ppt/notesSlides/notesSlide37.xml" ContentType="application/vnd.openxmlformats-officedocument.presentationml.notesSlide+xml"/>
  <Override PartName="/ppt/tags/tag24.xml" ContentType="application/vnd.openxmlformats-officedocument.presentationml.tags+xml"/>
  <Override PartName="/ppt/notesSlides/notesSlide38.xml" ContentType="application/vnd.openxmlformats-officedocument.presentationml.notesSlide+xml"/>
  <Override PartName="/ppt/tags/tag25.xml" ContentType="application/vnd.openxmlformats-officedocument.presentationml.tags+xml"/>
  <Override PartName="/ppt/notesSlides/notesSlide39.xml" ContentType="application/vnd.openxmlformats-officedocument.presentationml.notesSlide+xml"/>
  <Override PartName="/ppt/tags/tag26.xml" ContentType="application/vnd.openxmlformats-officedocument.presentationml.tags+xml"/>
  <Override PartName="/ppt/notesSlides/notesSlide40.xml" ContentType="application/vnd.openxmlformats-officedocument.presentationml.notesSlide+xml"/>
  <Override PartName="/ppt/tags/tag27.xml" ContentType="application/vnd.openxmlformats-officedocument.presentationml.tags+xml"/>
  <Override PartName="/ppt/notesSlides/notesSlide41.xml" ContentType="application/vnd.openxmlformats-officedocument.presentationml.notesSlide+xml"/>
  <Override PartName="/ppt/tags/tag28.xml" ContentType="application/vnd.openxmlformats-officedocument.presentationml.tags+xml"/>
  <Override PartName="/ppt/notesSlides/notesSlide42.xml" ContentType="application/vnd.openxmlformats-officedocument.presentationml.notesSlide+xml"/>
  <Override PartName="/ppt/tags/tag29.xml" ContentType="application/vnd.openxmlformats-officedocument.presentationml.tags+xml"/>
  <Override PartName="/ppt/notesSlides/notesSlide43.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8"/>
  </p:notesMasterIdLst>
  <p:handoutMasterIdLst>
    <p:handoutMasterId r:id="rId49"/>
  </p:handoutMasterIdLst>
  <p:sldIdLst>
    <p:sldId id="514" r:id="rId5"/>
    <p:sldId id="498" r:id="rId6"/>
    <p:sldId id="517" r:id="rId7"/>
    <p:sldId id="518" r:id="rId8"/>
    <p:sldId id="500" r:id="rId9"/>
    <p:sldId id="501" r:id="rId10"/>
    <p:sldId id="502" r:id="rId11"/>
    <p:sldId id="503" r:id="rId12"/>
    <p:sldId id="519" r:id="rId13"/>
    <p:sldId id="520" r:id="rId14"/>
    <p:sldId id="523" r:id="rId15"/>
    <p:sldId id="504" r:id="rId16"/>
    <p:sldId id="505" r:id="rId17"/>
    <p:sldId id="506" r:id="rId18"/>
    <p:sldId id="497" r:id="rId19"/>
    <p:sldId id="507" r:id="rId20"/>
    <p:sldId id="508" r:id="rId21"/>
    <p:sldId id="492" r:id="rId22"/>
    <p:sldId id="522" r:id="rId23"/>
    <p:sldId id="464" r:id="rId24"/>
    <p:sldId id="465" r:id="rId25"/>
    <p:sldId id="466" r:id="rId26"/>
    <p:sldId id="496" r:id="rId27"/>
    <p:sldId id="468" r:id="rId28"/>
    <p:sldId id="469" r:id="rId29"/>
    <p:sldId id="470" r:id="rId30"/>
    <p:sldId id="471" r:id="rId31"/>
    <p:sldId id="472" r:id="rId32"/>
    <p:sldId id="473" r:id="rId33"/>
    <p:sldId id="474" r:id="rId34"/>
    <p:sldId id="475" r:id="rId35"/>
    <p:sldId id="476" r:id="rId36"/>
    <p:sldId id="477" r:id="rId37"/>
    <p:sldId id="478" r:id="rId38"/>
    <p:sldId id="479" r:id="rId39"/>
    <p:sldId id="480" r:id="rId40"/>
    <p:sldId id="483" r:id="rId41"/>
    <p:sldId id="481" r:id="rId42"/>
    <p:sldId id="482" r:id="rId43"/>
    <p:sldId id="493" r:id="rId44"/>
    <p:sldId id="485" r:id="rId45"/>
    <p:sldId id="486" r:id="rId46"/>
    <p:sldId id="494" r:id="rId47"/>
  </p:sldIdLst>
  <p:sldSz cx="12192000" cy="6858000"/>
  <p:notesSz cx="6858000" cy="9144000"/>
  <p:custDataLst>
    <p:tags r:id="rId5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AC1A14C9-5C87-F7A0-98A6-59A8A750B5A3}" name="Liz Heynes" initials="LH" userId="S::Liz.Heynes@esa.edu.au::e5ff50d5-f39a-42f6-9e9f-e790bcc8c38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EAED"/>
    <a:srgbClr val="E8E9E8"/>
    <a:srgbClr val="686E63"/>
    <a:srgbClr val="B51963"/>
    <a:srgbClr val="F4DCE8"/>
    <a:srgbClr val="ED1654"/>
    <a:srgbClr val="F03F73"/>
    <a:srgbClr val="FCDCE5"/>
    <a:srgbClr val="0E1E42"/>
    <a:srgbClr val="4557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20"/>
    <p:restoredTop sz="24697" autoAdjust="0"/>
  </p:normalViewPr>
  <p:slideViewPr>
    <p:cSldViewPr snapToGrid="0">
      <p:cViewPr varScale="1">
        <p:scale>
          <a:sx n="111" d="100"/>
          <a:sy n="111" d="100"/>
        </p:scale>
        <p:origin x="558" y="120"/>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tags" Target="tags/tag1.xml"/><Relationship Id="rId55"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56" Type="http://schemas.microsoft.com/office/2018/10/relationships/authors" Target="authors.xml"/><Relationship Id="rId8" Type="http://schemas.openxmlformats.org/officeDocument/2006/relationships/slide" Target="slides/slide4.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1C2628FB-1F07-4B48-8FB3-27553585B1CA}"/>
    <pc:docChg chg="custSel modSld modMainMaster">
      <pc:chgData name="Kerrie Shanahan" userId="ae473d9f-76e9-476f-892f-2674ea963afc" providerId="ADAL" clId="{1C2628FB-1F07-4B48-8FB3-27553585B1CA}" dt="2026-03-31T23:43:26.926" v="36" actId="20577"/>
      <pc:docMkLst>
        <pc:docMk/>
      </pc:docMkLst>
      <pc:sldChg chg="modNotesTx">
        <pc:chgData name="Kerrie Shanahan" userId="ae473d9f-76e9-476f-892f-2674ea963afc" providerId="ADAL" clId="{1C2628FB-1F07-4B48-8FB3-27553585B1CA}" dt="2026-03-30T22:13:25.631" v="34" actId="113"/>
        <pc:sldMkLst>
          <pc:docMk/>
          <pc:sldMk cId="4124420387" sldId="500"/>
        </pc:sldMkLst>
      </pc:sldChg>
      <pc:sldChg chg="modNotesTx">
        <pc:chgData name="Kerrie Shanahan" userId="ae473d9f-76e9-476f-892f-2674ea963afc" providerId="ADAL" clId="{1C2628FB-1F07-4B48-8FB3-27553585B1CA}" dt="2026-03-30T03:24:30.314" v="0" actId="20577"/>
        <pc:sldMkLst>
          <pc:docMk/>
          <pc:sldMk cId="849105142" sldId="507"/>
        </pc:sldMkLst>
      </pc:sldChg>
      <pc:sldChg chg="modNotesTx">
        <pc:chgData name="Kerrie Shanahan" userId="ae473d9f-76e9-476f-892f-2674ea963afc" providerId="ADAL" clId="{1C2628FB-1F07-4B48-8FB3-27553585B1CA}" dt="2026-03-30T03:24:34.528" v="1" actId="20577"/>
        <pc:sldMkLst>
          <pc:docMk/>
          <pc:sldMk cId="2578423008" sldId="508"/>
        </pc:sldMkLst>
      </pc:sldChg>
      <pc:sldMasterChg chg="modSldLayout">
        <pc:chgData name="Kerrie Shanahan" userId="ae473d9f-76e9-476f-892f-2674ea963afc" providerId="ADAL" clId="{1C2628FB-1F07-4B48-8FB3-27553585B1CA}" dt="2026-03-31T23:43:26.926" v="36" actId="20577"/>
        <pc:sldMasterMkLst>
          <pc:docMk/>
          <pc:sldMasterMk cId="1034081160" sldId="2147483648"/>
        </pc:sldMasterMkLst>
        <pc:sldLayoutChg chg="modSp mod">
          <pc:chgData name="Kerrie Shanahan" userId="ae473d9f-76e9-476f-892f-2674ea963afc" providerId="ADAL" clId="{1C2628FB-1F07-4B48-8FB3-27553585B1CA}" dt="2026-03-31T23:43:26.926" v="36" actId="20577"/>
          <pc:sldLayoutMkLst>
            <pc:docMk/>
            <pc:sldMasterMk cId="1034081160" sldId="2147483648"/>
            <pc:sldLayoutMk cId="2888302651" sldId="2147483721"/>
          </pc:sldLayoutMkLst>
          <pc:spChg chg="mod">
            <ac:chgData name="Kerrie Shanahan" userId="ae473d9f-76e9-476f-892f-2674ea963afc" providerId="ADAL" clId="{1C2628FB-1F07-4B48-8FB3-27553585B1CA}" dt="2026-03-31T23:43:26.926" v="36" actId="20577"/>
            <ac:spMkLst>
              <pc:docMk/>
              <pc:sldMasterMk cId="1034081160" sldId="2147483648"/>
              <pc:sldLayoutMk cId="2888302651" sldId="2147483721"/>
              <ac:spMk id="22" creationId="{82FB9C96-9E1B-5F2E-F4C0-FDA913B2B3A9}"/>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1/04/2026</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1/04/2026</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pPr>
              <a:defRPr/>
            </a:pPr>
            <a:r>
              <a:rPr lang="en-AU">
                <a:latin typeface="+mn-lt"/>
              </a:rPr>
              <a:t>Review of previously learned content (slides 2 to 15) takes approximately 10 minutes. </a:t>
            </a:r>
            <a:endParaRPr lang="en-AU">
              <a:latin typeface="+mn-lt"/>
              <a:cs typeface="Calibri"/>
            </a:endParaRPr>
          </a:p>
          <a:p>
            <a:pPr>
              <a:defRPr/>
            </a:pPr>
            <a:endParaRPr lang="en-AU">
              <a:latin typeface="+mn-lt"/>
            </a:endParaRPr>
          </a:p>
          <a:p>
            <a:pPr>
              <a:defRPr/>
            </a:pPr>
            <a:r>
              <a:rPr lang="en-AU">
                <a:latin typeface="+mn-lt"/>
              </a:rPr>
              <a:t>Explicit teaching of:</a:t>
            </a:r>
          </a:p>
          <a:p>
            <a:pPr marL="171450" indent="-171450">
              <a:buFont typeface="Arial" panose="020B0604020202020204" pitchFamily="34" charset="0"/>
              <a:buChar char="•"/>
              <a:defRPr/>
            </a:pPr>
            <a:r>
              <a:rPr lang="en-AU">
                <a:latin typeface="+mn-lt"/>
              </a:rPr>
              <a:t>new phonemic awareness skills (slides 16 and 17) </a:t>
            </a:r>
          </a:p>
          <a:p>
            <a:pPr marL="171450" indent="-171450">
              <a:buFont typeface="Arial" panose="020B0604020202020204" pitchFamily="34" charset="0"/>
              <a:buChar char="•"/>
              <a:defRPr/>
            </a:pPr>
            <a:r>
              <a:rPr lang="en-AU">
                <a:latin typeface="+mn-lt"/>
              </a:rPr>
              <a:t>the letter–sound correspondence </a:t>
            </a:r>
            <a:r>
              <a:rPr lang="en-AU" b="1">
                <a:latin typeface="+mn-lt"/>
              </a:rPr>
              <a:t>ss</a:t>
            </a:r>
            <a:r>
              <a:rPr lang="en-AU">
                <a:latin typeface="+mn-lt"/>
              </a:rPr>
              <a:t> says /s/ (slides 18 to 42)</a:t>
            </a:r>
          </a:p>
          <a:p>
            <a:pPr marL="171450" indent="-171450">
              <a:buFont typeface="Arial" panose="020B0604020202020204" pitchFamily="34" charset="0"/>
              <a:buChar char="•"/>
              <a:defRPr/>
            </a:pPr>
            <a:r>
              <a:rPr lang="en-AU">
                <a:latin typeface="+mn-lt"/>
              </a:rPr>
              <a:t>the irregular word </a:t>
            </a:r>
            <a:r>
              <a:rPr lang="en-AU" b="1">
                <a:latin typeface="+mn-lt"/>
              </a:rPr>
              <a:t>here</a:t>
            </a:r>
            <a:r>
              <a:rPr lang="en-AU" b="0">
                <a:latin typeface="+mn-lt"/>
              </a:rPr>
              <a:t> (slides 34 and 35).</a:t>
            </a:r>
          </a:p>
          <a:p>
            <a:pPr>
              <a:defRPr/>
            </a:pPr>
            <a:r>
              <a:rPr lang="en-AU" b="0">
                <a:latin typeface="+mn-lt"/>
              </a:rPr>
              <a:t>T</a:t>
            </a:r>
            <a:r>
              <a:rPr lang="en-AU">
                <a:latin typeface="+mn-lt"/>
              </a:rPr>
              <a:t>akes approximately 20 minutes. </a:t>
            </a:r>
            <a:endParaRPr lang="en-AU">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r>
              <a:rPr lang="en-US" b="1">
                <a:latin typeface="+mn-lt"/>
              </a:rPr>
              <a:t>Lesson preparation</a:t>
            </a:r>
          </a:p>
          <a:p>
            <a:endParaRPr lang="en-US">
              <a:latin typeface="+mn-lt"/>
            </a:endParaRPr>
          </a:p>
          <a:p>
            <a:pPr marL="171450" indent="-171450">
              <a:buFont typeface="Arial" panose="020B0604020202020204" pitchFamily="34" charset="0"/>
              <a:buChar char="•"/>
            </a:pPr>
            <a:r>
              <a:rPr lang="en-US">
                <a:latin typeface="+mn-lt"/>
              </a:rPr>
              <a:t>Go to the download folder for this phase; it includes a Word file for the student sheet for this lesson. </a:t>
            </a:r>
            <a:r>
              <a:rPr lang="en-US">
                <a:effectLst/>
                <a:latin typeface="+mn-lt"/>
              </a:rPr>
              <a:t>Print one student sheet for each student </a:t>
            </a:r>
            <a:r>
              <a:rPr lang="en-AU" u="none">
                <a:latin typeface="+mn-lt"/>
              </a:rPr>
              <a:t>(to be used with slide 41).</a:t>
            </a:r>
            <a:endParaRPr lang="en-AU" u="none">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solidFill>
                  <a:srgbClr val="000000"/>
                </a:solidFill>
                <a:effectLst/>
                <a:latin typeface="+mn-lt"/>
              </a:rPr>
              <a:t>If desired, edit the letters on slides 20 and 21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Prepare application tasks for independent practice (slide 42). For example, you could use the Phonics pair-game templates on the Literacy Hub (www.literacyhub.edu.au/search/phonics-pair-game-templates) and add words containing letter–sound correspondences students have already learned.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a:t>
            </a:fld>
            <a:endParaRPr lang="en-AU"/>
          </a:p>
        </p:txBody>
      </p:sp>
    </p:spTree>
    <p:extLst>
      <p:ext uri="{BB962C8B-B14F-4D97-AF65-F5344CB8AC3E}">
        <p14:creationId xmlns:p14="http://schemas.microsoft.com/office/powerpoint/2010/main" val="11548413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C768AD-0F38-F8F1-1582-762341CEE4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03A5A8-71B2-283E-EE09-05DB280B32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6F9B53F-7FA2-DD06-2375-26385304E06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Ask students to read the words by first reading the base word then reading it with the </a:t>
            </a:r>
            <a:r>
              <a:rPr lang="en-US" b="1"/>
              <a:t>-s </a:t>
            </a:r>
            <a:r>
              <a:rPr lang="en-US" b="0"/>
              <a:t>suffix, f</a:t>
            </a:r>
            <a:r>
              <a:rPr lang="en-US"/>
              <a:t>or example, </a:t>
            </a:r>
            <a:r>
              <a:rPr lang="en-US" b="1"/>
              <a:t>dot</a:t>
            </a:r>
            <a:r>
              <a:rPr lang="en-US"/>
              <a:t>, </a:t>
            </a:r>
            <a:r>
              <a:rPr lang="en-US" b="1"/>
              <a:t>dots</a:t>
            </a:r>
            <a:r>
              <a:rPr lang="en-US"/>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You may initially place your hand over the suffix as you ask students to read each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Choose some students to explain what each word means. Encourage them to use the language ‘more than one’.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to read each word.</a:t>
            </a:r>
          </a:p>
          <a:p>
            <a:endParaRPr lang="en-AU"/>
          </a:p>
        </p:txBody>
      </p:sp>
      <p:sp>
        <p:nvSpPr>
          <p:cNvPr id="4" name="Slide Number Placeholder 3">
            <a:extLst>
              <a:ext uri="{FF2B5EF4-FFF2-40B4-BE49-F238E27FC236}">
                <a16:creationId xmlns:a16="http://schemas.microsoft.com/office/drawing/2014/main" id="{18F844C3-9203-69E1-062A-DF52AD73027F}"/>
              </a:ext>
            </a:extLst>
          </p:cNvPr>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25715309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9369F5-17CE-2F21-FBCB-CC744EB780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FF0D4B-1A23-5FB3-9BC8-EAE5FA726B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85E537-6A6A-28C5-F485-42B97B769B7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logs</a:t>
            </a:r>
            <a:r>
              <a:rPr lang="en-US" b="0"/>
              <a:t>,</a:t>
            </a:r>
            <a:r>
              <a:rPr lang="en-US" b="1"/>
              <a:t> pens</a:t>
            </a:r>
            <a:r>
              <a:rPr lang="en-US" b="0"/>
              <a:t>,</a:t>
            </a:r>
            <a:r>
              <a:rPr lang="en-US" b="1"/>
              <a:t> cans</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adding the </a:t>
            </a:r>
            <a:r>
              <a:rPr lang="en-US" b="1"/>
              <a:t>–s </a:t>
            </a:r>
            <a:r>
              <a:rPr lang="en-US"/>
              <a:t>suffix.</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Then choose a student to explain what each word means. Encourage them to use the language ‘more than one’.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a:effectLst/>
              <a:latin typeface="+mn-lt"/>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a:p>
            <a:endParaRPr lang="en-US"/>
          </a:p>
          <a:p>
            <a:endParaRPr lang="en-AU"/>
          </a:p>
        </p:txBody>
      </p:sp>
      <p:sp>
        <p:nvSpPr>
          <p:cNvPr id="4" name="Slide Number Placeholder 3">
            <a:extLst>
              <a:ext uri="{FF2B5EF4-FFF2-40B4-BE49-F238E27FC236}">
                <a16:creationId xmlns:a16="http://schemas.microsoft.com/office/drawing/2014/main" id="{3F393B5F-46FF-DAF5-5D26-E59A46D36CDD}"/>
              </a:ext>
            </a:extLst>
          </p:cNvPr>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30264010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err="1"/>
              <a:t>wh</a:t>
            </a:r>
            <a:r>
              <a:rPr lang="en-US" b="1"/>
              <a:t>/ere</a:t>
            </a:r>
            <a:r>
              <a:rPr lang="en-US" b="0"/>
              <a:t>,</a:t>
            </a:r>
            <a:r>
              <a:rPr lang="en-US" b="1"/>
              <a:t> where</a:t>
            </a:r>
            <a:r>
              <a:rPr lang="en-US" b="0"/>
              <a:t>, </a:t>
            </a:r>
            <a:r>
              <a:rPr lang="en-US" b="1" err="1"/>
              <a:t>wh</a:t>
            </a:r>
            <a:r>
              <a:rPr lang="en-US" b="1"/>
              <a:t>-ere</a:t>
            </a:r>
            <a:r>
              <a:rPr lang="en-US" b="0"/>
              <a:t> spells </a:t>
            </a:r>
            <a:r>
              <a:rPr lang="en-US" b="1"/>
              <a:t>where</a:t>
            </a:r>
            <a:r>
              <a:rPr lang="en-US" b="0"/>
              <a:t>. </a:t>
            </a:r>
            <a:r>
              <a:rPr lang="en-US"/>
              <a:t>Then ask students to try again.</a:t>
            </a:r>
          </a:p>
          <a:p>
            <a:endParaRPr lang="en-AU"/>
          </a:p>
          <a:p>
            <a:r>
              <a:rPr lang="en-AU"/>
              <a:t>Note: You may like to ask students </a:t>
            </a:r>
            <a:r>
              <a:rPr lang="en-AU" i="0"/>
              <a:t>which two irregular words use the </a:t>
            </a:r>
            <a:r>
              <a:rPr lang="en-AU" b="1" i="0"/>
              <a:t>ere</a:t>
            </a:r>
            <a:r>
              <a:rPr lang="en-AU" i="0"/>
              <a:t> spelling to say </a:t>
            </a:r>
            <a:r>
              <a:rPr lang="en-AU" b="1" i="0"/>
              <a:t>air</a:t>
            </a:r>
            <a:r>
              <a:rPr lang="en-AU" b="0" i="0"/>
              <a:t>.</a:t>
            </a:r>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37938936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a:t>
            </a:r>
          </a:p>
          <a:p>
            <a:pPr marL="172800" lvl="0" indent="-1728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 model the process.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12360193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Tell students the sentence they are going to write: </a:t>
            </a:r>
            <a:r>
              <a:rPr lang="en-US" b="1"/>
              <a:t>Jeff did it so it is where he left it.</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repeat the sentence to you</a:t>
            </a:r>
            <a:endParaRPr lang="en-US">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effectLst/>
                <a:latin typeface="+mn-lt"/>
                <a:cs typeface="Calibri"/>
              </a:rPr>
              <a:t>show the sentence they have written by placing their mini-whiteboard underneath their chin for you to check.</a:t>
            </a:r>
            <a:endParaRPr lang="en-US" sz="1200">
              <a:effectLst/>
              <a:latin typeface="+mn-lt"/>
              <a:ea typeface="Calibri"/>
              <a:cs typeface="Calibri"/>
            </a:endParaRP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a:t>
            </a:r>
          </a:p>
          <a:p>
            <a:r>
              <a:rPr lang="en-US"/>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9737673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8952295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 do</a:t>
            </a:r>
          </a:p>
          <a:p>
            <a:endParaRPr lang="en-US" b="1" dirty="0">
              <a:latin typeface="+mn-lt"/>
            </a:endParaRPr>
          </a:p>
          <a:p>
            <a:r>
              <a:rPr lang="en-US" b="1" dirty="0">
                <a:latin typeface="+mn-lt"/>
              </a:rPr>
              <a:t>Swap it, blend it (words ending in adjacent consonants): </a:t>
            </a:r>
            <a:r>
              <a:rPr lang="en-US" b="0" dirty="0">
                <a:latin typeface="+mn-lt"/>
              </a:rPr>
              <a:t>targeting </a:t>
            </a:r>
            <a:r>
              <a:rPr lang="en-US" b="0" i="0" dirty="0">
                <a:solidFill>
                  <a:srgbClr val="000000"/>
                </a:solidFill>
                <a:effectLst/>
                <a:latin typeface="+mn-lt"/>
              </a:rPr>
              <a:t>blending of final adjacent consonants by substituting initial sounds in CVCC words</a:t>
            </a:r>
            <a:endParaRPr lang="en-US" b="0" dirty="0">
              <a:latin typeface="+mn-lt"/>
            </a:endParaRPr>
          </a:p>
          <a:p>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This phonemic awareness activity uses </a:t>
            </a:r>
            <a:r>
              <a:rPr lang="en-US" b="0" i="0" dirty="0">
                <a:solidFill>
                  <a:srgbClr val="000000"/>
                </a:solidFill>
                <a:effectLst/>
                <a:latin typeface="+mn-lt"/>
              </a:rPr>
              <a:t>CVCC </a:t>
            </a:r>
            <a:r>
              <a:rPr lang="en-US" b="0" dirty="0">
                <a:latin typeface="+mn-lt"/>
              </a:rPr>
              <a:t> pattern words.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Reading and spelling of </a:t>
            </a:r>
            <a:r>
              <a:rPr lang="en-US" b="0" i="0" dirty="0">
                <a:solidFill>
                  <a:srgbClr val="000000"/>
                </a:solidFill>
                <a:effectLst/>
                <a:latin typeface="+mn-lt"/>
              </a:rPr>
              <a:t>CVCC </a:t>
            </a:r>
            <a:r>
              <a:rPr lang="en-US" b="0" dirty="0">
                <a:latin typeface="+mn-lt"/>
              </a:rPr>
              <a:t> words is introduced in this phase so this activity will focus on students working with this word type orally.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Although this is an oral activity, you can write each word on the class whiteboard during both the I do and We do sections to support students’ understanding.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When demonstrating, it is important to isolate and highlight the two adjacent consonant sounds at the end of each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mn-lt"/>
            </a:endParaRPr>
          </a:p>
          <a:p>
            <a:r>
              <a:rPr lang="en-US" b="0" dirty="0">
                <a:latin typeface="+mn-lt"/>
              </a:rPr>
              <a:t>Tell students that you will:</a:t>
            </a:r>
          </a:p>
          <a:p>
            <a:pPr marL="171450" indent="-171450">
              <a:buFont typeface="Arial" panose="020B0604020202020204" pitchFamily="34" charset="0"/>
              <a:buChar char="•"/>
            </a:pPr>
            <a:r>
              <a:rPr lang="en-US" b="0" dirty="0">
                <a:latin typeface="+mn-lt"/>
              </a:rPr>
              <a:t>say a word that has two consonant sounds at the end</a:t>
            </a:r>
          </a:p>
          <a:p>
            <a:pPr marL="171450" indent="-171450">
              <a:buFont typeface="Arial" panose="020B0604020202020204" pitchFamily="34" charset="0"/>
              <a:buChar char="•"/>
            </a:pPr>
            <a:r>
              <a:rPr lang="en-US" b="0" dirty="0">
                <a:latin typeface="+mn-lt"/>
              </a:rPr>
              <a:t>swap the two sounds at the </a:t>
            </a:r>
            <a:r>
              <a:rPr lang="en-US" b="0" i="0" dirty="0">
                <a:latin typeface="+mn-lt"/>
              </a:rPr>
              <a:t>beginning</a:t>
            </a:r>
            <a:r>
              <a:rPr lang="en-US" b="0" dirty="0">
                <a:latin typeface="+mn-lt"/>
              </a:rPr>
              <a:t> of the word to make a new word</a:t>
            </a:r>
          </a:p>
          <a:p>
            <a:pPr marL="171450" indent="-171450">
              <a:buFont typeface="Arial" panose="020B0604020202020204" pitchFamily="34" charset="0"/>
              <a:buChar char="•"/>
            </a:pPr>
            <a:r>
              <a:rPr lang="en-US" b="0" dirty="0">
                <a:latin typeface="+mn-lt"/>
              </a:rPr>
              <a:t>blend the sounds in the word to read the new word.</a:t>
            </a:r>
          </a:p>
          <a:p>
            <a:pPr marL="171450" indent="-171450">
              <a:buFont typeface="Arial" panose="020B0604020202020204" pitchFamily="34" charset="0"/>
              <a:buChar cha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Say: </a:t>
            </a:r>
            <a:r>
              <a:rPr lang="en-US" sz="1200" i="1" dirty="0">
                <a:effectLst/>
                <a:latin typeface="+mn-lt"/>
              </a:rPr>
              <a:t>It can be tricky to notice both sounds when there are two consonants next to each other. I will pay extra attention </a:t>
            </a:r>
            <a:r>
              <a:rPr lang="en-US" b="0" i="1" dirty="0">
                <a:latin typeface="+mn-lt"/>
              </a:rPr>
              <a:t>to the last two sounds.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Start with the word </a:t>
            </a:r>
            <a:r>
              <a:rPr lang="en-US" b="1" dirty="0">
                <a:latin typeface="+mn-lt"/>
              </a:rPr>
              <a:t>pond.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Say:</a:t>
            </a:r>
            <a:r>
              <a:rPr lang="en-US" b="1" dirty="0">
                <a:latin typeface="+mn-lt"/>
              </a:rPr>
              <a:t> </a:t>
            </a:r>
            <a:r>
              <a:rPr lang="en-US" b="1" i="1" dirty="0">
                <a:latin typeface="+mn-lt"/>
              </a:rPr>
              <a:t>pond</a:t>
            </a:r>
            <a:r>
              <a:rPr lang="en-US" b="0" i="1" dirty="0">
                <a:latin typeface="+mn-lt"/>
              </a:rPr>
              <a:t>.</a:t>
            </a:r>
            <a:endParaRPr lang="en-US" b="1" i="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Blend each sound. Say: </a:t>
            </a:r>
            <a:r>
              <a:rPr lang="en-US" b="0" i="1" dirty="0">
                <a:latin typeface="+mn-lt"/>
              </a:rPr>
              <a:t>/p/, /o/, /n/, /d/ </a:t>
            </a:r>
            <a:r>
              <a:rPr lang="en-US" b="1" i="1" dirty="0">
                <a:latin typeface="+mn-lt"/>
              </a:rPr>
              <a:t>pond</a:t>
            </a:r>
            <a:r>
              <a:rPr lang="en-US" b="0" i="1" dirty="0">
                <a:latin typeface="+mn-lt"/>
              </a:rPr>
              <a:t>.</a:t>
            </a:r>
            <a:endParaRPr lang="en-US" b="1" i="1"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Sound out and write </a:t>
            </a:r>
            <a:r>
              <a:rPr lang="en-US" b="1" dirty="0">
                <a:latin typeface="+mn-lt"/>
              </a:rPr>
              <a:t>pond</a:t>
            </a:r>
            <a:r>
              <a:rPr lang="en-US" b="0" dirty="0">
                <a:latin typeface="+mn-lt"/>
              </a:rPr>
              <a:t> on your class whiteboard.</a:t>
            </a:r>
            <a:endParaRPr lang="en-US" b="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Say: </a:t>
            </a:r>
            <a:r>
              <a:rPr lang="en-US" b="0" i="1" dirty="0">
                <a:latin typeface="+mn-lt"/>
              </a:rPr>
              <a:t>If we swap /p/, /o/ in </a:t>
            </a:r>
            <a:r>
              <a:rPr lang="en-US" b="1" i="1" dirty="0">
                <a:latin typeface="+mn-lt"/>
              </a:rPr>
              <a:t>pond</a:t>
            </a:r>
            <a:r>
              <a:rPr lang="en-US" b="0" i="1" dirty="0">
                <a:latin typeface="+mn-lt"/>
              </a:rPr>
              <a:t> to /s/, /a/ we have /s/, /a/, /n/, /d/, </a:t>
            </a:r>
            <a:r>
              <a:rPr lang="en-US" b="1" i="1" dirty="0">
                <a:latin typeface="+mn-lt"/>
              </a:rPr>
              <a:t>sand</a:t>
            </a:r>
            <a:r>
              <a:rPr lang="en-US" b="0" i="1" dirty="0">
                <a:latin typeface="+mn-lt"/>
              </a:rPr>
              <a:t>.</a:t>
            </a:r>
            <a:r>
              <a:rPr lang="en-US" b="0" i="1" dirty="0">
                <a:latin typeface="+mn-lt"/>
                <a:ea typeface="Calibri"/>
                <a:cs typeface="Calibri"/>
              </a:rPr>
              <a:t> </a:t>
            </a:r>
            <a:r>
              <a:rPr lang="en-US" b="0" i="1" dirty="0">
                <a:latin typeface="+mn-lt"/>
              </a:rPr>
              <a:t>I will swap </a:t>
            </a:r>
            <a:r>
              <a:rPr lang="en-US" b="1" i="1" dirty="0">
                <a:latin typeface="+mn-lt"/>
              </a:rPr>
              <a:t>p</a:t>
            </a:r>
            <a:r>
              <a:rPr lang="en-US" b="0" i="1" dirty="0">
                <a:latin typeface="+mn-lt"/>
              </a:rPr>
              <a:t> and </a:t>
            </a:r>
            <a:r>
              <a:rPr lang="en-US" b="1" i="1" dirty="0">
                <a:latin typeface="+mn-lt"/>
              </a:rPr>
              <a:t>o </a:t>
            </a:r>
            <a:r>
              <a:rPr lang="en-US" b="0" i="1" dirty="0">
                <a:latin typeface="+mn-lt"/>
              </a:rPr>
              <a:t>to </a:t>
            </a:r>
            <a:r>
              <a:rPr lang="en-US" b="1" i="1" dirty="0">
                <a:latin typeface="+mn-lt"/>
              </a:rPr>
              <a:t>s</a:t>
            </a:r>
            <a:r>
              <a:rPr lang="en-US" b="0" i="1" dirty="0">
                <a:latin typeface="+mn-lt"/>
              </a:rPr>
              <a:t> and </a:t>
            </a:r>
            <a:r>
              <a:rPr lang="en-US" b="1" i="1" dirty="0">
                <a:latin typeface="+mn-lt"/>
              </a:rPr>
              <a:t>a</a:t>
            </a:r>
            <a:r>
              <a:rPr lang="en-US" b="0" i="1" dirty="0">
                <a:latin typeface="+mn-lt"/>
              </a:rPr>
              <a:t>.</a:t>
            </a:r>
            <a:br>
              <a:rPr lang="en-US" b="0" i="1" dirty="0">
                <a:latin typeface="+mn-lt"/>
                <a:ea typeface="Calibri"/>
                <a:cs typeface="Calibri"/>
              </a:rPr>
            </a:br>
            <a:r>
              <a:rPr lang="en-US" b="0" dirty="0">
                <a:latin typeface="+mn-lt"/>
              </a:rPr>
              <a:t>Rub out and replace the first two letters on your class whiteboard.</a:t>
            </a:r>
            <a:endParaRPr lang="en-US" b="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Say: </a:t>
            </a:r>
            <a:r>
              <a:rPr lang="en-US" b="0" i="1" dirty="0">
                <a:latin typeface="+mn-lt"/>
              </a:rPr>
              <a:t>Now I have the word /s/, /a/, /n/, /d/, </a:t>
            </a:r>
            <a:r>
              <a:rPr lang="en-US" b="1" i="1" dirty="0">
                <a:latin typeface="+mn-lt"/>
              </a:rPr>
              <a:t>sand</a:t>
            </a:r>
            <a:r>
              <a:rPr lang="en-US" b="0" i="1" dirty="0">
                <a:latin typeface="+mn-lt"/>
              </a:rPr>
              <a:t>.</a:t>
            </a:r>
            <a:endParaRPr lang="en-US" b="0" i="1" dirty="0">
              <a:latin typeface="+mn-lt"/>
              <a:ea typeface="Calibri"/>
              <a:cs typeface="Calibri"/>
            </a:endParaRPr>
          </a:p>
          <a:p>
            <a:pPr marL="0" indent="0">
              <a:buFont typeface="Arial" panose="020B0604020202020204" pitchFamily="34" charset="0"/>
              <a:buNone/>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Repeat with the following word pairs: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de</a:t>
            </a:r>
            <a:r>
              <a:rPr lang="en-US" b="0" dirty="0">
                <a:latin typeface="+mn-lt"/>
              </a:rPr>
              <a:t>sk</a:t>
            </a:r>
            <a:r>
              <a:rPr lang="en-AU" sz="1200" dirty="0">
                <a:effectLst/>
                <a:latin typeface="+mn-lt"/>
                <a:ea typeface="Calibri" panose="020F0502020204030204" pitchFamily="34" charset="0"/>
              </a:rPr>
              <a:t>–</a:t>
            </a:r>
            <a:r>
              <a:rPr lang="en-US" b="0" dirty="0">
                <a:latin typeface="+mn-lt"/>
              </a:rPr>
              <a:t> </a:t>
            </a:r>
            <a:r>
              <a:rPr lang="en-US" b="1" dirty="0">
                <a:latin typeface="+mn-lt"/>
              </a:rPr>
              <a:t>ri</a:t>
            </a:r>
            <a:r>
              <a:rPr lang="en-US" b="0" dirty="0">
                <a:latin typeface="+mn-lt"/>
              </a:rPr>
              <a:t>sk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we</a:t>
            </a:r>
            <a:r>
              <a:rPr lang="en-US" b="0" dirty="0">
                <a:latin typeface="+mn-lt"/>
              </a:rPr>
              <a:t>nt </a:t>
            </a:r>
            <a:r>
              <a:rPr lang="en-AU" sz="1200" dirty="0">
                <a:effectLst/>
                <a:latin typeface="+mn-lt"/>
                <a:ea typeface="Calibri" panose="020F0502020204030204" pitchFamily="34" charset="0"/>
              </a:rPr>
              <a:t>–</a:t>
            </a:r>
            <a:r>
              <a:rPr lang="en-US" b="0" dirty="0">
                <a:latin typeface="+mn-lt"/>
              </a:rPr>
              <a:t> </a:t>
            </a:r>
            <a:r>
              <a:rPr lang="en-US" b="1" dirty="0">
                <a:latin typeface="+mn-lt"/>
              </a:rPr>
              <a:t>hu</a:t>
            </a:r>
            <a:r>
              <a:rPr lang="en-US" b="0" dirty="0">
                <a:latin typeface="+mn-lt"/>
              </a:rPr>
              <a:t>nt</a:t>
            </a:r>
            <a:endParaRPr lang="en-US" b="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cu</a:t>
            </a:r>
            <a:r>
              <a:rPr lang="en-US" b="0" dirty="0">
                <a:latin typeface="+mn-lt"/>
              </a:rPr>
              <a:t>sp </a:t>
            </a:r>
            <a:r>
              <a:rPr lang="en-AU" sz="1200" dirty="0">
                <a:effectLst/>
                <a:latin typeface="+mn-lt"/>
                <a:ea typeface="Calibri" panose="020F0502020204030204" pitchFamily="34" charset="0"/>
              </a:rPr>
              <a:t>–</a:t>
            </a:r>
            <a:r>
              <a:rPr lang="en-US" b="0" dirty="0">
                <a:latin typeface="+mn-lt"/>
              </a:rPr>
              <a:t> </a:t>
            </a:r>
            <a:r>
              <a:rPr lang="en-US" b="1" dirty="0">
                <a:latin typeface="+mn-lt"/>
              </a:rPr>
              <a:t>li</a:t>
            </a:r>
            <a:r>
              <a:rPr lang="en-US" b="0" dirty="0">
                <a:latin typeface="+mn-lt"/>
              </a:rPr>
              <a:t>sp</a:t>
            </a:r>
            <a:endParaRPr lang="en-US" b="1" dirty="0">
              <a:latin typeface="+mn-lt"/>
            </a:endParaRPr>
          </a:p>
          <a:p>
            <a:endParaRPr lang="en-AU" dirty="0"/>
          </a:p>
          <a:p>
            <a:pPr marL="0" indent="0">
              <a:buFont typeface="Arial" panose="020B0604020202020204" pitchFamily="34" charset="0"/>
              <a:buNone/>
            </a:pPr>
            <a:r>
              <a:rPr lang="en-US" b="0" dirty="0"/>
              <a:t>Note: The symbols included on the slide give students and teachers a visual reminder that they can substitute letters and sounds in this activity. </a:t>
            </a:r>
          </a:p>
          <a:p>
            <a:pPr marL="0" indent="0">
              <a:buFont typeface="Arial" panose="020B0604020202020204" pitchFamily="34" charset="0"/>
              <a:buNone/>
            </a:pPr>
            <a:r>
              <a:rPr lang="en-US" b="0" dirty="0"/>
              <a:t>You can edit slides as required to remove or change this symbol to best suit your students’ needs.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3375587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We do</a:t>
            </a:r>
            <a:endParaRPr lang="en-US" b="1" dirty="0">
              <a:latin typeface="+mn-lt"/>
              <a:ea typeface="Calibri"/>
              <a:cs typeface="Calibri"/>
            </a:endParaRPr>
          </a:p>
          <a:p>
            <a:endParaRPr lang="en-US" b="1" dirty="0">
              <a:latin typeface="+mn-lt"/>
            </a:endParaRPr>
          </a:p>
          <a:p>
            <a:r>
              <a:rPr lang="en-US" b="1" dirty="0">
                <a:latin typeface="+mn-lt"/>
              </a:rPr>
              <a:t>Swap it, blend it (words ending in adjacent consonants): </a:t>
            </a:r>
            <a:r>
              <a:rPr lang="en-US" b="0" i="0" dirty="0">
                <a:solidFill>
                  <a:srgbClr val="000000"/>
                </a:solidFill>
                <a:effectLst/>
                <a:latin typeface="+mn-lt"/>
              </a:rPr>
              <a:t>blending of final adjacent consonants by substituting initial sounds in CVCC words</a:t>
            </a:r>
            <a:endParaRPr lang="en-US" b="0" dirty="0">
              <a:latin typeface="+mn-lt"/>
            </a:endParaRPr>
          </a:p>
          <a:p>
            <a:endParaRPr lang="en-US" b="0" dirty="0">
              <a:latin typeface="+mn-lt"/>
            </a:endParaRPr>
          </a:p>
          <a:p>
            <a:r>
              <a:rPr lang="en-US" b="0" dirty="0">
                <a:latin typeface="+mn-lt"/>
              </a:rPr>
              <a:t>Ask students to join in saying and swapping the sounds. You will demonstrate the spelling* of each word by writing it on the class whiteboard.</a:t>
            </a:r>
            <a:endParaRPr lang="en-US" b="0" dirty="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Start with the word </a:t>
            </a:r>
            <a:r>
              <a:rPr lang="en-US" b="1" dirty="0">
                <a:latin typeface="+mn-lt"/>
              </a:rPr>
              <a:t>soft</a:t>
            </a:r>
            <a:r>
              <a:rPr lang="en-US" b="0" dirty="0">
                <a:latin typeface="+mn-lt"/>
              </a:rPr>
              <a:t>. </a:t>
            </a:r>
            <a:endParaRPr lang="en-US" b="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Support students to blend each sound:</a:t>
            </a:r>
            <a:r>
              <a:rPr lang="en-US" b="0" i="0" dirty="0">
                <a:latin typeface="+mn-lt"/>
                <a:ea typeface="Calibri"/>
                <a:cs typeface="Calibri"/>
              </a:rPr>
              <a:t> </a:t>
            </a:r>
            <a:r>
              <a:rPr lang="en-US" b="1" i="1" dirty="0">
                <a:latin typeface="+mn-lt"/>
              </a:rPr>
              <a:t>soft</a:t>
            </a:r>
            <a:r>
              <a:rPr lang="en-US" b="0" i="1" dirty="0">
                <a:latin typeface="+mn-lt"/>
              </a:rPr>
              <a:t>, /s/, /o/, /f/, /t/, </a:t>
            </a:r>
            <a:r>
              <a:rPr lang="en-US" b="1" i="1" dirty="0">
                <a:latin typeface="+mn-lt"/>
              </a:rPr>
              <a:t>soft</a:t>
            </a:r>
            <a:r>
              <a:rPr lang="en-US" b="0" i="1" dirty="0">
                <a:latin typeface="+mn-lt"/>
              </a:rPr>
              <a:t>.*</a:t>
            </a:r>
            <a:endParaRPr lang="en-US" b="1" i="1"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Demonstrate sounding out and writing </a:t>
            </a:r>
            <a:r>
              <a:rPr lang="en-US" b="1" i="0" dirty="0">
                <a:latin typeface="+mn-lt"/>
              </a:rPr>
              <a:t>soft</a:t>
            </a:r>
            <a:r>
              <a:rPr lang="en-US" b="0" i="0" dirty="0">
                <a:latin typeface="+mn-lt"/>
              </a:rPr>
              <a:t> </a:t>
            </a:r>
            <a:r>
              <a:rPr lang="en-US" b="0" dirty="0">
                <a:latin typeface="+mn-lt"/>
              </a:rPr>
              <a:t>on your class whiteboard:</a:t>
            </a:r>
            <a:br>
              <a:rPr lang="en-US" b="0" i="0" dirty="0">
                <a:latin typeface="+mn-lt"/>
                <a:ea typeface="Calibri"/>
                <a:cs typeface="Calibri"/>
              </a:rPr>
            </a:br>
            <a:r>
              <a:rPr lang="en-US" b="0" i="1" dirty="0">
                <a:latin typeface="+mn-lt"/>
              </a:rPr>
              <a:t>/s/, /o/, /f/, /t/, </a:t>
            </a:r>
            <a:r>
              <a:rPr lang="en-US" b="1" i="1" dirty="0">
                <a:latin typeface="+mn-lt"/>
              </a:rPr>
              <a:t>soft</a:t>
            </a:r>
            <a:r>
              <a:rPr lang="en-US" b="0" i="1" dirty="0">
                <a:latin typeface="+mn-lt"/>
              </a:rPr>
              <a:t>.</a:t>
            </a:r>
            <a:endParaRPr lang="en-US" b="1" i="1"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Say: </a:t>
            </a:r>
            <a:r>
              <a:rPr lang="en-US" b="0" i="1" dirty="0">
                <a:latin typeface="+mn-lt"/>
              </a:rPr>
              <a:t>If we swap /s/, /o/ in </a:t>
            </a:r>
            <a:r>
              <a:rPr lang="en-US" b="1" i="1" dirty="0">
                <a:latin typeface="+mn-lt"/>
              </a:rPr>
              <a:t>soft </a:t>
            </a:r>
            <a:r>
              <a:rPr lang="en-US" b="0" i="1" dirty="0">
                <a:latin typeface="+mn-lt"/>
              </a:rPr>
              <a:t>to /l/, /e/, what word will we have? </a:t>
            </a:r>
            <a:br>
              <a:rPr lang="en-US" b="0" i="1" dirty="0">
                <a:latin typeface="+mn-lt"/>
                <a:ea typeface="Calibri"/>
                <a:cs typeface="Calibri"/>
              </a:rPr>
            </a:br>
            <a:r>
              <a:rPr lang="en-US" b="0" i="0" dirty="0">
                <a:latin typeface="+mn-lt"/>
              </a:rPr>
              <a:t>Students: </a:t>
            </a:r>
            <a:r>
              <a:rPr lang="en-US" b="0" i="1" dirty="0">
                <a:latin typeface="+mn-lt"/>
              </a:rPr>
              <a:t>/l/, /e/, /f/, /t/, </a:t>
            </a:r>
            <a:r>
              <a:rPr lang="en-US" b="1" i="1" dirty="0">
                <a:latin typeface="+mn-lt"/>
              </a:rPr>
              <a:t>left</a:t>
            </a:r>
            <a:r>
              <a:rPr lang="en-US" b="0" i="1" dirty="0">
                <a:latin typeface="+mn-lt"/>
              </a:rPr>
              <a:t>.*</a:t>
            </a:r>
            <a:endParaRPr lang="en-US" b="0" i="1"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Demonstrate rubbing out and replacing the first two letters on your class whiteboard to write</a:t>
            </a:r>
            <a:r>
              <a:rPr lang="en-US" b="0" i="0" dirty="0">
                <a:latin typeface="+mn-lt"/>
              </a:rPr>
              <a:t> </a:t>
            </a:r>
            <a:r>
              <a:rPr lang="en-US" b="1" i="0" dirty="0">
                <a:latin typeface="+mn-lt"/>
              </a:rPr>
              <a:t>left</a:t>
            </a:r>
            <a:r>
              <a:rPr lang="en-US" b="0" i="1" dirty="0">
                <a:latin typeface="+mn-lt"/>
              </a:rPr>
              <a:t>.</a:t>
            </a:r>
            <a:endParaRPr lang="en-US" b="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Point to the letters on the class whiteboard and support students to say: </a:t>
            </a:r>
            <a:r>
              <a:rPr lang="en-US" b="0" i="1" dirty="0">
                <a:latin typeface="+mn-lt"/>
              </a:rPr>
              <a:t>/l/, /e/, /f/, /t/, </a:t>
            </a:r>
            <a:r>
              <a:rPr lang="en-US" b="1" i="1" dirty="0">
                <a:latin typeface="+mn-lt"/>
              </a:rPr>
              <a:t>left</a:t>
            </a:r>
            <a:r>
              <a:rPr lang="en-US" b="0" i="1" dirty="0">
                <a:latin typeface="+mn-lt"/>
              </a:rPr>
              <a:t>.</a:t>
            </a:r>
            <a:endParaRPr lang="en-US" b="0" i="1" dirty="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Repeat with the following word pairs:</a:t>
            </a:r>
            <a:endParaRPr lang="en-US" b="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ze</a:t>
            </a:r>
            <a:r>
              <a:rPr lang="en-US" b="0" dirty="0">
                <a:latin typeface="+mn-lt"/>
              </a:rPr>
              <a:t>st – </a:t>
            </a:r>
            <a:r>
              <a:rPr lang="en-US" b="1" dirty="0">
                <a:latin typeface="+mn-lt"/>
              </a:rPr>
              <a:t>co</a:t>
            </a:r>
            <a:r>
              <a:rPr lang="en-US" b="0" dirty="0">
                <a:latin typeface="+mn-lt"/>
              </a:rPr>
              <a:t>st</a:t>
            </a:r>
            <a:endParaRPr lang="en-US" b="1"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ho</a:t>
            </a:r>
            <a:r>
              <a:rPr lang="en-US" b="0" dirty="0">
                <a:latin typeface="+mn-lt"/>
              </a:rPr>
              <a:t>lt – </a:t>
            </a:r>
            <a:r>
              <a:rPr lang="en-US" b="1" dirty="0">
                <a:latin typeface="+mn-lt"/>
              </a:rPr>
              <a:t>be</a:t>
            </a:r>
            <a:r>
              <a:rPr lang="en-US" b="0" dirty="0">
                <a:latin typeface="+mn-lt"/>
              </a:rPr>
              <a:t>lt </a:t>
            </a:r>
            <a:endParaRPr lang="en-US" b="1"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bu</a:t>
            </a:r>
            <a:r>
              <a:rPr lang="en-US" b="0" dirty="0">
                <a:latin typeface="+mn-lt"/>
              </a:rPr>
              <a:t>mp – </a:t>
            </a:r>
            <a:r>
              <a:rPr lang="en-US" b="1" dirty="0">
                <a:latin typeface="+mn-lt"/>
              </a:rPr>
              <a:t>la</a:t>
            </a:r>
            <a:r>
              <a:rPr lang="en-US" b="0" dirty="0">
                <a:latin typeface="+mn-lt"/>
              </a:rPr>
              <a:t>mp</a:t>
            </a:r>
            <a:endParaRPr lang="en-US" b="1" dirty="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*If some students are already working with CVCC words you may choose to have them write the word on their mini-whiteboard as well. </a:t>
            </a:r>
            <a:endParaRPr lang="en-US" b="0" dirty="0">
              <a:latin typeface="+mn-lt"/>
              <a:ea typeface="Calibri"/>
              <a:cs typeface="Calibri"/>
            </a:endParaRPr>
          </a:p>
          <a:p>
            <a:endParaRPr lang="en-AU" dirty="0"/>
          </a:p>
          <a:p>
            <a:pPr marL="0" indent="0">
              <a:buFont typeface="Arial" panose="020B0604020202020204" pitchFamily="34" charset="0"/>
              <a:buNone/>
            </a:pPr>
            <a:r>
              <a:rPr lang="en-US" b="0" dirty="0"/>
              <a:t>Note: The symbols included on the slide give students and teachers a visual reminder that they can substitute letters and sounds in this activity. </a:t>
            </a:r>
          </a:p>
          <a:p>
            <a:pPr marL="0" indent="0">
              <a:buFont typeface="Arial" panose="020B0604020202020204" pitchFamily="34" charset="0"/>
              <a:buNone/>
            </a:pPr>
            <a:r>
              <a:rPr lang="en-US" b="0" dirty="0"/>
              <a:t>You can edit slides as required to remove or change this symbol to best suit your students’ needs.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29064447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Set learning intention and success criteria</a:t>
            </a:r>
            <a:endParaRPr lang="en-AU" sz="1200" kern="1200">
              <a:effectLst/>
              <a:latin typeface="+mn-lt"/>
              <a:ea typeface="Times New Roman" panose="02020603050405020304" pitchFamily="18" charset="0"/>
            </a:endParaRP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letter–sound correspondence introduced in this lesson is </a:t>
            </a:r>
            <a:r>
              <a:rPr lang="en-AU" sz="1200" b="1" kern="1200">
                <a:effectLst/>
                <a:latin typeface="+mn-lt"/>
                <a:ea typeface="Times New Roman" panose="02020603050405020304" pitchFamily="18" charset="0"/>
              </a:rPr>
              <a:t>ss</a:t>
            </a:r>
            <a:r>
              <a:rPr lang="en-AU" sz="1200" kern="1200">
                <a:effectLst/>
                <a:latin typeface="+mn-lt"/>
                <a:ea typeface="Times New Roman" panose="02020603050405020304" pitchFamily="18" charset="0"/>
              </a:rPr>
              <a:t> making a /s/ sound. </a:t>
            </a:r>
          </a:p>
          <a:p>
            <a:endParaRPr lang="en-AU" sz="1200">
              <a:effectLst/>
              <a:latin typeface="+mn-lt"/>
              <a:ea typeface="Times New Roman" panose="02020603050405020304" pitchFamily="18" charset="0"/>
            </a:endParaRPr>
          </a:p>
          <a:p>
            <a:r>
              <a:rPr lang="en-US" sz="1200" b="1" i="0" u="none" strike="noStrike" baseline="0">
                <a:solidFill>
                  <a:srgbClr val="000000"/>
                </a:solidFill>
                <a:latin typeface="+mn-lt"/>
              </a:rPr>
              <a:t>Spelling </a:t>
            </a:r>
            <a:r>
              <a:rPr lang="en-US" sz="1200" b="1" i="0" u="none" strike="noStrike" baseline="0" err="1">
                <a:solidFill>
                  <a:srgbClr val="000000"/>
                </a:solidFill>
                <a:latin typeface="+mn-lt"/>
              </a:rPr>
              <a:t>generalisation</a:t>
            </a:r>
            <a:endParaRPr lang="en-US" sz="1200" b="0" i="0" u="none" strike="noStrike" baseline="0">
              <a:solidFill>
                <a:srgbClr val="000000"/>
              </a:solidFill>
              <a:latin typeface="+mn-lt"/>
            </a:endParaRPr>
          </a:p>
          <a:p>
            <a:pPr marL="0" indent="-172800">
              <a:buFont typeface="Arial" panose="020B0604020202020204" pitchFamily="34" charset="0"/>
              <a:buChar char="•"/>
            </a:pPr>
            <a:r>
              <a:rPr lang="en-US" sz="1200" b="0" i="0" u="none" strike="noStrike" baseline="0">
                <a:solidFill>
                  <a:srgbClr val="000000"/>
                </a:solidFill>
                <a:latin typeface="+mn-lt"/>
              </a:rPr>
              <a:t>When a one-syllable word ends in </a:t>
            </a:r>
            <a:r>
              <a:rPr lang="en-US" sz="1200" b="1" i="0" u="none" strike="noStrike" baseline="0">
                <a:solidFill>
                  <a:srgbClr val="000000"/>
                </a:solidFill>
                <a:latin typeface="+mn-lt"/>
              </a:rPr>
              <a:t>f</a:t>
            </a:r>
            <a:r>
              <a:rPr lang="en-US" sz="1200" b="0" i="0" u="none" strike="noStrike" baseline="0">
                <a:solidFill>
                  <a:srgbClr val="000000"/>
                </a:solidFill>
                <a:latin typeface="+mn-lt"/>
              </a:rPr>
              <a:t>,</a:t>
            </a:r>
            <a:r>
              <a:rPr lang="en-US" sz="1200" b="1" i="0" u="none" strike="noStrike" baseline="0">
                <a:solidFill>
                  <a:srgbClr val="000000"/>
                </a:solidFill>
                <a:latin typeface="+mn-lt"/>
              </a:rPr>
              <a:t> l</a:t>
            </a:r>
            <a:r>
              <a:rPr lang="en-US" sz="1200" b="0" i="0" u="none" strike="noStrike" baseline="0">
                <a:solidFill>
                  <a:srgbClr val="000000"/>
                </a:solidFill>
                <a:latin typeface="+mn-lt"/>
              </a:rPr>
              <a:t>,</a:t>
            </a:r>
            <a:r>
              <a:rPr lang="en-US" sz="1200" b="1" i="0" u="none" strike="noStrike" baseline="0">
                <a:solidFill>
                  <a:srgbClr val="000000"/>
                </a:solidFill>
                <a:latin typeface="+mn-lt"/>
              </a:rPr>
              <a:t> s </a:t>
            </a:r>
            <a:r>
              <a:rPr lang="en-US" sz="1200" b="0" i="0" u="none" strike="noStrike" baseline="0">
                <a:solidFill>
                  <a:srgbClr val="000000"/>
                </a:solidFill>
                <a:latin typeface="+mn-lt"/>
              </a:rPr>
              <a:t>or </a:t>
            </a:r>
            <a:r>
              <a:rPr lang="en-US" sz="1200" b="1" i="0" u="none" strike="noStrike" baseline="0">
                <a:solidFill>
                  <a:srgbClr val="000000"/>
                </a:solidFill>
                <a:latin typeface="+mn-lt"/>
              </a:rPr>
              <a:t>z</a:t>
            </a:r>
            <a:r>
              <a:rPr lang="en-US" sz="1200" b="0" i="0" u="none" strike="noStrike" baseline="0">
                <a:solidFill>
                  <a:srgbClr val="000000"/>
                </a:solidFill>
                <a:latin typeface="+mn-lt"/>
              </a:rPr>
              <a:t> after a short vowel, the final consonant is doubled. </a:t>
            </a:r>
          </a:p>
          <a:p>
            <a:pPr marL="0" indent="-172800">
              <a:buFont typeface="Arial" panose="020B0604020202020204" pitchFamily="34" charset="0"/>
              <a:buChar char="•"/>
            </a:pPr>
            <a:r>
              <a:rPr lang="en-US" sz="1200" b="0" i="0" u="none" strike="noStrike" baseline="0">
                <a:solidFill>
                  <a:srgbClr val="000000"/>
                </a:solidFill>
                <a:latin typeface="+mn-lt"/>
              </a:rPr>
              <a:t>This pattern can be remembered using the word ‘</a:t>
            </a:r>
            <a:r>
              <a:rPr lang="en-US" sz="1200" b="1" i="0" u="none" strike="noStrike" baseline="0">
                <a:solidFill>
                  <a:srgbClr val="000000"/>
                </a:solidFill>
                <a:latin typeface="+mn-lt"/>
              </a:rPr>
              <a:t>floss</a:t>
            </a:r>
            <a:r>
              <a:rPr lang="en-US" sz="1200" b="0" i="0" u="none" strike="noStrike" baseline="0">
                <a:solidFill>
                  <a:srgbClr val="000000"/>
                </a:solidFill>
                <a:latin typeface="+mn-lt"/>
              </a:rPr>
              <a:t>’.</a:t>
            </a:r>
            <a:endParaRPr lang="en-AU" sz="1200" kern="1200">
              <a:effectLst/>
              <a:latin typeface="+mn-lt"/>
              <a:ea typeface="Times New Roman" panose="02020603050405020304" pitchFamily="18" charset="0"/>
            </a:endParaRP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irregular word* in this lesson is </a:t>
            </a:r>
            <a:r>
              <a:rPr lang="en-AU" sz="1200" b="1" kern="1200">
                <a:effectLst/>
                <a:latin typeface="+mn-lt"/>
                <a:ea typeface="Times New Roman" panose="02020603050405020304" pitchFamily="18" charset="0"/>
              </a:rPr>
              <a:t>here</a:t>
            </a:r>
            <a:r>
              <a:rPr lang="en-AU" sz="1200" kern="1200">
                <a:effectLst/>
                <a:latin typeface="+mn-lt"/>
                <a:ea typeface="Times New Roman" panose="02020603050405020304" pitchFamily="18" charset="0"/>
              </a:rPr>
              <a:t>. </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a:t>
            </a:r>
            <a:r>
              <a:rPr lang="en-US" sz="1200">
                <a:effectLst/>
                <a:latin typeface="+mn-lt"/>
                <a:ea typeface="Times New Roman" panose="02020603050405020304" pitchFamily="18" charset="0"/>
              </a:rPr>
              <a:t>Irregular words are words containing letter–sound correspondences that students have not yet learned. </a:t>
            </a:r>
            <a:r>
              <a:rPr lang="en-US" sz="1200" kern="1200">
                <a:effectLst/>
                <a:latin typeface="+mn-lt"/>
                <a:ea typeface="Times New Roman" panose="02020603050405020304" pitchFamily="18" charset="0"/>
              </a:rPr>
              <a:t>These </a:t>
            </a:r>
            <a:r>
              <a:rPr lang="en-AU" sz="1200" kern="120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endParaRPr lang="en-AU" sz="1200">
              <a:effectLst/>
              <a:latin typeface="+mn-lt"/>
              <a:ea typeface="Times New Roman" panose="02020603050405020304" pitchFamily="18" charset="0"/>
            </a:endParaRPr>
          </a:p>
          <a:p>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Note: When spelling an irregular word orally, say the letter names aloud, grouping the letter names together according to the sounds in the word, for example, </a:t>
            </a:r>
            <a:r>
              <a:rPr lang="en-US" b="1">
                <a:latin typeface="+mn-lt"/>
              </a:rPr>
              <a:t>h-ere </a:t>
            </a:r>
            <a:r>
              <a:rPr lang="en-US" b="0">
                <a:latin typeface="+mn-lt"/>
              </a:rPr>
              <a:t>spells </a:t>
            </a:r>
            <a:r>
              <a:rPr lang="en-US" b="1">
                <a:latin typeface="+mn-lt"/>
              </a:rPr>
              <a:t>here</a:t>
            </a:r>
            <a:r>
              <a:rPr lang="en-US" b="0">
                <a:latin typeface="+mn-lt"/>
              </a:rPr>
              <a:t>.</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556255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Use this slide to introduce the </a:t>
            </a:r>
            <a:r>
              <a:rPr lang="en-US" b="1" dirty="0">
                <a:latin typeface="+mn-lt"/>
              </a:rPr>
              <a:t>floss spelling </a:t>
            </a:r>
            <a:r>
              <a:rPr lang="en-US" b="1" dirty="0" err="1">
                <a:latin typeface="+mn-lt"/>
              </a:rPr>
              <a:t>generalisation</a:t>
            </a:r>
            <a:r>
              <a:rPr lang="en-US" dirty="0">
                <a:latin typeface="+mn-lt"/>
              </a:rPr>
              <a:t>: W</a:t>
            </a:r>
            <a:r>
              <a:rPr lang="en-US" sz="1200" b="0" i="0" u="none" strike="noStrike" baseline="0" dirty="0">
                <a:solidFill>
                  <a:srgbClr val="000000"/>
                </a:solidFill>
                <a:latin typeface="+mn-lt"/>
              </a:rPr>
              <a:t>hen a one-syllable word ends in </a:t>
            </a:r>
            <a:r>
              <a:rPr lang="en-US" sz="1200" b="1" i="0" u="none" strike="noStrike" baseline="0" dirty="0">
                <a:solidFill>
                  <a:srgbClr val="000000"/>
                </a:solidFill>
                <a:latin typeface="+mn-lt"/>
              </a:rPr>
              <a:t>f</a:t>
            </a:r>
            <a:r>
              <a:rPr lang="en-US" sz="1200" b="0" i="0" u="none" strike="noStrike" baseline="0" dirty="0">
                <a:solidFill>
                  <a:srgbClr val="000000"/>
                </a:solidFill>
                <a:latin typeface="+mn-lt"/>
              </a:rPr>
              <a:t>,</a:t>
            </a:r>
            <a:r>
              <a:rPr lang="en-US" sz="1200" b="1" i="0" u="none" strike="noStrike" baseline="0" dirty="0">
                <a:solidFill>
                  <a:srgbClr val="000000"/>
                </a:solidFill>
                <a:latin typeface="+mn-lt"/>
              </a:rPr>
              <a:t> l</a:t>
            </a:r>
            <a:r>
              <a:rPr lang="en-US" sz="1200" b="0" i="0" u="none" strike="noStrike" baseline="0" dirty="0">
                <a:solidFill>
                  <a:srgbClr val="000000"/>
                </a:solidFill>
                <a:latin typeface="+mn-lt"/>
              </a:rPr>
              <a:t>,</a:t>
            </a:r>
            <a:r>
              <a:rPr lang="en-US" sz="1200" b="1" i="0" u="none" strike="noStrike" baseline="0" dirty="0">
                <a:solidFill>
                  <a:srgbClr val="000000"/>
                </a:solidFill>
                <a:latin typeface="+mn-lt"/>
              </a:rPr>
              <a:t> s </a:t>
            </a:r>
            <a:r>
              <a:rPr lang="en-US" sz="1200" b="0" i="0" u="none" strike="noStrike" baseline="0" dirty="0">
                <a:solidFill>
                  <a:srgbClr val="000000"/>
                </a:solidFill>
                <a:latin typeface="+mn-lt"/>
              </a:rPr>
              <a:t>or </a:t>
            </a:r>
            <a:r>
              <a:rPr lang="en-US" sz="1200" b="1" i="0" u="none" strike="noStrike" baseline="0" dirty="0">
                <a:solidFill>
                  <a:srgbClr val="000000"/>
                </a:solidFill>
                <a:latin typeface="+mn-lt"/>
              </a:rPr>
              <a:t>z</a:t>
            </a:r>
            <a:r>
              <a:rPr lang="en-US" sz="1200" b="0" i="0" u="none" strike="noStrike" baseline="0" dirty="0">
                <a:solidFill>
                  <a:srgbClr val="000000"/>
                </a:solidFill>
                <a:latin typeface="+mn-lt"/>
              </a:rPr>
              <a:t> after a short vowel sound, the final consonant is doubled.</a:t>
            </a:r>
            <a:endParaRPr lang="en-US" i="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Explain to students that this spelling generalisation will help them remember when to use some new ways to spell sounds they know.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i="1" dirty="0">
                <a:latin typeface="+mn-lt"/>
              </a:rPr>
              <a:t>This is a picture of fairy floss. The word written next to it is </a:t>
            </a:r>
            <a:r>
              <a:rPr lang="en-AU" b="1" i="1" dirty="0">
                <a:latin typeface="+mn-lt"/>
              </a:rPr>
              <a:t>floss.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i="1" dirty="0">
                <a:latin typeface="+mn-lt"/>
              </a:rPr>
              <a:t>Floss</a:t>
            </a:r>
            <a:r>
              <a:rPr lang="en-AU" i="1" dirty="0">
                <a:latin typeface="+mn-lt"/>
              </a:rPr>
              <a:t> is a one-syllable word. It has the short vowel sound /o/ followed by the consonant sound /s/.</a:t>
            </a:r>
          </a:p>
          <a:p>
            <a:pPr marL="0" indent="-172800">
              <a:buFont typeface="Arial" panose="020B0604020202020204" pitchFamily="34" charset="0"/>
              <a:buChar char="•"/>
            </a:pPr>
            <a:r>
              <a:rPr lang="en-AU" i="1" dirty="0">
                <a:latin typeface="+mn-lt"/>
              </a:rPr>
              <a:t>In the word </a:t>
            </a:r>
            <a:r>
              <a:rPr lang="en-AU" b="1" i="1" dirty="0">
                <a:latin typeface="+mn-lt"/>
              </a:rPr>
              <a:t>floss</a:t>
            </a:r>
            <a:r>
              <a:rPr lang="en-AU" i="1" dirty="0">
                <a:latin typeface="+mn-lt"/>
              </a:rPr>
              <a:t> we write </a:t>
            </a:r>
            <a:r>
              <a:rPr lang="en-AU" b="1" i="1" dirty="0">
                <a:latin typeface="+mn-lt"/>
              </a:rPr>
              <a:t>ss</a:t>
            </a:r>
            <a:r>
              <a:rPr lang="en-AU" i="1" dirty="0">
                <a:latin typeface="+mn-lt"/>
              </a:rPr>
              <a:t> instead of </a:t>
            </a:r>
            <a:r>
              <a:rPr lang="en-AU" b="1" i="1" dirty="0">
                <a:latin typeface="+mn-lt"/>
              </a:rPr>
              <a:t>s</a:t>
            </a:r>
            <a:r>
              <a:rPr lang="en-AU" i="1" dirty="0">
                <a:latin typeface="+mn-lt"/>
              </a:rPr>
              <a:t> because </a:t>
            </a:r>
            <a:r>
              <a:rPr lang="en-US" sz="1200" b="0" i="1" u="none" strike="noStrike" baseline="0" dirty="0">
                <a:solidFill>
                  <a:srgbClr val="000000"/>
                </a:solidFill>
                <a:latin typeface="+mn-lt"/>
              </a:rPr>
              <a:t>when a one-syllable word ends in </a:t>
            </a:r>
            <a:r>
              <a:rPr lang="en-US" sz="1200" b="1" i="1" u="none" strike="noStrike" baseline="0" dirty="0">
                <a:solidFill>
                  <a:srgbClr val="000000"/>
                </a:solidFill>
                <a:latin typeface="+mn-lt"/>
              </a:rPr>
              <a:t>f</a:t>
            </a:r>
            <a:r>
              <a:rPr lang="en-US" sz="1200" b="0" i="1" u="none" strike="noStrike" baseline="0" dirty="0">
                <a:solidFill>
                  <a:srgbClr val="000000"/>
                </a:solidFill>
                <a:latin typeface="+mn-lt"/>
              </a:rPr>
              <a:t>,</a:t>
            </a:r>
            <a:r>
              <a:rPr lang="en-US" sz="1200" b="1" i="1" u="none" strike="noStrike" baseline="0" dirty="0">
                <a:solidFill>
                  <a:srgbClr val="000000"/>
                </a:solidFill>
                <a:latin typeface="+mn-lt"/>
              </a:rPr>
              <a:t> l</a:t>
            </a:r>
            <a:r>
              <a:rPr lang="en-US" sz="1200" b="0" i="1" u="none" strike="noStrike" baseline="0" dirty="0">
                <a:solidFill>
                  <a:srgbClr val="000000"/>
                </a:solidFill>
                <a:latin typeface="+mn-lt"/>
              </a:rPr>
              <a:t>,</a:t>
            </a:r>
            <a:r>
              <a:rPr lang="en-US" sz="1200" b="1" i="1" u="none" strike="noStrike" baseline="0" dirty="0">
                <a:solidFill>
                  <a:srgbClr val="000000"/>
                </a:solidFill>
                <a:latin typeface="+mn-lt"/>
              </a:rPr>
              <a:t> s </a:t>
            </a:r>
            <a:r>
              <a:rPr lang="en-US" sz="1200" b="0" i="1" u="none" strike="noStrike" baseline="0" dirty="0">
                <a:solidFill>
                  <a:srgbClr val="000000"/>
                </a:solidFill>
                <a:latin typeface="+mn-lt"/>
              </a:rPr>
              <a:t>or </a:t>
            </a:r>
            <a:r>
              <a:rPr lang="en-US" sz="1200" b="1" i="1" u="none" strike="noStrike" baseline="0" dirty="0">
                <a:solidFill>
                  <a:srgbClr val="000000"/>
                </a:solidFill>
                <a:latin typeface="+mn-lt"/>
              </a:rPr>
              <a:t>z</a:t>
            </a:r>
            <a:r>
              <a:rPr lang="en-US" sz="1200" b="0" i="1" u="none" strike="noStrike" baseline="0" dirty="0">
                <a:solidFill>
                  <a:srgbClr val="000000"/>
                </a:solidFill>
                <a:latin typeface="+mn-lt"/>
              </a:rPr>
              <a:t> after a short vowel, the final consonant is doubled. </a:t>
            </a:r>
          </a:p>
          <a:p>
            <a:pPr marL="0" indent="-172800">
              <a:buFont typeface="Arial" panose="020B0604020202020204" pitchFamily="34" charset="0"/>
              <a:buChar char="•"/>
            </a:pPr>
            <a:r>
              <a:rPr lang="en-AU" i="1" dirty="0">
                <a:latin typeface="+mn-lt"/>
              </a:rPr>
              <a:t>The letters,</a:t>
            </a:r>
            <a:r>
              <a:rPr lang="en-US" sz="1200" b="1" i="1" u="none" strike="noStrike" baseline="0" dirty="0">
                <a:solidFill>
                  <a:srgbClr val="000000"/>
                </a:solidFill>
                <a:latin typeface="+mn-lt"/>
              </a:rPr>
              <a:t> f</a:t>
            </a:r>
            <a:r>
              <a:rPr lang="en-US" sz="1200" b="0" i="1" u="none" strike="noStrike" baseline="0" dirty="0">
                <a:solidFill>
                  <a:srgbClr val="000000"/>
                </a:solidFill>
                <a:latin typeface="+mn-lt"/>
              </a:rPr>
              <a:t>,</a:t>
            </a:r>
            <a:r>
              <a:rPr lang="en-US" sz="1200" b="1" i="1" u="none" strike="noStrike" baseline="0" dirty="0">
                <a:solidFill>
                  <a:srgbClr val="000000"/>
                </a:solidFill>
                <a:latin typeface="+mn-lt"/>
              </a:rPr>
              <a:t> l </a:t>
            </a:r>
            <a:r>
              <a:rPr lang="en-US" sz="1200" b="0" i="1" u="none" strike="noStrike" baseline="0" dirty="0">
                <a:solidFill>
                  <a:srgbClr val="000000"/>
                </a:solidFill>
                <a:latin typeface="+mn-lt"/>
              </a:rPr>
              <a:t>and</a:t>
            </a:r>
            <a:r>
              <a:rPr lang="en-US" sz="1200" b="1" i="1" u="none" strike="noStrike" baseline="0" dirty="0">
                <a:solidFill>
                  <a:srgbClr val="000000"/>
                </a:solidFill>
                <a:latin typeface="+mn-lt"/>
              </a:rPr>
              <a:t> s </a:t>
            </a:r>
            <a:r>
              <a:rPr lang="en-US" sz="1200" b="0" i="1" u="none" strike="noStrike" baseline="0" dirty="0">
                <a:solidFill>
                  <a:srgbClr val="000000"/>
                </a:solidFill>
                <a:latin typeface="+mn-lt"/>
              </a:rPr>
              <a:t>are in the word </a:t>
            </a:r>
            <a:r>
              <a:rPr lang="en-US" sz="1200" b="1" i="1" u="none" strike="noStrike" baseline="0" dirty="0">
                <a:solidFill>
                  <a:srgbClr val="000000"/>
                </a:solidFill>
                <a:latin typeface="+mn-lt"/>
              </a:rPr>
              <a:t>floss</a:t>
            </a:r>
            <a:r>
              <a:rPr lang="en-US" sz="1200" b="0" i="1" u="none" strike="noStrike" baseline="0" dirty="0">
                <a:solidFill>
                  <a:srgbClr val="000000"/>
                </a:solidFill>
                <a:latin typeface="+mn-lt"/>
              </a:rPr>
              <a:t>. This can help us remember which letters to double. </a:t>
            </a:r>
          </a:p>
          <a:p>
            <a:pPr marL="0" indent="-172800">
              <a:buFont typeface="Arial" panose="020B0604020202020204" pitchFamily="34" charset="0"/>
              <a:buChar char="•"/>
            </a:pPr>
            <a:r>
              <a:rPr lang="en-US" sz="1200" b="0" i="1" u="none" strike="noStrike" baseline="0" dirty="0">
                <a:solidFill>
                  <a:srgbClr val="000000"/>
                </a:solidFill>
                <a:latin typeface="+mn-lt"/>
              </a:rPr>
              <a:t>The letter </a:t>
            </a:r>
            <a:r>
              <a:rPr lang="en-US" sz="1200" b="1" i="1" u="none" strike="noStrike" baseline="0" dirty="0">
                <a:solidFill>
                  <a:srgbClr val="000000"/>
                </a:solidFill>
                <a:latin typeface="+mn-lt"/>
              </a:rPr>
              <a:t>z</a:t>
            </a:r>
            <a:r>
              <a:rPr lang="en-US" sz="1200" b="0" i="1" u="none" strike="noStrike" baseline="0" dirty="0">
                <a:solidFill>
                  <a:srgbClr val="000000"/>
                </a:solidFill>
                <a:latin typeface="+mn-lt"/>
              </a:rPr>
              <a:t> is not in the word </a:t>
            </a:r>
            <a:r>
              <a:rPr lang="en-US" sz="1200" b="1" i="1" u="none" strike="noStrike" baseline="0" dirty="0">
                <a:solidFill>
                  <a:srgbClr val="000000"/>
                </a:solidFill>
                <a:latin typeface="+mn-lt"/>
              </a:rPr>
              <a:t>floss</a:t>
            </a:r>
            <a:r>
              <a:rPr lang="en-US" sz="1200" b="0" i="1" u="none" strike="noStrike" baseline="0" dirty="0">
                <a:solidFill>
                  <a:srgbClr val="000000"/>
                </a:solidFill>
                <a:latin typeface="+mn-lt"/>
              </a:rPr>
              <a:t>, but we also need to remember to include </a:t>
            </a:r>
            <a:r>
              <a:rPr lang="en-US" sz="1200" b="1" i="1" u="none" strike="noStrike" baseline="0" dirty="0">
                <a:solidFill>
                  <a:srgbClr val="000000"/>
                </a:solidFill>
                <a:latin typeface="+mn-lt"/>
              </a:rPr>
              <a:t>z</a:t>
            </a:r>
            <a:r>
              <a:rPr lang="en-US" sz="1200" b="0" i="1" u="none" strike="noStrike" baseline="0" dirty="0">
                <a:solidFill>
                  <a:srgbClr val="000000"/>
                </a:solidFill>
                <a:latin typeface="+mn-lt"/>
              </a:rPr>
              <a:t>. The letter </a:t>
            </a:r>
            <a:r>
              <a:rPr lang="en-US" sz="1200" b="1" i="1" u="none" strike="noStrike" baseline="0" dirty="0">
                <a:solidFill>
                  <a:srgbClr val="000000"/>
                </a:solidFill>
                <a:latin typeface="+mn-lt"/>
              </a:rPr>
              <a:t>z</a:t>
            </a:r>
            <a:r>
              <a:rPr lang="en-US" sz="1200" b="0" i="1" u="none" strike="noStrike" baseline="0" dirty="0">
                <a:solidFill>
                  <a:srgbClr val="000000"/>
                </a:solidFill>
                <a:latin typeface="+mn-lt"/>
              </a:rPr>
              <a:t> is in the picture to help you remember this.</a:t>
            </a:r>
          </a:p>
          <a:p>
            <a:pPr marL="0" indent="-172800">
              <a:buFont typeface="Arial" panose="020B0604020202020204" pitchFamily="34" charset="0"/>
              <a:buChar char="•"/>
            </a:pPr>
            <a:r>
              <a:rPr lang="en-US" sz="1200" b="0" i="1" u="none" strike="noStrike" baseline="0" dirty="0">
                <a:solidFill>
                  <a:srgbClr val="000000"/>
                </a:solidFill>
                <a:latin typeface="+mn-lt"/>
              </a:rPr>
              <a:t>Today, we’re going to learn about and </a:t>
            </a:r>
            <a:r>
              <a:rPr lang="en-US" sz="1200" b="0" i="1" u="none" strike="noStrike" baseline="0" dirty="0" err="1">
                <a:solidFill>
                  <a:srgbClr val="000000"/>
                </a:solidFill>
                <a:latin typeface="+mn-lt"/>
              </a:rPr>
              <a:t>practise</a:t>
            </a:r>
            <a:r>
              <a:rPr lang="en-US" sz="1200" b="0" i="1" u="none" strike="noStrike" baseline="0" dirty="0">
                <a:solidFill>
                  <a:srgbClr val="000000"/>
                </a:solidFill>
                <a:latin typeface="+mn-lt"/>
              </a:rPr>
              <a:t> the double consonant, </a:t>
            </a:r>
            <a:r>
              <a:rPr lang="en-US" sz="1200" b="1" i="1" u="none" strike="noStrike" baseline="0" dirty="0">
                <a:solidFill>
                  <a:srgbClr val="000000"/>
                </a:solidFill>
                <a:latin typeface="+mn-lt"/>
              </a:rPr>
              <a:t>ss </a:t>
            </a:r>
            <a:r>
              <a:rPr lang="en-US" sz="1200" b="0" i="0" u="none" strike="noStrike" baseline="0" dirty="0">
                <a:solidFill>
                  <a:srgbClr val="000000"/>
                </a:solidFill>
                <a:latin typeface="+mn-lt"/>
              </a:rPr>
              <a:t>(say the letter name twice).</a:t>
            </a:r>
            <a:endParaRPr lang="en-US" b="0" i="0" dirty="0">
              <a:latin typeface="+mn-lt"/>
            </a:endParaRPr>
          </a:p>
          <a:p>
            <a:pPr marL="0" indent="0">
              <a:buFont typeface="Arial" panose="020B0604020202020204" pitchFamily="34" charset="0"/>
              <a:buNone/>
            </a:pPr>
            <a:endParaRPr lang="en-US" b="0"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t>Note: </a:t>
            </a:r>
            <a:r>
              <a:rPr lang="en-AU" b="0" dirty="0">
                <a:latin typeface="+mn-lt"/>
              </a:rPr>
              <a:t>The</a:t>
            </a:r>
            <a:r>
              <a:rPr lang="en-AU" b="1" dirty="0">
                <a:latin typeface="+mn-lt"/>
              </a:rPr>
              <a:t> floss </a:t>
            </a:r>
            <a:r>
              <a:rPr lang="en-AU" dirty="0">
                <a:latin typeface="+mn-lt"/>
              </a:rPr>
              <a:t>mnemonic can help students remember the </a:t>
            </a:r>
            <a:r>
              <a:rPr lang="en-US" b="0" dirty="0">
                <a:latin typeface="+mn-lt"/>
              </a:rPr>
              <a:t>floss spelling </a:t>
            </a:r>
            <a:r>
              <a:rPr lang="en-US" b="0" dirty="0" err="1">
                <a:latin typeface="+mn-lt"/>
              </a:rPr>
              <a:t>generalisation</a:t>
            </a:r>
            <a:r>
              <a:rPr lang="en-AU" dirty="0">
                <a:latin typeface="+mn-lt"/>
              </a:rPr>
              <a:t>. </a:t>
            </a:r>
            <a:r>
              <a:rPr lang="en-AU">
                <a:latin typeface="+mn-lt"/>
              </a:rPr>
              <a:t>You may like to print a copy of this slide for students to refer to in the classroom.</a:t>
            </a:r>
          </a:p>
          <a:p>
            <a:pPr marL="0" indent="0">
              <a:buFont typeface="Arial" panose="020B0604020202020204" pitchFamily="34" charset="0"/>
              <a:buNone/>
            </a:pPr>
            <a:endParaRPr lang="en-US" b="0" i="0"/>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16668419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Phonemic awareness review</a:t>
            </a:r>
          </a:p>
          <a:p>
            <a:endParaRPr lang="en-US" b="1" dirty="0">
              <a:latin typeface="+mn-lt"/>
            </a:endParaRPr>
          </a:p>
          <a:p>
            <a:r>
              <a:rPr lang="en-US" b="1" dirty="0">
                <a:latin typeface="+mn-lt"/>
              </a:rPr>
              <a:t>Swap it, blend it (words beginning with adjacent consonants): </a:t>
            </a:r>
            <a:r>
              <a:rPr lang="en-US" b="0" i="0" dirty="0">
                <a:solidFill>
                  <a:srgbClr val="000000"/>
                </a:solidFill>
                <a:effectLst/>
                <a:latin typeface="+mn-lt"/>
              </a:rPr>
              <a:t>blending of initial adjacent consonants by substituting final sounds in CCVC words</a:t>
            </a: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This phonemic awareness activity uses CCVC pattern words.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Reading and spelling of CCVC words is introduced in this phase so this activity will focus on students working with this word type orally.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This activity is an oral You do activity, but you can further support student learning by demonstrating the spelling* of each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Start with the word </a:t>
            </a:r>
            <a:r>
              <a:rPr lang="en-US" b="1" dirty="0">
                <a:latin typeface="+mn-lt"/>
              </a:rPr>
              <a:t>glad</a:t>
            </a:r>
            <a:endParaRPr lang="en-US" b="0"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Students say: </a:t>
            </a:r>
            <a:r>
              <a:rPr lang="en-US" b="1" i="1" dirty="0">
                <a:latin typeface="+mn-lt"/>
              </a:rPr>
              <a:t>glad</a:t>
            </a:r>
            <a:r>
              <a:rPr lang="en-US" b="0" dirty="0">
                <a:latin typeface="+mn-lt"/>
              </a:rPr>
              <a:t>.</a:t>
            </a:r>
            <a:endParaRPr lang="en-US" b="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Have students sound out each sound: </a:t>
            </a:r>
            <a:r>
              <a:rPr lang="en-US" b="0" i="1" dirty="0">
                <a:latin typeface="+mn-lt"/>
              </a:rPr>
              <a:t>/g/, /l/, /a/, /d/ </a:t>
            </a:r>
            <a:r>
              <a:rPr lang="en-US" b="1" i="1" dirty="0">
                <a:latin typeface="+mn-lt"/>
              </a:rPr>
              <a:t>glad</a:t>
            </a:r>
            <a:r>
              <a:rPr lang="en-US" b="0" i="1" dirty="0">
                <a:latin typeface="+mn-lt"/>
              </a:rPr>
              <a:t>*</a:t>
            </a:r>
            <a:r>
              <a:rPr lang="en-US" b="0"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Demonstrate sounding out and writing </a:t>
            </a:r>
            <a:r>
              <a:rPr lang="en-US" b="1" dirty="0">
                <a:latin typeface="+mn-lt"/>
              </a:rPr>
              <a:t>glad</a:t>
            </a:r>
            <a:r>
              <a:rPr lang="en-US" b="0" dirty="0">
                <a:latin typeface="+mn-lt"/>
              </a:rPr>
              <a:t> on your class whiteboard.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Ask students to swap /a/, /d/ in</a:t>
            </a:r>
            <a:r>
              <a:rPr lang="en-US" b="1" dirty="0">
                <a:latin typeface="+mn-lt"/>
              </a:rPr>
              <a:t> glad </a:t>
            </a:r>
            <a:r>
              <a:rPr lang="en-US" b="0" dirty="0">
                <a:latin typeface="+mn-lt"/>
              </a:rPr>
              <a:t>to /u/, /m/.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Students say: </a:t>
            </a:r>
            <a:r>
              <a:rPr lang="en-US" b="0" i="1" dirty="0">
                <a:latin typeface="+mn-lt"/>
              </a:rPr>
              <a:t>/g/, /l/, /u/, /m/ </a:t>
            </a:r>
            <a:r>
              <a:rPr lang="en-US" b="1" i="1" dirty="0">
                <a:latin typeface="+mn-lt"/>
              </a:rPr>
              <a:t>glum</a:t>
            </a:r>
            <a:r>
              <a:rPr lang="en-US" b="0" i="1"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Demonstrate rubbing out and replacing the first two letters on your class whiteboard.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Sound out and read the word </a:t>
            </a:r>
            <a:r>
              <a:rPr lang="en-US" b="1" dirty="0">
                <a:latin typeface="+mn-lt"/>
              </a:rPr>
              <a:t>glum.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Repeat with the following word pairs: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sn</a:t>
            </a:r>
            <a:r>
              <a:rPr lang="en-US" b="1" dirty="0">
                <a:latin typeface="+mn-lt"/>
              </a:rPr>
              <a:t>ub </a:t>
            </a:r>
            <a:r>
              <a:rPr lang="en-US" b="0" dirty="0">
                <a:latin typeface="+mn-lt"/>
              </a:rPr>
              <a:t>–</a:t>
            </a:r>
            <a:r>
              <a:rPr lang="en-US" b="1" dirty="0">
                <a:latin typeface="+mn-lt"/>
              </a:rPr>
              <a:t> </a:t>
            </a:r>
            <a:r>
              <a:rPr lang="en-US" b="0" dirty="0">
                <a:latin typeface="+mn-lt"/>
              </a:rPr>
              <a:t>sn</a:t>
            </a:r>
            <a:r>
              <a:rPr lang="en-US" b="1" dirty="0">
                <a:latin typeface="+mn-lt"/>
              </a:rPr>
              <a:t>ip</a:t>
            </a:r>
            <a:endParaRPr lang="en-US" b="0"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cl</a:t>
            </a:r>
            <a:r>
              <a:rPr lang="en-US" b="1" dirty="0">
                <a:latin typeface="+mn-lt"/>
              </a:rPr>
              <a:t>ap</a:t>
            </a:r>
            <a:r>
              <a:rPr lang="en-US" b="0" dirty="0">
                <a:latin typeface="+mn-lt"/>
              </a:rPr>
              <a:t> – cl</a:t>
            </a:r>
            <a:r>
              <a:rPr lang="en-US" b="1" dirty="0">
                <a:latin typeface="+mn-lt"/>
              </a:rPr>
              <a:t>ub</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dr</a:t>
            </a:r>
            <a:r>
              <a:rPr lang="en-US" b="1" dirty="0">
                <a:latin typeface="+mn-lt"/>
              </a:rPr>
              <a:t>op </a:t>
            </a:r>
            <a:r>
              <a:rPr lang="en-US" b="0" dirty="0">
                <a:latin typeface="+mn-lt"/>
              </a:rPr>
              <a:t>–</a:t>
            </a:r>
            <a:r>
              <a:rPr lang="en-US" b="1" dirty="0">
                <a:latin typeface="+mn-lt"/>
              </a:rPr>
              <a:t> </a:t>
            </a:r>
            <a:r>
              <a:rPr lang="en-US" b="0" dirty="0">
                <a:latin typeface="+mn-lt"/>
              </a:rPr>
              <a:t>dr</a:t>
            </a:r>
            <a:r>
              <a:rPr lang="en-US" b="1" dirty="0">
                <a:latin typeface="+mn-lt"/>
              </a:rPr>
              <a:t>ag</a:t>
            </a:r>
            <a:endParaRPr lang="en-US" b="0"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*If some students are already working with CCVC words you may choose to have them write the word on their mini-whiteboard as well.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dirty="0">
              <a:latin typeface="+mn-lt"/>
            </a:endParaRPr>
          </a:p>
          <a:p>
            <a:pPr marL="0" indent="0">
              <a:buFont typeface="Arial" panose="020B0604020202020204" pitchFamily="34" charset="0"/>
              <a:buNone/>
            </a:pPr>
            <a:r>
              <a:rPr lang="en-US" b="0" dirty="0"/>
              <a:t>Note: The symbols included on the slide give students and teachers a visual reminder that they can substitute letters and sounds in this activity. </a:t>
            </a:r>
          </a:p>
          <a:p>
            <a:pPr marL="0" indent="0">
              <a:buFont typeface="Arial" panose="020B0604020202020204" pitchFamily="34" charset="0"/>
              <a:buNone/>
            </a:pPr>
            <a:r>
              <a:rPr lang="en-US" b="0" dirty="0"/>
              <a:t>You can edit slides as required to remove or change this symbol to best suit your students’ needs.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29945163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tracing over the letters on the large screen while saying the target sound </a:t>
            </a:r>
            <a:r>
              <a:rPr lang="en-US">
                <a:latin typeface="+mn-lt"/>
              </a:rPr>
              <a:t>and spelling </a:t>
            </a:r>
            <a:r>
              <a:rPr lang="en-US" err="1">
                <a:latin typeface="+mn-lt"/>
              </a:rPr>
              <a:t>generalisation</a:t>
            </a:r>
            <a:r>
              <a:rPr lang="en-US">
                <a:latin typeface="+mn-lt"/>
              </a:rPr>
              <a:t>. </a:t>
            </a:r>
            <a:endParaRPr lang="en-US"/>
          </a:p>
          <a:p>
            <a:pPr marL="171450" indent="-171450">
              <a:buFont typeface="Arial" panose="020B0604020202020204" pitchFamily="34" charset="0"/>
              <a:buChar char="•"/>
            </a:pPr>
            <a:r>
              <a:rPr lang="en-US" b="1" i="1"/>
              <a:t>ss</a:t>
            </a:r>
            <a:r>
              <a:rPr lang="en-US" i="1"/>
              <a:t> says /s/.</a:t>
            </a:r>
          </a:p>
          <a:p>
            <a:pPr marL="171450" indent="-171450">
              <a:buFont typeface="Arial" panose="020B0604020202020204" pitchFamily="34" charset="0"/>
              <a:buChar char="•"/>
            </a:pPr>
            <a:r>
              <a:rPr lang="en-US" i="1"/>
              <a:t>The letter </a:t>
            </a:r>
            <a:r>
              <a:rPr lang="en-US" b="1" i="1"/>
              <a:t>s </a:t>
            </a:r>
            <a:r>
              <a:rPr lang="en-US" i="1"/>
              <a:t>is doubled when it follows a short vowel sound at the end of a one-syllable word.</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16668419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form the letter in the air, on the carpet or on a mini-whiteboard while saying the target sound </a:t>
            </a:r>
            <a:r>
              <a:rPr lang="en-US">
                <a:latin typeface="+mn-lt"/>
              </a:rPr>
              <a:t>and spelling </a:t>
            </a:r>
            <a:r>
              <a:rPr lang="en-US" err="1">
                <a:latin typeface="+mn-lt"/>
              </a:rPr>
              <a:t>generalisation</a:t>
            </a:r>
            <a:r>
              <a:rPr lang="en-US">
                <a:latin typeface="+mn-lt"/>
              </a:rPr>
              <a:t>. </a:t>
            </a:r>
            <a:endParaRPr lang="en-US"/>
          </a:p>
          <a:p>
            <a:pPr marL="171450" indent="-171450">
              <a:buFont typeface="Arial" panose="020B0604020202020204" pitchFamily="34" charset="0"/>
              <a:buChar char="•"/>
            </a:pPr>
            <a:r>
              <a:rPr lang="en-US" b="1" i="1"/>
              <a:t>ss</a:t>
            </a:r>
            <a:r>
              <a:rPr lang="en-US" i="1"/>
              <a:t> says /s/.</a:t>
            </a:r>
          </a:p>
          <a:p>
            <a:pPr marL="171450" indent="-171450">
              <a:buFont typeface="Arial" panose="020B0604020202020204" pitchFamily="34" charset="0"/>
              <a:buChar char="•"/>
            </a:pPr>
            <a:r>
              <a:rPr lang="en-US" i="1"/>
              <a:t>The letter </a:t>
            </a:r>
            <a:r>
              <a:rPr lang="en-US" b="1" i="1"/>
              <a:t>s </a:t>
            </a:r>
            <a:r>
              <a:rPr lang="en-US" i="1"/>
              <a:t>is doubled when it follows a short vowel sound at the end of a one-syllable word.</a:t>
            </a:r>
          </a:p>
          <a:p>
            <a:endParaRPr lang="en-US"/>
          </a:p>
          <a:p>
            <a:r>
              <a:rPr lang="en-US"/>
              <a:t>Check that students are using the correct entry and exit points for their letter formation and give feedback.</a:t>
            </a:r>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23322242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Explain to students tha</a:t>
            </a:r>
            <a:r>
              <a:rPr lang="en-US" b="0">
                <a:latin typeface="+mn-lt"/>
              </a:rPr>
              <a:t>t the </a:t>
            </a:r>
            <a:r>
              <a:rPr lang="en-US" b="1">
                <a:latin typeface="+mn-lt"/>
              </a:rPr>
              <a:t>s </a:t>
            </a:r>
            <a:r>
              <a:rPr lang="en-US" b="0">
                <a:latin typeface="+mn-lt"/>
              </a:rPr>
              <a:t>in </a:t>
            </a:r>
            <a:r>
              <a:rPr lang="en-US" b="1">
                <a:latin typeface="+mn-lt"/>
              </a:rPr>
              <a:t>mess </a:t>
            </a:r>
            <a:r>
              <a:rPr lang="en-US" b="0">
                <a:latin typeface="+mn-lt"/>
              </a:rPr>
              <a:t>is doubled because it is at the end of the word and </a:t>
            </a:r>
            <a:r>
              <a:rPr lang="en-US">
                <a:latin typeface="+mn-lt"/>
              </a:rPr>
              <a:t>follows a short vowel /e/.</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Explain to students tha</a:t>
            </a:r>
            <a:r>
              <a:rPr lang="en-US" b="0">
                <a:latin typeface="+mn-lt"/>
              </a:rPr>
              <a:t>t the </a:t>
            </a:r>
            <a:r>
              <a:rPr lang="en-US" b="1">
                <a:latin typeface="+mn-lt"/>
              </a:rPr>
              <a:t>s </a:t>
            </a:r>
            <a:r>
              <a:rPr lang="en-US" b="0">
                <a:latin typeface="+mn-lt"/>
              </a:rPr>
              <a:t>in </a:t>
            </a:r>
            <a:r>
              <a:rPr lang="en-US" b="1">
                <a:latin typeface="+mn-lt"/>
              </a:rPr>
              <a:t>fuss </a:t>
            </a:r>
            <a:r>
              <a:rPr lang="en-US" b="0">
                <a:latin typeface="+mn-lt"/>
              </a:rPr>
              <a:t>is doubled because it is at the end of the word and </a:t>
            </a:r>
            <a:r>
              <a:rPr lang="en-US">
                <a:latin typeface="+mn-lt"/>
              </a:rPr>
              <a:t>follows a short vowel /u/.</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2682480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Explain to students tha</a:t>
            </a:r>
            <a:r>
              <a:rPr lang="en-US" b="0">
                <a:latin typeface="+mn-lt"/>
              </a:rPr>
              <a:t>t the </a:t>
            </a:r>
            <a:r>
              <a:rPr lang="en-US" b="1">
                <a:latin typeface="+mn-lt"/>
              </a:rPr>
              <a:t>s </a:t>
            </a:r>
            <a:r>
              <a:rPr lang="en-US" b="0">
                <a:latin typeface="+mn-lt"/>
              </a:rPr>
              <a:t>in </a:t>
            </a:r>
            <a:r>
              <a:rPr lang="en-US" b="1">
                <a:latin typeface="+mn-lt"/>
              </a:rPr>
              <a:t>bless </a:t>
            </a:r>
            <a:r>
              <a:rPr lang="en-US" b="0">
                <a:latin typeface="+mn-lt"/>
              </a:rPr>
              <a:t>is doubled because it is at the end of the word and </a:t>
            </a:r>
            <a:r>
              <a:rPr lang="en-US">
                <a:latin typeface="+mn-lt"/>
              </a:rPr>
              <a:t>follows a short vowel /e/.</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Students participate in 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Ask students to explain how the w</a:t>
            </a:r>
            <a:r>
              <a:rPr lang="en-AU" b="0">
                <a:latin typeface="+mn-lt"/>
              </a:rPr>
              <a:t>ord </a:t>
            </a:r>
            <a:r>
              <a:rPr lang="en-AU" b="1">
                <a:latin typeface="+mn-lt"/>
              </a:rPr>
              <a:t>miss </a:t>
            </a:r>
            <a:r>
              <a:rPr lang="en-AU">
                <a:latin typeface="+mn-lt"/>
              </a:rPr>
              <a:t>follows </a:t>
            </a:r>
            <a:r>
              <a:rPr lang="en-AU" b="0">
                <a:latin typeface="+mn-lt"/>
              </a:rPr>
              <a:t>the floss </a:t>
            </a:r>
            <a:r>
              <a:rPr lang="en-AU">
                <a:latin typeface="+mn-lt"/>
              </a:rPr>
              <a:t>spelling generalisation: </a:t>
            </a:r>
            <a:r>
              <a:rPr lang="en-US" b="0">
                <a:latin typeface="+mn-lt"/>
              </a:rPr>
              <a:t>the </a:t>
            </a:r>
            <a:r>
              <a:rPr lang="en-US" b="1">
                <a:latin typeface="+mn-lt"/>
              </a:rPr>
              <a:t>s </a:t>
            </a:r>
            <a:r>
              <a:rPr lang="en-US" b="0">
                <a:latin typeface="+mn-lt"/>
              </a:rPr>
              <a:t>in </a:t>
            </a:r>
            <a:r>
              <a:rPr lang="en-US" b="1">
                <a:latin typeface="+mn-lt"/>
              </a:rPr>
              <a:t>miss </a:t>
            </a:r>
            <a:r>
              <a:rPr lang="en-US" b="0">
                <a:latin typeface="+mn-lt"/>
              </a:rPr>
              <a:t>is doubled because it is at the end of the word and </a:t>
            </a:r>
            <a:r>
              <a:rPr lang="en-US">
                <a:latin typeface="+mn-lt"/>
              </a:rPr>
              <a:t>follows a short vowel sound, /</a:t>
            </a:r>
            <a:r>
              <a:rPr lang="en-US" err="1">
                <a:latin typeface="+mn-lt"/>
              </a:rPr>
              <a:t>i</a:t>
            </a:r>
            <a:r>
              <a:rPr lang="en-US">
                <a:latin typeface="+mn-lt"/>
              </a:rPr>
              <a:t>/.</a:t>
            </a:r>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Prompt students to re-read the first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To read the new word students participate in 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Ask students to explain how the w</a:t>
            </a:r>
            <a:r>
              <a:rPr lang="en-AU" b="0">
                <a:latin typeface="+mn-lt"/>
              </a:rPr>
              <a:t>ord </a:t>
            </a:r>
            <a:r>
              <a:rPr lang="en-AU" b="1">
                <a:latin typeface="+mn-lt"/>
              </a:rPr>
              <a:t>boss </a:t>
            </a:r>
            <a:r>
              <a:rPr lang="en-AU">
                <a:latin typeface="+mn-lt"/>
              </a:rPr>
              <a:t>follows </a:t>
            </a:r>
            <a:r>
              <a:rPr lang="en-AU" b="0">
                <a:latin typeface="+mn-lt"/>
              </a:rPr>
              <a:t>the floss </a:t>
            </a:r>
            <a:r>
              <a:rPr lang="en-AU">
                <a:latin typeface="+mn-lt"/>
              </a:rPr>
              <a:t>spelling generalisation: </a:t>
            </a:r>
            <a:r>
              <a:rPr lang="en-US" b="0">
                <a:latin typeface="+mn-lt"/>
              </a:rPr>
              <a:t>the </a:t>
            </a:r>
            <a:r>
              <a:rPr lang="en-US" b="1">
                <a:latin typeface="+mn-lt"/>
              </a:rPr>
              <a:t>s </a:t>
            </a:r>
            <a:r>
              <a:rPr lang="en-US" b="0">
                <a:latin typeface="+mn-lt"/>
              </a:rPr>
              <a:t>in </a:t>
            </a:r>
            <a:r>
              <a:rPr lang="en-US" b="1">
                <a:latin typeface="+mn-lt"/>
              </a:rPr>
              <a:t>boss </a:t>
            </a:r>
            <a:r>
              <a:rPr lang="en-US" b="0">
                <a:latin typeface="+mn-lt"/>
              </a:rPr>
              <a:t>is doubled because it is at the end of the word and </a:t>
            </a:r>
            <a:r>
              <a:rPr lang="en-US">
                <a:latin typeface="+mn-lt"/>
              </a:rPr>
              <a:t>follows a short vowel sound /o/.</a:t>
            </a:r>
            <a:endParaRPr lang="en-AU"/>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a:p>
          <a:p>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5855678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endParaRPr lang="en-AU"/>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Prompt students to re-read the first two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To read the new word students participate in 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Ask students to explain how the w</a:t>
            </a:r>
            <a:r>
              <a:rPr lang="en-AU" b="0">
                <a:latin typeface="+mn-lt"/>
              </a:rPr>
              <a:t>ord </a:t>
            </a:r>
            <a:r>
              <a:rPr lang="en-AU" b="1">
                <a:latin typeface="+mn-lt"/>
              </a:rPr>
              <a:t>less </a:t>
            </a:r>
            <a:r>
              <a:rPr lang="en-AU">
                <a:latin typeface="+mn-lt"/>
              </a:rPr>
              <a:t>follows the </a:t>
            </a:r>
            <a:r>
              <a:rPr lang="en-AU" b="0">
                <a:latin typeface="+mn-lt"/>
              </a:rPr>
              <a:t>floss</a:t>
            </a:r>
            <a:r>
              <a:rPr lang="en-AU">
                <a:latin typeface="+mn-lt"/>
              </a:rPr>
              <a:t> spelling generalisation: </a:t>
            </a:r>
            <a:r>
              <a:rPr lang="en-US" b="0">
                <a:latin typeface="+mn-lt"/>
              </a:rPr>
              <a:t>the </a:t>
            </a:r>
            <a:r>
              <a:rPr lang="en-US" b="1">
                <a:latin typeface="+mn-lt"/>
              </a:rPr>
              <a:t>s </a:t>
            </a:r>
            <a:r>
              <a:rPr lang="en-US" b="0">
                <a:latin typeface="+mn-lt"/>
              </a:rPr>
              <a:t>in </a:t>
            </a:r>
            <a:r>
              <a:rPr lang="en-US" b="1">
                <a:latin typeface="+mn-lt"/>
              </a:rPr>
              <a:t>less </a:t>
            </a:r>
            <a:r>
              <a:rPr lang="en-US" b="0">
                <a:latin typeface="+mn-lt"/>
              </a:rPr>
              <a:t>is doubled because it is at the end of the word and </a:t>
            </a:r>
            <a:r>
              <a:rPr lang="en-US">
                <a:latin typeface="+mn-lt"/>
              </a:rPr>
              <a:t>follows a short vowel sound /e/.</a:t>
            </a:r>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 represents the word to be written: </a:t>
            </a:r>
            <a:r>
              <a:rPr lang="en-US" b="1"/>
              <a:t>dress</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the sounds in the word, identifying the /s/ after the short vowel sound /o/ at the end of the word</a:t>
            </a:r>
          </a:p>
          <a:p>
            <a:pPr marL="171450" indent="-171450">
              <a:buFont typeface="Arial" panose="020B0604020202020204" pitchFamily="34" charset="0"/>
              <a:buChar char="•"/>
            </a:pPr>
            <a:r>
              <a:rPr lang="en-US"/>
              <a:t>thinking aloud about using the floss spelling </a:t>
            </a:r>
            <a:r>
              <a:rPr lang="en-US" err="1"/>
              <a:t>generalisation</a:t>
            </a:r>
            <a:r>
              <a:rPr lang="en-US"/>
              <a:t> to double the </a:t>
            </a:r>
            <a:r>
              <a:rPr lang="en-US" b="1"/>
              <a:t>s</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dress, cross</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the sounds in the word, identifying the /s/ after the short vowel sound /e/ at the end of the word</a:t>
            </a:r>
          </a:p>
          <a:p>
            <a:pPr marL="171450" indent="-171450">
              <a:buFont typeface="Arial" panose="020B0604020202020204" pitchFamily="34" charset="0"/>
              <a:buChar char="•"/>
            </a:pPr>
            <a:r>
              <a:rPr lang="en-US"/>
              <a:t>thinking aloud about using the floss spelling </a:t>
            </a:r>
            <a:r>
              <a:rPr lang="en-US" err="1"/>
              <a:t>generalisation</a:t>
            </a:r>
            <a:r>
              <a:rPr lang="en-US"/>
              <a:t> to double the </a:t>
            </a:r>
            <a:r>
              <a:rPr lang="en-US" b="1"/>
              <a:t>s</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endParaRPr lang="en-US" b="0">
              <a:latin typeface="+mn-lt"/>
            </a:endParaRPr>
          </a:p>
          <a:p>
            <a:r>
              <a:rPr lang="en-US" b="0">
                <a:latin typeface="+mn-lt"/>
              </a:rPr>
              <a:t>Point to each vowel in random order, and say:</a:t>
            </a:r>
          </a:p>
          <a:p>
            <a:pPr marL="171450" indent="-171450">
              <a:buFont typeface="Arial" panose="020B0604020202020204" pitchFamily="34" charset="0"/>
              <a:buChar char="•"/>
            </a:pPr>
            <a:r>
              <a:rPr lang="en-US" b="0" i="1">
                <a:latin typeface="+mn-lt"/>
              </a:rPr>
              <a:t>Say the short sound (</a:t>
            </a:r>
            <a:r>
              <a:rPr lang="en-US" b="0">
                <a:latin typeface="+mn-lt"/>
              </a:rPr>
              <a:t>use the hand gesture*).</a:t>
            </a:r>
          </a:p>
          <a:p>
            <a:pPr marL="171450" indent="-171450">
              <a:buFont typeface="Arial" panose="020B0604020202020204" pitchFamily="34" charset="0"/>
              <a:buChar char="•"/>
            </a:pPr>
            <a:r>
              <a:rPr lang="en-US" b="0" i="1">
                <a:latin typeface="+mn-lt"/>
              </a:rPr>
              <a:t>Say the long sound </a:t>
            </a:r>
            <a:r>
              <a:rPr lang="en-US" b="0">
                <a:latin typeface="+mn-lt"/>
              </a:rPr>
              <a:t>(use hand gesture**).</a:t>
            </a:r>
          </a:p>
          <a:p>
            <a:r>
              <a:rPr lang="en-US" b="0">
                <a:latin typeface="+mn-lt"/>
              </a:rPr>
              <a:t>Students say the relevant sounds for each vowel, using the matching hand gesture. </a:t>
            </a:r>
          </a:p>
          <a:p>
            <a:endParaRPr lang="en-US" sz="1200" b="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Repeat this process once or twice according to student need. </a:t>
            </a:r>
            <a:endParaRPr lang="en-US" b="0">
              <a:latin typeface="+mn-lt"/>
            </a:endParaRP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Hold hands close together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Move them closer together without touching.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latin typeface="+mn-lt"/>
              </a:rPr>
              <a:t>**</a:t>
            </a:r>
            <a:r>
              <a:rPr lang="en-US">
                <a:latin typeface="+mn-lt"/>
              </a:rPr>
              <a:t>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Hold hands about shoulder width apart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Move them further apart.</a:t>
            </a:r>
            <a:endParaRPr lang="en-US" i="0">
              <a:latin typeface="+mn-lt"/>
            </a:endParaRPr>
          </a:p>
          <a:p>
            <a:endParaRPr lang="en-AU"/>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a:t>Note</a:t>
            </a:r>
            <a:r>
              <a:rPr lang="en-US"/>
              <a:t>: Vowel sounds for students to 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a:t>a</a:t>
            </a:r>
            <a:r>
              <a:rPr lang="en-US" i="1"/>
              <a:t>: </a:t>
            </a:r>
            <a:r>
              <a:rPr lang="en-US" i="0"/>
              <a:t>short sound /a/, long sound /</a:t>
            </a:r>
            <a:r>
              <a:rPr lang="en-US" i="0">
                <a:latin typeface="Arial" panose="020B0604020202020204" pitchFamily="34" charset="0"/>
                <a:cs typeface="Arial" panose="020B0604020202020204" pitchFamily="34" charset="0"/>
              </a:rPr>
              <a:t>ā</a:t>
            </a:r>
            <a:r>
              <a:rPr lang="en-US" i="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a:t>e</a:t>
            </a:r>
            <a:r>
              <a:rPr lang="en-US" i="0"/>
              <a:t>: short sound /</a:t>
            </a:r>
            <a:r>
              <a:rPr lang="en-US" i="0">
                <a:latin typeface="Arial" panose="020B0604020202020204" pitchFamily="34" charset="0"/>
                <a:cs typeface="Arial" panose="020B0604020202020204" pitchFamily="34" charset="0"/>
              </a:rPr>
              <a:t>e</a:t>
            </a:r>
            <a:r>
              <a:rPr lang="en-US" i="0"/>
              <a:t>/, long sound /</a:t>
            </a:r>
            <a:r>
              <a:rPr lang="en-US" i="0">
                <a:latin typeface="Arial" panose="020B0604020202020204" pitchFamily="34" charset="0"/>
                <a:cs typeface="Arial" panose="020B0604020202020204" pitchFamily="34" charset="0"/>
              </a:rPr>
              <a:t>ē</a:t>
            </a:r>
            <a:r>
              <a:rPr lang="en-US" i="0"/>
              <a:t>/</a:t>
            </a:r>
          </a:p>
          <a:p>
            <a:pPr marL="171450" lvl="0" indent="-171450">
              <a:buFont typeface="Arial" panose="020B0604020202020204" pitchFamily="34" charset="0"/>
              <a:buChar char="•"/>
            </a:pPr>
            <a:r>
              <a:rPr lang="en-US" b="1" i="0"/>
              <a:t>i</a:t>
            </a:r>
            <a:r>
              <a:rPr lang="en-US" i="0"/>
              <a:t>: short sound /</a:t>
            </a:r>
            <a:r>
              <a:rPr lang="en-US" i="0" err="1">
                <a:latin typeface="Arial" panose="020B0604020202020204" pitchFamily="34" charset="0"/>
                <a:cs typeface="Arial" panose="020B0604020202020204" pitchFamily="34" charset="0"/>
              </a:rPr>
              <a:t>i</a:t>
            </a:r>
            <a:r>
              <a:rPr lang="en-US" i="0">
                <a:latin typeface="Arial" panose="020B0604020202020204" pitchFamily="34" charset="0"/>
                <a:cs typeface="Arial" panose="020B0604020202020204" pitchFamily="34" charset="0"/>
              </a:rPr>
              <a:t>/</a:t>
            </a:r>
            <a:r>
              <a:rPr lang="en-US" i="0"/>
              <a:t>, long sound /</a:t>
            </a:r>
            <a:r>
              <a:rPr lang="en-US" i="0">
                <a:latin typeface="Arial" panose="020B0604020202020204" pitchFamily="34" charset="0"/>
                <a:cs typeface="Arial" panose="020B0604020202020204" pitchFamily="34" charset="0"/>
              </a:rPr>
              <a:t>ī</a:t>
            </a:r>
            <a:r>
              <a:rPr lang="en-US" i="0"/>
              <a:t>/</a:t>
            </a:r>
          </a:p>
          <a:p>
            <a:pPr marL="171450" lvl="0" indent="-171450">
              <a:buFont typeface="Arial" panose="020B0604020202020204" pitchFamily="34" charset="0"/>
              <a:buChar char="•"/>
            </a:pPr>
            <a:r>
              <a:rPr lang="en-US" b="1" i="0"/>
              <a:t>o</a:t>
            </a:r>
            <a:r>
              <a:rPr lang="en-US" i="0"/>
              <a:t>: short sound /o/, long sound /</a:t>
            </a:r>
            <a:r>
              <a:rPr lang="en-US" i="0">
                <a:latin typeface="Arial" panose="020B0604020202020204" pitchFamily="34" charset="0"/>
                <a:cs typeface="Arial" panose="020B0604020202020204" pitchFamily="34" charset="0"/>
              </a:rPr>
              <a:t>ō</a:t>
            </a:r>
            <a:r>
              <a:rPr lang="en-US" i="0"/>
              <a:t>/</a:t>
            </a:r>
          </a:p>
          <a:p>
            <a:pPr marL="171450" lvl="0" indent="-171450">
              <a:buFont typeface="Arial" panose="020B0604020202020204" pitchFamily="34" charset="0"/>
              <a:buChar char="•"/>
            </a:pPr>
            <a:r>
              <a:rPr lang="en-US" b="1" i="0"/>
              <a:t>u</a:t>
            </a:r>
            <a:r>
              <a:rPr lang="en-US" i="0"/>
              <a:t>: short sound /</a:t>
            </a:r>
            <a:r>
              <a:rPr lang="en-US" i="0">
                <a:latin typeface="Arial" panose="020B0604020202020204" pitchFamily="34" charset="0"/>
                <a:cs typeface="Arial" panose="020B0604020202020204" pitchFamily="34" charset="0"/>
              </a:rPr>
              <a:t>u</a:t>
            </a:r>
            <a:r>
              <a:rPr lang="en-US" i="0"/>
              <a:t>/, long sound /</a:t>
            </a:r>
            <a:r>
              <a:rPr lang="en-US" i="0">
                <a:latin typeface="Arial" panose="020B0604020202020204" pitchFamily="34" charset="0"/>
                <a:cs typeface="Arial" panose="020B0604020202020204" pitchFamily="34" charset="0"/>
              </a:rPr>
              <a:t>ū</a:t>
            </a:r>
            <a:r>
              <a:rPr lang="en-US" i="0"/>
              <a:t>/</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15863289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dress</a:t>
            </a:r>
            <a:r>
              <a:rPr lang="en-US" b="0"/>
              <a:t>,</a:t>
            </a:r>
            <a:r>
              <a:rPr lang="en-US" b="1"/>
              <a:t> cross, toss</a:t>
            </a:r>
            <a:r>
              <a:rPr lang="en-US" b="0"/>
              <a:t>.</a:t>
            </a:r>
          </a:p>
          <a:p>
            <a:endParaRPr lang="en-US"/>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the sounds in the word, identifying the /s/ after the short vowel sound /o/ at the end of the word</a:t>
            </a:r>
          </a:p>
          <a:p>
            <a:pPr marL="171450" indent="-171450">
              <a:buFont typeface="Arial" panose="020B0604020202020204" pitchFamily="34" charset="0"/>
              <a:buChar char="•"/>
            </a:pPr>
            <a:r>
              <a:rPr lang="en-US"/>
              <a:t>thinking aloud about using the floss spelling </a:t>
            </a:r>
            <a:r>
              <a:rPr lang="en-US" err="1"/>
              <a:t>generalisation</a:t>
            </a:r>
            <a:r>
              <a:rPr lang="en-US"/>
              <a:t> to double the </a:t>
            </a:r>
            <a:r>
              <a:rPr lang="en-US" b="1"/>
              <a:t>s</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35271739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The image represents the word to be written: </a:t>
            </a:r>
            <a:r>
              <a:rPr lang="en-US" sz="1200" b="1">
                <a:latin typeface="+mn-lt"/>
              </a:rPr>
              <a:t>hiss</a:t>
            </a:r>
            <a:r>
              <a:rPr lang="en-US" sz="1200" b="0">
                <a:latin typeface="+mn-lt"/>
              </a:rPr>
              <a:t>.</a:t>
            </a:r>
            <a:endParaRPr lang="en-AU" sz="1200" b="0">
              <a:latin typeface="+mn-lt"/>
            </a:endParaRPr>
          </a:p>
          <a:p>
            <a:endParaRPr lang="en-US" sz="1200">
              <a:highlight>
                <a:srgbClr val="FFFF00"/>
              </a:highlight>
              <a:latin typeface="+mn-lt"/>
            </a:endParaRPr>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word aloud and segment the individual sounds</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notice the</a:t>
            </a:r>
            <a:r>
              <a:rPr lang="en-US" sz="1200" b="0" u="none">
                <a:latin typeface="+mn-lt"/>
              </a:rPr>
              <a:t> /s/ following the short vowel sound /</a:t>
            </a:r>
            <a:r>
              <a:rPr lang="en-US" sz="1200" b="0" u="none" err="1">
                <a:latin typeface="+mn-lt"/>
              </a:rPr>
              <a:t>i</a:t>
            </a:r>
            <a:r>
              <a:rPr lang="en-US" sz="1200" b="0" u="none">
                <a:latin typeface="+mn-lt"/>
              </a:rPr>
              <a:t>/ </a:t>
            </a:r>
            <a:r>
              <a:rPr lang="en-US" sz="1200" u="none">
                <a:latin typeface="+mn-lt"/>
              </a:rPr>
              <a:t>at the end of the word</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latin typeface="+mn-lt"/>
              </a:rPr>
              <a:t>on their mini-whiteboard or on paper</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a:latin typeface="+mn-lt"/>
              </a:rPr>
              <a:t>check that they have used the floss spelling generalisation to double the </a:t>
            </a:r>
            <a:r>
              <a:rPr lang="en-US" sz="1200" b="1" u="none">
                <a:latin typeface="+mn-lt"/>
              </a:rPr>
              <a:t>s</a:t>
            </a:r>
            <a:endParaRPr lang="en-US" sz="1200" b="1" u="none">
              <a:latin typeface="+mn-lt"/>
              <a:ea typeface="Calibri"/>
              <a:cs typeface="Calibri"/>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t> saying the individual sounds, blending them together, then saying the complete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the teacher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indent="0">
              <a:buFont typeface="Arial" panose="020B0604020202020204" pitchFamily="34" charset="0"/>
              <a:buNone/>
            </a:pPr>
            <a:endParaRPr lang="en-US" sz="120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a:t>
            </a:r>
            <a:r>
              <a:rPr lang="en-US" b="0"/>
              <a:t>:</a:t>
            </a:r>
            <a:r>
              <a:rPr lang="en-US" b="1"/>
              <a:t> hiss</a:t>
            </a:r>
            <a:r>
              <a:rPr lang="en-US" b="0"/>
              <a:t>,</a:t>
            </a:r>
            <a:r>
              <a:rPr lang="en-US" b="1"/>
              <a:t> dress</a:t>
            </a:r>
            <a:r>
              <a:rPr lang="en-US" b="0"/>
              <a:t>.</a:t>
            </a:r>
            <a:endParaRPr lang="en-AU" b="1"/>
          </a:p>
          <a:p>
            <a:endParaRPr lang="en-AU"/>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word aloud and segment the individual sounds</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notice the</a:t>
            </a:r>
            <a:r>
              <a:rPr lang="en-US" sz="1200" b="0" u="none">
                <a:latin typeface="+mn-lt"/>
              </a:rPr>
              <a:t> /s/ following the short vowel sound /e/ </a:t>
            </a:r>
            <a:r>
              <a:rPr lang="en-US" sz="1200" u="none">
                <a:latin typeface="+mn-lt"/>
              </a:rPr>
              <a:t>at the end of the word</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latin typeface="+mn-lt"/>
              </a:rPr>
              <a:t>on their mini-whiteboards or on paper</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a:latin typeface="+mn-lt"/>
              </a:rPr>
              <a:t>check that they have used the floss spelling </a:t>
            </a:r>
            <a:r>
              <a:rPr lang="en-US" sz="1200" u="none" err="1">
                <a:latin typeface="+mn-lt"/>
              </a:rPr>
              <a:t>generalisation</a:t>
            </a:r>
            <a:r>
              <a:rPr lang="en-US" sz="1200" u="none">
                <a:latin typeface="+mn-lt"/>
              </a:rPr>
              <a:t> to double the </a:t>
            </a:r>
            <a:r>
              <a:rPr lang="en-US" sz="1200" b="1" u="none">
                <a:latin typeface="+mn-lt"/>
              </a:rPr>
              <a:t>s</a:t>
            </a:r>
            <a:endParaRPr lang="en-US" sz="1200" b="1" u="none">
              <a:latin typeface="+mn-lt"/>
              <a:ea typeface="Calibri"/>
              <a:cs typeface="Calibri"/>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t> saying the individual sounds, blending them together, then saying the complete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the teacher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hiss</a:t>
            </a:r>
            <a:r>
              <a:rPr lang="en-US" b="0"/>
              <a:t>,</a:t>
            </a:r>
            <a:r>
              <a:rPr lang="en-US" b="1"/>
              <a:t> dress</a:t>
            </a:r>
            <a:r>
              <a:rPr lang="en-US" b="0"/>
              <a:t>,</a:t>
            </a:r>
            <a:r>
              <a:rPr lang="en-US" b="1"/>
              <a:t> cross</a:t>
            </a:r>
            <a:r>
              <a:rPr lang="en-US" b="0"/>
              <a:t>.</a:t>
            </a: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word aloud and segment the individual sounds</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notice the</a:t>
            </a:r>
            <a:r>
              <a:rPr lang="en-US" sz="1200" b="0" u="none">
                <a:latin typeface="+mn-lt"/>
              </a:rPr>
              <a:t> /s/ following the short vowel sound /o/ </a:t>
            </a:r>
            <a:r>
              <a:rPr lang="en-US" sz="1200" u="none">
                <a:latin typeface="+mn-lt"/>
              </a:rPr>
              <a:t>at the end of the word</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latin typeface="+mn-lt"/>
              </a:rPr>
              <a:t>on their mini-whiteboards or on paper</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a:latin typeface="+mn-lt"/>
              </a:rPr>
              <a:t>check that they have used the floss spelling </a:t>
            </a:r>
            <a:r>
              <a:rPr lang="en-US" sz="1200" u="none" err="1">
                <a:latin typeface="+mn-lt"/>
              </a:rPr>
              <a:t>generalisation</a:t>
            </a:r>
            <a:r>
              <a:rPr lang="en-US" sz="1200" u="none">
                <a:latin typeface="+mn-lt"/>
              </a:rPr>
              <a:t> to double the </a:t>
            </a:r>
            <a:r>
              <a:rPr lang="en-US" sz="1200" b="1" u="none">
                <a:latin typeface="+mn-lt"/>
              </a:rPr>
              <a:t>s</a:t>
            </a:r>
            <a:endParaRPr lang="en-US" sz="1200" b="1" u="none">
              <a:latin typeface="+mn-lt"/>
              <a:ea typeface="Calibri"/>
              <a:cs typeface="Calibri"/>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t> saying the individual sounds, blending them together, then saying the complete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the teacher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21204227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effectLst/>
                <a:latin typeface="+mn-lt"/>
                <a:ea typeface="Times New Roman" panose="02020603050405020304" pitchFamily="18" charset="0"/>
              </a:rPr>
              <a:t>I do</a:t>
            </a:r>
          </a:p>
          <a:p>
            <a:endParaRPr lang="en-US" sz="1200" kern="1200">
              <a:effectLst/>
              <a:latin typeface="+mn-lt"/>
              <a:ea typeface="Times New Roman" panose="02020603050405020304" pitchFamily="18" charset="0"/>
            </a:endParaRPr>
          </a:p>
          <a:p>
            <a:r>
              <a:rPr lang="en-US" sz="1200" kern="120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Tell students the word you are going to spell. </a:t>
            </a:r>
            <a:endParaRPr lang="en-AU" sz="1200">
              <a:effectLst/>
              <a:latin typeface="+mn-lt"/>
              <a:ea typeface="Calibri" panose="020F0502020204030204" pitchFamily="34" charset="0"/>
              <a:cs typeface="Times New Roman" panose="02020603050405020304" pitchFamily="18" charset="0"/>
            </a:endParaRPr>
          </a:p>
          <a:p>
            <a:pPr marL="172800" lvl="0" indent="-172800">
              <a:buFont typeface="+mj-lt"/>
              <a:buAutoNum type="arabicPeriod"/>
            </a:pPr>
            <a:r>
              <a:rPr lang="en-US" sz="1200" kern="1200">
                <a:effectLst/>
                <a:latin typeface="+mn-lt"/>
                <a:ea typeface="Times New Roman" panose="02020603050405020304" pitchFamily="18" charset="0"/>
              </a:rPr>
              <a:t>Use the word in a sentence for context, for example: </a:t>
            </a:r>
            <a:r>
              <a:rPr lang="en-US" sz="1200" b="1" kern="1200">
                <a:effectLst/>
                <a:latin typeface="+mn-lt"/>
                <a:ea typeface="Times New Roman" panose="02020603050405020304" pitchFamily="18" charset="0"/>
              </a:rPr>
              <a:t>Here is the book I was looking for.</a:t>
            </a:r>
            <a:endParaRPr lang="en-AU" sz="1200">
              <a:effectLst/>
              <a:latin typeface="+mn-lt"/>
              <a:ea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Say the two sounds in the word: </a:t>
            </a:r>
            <a:r>
              <a:rPr lang="en-AU" sz="1200" b="1" i="1">
                <a:effectLst/>
                <a:latin typeface="+mn-lt"/>
                <a:ea typeface="Times New Roman" panose="02020603050405020304" pitchFamily="18" charset="0"/>
                <a:cs typeface="Calibri" panose="020F0502020204030204" pitchFamily="34" charset="0"/>
              </a:rPr>
              <a:t>h/ere</a:t>
            </a:r>
            <a:r>
              <a:rPr lang="en-AU" sz="1200" b="0" i="1">
                <a:effectLst/>
                <a:latin typeface="+mn-lt"/>
                <a:ea typeface="Times New Roman" panose="02020603050405020304" pitchFamily="18" charset="0"/>
                <a:cs typeface="Calibri" panose="020F0502020204030204" pitchFamily="34" charset="0"/>
              </a:rPr>
              <a:t>.</a:t>
            </a:r>
            <a:endParaRPr lang="en-AU" sz="1200" b="0" i="1">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On the class whiteboard, draw two short horizontal lines.</a:t>
            </a: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Write the corresponding letter/s on each sound line. </a:t>
            </a: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Circle the irregular part of the word, in this case the letters </a:t>
            </a:r>
            <a:r>
              <a:rPr lang="en-AU" sz="1200" b="1">
                <a:effectLst/>
                <a:latin typeface="+mn-lt"/>
                <a:ea typeface="Times New Roman" panose="02020603050405020304" pitchFamily="18" charset="0"/>
                <a:cs typeface="Calibri" panose="020F0502020204030204" pitchFamily="34" charset="0"/>
              </a:rPr>
              <a:t>ere</a:t>
            </a:r>
            <a:r>
              <a:rPr lang="en-AU" sz="1200">
                <a:effectLst/>
                <a:latin typeface="+mn-lt"/>
                <a:ea typeface="Times New Roman" panose="02020603050405020304" pitchFamily="18" charset="0"/>
                <a:cs typeface="Calibri" panose="020F0502020204030204" pitchFamily="34" charset="0"/>
              </a:rPr>
              <a:t> in </a:t>
            </a:r>
            <a:r>
              <a:rPr lang="en-AU" sz="1200" b="1">
                <a:effectLst/>
                <a:latin typeface="+mn-lt"/>
                <a:ea typeface="Times New Roman" panose="02020603050405020304" pitchFamily="18" charset="0"/>
                <a:cs typeface="Calibri" panose="020F0502020204030204" pitchFamily="34" charset="0"/>
              </a:rPr>
              <a:t>here</a:t>
            </a:r>
            <a:r>
              <a:rPr lang="en-AU" sz="1200">
                <a:effectLst/>
                <a:latin typeface="+mn-lt"/>
                <a:ea typeface="Times New Roman" panose="02020603050405020304" pitchFamily="18" charset="0"/>
                <a:cs typeface="Calibri" panose="020F0502020204030204" pitchFamily="34" charset="0"/>
              </a:rPr>
              <a:t>.</a:t>
            </a:r>
          </a:p>
          <a:p>
            <a:pPr marL="172800" lvl="0" indent="-172800">
              <a:lnSpc>
                <a:spcPct val="106000"/>
              </a:lnSpc>
              <a:buFont typeface="+mj-lt"/>
              <a:buAutoNum type="arabicPeriod"/>
            </a:pPr>
            <a:r>
              <a:rPr lang="en-AU" sz="1200" kern="1200">
                <a:effectLst/>
                <a:latin typeface="+mn-lt"/>
                <a:ea typeface="Times New Roman" panose="02020603050405020304" pitchFamily="18" charset="0"/>
                <a:cs typeface="Calibri" panose="020F0502020204030204" pitchFamily="34" charset="0"/>
              </a:rPr>
              <a:t>Tell students that in the word </a:t>
            </a:r>
            <a:r>
              <a:rPr lang="en-AU" sz="1200" b="1" kern="1200">
                <a:effectLst/>
                <a:latin typeface="+mn-lt"/>
                <a:ea typeface="Times New Roman" panose="02020603050405020304" pitchFamily="18" charset="0"/>
                <a:cs typeface="Calibri" panose="020F0502020204030204" pitchFamily="34" charset="0"/>
              </a:rPr>
              <a:t>here</a:t>
            </a:r>
            <a:r>
              <a:rPr lang="en-AU" sz="1200" kern="1200">
                <a:effectLst/>
                <a:latin typeface="+mn-lt"/>
                <a:ea typeface="Times New Roman" panose="02020603050405020304" pitchFamily="18" charset="0"/>
                <a:cs typeface="Calibri" panose="020F0502020204030204" pitchFamily="34" charset="0"/>
              </a:rPr>
              <a:t> the </a:t>
            </a:r>
            <a:r>
              <a:rPr lang="en-AU" sz="1200" b="1" kern="1200">
                <a:effectLst/>
                <a:latin typeface="+mn-lt"/>
                <a:ea typeface="Times New Roman" panose="02020603050405020304" pitchFamily="18" charset="0"/>
                <a:cs typeface="Calibri" panose="020F0502020204030204" pitchFamily="34" charset="0"/>
              </a:rPr>
              <a:t>ere</a:t>
            </a:r>
            <a:r>
              <a:rPr lang="en-AU" sz="1200" kern="1200">
                <a:effectLst/>
                <a:latin typeface="+mn-lt"/>
                <a:ea typeface="Times New Roman" panose="02020603050405020304" pitchFamily="18" charset="0"/>
                <a:cs typeface="Calibri" panose="020F0502020204030204" pitchFamily="34" charset="0"/>
              </a:rPr>
              <a:t> says ‘</a:t>
            </a:r>
            <a:r>
              <a:rPr lang="en-AU" sz="1200" b="1" kern="1200">
                <a:effectLst/>
                <a:latin typeface="+mn-lt"/>
                <a:ea typeface="Times New Roman" panose="02020603050405020304" pitchFamily="18" charset="0"/>
                <a:cs typeface="Calibri" panose="020F0502020204030204" pitchFamily="34" charset="0"/>
              </a:rPr>
              <a:t>ear</a:t>
            </a:r>
            <a:r>
              <a:rPr lang="en-AU" sz="1200" kern="1200">
                <a:effectLst/>
                <a:latin typeface="+mn-lt"/>
                <a:ea typeface="Times New Roman" panose="02020603050405020304" pitchFamily="18" charset="0"/>
                <a:cs typeface="Calibri" panose="020F0502020204030204" pitchFamily="34" charset="0"/>
              </a:rPr>
              <a:t>’, which is different to </a:t>
            </a:r>
            <a:r>
              <a:rPr lang="en-AU" sz="1200" b="1" kern="1200">
                <a:effectLst/>
                <a:latin typeface="+mn-lt"/>
                <a:ea typeface="Times New Roman" panose="02020603050405020304" pitchFamily="18" charset="0"/>
                <a:cs typeface="Calibri" panose="020F0502020204030204" pitchFamily="34" charset="0"/>
              </a:rPr>
              <a:t>where </a:t>
            </a:r>
            <a:r>
              <a:rPr lang="en-AU" sz="1200" kern="1200">
                <a:effectLst/>
                <a:latin typeface="+mn-lt"/>
                <a:ea typeface="Times New Roman" panose="02020603050405020304" pitchFamily="18" charset="0"/>
                <a:cs typeface="Calibri" panose="020F0502020204030204" pitchFamily="34" charset="0"/>
              </a:rPr>
              <a:t>and </a:t>
            </a:r>
            <a:r>
              <a:rPr lang="en-AU" sz="1200" b="1" kern="1200">
                <a:effectLst/>
                <a:latin typeface="+mn-lt"/>
                <a:ea typeface="Times New Roman" panose="02020603050405020304" pitchFamily="18" charset="0"/>
                <a:cs typeface="Calibri" panose="020F0502020204030204" pitchFamily="34" charset="0"/>
              </a:rPr>
              <a:t>there</a:t>
            </a:r>
            <a:r>
              <a:rPr lang="en-AU" sz="1200" kern="1200">
                <a:effectLst/>
                <a:latin typeface="+mn-lt"/>
                <a:ea typeface="Times New Roman" panose="02020603050405020304" pitchFamily="18" charset="0"/>
                <a:cs typeface="Calibri" panose="020F0502020204030204" pitchFamily="34" charset="0"/>
              </a:rPr>
              <a:t> that they have learned before.</a:t>
            </a:r>
            <a:endParaRPr lang="en-AU" sz="1200" kern="1200">
              <a:effectLst/>
              <a:latin typeface="+mn-lt"/>
              <a:ea typeface="Times New Roman" panose="02020603050405020304" pitchFamily="18"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a:effectLst/>
                <a:latin typeface="+mn-lt"/>
                <a:ea typeface="Times New Roman" panose="02020603050405020304" pitchFamily="18" charset="0"/>
              </a:rPr>
              <a:t>Spell the word orally, for example: </a:t>
            </a:r>
            <a:r>
              <a:rPr lang="en-AU" sz="1200" b="1" i="1" kern="0">
                <a:effectLst/>
                <a:latin typeface="+mn-lt"/>
                <a:ea typeface="Times New Roman" panose="02020603050405020304" pitchFamily="18" charset="0"/>
              </a:rPr>
              <a:t>h-ere</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here</a:t>
            </a:r>
            <a:r>
              <a:rPr lang="en-AU" sz="1200" i="1" kern="0">
                <a:effectLst/>
                <a:latin typeface="+mn-lt"/>
                <a:ea typeface="Times New Roman" panose="02020603050405020304" pitchFamily="18" charset="0"/>
              </a:rPr>
              <a:t>. </a:t>
            </a:r>
            <a:endParaRPr lang="en-AU" i="1">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42205400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Aft>
                <a:spcPts val="800"/>
              </a:spcAft>
            </a:pPr>
            <a:r>
              <a:rPr lang="en-AU" sz="1200" b="1">
                <a:effectLst/>
                <a:latin typeface="+mn-lt"/>
                <a:ea typeface="Calibri" panose="020F0502020204030204" pitchFamily="34" charset="0"/>
                <a:cs typeface="Calibri" panose="020F0502020204030204" pitchFamily="34" charset="0"/>
              </a:rPr>
              <a:t>We do</a:t>
            </a:r>
          </a:p>
          <a:p>
            <a:pPr>
              <a:lnSpc>
                <a:spcPct val="106000"/>
              </a:lnSpc>
              <a:spcAft>
                <a:spcPts val="800"/>
              </a:spcAft>
            </a:pPr>
            <a:endParaRPr lang="en-AU" sz="120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a:effectLst/>
                <a:latin typeface="+mn-lt"/>
                <a:ea typeface="Calibri" panose="020F0502020204030204" pitchFamily="34" charset="0"/>
                <a:cs typeface="Calibri" panose="020F0502020204030204" pitchFamily="34" charset="0"/>
              </a:rPr>
              <a:t>Prompt students to complete the process with you on mini-whiteboards or on a piece of paper.</a:t>
            </a:r>
          </a:p>
          <a:p>
            <a:pPr>
              <a:lnSpc>
                <a:spcPct val="106000"/>
              </a:lnSpc>
              <a:spcAft>
                <a:spcPts val="800"/>
              </a:spcAft>
            </a:pP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Tell students which word they are going to spell.</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Use the word in a sentence (students can participate in this).</a:t>
            </a:r>
            <a:endParaRPr lang="en-AU" sz="120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mn-lt"/>
                <a:ea typeface="Times New Roman" panose="02020603050405020304" pitchFamily="18" charset="0"/>
                <a:cs typeface="Calibri" panose="020F0502020204030204" pitchFamily="34" charset="0"/>
              </a:rPr>
              <a:t>Say the two sounds in the word: </a:t>
            </a:r>
            <a:r>
              <a:rPr lang="en-AU" sz="1200" b="1" i="1">
                <a:effectLst/>
                <a:latin typeface="+mn-lt"/>
                <a:ea typeface="Times New Roman" panose="02020603050405020304" pitchFamily="18" charset="0"/>
                <a:cs typeface="Calibri" panose="020F0502020204030204" pitchFamily="34" charset="0"/>
              </a:rPr>
              <a:t>h/ere.</a:t>
            </a:r>
            <a:endParaRPr lang="en-AU" sz="1200" i="1">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Draw two sound lines.</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Write the letters on the sound lines.</a:t>
            </a:r>
            <a:endParaRPr lang="en-AU" sz="120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mn-lt"/>
                <a:ea typeface="Times New Roman" panose="02020603050405020304" pitchFamily="18" charset="0"/>
                <a:cs typeface="Calibri" panose="020F0502020204030204" pitchFamily="34" charset="0"/>
              </a:rPr>
              <a:t>Circle the irregular part of the word: </a:t>
            </a:r>
            <a:r>
              <a:rPr lang="en-AU" sz="1200" b="1">
                <a:effectLst/>
                <a:latin typeface="+mn-lt"/>
                <a:ea typeface="Times New Roman" panose="02020603050405020304" pitchFamily="18" charset="0"/>
                <a:cs typeface="Calibri" panose="020F0502020204030204" pitchFamily="34" charset="0"/>
              </a:rPr>
              <a:t>ere</a:t>
            </a:r>
            <a:r>
              <a:rPr lang="en-AU" sz="1200">
                <a:effectLst/>
                <a:latin typeface="+mn-lt"/>
                <a:ea typeface="Times New Roman" panose="02020603050405020304" pitchFamily="18" charset="0"/>
                <a:cs typeface="Calibri" panose="020F0502020204030204" pitchFamily="34" charset="0"/>
              </a:rPr>
              <a:t> in </a:t>
            </a:r>
            <a:r>
              <a:rPr lang="en-AU" sz="1200" b="1">
                <a:effectLst/>
                <a:latin typeface="+mn-lt"/>
                <a:ea typeface="Times New Roman" panose="02020603050405020304" pitchFamily="18" charset="0"/>
                <a:cs typeface="Calibri" panose="020F0502020204030204" pitchFamily="34" charset="0"/>
              </a:rPr>
              <a:t>here</a:t>
            </a:r>
            <a:r>
              <a:rPr lang="en-AU" sz="1200">
                <a:effectLst/>
                <a:latin typeface="+mn-lt"/>
                <a:ea typeface="Times New Roman" panose="02020603050405020304" pitchFamily="18" charset="0"/>
                <a:cs typeface="Calibri" panose="020F0502020204030204" pitchFamily="34" charset="0"/>
              </a:rPr>
              <a:t>.</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a:effectLst/>
                <a:latin typeface="+mn-lt"/>
                <a:ea typeface="Times New Roman" panose="02020603050405020304" pitchFamily="18" charset="0"/>
              </a:rPr>
              <a:t>Spell the word orally: </a:t>
            </a:r>
            <a:r>
              <a:rPr lang="en-AU" sz="1200" b="1" i="1" kern="0">
                <a:effectLst/>
                <a:latin typeface="+mn-lt"/>
                <a:ea typeface="Times New Roman" panose="02020603050405020304" pitchFamily="18" charset="0"/>
              </a:rPr>
              <a:t>h-ere</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here</a:t>
            </a:r>
            <a:r>
              <a:rPr lang="en-AU" sz="1200" i="1" kern="0">
                <a:effectLst/>
                <a:latin typeface="+mn-lt"/>
                <a:ea typeface="Times New Roman" panose="02020603050405020304" pitchFamily="18" charset="0"/>
              </a:rPr>
              <a:t>.</a:t>
            </a:r>
            <a:endParaRPr lang="en-AU" i="1">
              <a:latin typeface="+mn-lt"/>
            </a:endParaRPr>
          </a:p>
          <a:p>
            <a:pPr marL="342900" lvl="0" indent="-342900">
              <a:lnSpc>
                <a:spcPct val="106000"/>
              </a:lnSpc>
              <a:spcAft>
                <a:spcPts val="800"/>
              </a:spcAft>
              <a:buFont typeface="+mj-lt"/>
              <a:buAutoNum type="arabicPeriod"/>
            </a:pPr>
            <a:endParaRPr lang="en-AU" sz="1200">
              <a:effectLst/>
              <a:latin typeface="+mn-lt"/>
              <a:ea typeface="Calibri" panose="020F0502020204030204" pitchFamily="34" charset="0"/>
              <a:cs typeface="Calibri" panose="020F0502020204030204" pitchFamily="34" charset="0"/>
            </a:endParaRPr>
          </a:p>
          <a:p>
            <a:pPr marL="0" lvl="0" indent="0">
              <a:lnSpc>
                <a:spcPct val="106000"/>
              </a:lnSpc>
              <a:spcAft>
                <a:spcPts val="800"/>
              </a:spcAft>
              <a:buFont typeface="+mj-lt"/>
              <a:buNone/>
            </a:pPr>
            <a:endParaRPr lang="en-AU" sz="1200">
              <a:effectLst/>
              <a:latin typeface="+mn-lt"/>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90820984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As you do so: </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endParaRPr lang="en-AU" sz="1200">
              <a:effectLst/>
              <a:latin typeface="+mn-lt"/>
              <a:ea typeface="Aptos" panose="020B0004020202020204" pitchFamily="34" charset="0"/>
              <a:cs typeface="Times New Roman" panose="02020603050405020304" pitchFamily="18" charset="0"/>
            </a:endParaRPr>
          </a:p>
          <a:p>
            <a:pPr marL="172800" marR="0" lvl="0" indent="-172800" algn="l" defTabSz="914400" rtl="0" eaLnBrk="1" fontAlgn="auto" latinLnBrk="0" hangingPunct="1">
              <a:lnSpc>
                <a:spcPct val="107000"/>
              </a:lnSpc>
              <a:spcBef>
                <a:spcPts val="0"/>
              </a:spcBef>
              <a:spcAft>
                <a:spcPts val="800"/>
              </a:spcAft>
              <a:buClrTx/>
              <a:buSzTx/>
              <a:buFont typeface="Symbol" panose="05050102010706020507" pitchFamily="18" charset="2"/>
              <a:buChar char=""/>
              <a:tabLst>
                <a:tab pos="5731510" algn="r"/>
              </a:tabLst>
              <a:defRPr/>
            </a:pPr>
            <a:r>
              <a:rPr lang="en-US" sz="1200">
                <a:effectLst/>
                <a:latin typeface="+mn-lt"/>
                <a:ea typeface="Aptos" panose="020B0004020202020204" pitchFamily="34" charset="0"/>
                <a:cs typeface="Times New Roman" panose="02020603050405020304" pitchFamily="18" charset="0"/>
              </a:rPr>
              <a:t>draw students’ attention to </a:t>
            </a:r>
            <a:r>
              <a:rPr lang="en-US" sz="1200" b="1">
                <a:effectLst/>
                <a:latin typeface="+mn-lt"/>
                <a:ea typeface="Aptos" panose="020B0004020202020204" pitchFamily="34" charset="0"/>
                <a:cs typeface="Times New Roman" panose="02020603050405020304" pitchFamily="18" charset="0"/>
              </a:rPr>
              <a:t>h-ere</a:t>
            </a:r>
            <a:r>
              <a:rPr lang="en-US" sz="1200">
                <a:effectLst/>
                <a:latin typeface="+mn-lt"/>
                <a:ea typeface="Aptos" panose="020B0004020202020204" pitchFamily="34" charset="0"/>
                <a:cs typeface="Times New Roman" panose="02020603050405020304" pitchFamily="18" charset="0"/>
              </a:rPr>
              <a:t> spells </a:t>
            </a:r>
            <a:r>
              <a:rPr lang="en-US" sz="1200" b="1">
                <a:effectLst/>
                <a:latin typeface="+mn-lt"/>
                <a:ea typeface="Aptos" panose="020B0004020202020204" pitchFamily="34" charset="0"/>
                <a:cs typeface="Times New Roman" panose="02020603050405020304" pitchFamily="18" charset="0"/>
              </a:rPr>
              <a:t>here</a:t>
            </a:r>
            <a:r>
              <a:rPr lang="en-US" sz="1200">
                <a:effectLst/>
                <a:latin typeface="+mn-lt"/>
                <a:ea typeface="Aptos" panose="020B0004020202020204" pitchFamily="34" charset="0"/>
                <a:cs typeface="Times New Roman" panose="02020603050405020304" pitchFamily="18" charset="0"/>
              </a:rPr>
              <a:t> </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spcAft>
                <a:spcPts val="800"/>
              </a:spcAft>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emphasise sounding out and blending to read the other words, in particular the words with </a:t>
            </a:r>
            <a:r>
              <a:rPr lang="en-US" sz="1200" b="1">
                <a:effectLst/>
                <a:latin typeface="+mn-lt"/>
                <a:ea typeface="Aptos" panose="020B0004020202020204" pitchFamily="34" charset="0"/>
                <a:cs typeface="Times New Roman" panose="02020603050405020304" pitchFamily="18" charset="0"/>
              </a:rPr>
              <a:t>ss</a:t>
            </a:r>
          </a:p>
          <a:p>
            <a:pPr marL="172800" marR="0" lvl="0" indent="-172800" algn="l" defTabSz="914400" rtl="0" eaLnBrk="1" fontAlgn="auto" latinLnBrk="0" hangingPunct="1">
              <a:lnSpc>
                <a:spcPct val="107000"/>
              </a:lnSpc>
              <a:spcBef>
                <a:spcPts val="0"/>
              </a:spcBef>
              <a:spcAft>
                <a:spcPts val="800"/>
              </a:spcAft>
              <a:buClrTx/>
              <a:buSzTx/>
              <a:buFont typeface="Symbol" panose="05050102010706020507" pitchFamily="18" charset="2"/>
              <a:buChar char=""/>
              <a:tabLst>
                <a:tab pos="5731510" algn="r"/>
              </a:tabLst>
              <a:defRPr/>
            </a:pPr>
            <a:r>
              <a:rPr lang="en-US">
                <a:latin typeface="+mn-lt"/>
              </a:rPr>
              <a:t>explain how the </a:t>
            </a:r>
            <a:r>
              <a:rPr lang="en-US" b="1">
                <a:latin typeface="+mn-lt"/>
              </a:rPr>
              <a:t>s</a:t>
            </a:r>
            <a:r>
              <a:rPr lang="en-US">
                <a:latin typeface="+mn-lt"/>
              </a:rPr>
              <a:t> in </a:t>
            </a:r>
            <a:r>
              <a:rPr lang="en-US" b="1">
                <a:latin typeface="+mn-lt"/>
              </a:rPr>
              <a:t>hiss </a:t>
            </a:r>
            <a:r>
              <a:rPr lang="en-US" b="0">
                <a:latin typeface="+mn-lt"/>
              </a:rPr>
              <a:t>is doubled because it </a:t>
            </a:r>
            <a:r>
              <a:rPr lang="en-US">
                <a:latin typeface="+mn-lt"/>
              </a:rPr>
              <a:t>follows a short vowel sound at the end of this word.</a:t>
            </a:r>
          </a:p>
          <a:p>
            <a:pPr marL="0" lvl="0" indent="0">
              <a:lnSpc>
                <a:spcPct val="107000"/>
              </a:lnSpc>
              <a:spcAft>
                <a:spcPts val="800"/>
              </a:spcAft>
              <a:buFont typeface="Symbol" panose="05050102010706020507" pitchFamily="18" charset="2"/>
              <a:buNone/>
              <a:tabLst>
                <a:tab pos="5731510" algn="r"/>
              </a:tabLst>
            </a:pP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Demonstrate re-reading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latin typeface="+mn-lt"/>
              </a:rPr>
              <a:t>Note: </a:t>
            </a:r>
            <a:r>
              <a:rPr lang="en-US" sz="1200">
                <a:effectLst/>
                <a:latin typeface="+mn-lt"/>
                <a:cs typeface="Times New Roman" panose="02020603050405020304" pitchFamily="18" charset="0"/>
              </a:rPr>
              <a:t>s</a:t>
            </a:r>
            <a:r>
              <a:rPr lang="en-US" sz="1200">
                <a:effectLst/>
                <a:latin typeface="+mn-lt"/>
                <a:ea typeface="Aptos" panose="020B0004020202020204" pitchFamily="34" charset="0"/>
                <a:cs typeface="Times New Roman" panose="02020603050405020304" pitchFamily="18" charset="0"/>
              </a:rPr>
              <a:t>tudents should be explicitly taught about the use of exclamation marks when appropriate.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Times New Roman" panose="02020603050405020304" pitchFamily="18" charset="0"/>
              </a:rPr>
              <a:t>Students participate in reading the sentence. </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Prompt students to:</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172800" marR="0" lvl="0" indent="-172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a:effectLst/>
                <a:latin typeface="+mn-lt"/>
                <a:ea typeface="Aptos" panose="020B0004020202020204" pitchFamily="34" charset="0"/>
                <a:cs typeface="Times New Roman" panose="02020603050405020304" pitchFamily="18" charset="0"/>
              </a:rPr>
              <a:t>say: </a:t>
            </a:r>
            <a:r>
              <a:rPr lang="en-US" sz="1200" b="1" i="1">
                <a:effectLst/>
                <a:latin typeface="+mn-lt"/>
                <a:ea typeface="Aptos" panose="020B0004020202020204" pitchFamily="34" charset="0"/>
                <a:cs typeface="Times New Roman" panose="02020603050405020304" pitchFamily="18" charset="0"/>
              </a:rPr>
              <a:t>h-ere</a:t>
            </a:r>
            <a:r>
              <a:rPr lang="en-US" sz="1200" i="1">
                <a:effectLst/>
                <a:latin typeface="+mn-lt"/>
                <a:ea typeface="Aptos" panose="020B0004020202020204" pitchFamily="34" charset="0"/>
                <a:cs typeface="Times New Roman" panose="02020603050405020304" pitchFamily="18" charset="0"/>
              </a:rPr>
              <a:t> spells </a:t>
            </a:r>
            <a:r>
              <a:rPr lang="en-US" sz="1200" b="1" i="1">
                <a:effectLst/>
                <a:latin typeface="+mn-lt"/>
                <a:ea typeface="Aptos" panose="020B0004020202020204" pitchFamily="34" charset="0"/>
                <a:cs typeface="Times New Roman" panose="02020603050405020304" pitchFamily="18" charset="0"/>
              </a:rPr>
              <a:t>here</a:t>
            </a:r>
            <a:r>
              <a:rPr lang="en-US" sz="1200" i="1">
                <a:effectLst/>
                <a:latin typeface="+mn-lt"/>
                <a:ea typeface="Aptos" panose="020B0004020202020204" pitchFamily="34" charset="0"/>
                <a:cs typeface="Times New Roman" panose="02020603050405020304" pitchFamily="18" charset="0"/>
              </a:rPr>
              <a:t> </a:t>
            </a: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sound out and blend to read the other words, in particular the words with </a:t>
            </a:r>
            <a:r>
              <a:rPr lang="en-US" sz="1200" b="1">
                <a:effectLst/>
                <a:latin typeface="+mn-lt"/>
                <a:ea typeface="Aptos" panose="020B0004020202020204" pitchFamily="34" charset="0"/>
                <a:cs typeface="Times New Roman" panose="02020603050405020304" pitchFamily="18" charset="0"/>
              </a:rPr>
              <a:t>ss</a:t>
            </a:r>
          </a:p>
          <a:p>
            <a:pPr marL="172800" marR="0" lvl="0" indent="-172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a:latin typeface="+mn-lt"/>
              </a:rPr>
              <a:t>explain how the </a:t>
            </a:r>
            <a:r>
              <a:rPr lang="en-US" sz="1200" b="1">
                <a:latin typeface="+mn-lt"/>
              </a:rPr>
              <a:t>s</a:t>
            </a:r>
            <a:r>
              <a:rPr lang="en-US" sz="1200">
                <a:latin typeface="+mn-lt"/>
              </a:rPr>
              <a:t> in </a:t>
            </a:r>
            <a:r>
              <a:rPr lang="en-US" sz="1200" b="1">
                <a:latin typeface="+mn-lt"/>
              </a:rPr>
              <a:t>floss </a:t>
            </a:r>
            <a:r>
              <a:rPr lang="en-US" sz="1200" b="0">
                <a:latin typeface="+mn-lt"/>
              </a:rPr>
              <a:t>and </a:t>
            </a:r>
            <a:r>
              <a:rPr lang="en-US" sz="1200" b="1">
                <a:latin typeface="+mn-lt"/>
              </a:rPr>
              <a:t>dress </a:t>
            </a:r>
            <a:r>
              <a:rPr lang="en-US" sz="1200" b="0">
                <a:latin typeface="+mn-lt"/>
              </a:rPr>
              <a:t>is doubled because it is at the end of each of these words and </a:t>
            </a:r>
            <a:r>
              <a:rPr lang="en-US" sz="1200">
                <a:latin typeface="+mn-lt"/>
              </a:rPr>
              <a:t>follows a short vowel sound.</a:t>
            </a:r>
          </a:p>
          <a:p>
            <a:pPr marL="342900" marR="0" lvl="0" indent="-3429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Students participate in re-reading the sentence with fluency. </a:t>
            </a:r>
            <a:endParaRPr lang="en-AU" sz="1200">
              <a:latin typeface="+mn-lt"/>
            </a:endParaRPr>
          </a:p>
          <a:p>
            <a:endParaRPr lang="en-AU" sz="1200">
              <a:latin typeface="+mn-lt"/>
            </a:endParaRPr>
          </a:p>
          <a:p>
            <a:endParaRPr lang="en-AU" sz="1200">
              <a:latin typeface="+mn-lt"/>
            </a:endParaRPr>
          </a:p>
          <a:p>
            <a:endParaRPr lang="en-AU" sz="1200">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35916122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Sentence dictation: </a:t>
            </a:r>
            <a:r>
              <a:rPr lang="en-US" b="1"/>
              <a:t>Will I toss the moss here?</a:t>
            </a:r>
          </a:p>
          <a:p>
            <a:endParaRPr lang="en-US" b="1"/>
          </a:p>
          <a:p>
            <a:r>
              <a:rPr lang="en-US"/>
              <a:t>Demonstrate:</a:t>
            </a:r>
          </a:p>
          <a:p>
            <a:pPr marL="171450" indent="-171450">
              <a:buFont typeface="Arial" panose="020B0604020202020204" pitchFamily="34" charset="0"/>
              <a:buChar char="•"/>
            </a:pPr>
            <a:r>
              <a:rPr lang="en-US"/>
              <a:t>saying the sentence aloud</a:t>
            </a:r>
          </a:p>
          <a:p>
            <a:pPr marL="171450" indent="-171450">
              <a:buFont typeface="Arial" panose="020B0604020202020204" pitchFamily="34" charset="0"/>
              <a:buChar char="•"/>
            </a:pPr>
            <a:r>
              <a:rPr lang="en-US"/>
              <a:t>recording the sentence word by word, focusing on spelling the word </a:t>
            </a:r>
            <a:r>
              <a:rPr lang="en-US" b="1"/>
              <a:t>will </a:t>
            </a:r>
            <a:r>
              <a:rPr lang="en-US" b="0"/>
              <a:t>using double </a:t>
            </a:r>
            <a:r>
              <a:rPr lang="en-US" b="1" err="1"/>
              <a:t>ll</a:t>
            </a:r>
            <a:r>
              <a:rPr lang="en-US" b="0"/>
              <a:t>,</a:t>
            </a:r>
            <a:r>
              <a:rPr lang="en-US"/>
              <a:t> </a:t>
            </a:r>
            <a:r>
              <a:rPr lang="en-US" b="1"/>
              <a:t>toss </a:t>
            </a:r>
            <a:r>
              <a:rPr lang="en-US" b="0"/>
              <a:t>and</a:t>
            </a:r>
            <a:r>
              <a:rPr lang="en-US" b="1"/>
              <a:t> cross </a:t>
            </a:r>
            <a:r>
              <a:rPr lang="en-US"/>
              <a:t>using double </a:t>
            </a:r>
            <a:r>
              <a:rPr lang="en-US" b="1"/>
              <a:t>ss</a:t>
            </a:r>
            <a:r>
              <a:rPr lang="en-US" b="0"/>
              <a:t>,</a:t>
            </a:r>
            <a:r>
              <a:rPr lang="en-US"/>
              <a:t> and both words using the floss spelling </a:t>
            </a:r>
            <a:r>
              <a:rPr lang="en-US" err="1"/>
              <a:t>generalisation</a:t>
            </a:r>
            <a:endParaRPr lang="en-US"/>
          </a:p>
          <a:p>
            <a:pPr marL="171450" indent="-171450">
              <a:buFont typeface="Arial" panose="020B0604020202020204" pitchFamily="34" charset="0"/>
              <a:buChar char="•"/>
            </a:pPr>
            <a:r>
              <a:rPr lang="en-US"/>
              <a:t>re-reading the whole sentence to check for accuracy or any editing required.</a:t>
            </a:r>
          </a:p>
          <a:p>
            <a:endParaRPr lang="en-US" sz="1200">
              <a:latin typeface="+mn-lt"/>
            </a:endParaRPr>
          </a:p>
          <a:p>
            <a:r>
              <a:rPr lang="en-US" sz="1200">
                <a:latin typeface="+mn-lt"/>
              </a:rPr>
              <a:t>Note:</a:t>
            </a:r>
          </a:p>
          <a:p>
            <a:pPr marL="171450" indent="-171450">
              <a:buFont typeface="Arial" panose="020B0604020202020204" pitchFamily="34" charset="0"/>
              <a:buChar char="•"/>
            </a:pPr>
            <a:r>
              <a:rPr lang="en-US" sz="1200">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sz="1200">
                <a:latin typeface="+mn-lt"/>
              </a:rPr>
              <a:t>Letter formation and placement can also be a focus here.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238010115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Sentence dictation: </a:t>
            </a:r>
            <a:r>
              <a:rPr lang="en-US" b="1"/>
              <a:t>Here is Tess and the dress but the dress is a mess.</a:t>
            </a:r>
          </a:p>
          <a:p>
            <a:endParaRPr lang="en-US"/>
          </a:p>
          <a:p>
            <a:r>
              <a:rPr lang="en-US"/>
              <a:t>Say the sentence aloud and have students repeat it after you.</a:t>
            </a:r>
          </a:p>
          <a:p>
            <a:endParaRPr lang="en-US"/>
          </a:p>
          <a:p>
            <a:r>
              <a:rPr lang="en-US"/>
              <a:t>Support and scaffold students to:</a:t>
            </a:r>
          </a:p>
          <a:p>
            <a:pPr marL="171450" indent="-171450">
              <a:buFont typeface="Arial" panose="020B0604020202020204" pitchFamily="34" charset="0"/>
              <a:buChar char="•"/>
            </a:pPr>
            <a:r>
              <a:rPr lang="en-US"/>
              <a:t>use segmenting to track sounds and write corresponding letters for each word </a:t>
            </a:r>
          </a:p>
          <a:p>
            <a:pPr marL="171450" indent="-171450">
              <a:buFont typeface="Arial" panose="020B0604020202020204" pitchFamily="34" charset="0"/>
              <a:buChar char="•"/>
            </a:pPr>
            <a:r>
              <a:rPr lang="en-US"/>
              <a:t>identify the words </a:t>
            </a:r>
            <a:r>
              <a:rPr lang="en-US" b="1"/>
              <a:t>Tess</a:t>
            </a:r>
            <a:r>
              <a:rPr lang="en-US"/>
              <a:t>, </a:t>
            </a:r>
            <a:r>
              <a:rPr lang="en-US" b="1"/>
              <a:t>dress </a:t>
            </a:r>
            <a:r>
              <a:rPr lang="en-US" b="0"/>
              <a:t>and </a:t>
            </a:r>
            <a:r>
              <a:rPr lang="en-US" b="1"/>
              <a:t>mess </a:t>
            </a:r>
            <a:r>
              <a:rPr lang="en-US"/>
              <a:t>as words where the </a:t>
            </a:r>
            <a:r>
              <a:rPr lang="en-US" b="1"/>
              <a:t>s</a:t>
            </a:r>
            <a:r>
              <a:rPr lang="en-US"/>
              <a:t> will be doubled using the floss spelling </a:t>
            </a:r>
            <a:r>
              <a:rPr lang="en-US" err="1"/>
              <a:t>generalisation</a:t>
            </a:r>
            <a:endParaRPr lang="en-US"/>
          </a:p>
          <a:p>
            <a:pPr marL="171450" indent="-171450">
              <a:buFont typeface="Arial" panose="020B0604020202020204" pitchFamily="34" charset="0"/>
              <a:buChar char="•"/>
            </a:pPr>
            <a:r>
              <a:rPr lang="en-US"/>
              <a:t>remember the sounds in and spelling for known and new irregular words</a:t>
            </a:r>
          </a:p>
          <a:p>
            <a:pPr marL="171450" indent="-171450">
              <a:buFont typeface="Arial" panose="020B0604020202020204" pitchFamily="34" charset="0"/>
              <a:buChar char="•"/>
            </a:pPr>
            <a:r>
              <a:rPr lang="en-US"/>
              <a:t>use correct punctuation and spaces.</a:t>
            </a:r>
          </a:p>
          <a:p>
            <a:pPr marL="0" indent="0">
              <a:buFont typeface="Arial" panose="020B0604020202020204" pitchFamily="34" charset="0"/>
              <a:buNone/>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Students re-read their sentence to check for accuracy or any editing then </a:t>
            </a:r>
            <a:r>
              <a:rPr lang="en-US" sz="1200">
                <a:effectLst/>
                <a:latin typeface="+mn-lt"/>
                <a:cs typeface="Times New Roman" panose="02020603050405020304" pitchFamily="18" charset="0"/>
              </a:rPr>
              <a:t>place their mini-whiteboard underneath their chin for the teacher to check.</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solidFill>
                  <a:srgbClr val="404040"/>
                </a:solidFill>
                <a:effectLst/>
                <a:latin typeface="+mn-lt"/>
                <a:ea typeface="Calibri" panose="020F0502020204030204" pitchFamily="34" charset="0"/>
                <a:cs typeface="Times New Roman" panose="02020603050405020304" pitchFamily="18" charset="0"/>
              </a:rPr>
              <a:t>You may ask some students to explain the floss spelling </a:t>
            </a:r>
            <a:r>
              <a:rPr lang="en-US" sz="1200" err="1">
                <a:solidFill>
                  <a:srgbClr val="404040"/>
                </a:solidFill>
                <a:effectLst/>
                <a:latin typeface="+mn-lt"/>
                <a:ea typeface="Calibri" panose="020F0502020204030204" pitchFamily="34" charset="0"/>
                <a:cs typeface="Times New Roman" panose="02020603050405020304" pitchFamily="18" charset="0"/>
              </a:rPr>
              <a:t>generalisation</a:t>
            </a:r>
            <a:r>
              <a:rPr lang="en-US" sz="1200">
                <a:solidFill>
                  <a:srgbClr val="404040"/>
                </a:solidFill>
                <a:effectLst/>
                <a:latin typeface="+mn-lt"/>
                <a:ea typeface="Calibri" panose="020F0502020204030204" pitchFamily="34" charset="0"/>
                <a:cs typeface="Times New Roman" panose="02020603050405020304" pitchFamily="18" charset="0"/>
              </a:rPr>
              <a:t>. </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rgbClr val="000000"/>
              </a:solidFill>
              <a:effectLst/>
              <a:latin typeface="+mn-lt"/>
              <a:ea typeface="Calibri" panose="020F0502020204030204" pitchFamily="34" charset="0"/>
              <a:cs typeface="Calibri" panose="020F0502020204030204"/>
            </a:endParaRPr>
          </a:p>
          <a:p>
            <a:r>
              <a:rPr lang="en-US"/>
              <a:t>Note: </a:t>
            </a:r>
          </a:p>
          <a:p>
            <a:pPr marL="171450" indent="-171450">
              <a:buFont typeface="Arial" panose="020B0604020202020204" pitchFamily="34" charset="0"/>
              <a:buChar char="•"/>
            </a:pPr>
            <a:r>
              <a:rPr lang="en-US"/>
              <a:t>If students need a high level of support, have them say the sounds they can hear and which letters to write for each word. Record this on the class whiteboard to complete the sentence.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If students are able they can extend the sentence or write additional sentences containing the target spelling for the lesson.</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6793740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mn-lt"/>
                <a:ea typeface="Aptos" panose="020B0004020202020204" pitchFamily="34" charset="0"/>
                <a:cs typeface="Aptos" panose="020B0004020202020204" pitchFamily="34" charset="0"/>
              </a:rPr>
              <a:t>Review</a:t>
            </a:r>
            <a:endParaRPr lang="en-AU" sz="1200">
              <a:effectLst/>
              <a:latin typeface="+mn-lt"/>
              <a:ea typeface="Aptos" panose="020B0004020202020204" pitchFamily="34" charset="0"/>
              <a:cs typeface="Aptos" panose="020B0004020202020204" pitchFamily="34" charset="0"/>
            </a:endParaRPr>
          </a:p>
          <a:p>
            <a:endParaRPr lang="en-US"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Review writing short and long vowel sounds.</a:t>
            </a:r>
            <a:endParaRPr lang="en-AU" sz="120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Choose a vowel, for example, </a:t>
            </a:r>
            <a:r>
              <a:rPr lang="en-US" sz="1200" b="1">
                <a:effectLst/>
                <a:latin typeface="+mn-lt"/>
                <a:ea typeface="Aptos" panose="020B0004020202020204" pitchFamily="34" charset="0"/>
                <a:cs typeface="Aptos" panose="020B0004020202020204" pitchFamily="34" charset="0"/>
              </a:rPr>
              <a:t>a</a:t>
            </a:r>
            <a:r>
              <a:rPr lang="en-US" sz="1200" b="0">
                <a:effectLst/>
                <a:latin typeface="+mn-lt"/>
                <a:ea typeface="Aptos" panose="020B0004020202020204" pitchFamily="34" charset="0"/>
                <a:cs typeface="Aptos" panose="020B0004020202020204" pitchFamily="34" charset="0"/>
              </a:rPr>
              <a:t>.</a:t>
            </a:r>
            <a:endParaRPr lang="en-US" sz="120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Say the short and long vowel sounds one at a time for the chosen vowel, for example, </a:t>
            </a:r>
            <a:r>
              <a:rPr lang="en-US" sz="1200" i="1">
                <a:effectLst/>
                <a:latin typeface="+mn-lt"/>
                <a:ea typeface="Aptos" panose="020B0004020202020204" pitchFamily="34" charset="0"/>
                <a:cs typeface="Aptos" panose="020B0004020202020204" pitchFamily="34" charset="0"/>
              </a:rPr>
              <a:t>/a/* and /ā/**</a:t>
            </a:r>
            <a:r>
              <a:rPr lang="en-US" sz="1200">
                <a:effectLst/>
                <a:latin typeface="+mn-lt"/>
                <a:ea typeface="Aptos" panose="020B0004020202020204" pitchFamily="34" charset="0"/>
                <a:cs typeface="Aptos" panose="020B0004020202020204" pitchFamily="34" charset="0"/>
              </a:rPr>
              <a:t>. </a:t>
            </a:r>
          </a:p>
          <a:p>
            <a:pPr marL="171450" lvl="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As you say the sounds, students write the corresponding letter on their mini-whiteboard.</a:t>
            </a:r>
            <a:br>
              <a:rPr lang="en-US" sz="1200">
                <a:effectLst/>
                <a:latin typeface="+mn-lt"/>
                <a:ea typeface="Aptos" panose="020B0004020202020204" pitchFamily="34" charset="0"/>
                <a:cs typeface="Aptos" panose="020B0004020202020204" pitchFamily="34" charset="0"/>
              </a:rPr>
            </a:br>
            <a:r>
              <a:rPr lang="en-US" sz="1200">
                <a:effectLst/>
                <a:latin typeface="+mn-lt"/>
                <a:ea typeface="Aptos" panose="020B0004020202020204" pitchFamily="34" charset="0"/>
                <a:cs typeface="Aptos" panose="020B0004020202020204" pitchFamily="34" charset="0"/>
              </a:rPr>
              <a:t>If it is a short vowel sound, they write it at the top of their mini-whiteboard.</a:t>
            </a:r>
            <a:br>
              <a:rPr lang="en-US" sz="1200">
                <a:effectLst/>
                <a:latin typeface="+mn-lt"/>
                <a:ea typeface="Aptos" panose="020B0004020202020204" pitchFamily="34" charset="0"/>
                <a:cs typeface="Aptos" panose="020B0004020202020204" pitchFamily="34" charset="0"/>
              </a:rPr>
            </a:br>
            <a:r>
              <a:rPr lang="en-US" sz="1200">
                <a:effectLst/>
                <a:latin typeface="+mn-lt"/>
                <a:ea typeface="Aptos" panose="020B0004020202020204" pitchFamily="34" charset="0"/>
                <a:cs typeface="Aptos" panose="020B0004020202020204" pitchFamily="34" charset="0"/>
              </a:rPr>
              <a:t>If it is a long vowel sound, they write it at the bottom of their mini-whiteboard.</a:t>
            </a: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Observe students as they write to check they can identify the short and long sounds. </a:t>
            </a:r>
          </a:p>
          <a:p>
            <a:pPr marL="171450" indent="-171450">
              <a:buFont typeface="Arial" panose="020B0604020202020204" pitchFamily="34" charset="0"/>
              <a:buChar char="•"/>
            </a:pPr>
            <a:endParaRPr lang="en-US" sz="1200">
              <a:effectLst/>
              <a:latin typeface="+mn-lt"/>
              <a:ea typeface="Aptos" panose="020B0004020202020204" pitchFamily="34" charset="0"/>
              <a:cs typeface="Aptos" panose="020B0004020202020204" pitchFamily="34" charset="0"/>
            </a:endParaRPr>
          </a:p>
          <a:p>
            <a:pPr marL="0" indent="0">
              <a:buFont typeface="Arial" panose="020B0604020202020204" pitchFamily="34" charset="0"/>
              <a:buNone/>
            </a:pPr>
            <a:r>
              <a:rPr lang="en-US" sz="1200">
                <a:effectLst/>
                <a:latin typeface="+mn-lt"/>
                <a:ea typeface="Aptos" panose="020B0004020202020204" pitchFamily="34" charset="0"/>
                <a:cs typeface="Aptos" panose="020B0004020202020204" pitchFamily="34" charset="0"/>
              </a:rPr>
              <a:t>Note: mix up the order you say the vowel sounds in. Sometimes say the short vowel first followed by the long vowel, and sometimes do the opposite.</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Include the following pairs of sounds:</a:t>
            </a:r>
            <a:endParaRPr lang="en-AU" sz="120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short sound /a/, long sound/ā/ </a:t>
            </a: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short sound /e/, long sound/</a:t>
            </a:r>
            <a:r>
              <a:rPr lang="en-US" sz="1200">
                <a:effectLst/>
                <a:latin typeface="+mn-lt"/>
                <a:ea typeface="Calibri" panose="020F0502020204030204" pitchFamily="34" charset="0"/>
                <a:cs typeface="Calibri" panose="020F0502020204030204" pitchFamily="34" charset="0"/>
              </a:rPr>
              <a:t>ē/</a:t>
            </a:r>
            <a:endParaRPr lang="en-US" sz="120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short sound /</a:t>
            </a:r>
            <a:r>
              <a:rPr lang="en-US" sz="1200" err="1">
                <a:effectLst/>
                <a:latin typeface="+mn-lt"/>
                <a:ea typeface="Aptos" panose="020B0004020202020204" pitchFamily="34" charset="0"/>
                <a:cs typeface="Aptos" panose="020B0004020202020204" pitchFamily="34" charset="0"/>
              </a:rPr>
              <a:t>i</a:t>
            </a:r>
            <a:r>
              <a:rPr lang="en-US" sz="1200">
                <a:effectLst/>
                <a:latin typeface="+mn-lt"/>
                <a:ea typeface="Aptos" panose="020B0004020202020204" pitchFamily="34" charset="0"/>
                <a:cs typeface="Aptos" panose="020B0004020202020204" pitchFamily="34" charset="0"/>
              </a:rPr>
              <a:t>/, long sound </a:t>
            </a:r>
            <a:r>
              <a:rPr lang="en-US" sz="1200">
                <a:effectLst/>
                <a:latin typeface="+mn-lt"/>
                <a:ea typeface="Calibri" panose="020F0502020204030204" pitchFamily="34" charset="0"/>
                <a:cs typeface="Calibri" panose="020F0502020204030204" pitchFamily="34" charset="0"/>
              </a:rPr>
              <a:t>/</a:t>
            </a:r>
            <a:r>
              <a:rPr lang="en-US" sz="1200">
                <a:effectLst/>
                <a:latin typeface="+mn-lt"/>
                <a:ea typeface="Calibri" panose="020F0502020204030204" pitchFamily="34" charset="0"/>
                <a:cs typeface="Arial" panose="020B0604020202020204" pitchFamily="34" charset="0"/>
              </a:rPr>
              <a:t>ī/</a:t>
            </a:r>
            <a:endParaRPr lang="en-US" sz="120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short sound /o/, long sound</a:t>
            </a:r>
            <a:r>
              <a:rPr lang="en-US" sz="1200">
                <a:effectLst/>
                <a:latin typeface="+mn-lt"/>
                <a:ea typeface="Calibri" panose="020F0502020204030204" pitchFamily="34" charset="0"/>
                <a:cs typeface="Arial" panose="020B0604020202020204" pitchFamily="34" charset="0"/>
              </a:rPr>
              <a:t>/</a:t>
            </a:r>
            <a:r>
              <a:rPr lang="en-US" sz="1200">
                <a:effectLst/>
                <a:latin typeface="+mn-lt"/>
                <a:ea typeface="Calibri" panose="020F0502020204030204" pitchFamily="34" charset="0"/>
                <a:cs typeface="Calibri" panose="020F0502020204030204" pitchFamily="34" charset="0"/>
              </a:rPr>
              <a:t>ō/ </a:t>
            </a:r>
            <a:endParaRPr lang="en-US" sz="120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short sound /u/, long sound</a:t>
            </a:r>
            <a:r>
              <a:rPr lang="en-US" sz="1200">
                <a:effectLst/>
                <a:latin typeface="+mn-lt"/>
                <a:ea typeface="Calibri" panose="020F0502020204030204" pitchFamily="34" charset="0"/>
                <a:cs typeface="Calibri" panose="020F0502020204030204" pitchFamily="34" charset="0"/>
              </a:rPr>
              <a:t>/ū/</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p>
          <a:p>
            <a:endParaRPr lang="en-US"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Repeat this process once or twice according to student need.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b="1">
                <a:effectLst/>
                <a:latin typeface="+mn-lt"/>
                <a:ea typeface="Aptos" panose="020B0004020202020204" pitchFamily="34" charset="0"/>
                <a:cs typeface="Aptos" panose="020B0004020202020204" pitchFamily="34" charset="0"/>
              </a:rPr>
              <a:t>Provide corrective feedback as needed: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If any students are unable to write the corresponding letter, or they </a:t>
            </a:r>
            <a:r>
              <a:rPr lang="en-US" sz="1200" err="1">
                <a:effectLst/>
                <a:latin typeface="+mn-lt"/>
                <a:ea typeface="Aptos" panose="020B0004020202020204" pitchFamily="34" charset="0"/>
                <a:cs typeface="Aptos" panose="020B0004020202020204" pitchFamily="34" charset="0"/>
              </a:rPr>
              <a:t>categorise</a:t>
            </a:r>
            <a:r>
              <a:rPr lang="en-US" sz="1200">
                <a:effectLst/>
                <a:latin typeface="+mn-lt"/>
                <a:ea typeface="Aptos" panose="020B0004020202020204" pitchFamily="34" charset="0"/>
                <a:cs typeface="Aptos" panose="020B0004020202020204" pitchFamily="34" charset="0"/>
              </a:rPr>
              <a:t> the letter incorrectly, use corrective feedback and modelling. Then ask students to try again.</a:t>
            </a:r>
            <a:endParaRPr lang="en-AU" sz="1200">
              <a:effectLst/>
              <a:latin typeface="+mn-lt"/>
              <a:ea typeface="Aptos" panose="020B0004020202020204" pitchFamily="34" charset="0"/>
              <a:cs typeface="Aptos" panose="020B0004020202020204" pitchFamily="34" charset="0"/>
            </a:endParaRPr>
          </a:p>
          <a:p>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Hold hands close together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Move them closer together without touching.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latin typeface="+mn-lt"/>
              </a:rPr>
              <a:t>**</a:t>
            </a:r>
            <a:r>
              <a:rPr lang="en-US">
                <a:latin typeface="+mn-lt"/>
              </a:rPr>
              <a:t>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Hold hands about shoulder width apart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Move them further apart.</a:t>
            </a:r>
            <a:endParaRPr lang="en-US" i="0">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31883687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spell a word </a:t>
            </a:r>
            <a:r>
              <a:rPr lang="en-US" sz="1200">
                <a:effectLst/>
                <a:latin typeface="+mn-lt"/>
                <a:cs typeface="Times New Roman" panose="02020603050405020304" pitchFamily="18" charset="0"/>
              </a:rPr>
              <a:t>on their mini-whiteboard using the icons on the slide: </a:t>
            </a:r>
            <a:r>
              <a:rPr lang="en-US" sz="1200" b="1">
                <a:effectLst/>
                <a:latin typeface="+mn-lt"/>
                <a:cs typeface="Times New Roman" panose="02020603050405020304" pitchFamily="18" charset="0"/>
              </a:rPr>
              <a:t>cross</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dress</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toss</a:t>
            </a:r>
            <a:endParaRPr lang="en-AU" sz="1200" b="1">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effectLst/>
                <a:latin typeface="+mn-lt"/>
                <a:cs typeface="Times New Roman" panose="02020603050405020304" pitchFamily="18" charset="0"/>
              </a:rPr>
              <a:t>show the word they have written by placing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sz="1200">
              <a:effectLst/>
              <a:latin typeface="+mn-lt"/>
              <a:ea typeface="Calibri" panose="020F0502020204030204" pitchFamily="34" charset="0"/>
              <a:cs typeface="Times New Roman" panose="02020603050405020304" pitchFamily="18" charset="0"/>
            </a:endParaRPr>
          </a:p>
          <a:p>
            <a:r>
              <a:rPr lang="en-US" sz="1200">
                <a:solidFill>
                  <a:srgbClr val="404040"/>
                </a:solidFill>
                <a:effectLst/>
                <a:latin typeface="+mn-lt"/>
                <a:ea typeface="Calibri" panose="020F0502020204030204" pitchFamily="34" charset="0"/>
                <a:cs typeface="Times New Roman" panose="02020603050405020304" pitchFamily="18" charset="0"/>
              </a:rPr>
              <a:t>You may ask some students to explain the floss spelling </a:t>
            </a:r>
            <a:r>
              <a:rPr lang="en-US" sz="1200" err="1">
                <a:solidFill>
                  <a:srgbClr val="404040"/>
                </a:solidFill>
                <a:effectLst/>
                <a:latin typeface="+mn-lt"/>
                <a:ea typeface="Calibri" panose="020F0502020204030204" pitchFamily="34" charset="0"/>
                <a:cs typeface="Times New Roman" panose="02020603050405020304" pitchFamily="18" charset="0"/>
              </a:rPr>
              <a:t>generalisation</a:t>
            </a:r>
            <a:r>
              <a:rPr lang="en-US" sz="1200">
                <a:solidFill>
                  <a:srgbClr val="404040"/>
                </a:solidFill>
                <a:effectLst/>
                <a:latin typeface="+mn-lt"/>
                <a:ea typeface="Calibri" panose="020F0502020204030204" pitchFamily="34" charset="0"/>
                <a:cs typeface="Times New Roman" panose="02020603050405020304" pitchFamily="18" charset="0"/>
              </a:rPr>
              <a:t>.</a:t>
            </a:r>
          </a:p>
          <a:p>
            <a:endParaRPr lang="en-US" sz="1200">
              <a:solidFill>
                <a:srgbClr val="404040"/>
              </a:solidFill>
              <a:effectLst/>
              <a:latin typeface="+mn-lt"/>
              <a:ea typeface="Calibri" panose="020F0502020204030204" pitchFamily="34" charset="0"/>
              <a:cs typeface="Times New Roman" panose="02020603050405020304" pitchFamily="18" charset="0"/>
            </a:endParaRPr>
          </a:p>
          <a:p>
            <a:r>
              <a:rPr lang="en-US" sz="1200">
                <a:effectLst/>
                <a:latin typeface="+mn-lt"/>
                <a:ea typeface="Calibri" panose="020F0502020204030204" pitchFamily="34" charset="0"/>
                <a:cs typeface="Times New Roman" panose="02020603050405020304" pitchFamily="18" charset="0"/>
              </a:rPr>
              <a:t>Note: students who have not met the success criteria are top priority for small-group targeted instruction.</a:t>
            </a:r>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289576080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US" sz="1200" b="1">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complete the student worksheet independently either at their desks or on clipboards on the floor.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Letter and sound practice</a:t>
            </a: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a:t>
            </a:r>
            <a:r>
              <a:rPr lang="en-US" b="1">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a:solidFill>
                  <a:srgbClr val="404040"/>
                </a:solidFill>
                <a:effectLst/>
                <a:latin typeface="+mn-lt"/>
                <a:ea typeface="Verdana"/>
                <a:cs typeface="Times New Roman" panose="02020603050405020304" pitchFamily="18" charset="0"/>
              </a:rPr>
              <a:t>hiss</a:t>
            </a:r>
            <a:r>
              <a:rPr lang="en-US" sz="1200" b="0">
                <a:solidFill>
                  <a:srgbClr val="404040"/>
                </a:solidFill>
                <a:effectLst/>
                <a:latin typeface="+mn-lt"/>
                <a:ea typeface="Verdana"/>
                <a:cs typeface="Times New Roman" panose="02020603050405020304" pitchFamily="18" charset="0"/>
              </a:rPr>
              <a:t>, </a:t>
            </a:r>
            <a:r>
              <a:rPr lang="en-US" sz="1200" b="1">
                <a:solidFill>
                  <a:srgbClr val="404040"/>
                </a:solidFill>
                <a:effectLst/>
                <a:latin typeface="+mn-lt"/>
                <a:ea typeface="Verdana"/>
                <a:cs typeface="Times New Roman" panose="02020603050405020304" pitchFamily="18" charset="0"/>
              </a:rPr>
              <a:t>dress</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cross</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a:t>
            </a:r>
            <a:r>
              <a:rPr lang="en-US" sz="1200" b="0" u="none">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u="none">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write the word while saying the sounds.</a:t>
            </a:r>
            <a:endParaRPr lang="en-AU" sz="1200" b="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a:effectLst/>
                <a:latin typeface="+mn-lt"/>
                <a:ea typeface="Calibri" panose="020F0502020204030204" pitchFamily="34" charset="0"/>
                <a:cs typeface="Calibri"/>
              </a:rPr>
              <a:t>Sentence reading</a:t>
            </a:r>
            <a:endParaRPr lang="en-US" sz="1200" b="1">
              <a:solidFill>
                <a:srgbClr val="404040"/>
              </a:solidFill>
              <a:effectLst/>
              <a:latin typeface="+mn-lt"/>
              <a:ea typeface="Calibri" panose="020F0502020204030204" pitchFamily="34" charset="0"/>
              <a:cs typeface="Calibri"/>
            </a:endParaRP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listen to students whisper-read* the sentence from the worksheet.</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AU" sz="1200" b="1">
                <a:effectLst/>
                <a:latin typeface="+mn-lt"/>
                <a:ea typeface="Calibri" panose="020F0502020204030204" pitchFamily="34" charset="0"/>
                <a:cs typeface="Calibri"/>
              </a:rPr>
              <a:t>Sentence dictation</a:t>
            </a:r>
            <a:endParaRPr lang="en-US" sz="1200" b="1">
              <a:solidFill>
                <a:srgbClr val="404040"/>
              </a:solidFill>
              <a:effectLst/>
              <a:latin typeface="+mn-lt"/>
              <a:ea typeface="Calibri" panose="020F0502020204030204" pitchFamily="34" charset="0"/>
              <a:cs typeface="Calibri"/>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D</a:t>
            </a:r>
            <a:r>
              <a:rPr lang="en-US">
                <a:solidFill>
                  <a:srgbClr val="404040"/>
                </a:solidFill>
                <a:latin typeface="+mn-lt"/>
                <a:ea typeface="Calibri" panose="020F0502020204030204" pitchFamily="34" charset="0"/>
                <a:cs typeface="Times New Roman" panose="02020603050405020304" pitchFamily="18" charset="0"/>
              </a:rPr>
              <a:t>ictate</a:t>
            </a:r>
            <a:r>
              <a:rPr lang="en-US" sz="1200" b="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a:solidFill>
                  <a:srgbClr val="404040"/>
                </a:solidFill>
                <a:latin typeface="+mn-lt"/>
                <a:ea typeface="Calibri" panose="020F0502020204030204" pitchFamily="34" charset="0"/>
                <a:cs typeface="Times New Roman" panose="02020603050405020304" pitchFamily="18" charset="0"/>
              </a:rPr>
              <a:t>the target</a:t>
            </a:r>
            <a:r>
              <a:rPr lang="en-US" sz="1200" b="0">
                <a:solidFill>
                  <a:srgbClr val="404040"/>
                </a:solidFill>
                <a:effectLst/>
                <a:latin typeface="+mn-lt"/>
                <a:ea typeface="Calibri" panose="020F0502020204030204" pitchFamily="34" charset="0"/>
                <a:cs typeface="Times New Roman" panose="02020603050405020304" pitchFamily="18" charset="0"/>
              </a:rPr>
              <a:t> letter</a:t>
            </a:r>
            <a:r>
              <a:rPr lang="en-AU"/>
              <a:t>–</a:t>
            </a:r>
            <a:r>
              <a:rPr lang="en-US" sz="1200" b="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US" sz="1200" b="1">
                <a:solidFill>
                  <a:srgbClr val="404040"/>
                </a:solidFill>
                <a:effectLst/>
                <a:latin typeface="+mn-lt"/>
                <a:ea typeface="Calibri" panose="020F0502020204030204" pitchFamily="34" charset="0"/>
                <a:cs typeface="Times New Roman" panose="02020603050405020304" pitchFamily="18" charset="0"/>
              </a:rPr>
              <a:t>Your red dress has dots Cass. Here it is. </a:t>
            </a:r>
          </a:p>
          <a:p>
            <a:pPr marL="0" lvl="0" indent="0">
              <a:lnSpc>
                <a:spcPct val="106000"/>
              </a:lnSpc>
              <a:spcAft>
                <a:spcPts val="800"/>
              </a:spcAft>
              <a:buFont typeface="Arial"/>
              <a:buNone/>
            </a:pPr>
            <a:endParaRPr lang="en-US" sz="1200" b="1">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AU" sz="1200" b="0">
                <a:effectLst/>
                <a:latin typeface="+mn-lt"/>
                <a:ea typeface="Calibri" panose="020F0502020204030204" pitchFamily="34" charset="0"/>
                <a:cs typeface="Times New Roman" panose="02020603050405020304" pitchFamily="18" charset="0"/>
              </a:rPr>
              <a:t>*</a:t>
            </a:r>
            <a:r>
              <a:rPr lang="en-US" sz="1200" b="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or sentence cannot hear.</a:t>
            </a:r>
          </a:p>
          <a:p>
            <a:pPr marL="0" lvl="0" indent="0">
              <a:lnSpc>
                <a:spcPct val="106000"/>
              </a:lnSpc>
              <a:spcAft>
                <a:spcPts val="800"/>
              </a:spcAft>
              <a:buFont typeface="Arial"/>
              <a:buNone/>
            </a:pPr>
            <a:endParaRPr lang="en-AU" sz="1200" b="0">
              <a:effectLst/>
              <a:latin typeface="+mn-lt"/>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41</a:t>
            </a:fld>
            <a:endParaRPr lang="en-AU"/>
          </a:p>
        </p:txBody>
      </p:sp>
    </p:spTree>
    <p:extLst>
      <p:ext uri="{BB962C8B-B14F-4D97-AF65-F5344CB8AC3E}">
        <p14:creationId xmlns:p14="http://schemas.microsoft.com/office/powerpoint/2010/main" val="284797530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a:t>You do</a:t>
            </a:r>
          </a:p>
          <a:p>
            <a:pPr marL="0" indent="0" algn="l">
              <a:spcBef>
                <a:spcPts val="100"/>
              </a:spcBef>
              <a:spcAft>
                <a:spcPts val="400"/>
              </a:spcAft>
              <a:buFont typeface="Arial"/>
              <a:buNone/>
            </a:pPr>
            <a:endParaRPr lang="en-US" b="0"/>
          </a:p>
          <a:p>
            <a:pPr marL="0" indent="0" algn="l">
              <a:spcBef>
                <a:spcPts val="100"/>
              </a:spcBef>
              <a:spcAft>
                <a:spcPts val="400"/>
              </a:spcAft>
              <a:buFont typeface="Arial"/>
              <a:buNone/>
            </a:pPr>
            <a:r>
              <a:rPr lang="en-US" b="0"/>
              <a:t>Students who have been identified during the ‘check for understanding’ phase of the lesson stay with the teacher for small-group targeted instruction.</a:t>
            </a:r>
          </a:p>
          <a:p>
            <a:pPr marL="0" indent="0" algn="l">
              <a:spcBef>
                <a:spcPts val="100"/>
              </a:spcBef>
              <a:spcAft>
                <a:spcPts val="400"/>
              </a:spcAft>
              <a:buFont typeface="Arial"/>
              <a:buNone/>
            </a:pPr>
            <a:endParaRPr lang="en-US" b="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a:t>The remaining students continue independent practice with application tasks that have been taught previously and can be carried out independently.</a:t>
            </a:r>
            <a:r>
              <a:rPr lang="en-US"/>
              <a:t> </a:t>
            </a:r>
            <a:endParaRPr lang="en-AU" b="0">
              <a:cs typeface="Calibri" panose="020F0502020204030204"/>
            </a:endParaRPr>
          </a:p>
          <a:p>
            <a:pPr marL="0" indent="0" algn="l">
              <a:spcBef>
                <a:spcPts val="100"/>
              </a:spcBef>
              <a:spcAft>
                <a:spcPts val="400"/>
              </a:spcAft>
              <a:buFont typeface="Arial"/>
              <a:buNone/>
            </a:pPr>
            <a:endParaRPr lang="en-US" b="0"/>
          </a:p>
          <a:p>
            <a:pPr marL="374650" indent="-230505" algn="l">
              <a:spcBef>
                <a:spcPts val="100"/>
              </a:spcBef>
              <a:spcAft>
                <a:spcPts val="400"/>
              </a:spcAft>
            </a:pPr>
            <a:endParaRPr lang="en-US"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42</a:t>
            </a:fld>
            <a:endParaRPr lang="en-AU"/>
          </a:p>
        </p:txBody>
      </p:sp>
    </p:spTree>
    <p:extLst>
      <p:ext uri="{BB962C8B-B14F-4D97-AF65-F5344CB8AC3E}">
        <p14:creationId xmlns:p14="http://schemas.microsoft.com/office/powerpoint/2010/main" val="213864250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43</a:t>
            </a:fld>
            <a:endParaRPr lang="en-AU"/>
          </a:p>
        </p:txBody>
      </p:sp>
    </p:spTree>
    <p:extLst>
      <p:ext uri="{BB962C8B-B14F-4D97-AF65-F5344CB8AC3E}">
        <p14:creationId xmlns:p14="http://schemas.microsoft.com/office/powerpoint/2010/main" val="19237703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Point to each set of letters in random order. As you point students:</a:t>
            </a:r>
          </a:p>
          <a:p>
            <a:pPr marL="171450" indent="-171450">
              <a:buFont typeface="Arial" panose="020B0604020202020204" pitchFamily="34" charset="0"/>
              <a:buChar char="•"/>
            </a:pPr>
            <a:r>
              <a:rPr lang="en-US" b="0" dirty="0">
                <a:latin typeface="+mn-lt"/>
              </a:rPr>
              <a:t>say the sound* that has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effectLst/>
                <a:latin typeface="+mn-lt"/>
              </a:rPr>
              <a:t>explain the ‘floss’ spelling </a:t>
            </a:r>
            <a:r>
              <a:rPr lang="en-US" sz="1200" b="0" dirty="0" err="1">
                <a:effectLst/>
                <a:latin typeface="+mn-lt"/>
              </a:rPr>
              <a:t>generalisation</a:t>
            </a:r>
            <a:r>
              <a:rPr lang="en-US" sz="1200" b="0" dirty="0">
                <a:effectLst/>
                <a:latin typeface="+mn-lt"/>
              </a:rPr>
              <a:t>: </a:t>
            </a:r>
            <a:r>
              <a:rPr lang="en-US" i="0" dirty="0">
                <a:latin typeface="+mn-lt"/>
              </a:rPr>
              <a:t>the letter is doubled at the end of a one-syllable word when it follows a short vowel sound.</a:t>
            </a:r>
          </a:p>
          <a:p>
            <a:endParaRPr lang="en-US" b="0" dirty="0">
              <a:latin typeface="+mn-lt"/>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endParaRPr lang="en-AU" dirty="0"/>
          </a:p>
          <a:p>
            <a:pPr marL="0" indent="0">
              <a:buFont typeface="Arial" panose="020B0604020202020204" pitchFamily="34" charset="0"/>
              <a:buNone/>
            </a:pPr>
            <a:r>
              <a:rPr lang="en-AU" dirty="0"/>
              <a:t>*</a:t>
            </a:r>
            <a:r>
              <a:rPr lang="en-US" dirty="0">
                <a:latin typeface="+mn-lt"/>
              </a:rPr>
              <a:t>Sounds that have been taught:</a:t>
            </a:r>
            <a:endParaRPr lang="en-US" b="0"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t>ff</a:t>
            </a:r>
            <a:r>
              <a:rPr lang="en-AU" dirty="0"/>
              <a:t> says /f/ (as in </a:t>
            </a:r>
            <a:r>
              <a:rPr lang="en-AU" b="1" dirty="0"/>
              <a:t>puff</a:t>
            </a:r>
            <a:r>
              <a:rPr lang="en-AU"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err="1"/>
              <a:t>ll</a:t>
            </a:r>
            <a:r>
              <a:rPr lang="en-AU" dirty="0"/>
              <a:t> says /l/ (as in </a:t>
            </a:r>
            <a:r>
              <a:rPr lang="en-AU" b="1" dirty="0"/>
              <a:t>hill</a:t>
            </a:r>
            <a:r>
              <a:rPr lang="en-AU" dirty="0"/>
              <a:t>)</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15863289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mn-lt"/>
                <a:ea typeface="Aptos" panose="020B0004020202020204" pitchFamily="34" charset="0"/>
                <a:cs typeface="Aptos" panose="020B0004020202020204" pitchFamily="34" charset="0"/>
              </a:rPr>
              <a:t>Review</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Include the following sounds:</a:t>
            </a:r>
            <a:r>
              <a:rPr lang="en-AU" sz="1200">
                <a:effectLst/>
                <a:latin typeface="+mn-lt"/>
                <a:ea typeface="Aptos" panose="020B0004020202020204" pitchFamily="34" charset="0"/>
                <a:cs typeface="Aptos" panose="020B0004020202020204" pitchFamily="34" charset="0"/>
              </a:rPr>
              <a:t> </a:t>
            </a:r>
            <a:r>
              <a:rPr lang="en-US" sz="1200">
                <a:effectLst/>
                <a:latin typeface="+mn-lt"/>
                <a:ea typeface="Aptos" panose="020B0004020202020204" pitchFamily="34" charset="0"/>
                <a:cs typeface="Aptos" panose="020B0004020202020204" pitchFamily="34" charset="0"/>
              </a:rPr>
              <a:t>/f/, /l/</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As you say each sound say</a:t>
            </a:r>
            <a:r>
              <a:rPr lang="en-US" sz="1200" b="0">
                <a:effectLst/>
                <a:latin typeface="+mn-lt"/>
              </a:rPr>
              <a:t>: </a:t>
            </a:r>
            <a:r>
              <a:rPr lang="en-US" sz="1200" b="0" i="1">
                <a:effectLst/>
                <a:latin typeface="+mn-lt"/>
              </a:rPr>
              <a:t>Write the letters you would write for this sound when it is at the end of a one-syllable word after a short vowel sound.</a:t>
            </a:r>
            <a:br>
              <a:rPr lang="en-US" sz="1200" b="0" i="1">
                <a:effectLst/>
                <a:latin typeface="+mn-lt"/>
              </a:rPr>
            </a:br>
            <a:r>
              <a:rPr lang="en-US" sz="1200" b="0" i="0">
                <a:effectLst/>
                <a:latin typeface="+mn-lt"/>
              </a:rPr>
              <a:t>You could also refer to the floss spelling </a:t>
            </a:r>
            <a:r>
              <a:rPr lang="en-US" sz="1200" b="0" i="0" err="1">
                <a:effectLst/>
                <a:latin typeface="+mn-lt"/>
              </a:rPr>
              <a:t>generalisation</a:t>
            </a:r>
            <a:r>
              <a:rPr lang="en-US" sz="1200" b="0" i="0">
                <a:effectLst/>
                <a:latin typeface="+mn-lt"/>
              </a:rPr>
              <a:t>.</a:t>
            </a:r>
            <a:endParaRPr lang="en-US" b="1" i="0">
              <a:latin typeface="+mn-lt"/>
            </a:endParaRPr>
          </a:p>
          <a:p>
            <a:pPr marL="0" indent="0">
              <a:buFont typeface="Arial" panose="020B0604020202020204" pitchFamily="34" charset="0"/>
              <a:buNone/>
            </a:pPr>
            <a:endParaRPr lang="en-US" sz="1200" b="1" i="0">
              <a:effectLst/>
              <a:latin typeface="+mn-lt"/>
              <a:ea typeface="+mn-ea"/>
              <a:cs typeface="+mn-cs"/>
            </a:endParaRPr>
          </a:p>
          <a:p>
            <a:pPr marL="0" indent="0">
              <a:buFont typeface="Arial" panose="020B0604020202020204" pitchFamily="34" charset="0"/>
              <a:buNone/>
            </a:pPr>
            <a:r>
              <a:rPr lang="en-US" sz="120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a:effectLst/>
              <a:latin typeface="+mn-lt"/>
              <a:ea typeface="Aptos" panose="020B0004020202020204" pitchFamily="34" charset="0"/>
              <a:cs typeface="Aptos" panose="020B0004020202020204" pitchFamily="34" charset="0"/>
            </a:endParaRPr>
          </a:p>
          <a:p>
            <a:pPr marL="0" indent="0">
              <a:buFont typeface="Arial" panose="020B0604020202020204" pitchFamily="34" charset="0"/>
              <a:buNone/>
            </a:pPr>
            <a:endParaRPr lang="en-US" sz="1200">
              <a:effectLst/>
              <a:latin typeface="+mn-lt"/>
              <a:ea typeface="Aptos" panose="020B0004020202020204" pitchFamily="34" charset="0"/>
              <a:cs typeface="Aptos" panose="020B0004020202020204" pitchFamily="34" charset="0"/>
            </a:endParaRPr>
          </a:p>
          <a:p>
            <a:pPr marL="0" indent="0">
              <a:buFont typeface="Arial" panose="020B0604020202020204" pitchFamily="34" charset="0"/>
              <a:buNone/>
            </a:pPr>
            <a:r>
              <a:rPr lang="en-US" sz="1200">
                <a:effectLst/>
                <a:latin typeface="+mn-lt"/>
                <a:ea typeface="Aptos" panose="020B0004020202020204" pitchFamily="34" charset="0"/>
                <a:cs typeface="Aptos" panose="020B0004020202020204" pitchFamily="34" charset="0"/>
              </a:rPr>
              <a:t>Repeat this process once or twice according to student need.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b="1">
                <a:effectLst/>
                <a:latin typeface="+mn-lt"/>
                <a:ea typeface="Aptos" panose="020B0004020202020204" pitchFamily="34" charset="0"/>
                <a:cs typeface="Aptos" panose="020B0004020202020204" pitchFamily="34" charset="0"/>
              </a:rPr>
              <a:t>Provide corrective feedback as needed: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If any students are unable to write the corresponding letter or write the letter incorrectly, give corrective feedback and modelling. Then ask students to try again.</a:t>
            </a:r>
          </a:p>
          <a:p>
            <a:endParaRPr lang="en-US" sz="1200">
              <a:effectLst/>
              <a:latin typeface="+mn-lt"/>
              <a:ea typeface="Aptos" panose="020B0004020202020204" pitchFamily="34" charset="0"/>
              <a:cs typeface="Aptos" panose="020B0004020202020204" pitchFamily="34"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7061257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words by saying each letter</a:t>
            </a:r>
            <a:r>
              <a:rPr lang="en-AU"/>
              <a:t>–</a:t>
            </a:r>
            <a:r>
              <a:rPr lang="en-US"/>
              <a:t>sound correspondence then reading the word fluently while you point to it, for example, /g/, /r/, /u/, /f/, </a:t>
            </a:r>
            <a:r>
              <a:rPr lang="en-US" b="1"/>
              <a:t>gruff</a:t>
            </a:r>
            <a:r>
              <a:rPr lang="en-US"/>
              <a:t>.</a:t>
            </a:r>
          </a:p>
          <a:p>
            <a:endParaRPr lang="en-US"/>
          </a:p>
          <a:p>
            <a:r>
              <a:rPr lang="en-US" b="1"/>
              <a:t>Provide corrective feedback as needed:</a:t>
            </a:r>
          </a:p>
          <a:p>
            <a:r>
              <a:rPr lang="en-US"/>
              <a:t>If any students have difficulty with a letter</a:t>
            </a:r>
            <a:r>
              <a:rPr lang="en-AU"/>
              <a:t>–</a:t>
            </a:r>
            <a:r>
              <a:rPr lang="en-US"/>
              <a:t>sound correspondence or with blending,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to read each word.</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33126253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hi</a:t>
            </a:r>
            <a:r>
              <a:rPr lang="en-US" b="0"/>
              <a:t>,</a:t>
            </a:r>
            <a:r>
              <a:rPr lang="en-US" b="1"/>
              <a:t> ill</a:t>
            </a:r>
            <a:r>
              <a:rPr lang="en-US" b="0"/>
              <a:t>, </a:t>
            </a:r>
            <a:r>
              <a:rPr lang="en-US" b="1"/>
              <a:t>sniff</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 saying the word aloud, stretching and segmenting individual sounds, and recording the relevant letters as they do so.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1308940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Suffix review</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a:cs typeface="Calibri" panose="020F0502020204030204"/>
              </a:rPr>
              <a:t>Review the</a:t>
            </a:r>
            <a:r>
              <a:rPr lang="en-AU" b="1">
                <a:cs typeface="Calibri" panose="020F0502020204030204"/>
              </a:rPr>
              <a:t> -s </a:t>
            </a:r>
            <a:r>
              <a:rPr lang="en-AU" b="0">
                <a:cs typeface="Calibri" panose="020F0502020204030204"/>
              </a:rPr>
              <a:t>suffix</a:t>
            </a:r>
            <a:r>
              <a:rPr lang="en-AU" b="1">
                <a:cs typeface="Calibri" panose="020F0502020204030204"/>
              </a:rPr>
              <a:t> </a:t>
            </a:r>
            <a:r>
              <a:rPr lang="en-AU">
                <a:cs typeface="Calibri" panose="020F0502020204030204"/>
              </a:rPr>
              <a:t>using the following sequence.</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b="0">
              <a:cs typeface="Calibri" panose="020F0502020204030204"/>
            </a:endParaRPr>
          </a:p>
          <a:p>
            <a:pPr>
              <a:spcBef>
                <a:spcPts val="100"/>
              </a:spcBef>
              <a:spcAft>
                <a:spcPts val="400"/>
              </a:spcAft>
              <a:defRPr/>
            </a:pPr>
            <a:r>
              <a:rPr lang="en-AU" b="0">
                <a:cs typeface="Calibri" panose="020F0502020204030204"/>
              </a:rPr>
              <a:t>Ask: </a:t>
            </a:r>
            <a:r>
              <a:rPr lang="en-AU" i="1">
                <a:cs typeface="Calibri" panose="020F0502020204030204"/>
              </a:rPr>
              <a:t>What is the suffix? </a:t>
            </a:r>
          </a:p>
          <a:p>
            <a:pPr>
              <a:spcBef>
                <a:spcPts val="100"/>
              </a:spcBef>
              <a:spcAft>
                <a:spcPts val="400"/>
              </a:spcAft>
              <a:defRPr/>
            </a:pPr>
            <a:r>
              <a:rPr lang="en-AU">
                <a:cs typeface="Calibri" panose="020F0502020204030204"/>
              </a:rPr>
              <a:t>Students: </a:t>
            </a:r>
            <a:r>
              <a:rPr lang="en-AU" b="1" i="1"/>
              <a:t>-s</a:t>
            </a:r>
            <a:r>
              <a:rPr lang="en-AU" i="0"/>
              <a:t>.</a:t>
            </a:r>
            <a:endParaRPr lang="en-AU" i="0">
              <a:cs typeface="Calibri" panose="020F0502020204030204"/>
            </a:endParaRPr>
          </a:p>
          <a:p>
            <a:pPr marL="0" indent="0">
              <a:spcBef>
                <a:spcPts val="100"/>
              </a:spcBef>
              <a:spcAft>
                <a:spcPts val="400"/>
              </a:spcAft>
              <a:buFont typeface="Arial"/>
              <a:buNone/>
              <a:defRPr/>
            </a:pPr>
            <a:r>
              <a:rPr lang="en-AU" b="0">
                <a:cs typeface="Calibri" panose="020F0502020204030204"/>
              </a:rPr>
              <a:t>Ask: </a:t>
            </a:r>
            <a:r>
              <a:rPr lang="en-AU" i="1">
                <a:cs typeface="Calibri" panose="020F0502020204030204"/>
              </a:rPr>
              <a:t>What does it mean? </a:t>
            </a: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Plural, more than one.</a:t>
            </a:r>
            <a:endParaRPr lang="en-AU" i="1"/>
          </a:p>
          <a:p>
            <a:pPr marL="0" indent="0">
              <a:spcBef>
                <a:spcPts val="100"/>
              </a:spcBef>
              <a:spcAft>
                <a:spcPts val="400"/>
              </a:spcAft>
              <a:buFont typeface="Arial"/>
              <a:buNone/>
              <a:defRPr/>
            </a:pPr>
            <a:r>
              <a:rPr lang="en-AU" b="0">
                <a:cs typeface="Calibri" panose="020F0502020204030204"/>
              </a:rPr>
              <a:t>Say: </a:t>
            </a:r>
            <a:r>
              <a:rPr lang="en-AU" i="1">
                <a:cs typeface="Calibri" panose="020F0502020204030204"/>
              </a:rPr>
              <a:t>Your word is </a:t>
            </a:r>
            <a:r>
              <a:rPr lang="en-AU" b="1" i="1">
                <a:cs typeface="Calibri" panose="020F0502020204030204"/>
              </a:rPr>
              <a:t>dog</a:t>
            </a:r>
            <a:r>
              <a:rPr lang="en-AU" i="1">
                <a:cs typeface="Calibri" panose="020F0502020204030204"/>
              </a:rPr>
              <a:t>. Add the suffix. </a:t>
            </a:r>
          </a:p>
          <a:p>
            <a:pPr marL="0" indent="0">
              <a:spcBef>
                <a:spcPts val="100"/>
              </a:spcBef>
              <a:spcAft>
                <a:spcPts val="400"/>
              </a:spcAft>
              <a:buFont typeface="Arial"/>
              <a:buNone/>
              <a:defRPr/>
            </a:pPr>
            <a:r>
              <a:rPr lang="en-AU">
                <a:cs typeface="Calibri" panose="020F0502020204030204"/>
              </a:rPr>
              <a:t>Students: </a:t>
            </a:r>
            <a:r>
              <a:rPr lang="en-AU" b="1" i="1">
                <a:cs typeface="Calibri" panose="020F0502020204030204"/>
              </a:rPr>
              <a:t>Dogs</a:t>
            </a:r>
            <a:r>
              <a:rPr lang="en-AU" i="1">
                <a:cs typeface="Calibri" panose="020F0502020204030204"/>
              </a:rPr>
              <a:t>.</a:t>
            </a:r>
          </a:p>
          <a:p>
            <a:pPr marL="0" indent="0">
              <a:spcBef>
                <a:spcPts val="100"/>
              </a:spcBef>
              <a:spcAft>
                <a:spcPts val="400"/>
              </a:spcAft>
              <a:buFont typeface="Arial"/>
              <a:buNone/>
              <a:defRPr/>
            </a:pPr>
            <a:r>
              <a:rPr lang="en-AU" b="0">
                <a:cs typeface="Calibri" panose="020F0502020204030204"/>
              </a:rPr>
              <a:t>Ask: </a:t>
            </a:r>
            <a:r>
              <a:rPr lang="en-AU" i="1">
                <a:cs typeface="Calibri" panose="020F0502020204030204"/>
              </a:rPr>
              <a:t>What does it mean? </a:t>
            </a: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More than one dog.</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887533990"/>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file:////Volumes/Big%20Storage/0_For%20MacBook%20Pro%20Changeover/ESA%20Design/0_2024%20WIP/LitHub%20Phases%20Templates/PP%20Templates/Links/phase7-lozenge-grey.png" TargetMode="External"/><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7.jpeg"/><Relationship Id="rId4" Type="http://schemas.openxmlformats.org/officeDocument/2006/relationships/image" Target="../media/image2.svg"/><Relationship Id="rId9" Type="http://schemas.openxmlformats.org/officeDocument/2006/relationships/image" Target="../media/image6.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5.sv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8.png"/><Relationship Id="rId7"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9.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2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5.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19.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19.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7.png"/><Relationship Id="rId4" Type="http://schemas.openxmlformats.org/officeDocument/2006/relationships/image" Target="../media/image21.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file:////Volumes/Big%20Storage/0_For%20MacBook%20Pro%20Changeover/ESA%20Design/0_2024%20WIP/LitHub%20Phases%20Templates/PP%20Templates/Links/phase7-lozenge-grey.png" TargetMode="External"/><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4.png"/><Relationship Id="rId11" Type="http://schemas.openxmlformats.org/officeDocument/2006/relationships/image" Target="../media/image7.jpeg"/><Relationship Id="rId5" Type="http://schemas.openxmlformats.org/officeDocument/2006/relationships/image" Target="../media/image3.png"/><Relationship Id="rId10" Type="http://schemas.openxmlformats.org/officeDocument/2006/relationships/hyperlink" Target="https://www.literacyhub.edu.au/plan-teach-and-assess/lesson-packs/" TargetMode="External"/><Relationship Id="rId4" Type="http://schemas.openxmlformats.org/officeDocument/2006/relationships/image" Target="../media/image2.svg"/><Relationship Id="rId9" Type="http://schemas.openxmlformats.org/officeDocument/2006/relationships/image" Target="../media/image6.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5.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9.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3.sv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18.png"/><Relationship Id="rId7"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9.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9.sv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9.svg"/></Relationships>
</file>

<file path=ppt/slideLayouts/_rels/slideLayout35.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2.svg"/><Relationship Id="rId7"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29.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svg"/><Relationship Id="rId7"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3.png"/><Relationship Id="rId9" Type="http://schemas.openxmlformats.org/officeDocument/2006/relationships/image" Target="file:////Volumes/Big%20Storage/0_For%20MacBook%20Pro%20Changeover/ESA%20Design/0_2024%20WIP/LitHub%20Phases%20Templates/PP%20Templates/Links/phase7-lozenge-grey.png" TargetMode="Externa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file:////Volumes/Big%20Storage/0_For%20MacBook%20Pro%20Changeover/ESA%20Design/0_2024%20WIP/LitHub%20Phases%20Templates/PP%20Templates/Links/phase7-lozenge-grey.png" TargetMode="Externa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7.svg"/><Relationship Id="rId13" Type="http://schemas.openxmlformats.org/officeDocument/2006/relationships/image" Target="../media/image22.png"/><Relationship Id="rId18" Type="http://schemas.openxmlformats.org/officeDocument/2006/relationships/image" Target="file:////Volumes/Big%20Storage/0_For%20MacBook%20Pro%20Changeover/ESA%20Design/0_2024%20WIP/LitHub%20Phases%20Templates/PP%20Templates/Links/phase7-lozenge-grey.png" TargetMode="External"/><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svg"/><Relationship Id="rId17" Type="http://schemas.openxmlformats.org/officeDocument/2006/relationships/image" Target="../media/image4.png"/><Relationship Id="rId2" Type="http://schemas.openxmlformats.org/officeDocument/2006/relationships/image" Target="../media/image3.png"/><Relationship Id="rId16" Type="http://schemas.openxmlformats.org/officeDocument/2006/relationships/image" Target="../media/image25.svg"/><Relationship Id="rId1" Type="http://schemas.openxmlformats.org/officeDocument/2006/relationships/slideMaster" Target="../slideMasters/slideMaster1.xml"/><Relationship Id="rId6" Type="http://schemas.openxmlformats.org/officeDocument/2006/relationships/image" Target="../media/image15.svg"/><Relationship Id="rId11" Type="http://schemas.openxmlformats.org/officeDocument/2006/relationships/image" Target="../media/image20.png"/><Relationship Id="rId5" Type="http://schemas.openxmlformats.org/officeDocument/2006/relationships/image" Target="../media/image14.png"/><Relationship Id="rId15" Type="http://schemas.openxmlformats.org/officeDocument/2006/relationships/image" Target="../media/image24.png"/><Relationship Id="rId10" Type="http://schemas.openxmlformats.org/officeDocument/2006/relationships/image" Target="../media/image19.svg"/><Relationship Id="rId4" Type="http://schemas.openxmlformats.org/officeDocument/2006/relationships/image" Target="../media/image13.svg"/><Relationship Id="rId9" Type="http://schemas.openxmlformats.org/officeDocument/2006/relationships/image" Target="../media/image18.png"/><Relationship Id="rId14" Type="http://schemas.openxmlformats.org/officeDocument/2006/relationships/image" Target="../media/image23.sv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Open Slide Phase7">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6" r:link="rId7">
            <a:extLst>
              <a:ext uri="{28A0092B-C50C-407E-A947-70E740481C1C}">
                <a14:useLocalDpi xmlns:a14="http://schemas.microsoft.com/office/drawing/2010/main" val="0"/>
              </a:ext>
            </a:extLst>
          </a:blip>
          <a:srcRect/>
          <a:stretch>
            <a:fillRect/>
          </a:stretch>
        </p:blipFill>
        <p:spPr>
          <a:xfrm>
            <a:off x="6283501" y="437601"/>
            <a:ext cx="5547352" cy="711199"/>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686E63"/>
                </a:solidFill>
                <a:latin typeface="Calibri" panose="020F0502020204030204" pitchFamily="34" charset="0"/>
                <a:cs typeface="Calibri" panose="020F0502020204030204" pitchFamily="34" charset="0"/>
              </a:rPr>
              <a:t>Lesson 3</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7</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2" y="5235219"/>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14" name="Group 13">
            <a:extLst>
              <a:ext uri="{FF2B5EF4-FFF2-40B4-BE49-F238E27FC236}">
                <a16:creationId xmlns:a16="http://schemas.microsoft.com/office/drawing/2014/main" id="{FDBD7615-EC58-50DE-C4A6-C8315717DB1D}"/>
              </a:ext>
            </a:extLst>
          </p:cNvPr>
          <p:cNvGrpSpPr/>
          <p:nvPr userDrawn="1"/>
        </p:nvGrpSpPr>
        <p:grpSpPr>
          <a:xfrm>
            <a:off x="324326" y="6265941"/>
            <a:ext cx="11625935" cy="365125"/>
            <a:chOff x="324326" y="6265941"/>
            <a:chExt cx="11625935" cy="365125"/>
          </a:xfrm>
        </p:grpSpPr>
        <p:sp>
          <p:nvSpPr>
            <p:cNvPr id="7" name="Footer Placeholder 4">
              <a:extLst>
                <a:ext uri="{FF2B5EF4-FFF2-40B4-BE49-F238E27FC236}">
                  <a16:creationId xmlns:a16="http://schemas.microsoft.com/office/drawing/2014/main" id="{A75FCD5C-F6AC-D7FC-22AB-936493E48F40}"/>
                </a:ext>
              </a:extLst>
            </p:cNvPr>
            <p:cNvSpPr txBox="1">
              <a:spLocks/>
            </p:cNvSpPr>
            <p:nvPr userDrawn="1"/>
          </p:nvSpPr>
          <p:spPr>
            <a:xfrm>
              <a:off x="324326" y="6265941"/>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Access web version: [</a:t>
              </a:r>
              <a:r>
                <a:rPr lang="en-AU" sz="1000" err="1">
                  <a:latin typeface="Calibri" panose="020F0502020204030204" pitchFamily="34" charset="0"/>
                  <a:ea typeface="Verdana" panose="020B0604030504040204" pitchFamily="34" charset="0"/>
                  <a:cs typeface="Calibri" panose="020F0502020204030204" pitchFamily="34" charset="0"/>
                </a:rPr>
                <a:t>url</a:t>
              </a:r>
              <a:r>
                <a:rPr lang="en-AU" sz="1000">
                  <a:latin typeface="Calibri" panose="020F0502020204030204" pitchFamily="34" charset="0"/>
                  <a:ea typeface="Verdana" panose="020B0604030504040204" pitchFamily="34" charset="0"/>
                  <a:cs typeface="Calibri" panose="020F0502020204030204" pitchFamily="34" charset="0"/>
                </a:rPr>
                <a:t>]</a:t>
              </a:r>
            </a:p>
          </p:txBody>
        </p:sp>
        <p:pic>
          <p:nvPicPr>
            <p:cNvPr id="10" name="Picture 9">
              <a:extLst>
                <a:ext uri="{FF2B5EF4-FFF2-40B4-BE49-F238E27FC236}">
                  <a16:creationId xmlns:a16="http://schemas.microsoft.com/office/drawing/2014/main" id="{A55F2FC8-96E8-3E39-8AB7-69D19D76A69A}"/>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grpSp>
      <p:sp>
        <p:nvSpPr>
          <p:cNvPr id="28" name="Text Placeholder 2">
            <a:extLst>
              <a:ext uri="{FF2B5EF4-FFF2-40B4-BE49-F238E27FC236}">
                <a16:creationId xmlns:a16="http://schemas.microsoft.com/office/drawing/2014/main" id="{89C2BF87-D31E-246E-25BD-A4424B41BFD7}"/>
              </a:ext>
            </a:extLst>
          </p:cNvPr>
          <p:cNvSpPr>
            <a:spLocks noGrp="1"/>
          </p:cNvSpPr>
          <p:nvPr>
            <p:ph type="body" idx="12" hasCustomPrompt="1"/>
          </p:nvPr>
        </p:nvSpPr>
        <p:spPr>
          <a:xfrm>
            <a:off x="6374978" y="3005621"/>
            <a:ext cx="5300385" cy="498249"/>
          </a:xfrm>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SSP lesson</a:t>
            </a:r>
          </a:p>
        </p:txBody>
      </p:sp>
      <p:sp>
        <p:nvSpPr>
          <p:cNvPr id="30" name="Text Placeholder 2">
            <a:extLst>
              <a:ext uri="{FF2B5EF4-FFF2-40B4-BE49-F238E27FC236}">
                <a16:creationId xmlns:a16="http://schemas.microsoft.com/office/drawing/2014/main" id="{A916B2F5-8C17-0136-9A7B-35E44DDA8A00}"/>
              </a:ext>
            </a:extLst>
          </p:cNvPr>
          <p:cNvSpPr>
            <a:spLocks noGrp="1"/>
          </p:cNvSpPr>
          <p:nvPr>
            <p:ph type="body" idx="13" hasCustomPrompt="1"/>
          </p:nvPr>
        </p:nvSpPr>
        <p:spPr>
          <a:xfrm>
            <a:off x="573325" y="2989478"/>
            <a:ext cx="5230844" cy="1420090"/>
          </a:xfrm>
        </p:spPr>
        <p:txBody>
          <a:bodyPr anchor="t" anchorCtr="0">
            <a:normAutofit/>
          </a:bodyPr>
          <a:lstStyle>
            <a:lvl1pPr marL="0" indent="0" algn="ctr">
              <a:lnSpc>
                <a:spcPct val="100000"/>
              </a:lnSpc>
              <a:spcBef>
                <a:spcPts val="0"/>
              </a:spcBef>
              <a:buNone/>
              <a:defRPr sz="28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Open and closed syllables – one syllable words</a:t>
            </a:r>
          </a:p>
          <a:p>
            <a:pPr lvl="0"/>
            <a:r>
              <a:rPr lang="en-US"/>
              <a:t>she   what   your   one</a:t>
            </a:r>
          </a:p>
        </p:txBody>
      </p:sp>
      <p:sp>
        <p:nvSpPr>
          <p:cNvPr id="34" name="Text Placeholder 2">
            <a:extLst>
              <a:ext uri="{FF2B5EF4-FFF2-40B4-BE49-F238E27FC236}">
                <a16:creationId xmlns:a16="http://schemas.microsoft.com/office/drawing/2014/main" id="{76CFC348-1144-2B32-A227-1FF9204868EE}"/>
              </a:ext>
            </a:extLst>
          </p:cNvPr>
          <p:cNvSpPr>
            <a:spLocks noGrp="1"/>
          </p:cNvSpPr>
          <p:nvPr>
            <p:ph type="body" idx="14" hasCustomPrompt="1"/>
          </p:nvPr>
        </p:nvSpPr>
        <p:spPr>
          <a:xfrm>
            <a:off x="6374978" y="3691713"/>
            <a:ext cx="5300385" cy="498249"/>
          </a:xfrm>
        </p:spPr>
        <p:txBody>
          <a:bodyPr anchor="t" anchorCtr="0">
            <a:noAutofit/>
          </a:bodyPr>
          <a:lstStyle>
            <a:lvl1pPr marL="0" indent="0" algn="ctr">
              <a:buNone/>
              <a:defRPr sz="3600" b="1">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ff says /f/</a:t>
            </a:r>
          </a:p>
        </p:txBody>
      </p:sp>
      <p:grpSp>
        <p:nvGrpSpPr>
          <p:cNvPr id="2" name="Group 1">
            <a:extLst>
              <a:ext uri="{FF2B5EF4-FFF2-40B4-BE49-F238E27FC236}">
                <a16:creationId xmlns:a16="http://schemas.microsoft.com/office/drawing/2014/main" id="{A44D9C6A-A06F-C0C7-87DE-3A4217628A9B}"/>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9" name="Subtitle 2">
            <a:extLst>
              <a:ext uri="{FF2B5EF4-FFF2-40B4-BE49-F238E27FC236}">
                <a16:creationId xmlns:a16="http://schemas.microsoft.com/office/drawing/2014/main" id="{15BFB4AB-A491-90E5-519C-EBE413DBBDCE}"/>
              </a:ext>
            </a:extLst>
          </p:cNvPr>
          <p:cNvSpPr>
            <a:spLocks noGrp="1"/>
          </p:cNvSpPr>
          <p:nvPr userDrawn="1">
            <p:ph type="subTitle" idx="11" hasCustomPrompt="1"/>
          </p:nvPr>
        </p:nvSpPr>
        <p:spPr>
          <a:xfrm>
            <a:off x="573325" y="2262714"/>
            <a:ext cx="5230844" cy="513813"/>
          </a:xfrm>
        </p:spPr>
        <p:txBody>
          <a:bodyPr anchor="ctr" anchorCtr="0">
            <a:noAutofit/>
          </a:bodyPr>
          <a:lstStyle>
            <a:lvl1pPr marL="0" indent="0" algn="ctr">
              <a:lnSpc>
                <a:spcPct val="70000"/>
              </a:lnSpc>
              <a:buNone/>
              <a:defRPr sz="3600" b="1" i="0">
                <a:solidFill>
                  <a:schemeClr val="bg1"/>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Review</a:t>
            </a:r>
          </a:p>
        </p:txBody>
      </p:sp>
      <p:sp>
        <p:nvSpPr>
          <p:cNvPr id="27" name="Title 1">
            <a:extLst>
              <a:ext uri="{FF2B5EF4-FFF2-40B4-BE49-F238E27FC236}">
                <a16:creationId xmlns:a16="http://schemas.microsoft.com/office/drawing/2014/main" id="{09CB324C-AB80-7B80-5966-FA70AA9003EE}"/>
              </a:ext>
            </a:extLst>
          </p:cNvPr>
          <p:cNvSpPr>
            <a:spLocks noGrp="1"/>
          </p:cNvSpPr>
          <p:nvPr userDrawn="1">
            <p:ph type="title" hasCustomPrompt="1"/>
          </p:nvPr>
        </p:nvSpPr>
        <p:spPr>
          <a:xfrm>
            <a:off x="6374978" y="2230598"/>
            <a:ext cx="5300385"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Explicit teaching</a:t>
            </a:r>
            <a:endParaRPr lang="en-AU"/>
          </a:p>
        </p:txBody>
      </p:sp>
    </p:spTree>
    <p:custDataLst>
      <p:tags r:id="rId1"/>
    </p:custDataLst>
    <p:extLst>
      <p:ext uri="{BB962C8B-B14F-4D97-AF65-F5344CB8AC3E}">
        <p14:creationId xmlns:p14="http://schemas.microsoft.com/office/powerpoint/2010/main" val="10469818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You do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B5D26BC6-CEDA-154D-956A-5B394817DCCD}"/>
              </a:ext>
            </a:extLst>
          </p:cNvPr>
          <p:cNvSpPr/>
          <p:nvPr userDrawn="1"/>
        </p:nvSpPr>
        <p:spPr>
          <a:xfrm>
            <a:off x="283765" y="299356"/>
            <a:ext cx="1864212" cy="637867"/>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02B96A27-393F-0744-BED6-5A448D514A33}"/>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16" name="Rounded Rectangle 15">
            <a:extLst>
              <a:ext uri="{FF2B5EF4-FFF2-40B4-BE49-F238E27FC236}">
                <a16:creationId xmlns:a16="http://schemas.microsoft.com/office/drawing/2014/main" id="{D90A1C79-2A5E-F140-908F-59F9D0067F30}"/>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09876D47-6856-3548-9088-DDD24ACAF42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3" name="Rectangle: Rounded Corners 2">
            <a:extLst>
              <a:ext uri="{FF2B5EF4-FFF2-40B4-BE49-F238E27FC236}">
                <a16:creationId xmlns:a16="http://schemas.microsoft.com/office/drawing/2014/main" id="{C5EA6789-4D8F-68D6-C838-A317D329F9E0}"/>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2" name="Rectangle 1">
            <a:extLst>
              <a:ext uri="{FF2B5EF4-FFF2-40B4-BE49-F238E27FC236}">
                <a16:creationId xmlns:a16="http://schemas.microsoft.com/office/drawing/2014/main" id="{D95F5AC2-AFA5-6066-DE32-126727065559}"/>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4">
            <a:extLst>
              <a:ext uri="{FF2B5EF4-FFF2-40B4-BE49-F238E27FC236}">
                <a16:creationId xmlns:a16="http://schemas.microsoft.com/office/drawing/2014/main" id="{CC0193A4-455C-FA9D-F886-D7AF5567ECE9}"/>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163702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e do + Pe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9" name="Rounded Rectangle 28">
            <a:extLst>
              <a:ext uri="{FF2B5EF4-FFF2-40B4-BE49-F238E27FC236}">
                <a16:creationId xmlns:a16="http://schemas.microsoft.com/office/drawing/2014/main" id="{9768AE3E-F66F-0642-8496-C74D7D9185FD}"/>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2" name="Rounded Rectangle 31">
            <a:extLst>
              <a:ext uri="{FF2B5EF4-FFF2-40B4-BE49-F238E27FC236}">
                <a16:creationId xmlns:a16="http://schemas.microsoft.com/office/drawing/2014/main" id="{1ADE0065-6921-4F47-A748-053EB5204B6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Pencil outline">
            <a:extLst>
              <a:ext uri="{FF2B5EF4-FFF2-40B4-BE49-F238E27FC236}">
                <a16:creationId xmlns:a16="http://schemas.microsoft.com/office/drawing/2014/main" id="{370E713A-9177-A845-A4D1-AABC0B3DE720}"/>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4" name="Rectangle: Rounded Corners 3">
            <a:extLst>
              <a:ext uri="{FF2B5EF4-FFF2-40B4-BE49-F238E27FC236}">
                <a16:creationId xmlns:a16="http://schemas.microsoft.com/office/drawing/2014/main" id="{F921B701-256D-4EE3-A3E2-62E7E69E55A8}"/>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5" name="Rounded Rectangle 8">
            <a:extLst>
              <a:ext uri="{FF2B5EF4-FFF2-40B4-BE49-F238E27FC236}">
                <a16:creationId xmlns:a16="http://schemas.microsoft.com/office/drawing/2014/main" id="{1AB0E661-0A64-30C7-E942-62ABF8A98D2E}"/>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D227854A-0CF0-BE50-14CB-D31DCD324790}"/>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2" name="Rectangle 1">
            <a:extLst>
              <a:ext uri="{FF2B5EF4-FFF2-40B4-BE49-F238E27FC236}">
                <a16:creationId xmlns:a16="http://schemas.microsoft.com/office/drawing/2014/main" id="{761F0A6A-CED5-0D2F-91A2-6E13A61EDA2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4">
            <a:extLst>
              <a:ext uri="{FF2B5EF4-FFF2-40B4-BE49-F238E27FC236}">
                <a16:creationId xmlns:a16="http://schemas.microsoft.com/office/drawing/2014/main" id="{F6D486ED-D0A2-FC66-2AA3-23EBB9FFAED6}"/>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6095264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We do + view + pe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2" name="Rectangle 1">
            <a:extLst>
              <a:ext uri="{FF2B5EF4-FFF2-40B4-BE49-F238E27FC236}">
                <a16:creationId xmlns:a16="http://schemas.microsoft.com/office/drawing/2014/main" id="{3C47619E-4365-EDBA-42ED-48790C5C96ED}"/>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4">
            <a:extLst>
              <a:ext uri="{FF2B5EF4-FFF2-40B4-BE49-F238E27FC236}">
                <a16:creationId xmlns:a16="http://schemas.microsoft.com/office/drawing/2014/main" id="{89FC6D19-BBCF-8DE3-FCC6-B23D675832F8}"/>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3659557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We do +  pen + chi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77327"/>
            <a:ext cx="490017" cy="490017"/>
          </a:xfrm>
          <a:prstGeom prst="rect">
            <a:avLst/>
          </a:prstGeom>
        </p:spPr>
      </p:pic>
      <p:pic>
        <p:nvPicPr>
          <p:cNvPr id="6" name="Picture 5">
            <a:extLst>
              <a:ext uri="{FF2B5EF4-FFF2-40B4-BE49-F238E27FC236}">
                <a16:creationId xmlns:a16="http://schemas.microsoft.com/office/drawing/2014/main" id="{4043EDB4-A149-1E60-6174-9FAD771EA2E6}"/>
              </a:ext>
            </a:extLst>
          </p:cNvPr>
          <p:cNvPicPr>
            <a:picLocks noChangeAspect="1"/>
          </p:cNvPicPr>
          <p:nvPr userDrawn="1"/>
        </p:nvPicPr>
        <p:blipFill>
          <a:blip r:embed="rId7"/>
          <a:stretch>
            <a:fillRect/>
          </a:stretch>
        </p:blipFill>
        <p:spPr>
          <a:xfrm>
            <a:off x="11120768" y="208824"/>
            <a:ext cx="695004" cy="810838"/>
          </a:xfrm>
          <a:prstGeom prst="rect">
            <a:avLst/>
          </a:prstGeom>
        </p:spPr>
      </p:pic>
      <p:sp>
        <p:nvSpPr>
          <p:cNvPr id="8" name="Rectangle 7">
            <a:extLst>
              <a:ext uri="{FF2B5EF4-FFF2-40B4-BE49-F238E27FC236}">
                <a16:creationId xmlns:a16="http://schemas.microsoft.com/office/drawing/2014/main" id="{D79CF4C8-3A62-0ECE-9A71-497F8F8E1D07}"/>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4">
            <a:extLst>
              <a:ext uri="{FF2B5EF4-FFF2-40B4-BE49-F238E27FC236}">
                <a16:creationId xmlns:a16="http://schemas.microsoft.com/office/drawing/2014/main" id="{DB243C37-B87D-9E83-0C84-581A2E8FB672}"/>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4767277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Review + You do +  pen + chi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2468" y="377327"/>
            <a:ext cx="490017" cy="490017"/>
          </a:xfrm>
          <a:prstGeom prst="rect">
            <a:avLst/>
          </a:prstGeom>
        </p:spPr>
      </p:pic>
      <p:pic>
        <p:nvPicPr>
          <p:cNvPr id="6" name="Picture 5">
            <a:extLst>
              <a:ext uri="{FF2B5EF4-FFF2-40B4-BE49-F238E27FC236}">
                <a16:creationId xmlns:a16="http://schemas.microsoft.com/office/drawing/2014/main" id="{4043EDB4-A149-1E60-6174-9FAD771EA2E6}"/>
              </a:ext>
            </a:extLst>
          </p:cNvPr>
          <p:cNvPicPr>
            <a:picLocks noChangeAspect="1"/>
          </p:cNvPicPr>
          <p:nvPr userDrawn="1"/>
        </p:nvPicPr>
        <p:blipFill>
          <a:blip r:embed="rId5"/>
          <a:stretch>
            <a:fillRect/>
          </a:stretch>
        </p:blipFill>
        <p:spPr>
          <a:xfrm>
            <a:off x="11120768" y="208824"/>
            <a:ext cx="695004" cy="810838"/>
          </a:xfrm>
          <a:prstGeom prst="rect">
            <a:avLst/>
          </a:prstGeom>
        </p:spPr>
      </p:pic>
      <p:sp>
        <p:nvSpPr>
          <p:cNvPr id="9" name="Rectangle 8">
            <a:extLst>
              <a:ext uri="{FF2B5EF4-FFF2-40B4-BE49-F238E27FC236}">
                <a16:creationId xmlns:a16="http://schemas.microsoft.com/office/drawing/2014/main" id="{852D95E8-D613-402D-6FD8-D350A9B27A25}"/>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4">
            <a:extLst>
              <a:ext uri="{FF2B5EF4-FFF2-40B4-BE49-F238E27FC236}">
                <a16:creationId xmlns:a16="http://schemas.microsoft.com/office/drawing/2014/main" id="{E44CB4E1-20CF-298A-4957-16F7AB0E4719}"/>
              </a:ext>
            </a:extLst>
          </p:cNvPr>
          <p:cNvSpPr>
            <a:spLocks noGrp="1"/>
          </p:cNvSpPr>
          <p:nvPr>
            <p:ph type="title"/>
          </p:nvPr>
        </p:nvSpPr>
        <p:spPr>
          <a:xfrm>
            <a:off x="0" y="-1423726"/>
            <a:ext cx="10515600" cy="1325563"/>
          </a:xfrm>
        </p:spPr>
        <p:txBody>
          <a:bodyPr/>
          <a:lstStyle/>
          <a:p>
            <a:r>
              <a:rPr lang="en-US"/>
              <a:t>Click to edit Master title style</a:t>
            </a:r>
            <a:endParaRPr lang="en-AU"/>
          </a:p>
        </p:txBody>
      </p:sp>
      <p:pic>
        <p:nvPicPr>
          <p:cNvPr id="10" name="Picture 9">
            <a:extLst>
              <a:ext uri="{FF2B5EF4-FFF2-40B4-BE49-F238E27FC236}">
                <a16:creationId xmlns:a16="http://schemas.microsoft.com/office/drawing/2014/main" id="{5304D9A1-2616-174A-82C4-9A247E5708DF}"/>
              </a:ext>
            </a:extLst>
          </p:cNvPr>
          <p:cNvPicPr>
            <a:picLocks noChangeAspect="1"/>
          </p:cNvPicPr>
          <p:nvPr userDrawn="1"/>
        </p:nvPicPr>
        <p:blipFill>
          <a:blip r:embed="rId6"/>
          <a:stretch>
            <a:fillRect/>
          </a:stretch>
        </p:blipFill>
        <p:spPr>
          <a:xfrm>
            <a:off x="9065621" y="277881"/>
            <a:ext cx="877900" cy="688908"/>
          </a:xfrm>
          <a:prstGeom prst="rect">
            <a:avLst/>
          </a:prstGeom>
        </p:spPr>
      </p:pic>
    </p:spTree>
    <p:extLst>
      <p:ext uri="{BB962C8B-B14F-4D97-AF65-F5344CB8AC3E}">
        <p14:creationId xmlns:p14="http://schemas.microsoft.com/office/powerpoint/2010/main" val="29718763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Review + You do +  pen + chi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2468" y="377327"/>
            <a:ext cx="490017" cy="490017"/>
          </a:xfrm>
          <a:prstGeom prst="rect">
            <a:avLst/>
          </a:prstGeom>
        </p:spPr>
      </p:pic>
      <p:pic>
        <p:nvPicPr>
          <p:cNvPr id="6" name="Picture 5">
            <a:extLst>
              <a:ext uri="{FF2B5EF4-FFF2-40B4-BE49-F238E27FC236}">
                <a16:creationId xmlns:a16="http://schemas.microsoft.com/office/drawing/2014/main" id="{4043EDB4-A149-1E60-6174-9FAD771EA2E6}"/>
              </a:ext>
            </a:extLst>
          </p:cNvPr>
          <p:cNvPicPr>
            <a:picLocks noChangeAspect="1"/>
          </p:cNvPicPr>
          <p:nvPr userDrawn="1"/>
        </p:nvPicPr>
        <p:blipFill>
          <a:blip r:embed="rId5"/>
          <a:stretch>
            <a:fillRect/>
          </a:stretch>
        </p:blipFill>
        <p:spPr>
          <a:xfrm>
            <a:off x="11120768" y="208824"/>
            <a:ext cx="695004" cy="810838"/>
          </a:xfrm>
          <a:prstGeom prst="rect">
            <a:avLst/>
          </a:prstGeom>
        </p:spPr>
      </p:pic>
      <p:sp>
        <p:nvSpPr>
          <p:cNvPr id="9" name="Rectangle 8">
            <a:extLst>
              <a:ext uri="{FF2B5EF4-FFF2-40B4-BE49-F238E27FC236}">
                <a16:creationId xmlns:a16="http://schemas.microsoft.com/office/drawing/2014/main" id="{10CA7F27-C448-DA4C-D465-373204AD61C7}"/>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4">
            <a:extLst>
              <a:ext uri="{FF2B5EF4-FFF2-40B4-BE49-F238E27FC236}">
                <a16:creationId xmlns:a16="http://schemas.microsoft.com/office/drawing/2014/main" id="{42E5E2F9-F1DE-62A7-AAEB-767FDC9B1725}"/>
              </a:ext>
            </a:extLst>
          </p:cNvPr>
          <p:cNvSpPr>
            <a:spLocks noGrp="1"/>
          </p:cNvSpPr>
          <p:nvPr>
            <p:ph type="title"/>
          </p:nvPr>
        </p:nvSpPr>
        <p:spPr>
          <a:xfrm>
            <a:off x="0" y="-1423726"/>
            <a:ext cx="10515600" cy="1325563"/>
          </a:xfrm>
        </p:spPr>
        <p:txBody>
          <a:bodyPr/>
          <a:lstStyle/>
          <a:p>
            <a:r>
              <a:rPr lang="en-US"/>
              <a:t>Click to edit Master title style</a:t>
            </a:r>
            <a:endParaRPr lang="en-AU"/>
          </a:p>
        </p:txBody>
      </p:sp>
      <p:pic>
        <p:nvPicPr>
          <p:cNvPr id="10" name="Picture 9">
            <a:extLst>
              <a:ext uri="{FF2B5EF4-FFF2-40B4-BE49-F238E27FC236}">
                <a16:creationId xmlns:a16="http://schemas.microsoft.com/office/drawing/2014/main" id="{D214C1B6-F4E7-1DBC-162B-0B4A7560229B}"/>
              </a:ext>
            </a:extLst>
          </p:cNvPr>
          <p:cNvPicPr>
            <a:picLocks noChangeAspect="1"/>
          </p:cNvPicPr>
          <p:nvPr userDrawn="1"/>
        </p:nvPicPr>
        <p:blipFill>
          <a:blip r:embed="rId6"/>
          <a:stretch>
            <a:fillRect/>
          </a:stretch>
        </p:blipFill>
        <p:spPr>
          <a:xfrm>
            <a:off x="9065621" y="277881"/>
            <a:ext cx="877900" cy="688908"/>
          </a:xfrm>
          <a:prstGeom prst="rect">
            <a:avLst/>
          </a:prstGeom>
        </p:spPr>
      </p:pic>
    </p:spTree>
    <p:extLst>
      <p:ext uri="{BB962C8B-B14F-4D97-AF65-F5344CB8AC3E}">
        <p14:creationId xmlns:p14="http://schemas.microsoft.com/office/powerpoint/2010/main" val="40637332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Review + You do +  read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pic>
        <p:nvPicPr>
          <p:cNvPr id="10" name="Graphic 9" descr="Glasses outline">
            <a:extLst>
              <a:ext uri="{FF2B5EF4-FFF2-40B4-BE49-F238E27FC236}">
                <a16:creationId xmlns:a16="http://schemas.microsoft.com/office/drawing/2014/main" id="{44D5EF98-F2E9-56CF-B101-A7728FE533C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sp>
        <p:nvSpPr>
          <p:cNvPr id="6" name="Rectangle 5">
            <a:extLst>
              <a:ext uri="{FF2B5EF4-FFF2-40B4-BE49-F238E27FC236}">
                <a16:creationId xmlns:a16="http://schemas.microsoft.com/office/drawing/2014/main" id="{84658A51-D78F-0E2E-5520-BF80F8DB57BE}"/>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4">
            <a:extLst>
              <a:ext uri="{FF2B5EF4-FFF2-40B4-BE49-F238E27FC236}">
                <a16:creationId xmlns:a16="http://schemas.microsoft.com/office/drawing/2014/main" id="{F315B0FC-3BD3-5D99-3BFB-E94E9B0A7603}"/>
              </a:ext>
            </a:extLst>
          </p:cNvPr>
          <p:cNvSpPr>
            <a:spLocks noGrp="1"/>
          </p:cNvSpPr>
          <p:nvPr>
            <p:ph type="title"/>
          </p:nvPr>
        </p:nvSpPr>
        <p:spPr>
          <a:xfrm>
            <a:off x="0" y="-1423726"/>
            <a:ext cx="10515600" cy="1325563"/>
          </a:xfrm>
        </p:spPr>
        <p:txBody>
          <a:bodyPr/>
          <a:lstStyle/>
          <a:p>
            <a:r>
              <a:rPr lang="en-US"/>
              <a:t>Click to edit Master title style</a:t>
            </a:r>
            <a:endParaRPr lang="en-AU"/>
          </a:p>
        </p:txBody>
      </p:sp>
      <p:pic>
        <p:nvPicPr>
          <p:cNvPr id="8" name="Picture 7">
            <a:extLst>
              <a:ext uri="{FF2B5EF4-FFF2-40B4-BE49-F238E27FC236}">
                <a16:creationId xmlns:a16="http://schemas.microsoft.com/office/drawing/2014/main" id="{925DC7E6-84BE-EE6D-632E-DB12BC2D7859}"/>
              </a:ext>
            </a:extLst>
          </p:cNvPr>
          <p:cNvPicPr>
            <a:picLocks noChangeAspect="1"/>
          </p:cNvPicPr>
          <p:nvPr userDrawn="1"/>
        </p:nvPicPr>
        <p:blipFill>
          <a:blip r:embed="rId5"/>
          <a:stretch>
            <a:fillRect/>
          </a:stretch>
        </p:blipFill>
        <p:spPr>
          <a:xfrm>
            <a:off x="10076650" y="277882"/>
            <a:ext cx="877900" cy="688908"/>
          </a:xfrm>
          <a:prstGeom prst="rect">
            <a:avLst/>
          </a:prstGeom>
        </p:spPr>
      </p:pic>
    </p:spTree>
    <p:extLst>
      <p:ext uri="{BB962C8B-B14F-4D97-AF65-F5344CB8AC3E}">
        <p14:creationId xmlns:p14="http://schemas.microsoft.com/office/powerpoint/2010/main" val="19309120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Review + You do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sp>
        <p:nvSpPr>
          <p:cNvPr id="8" name="Rectangle 7">
            <a:extLst>
              <a:ext uri="{FF2B5EF4-FFF2-40B4-BE49-F238E27FC236}">
                <a16:creationId xmlns:a16="http://schemas.microsoft.com/office/drawing/2014/main" id="{BC4BFAE0-245E-2391-9B39-A389C691E6D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4">
            <a:extLst>
              <a:ext uri="{FF2B5EF4-FFF2-40B4-BE49-F238E27FC236}">
                <a16:creationId xmlns:a16="http://schemas.microsoft.com/office/drawing/2014/main" id="{AFB0F7B6-0CE7-786C-E4EB-0027B57CFDDF}"/>
              </a:ext>
            </a:extLst>
          </p:cNvPr>
          <p:cNvSpPr>
            <a:spLocks noGrp="1"/>
          </p:cNvSpPr>
          <p:nvPr>
            <p:ph type="title"/>
          </p:nvPr>
        </p:nvSpPr>
        <p:spPr>
          <a:xfrm>
            <a:off x="0" y="-1423726"/>
            <a:ext cx="10515600" cy="1325563"/>
          </a:xfrm>
        </p:spPr>
        <p:txBody>
          <a:bodyPr/>
          <a:lstStyle/>
          <a:p>
            <a:r>
              <a:rPr lang="en-US"/>
              <a:t>Click to edit Master title style</a:t>
            </a:r>
            <a:endParaRPr lang="en-AU"/>
          </a:p>
        </p:txBody>
      </p:sp>
      <p:grpSp>
        <p:nvGrpSpPr>
          <p:cNvPr id="9" name="Group 8">
            <a:extLst>
              <a:ext uri="{FF2B5EF4-FFF2-40B4-BE49-F238E27FC236}">
                <a16:creationId xmlns:a16="http://schemas.microsoft.com/office/drawing/2014/main" id="{40DE498C-7656-EEFC-0986-B10A708C32A9}"/>
              </a:ext>
            </a:extLst>
          </p:cNvPr>
          <p:cNvGrpSpPr/>
          <p:nvPr userDrawn="1"/>
        </p:nvGrpSpPr>
        <p:grpSpPr>
          <a:xfrm>
            <a:off x="11029911" y="263900"/>
            <a:ext cx="876718" cy="688952"/>
            <a:chOff x="11029911" y="263900"/>
            <a:chExt cx="876718" cy="688952"/>
          </a:xfrm>
        </p:grpSpPr>
        <p:sp>
          <p:nvSpPr>
            <p:cNvPr id="10" name="Rounded Rectangle 19">
              <a:extLst>
                <a:ext uri="{FF2B5EF4-FFF2-40B4-BE49-F238E27FC236}">
                  <a16:creationId xmlns:a16="http://schemas.microsoft.com/office/drawing/2014/main" id="{07F09B4C-B9BF-E081-C356-5CCFF26C8A05}"/>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3" descr="Users outline">
              <a:extLst>
                <a:ext uri="{FF2B5EF4-FFF2-40B4-BE49-F238E27FC236}">
                  <a16:creationId xmlns:a16="http://schemas.microsoft.com/office/drawing/2014/main" id="{D53E0D81-28A0-69AA-8F4D-59F03520B59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Tree>
    <p:extLst>
      <p:ext uri="{BB962C8B-B14F-4D97-AF65-F5344CB8AC3E}">
        <p14:creationId xmlns:p14="http://schemas.microsoft.com/office/powerpoint/2010/main" val="15556089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Suffix Review + You do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271136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300994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endParaRPr lang="en-US" sz="3400">
              <a:solidFill>
                <a:srgbClr val="0E1E42"/>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BC4BFAE0-245E-2391-9B39-A389C691E6D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7">
            <a:extLst>
              <a:ext uri="{FF2B5EF4-FFF2-40B4-BE49-F238E27FC236}">
                <a16:creationId xmlns:a16="http://schemas.microsoft.com/office/drawing/2014/main" id="{D88A3D60-D0ED-A3A9-4346-86EB4EE72C9C}"/>
              </a:ext>
            </a:extLst>
          </p:cNvPr>
          <p:cNvSpPr>
            <a:spLocks noGrp="1"/>
          </p:cNvSpPr>
          <p:nvPr>
            <p:ph type="title"/>
          </p:nvPr>
        </p:nvSpPr>
        <p:spPr>
          <a:xfrm>
            <a:off x="0" y="-1427226"/>
            <a:ext cx="10515600" cy="1325563"/>
          </a:xfrm>
        </p:spPr>
        <p:txBody>
          <a:bodyPr/>
          <a:lstStyle/>
          <a:p>
            <a:r>
              <a:rPr lang="en-US"/>
              <a:t>Click to edit Master title style</a:t>
            </a:r>
            <a:endParaRPr lang="en-AU"/>
          </a:p>
        </p:txBody>
      </p:sp>
      <p:grpSp>
        <p:nvGrpSpPr>
          <p:cNvPr id="9" name="Group 8">
            <a:extLst>
              <a:ext uri="{FF2B5EF4-FFF2-40B4-BE49-F238E27FC236}">
                <a16:creationId xmlns:a16="http://schemas.microsoft.com/office/drawing/2014/main" id="{0E9C2612-159A-393A-F1EA-42D22A41976A}"/>
              </a:ext>
            </a:extLst>
          </p:cNvPr>
          <p:cNvGrpSpPr/>
          <p:nvPr userDrawn="1"/>
        </p:nvGrpSpPr>
        <p:grpSpPr>
          <a:xfrm>
            <a:off x="11029911" y="263900"/>
            <a:ext cx="876718" cy="688952"/>
            <a:chOff x="11029911" y="263900"/>
            <a:chExt cx="876718" cy="688952"/>
          </a:xfrm>
        </p:grpSpPr>
        <p:sp>
          <p:nvSpPr>
            <p:cNvPr id="10" name="Rounded Rectangle 19">
              <a:extLst>
                <a:ext uri="{FF2B5EF4-FFF2-40B4-BE49-F238E27FC236}">
                  <a16:creationId xmlns:a16="http://schemas.microsoft.com/office/drawing/2014/main" id="{305709CA-240B-6AF0-B6AD-392BF155DCA3}"/>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3" descr="Users outline">
              <a:extLst>
                <a:ext uri="{FF2B5EF4-FFF2-40B4-BE49-F238E27FC236}">
                  <a16:creationId xmlns:a16="http://schemas.microsoft.com/office/drawing/2014/main" id="{1C31F791-2DAF-45F4-5794-8D76EFFDE48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6" name="Title 1">
            <a:extLst>
              <a:ext uri="{FF2B5EF4-FFF2-40B4-BE49-F238E27FC236}">
                <a16:creationId xmlns:a16="http://schemas.microsoft.com/office/drawing/2014/main" id="{316CED16-E97B-CD52-366C-F2D8386E9984}"/>
              </a:ext>
            </a:extLst>
          </p:cNvPr>
          <p:cNvSpPr txBox="1">
            <a:spLocks/>
          </p:cNvSpPr>
          <p:nvPr userDrawn="1"/>
        </p:nvSpPr>
        <p:spPr>
          <a:xfrm>
            <a:off x="283762" y="291263"/>
            <a:ext cx="271136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Suffix review</a:t>
            </a:r>
          </a:p>
        </p:txBody>
      </p:sp>
    </p:spTree>
    <p:extLst>
      <p:ext uri="{BB962C8B-B14F-4D97-AF65-F5344CB8AC3E}">
        <p14:creationId xmlns:p14="http://schemas.microsoft.com/office/powerpoint/2010/main" val="23299064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We do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38E6AB8F-3A0E-7F4F-972E-A940E03ECC1A}"/>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0CB2E184-AED5-79AA-BCD7-EEE5FCF6FCD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4D5FF1A9-BEBA-A05A-9B37-BB6E52E8F2C4}"/>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59F05235-ACAD-FEE0-C39B-6D08A675218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2" name="Rectangle 1">
            <a:extLst>
              <a:ext uri="{FF2B5EF4-FFF2-40B4-BE49-F238E27FC236}">
                <a16:creationId xmlns:a16="http://schemas.microsoft.com/office/drawing/2014/main" id="{8426FE2D-022C-C320-C8B5-CF611A6EFB4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FEB7D775-41B5-F45A-FE24-AF7697D91D65}"/>
              </a:ext>
            </a:extLst>
          </p:cNvPr>
          <p:cNvPicPr>
            <a:picLocks noChangeAspect="1"/>
          </p:cNvPicPr>
          <p:nvPr userDrawn="1"/>
        </p:nvPicPr>
        <p:blipFill>
          <a:blip r:embed="rId3"/>
          <a:stretch>
            <a:fillRect/>
          </a:stretch>
        </p:blipFill>
        <p:spPr>
          <a:xfrm>
            <a:off x="11150578" y="322723"/>
            <a:ext cx="615749" cy="609653"/>
          </a:xfrm>
          <a:prstGeom prst="rect">
            <a:avLst/>
          </a:prstGeom>
        </p:spPr>
      </p:pic>
      <p:sp>
        <p:nvSpPr>
          <p:cNvPr id="6" name="Title 4">
            <a:extLst>
              <a:ext uri="{FF2B5EF4-FFF2-40B4-BE49-F238E27FC236}">
                <a16:creationId xmlns:a16="http://schemas.microsoft.com/office/drawing/2014/main" id="{8EDC801F-29DB-43B9-7D85-82C9456036FB}"/>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6344573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Open Slide Phase7">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6" r:link="rId7">
            <a:extLst>
              <a:ext uri="{28A0092B-C50C-407E-A947-70E740481C1C}">
                <a14:useLocalDpi xmlns:a14="http://schemas.microsoft.com/office/drawing/2010/main" val="0"/>
              </a:ext>
            </a:extLst>
          </a:blip>
          <a:srcRect/>
          <a:stretch>
            <a:fillRect/>
          </a:stretch>
        </p:blipFill>
        <p:spPr>
          <a:xfrm>
            <a:off x="6283501" y="437601"/>
            <a:ext cx="5547352" cy="711199"/>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686E63"/>
                </a:solidFill>
                <a:latin typeface="Calibri" panose="020F0502020204030204" pitchFamily="34" charset="0"/>
                <a:cs typeface="Calibri" panose="020F0502020204030204" pitchFamily="34" charset="0"/>
              </a:rPr>
              <a:t>Lesson 3</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7</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2" y="528059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2" name="Group 1">
            <a:extLst>
              <a:ext uri="{FF2B5EF4-FFF2-40B4-BE49-F238E27FC236}">
                <a16:creationId xmlns:a16="http://schemas.microsoft.com/office/drawing/2014/main" id="{A44D9C6A-A06F-C0C7-87DE-3A4217628A9B}"/>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9" name="Title 5">
            <a:extLst>
              <a:ext uri="{FF2B5EF4-FFF2-40B4-BE49-F238E27FC236}">
                <a16:creationId xmlns:a16="http://schemas.microsoft.com/office/drawing/2014/main" id="{7B05ACBD-550E-A0FC-B4CB-E245BB97E336}"/>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3" name="Title 5">
            <a:extLst>
              <a:ext uri="{FF2B5EF4-FFF2-40B4-BE49-F238E27FC236}">
                <a16:creationId xmlns:a16="http://schemas.microsoft.com/office/drawing/2014/main" id="{E354A0E5-F047-4AF0-61C1-14E83BF6B4DE}"/>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5" name="TextBox 14">
            <a:extLst>
              <a:ext uri="{FF2B5EF4-FFF2-40B4-BE49-F238E27FC236}">
                <a16:creationId xmlns:a16="http://schemas.microsoft.com/office/drawing/2014/main" id="{7C5B7398-16BE-0EA9-A2E4-2F564FAA7039}"/>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8" name="Group 17">
            <a:extLst>
              <a:ext uri="{FF2B5EF4-FFF2-40B4-BE49-F238E27FC236}">
                <a16:creationId xmlns:a16="http://schemas.microsoft.com/office/drawing/2014/main" id="{3F76B7FA-0F7D-1605-7B67-74ED29B0D3BA}"/>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82FB9C96-9E1B-5F2E-F4C0-FDA913B2B3A9}"/>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V3.0 </a:t>
              </a:r>
              <a:r>
                <a:rPr lang="en-US" sz="1000" dirty="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10"/>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9B845079-AB7E-F199-99E6-5AC22F7A0CF3}"/>
                </a:ext>
              </a:extLst>
            </p:cNvPr>
            <p:cNvPicPr/>
            <p:nvPr userDrawn="1"/>
          </p:nvPicPr>
          <p:blipFill>
            <a:blip r:embed="rId11"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
        <p:nvSpPr>
          <p:cNvPr id="24" name="Title 23">
            <a:extLst>
              <a:ext uri="{FF2B5EF4-FFF2-40B4-BE49-F238E27FC236}">
                <a16:creationId xmlns:a16="http://schemas.microsoft.com/office/drawing/2014/main" id="{EF34573B-F191-8221-A4A8-238EE2E38411}"/>
              </a:ext>
            </a:extLst>
          </p:cNvPr>
          <p:cNvSpPr>
            <a:spLocks noGrp="1"/>
          </p:cNvSpPr>
          <p:nvPr>
            <p:ph type="title"/>
          </p:nvPr>
        </p:nvSpPr>
        <p:spPr>
          <a:xfrm>
            <a:off x="0" y="-1495448"/>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88830265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We do + view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Rounded Corners 1">
            <a:extLst>
              <a:ext uri="{FF2B5EF4-FFF2-40B4-BE49-F238E27FC236}">
                <a16:creationId xmlns:a16="http://schemas.microsoft.com/office/drawing/2014/main" id="{2BEB0592-E82E-B57B-7ABB-33E4C618B4CF}"/>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3" name="Rounded Rectangle 8">
            <a:extLst>
              <a:ext uri="{FF2B5EF4-FFF2-40B4-BE49-F238E27FC236}">
                <a16:creationId xmlns:a16="http://schemas.microsoft.com/office/drawing/2014/main" id="{4D06EC13-142C-1A2D-66EE-DA829D1C9513}"/>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294E1136-28C7-4819-E5E8-EB0D65D14DF4}"/>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5">
            <a:extLst>
              <a:ext uri="{FF2B5EF4-FFF2-40B4-BE49-F238E27FC236}">
                <a16:creationId xmlns:a16="http://schemas.microsoft.com/office/drawing/2014/main" id="{D99F3742-4291-E5E0-1B02-DBBA6896BFF6}"/>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F606E04D-C49A-131C-A2E9-1BAE50AE5752}"/>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1058723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 do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F7BF8009-D673-8046-B44C-52D1995349AA}"/>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67FC5CBD-DCD2-BD4D-B112-6356E4415CF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Rounded Corners 2">
            <a:extLst>
              <a:ext uri="{FF2B5EF4-FFF2-40B4-BE49-F238E27FC236}">
                <a16:creationId xmlns:a16="http://schemas.microsoft.com/office/drawing/2014/main" id="{93160382-B28E-1D5A-1E3A-E3C609E88E60}"/>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25AF33E8-747D-820D-E0D9-B52717C3C678}"/>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65D80CE0-A472-5B8A-3131-E6D9870E7840}"/>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2" name="Rectangle 1">
            <a:extLst>
              <a:ext uri="{FF2B5EF4-FFF2-40B4-BE49-F238E27FC236}">
                <a16:creationId xmlns:a16="http://schemas.microsoft.com/office/drawing/2014/main" id="{FD153802-0BD2-1375-88CF-29AD7BAAF6EA}"/>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4">
            <a:extLst>
              <a:ext uri="{FF2B5EF4-FFF2-40B4-BE49-F238E27FC236}">
                <a16:creationId xmlns:a16="http://schemas.microsoft.com/office/drawing/2014/main" id="{B886E851-8B07-C581-0F50-842EFA1BD2B8}"/>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406850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I do + pe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3" name="Rectangle: Rounded Corners 2">
            <a:extLst>
              <a:ext uri="{FF2B5EF4-FFF2-40B4-BE49-F238E27FC236}">
                <a16:creationId xmlns:a16="http://schemas.microsoft.com/office/drawing/2014/main" id="{C4B40547-4E13-5DF7-7AAF-02E0D3744C57}"/>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197AF118-DBA4-A3EB-622B-E8F2A4AA2628}"/>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6F8F8CA6-D1A9-2446-3BD9-1873F8F3836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0" name="Rounded Rectangle 9">
            <a:extLst>
              <a:ext uri="{FF2B5EF4-FFF2-40B4-BE49-F238E27FC236}">
                <a16:creationId xmlns:a16="http://schemas.microsoft.com/office/drawing/2014/main" id="{B713BFBB-EEA3-F56A-59BF-8DEC27946433}"/>
              </a:ext>
            </a:extLst>
          </p:cNvPr>
          <p:cNvSpPr/>
          <p:nvPr userDrawn="1"/>
        </p:nvSpPr>
        <p:spPr>
          <a:xfrm>
            <a:off x="10048357"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0" descr="Teacher outline">
            <a:extLst>
              <a:ext uri="{FF2B5EF4-FFF2-40B4-BE49-F238E27FC236}">
                <a16:creationId xmlns:a16="http://schemas.microsoft.com/office/drawing/2014/main" id="{042C958E-E2EE-8E45-A559-FFA79596D8DA}"/>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sp>
        <p:nvSpPr>
          <p:cNvPr id="2" name="Rectangle 1">
            <a:extLst>
              <a:ext uri="{FF2B5EF4-FFF2-40B4-BE49-F238E27FC236}">
                <a16:creationId xmlns:a16="http://schemas.microsoft.com/office/drawing/2014/main" id="{F634D25C-FC18-992F-8562-C4C91F844EE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4">
            <a:extLst>
              <a:ext uri="{FF2B5EF4-FFF2-40B4-BE49-F238E27FC236}">
                <a16:creationId xmlns:a16="http://schemas.microsoft.com/office/drawing/2014/main" id="{41A98FBE-96C4-4A21-67E1-C4749B88DA22}"/>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2781767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I do + view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Rounded Corners 1">
            <a:extLst>
              <a:ext uri="{FF2B5EF4-FFF2-40B4-BE49-F238E27FC236}">
                <a16:creationId xmlns:a16="http://schemas.microsoft.com/office/drawing/2014/main" id="{9663EB63-CBB7-A85C-43A7-6347AE38558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3" name="Rounded Rectangle 8">
            <a:extLst>
              <a:ext uri="{FF2B5EF4-FFF2-40B4-BE49-F238E27FC236}">
                <a16:creationId xmlns:a16="http://schemas.microsoft.com/office/drawing/2014/main" id="{D433446B-4563-9A05-1EE8-81027A3BB99E}"/>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1FAC9EB-381D-0EAD-8FE7-E0A5A3E1711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8" name="Rectangle 7">
            <a:extLst>
              <a:ext uri="{FF2B5EF4-FFF2-40B4-BE49-F238E27FC236}">
                <a16:creationId xmlns:a16="http://schemas.microsoft.com/office/drawing/2014/main" id="{7088571D-17EF-44FD-EE07-2A3581C90212}"/>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9E3F489F-4235-DAB5-C824-AF2E3B68FB30}"/>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87054778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 do + view + pe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sp>
        <p:nvSpPr>
          <p:cNvPr id="37" name="Title 1">
            <a:extLst>
              <a:ext uri="{FF2B5EF4-FFF2-40B4-BE49-F238E27FC236}">
                <a16:creationId xmlns:a16="http://schemas.microsoft.com/office/drawing/2014/main" id="{0CA1E5B1-743A-9448-A467-3D57AF293EF4}"/>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I do</a:t>
            </a:r>
          </a:p>
        </p:txBody>
      </p:sp>
      <p:sp>
        <p:nvSpPr>
          <p:cNvPr id="2" name="Rectangle: Rounded Corners 1">
            <a:extLst>
              <a:ext uri="{FF2B5EF4-FFF2-40B4-BE49-F238E27FC236}">
                <a16:creationId xmlns:a16="http://schemas.microsoft.com/office/drawing/2014/main" id="{66CCD238-AB33-2C9E-76DC-9B09715E07D2}"/>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3" name="Rounded Rectangle 8">
            <a:extLst>
              <a:ext uri="{FF2B5EF4-FFF2-40B4-BE49-F238E27FC236}">
                <a16:creationId xmlns:a16="http://schemas.microsoft.com/office/drawing/2014/main" id="{9E9D63F6-BFC7-B03B-F2F8-615F79B804E3}"/>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7A5D7C7A-64DC-77F4-F82F-555E6FC31956}"/>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5">
            <a:extLst>
              <a:ext uri="{FF2B5EF4-FFF2-40B4-BE49-F238E27FC236}">
                <a16:creationId xmlns:a16="http://schemas.microsoft.com/office/drawing/2014/main" id="{A879D7F7-BF65-888A-3B01-7CE2A2452843}"/>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4">
            <a:extLst>
              <a:ext uri="{FF2B5EF4-FFF2-40B4-BE49-F238E27FC236}">
                <a16:creationId xmlns:a16="http://schemas.microsoft.com/office/drawing/2014/main" id="{0BDDC087-4BBD-B94D-D36B-DF7EE0EC6498}"/>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14496682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7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grpSp>
        <p:nvGrpSpPr>
          <p:cNvPr id="11" name="Group 10">
            <a:extLst>
              <a:ext uri="{FF2B5EF4-FFF2-40B4-BE49-F238E27FC236}">
                <a16:creationId xmlns:a16="http://schemas.microsoft.com/office/drawing/2014/main" id="{77C4ED6D-3708-9BEB-3BBC-7C50B7156637}"/>
              </a:ext>
            </a:extLst>
          </p:cNvPr>
          <p:cNvGrpSpPr/>
          <p:nvPr userDrawn="1"/>
        </p:nvGrpSpPr>
        <p:grpSpPr>
          <a:xfrm>
            <a:off x="0" y="892467"/>
            <a:ext cx="8060635" cy="2029968"/>
            <a:chOff x="0" y="892467"/>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892467"/>
              <a:ext cx="7611055" cy="2029968"/>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892467"/>
              <a:ext cx="2504661" cy="2029968"/>
            </a:xfrm>
            <a:prstGeom prst="roundRect">
              <a:avLst>
                <a:gd name="adj" fmla="val 0"/>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t>
              </a:r>
            </a:p>
          </p:txBody>
        </p:sp>
      </p:grpSp>
      <p:grpSp>
        <p:nvGrpSpPr>
          <p:cNvPr id="12" name="Group 11">
            <a:extLst>
              <a:ext uri="{FF2B5EF4-FFF2-40B4-BE49-F238E27FC236}">
                <a16:creationId xmlns:a16="http://schemas.microsoft.com/office/drawing/2014/main" id="{FC6F8866-2E7E-AB57-5549-9B3048E0833A}"/>
              </a:ext>
            </a:extLst>
          </p:cNvPr>
          <p:cNvGrpSpPr/>
          <p:nvPr userDrawn="1"/>
        </p:nvGrpSpPr>
        <p:grpSpPr>
          <a:xfrm>
            <a:off x="1876248" y="3638587"/>
            <a:ext cx="10315751" cy="2029968"/>
            <a:chOff x="1876248" y="3638587"/>
            <a:chExt cx="10315751" cy="2029968"/>
          </a:xfrm>
        </p:grpSpPr>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5" name="Group 4">
            <a:extLst>
              <a:ext uri="{FF2B5EF4-FFF2-40B4-BE49-F238E27FC236}">
                <a16:creationId xmlns:a16="http://schemas.microsoft.com/office/drawing/2014/main" id="{0854C1E5-9810-2898-BD70-37705D3E835E}"/>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1" name="Title 1">
            <a:extLst>
              <a:ext uri="{FF2B5EF4-FFF2-40B4-BE49-F238E27FC236}">
                <a16:creationId xmlns:a16="http://schemas.microsoft.com/office/drawing/2014/main" id="{F6899047-B883-BF9D-3F9D-1B78C1874D47}"/>
              </a:ext>
            </a:extLst>
          </p:cNvPr>
          <p:cNvSpPr>
            <a:spLocks noGrp="1"/>
          </p:cNvSpPr>
          <p:nvPr userDrawn="1">
            <p:ph type="title"/>
          </p:nvPr>
        </p:nvSpPr>
        <p:spPr>
          <a:xfrm>
            <a:off x="1753308" y="892467"/>
            <a:ext cx="6220243" cy="2326946"/>
          </a:xfrm>
        </p:spPr>
        <p:txBody>
          <a:bodyPr>
            <a:noAutofit/>
          </a:bodyPr>
          <a:lstStyle>
            <a:lvl1pPr>
              <a:lnSpc>
                <a:spcPct val="70000"/>
              </a:lnSpc>
              <a:defRPr sz="7200" b="1" i="0">
                <a:solidFill>
                  <a:srgbClr val="0E1E42"/>
                </a:solidFill>
                <a:latin typeface="Tenorite" pitchFamily="2" charset="0"/>
              </a:defRPr>
            </a:lvl1pPr>
          </a:lstStyle>
          <a:p>
            <a:r>
              <a:rPr lang="en-US"/>
              <a:t>Click to edit</a:t>
            </a:r>
            <a:endParaRPr lang="en-AU"/>
          </a:p>
        </p:txBody>
      </p:sp>
      <p:sp>
        <p:nvSpPr>
          <p:cNvPr id="29" name="Text Placeholder 2">
            <a:extLst>
              <a:ext uri="{FF2B5EF4-FFF2-40B4-BE49-F238E27FC236}">
                <a16:creationId xmlns:a16="http://schemas.microsoft.com/office/drawing/2014/main" id="{7CEE6070-2306-E9E7-59BF-B978F94F3711}"/>
              </a:ext>
            </a:extLst>
          </p:cNvPr>
          <p:cNvSpPr>
            <a:spLocks noGrp="1"/>
          </p:cNvSpPr>
          <p:nvPr userDrawn="1">
            <p:ph type="body" idx="1"/>
          </p:nvPr>
        </p:nvSpPr>
        <p:spPr>
          <a:xfrm>
            <a:off x="3748851" y="3613706"/>
            <a:ext cx="8206773" cy="2381213"/>
          </a:xfrm>
        </p:spPr>
        <p:txBody>
          <a:bodyPr anchor="ctr" anchorCtr="0">
            <a:noAutofit/>
          </a:bodyPr>
          <a:lstStyle>
            <a:lvl1pPr marL="0" indent="0">
              <a:lnSpc>
                <a:spcPct val="70000"/>
              </a:lnSpc>
              <a:spcBef>
                <a:spcPts val="0"/>
              </a:spcBef>
              <a:buNone/>
              <a:defRPr sz="7200" b="1" i="0">
                <a:solidFill>
                  <a:schemeClr val="bg1"/>
                </a:solidFill>
                <a:latin typeface="Tenorite"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3" name="Rectangle 2">
            <a:extLst>
              <a:ext uri="{FF2B5EF4-FFF2-40B4-BE49-F238E27FC236}">
                <a16:creationId xmlns:a16="http://schemas.microsoft.com/office/drawing/2014/main" id="{95F8EB5F-2AC9-8E74-33D2-8F71B0C8D1BE}"/>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9456337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 do EDITABLE 7: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F7C341F0-EBE3-A74F-9DA1-418C7376FF6C}"/>
              </a:ext>
            </a:extLst>
          </p:cNvPr>
          <p:cNvSpPr/>
          <p:nvPr userDrawn="1"/>
        </p:nvSpPr>
        <p:spPr>
          <a:xfrm>
            <a:off x="283765" y="299356"/>
            <a:ext cx="2414556"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2">
            <a:extLst>
              <a:ext uri="{FF2B5EF4-FFF2-40B4-BE49-F238E27FC236}">
                <a16:creationId xmlns:a16="http://schemas.microsoft.com/office/drawing/2014/main" id="{C957D54E-CB6C-F944-95E6-746EAD67D2A2}"/>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7" name="Title 1">
            <a:extLst>
              <a:ext uri="{FF2B5EF4-FFF2-40B4-BE49-F238E27FC236}">
                <a16:creationId xmlns:a16="http://schemas.microsoft.com/office/drawing/2014/main" id="{07609C22-D19A-224D-9DB7-EFBD479247F1}"/>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9" name="Rounded Rectangle 18">
            <a:extLst>
              <a:ext uri="{FF2B5EF4-FFF2-40B4-BE49-F238E27FC236}">
                <a16:creationId xmlns:a16="http://schemas.microsoft.com/office/drawing/2014/main" id="{DE5206A2-928F-1448-B4A8-47F1B03C58A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Teacher outline">
            <a:extLst>
              <a:ext uri="{FF2B5EF4-FFF2-40B4-BE49-F238E27FC236}">
                <a16:creationId xmlns:a16="http://schemas.microsoft.com/office/drawing/2014/main" id="{BAE73B5B-34EE-F248-BC42-2068DA2BAE3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Rounded Corners 2">
            <a:extLst>
              <a:ext uri="{FF2B5EF4-FFF2-40B4-BE49-F238E27FC236}">
                <a16:creationId xmlns:a16="http://schemas.microsoft.com/office/drawing/2014/main" id="{82A7831B-15C2-419A-B8F7-89FEF008ABEF}"/>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2" name="Rectangle 1">
            <a:extLst>
              <a:ext uri="{FF2B5EF4-FFF2-40B4-BE49-F238E27FC236}">
                <a16:creationId xmlns:a16="http://schemas.microsoft.com/office/drawing/2014/main" id="{E560216A-7B2C-D1A6-C555-E3E7F99AA550}"/>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4431533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heck for understanding A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F50F054B-AE35-0205-6324-C79E7E81D19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06038176-0954-9475-3D23-7EA88282B31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4">
            <a:extLst>
              <a:ext uri="{FF2B5EF4-FFF2-40B4-BE49-F238E27FC236}">
                <a16:creationId xmlns:a16="http://schemas.microsoft.com/office/drawing/2014/main" id="{081B066E-049F-C8B4-7798-B3E231F3C965}"/>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2130082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Phonemic awareness + We do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5" y="299356"/>
            <a:ext cx="421059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4" y="293758"/>
            <a:ext cx="4210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pic>
        <p:nvPicPr>
          <p:cNvPr id="3" name="Graphic 2" descr="Classroom outline">
            <a:extLst>
              <a:ext uri="{FF2B5EF4-FFF2-40B4-BE49-F238E27FC236}">
                <a16:creationId xmlns:a16="http://schemas.microsoft.com/office/drawing/2014/main" id="{0EDA6979-A0F3-A511-CFE9-EADDA9258E8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5" name="Rectangle 4">
            <a:extLst>
              <a:ext uri="{FF2B5EF4-FFF2-40B4-BE49-F238E27FC236}">
                <a16:creationId xmlns:a16="http://schemas.microsoft.com/office/drawing/2014/main" id="{1B3A71D4-F4D7-BCF0-CA5C-A3A53D8C33EF}"/>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4">
            <a:extLst>
              <a:ext uri="{FF2B5EF4-FFF2-40B4-BE49-F238E27FC236}">
                <a16:creationId xmlns:a16="http://schemas.microsoft.com/office/drawing/2014/main" id="{E3189D1A-CAF4-C380-BA1B-1F730F4252E9}"/>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91881035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Phonemic awareness + We do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5" y="299356"/>
            <a:ext cx="421059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4" y="293758"/>
            <a:ext cx="4210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pic>
        <p:nvPicPr>
          <p:cNvPr id="3" name="Graphic 2" descr="Classroom outline">
            <a:extLst>
              <a:ext uri="{FF2B5EF4-FFF2-40B4-BE49-F238E27FC236}">
                <a16:creationId xmlns:a16="http://schemas.microsoft.com/office/drawing/2014/main" id="{0EDA6979-A0F3-A511-CFE9-EADDA9258E8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5" name="Rectangle 4">
            <a:extLst>
              <a:ext uri="{FF2B5EF4-FFF2-40B4-BE49-F238E27FC236}">
                <a16:creationId xmlns:a16="http://schemas.microsoft.com/office/drawing/2014/main" id="{9C49BF5D-0ACC-AA7B-8AAA-5A85C11A22C5}"/>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4">
            <a:extLst>
              <a:ext uri="{FF2B5EF4-FFF2-40B4-BE49-F238E27FC236}">
                <a16:creationId xmlns:a16="http://schemas.microsoft.com/office/drawing/2014/main" id="{98D87185-8A2E-70A4-8856-407D2AF85769}"/>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4124845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h3_Break after review_Phonemic awareness">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672256B6-2860-8E89-8637-6255BE462806}"/>
              </a:ext>
            </a:extLst>
          </p:cNvPr>
          <p:cNvGrpSpPr/>
          <p:nvPr userDrawn="1"/>
        </p:nvGrpSpPr>
        <p:grpSpPr>
          <a:xfrm>
            <a:off x="0" y="892467"/>
            <a:ext cx="8060635" cy="2029968"/>
            <a:chOff x="0" y="892467"/>
            <a:chExt cx="8060635" cy="2029968"/>
          </a:xfrm>
        </p:grpSpPr>
        <p:sp>
          <p:nvSpPr>
            <p:cNvPr id="4" name="Rounded Rectangle 16">
              <a:extLst>
                <a:ext uri="{FF2B5EF4-FFF2-40B4-BE49-F238E27FC236}">
                  <a16:creationId xmlns:a16="http://schemas.microsoft.com/office/drawing/2014/main" id="{926146E1-DD60-362A-7956-27F8C7E4B6C0}"/>
                </a:ext>
              </a:extLst>
            </p:cNvPr>
            <p:cNvSpPr/>
            <p:nvPr userDrawn="1"/>
          </p:nvSpPr>
          <p:spPr>
            <a:xfrm>
              <a:off x="449580" y="892467"/>
              <a:ext cx="7611055" cy="2029968"/>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5036F855-7799-480B-B09C-5E2185A0B880}"/>
                </a:ext>
              </a:extLst>
            </p:cNvPr>
            <p:cNvSpPr/>
            <p:nvPr userDrawn="1"/>
          </p:nvSpPr>
          <p:spPr>
            <a:xfrm>
              <a:off x="0" y="892467"/>
              <a:ext cx="2504661" cy="2029968"/>
            </a:xfrm>
            <a:prstGeom prst="roundRect">
              <a:avLst>
                <a:gd name="adj" fmla="val 0"/>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t>
              </a:r>
            </a:p>
          </p:txBody>
        </p:sp>
      </p:grpSp>
      <p:grpSp>
        <p:nvGrpSpPr>
          <p:cNvPr id="7" name="Group 6">
            <a:extLst>
              <a:ext uri="{FF2B5EF4-FFF2-40B4-BE49-F238E27FC236}">
                <a16:creationId xmlns:a16="http://schemas.microsoft.com/office/drawing/2014/main" id="{7172F033-724F-E98D-24B5-4FCA69495A67}"/>
              </a:ext>
            </a:extLst>
          </p:cNvPr>
          <p:cNvGrpSpPr/>
          <p:nvPr userDrawn="1"/>
        </p:nvGrpSpPr>
        <p:grpSpPr>
          <a:xfrm>
            <a:off x="1876248" y="3638587"/>
            <a:ext cx="10315751" cy="2029968"/>
            <a:chOff x="1876248" y="3638587"/>
            <a:chExt cx="10315751" cy="2029968"/>
          </a:xfrm>
        </p:grpSpPr>
        <p:sp>
          <p:nvSpPr>
            <p:cNvPr id="8" name="Rounded Rectangle 16">
              <a:extLst>
                <a:ext uri="{FF2B5EF4-FFF2-40B4-BE49-F238E27FC236}">
                  <a16:creationId xmlns:a16="http://schemas.microsoft.com/office/drawing/2014/main" id="{5316311B-EF6B-9971-BC99-5B9FB39AACB5}"/>
                </a:ext>
              </a:extLst>
            </p:cNvPr>
            <p:cNvSpPr/>
            <p:nvPr userDrawn="1"/>
          </p:nvSpPr>
          <p:spPr>
            <a:xfrm>
              <a:off x="1876248" y="3638587"/>
              <a:ext cx="9637728" cy="2029968"/>
            </a:xfrm>
            <a:prstGeom prst="round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16">
              <a:extLst>
                <a:ext uri="{FF2B5EF4-FFF2-40B4-BE49-F238E27FC236}">
                  <a16:creationId xmlns:a16="http://schemas.microsoft.com/office/drawing/2014/main" id="{84E38673-E6F5-7CD7-8AE6-25D2961DB654}"/>
                </a:ext>
              </a:extLst>
            </p:cNvPr>
            <p:cNvSpPr/>
            <p:nvPr userDrawn="1"/>
          </p:nvSpPr>
          <p:spPr>
            <a:xfrm>
              <a:off x="10386390" y="3638587"/>
              <a:ext cx="1805609" cy="2029968"/>
            </a:xfrm>
            <a:prstGeom prst="roundRect">
              <a:avLst>
                <a:gd name="adj" fmla="val 0"/>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30" name="Title 4">
            <a:extLst>
              <a:ext uri="{FF2B5EF4-FFF2-40B4-BE49-F238E27FC236}">
                <a16:creationId xmlns:a16="http://schemas.microsoft.com/office/drawing/2014/main" id="{4C49CA8F-3531-D5DA-CE1B-49A6B420911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2" name="Rectangle: Rounded Corners 1">
            <a:extLst>
              <a:ext uri="{FF2B5EF4-FFF2-40B4-BE49-F238E27FC236}">
                <a16:creationId xmlns:a16="http://schemas.microsoft.com/office/drawing/2014/main" id="{0C4808DA-8BF6-A674-9EF8-61F2CDECA922}"/>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pic>
        <p:nvPicPr>
          <p:cNvPr id="16" name="Graphic 15" descr="Badge Tick1 with solid fill">
            <a:extLst>
              <a:ext uri="{FF2B5EF4-FFF2-40B4-BE49-F238E27FC236}">
                <a16:creationId xmlns:a16="http://schemas.microsoft.com/office/drawing/2014/main" id="{C04A08BF-0787-F07F-4766-6AEB3B2FD928}"/>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17" name="Group 16">
            <a:extLst>
              <a:ext uri="{FF2B5EF4-FFF2-40B4-BE49-F238E27FC236}">
                <a16:creationId xmlns:a16="http://schemas.microsoft.com/office/drawing/2014/main" id="{F8FD50E8-03E0-FCC4-AED9-0F4664AD6167}"/>
              </a:ext>
            </a:extLst>
          </p:cNvPr>
          <p:cNvGrpSpPr/>
          <p:nvPr userDrawn="1"/>
        </p:nvGrpSpPr>
        <p:grpSpPr>
          <a:xfrm>
            <a:off x="2463789" y="4184400"/>
            <a:ext cx="938341" cy="938341"/>
            <a:chOff x="2463789" y="4184400"/>
            <a:chExt cx="938341" cy="938341"/>
          </a:xfrm>
        </p:grpSpPr>
        <p:sp>
          <p:nvSpPr>
            <p:cNvPr id="22" name="Oval 21">
              <a:extLst>
                <a:ext uri="{FF2B5EF4-FFF2-40B4-BE49-F238E27FC236}">
                  <a16:creationId xmlns:a16="http://schemas.microsoft.com/office/drawing/2014/main" id="{42A29B33-7A8A-017F-7558-6F75B9E4C4B1}"/>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Play with solid fill">
              <a:extLst>
                <a:ext uri="{FF2B5EF4-FFF2-40B4-BE49-F238E27FC236}">
                  <a16:creationId xmlns:a16="http://schemas.microsoft.com/office/drawing/2014/main" id="{EEEE5B88-DCA8-8B23-C65A-ECABC745516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7" name="Rectangle 26">
            <a:extLst>
              <a:ext uri="{FF2B5EF4-FFF2-40B4-BE49-F238E27FC236}">
                <a16:creationId xmlns:a16="http://schemas.microsoft.com/office/drawing/2014/main" id="{27B12D91-4DEF-22BE-D9D4-39243839BE2C}"/>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3507670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_Phonemic awareness + I do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5" y="299356"/>
            <a:ext cx="421059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4" y="293758"/>
            <a:ext cx="4210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pic>
        <p:nvPicPr>
          <p:cNvPr id="5" name="Graphic 4" descr="Teacher outline">
            <a:extLst>
              <a:ext uri="{FF2B5EF4-FFF2-40B4-BE49-F238E27FC236}">
                <a16:creationId xmlns:a16="http://schemas.microsoft.com/office/drawing/2014/main" id="{6238F5DF-689D-F6AC-9720-B175FAF74F6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709193DC-654D-560E-10CA-739A6AC1A490}"/>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4">
            <a:extLst>
              <a:ext uri="{FF2B5EF4-FFF2-40B4-BE49-F238E27FC236}">
                <a16:creationId xmlns:a16="http://schemas.microsoft.com/office/drawing/2014/main" id="{FA10CFBA-7EFA-5309-509C-824054313F64}"/>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3411428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heck for understanding A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pic>
        <p:nvPicPr>
          <p:cNvPr id="9" name="Picture 8">
            <a:extLst>
              <a:ext uri="{FF2B5EF4-FFF2-40B4-BE49-F238E27FC236}">
                <a16:creationId xmlns:a16="http://schemas.microsoft.com/office/drawing/2014/main" id="{E7C1FFD5-3253-8E9E-0C7D-A3BF2419AA16}"/>
              </a:ext>
            </a:extLst>
          </p:cNvPr>
          <p:cNvPicPr>
            <a:picLocks noChangeAspect="1"/>
          </p:cNvPicPr>
          <p:nvPr userDrawn="1"/>
        </p:nvPicPr>
        <p:blipFill>
          <a:blip r:embed="rId3"/>
          <a:stretch>
            <a:fillRect/>
          </a:stretch>
        </p:blipFill>
        <p:spPr>
          <a:xfrm>
            <a:off x="11120768" y="208824"/>
            <a:ext cx="695004" cy="810838"/>
          </a:xfrm>
          <a:prstGeom prst="rect">
            <a:avLst/>
          </a:prstGeom>
        </p:spPr>
      </p:pic>
      <p:sp>
        <p:nvSpPr>
          <p:cNvPr id="5" name="Rectangle 4">
            <a:extLst>
              <a:ext uri="{FF2B5EF4-FFF2-40B4-BE49-F238E27FC236}">
                <a16:creationId xmlns:a16="http://schemas.microsoft.com/office/drawing/2014/main" id="{5B00A36E-72CF-B731-E0D3-D9864AAB1DB3}"/>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4">
            <a:extLst>
              <a:ext uri="{FF2B5EF4-FFF2-40B4-BE49-F238E27FC236}">
                <a16:creationId xmlns:a16="http://schemas.microsoft.com/office/drawing/2014/main" id="{F6B0CADC-563F-81A4-06B5-75BDFB3395B6}"/>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99775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Phonemic awareneww review + You doA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280274"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5" y="301851"/>
            <a:ext cx="528027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 review</a:t>
            </a:r>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436F652F-6F5B-45D6-B344-8A8D642AD0AF}"/>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4">
            <a:extLst>
              <a:ext uri="{FF2B5EF4-FFF2-40B4-BE49-F238E27FC236}">
                <a16:creationId xmlns:a16="http://schemas.microsoft.com/office/drawing/2014/main" id="{6CD9A987-1CDC-1AEE-0467-A62312E0821E}"/>
              </a:ext>
            </a:extLst>
          </p:cNvPr>
          <p:cNvSpPr>
            <a:spLocks noGrp="1"/>
          </p:cNvSpPr>
          <p:nvPr>
            <p:ph type="title"/>
          </p:nvPr>
        </p:nvSpPr>
        <p:spPr>
          <a:xfrm>
            <a:off x="0" y="-1423726"/>
            <a:ext cx="10515600" cy="1325563"/>
          </a:xfrm>
        </p:spPr>
        <p:txBody>
          <a:bodyPr/>
          <a:lstStyle/>
          <a:p>
            <a:r>
              <a:rPr lang="en-US"/>
              <a:t>Click to edit Master title style</a:t>
            </a:r>
            <a:endParaRPr lang="en-AU"/>
          </a:p>
        </p:txBody>
      </p:sp>
      <p:grpSp>
        <p:nvGrpSpPr>
          <p:cNvPr id="9" name="Group 8">
            <a:extLst>
              <a:ext uri="{FF2B5EF4-FFF2-40B4-BE49-F238E27FC236}">
                <a16:creationId xmlns:a16="http://schemas.microsoft.com/office/drawing/2014/main" id="{14E113A8-DFDA-5473-641B-B76DB8508077}"/>
              </a:ext>
            </a:extLst>
          </p:cNvPr>
          <p:cNvGrpSpPr/>
          <p:nvPr userDrawn="1"/>
        </p:nvGrpSpPr>
        <p:grpSpPr>
          <a:xfrm>
            <a:off x="11029911" y="263900"/>
            <a:ext cx="876718" cy="688952"/>
            <a:chOff x="11029911" y="263900"/>
            <a:chExt cx="876718" cy="688952"/>
          </a:xfrm>
        </p:grpSpPr>
        <p:sp>
          <p:nvSpPr>
            <p:cNvPr id="11" name="Rounded Rectangle 19">
              <a:extLst>
                <a:ext uri="{FF2B5EF4-FFF2-40B4-BE49-F238E27FC236}">
                  <a16:creationId xmlns:a16="http://schemas.microsoft.com/office/drawing/2014/main" id="{4A0731B6-25F6-5D7F-B9E3-8F2BBB28948F}"/>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3" descr="Users outline">
              <a:extLst>
                <a:ext uri="{FF2B5EF4-FFF2-40B4-BE49-F238E27FC236}">
                  <a16:creationId xmlns:a16="http://schemas.microsoft.com/office/drawing/2014/main" id="{927AD2FA-03E0-330A-1C26-74165864DBB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Tree>
    <p:extLst>
      <p:ext uri="{BB962C8B-B14F-4D97-AF65-F5344CB8AC3E}">
        <p14:creationId xmlns:p14="http://schemas.microsoft.com/office/powerpoint/2010/main" val="124947869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heck for understanding B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9B992885-7676-3E48-BA76-E4F607896BBC}"/>
              </a:ext>
            </a:extLst>
          </p:cNvPr>
          <p:cNvSpPr/>
          <p:nvPr userDrawn="1"/>
        </p:nvSpPr>
        <p:spPr>
          <a:xfrm>
            <a:off x="283765" y="299355"/>
            <a:ext cx="3418714" cy="918569"/>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ED203B1F-1018-634E-9E7E-744910809C42}"/>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FF96786C-E230-2CB9-6CFD-865DB8C209EE}"/>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2">
            <a:extLst>
              <a:ext uri="{FF2B5EF4-FFF2-40B4-BE49-F238E27FC236}">
                <a16:creationId xmlns:a16="http://schemas.microsoft.com/office/drawing/2014/main" id="{06418E51-A6B9-9908-20AC-0F5FA51CBE16}"/>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B5E5C47E-0070-0784-8339-3AD1D7C70CC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11" name="Rectangle 10">
            <a:extLst>
              <a:ext uri="{FF2B5EF4-FFF2-40B4-BE49-F238E27FC236}">
                <a16:creationId xmlns:a16="http://schemas.microsoft.com/office/drawing/2014/main" id="{73628710-F0B0-30D2-CC37-8D9C0FE534A7}"/>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4">
            <a:extLst>
              <a:ext uri="{FF2B5EF4-FFF2-40B4-BE49-F238E27FC236}">
                <a16:creationId xmlns:a16="http://schemas.microsoft.com/office/drawing/2014/main" id="{DEDAB82E-427F-60D0-A3C8-0CA3400968B7}"/>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3029726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heck for understanding C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83A94724-0667-CC49-B14A-08EF9B24ADD7}"/>
              </a:ext>
            </a:extLst>
          </p:cNvPr>
          <p:cNvSpPr/>
          <p:nvPr userDrawn="1"/>
        </p:nvSpPr>
        <p:spPr>
          <a:xfrm>
            <a:off x="283765" y="2628206"/>
            <a:ext cx="3418714" cy="918569"/>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C3FE651-706F-8148-90AF-0F85B006AC3F}"/>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3" name="Rounded Rectangle 2">
            <a:extLst>
              <a:ext uri="{FF2B5EF4-FFF2-40B4-BE49-F238E27FC236}">
                <a16:creationId xmlns:a16="http://schemas.microsoft.com/office/drawing/2014/main" id="{21E642E9-56EA-2EFD-45CC-0491F0AC72A6}"/>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847CAF98-1A98-0C44-D29A-CA4009D22CB7}"/>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5" name="Rectangle: Rounded Corners 4">
            <a:extLst>
              <a:ext uri="{FF2B5EF4-FFF2-40B4-BE49-F238E27FC236}">
                <a16:creationId xmlns:a16="http://schemas.microsoft.com/office/drawing/2014/main" id="{337CD266-4AA9-5C65-BA5D-6D3416411408}"/>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2" name="Rectangle 1">
            <a:extLst>
              <a:ext uri="{FF2B5EF4-FFF2-40B4-BE49-F238E27FC236}">
                <a16:creationId xmlns:a16="http://schemas.microsoft.com/office/drawing/2014/main" id="{3F824D06-A14A-B3C3-32ED-05173D694BF2}"/>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4">
            <a:extLst>
              <a:ext uri="{FF2B5EF4-FFF2-40B4-BE49-F238E27FC236}">
                <a16:creationId xmlns:a16="http://schemas.microsoft.com/office/drawing/2014/main" id="{D7983DC0-D6E2-CCD8-91FB-B01F46462612}"/>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3338466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End Slide 7">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ounded Rectangle 11">
            <a:extLst>
              <a:ext uri="{FF2B5EF4-FFF2-40B4-BE49-F238E27FC236}">
                <a16:creationId xmlns:a16="http://schemas.microsoft.com/office/drawing/2014/main" id="{C5C1F86C-AD23-304E-9AA3-AD0161C05F0D}"/>
              </a:ext>
            </a:extLst>
          </p:cNvPr>
          <p:cNvSpPr/>
          <p:nvPr userDrawn="1"/>
        </p:nvSpPr>
        <p:spPr>
          <a:xfrm>
            <a:off x="283765" y="2077653"/>
            <a:ext cx="11666496" cy="2581735"/>
          </a:xfrm>
          <a:prstGeom prst="roundRect">
            <a:avLst>
              <a:gd name="adj" fmla="val 9282"/>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8CCC378A-6B21-6141-97B9-BC3D4E969A5C}"/>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83D5A208-F215-EE4E-89CE-341BF1CA0C8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FB35B5F7-5F41-6847-A3F9-DC802AD291C9}"/>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4169B69C-0B5C-50DB-8721-A89657483112}"/>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
        <p:nvSpPr>
          <p:cNvPr id="6" name="Rectangle 5">
            <a:extLst>
              <a:ext uri="{FF2B5EF4-FFF2-40B4-BE49-F238E27FC236}">
                <a16:creationId xmlns:a16="http://schemas.microsoft.com/office/drawing/2014/main" id="{E9689435-9122-578D-5634-C7ED7800090E}"/>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4">
            <a:extLst>
              <a:ext uri="{FF2B5EF4-FFF2-40B4-BE49-F238E27FC236}">
                <a16:creationId xmlns:a16="http://schemas.microsoft.com/office/drawing/2014/main" id="{20C41477-50DC-485E-8334-54B41ED8D0B6}"/>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880558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Intention/Criteria 7: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789180"/>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C344B2B9-65B9-58C2-A5CC-AE53F7F13167}"/>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CFBA0954-4DE1-3996-731A-D6DFE5FE09A1}"/>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0FFA0C72-D314-3532-DC76-5A2D0B2075C0}"/>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6" name="TextBox 5">
            <a:extLst>
              <a:ext uri="{FF2B5EF4-FFF2-40B4-BE49-F238E27FC236}">
                <a16:creationId xmlns:a16="http://schemas.microsoft.com/office/drawing/2014/main" id="{C821641B-832A-45DF-BF74-721163E57E15}"/>
              </a:ext>
            </a:extLst>
          </p:cNvPr>
          <p:cNvSpPr txBox="1"/>
          <p:nvPr userDrawn="1"/>
        </p:nvSpPr>
        <p:spPr>
          <a:xfrm>
            <a:off x="890339" y="274655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7" name="TextBox 6">
            <a:extLst>
              <a:ext uri="{FF2B5EF4-FFF2-40B4-BE49-F238E27FC236}">
                <a16:creationId xmlns:a16="http://schemas.microsoft.com/office/drawing/2014/main" id="{46AEB224-1DFE-0590-6EDA-B04334AC0AD2}"/>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8" name="Title 7">
            <a:extLst>
              <a:ext uri="{FF2B5EF4-FFF2-40B4-BE49-F238E27FC236}">
                <a16:creationId xmlns:a16="http://schemas.microsoft.com/office/drawing/2014/main" id="{9AB40A63-5874-B771-8F1C-0F23D57962E5}"/>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1014570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en Slide 7.1">
    <p:spTree>
      <p:nvGrpSpPr>
        <p:cNvPr id="1" name=""/>
        <p:cNvGrpSpPr/>
        <p:nvPr/>
      </p:nvGrpSpPr>
      <p:grpSpPr>
        <a:xfrm>
          <a:off x="0" y="0"/>
          <a:ext cx="0" cy="0"/>
          <a:chOff x="0" y="0"/>
          <a:chExt cx="0" cy="0"/>
        </a:xfrm>
      </p:grpSpPr>
      <p:sp>
        <p:nvSpPr>
          <p:cNvPr id="31" name="Rounded Rectangle 30">
            <a:extLst>
              <a:ext uri="{FF2B5EF4-FFF2-40B4-BE49-F238E27FC236}">
                <a16:creationId xmlns:a16="http://schemas.microsoft.com/office/drawing/2014/main" id="{6EAF196C-6B47-DE43-8950-10EE1FBC1398}"/>
              </a:ext>
            </a:extLst>
          </p:cNvPr>
          <p:cNvSpPr/>
          <p:nvPr userDrawn="1"/>
        </p:nvSpPr>
        <p:spPr>
          <a:xfrm>
            <a:off x="262752" y="2077652"/>
            <a:ext cx="11666496" cy="2581735"/>
          </a:xfrm>
          <a:prstGeom prst="roundRect">
            <a:avLst>
              <a:gd name="adj" fmla="val 9282"/>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27" name="Graphic 26" descr="Circle with left arrow outline">
            <a:extLst>
              <a:ext uri="{FF2B5EF4-FFF2-40B4-BE49-F238E27FC236}">
                <a16:creationId xmlns:a16="http://schemas.microsoft.com/office/drawing/2014/main" id="{27D32C36-2CCA-DB44-9A79-D2E7199C89DA}"/>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5400000">
            <a:off x="239214" y="5129556"/>
            <a:ext cx="624548" cy="624548"/>
          </a:xfrm>
          <a:prstGeom prst="rect">
            <a:avLst/>
          </a:prstGeom>
        </p:spPr>
      </p:pic>
      <p:sp>
        <p:nvSpPr>
          <p:cNvPr id="28" name="TextBox 27">
            <a:extLst>
              <a:ext uri="{FF2B5EF4-FFF2-40B4-BE49-F238E27FC236}">
                <a16:creationId xmlns:a16="http://schemas.microsoft.com/office/drawing/2014/main" id="{67832792-58D0-7A4B-9C4C-A448966C8B51}"/>
              </a:ext>
            </a:extLst>
          </p:cNvPr>
          <p:cNvSpPr txBox="1"/>
          <p:nvPr userDrawn="1"/>
        </p:nvSpPr>
        <p:spPr>
          <a:xfrm>
            <a:off x="863761" y="5149442"/>
            <a:ext cx="642556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a:solidFill>
                  <a:srgbClr val="0E1E42"/>
                </a:solidFill>
                <a:latin typeface="Calibri" panose="020F0502020204030204" pitchFamily="34" charset="0"/>
                <a:ea typeface="Verdana" panose="020B0604030504040204" pitchFamily="34" charset="0"/>
                <a:cs typeface="Calibri" panose="020F0502020204030204" pitchFamily="34" charset="0"/>
              </a:rPr>
              <a:t>student sheet</a:t>
            </a:r>
          </a:p>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a:t>
            </a:r>
          </a:p>
        </p:txBody>
      </p:sp>
      <p:sp>
        <p:nvSpPr>
          <p:cNvPr id="29" name="Rectangle 28">
            <a:extLst>
              <a:ext uri="{FF2B5EF4-FFF2-40B4-BE49-F238E27FC236}">
                <a16:creationId xmlns:a16="http://schemas.microsoft.com/office/drawing/2014/main" id="{88A3092C-6768-6F4F-B2F5-813F4E0891A4}"/>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E42"/>
                </a:solidFill>
                <a:effectLst/>
                <a:latin typeface="Calibri" panose="020F0502020204030204" pitchFamily="34" charset="0"/>
                <a:ea typeface="Aptos"/>
                <a:cs typeface="Calibri" panose="020F0502020204030204" pitchFamily="34" charset="0"/>
              </a:rPr>
              <a:t>SSP lesson </a:t>
            </a:r>
            <a:endParaRPr lang="en-US" sz="3200" b="1">
              <a:solidFill>
                <a:srgbClr val="0E1E42"/>
              </a:solidFill>
              <a:latin typeface="Calibri" panose="020F0502020204030204" pitchFamily="34" charset="0"/>
              <a:cs typeface="Calibri" panose="020F0502020204030204" pitchFamily="34" charset="0"/>
            </a:endParaRPr>
          </a:p>
        </p:txBody>
      </p:sp>
      <p:sp>
        <p:nvSpPr>
          <p:cNvPr id="30" name="Title 1">
            <a:extLst>
              <a:ext uri="{FF2B5EF4-FFF2-40B4-BE49-F238E27FC236}">
                <a16:creationId xmlns:a16="http://schemas.microsoft.com/office/drawing/2014/main" id="{30448437-3BA8-9B4C-B05B-2421EE4B289B}"/>
              </a:ext>
            </a:extLst>
          </p:cNvPr>
          <p:cNvSpPr>
            <a:spLocks noGrp="1"/>
          </p:cNvSpPr>
          <p:nvPr>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32" name="Footer Placeholder 4">
            <a:extLst>
              <a:ext uri="{FF2B5EF4-FFF2-40B4-BE49-F238E27FC236}">
                <a16:creationId xmlns:a16="http://schemas.microsoft.com/office/drawing/2014/main" id="{21CD715E-3170-F941-A6BF-69ED8BCF6374}"/>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US" sz="1000">
                <a:latin typeface="Calibri" panose="020F0502020204030204" pitchFamily="34" charset="0"/>
                <a:ea typeface="Verdana" panose="020B0604030504040204" pitchFamily="34" charset="0"/>
                <a:cs typeface="Calibri" panose="020F0502020204030204" pitchFamily="34" charset="0"/>
              </a:rPr>
              <a:t>Access web version: [</a:t>
            </a:r>
            <a:r>
              <a:rPr lang="en-US" sz="1000" err="1">
                <a:latin typeface="Calibri" panose="020F0502020204030204" pitchFamily="34" charset="0"/>
                <a:ea typeface="Verdana" panose="020B0604030504040204" pitchFamily="34" charset="0"/>
                <a:cs typeface="Calibri" panose="020F0502020204030204" pitchFamily="34" charset="0"/>
              </a:rPr>
              <a:t>url</a:t>
            </a:r>
            <a:r>
              <a:rPr lang="en-US" sz="1000">
                <a:latin typeface="Calibri" panose="020F0502020204030204" pitchFamily="34" charset="0"/>
                <a:ea typeface="Verdana" panose="020B0604030504040204" pitchFamily="34" charset="0"/>
                <a:cs typeface="Calibri" panose="020F0502020204030204" pitchFamily="34" charset="0"/>
              </a:rPr>
              <a:t>]</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33" name="Picture 32">
            <a:extLst>
              <a:ext uri="{FF2B5EF4-FFF2-40B4-BE49-F238E27FC236}">
                <a16:creationId xmlns:a16="http://schemas.microsoft.com/office/drawing/2014/main" id="{4F102485-FDB9-CE49-8A51-76D0DD18346C}"/>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2" name="Picture 1">
            <a:extLst>
              <a:ext uri="{FF2B5EF4-FFF2-40B4-BE49-F238E27FC236}">
                <a16:creationId xmlns:a16="http://schemas.microsoft.com/office/drawing/2014/main" id="{3C5D75FB-4024-C4C6-6518-A4668D7CF9CA}"/>
              </a:ext>
            </a:extLst>
          </p:cNvPr>
          <p:cNvPicPr>
            <a:picLocks noChangeAspect="1"/>
          </p:cNvPicPr>
          <p:nvPr userDrawn="1"/>
        </p:nvPicPr>
        <p:blipFill>
          <a:blip r:embed="rId8" r:link="rId9">
            <a:extLst>
              <a:ext uri="{28A0092B-C50C-407E-A947-70E740481C1C}">
                <a14:useLocalDpi xmlns:a14="http://schemas.microsoft.com/office/drawing/2010/main" val="0"/>
              </a:ext>
            </a:extLst>
          </a:blip>
          <a:srcRect/>
          <a:stretch>
            <a:fillRect/>
          </a:stretch>
        </p:blipFill>
        <p:spPr>
          <a:xfrm>
            <a:off x="6283501" y="437601"/>
            <a:ext cx="5547352" cy="711199"/>
          </a:xfrm>
          <a:prstGeom prst="rect">
            <a:avLst/>
          </a:prstGeom>
        </p:spPr>
      </p:pic>
      <p:sp>
        <p:nvSpPr>
          <p:cNvPr id="5" name="Title 1">
            <a:extLst>
              <a:ext uri="{FF2B5EF4-FFF2-40B4-BE49-F238E27FC236}">
                <a16:creationId xmlns:a16="http://schemas.microsoft.com/office/drawing/2014/main" id="{BE58B7A0-4C34-B56B-D82D-A686DADBB15B}"/>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686E63"/>
                </a:solidFill>
                <a:latin typeface="Calibri" panose="020F0502020204030204" pitchFamily="34" charset="0"/>
                <a:cs typeface="Calibri" panose="020F0502020204030204" pitchFamily="34" charset="0"/>
              </a:rPr>
              <a:t>Lesson 1</a:t>
            </a:r>
          </a:p>
        </p:txBody>
      </p:sp>
      <p:sp>
        <p:nvSpPr>
          <p:cNvPr id="6" name="Title 1">
            <a:extLst>
              <a:ext uri="{FF2B5EF4-FFF2-40B4-BE49-F238E27FC236}">
                <a16:creationId xmlns:a16="http://schemas.microsoft.com/office/drawing/2014/main" id="{4585FF4E-BD2C-3926-3B72-662444FEC49F}"/>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7</a:t>
            </a:r>
          </a:p>
        </p:txBody>
      </p:sp>
      <p:sp>
        <p:nvSpPr>
          <p:cNvPr id="7" name="Rectangle 6">
            <a:extLst>
              <a:ext uri="{FF2B5EF4-FFF2-40B4-BE49-F238E27FC236}">
                <a16:creationId xmlns:a16="http://schemas.microsoft.com/office/drawing/2014/main" id="{E84250AD-8FDD-7FF7-C593-218FEFEE5614}"/>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323207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acher Slide 7:1">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4DCE8"/>
              </a:solidFill>
            </a:endParaRPr>
          </a:p>
        </p:txBody>
      </p:sp>
      <p:pic>
        <p:nvPicPr>
          <p:cNvPr id="20" name="Picture 19">
            <a:extLst>
              <a:ext uri="{FF2B5EF4-FFF2-40B4-BE49-F238E27FC236}">
                <a16:creationId xmlns:a16="http://schemas.microsoft.com/office/drawing/2014/main" id="{5F0EB72B-A8C5-4A46-87A6-D2AF6CC034E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Title 1">
            <a:extLst>
              <a:ext uri="{FF2B5EF4-FFF2-40B4-BE49-F238E27FC236}">
                <a16:creationId xmlns:a16="http://schemas.microsoft.com/office/drawing/2014/main" id="{75735CFA-F79D-8C4D-9851-1516EB7943ED}"/>
              </a:ext>
            </a:extLst>
          </p:cNvPr>
          <p:cNvSpPr>
            <a:spLocks noGrp="1"/>
          </p:cNvSpPr>
          <p:nvPr>
            <p:ph type="title"/>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Subtitle 2">
            <a:extLst>
              <a:ext uri="{FF2B5EF4-FFF2-40B4-BE49-F238E27FC236}">
                <a16:creationId xmlns:a16="http://schemas.microsoft.com/office/drawing/2014/main" id="{E56C1A04-B767-984C-BDA5-B8D499ACDDC7}"/>
              </a:ext>
            </a:extLst>
          </p:cNvPr>
          <p:cNvSpPr>
            <a:spLocks noGrp="1"/>
          </p:cNvSpPr>
          <p:nvPr>
            <p:ph type="subTitle" idx="11"/>
          </p:nvPr>
        </p:nvSpPr>
        <p:spPr>
          <a:xfrm>
            <a:off x="283765" y="1386635"/>
            <a:ext cx="9144000" cy="690151"/>
          </a:xfrm>
        </p:spPr>
        <p:txBody>
          <a:bodyPr>
            <a:normAutofit/>
          </a:bodyPr>
          <a:lstStyle>
            <a:lvl1pPr marL="0" indent="0" algn="l">
              <a:lnSpc>
                <a:spcPct val="100000"/>
              </a:lnSpc>
              <a:buNone/>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3">
            <a:extLst>
              <a:ext uri="{FF2B5EF4-FFF2-40B4-BE49-F238E27FC236}">
                <a16:creationId xmlns:a16="http://schemas.microsoft.com/office/drawing/2014/main" id="{9D92B21F-28B3-F040-9099-5CA9DC39B1DA}"/>
              </a:ext>
            </a:extLst>
          </p:cNvPr>
          <p:cNvSpPr>
            <a:spLocks noGrp="1"/>
          </p:cNvSpPr>
          <p:nvPr>
            <p:ph type="body" sz="half" idx="2"/>
          </p:nvPr>
        </p:nvSpPr>
        <p:spPr>
          <a:xfrm>
            <a:off x="287446" y="2224011"/>
            <a:ext cx="5210174" cy="4176789"/>
          </a:xfrm>
        </p:spPr>
        <p:txBody>
          <a:bodyPr>
            <a:normAutofit/>
          </a:bodyPr>
          <a:lstStyle>
            <a:lvl1pPr marL="342900" indent="-342900">
              <a:lnSpc>
                <a:spcPct val="100000"/>
              </a:lnSpc>
              <a:buFont typeface="+mj-lt"/>
              <a:buAutoNum type="arabicPeriod"/>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15" name="Text Placeholder 3">
            <a:extLst>
              <a:ext uri="{FF2B5EF4-FFF2-40B4-BE49-F238E27FC236}">
                <a16:creationId xmlns:a16="http://schemas.microsoft.com/office/drawing/2014/main" id="{7784519A-9E38-3A42-91BC-C908582C924F}"/>
              </a:ext>
            </a:extLst>
          </p:cNvPr>
          <p:cNvSpPr>
            <a:spLocks noGrp="1"/>
          </p:cNvSpPr>
          <p:nvPr>
            <p:ph type="body" sz="half" idx="13"/>
          </p:nvPr>
        </p:nvSpPr>
        <p:spPr>
          <a:xfrm>
            <a:off x="6027223" y="2224010"/>
            <a:ext cx="5210174" cy="4176790"/>
          </a:xfrm>
        </p:spPr>
        <p:txBody>
          <a:bodyPr>
            <a:normAutofit/>
          </a:bodyPr>
          <a:lstStyle>
            <a:lvl1pPr marL="342900" indent="-342900">
              <a:lnSpc>
                <a:spcPct val="100000"/>
              </a:lnSpc>
              <a:buFont typeface="+mj-lt"/>
              <a:buAutoNum type="arabicPeriod"/>
              <a:defRPr sz="1700" b="0" i="0">
                <a:solidFill>
                  <a:srgbClr val="0E1F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 name="Rectangle 3">
            <a:extLst>
              <a:ext uri="{FF2B5EF4-FFF2-40B4-BE49-F238E27FC236}">
                <a16:creationId xmlns:a16="http://schemas.microsoft.com/office/drawing/2014/main" id="{CEE868A8-47D4-E49B-00EB-E886808D3813}"/>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825F85E9-D6CE-116B-EB0A-1BBDFE8DD0C9}"/>
              </a:ext>
            </a:extLst>
          </p:cNvPr>
          <p:cNvGrpSpPr/>
          <p:nvPr userDrawn="1"/>
        </p:nvGrpSpPr>
        <p:grpSpPr>
          <a:xfrm>
            <a:off x="8133899" y="300637"/>
            <a:ext cx="3847120" cy="511399"/>
            <a:chOff x="8133899" y="300637"/>
            <a:chExt cx="3847120" cy="511399"/>
          </a:xfrm>
        </p:grpSpPr>
        <p:pic>
          <p:nvPicPr>
            <p:cNvPr id="7" name="Picture 6">
              <a:extLst>
                <a:ext uri="{FF2B5EF4-FFF2-40B4-BE49-F238E27FC236}">
                  <a16:creationId xmlns:a16="http://schemas.microsoft.com/office/drawing/2014/main" id="{FAD769B1-0937-037A-542B-5DB74CB3F94A}"/>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8133899" y="300637"/>
              <a:ext cx="3847120" cy="493221"/>
            </a:xfrm>
            <a:prstGeom prst="rect">
              <a:avLst/>
            </a:prstGeom>
          </p:spPr>
        </p:pic>
        <p:sp>
          <p:nvSpPr>
            <p:cNvPr id="8" name="Title 1">
              <a:extLst>
                <a:ext uri="{FF2B5EF4-FFF2-40B4-BE49-F238E27FC236}">
                  <a16:creationId xmlns:a16="http://schemas.microsoft.com/office/drawing/2014/main" id="{9DE0330B-9C4C-50B4-BCDD-7F03D1FB625A}"/>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7</a:t>
              </a:r>
            </a:p>
          </p:txBody>
        </p:sp>
        <p:sp>
          <p:nvSpPr>
            <p:cNvPr id="9" name="Title 1">
              <a:extLst>
                <a:ext uri="{FF2B5EF4-FFF2-40B4-BE49-F238E27FC236}">
                  <a16:creationId xmlns:a16="http://schemas.microsoft.com/office/drawing/2014/main" id="{58E78EDB-6490-8244-44F2-087D241BC634}"/>
                </a:ext>
              </a:extLst>
            </p:cNvPr>
            <p:cNvSpPr txBox="1">
              <a:spLocks/>
            </p:cNvSpPr>
            <p:nvPr userDrawn="1"/>
          </p:nvSpPr>
          <p:spPr>
            <a:xfrm>
              <a:off x="10058401" y="305348"/>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686E63"/>
                  </a:solidFill>
                  <a:latin typeface="Calibri" panose="020F0502020204030204" pitchFamily="34" charset="0"/>
                  <a:cs typeface="Calibri" panose="020F0502020204030204" pitchFamily="34" charset="0"/>
                </a:rPr>
                <a:t>Lesson 1</a:t>
              </a:r>
            </a:p>
          </p:txBody>
        </p:sp>
      </p:grpSp>
    </p:spTree>
    <p:extLst>
      <p:ext uri="{BB962C8B-B14F-4D97-AF65-F5344CB8AC3E}">
        <p14:creationId xmlns:p14="http://schemas.microsoft.com/office/powerpoint/2010/main" val="39083600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Icons 7:1">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1386636"/>
            <a:ext cx="11702532" cy="4920924"/>
          </a:xfrm>
          <a:prstGeom prst="roundRect">
            <a:avLst>
              <a:gd name="adj" fmla="val 2873"/>
            </a:avLst>
          </a:prstGeom>
          <a:noFill/>
          <a:ln w="19050">
            <a:solidFill>
              <a:srgbClr val="E8E9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ontent Placeholder 2">
            <a:extLst>
              <a:ext uri="{FF2B5EF4-FFF2-40B4-BE49-F238E27FC236}">
                <a16:creationId xmlns:a16="http://schemas.microsoft.com/office/drawing/2014/main" id="{64ED0A40-9B5B-DC49-A95A-279026D76BA1}"/>
              </a:ext>
            </a:extLst>
          </p:cNvPr>
          <p:cNvSpPr txBox="1">
            <a:spLocks/>
          </p:cNvSpPr>
          <p:nvPr userDrawn="1"/>
        </p:nvSpPr>
        <p:spPr>
          <a:xfrm>
            <a:off x="1843247" y="2216284"/>
            <a:ext cx="3219436"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The teacher explicitly teaches and models (‘I do’).</a:t>
            </a:r>
          </a:p>
        </p:txBody>
      </p:sp>
      <p:sp>
        <p:nvSpPr>
          <p:cNvPr id="33" name="Content Placeholder 2">
            <a:extLst>
              <a:ext uri="{FF2B5EF4-FFF2-40B4-BE49-F238E27FC236}">
                <a16:creationId xmlns:a16="http://schemas.microsoft.com/office/drawing/2014/main" id="{A4E7D7C0-025A-A14E-A855-B94648F6A4DA}"/>
              </a:ext>
            </a:extLst>
          </p:cNvPr>
          <p:cNvSpPr txBox="1">
            <a:spLocks/>
          </p:cNvSpPr>
          <p:nvPr userDrawn="1"/>
        </p:nvSpPr>
        <p:spPr>
          <a:xfrm>
            <a:off x="1843246" y="3288618"/>
            <a:ext cx="3219436" cy="923330"/>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The teacher guides students and provides immediate feedback (‘We do’).</a:t>
            </a:r>
          </a:p>
        </p:txBody>
      </p:sp>
      <p:sp>
        <p:nvSpPr>
          <p:cNvPr id="34" name="Content Placeholder 2">
            <a:extLst>
              <a:ext uri="{FF2B5EF4-FFF2-40B4-BE49-F238E27FC236}">
                <a16:creationId xmlns:a16="http://schemas.microsoft.com/office/drawing/2014/main" id="{505F2477-05FE-834F-880B-A572C450712D}"/>
              </a:ext>
            </a:extLst>
          </p:cNvPr>
          <p:cNvSpPr txBox="1">
            <a:spLocks/>
          </p:cNvSpPr>
          <p:nvPr userDrawn="1"/>
        </p:nvSpPr>
        <p:spPr>
          <a:xfrm>
            <a:off x="1843247" y="4532151"/>
            <a:ext cx="3219436"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Students apply their knowledge independently (‘You do’).</a:t>
            </a:r>
          </a:p>
        </p:txBody>
      </p:sp>
      <p:sp>
        <p:nvSpPr>
          <p:cNvPr id="35" name="Content Placeholder 2">
            <a:extLst>
              <a:ext uri="{FF2B5EF4-FFF2-40B4-BE49-F238E27FC236}">
                <a16:creationId xmlns:a16="http://schemas.microsoft.com/office/drawing/2014/main" id="{7F085598-55DC-1C44-9124-6CD80D6A6EF2}"/>
              </a:ext>
            </a:extLst>
          </p:cNvPr>
          <p:cNvSpPr txBox="1">
            <a:spLocks/>
          </p:cNvSpPr>
          <p:nvPr userDrawn="1"/>
        </p:nvSpPr>
        <p:spPr>
          <a:xfrm>
            <a:off x="7299698" y="2216284"/>
            <a:ext cx="3523839"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Students have something to fill out/write/draw.</a:t>
            </a:r>
          </a:p>
        </p:txBody>
      </p:sp>
      <p:sp>
        <p:nvSpPr>
          <p:cNvPr id="36" name="Content Placeholder 2">
            <a:extLst>
              <a:ext uri="{FF2B5EF4-FFF2-40B4-BE49-F238E27FC236}">
                <a16:creationId xmlns:a16="http://schemas.microsoft.com/office/drawing/2014/main" id="{3669798A-054D-2C42-8FB6-AC4A28ECC968}"/>
              </a:ext>
            </a:extLst>
          </p:cNvPr>
          <p:cNvSpPr txBox="1">
            <a:spLocks/>
          </p:cNvSpPr>
          <p:nvPr userDrawn="1"/>
        </p:nvSpPr>
        <p:spPr>
          <a:xfrm>
            <a:off x="7299698" y="4285930"/>
            <a:ext cx="4538433" cy="1200329"/>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‘Chin it’: students apply their learning by writing on a mini-whiteboard or worksheet. They hold this under their chins so the teacher can monitor the students’ understanding.</a:t>
            </a:r>
          </a:p>
        </p:txBody>
      </p:sp>
      <p:sp>
        <p:nvSpPr>
          <p:cNvPr id="43" name="Content Placeholder 2">
            <a:extLst>
              <a:ext uri="{FF2B5EF4-FFF2-40B4-BE49-F238E27FC236}">
                <a16:creationId xmlns:a16="http://schemas.microsoft.com/office/drawing/2014/main" id="{2AB1CB4C-8012-394B-BBEA-3F374AB09A53}"/>
              </a:ext>
            </a:extLst>
          </p:cNvPr>
          <p:cNvSpPr txBox="1">
            <a:spLocks/>
          </p:cNvSpPr>
          <p:nvPr userDrawn="1"/>
        </p:nvSpPr>
        <p:spPr>
          <a:xfrm>
            <a:off x="7299698" y="3324246"/>
            <a:ext cx="3350672"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Students have something to look at/read.</a:t>
            </a:r>
          </a:p>
        </p:txBody>
      </p:sp>
      <p:pic>
        <p:nvPicPr>
          <p:cNvPr id="48" name="Picture 47">
            <a:extLst>
              <a:ext uri="{FF2B5EF4-FFF2-40B4-BE49-F238E27FC236}">
                <a16:creationId xmlns:a16="http://schemas.microsoft.com/office/drawing/2014/main" id="{CEEC2DAC-DC62-8049-9ECF-A6B257B89A7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52" name="Rounded Rectangle 51">
            <a:extLst>
              <a:ext uri="{FF2B5EF4-FFF2-40B4-BE49-F238E27FC236}">
                <a16:creationId xmlns:a16="http://schemas.microsoft.com/office/drawing/2014/main" id="{EBA58373-703B-FA42-89FB-11C6B909F852}"/>
              </a:ext>
            </a:extLst>
          </p:cNvPr>
          <p:cNvSpPr/>
          <p:nvPr userDrawn="1"/>
        </p:nvSpPr>
        <p:spPr>
          <a:xfrm>
            <a:off x="526589" y="2114288"/>
            <a:ext cx="1088423" cy="801943"/>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3" name="Graphic 52" descr="Teacher outline">
            <a:extLst>
              <a:ext uri="{FF2B5EF4-FFF2-40B4-BE49-F238E27FC236}">
                <a16:creationId xmlns:a16="http://schemas.microsoft.com/office/drawing/2014/main" id="{C7F412C3-6759-8E4C-A415-B60BFE4F3EF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617610" y="2060915"/>
            <a:ext cx="855316" cy="855316"/>
          </a:xfrm>
          <a:prstGeom prst="rect">
            <a:avLst/>
          </a:prstGeom>
        </p:spPr>
      </p:pic>
      <p:sp>
        <p:nvSpPr>
          <p:cNvPr id="59" name="Rounded Rectangle 58">
            <a:extLst>
              <a:ext uri="{FF2B5EF4-FFF2-40B4-BE49-F238E27FC236}">
                <a16:creationId xmlns:a16="http://schemas.microsoft.com/office/drawing/2014/main" id="{17FC75BE-6BF8-CF43-B949-3C5613A38DA1}"/>
              </a:ext>
            </a:extLst>
          </p:cNvPr>
          <p:cNvSpPr/>
          <p:nvPr userDrawn="1"/>
        </p:nvSpPr>
        <p:spPr>
          <a:xfrm>
            <a:off x="535727" y="3259883"/>
            <a:ext cx="1090690" cy="803613"/>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0" name="Graphic 59" descr="Classroom outline">
            <a:extLst>
              <a:ext uri="{FF2B5EF4-FFF2-40B4-BE49-F238E27FC236}">
                <a16:creationId xmlns:a16="http://schemas.microsoft.com/office/drawing/2014/main" id="{1F056495-C1AE-5540-8B6B-E2281D9047F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99860" y="3280477"/>
            <a:ext cx="762424" cy="762423"/>
          </a:xfrm>
          <a:prstGeom prst="rect">
            <a:avLst/>
          </a:prstGeom>
        </p:spPr>
      </p:pic>
      <p:sp>
        <p:nvSpPr>
          <p:cNvPr id="62" name="Rounded Rectangle 61">
            <a:extLst>
              <a:ext uri="{FF2B5EF4-FFF2-40B4-BE49-F238E27FC236}">
                <a16:creationId xmlns:a16="http://schemas.microsoft.com/office/drawing/2014/main" id="{8BDDBE9F-5642-BC4F-944B-B6DEFDC1A703}"/>
              </a:ext>
            </a:extLst>
          </p:cNvPr>
          <p:cNvSpPr/>
          <p:nvPr userDrawn="1"/>
        </p:nvSpPr>
        <p:spPr>
          <a:xfrm>
            <a:off x="533127" y="4440996"/>
            <a:ext cx="1084484" cy="799041"/>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3" name="Graphic 13" descr="Users outline">
            <a:extLst>
              <a:ext uri="{FF2B5EF4-FFF2-40B4-BE49-F238E27FC236}">
                <a16:creationId xmlns:a16="http://schemas.microsoft.com/office/drawing/2014/main" id="{F63A8A75-A3B6-F842-BA41-6B47CBEF552C}"/>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649259" y="4407148"/>
            <a:ext cx="852221" cy="852221"/>
          </a:xfrm>
          <a:prstGeom prst="rect">
            <a:avLst/>
          </a:prstGeom>
        </p:spPr>
      </p:pic>
      <p:sp>
        <p:nvSpPr>
          <p:cNvPr id="65" name="Rounded Rectangle 64">
            <a:extLst>
              <a:ext uri="{FF2B5EF4-FFF2-40B4-BE49-F238E27FC236}">
                <a16:creationId xmlns:a16="http://schemas.microsoft.com/office/drawing/2014/main" id="{7D1EFAB0-7233-5A4E-BBEA-0824AEC69D50}"/>
              </a:ext>
            </a:extLst>
          </p:cNvPr>
          <p:cNvSpPr/>
          <p:nvPr userDrawn="1"/>
        </p:nvSpPr>
        <p:spPr>
          <a:xfrm>
            <a:off x="5987529" y="2116167"/>
            <a:ext cx="1082040" cy="79724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6" name="Graphic 65" descr="Pencil outline">
            <a:extLst>
              <a:ext uri="{FF2B5EF4-FFF2-40B4-BE49-F238E27FC236}">
                <a16:creationId xmlns:a16="http://schemas.microsoft.com/office/drawing/2014/main" id="{0303C34B-6BB2-A04E-A78A-92C04C2C0917}"/>
              </a:ext>
            </a:extLst>
          </p:cNvPr>
          <p:cNvPicPr>
            <a:picLocks noChangeAspect="1"/>
          </p:cNvPicPr>
          <p:nvPr userDrawn="1"/>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225442" y="2203771"/>
            <a:ext cx="604776" cy="604776"/>
          </a:xfrm>
          <a:prstGeom prst="rect">
            <a:avLst/>
          </a:prstGeom>
        </p:spPr>
      </p:pic>
      <p:sp>
        <p:nvSpPr>
          <p:cNvPr id="68" name="Rounded Rectangle 67">
            <a:extLst>
              <a:ext uri="{FF2B5EF4-FFF2-40B4-BE49-F238E27FC236}">
                <a16:creationId xmlns:a16="http://schemas.microsoft.com/office/drawing/2014/main" id="{4801577E-5AC5-AA46-BCB5-77A495C0B7B0}"/>
              </a:ext>
            </a:extLst>
          </p:cNvPr>
          <p:cNvSpPr/>
          <p:nvPr userDrawn="1"/>
        </p:nvSpPr>
        <p:spPr>
          <a:xfrm>
            <a:off x="5987529" y="3253189"/>
            <a:ext cx="1082040" cy="79724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9" name="Graphic 68" descr="Glasses outline">
            <a:extLst>
              <a:ext uri="{FF2B5EF4-FFF2-40B4-BE49-F238E27FC236}">
                <a16:creationId xmlns:a16="http://schemas.microsoft.com/office/drawing/2014/main" id="{6E1FCEDE-704B-C946-96DB-470B4E9179B4}"/>
              </a:ext>
            </a:extLst>
          </p:cNvPr>
          <p:cNvPicPr>
            <a:picLocks noChangeAspect="1"/>
          </p:cNvPicPr>
          <p:nvPr userDrawn="1"/>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135031" y="3253189"/>
            <a:ext cx="808683" cy="808683"/>
          </a:xfrm>
          <a:prstGeom prst="rect">
            <a:avLst/>
          </a:prstGeom>
        </p:spPr>
      </p:pic>
      <p:sp>
        <p:nvSpPr>
          <p:cNvPr id="71" name="Rounded Rectangle 70">
            <a:extLst>
              <a:ext uri="{FF2B5EF4-FFF2-40B4-BE49-F238E27FC236}">
                <a16:creationId xmlns:a16="http://schemas.microsoft.com/office/drawing/2014/main" id="{C529D053-1F53-6543-AEFD-AF502808D1D2}"/>
              </a:ext>
            </a:extLst>
          </p:cNvPr>
          <p:cNvSpPr/>
          <p:nvPr userDrawn="1"/>
        </p:nvSpPr>
        <p:spPr>
          <a:xfrm>
            <a:off x="5963237" y="4409055"/>
            <a:ext cx="1082040" cy="79724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2" name="Group 71">
            <a:extLst>
              <a:ext uri="{FF2B5EF4-FFF2-40B4-BE49-F238E27FC236}">
                <a16:creationId xmlns:a16="http://schemas.microsoft.com/office/drawing/2014/main" id="{601E61F2-20EE-9A47-B007-4B4FC1B769EE}"/>
              </a:ext>
            </a:extLst>
          </p:cNvPr>
          <p:cNvGrpSpPr/>
          <p:nvPr userDrawn="1"/>
        </p:nvGrpSpPr>
        <p:grpSpPr>
          <a:xfrm>
            <a:off x="6155709" y="4401654"/>
            <a:ext cx="695187" cy="811621"/>
            <a:chOff x="1733006" y="4059633"/>
            <a:chExt cx="914400" cy="1126270"/>
          </a:xfrm>
          <a:solidFill>
            <a:srgbClr val="0E1F42"/>
          </a:solidFill>
        </p:grpSpPr>
        <p:pic>
          <p:nvPicPr>
            <p:cNvPr id="73" name="Graphic 72" descr="School boy outline">
              <a:extLst>
                <a:ext uri="{FF2B5EF4-FFF2-40B4-BE49-F238E27FC236}">
                  <a16:creationId xmlns:a16="http://schemas.microsoft.com/office/drawing/2014/main" id="{F4DD6767-ADE0-524B-9D6D-6F9D6577DDB2}"/>
                </a:ext>
              </a:extLst>
            </p:cNvPr>
            <p:cNvPicPr>
              <a:picLocks noChangeAspect="1"/>
            </p:cNvPicPr>
            <p:nvPr/>
          </p:nvPicPr>
          <p:blipFill rotWithShape="1">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rcRect b="24762"/>
            <a:stretch/>
          </p:blipFill>
          <p:spPr>
            <a:xfrm>
              <a:off x="1733006" y="4059633"/>
              <a:ext cx="914400" cy="687976"/>
            </a:xfrm>
            <a:prstGeom prst="rect">
              <a:avLst/>
            </a:prstGeom>
          </p:spPr>
        </p:pic>
        <p:pic>
          <p:nvPicPr>
            <p:cNvPr id="74" name="Graphic 73" descr="Blackboard with solid fill">
              <a:extLst>
                <a:ext uri="{FF2B5EF4-FFF2-40B4-BE49-F238E27FC236}">
                  <a16:creationId xmlns:a16="http://schemas.microsoft.com/office/drawing/2014/main" id="{7AF182F6-C52F-514E-82BF-87739F729E54}"/>
                </a:ext>
              </a:extLst>
            </p:cNvPr>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852748" y="4497925"/>
              <a:ext cx="687978" cy="687978"/>
            </a:xfrm>
            <a:prstGeom prst="rect">
              <a:avLst/>
            </a:prstGeom>
          </p:spPr>
        </p:pic>
      </p:grpSp>
      <p:sp>
        <p:nvSpPr>
          <p:cNvPr id="6" name="Title 1">
            <a:extLst>
              <a:ext uri="{FF2B5EF4-FFF2-40B4-BE49-F238E27FC236}">
                <a16:creationId xmlns:a16="http://schemas.microsoft.com/office/drawing/2014/main" id="{F1ED7D97-79AC-105B-69DF-C5CBE4810ACC}"/>
              </a:ext>
            </a:extLst>
          </p:cNvPr>
          <p:cNvSpPr>
            <a:spLocks noGrp="1"/>
          </p:cNvSpPr>
          <p:nvPr userDrawn="1">
            <p:ph type="title" hasCustomPrompt="1"/>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cs typeface="Calibri" panose="020F0502020204030204" pitchFamily="34" charset="0"/>
              </a:rPr>
              <a:t>When you see these icons…</a:t>
            </a:r>
            <a:endParaRPr lang="en-AU"/>
          </a:p>
        </p:txBody>
      </p:sp>
      <p:sp>
        <p:nvSpPr>
          <p:cNvPr id="3" name="Rectangle 2">
            <a:extLst>
              <a:ext uri="{FF2B5EF4-FFF2-40B4-BE49-F238E27FC236}">
                <a16:creationId xmlns:a16="http://schemas.microsoft.com/office/drawing/2014/main" id="{A284E45A-F3E1-BBA1-3BF0-673373509F6D}"/>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44BD355B-7E80-3368-9945-9DF0074F87CD}"/>
              </a:ext>
            </a:extLst>
          </p:cNvPr>
          <p:cNvGrpSpPr/>
          <p:nvPr userDrawn="1"/>
        </p:nvGrpSpPr>
        <p:grpSpPr>
          <a:xfrm>
            <a:off x="8133899" y="300637"/>
            <a:ext cx="3847120" cy="511399"/>
            <a:chOff x="8133899" y="300637"/>
            <a:chExt cx="3847120" cy="511399"/>
          </a:xfrm>
        </p:grpSpPr>
        <p:pic>
          <p:nvPicPr>
            <p:cNvPr id="4" name="Picture 3">
              <a:extLst>
                <a:ext uri="{FF2B5EF4-FFF2-40B4-BE49-F238E27FC236}">
                  <a16:creationId xmlns:a16="http://schemas.microsoft.com/office/drawing/2014/main" id="{F2E393C2-8C88-E5AC-0A99-10FB50194C44}"/>
                </a:ext>
              </a:extLst>
            </p:cNvPr>
            <p:cNvPicPr>
              <a:picLocks noChangeAspect="1"/>
            </p:cNvPicPr>
            <p:nvPr userDrawn="1"/>
          </p:nvPicPr>
          <p:blipFill>
            <a:blip r:embed="rId17" r:link="rId18">
              <a:extLst>
                <a:ext uri="{28A0092B-C50C-407E-A947-70E740481C1C}">
                  <a14:useLocalDpi xmlns:a14="http://schemas.microsoft.com/office/drawing/2010/main" val="0"/>
                </a:ext>
              </a:extLst>
            </a:blip>
            <a:srcRect/>
            <a:stretch>
              <a:fillRect/>
            </a:stretch>
          </p:blipFill>
          <p:spPr>
            <a:xfrm>
              <a:off x="8133899" y="300637"/>
              <a:ext cx="3847120" cy="493221"/>
            </a:xfrm>
            <a:prstGeom prst="rect">
              <a:avLst/>
            </a:prstGeom>
          </p:spPr>
        </p:pic>
        <p:sp>
          <p:nvSpPr>
            <p:cNvPr id="8" name="Title 1">
              <a:extLst>
                <a:ext uri="{FF2B5EF4-FFF2-40B4-BE49-F238E27FC236}">
                  <a16:creationId xmlns:a16="http://schemas.microsoft.com/office/drawing/2014/main" id="{7C15D671-D4EB-8AE6-02EA-8E4A0630C97C}"/>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7</a:t>
              </a:r>
            </a:p>
          </p:txBody>
        </p:sp>
        <p:sp>
          <p:nvSpPr>
            <p:cNvPr id="9" name="Title 1">
              <a:extLst>
                <a:ext uri="{FF2B5EF4-FFF2-40B4-BE49-F238E27FC236}">
                  <a16:creationId xmlns:a16="http://schemas.microsoft.com/office/drawing/2014/main" id="{846021FA-CA38-6EAA-E40C-906F5E8F2EBC}"/>
                </a:ext>
              </a:extLst>
            </p:cNvPr>
            <p:cNvSpPr txBox="1">
              <a:spLocks/>
            </p:cNvSpPr>
            <p:nvPr userDrawn="1"/>
          </p:nvSpPr>
          <p:spPr>
            <a:xfrm>
              <a:off x="10058401" y="305348"/>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686E63"/>
                  </a:solidFill>
                  <a:latin typeface="Calibri" panose="020F0502020204030204" pitchFamily="34" charset="0"/>
                  <a:cs typeface="Calibri" panose="020F0502020204030204" pitchFamily="34" charset="0"/>
                </a:rPr>
                <a:t>Lesson 1</a:t>
              </a:r>
            </a:p>
          </p:txBody>
        </p:sp>
      </p:grpSp>
    </p:spTree>
    <p:extLst>
      <p:ext uri="{BB962C8B-B14F-4D97-AF65-F5344CB8AC3E}">
        <p14:creationId xmlns:p14="http://schemas.microsoft.com/office/powerpoint/2010/main" val="25901020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Intention/Criteria 7: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Title 1">
            <a:extLst>
              <a:ext uri="{FF2B5EF4-FFF2-40B4-BE49-F238E27FC236}">
                <a16:creationId xmlns:a16="http://schemas.microsoft.com/office/drawing/2014/main" id="{9F19AB33-9E75-2E46-A5D8-AF31536AEFD0}"/>
              </a:ext>
            </a:extLst>
          </p:cNvPr>
          <p:cNvSpPr>
            <a:spLocks noGrp="1"/>
          </p:cNvSpPr>
          <p:nvPr>
            <p:ph type="title"/>
          </p:nvPr>
        </p:nvSpPr>
        <p:spPr>
          <a:xfrm>
            <a:off x="984801" y="80921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Text Placeholder 2">
            <a:extLst>
              <a:ext uri="{FF2B5EF4-FFF2-40B4-BE49-F238E27FC236}">
                <a16:creationId xmlns:a16="http://schemas.microsoft.com/office/drawing/2014/main" id="{027F5E14-9415-3B4F-8FD5-58358E3515B9}"/>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D9841FE0-29B7-7748-B468-B54BC977EDF6}"/>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85534E57-F25A-CC48-B2FF-01C3EADA85EC}"/>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Rounded Corners 1">
            <a:extLst>
              <a:ext uri="{FF2B5EF4-FFF2-40B4-BE49-F238E27FC236}">
                <a16:creationId xmlns:a16="http://schemas.microsoft.com/office/drawing/2014/main" id="{C344B2B9-65B9-58C2-A5CC-AE53F7F13167}"/>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CFBA0954-4DE1-3996-731A-D6DFE5FE09A1}"/>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773629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 do We do EDITABLE 7: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283765" y="475375"/>
            <a:ext cx="3852806" cy="864029"/>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Title 1">
            <a:extLst>
              <a:ext uri="{FF2B5EF4-FFF2-40B4-BE49-F238E27FC236}">
                <a16:creationId xmlns:a16="http://schemas.microsoft.com/office/drawing/2014/main" id="{5CCD99FE-4021-2343-9391-366B0640F93F}"/>
              </a:ext>
            </a:extLst>
          </p:cNvPr>
          <p:cNvSpPr>
            <a:spLocks noGrp="1"/>
          </p:cNvSpPr>
          <p:nvPr>
            <p:ph type="title"/>
          </p:nvPr>
        </p:nvSpPr>
        <p:spPr>
          <a:xfrm>
            <a:off x="283765" y="475375"/>
            <a:ext cx="7546590" cy="864029"/>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0" name="Text Placeholder 2">
            <a:extLst>
              <a:ext uri="{FF2B5EF4-FFF2-40B4-BE49-F238E27FC236}">
                <a16:creationId xmlns:a16="http://schemas.microsoft.com/office/drawing/2014/main" id="{CE3C5A69-A3D6-D54F-97EC-44FFE096F970}"/>
              </a:ext>
            </a:extLst>
          </p:cNvPr>
          <p:cNvSpPr>
            <a:spLocks noGrp="1"/>
          </p:cNvSpPr>
          <p:nvPr>
            <p:ph type="body" idx="13"/>
          </p:nvPr>
        </p:nvSpPr>
        <p:spPr>
          <a:xfrm>
            <a:off x="586694" y="1577857"/>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Rounded Corners 1">
            <a:extLst>
              <a:ext uri="{FF2B5EF4-FFF2-40B4-BE49-F238E27FC236}">
                <a16:creationId xmlns:a16="http://schemas.microsoft.com/office/drawing/2014/main" id="{73E6F30E-DF7D-239C-3958-A17258ED5251}"/>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1A2B3011-8229-E21C-2F5A-47A5489592B6}"/>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7241661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1/04/2026</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649" r:id="rId5"/>
    <p:sldLayoutId id="2147483671" r:id="rId6"/>
    <p:sldLayoutId id="2147483707" r:id="rId7"/>
    <p:sldLayoutId id="2147483672" r:id="rId8"/>
    <p:sldLayoutId id="2147483690" r:id="rId9"/>
    <p:sldLayoutId id="2147483696" r:id="rId10"/>
    <p:sldLayoutId id="2147483697" r:id="rId11"/>
    <p:sldLayoutId id="2147483705" r:id="rId12"/>
    <p:sldLayoutId id="2147483709" r:id="rId13"/>
    <p:sldLayoutId id="2147483715" r:id="rId14"/>
    <p:sldLayoutId id="2147483716" r:id="rId15"/>
    <p:sldLayoutId id="2147483717" r:id="rId16"/>
    <p:sldLayoutId id="2147483718" r:id="rId17"/>
    <p:sldLayoutId id="2147483724" r:id="rId18"/>
    <p:sldLayoutId id="2147483698" r:id="rId19"/>
    <p:sldLayoutId id="2147483703" r:id="rId20"/>
    <p:sldLayoutId id="2147483699" r:id="rId21"/>
    <p:sldLayoutId id="2147483701" r:id="rId22"/>
    <p:sldLayoutId id="2147483702" r:id="rId23"/>
    <p:sldLayoutId id="2147483704" r:id="rId24"/>
    <p:sldLayoutId id="2147483710" r:id="rId25"/>
    <p:sldLayoutId id="2147483695" r:id="rId26"/>
    <p:sldLayoutId id="2147483708" r:id="rId27"/>
    <p:sldLayoutId id="2147483711" r:id="rId28"/>
    <p:sldLayoutId id="2147483712" r:id="rId29"/>
    <p:sldLayoutId id="2147483713" r:id="rId30"/>
    <p:sldLayoutId id="2147483691" r:id="rId31"/>
    <p:sldLayoutId id="2147483714" r:id="rId32"/>
    <p:sldLayoutId id="2147483692" r:id="rId33"/>
    <p:sldLayoutId id="2147483693" r:id="rId34"/>
    <p:sldLayoutId id="2147483694" r:id="rId3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1.xml"/><Relationship Id="rId1" Type="http://schemas.openxmlformats.org/officeDocument/2006/relationships/slideLayout" Target="../slideLayouts/slideLayout15.xml"/><Relationship Id="rId5" Type="http://schemas.openxmlformats.org/officeDocument/2006/relationships/image" Target="../media/image40.png"/><Relationship Id="rId4" Type="http://schemas.openxmlformats.org/officeDocument/2006/relationships/image" Target="../media/image39.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15.xml"/><Relationship Id="rId4" Type="http://schemas.openxmlformats.org/officeDocument/2006/relationships/image" Target="../media/image34.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30.xml"/><Relationship Id="rId4" Type="http://schemas.openxmlformats.org/officeDocument/2006/relationships/image" Target="file:////Volumes/Big%20Storage/0_For%20MacBook%20Pro%20Changeover/ESA%20Design/0_2024%20WIP/LitHub%20Phases%20Templates/PP%20Templates/Links/phon-aware_circle-arrows-white.png"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29.xml"/><Relationship Id="rId4" Type="http://schemas.openxmlformats.org/officeDocument/2006/relationships/image" Target="file:////Volumes/Big%20Storage/0_For%20MacBook%20Pro%20Changeover/ESA%20Design/0_2024%20WIP/LitHub%20Phases%20Templates/PP%20Templates/Links/phon-aware_circle-arrows-white.png" TargetMode="Externa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2.xml"/><Relationship Id="rId1" Type="http://schemas.openxmlformats.org/officeDocument/2006/relationships/tags" Target="../tags/tag5.xml"/><Relationship Id="rId4" Type="http://schemas.openxmlformats.org/officeDocument/2006/relationships/image" Target="../media/image41.png"/></Relationships>
</file>

<file path=ppt/slides/_rels/slide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xml"/><Relationship Id="rId1" Type="http://schemas.openxmlformats.org/officeDocument/2006/relationships/slideLayout" Target="../slideLayouts/slideLayout32.xml"/><Relationship Id="rId4" Type="http://schemas.openxmlformats.org/officeDocument/2006/relationships/image" Target="file:////Volumes/Big%20Storage/0_For%20MacBook%20Pro%20Changeover/ESA%20Design/0_2024%20WIP/LitHub%20Phases%20Templates/PP%20Templates/Links/phon-aware_circle-arrows-white.png" TargetMode="Externa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2.xml"/><Relationship Id="rId1" Type="http://schemas.openxmlformats.org/officeDocument/2006/relationships/tags" Target="../tags/tag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1.xml"/><Relationship Id="rId1" Type="http://schemas.openxmlformats.org/officeDocument/2006/relationships/tags" Target="../tags/tag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3.xml"/><Relationship Id="rId1" Type="http://schemas.openxmlformats.org/officeDocument/2006/relationships/tags" Target="../tags/tag8.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3.xml"/><Relationship Id="rId1" Type="http://schemas.openxmlformats.org/officeDocument/2006/relationships/tags" Target="../tags/tag9.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3.xml"/><Relationship Id="rId1" Type="http://schemas.openxmlformats.org/officeDocument/2006/relationships/tags" Target="../tags/tag10.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0.xml"/><Relationship Id="rId1" Type="http://schemas.openxmlformats.org/officeDocument/2006/relationships/tags" Target="../tags/tag1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0.xml"/><Relationship Id="rId1" Type="http://schemas.openxmlformats.org/officeDocument/2006/relationships/tags" Target="../tags/tag1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0.xml"/><Relationship Id="rId1" Type="http://schemas.openxmlformats.org/officeDocument/2006/relationships/tags" Target="../tags/tag13.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2.xml"/><Relationship Id="rId1" Type="http://schemas.openxmlformats.org/officeDocument/2006/relationships/tags" Target="../tags/tag14.xml"/><Relationship Id="rId4" Type="http://schemas.openxmlformats.org/officeDocument/2006/relationships/image" Target="../media/image42.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2.xml"/><Relationship Id="rId1" Type="http://schemas.openxmlformats.org/officeDocument/2006/relationships/tags" Target="../tags/tag15.xml"/><Relationship Id="rId5" Type="http://schemas.openxmlformats.org/officeDocument/2006/relationships/image" Target="../media/image43.png"/><Relationship Id="rId4" Type="http://schemas.openxmlformats.org/officeDocument/2006/relationships/image" Target="../media/image42.png"/></Relationships>
</file>

<file path=ppt/slides/_rels/slide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xml"/><Relationship Id="rId1" Type="http://schemas.openxmlformats.org/officeDocument/2006/relationships/slideLayout" Target="../slideLayouts/slideLayout17.xml"/><Relationship Id="rId5" Type="http://schemas.openxmlformats.org/officeDocument/2006/relationships/image" Target="../media/image32.png"/><Relationship Id="rId4" Type="http://schemas.openxmlformats.org/officeDocument/2006/relationships/image" Target="file:////Volumes/Big%20Storage/0_For%20MacBook%20Pro%20Changeover/ESA%20Design/0_2024%20WIP/LitHub%20Phases%20Templates/PP%20Templates/Links/short%20vowel%20icon.png" TargetMode="Externa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2.xml"/><Relationship Id="rId1" Type="http://schemas.openxmlformats.org/officeDocument/2006/relationships/tags" Target="../tags/tag16.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4.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3.xml"/><Relationship Id="rId1" Type="http://schemas.openxmlformats.org/officeDocument/2006/relationships/tags" Target="../tags/tag17.xml"/><Relationship Id="rId4" Type="http://schemas.openxmlformats.org/officeDocument/2006/relationships/image" Target="../media/image45.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3.xml"/><Relationship Id="rId1" Type="http://schemas.openxmlformats.org/officeDocument/2006/relationships/tags" Target="../tags/tag18.xml"/><Relationship Id="rId5" Type="http://schemas.openxmlformats.org/officeDocument/2006/relationships/image" Target="../media/image42.png"/><Relationship Id="rId4" Type="http://schemas.openxmlformats.org/officeDocument/2006/relationships/image" Target="../media/image45.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3.xml"/><Relationship Id="rId1" Type="http://schemas.openxmlformats.org/officeDocument/2006/relationships/tags" Target="../tags/tag19.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5.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4.xml"/><Relationship Id="rId1" Type="http://schemas.openxmlformats.org/officeDocument/2006/relationships/tags" Target="../tags/tag20.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2.xml"/><Relationship Id="rId1" Type="http://schemas.openxmlformats.org/officeDocument/2006/relationships/tags" Target="../tags/tag21.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3.xml"/><Relationship Id="rId1" Type="http://schemas.openxmlformats.org/officeDocument/2006/relationships/tags" Target="../tags/tag2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0.xml"/><Relationship Id="rId1" Type="http://schemas.openxmlformats.org/officeDocument/2006/relationships/tags" Target="../tags/tag23.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2.xml"/><Relationship Id="rId1" Type="http://schemas.openxmlformats.org/officeDocument/2006/relationships/tags" Target="../tags/tag24.xml"/><Relationship Id="rId5" Type="http://schemas.openxmlformats.org/officeDocument/2006/relationships/image" Target="../media/image34.svg"/><Relationship Id="rId4" Type="http://schemas.openxmlformats.org/officeDocument/2006/relationships/image" Target="../media/image33.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3.xml"/><Relationship Id="rId1" Type="http://schemas.openxmlformats.org/officeDocument/2006/relationships/tags" Target="../tags/tag25.xml"/><Relationship Id="rId5" Type="http://schemas.openxmlformats.org/officeDocument/2006/relationships/image" Target="../media/image34.svg"/><Relationship Id="rId4" Type="http://schemas.openxmlformats.org/officeDocument/2006/relationships/image" Target="../media/image33.png"/></Relationships>
</file>

<file path=ppt/slides/_rels/slide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14.xml"/><Relationship Id="rId5" Type="http://schemas.openxmlformats.org/officeDocument/2006/relationships/image" Target="../media/image32.png"/><Relationship Id="rId4" Type="http://schemas.openxmlformats.org/officeDocument/2006/relationships/image" Target="file:////Volumes/Big%20Storage/0_For%20MacBook%20Pro%20Changeover/ESA%20Design/0_2024%20WIP/LitHub%20Phases%20Templates/PP%20Templates/Links/short%20vowel%20icon.png" TargetMode="External"/></Relationships>
</file>

<file path=ppt/slides/_rels/slide40.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notesSlide" Target="../notesSlides/notesSlide40.xml"/><Relationship Id="rId7" Type="http://schemas.openxmlformats.org/officeDocument/2006/relationships/image" Target="../media/image19.svg"/><Relationship Id="rId12" Type="http://schemas.openxmlformats.org/officeDocument/2006/relationships/image" Target="../media/image44.png"/><Relationship Id="rId2" Type="http://schemas.openxmlformats.org/officeDocument/2006/relationships/slideLayout" Target="../slideLayouts/slideLayout31.xml"/><Relationship Id="rId1" Type="http://schemas.openxmlformats.org/officeDocument/2006/relationships/tags" Target="../tags/tag26.xml"/><Relationship Id="rId6" Type="http://schemas.openxmlformats.org/officeDocument/2006/relationships/image" Target="../media/image18.png"/><Relationship Id="rId11" Type="http://schemas.openxmlformats.org/officeDocument/2006/relationships/image" Target="../media/image42.png"/><Relationship Id="rId5" Type="http://schemas.openxmlformats.org/officeDocument/2006/relationships/image" Target="../media/image47.svg"/><Relationship Id="rId10" Type="http://schemas.openxmlformats.org/officeDocument/2006/relationships/image" Target="../media/image43.png"/><Relationship Id="rId4" Type="http://schemas.openxmlformats.org/officeDocument/2006/relationships/image" Target="../media/image46.png"/><Relationship Id="rId9" Type="http://schemas.openxmlformats.org/officeDocument/2006/relationships/image" Target="../media/image21.sv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7.xml"/><Relationship Id="rId1" Type="http://schemas.openxmlformats.org/officeDocument/2006/relationships/tags" Target="../tags/tag27.xml"/><Relationship Id="rId4" Type="http://schemas.openxmlformats.org/officeDocument/2006/relationships/image" Target="../media/image48.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7" Type="http://schemas.openxmlformats.org/officeDocument/2006/relationships/image" Target="../media/image52.svg"/><Relationship Id="rId2" Type="http://schemas.openxmlformats.org/officeDocument/2006/relationships/slideLayout" Target="../slideLayouts/slideLayout10.xml"/><Relationship Id="rId1" Type="http://schemas.openxmlformats.org/officeDocument/2006/relationships/tags" Target="../tags/tag28.xml"/><Relationship Id="rId6" Type="http://schemas.openxmlformats.org/officeDocument/2006/relationships/image" Target="../media/image51.png"/><Relationship Id="rId5" Type="http://schemas.openxmlformats.org/officeDocument/2006/relationships/image" Target="../media/image50.svg"/><Relationship Id="rId4" Type="http://schemas.openxmlformats.org/officeDocument/2006/relationships/image" Target="../media/image49.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35.xml"/><Relationship Id="rId1" Type="http://schemas.openxmlformats.org/officeDocument/2006/relationships/tags" Target="../tags/tag2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15.xml"/><Relationship Id="rId4" Type="http://schemas.openxmlformats.org/officeDocument/2006/relationships/image" Target="../media/image34.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15.xml"/><Relationship Id="rId5" Type="http://schemas.openxmlformats.org/officeDocument/2006/relationships/image" Target="../media/image37.png"/><Relationship Id="rId4" Type="http://schemas.openxmlformats.org/officeDocument/2006/relationships/image" Target="../media/image3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p:txBody>
          <a:bodyPr/>
          <a:lstStyle/>
          <a:p>
            <a:r>
              <a:rPr lang="en-US" sz="800" b="1">
                <a:solidFill>
                  <a:srgbClr val="E8EAED"/>
                </a:solidFill>
                <a:latin typeface="+mn-lt"/>
              </a:rPr>
              <a:t>Slide 1 Start of presentation, ss says</a:t>
            </a:r>
            <a:r>
              <a:rPr lang="en-US" sz="800" b="1" baseline="0">
                <a:solidFill>
                  <a:srgbClr val="E8EAED"/>
                </a:solidFill>
                <a:latin typeface="+mn-lt"/>
              </a:rPr>
              <a:t> /s/</a:t>
            </a:r>
            <a:endParaRPr lang="en-US" sz="800">
              <a:solidFill>
                <a:srgbClr val="E8EAED"/>
              </a:solidFill>
              <a:latin typeface="+mn-lt"/>
            </a:endParaRPr>
          </a:p>
        </p:txBody>
      </p:sp>
      <p:sp>
        <p:nvSpPr>
          <p:cNvPr id="10" name="TextBox 9">
            <a:extLst>
              <a:ext uri="{FF2B5EF4-FFF2-40B4-BE49-F238E27FC236}">
                <a16:creationId xmlns:a16="http://schemas.microsoft.com/office/drawing/2014/main" id="{2E722E61-587D-1E9A-4D32-C4EDBDA5A679}"/>
              </a:ext>
            </a:extLst>
          </p:cNvPr>
          <p:cNvSpPr txBox="1"/>
          <p:nvPr/>
        </p:nvSpPr>
        <p:spPr>
          <a:xfrm>
            <a:off x="1033669" y="2788387"/>
            <a:ext cx="4586749" cy="1846659"/>
          </a:xfrm>
          <a:prstGeom prst="rect">
            <a:avLst/>
          </a:prstGeom>
          <a:noFill/>
        </p:spPr>
        <p:txBody>
          <a:bodyPr wrap="square">
            <a:spAutoFit/>
          </a:bodyPr>
          <a:lstStyle/>
          <a:p>
            <a:pPr algn="ctr">
              <a:spcBef>
                <a:spcPts val="400"/>
              </a:spcBef>
              <a:defRPr/>
            </a:pPr>
            <a:r>
              <a:rPr lang="en-US" sz="2600">
                <a:solidFill>
                  <a:prstClr val="black"/>
                </a:solidFill>
                <a:latin typeface="Calibri" panose="020F0502020204030204"/>
              </a:rPr>
              <a:t>ff   </a:t>
            </a:r>
            <a:r>
              <a:rPr lang="en-US" sz="2600" err="1">
                <a:solidFill>
                  <a:prstClr val="black"/>
                </a:solidFill>
                <a:latin typeface="Calibri" panose="020F0502020204030204"/>
              </a:rPr>
              <a:t>ll</a:t>
            </a:r>
            <a:r>
              <a:rPr lang="en-US" sz="2600">
                <a:solidFill>
                  <a:prstClr val="black"/>
                </a:solidFill>
                <a:latin typeface="Calibri" panose="020F0502020204030204"/>
              </a:rPr>
              <a:t>   -s suffix </a:t>
            </a:r>
            <a:br>
              <a:rPr lang="en-US" sz="2600">
                <a:solidFill>
                  <a:prstClr val="black"/>
                </a:solidFill>
                <a:latin typeface="Calibri" panose="020F0502020204030204"/>
              </a:rPr>
            </a:br>
            <a:r>
              <a:rPr lang="en-US" sz="2600">
                <a:solidFill>
                  <a:prstClr val="black"/>
                </a:solidFill>
                <a:latin typeface="Calibri" panose="020F0502020204030204"/>
              </a:rPr>
              <a:t>Short and long vowels</a:t>
            </a:r>
            <a:br>
              <a:rPr lang="en-US" sz="2600">
                <a:solidFill>
                  <a:prstClr val="black"/>
                </a:solidFill>
                <a:latin typeface="Calibri" panose="020F0502020204030204"/>
              </a:rPr>
            </a:br>
            <a:r>
              <a:rPr lang="en-US" sz="2600">
                <a:solidFill>
                  <a:prstClr val="black"/>
                </a:solidFill>
                <a:latin typeface="Calibri" panose="020F0502020204030204"/>
              </a:rPr>
              <a:t>Open/closed one-syllable words</a:t>
            </a:r>
            <a:br>
              <a:rPr lang="en-US" sz="2600">
                <a:solidFill>
                  <a:prstClr val="black"/>
                </a:solidFill>
                <a:latin typeface="Calibri" panose="020F0502020204030204"/>
              </a:rPr>
            </a:br>
            <a:r>
              <a:rPr lang="en-US" sz="2600">
                <a:solidFill>
                  <a:prstClr val="black"/>
                </a:solidFill>
                <a:latin typeface="Calibri" panose="020F0502020204030204"/>
              </a:rPr>
              <a:t>she    what    where    there</a:t>
            </a:r>
            <a:r>
              <a:rPr kumimoji="0" lang="en-US" sz="3600" b="0" i="0" u="none" strike="noStrike" kern="1200" cap="none" spc="0" normalizeH="0" baseline="0" noProof="0">
                <a:ln>
                  <a:noFill/>
                </a:ln>
                <a:solidFill>
                  <a:srgbClr val="0E1E42"/>
                </a:solidFill>
                <a:effectLst/>
                <a:uLnTx/>
                <a:uFillTx/>
                <a:latin typeface="Calibri" panose="020F0502020204030204"/>
                <a:ea typeface="+mn-ea"/>
                <a:cs typeface="+mn-cs"/>
              </a:rPr>
              <a:t> </a:t>
            </a:r>
          </a:p>
        </p:txBody>
      </p:sp>
      <p:sp>
        <p:nvSpPr>
          <p:cNvPr id="8" name="TextBox 7">
            <a:extLst>
              <a:ext uri="{FF2B5EF4-FFF2-40B4-BE49-F238E27FC236}">
                <a16:creationId xmlns:a16="http://schemas.microsoft.com/office/drawing/2014/main" id="{B49C2272-3E46-1608-D101-F9747D536576}"/>
              </a:ext>
            </a:extLst>
          </p:cNvPr>
          <p:cNvSpPr txBox="1"/>
          <p:nvPr/>
        </p:nvSpPr>
        <p:spPr>
          <a:xfrm>
            <a:off x="6096000" y="3498249"/>
            <a:ext cx="5831393" cy="646331"/>
          </a:xfrm>
          <a:prstGeom prst="rect">
            <a:avLst/>
          </a:prstGeom>
          <a:noFill/>
        </p:spPr>
        <p:txBody>
          <a:bodyPr wrap="square">
            <a:spAutoFit/>
          </a:bodyPr>
          <a:lstStyle/>
          <a:p>
            <a:pPr marR="0" lvl="0" algn="ctr" defTabSz="914400" rtl="0" eaLnBrk="1" fontAlgn="auto" latinLnBrk="0" hangingPunct="1">
              <a:lnSpc>
                <a:spcPct val="90000"/>
              </a:lnSpc>
              <a:spcBef>
                <a:spcPts val="1000"/>
              </a:spcBef>
              <a:spcAft>
                <a:spcPts val="0"/>
              </a:spcAft>
              <a:buClrTx/>
              <a:buSzTx/>
              <a:tabLst/>
              <a:defRPr/>
            </a:pPr>
            <a:r>
              <a:rPr kumimoji="0" lang="en-US" sz="4000" b="1" i="0" u="none" strike="noStrike" kern="1200" cap="none" spc="0" normalizeH="0" baseline="0" noProof="0">
                <a:ln>
                  <a:noFill/>
                </a:ln>
                <a:solidFill>
                  <a:prstClr val="black"/>
                </a:solidFill>
                <a:effectLst/>
                <a:uLnTx/>
                <a:uFillTx/>
                <a:latin typeface="Calibri" panose="020F0502020204030204"/>
                <a:ea typeface="+mn-ea"/>
                <a:cs typeface="+mn-cs"/>
              </a:rPr>
              <a:t>ss</a:t>
            </a:r>
            <a:r>
              <a:rPr kumimoji="0" lang="en-US" sz="4000" b="1" i="0" u="none" strike="noStrike" kern="1200" cap="none" spc="0" normalizeH="0" baseline="0" noProof="0">
                <a:ln>
                  <a:noFill/>
                </a:ln>
                <a:solidFill>
                  <a:srgbClr val="0E1E42"/>
                </a:solidFill>
                <a:effectLst/>
                <a:uLnTx/>
                <a:uFillTx/>
                <a:latin typeface="Calibri" panose="020F0502020204030204"/>
                <a:ea typeface="+mn-ea"/>
                <a:cs typeface="+mn-cs"/>
              </a:rPr>
              <a:t> says /s/    here</a:t>
            </a:r>
            <a:endParaRPr kumimoji="0" lang="en-AU" sz="4000" b="1" i="0" u="none" strike="noStrike" kern="1200" cap="none" spc="0" normalizeH="0" baseline="0" noProof="0">
              <a:ln>
                <a:noFill/>
              </a:ln>
              <a:solidFill>
                <a:srgbClr val="0E1E42"/>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61048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A61220-7668-D267-DF78-FBD5866B7A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DCE9C31-3393-6CAB-A9A1-32071A3A695B}"/>
              </a:ext>
            </a:extLst>
          </p:cNvPr>
          <p:cNvSpPr>
            <a:spLocks noGrp="1"/>
          </p:cNvSpPr>
          <p:nvPr>
            <p:ph type="title"/>
          </p:nvPr>
        </p:nvSpPr>
        <p:spPr/>
        <p:txBody>
          <a:bodyPr/>
          <a:lstStyle/>
          <a:p>
            <a:r>
              <a:rPr lang="en-AU" sz="800" kern="1200">
                <a:solidFill>
                  <a:srgbClr val="E8EAED"/>
                </a:solidFill>
                <a:effectLst/>
                <a:latin typeface="+mn-lt"/>
                <a:ea typeface="+mj-ea"/>
                <a:cs typeface="+mj-cs"/>
              </a:rPr>
              <a:t>Slide 10 Review</a:t>
            </a:r>
            <a:endParaRPr lang="en-AU" sz="800">
              <a:solidFill>
                <a:srgbClr val="E8EAED"/>
              </a:solidFill>
              <a:latin typeface="+mn-lt"/>
            </a:endParaRPr>
          </a:p>
        </p:txBody>
      </p:sp>
      <p:sp>
        <p:nvSpPr>
          <p:cNvPr id="4" name="Content Placeholder 2">
            <a:extLst>
              <a:ext uri="{FF2B5EF4-FFF2-40B4-BE49-F238E27FC236}">
                <a16:creationId xmlns:a16="http://schemas.microsoft.com/office/drawing/2014/main" id="{B082C8DF-0F84-C0E3-0B59-EF61F20BCFE9}"/>
              </a:ext>
            </a:extLst>
          </p:cNvPr>
          <p:cNvSpPr txBox="1">
            <a:spLocks/>
          </p:cNvSpPr>
          <p:nvPr/>
        </p:nvSpPr>
        <p:spPr>
          <a:xfrm>
            <a:off x="288209" y="2881403"/>
            <a:ext cx="1190625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dots   figs   yaks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7192154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904178-31D1-8D7C-2058-574678CB9089}"/>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E684F132-D366-8AEF-9039-728741CA49CA}"/>
              </a:ext>
            </a:extLst>
          </p:cNvPr>
          <p:cNvSpPr>
            <a:spLocks noGrp="1"/>
          </p:cNvSpPr>
          <p:nvPr>
            <p:ph type="title"/>
          </p:nvPr>
        </p:nvSpPr>
        <p:spPr/>
        <p:txBody>
          <a:bodyPr/>
          <a:lstStyle/>
          <a:p>
            <a:r>
              <a:rPr lang="en-AU" sz="800" kern="1200">
                <a:solidFill>
                  <a:srgbClr val="E8EAED"/>
                </a:solidFill>
                <a:effectLst/>
                <a:latin typeface="+mn-lt"/>
                <a:ea typeface="+mj-ea"/>
                <a:cs typeface="+mj-cs"/>
              </a:rPr>
              <a:t>Slide 11 Review</a:t>
            </a:r>
            <a:endParaRPr lang="en-AU" sz="800">
              <a:solidFill>
                <a:srgbClr val="E8EAED"/>
              </a:solidFill>
              <a:latin typeface="+mn-lt"/>
            </a:endParaRPr>
          </a:p>
        </p:txBody>
      </p:sp>
      <p:grpSp>
        <p:nvGrpSpPr>
          <p:cNvPr id="2" name="Group 1" descr="logs, pens, cans">
            <a:extLst>
              <a:ext uri="{FF2B5EF4-FFF2-40B4-BE49-F238E27FC236}">
                <a16:creationId xmlns:a16="http://schemas.microsoft.com/office/drawing/2014/main" id="{F0089D4E-B176-E0D2-C722-A84F869BA1A1}"/>
              </a:ext>
            </a:extLst>
          </p:cNvPr>
          <p:cNvGrpSpPr/>
          <p:nvPr/>
        </p:nvGrpSpPr>
        <p:grpSpPr>
          <a:xfrm>
            <a:off x="269051" y="2035131"/>
            <a:ext cx="11660524" cy="2558818"/>
            <a:chOff x="269051" y="2035131"/>
            <a:chExt cx="11660524" cy="2558818"/>
          </a:xfrm>
        </p:grpSpPr>
        <p:pic>
          <p:nvPicPr>
            <p:cNvPr id="3" name="Picture 2">
              <a:extLst>
                <a:ext uri="{FF2B5EF4-FFF2-40B4-BE49-F238E27FC236}">
                  <a16:creationId xmlns:a16="http://schemas.microsoft.com/office/drawing/2014/main" id="{EB3F8DC6-C7CB-EE37-F67C-20E7BD090E1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69051" y="2584174"/>
              <a:ext cx="3307055" cy="2009775"/>
            </a:xfrm>
            <a:prstGeom prst="rect">
              <a:avLst/>
            </a:prstGeom>
          </p:spPr>
        </p:pic>
        <p:pic>
          <p:nvPicPr>
            <p:cNvPr id="4" name="Picture 3">
              <a:extLst>
                <a:ext uri="{FF2B5EF4-FFF2-40B4-BE49-F238E27FC236}">
                  <a16:creationId xmlns:a16="http://schemas.microsoft.com/office/drawing/2014/main" id="{562B6A1B-8ADF-BD41-3F54-72786A77865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832921" y="2035131"/>
              <a:ext cx="3831126" cy="2465017"/>
            </a:xfrm>
            <a:prstGeom prst="rect">
              <a:avLst/>
            </a:prstGeom>
          </p:spPr>
        </p:pic>
        <p:pic>
          <p:nvPicPr>
            <p:cNvPr id="5" name="Picture 4">
              <a:extLst>
                <a:ext uri="{FF2B5EF4-FFF2-40B4-BE49-F238E27FC236}">
                  <a16:creationId xmlns:a16="http://schemas.microsoft.com/office/drawing/2014/main" id="{CF422A55-8546-98B8-2EF2-F0D859555CB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587409" y="2357851"/>
              <a:ext cx="3342166" cy="2142297"/>
            </a:xfrm>
            <a:prstGeom prst="rect">
              <a:avLst/>
            </a:prstGeom>
          </p:spPr>
        </p:pic>
      </p:grpSp>
    </p:spTree>
    <p:extLst>
      <p:ext uri="{BB962C8B-B14F-4D97-AF65-F5344CB8AC3E}">
        <p14:creationId xmlns:p14="http://schemas.microsoft.com/office/powerpoint/2010/main" val="5698347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60874FA-F41F-C4AE-E921-0766AC8D7A9F}"/>
              </a:ext>
            </a:extLst>
          </p:cNvPr>
          <p:cNvSpPr>
            <a:spLocks noGrp="1"/>
          </p:cNvSpPr>
          <p:nvPr>
            <p:ph type="title"/>
          </p:nvPr>
        </p:nvSpPr>
        <p:spPr/>
        <p:txBody>
          <a:bodyPr/>
          <a:lstStyle/>
          <a:p>
            <a:r>
              <a:rPr lang="en-AU" sz="800" kern="1200">
                <a:solidFill>
                  <a:srgbClr val="E8EAED"/>
                </a:solidFill>
                <a:effectLst/>
                <a:latin typeface="+mn-lt"/>
                <a:ea typeface="+mj-ea"/>
                <a:cs typeface="+mj-cs"/>
              </a:rPr>
              <a:t>Slide</a:t>
            </a:r>
            <a:r>
              <a:rPr lang="en-AU" sz="800" kern="1200" baseline="0">
                <a:solidFill>
                  <a:srgbClr val="E8EAED"/>
                </a:solidFill>
                <a:effectLst/>
                <a:latin typeface="+mn-lt"/>
                <a:ea typeface="+mj-ea"/>
                <a:cs typeface="+mj-cs"/>
              </a:rPr>
              <a:t> 12 Review</a:t>
            </a:r>
            <a:endParaRPr lang="en-AU" sz="800">
              <a:solidFill>
                <a:srgbClr val="E8EAED"/>
              </a:solidFill>
              <a:latin typeface="+mn-lt"/>
            </a:endParaRPr>
          </a:p>
        </p:txBody>
      </p:sp>
      <p:sp>
        <p:nvSpPr>
          <p:cNvPr id="2" name="Content Placeholder 2">
            <a:extLst>
              <a:ext uri="{FF2B5EF4-FFF2-40B4-BE49-F238E27FC236}">
                <a16:creationId xmlns:a16="http://schemas.microsoft.com/office/drawing/2014/main" id="{82C518C5-302B-1999-06F4-A43C02BBAC9C}"/>
              </a:ext>
            </a:extLst>
          </p:cNvPr>
          <p:cNvSpPr txBox="1">
            <a:spLocks/>
          </p:cNvSpPr>
          <p:nvPr/>
        </p:nvSpPr>
        <p:spPr>
          <a:xfrm>
            <a:off x="263716" y="2910432"/>
            <a:ext cx="11601450" cy="12834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600">
                <a:solidFill>
                  <a:srgbClr val="4557AD"/>
                </a:solidFill>
                <a:latin typeface="Tenorite" pitchFamily="2" charset="0"/>
                <a:ea typeface="Verdana" panose="020B0604030504040204" pitchFamily="34" charset="0"/>
                <a:cs typeface="Verdana" panose="020B0604030504040204" pitchFamily="34" charset="0"/>
              </a:rPr>
              <a:t>where  she  what  there</a:t>
            </a:r>
            <a:endParaRPr lang="en-AU" sz="86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3671130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3E3841-64B7-8BA8-B16B-452E5195F98F}"/>
              </a:ext>
            </a:extLst>
          </p:cNvPr>
          <p:cNvSpPr>
            <a:spLocks noGrp="1"/>
          </p:cNvSpPr>
          <p:nvPr>
            <p:ph type="title"/>
          </p:nvPr>
        </p:nvSpPr>
        <p:spPr/>
        <p:txBody>
          <a:bodyPr/>
          <a:lstStyle/>
          <a:p>
            <a:r>
              <a:rPr lang="en-AU" sz="800" kern="1200">
                <a:solidFill>
                  <a:srgbClr val="E8EAED"/>
                </a:solidFill>
                <a:effectLst/>
                <a:latin typeface="+mn-lt"/>
                <a:ea typeface="+mj-ea"/>
                <a:cs typeface="+mj-cs"/>
              </a:rPr>
              <a:t>Slide</a:t>
            </a:r>
            <a:r>
              <a:rPr lang="en-AU" sz="800" kern="1200" baseline="0">
                <a:solidFill>
                  <a:srgbClr val="E8EAED"/>
                </a:solidFill>
                <a:effectLst/>
                <a:latin typeface="+mn-lt"/>
                <a:ea typeface="+mj-ea"/>
                <a:cs typeface="+mj-cs"/>
              </a:rPr>
              <a:t> 13 Review</a:t>
            </a:r>
            <a:endParaRPr lang="en-AU" sz="800">
              <a:solidFill>
                <a:srgbClr val="E8EAED"/>
              </a:solidFill>
              <a:latin typeface="+mn-lt"/>
            </a:endParaRPr>
          </a:p>
        </p:txBody>
      </p:sp>
      <p:sp>
        <p:nvSpPr>
          <p:cNvPr id="2" name="Content Placeholder 2">
            <a:extLst>
              <a:ext uri="{FF2B5EF4-FFF2-40B4-BE49-F238E27FC236}">
                <a16:creationId xmlns:a16="http://schemas.microsoft.com/office/drawing/2014/main" id="{BA41D904-2A36-69CF-D574-56CBF0E5F90F}"/>
              </a:ext>
            </a:extLst>
          </p:cNvPr>
          <p:cNvSpPr txBox="1">
            <a:spLocks/>
          </p:cNvSpPr>
          <p:nvPr/>
        </p:nvSpPr>
        <p:spPr>
          <a:xfrm>
            <a:off x="295275" y="2274838"/>
            <a:ext cx="11601450" cy="230832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He is up the hill and she is there at the cliffs.</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0572197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9B447DF-EA20-C060-347F-F0A4BCB8B9F8}"/>
              </a:ext>
            </a:extLst>
          </p:cNvPr>
          <p:cNvSpPr>
            <a:spLocks noGrp="1"/>
          </p:cNvSpPr>
          <p:nvPr>
            <p:ph type="title"/>
          </p:nvPr>
        </p:nvSpPr>
        <p:spPr/>
        <p:txBody>
          <a:bodyPr/>
          <a:lstStyle/>
          <a:p>
            <a:r>
              <a:rPr lang="en-AU" sz="800" kern="1200">
                <a:solidFill>
                  <a:srgbClr val="E8EAED"/>
                </a:solidFill>
                <a:effectLst/>
                <a:latin typeface="+mn-lt"/>
                <a:ea typeface="+mj-ea"/>
                <a:cs typeface="+mj-cs"/>
              </a:rPr>
              <a:t>Slide</a:t>
            </a:r>
            <a:r>
              <a:rPr lang="en-AU" sz="800" kern="1200" baseline="0">
                <a:solidFill>
                  <a:srgbClr val="E8EAED"/>
                </a:solidFill>
                <a:effectLst/>
                <a:latin typeface="+mn-lt"/>
                <a:ea typeface="+mj-ea"/>
                <a:cs typeface="+mj-cs"/>
              </a:rPr>
              <a:t> 14 Review</a:t>
            </a:r>
            <a:endParaRPr lang="en-AU" sz="800">
              <a:solidFill>
                <a:srgbClr val="E8EAED"/>
              </a:solidFill>
              <a:latin typeface="+mn-lt"/>
            </a:endParaRPr>
          </a:p>
        </p:txBody>
      </p:sp>
      <p:pic>
        <p:nvPicPr>
          <p:cNvPr id="2" name="Graphic 1" descr="Pencil outline">
            <a:extLst>
              <a:ext uri="{FF2B5EF4-FFF2-40B4-BE49-F238E27FC236}">
                <a16:creationId xmlns:a16="http://schemas.microsoft.com/office/drawing/2014/main" id="{36FB0127-56B5-8E0E-3C69-CEFBA2AB6EC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20973422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16A502A-DF04-C015-9D11-BEBBA35EB27B}"/>
              </a:ext>
            </a:extLst>
          </p:cNvPr>
          <p:cNvSpPr>
            <a:spLocks noGrp="1"/>
          </p:cNvSpPr>
          <p:nvPr>
            <p:ph type="title"/>
          </p:nvPr>
        </p:nvSpPr>
        <p:spPr/>
        <p:txBody>
          <a:bodyPr/>
          <a:lstStyle/>
          <a:p>
            <a:r>
              <a:rPr lang="en-US" sz="800">
                <a:solidFill>
                  <a:srgbClr val="E8EAED"/>
                </a:solidFill>
                <a:latin typeface="+mn-lt"/>
              </a:rPr>
              <a:t>Slide 15 End of review, start of lesson</a:t>
            </a:r>
            <a:endParaRPr lang="en-AU" sz="800">
              <a:solidFill>
                <a:srgbClr val="E8EAED"/>
              </a:solidFill>
              <a:latin typeface="+mn-lt"/>
            </a:endParaRPr>
          </a:p>
        </p:txBody>
      </p:sp>
    </p:spTree>
    <p:extLst>
      <p:ext uri="{BB962C8B-B14F-4D97-AF65-F5344CB8AC3E}">
        <p14:creationId xmlns:p14="http://schemas.microsoft.com/office/powerpoint/2010/main" val="34783266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CC8FAF-631B-B9A8-8B64-3FB835DF72B2}"/>
              </a:ext>
            </a:extLst>
          </p:cNvPr>
          <p:cNvSpPr>
            <a:spLocks noGrp="1"/>
          </p:cNvSpPr>
          <p:nvPr>
            <p:ph type="title"/>
          </p:nvPr>
        </p:nvSpPr>
        <p:spPr/>
        <p:txBody>
          <a:bodyPr/>
          <a:lstStyle/>
          <a:p>
            <a:r>
              <a:rPr lang="en-AU" sz="800">
                <a:solidFill>
                  <a:srgbClr val="E8EAED"/>
                </a:solidFill>
                <a:latin typeface="+mn-lt"/>
              </a:rPr>
              <a:t>Slide 16 Phonemic awareness</a:t>
            </a:r>
          </a:p>
        </p:txBody>
      </p:sp>
      <p:grpSp>
        <p:nvGrpSpPr>
          <p:cNvPr id="11" name="Group 10" descr="Four shapes in a row: a square with two circular arrows in it to represent swapping, a circle with two circular arrows in in to represent swapping, and two squares">
            <a:extLst>
              <a:ext uri="{FF2B5EF4-FFF2-40B4-BE49-F238E27FC236}">
                <a16:creationId xmlns:a16="http://schemas.microsoft.com/office/drawing/2014/main" id="{46F43037-6A09-EE29-2395-7E00FEC25DEC}"/>
              </a:ext>
            </a:extLst>
          </p:cNvPr>
          <p:cNvGrpSpPr/>
          <p:nvPr/>
        </p:nvGrpSpPr>
        <p:grpSpPr>
          <a:xfrm>
            <a:off x="2433056" y="2878709"/>
            <a:ext cx="6843204" cy="1541932"/>
            <a:chOff x="2433056" y="2878709"/>
            <a:chExt cx="6843204" cy="1541932"/>
          </a:xfrm>
        </p:grpSpPr>
        <p:grpSp>
          <p:nvGrpSpPr>
            <p:cNvPr id="12" name="Group 11">
              <a:extLst>
                <a:ext uri="{FF2B5EF4-FFF2-40B4-BE49-F238E27FC236}">
                  <a16:creationId xmlns:a16="http://schemas.microsoft.com/office/drawing/2014/main" id="{7296E1ED-17B2-0A9B-6862-4BD614FEAD63}"/>
                </a:ext>
              </a:extLst>
            </p:cNvPr>
            <p:cNvGrpSpPr/>
            <p:nvPr/>
          </p:nvGrpSpPr>
          <p:grpSpPr>
            <a:xfrm>
              <a:off x="2433056" y="2878709"/>
              <a:ext cx="6843204" cy="1541932"/>
              <a:chOff x="2433056" y="2878709"/>
              <a:chExt cx="6843204" cy="1541932"/>
            </a:xfrm>
          </p:grpSpPr>
          <p:sp>
            <p:nvSpPr>
              <p:cNvPr id="15" name="Rounded Rectangle 13">
                <a:extLst>
                  <a:ext uri="{FF2B5EF4-FFF2-40B4-BE49-F238E27FC236}">
                    <a16:creationId xmlns:a16="http://schemas.microsoft.com/office/drawing/2014/main" id="{0F218A4A-0B8D-AE69-1C0E-49941B83663C}"/>
                  </a:ext>
                </a:extLst>
              </p:cNvPr>
              <p:cNvSpPr/>
              <p:nvPr/>
            </p:nvSpPr>
            <p:spPr>
              <a:xfrm>
                <a:off x="2433056"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7E5BADF0-22F4-3B73-F54D-7C5C0194A79E}"/>
                  </a:ext>
                </a:extLst>
              </p:cNvPr>
              <p:cNvSpPr/>
              <p:nvPr/>
            </p:nvSpPr>
            <p:spPr>
              <a:xfrm>
                <a:off x="4245631" y="2878709"/>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3">
                <a:extLst>
                  <a:ext uri="{FF2B5EF4-FFF2-40B4-BE49-F238E27FC236}">
                    <a16:creationId xmlns:a16="http://schemas.microsoft.com/office/drawing/2014/main" id="{ED088676-AFC7-FE99-55E1-D5EC22D4C810}"/>
                  </a:ext>
                </a:extLst>
              </p:cNvPr>
              <p:cNvSpPr/>
              <p:nvPr/>
            </p:nvSpPr>
            <p:spPr>
              <a:xfrm>
                <a:off x="6031000" y="2878709"/>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3">
                <a:extLst>
                  <a:ext uri="{FF2B5EF4-FFF2-40B4-BE49-F238E27FC236}">
                    <a16:creationId xmlns:a16="http://schemas.microsoft.com/office/drawing/2014/main" id="{545A7226-D28D-B274-658F-B98932D42DFE}"/>
                  </a:ext>
                </a:extLst>
              </p:cNvPr>
              <p:cNvSpPr/>
              <p:nvPr/>
            </p:nvSpPr>
            <p:spPr>
              <a:xfrm>
                <a:off x="7734329"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3" name="Picture 12">
              <a:extLst>
                <a:ext uri="{FF2B5EF4-FFF2-40B4-BE49-F238E27FC236}">
                  <a16:creationId xmlns:a16="http://schemas.microsoft.com/office/drawing/2014/main" id="{46CF24B8-8E90-7E04-57FD-E60207D42698}"/>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2487679" y="2933332"/>
              <a:ext cx="1432684" cy="1432684"/>
            </a:xfrm>
            <a:prstGeom prst="rect">
              <a:avLst/>
            </a:prstGeom>
          </p:spPr>
        </p:pic>
        <p:pic>
          <p:nvPicPr>
            <p:cNvPr id="14" name="Picture 13">
              <a:extLst>
                <a:ext uri="{FF2B5EF4-FFF2-40B4-BE49-F238E27FC236}">
                  <a16:creationId xmlns:a16="http://schemas.microsoft.com/office/drawing/2014/main" id="{A9A8E9F4-55B0-99CB-4360-D9340EAD0A9A}"/>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4300254" y="2933332"/>
              <a:ext cx="1432684" cy="1432684"/>
            </a:xfrm>
            <a:prstGeom prst="rect">
              <a:avLst/>
            </a:prstGeom>
          </p:spPr>
        </p:pic>
      </p:grpSp>
    </p:spTree>
    <p:extLst>
      <p:ext uri="{BB962C8B-B14F-4D97-AF65-F5344CB8AC3E}">
        <p14:creationId xmlns:p14="http://schemas.microsoft.com/office/powerpoint/2010/main" val="8491051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BBC650-3F66-4D67-BC7C-07FF29419ED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B8E06D5A-C501-87F2-A0EF-24DA8311661D}"/>
              </a:ext>
            </a:extLst>
          </p:cNvPr>
          <p:cNvSpPr>
            <a:spLocks noGrp="1"/>
          </p:cNvSpPr>
          <p:nvPr>
            <p:ph type="title"/>
          </p:nvPr>
        </p:nvSpPr>
        <p:spPr/>
        <p:txBody>
          <a:bodyPr/>
          <a:lstStyle/>
          <a:p>
            <a:r>
              <a:rPr lang="en-AU" sz="800">
                <a:solidFill>
                  <a:srgbClr val="E8EAED"/>
                </a:solidFill>
                <a:latin typeface="+mn-lt"/>
              </a:rPr>
              <a:t>Slide 17 Phonemic</a:t>
            </a:r>
            <a:r>
              <a:rPr lang="en-AU" sz="800" baseline="0">
                <a:solidFill>
                  <a:srgbClr val="E8EAED"/>
                </a:solidFill>
                <a:latin typeface="+mn-lt"/>
              </a:rPr>
              <a:t> awareness</a:t>
            </a:r>
            <a:endParaRPr lang="en-AU" sz="800">
              <a:solidFill>
                <a:srgbClr val="E8EAED"/>
              </a:solidFill>
              <a:latin typeface="+mn-lt"/>
            </a:endParaRPr>
          </a:p>
        </p:txBody>
      </p:sp>
      <p:grpSp>
        <p:nvGrpSpPr>
          <p:cNvPr id="26" name="Group 25" descr="Four shapes in a row: a square with two circular arrows in it to represent swapping, a circle with two circular arrows in in to represent swapping, and two squares">
            <a:extLst>
              <a:ext uri="{FF2B5EF4-FFF2-40B4-BE49-F238E27FC236}">
                <a16:creationId xmlns:a16="http://schemas.microsoft.com/office/drawing/2014/main" id="{C74D7551-06AA-B8A0-7A58-D3612D4D63A9}"/>
              </a:ext>
            </a:extLst>
          </p:cNvPr>
          <p:cNvGrpSpPr/>
          <p:nvPr/>
        </p:nvGrpSpPr>
        <p:grpSpPr>
          <a:xfrm>
            <a:off x="2433056" y="2878709"/>
            <a:ext cx="6843204" cy="1541932"/>
            <a:chOff x="2433056" y="2878709"/>
            <a:chExt cx="6843204" cy="1541932"/>
          </a:xfrm>
        </p:grpSpPr>
        <p:grpSp>
          <p:nvGrpSpPr>
            <p:cNvPr id="27" name="Group 26">
              <a:extLst>
                <a:ext uri="{FF2B5EF4-FFF2-40B4-BE49-F238E27FC236}">
                  <a16:creationId xmlns:a16="http://schemas.microsoft.com/office/drawing/2014/main" id="{B53BC60B-C982-D78F-DA52-079C36611274}"/>
                </a:ext>
              </a:extLst>
            </p:cNvPr>
            <p:cNvGrpSpPr/>
            <p:nvPr/>
          </p:nvGrpSpPr>
          <p:grpSpPr>
            <a:xfrm>
              <a:off x="2433056" y="2878709"/>
              <a:ext cx="6843204" cy="1541932"/>
              <a:chOff x="2433056" y="2878709"/>
              <a:chExt cx="6843204" cy="1541932"/>
            </a:xfrm>
          </p:grpSpPr>
          <p:sp>
            <p:nvSpPr>
              <p:cNvPr id="30" name="Rounded Rectangle 13">
                <a:extLst>
                  <a:ext uri="{FF2B5EF4-FFF2-40B4-BE49-F238E27FC236}">
                    <a16:creationId xmlns:a16="http://schemas.microsoft.com/office/drawing/2014/main" id="{DEB82F35-9C17-D0AB-0AD3-CE0D1238A488}"/>
                  </a:ext>
                </a:extLst>
              </p:cNvPr>
              <p:cNvSpPr/>
              <p:nvPr/>
            </p:nvSpPr>
            <p:spPr>
              <a:xfrm>
                <a:off x="2433056"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BA0143CF-2017-F33A-D5D1-943F3C4F93CA}"/>
                  </a:ext>
                </a:extLst>
              </p:cNvPr>
              <p:cNvSpPr/>
              <p:nvPr/>
            </p:nvSpPr>
            <p:spPr>
              <a:xfrm>
                <a:off x="4245631" y="2878709"/>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ounded Rectangle 13">
                <a:extLst>
                  <a:ext uri="{FF2B5EF4-FFF2-40B4-BE49-F238E27FC236}">
                    <a16:creationId xmlns:a16="http://schemas.microsoft.com/office/drawing/2014/main" id="{2D52C5F2-68AC-1F27-0B2A-54926C6E24AC}"/>
                  </a:ext>
                </a:extLst>
              </p:cNvPr>
              <p:cNvSpPr/>
              <p:nvPr/>
            </p:nvSpPr>
            <p:spPr>
              <a:xfrm>
                <a:off x="6031000" y="2878709"/>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ounded Rectangle 13">
                <a:extLst>
                  <a:ext uri="{FF2B5EF4-FFF2-40B4-BE49-F238E27FC236}">
                    <a16:creationId xmlns:a16="http://schemas.microsoft.com/office/drawing/2014/main" id="{2EE389DC-4C52-8221-F063-02909A2D8A86}"/>
                  </a:ext>
                </a:extLst>
              </p:cNvPr>
              <p:cNvSpPr/>
              <p:nvPr/>
            </p:nvSpPr>
            <p:spPr>
              <a:xfrm>
                <a:off x="7734329"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8" name="Picture 27">
              <a:extLst>
                <a:ext uri="{FF2B5EF4-FFF2-40B4-BE49-F238E27FC236}">
                  <a16:creationId xmlns:a16="http://schemas.microsoft.com/office/drawing/2014/main" id="{ED131BAD-BF80-A494-3B02-9B14FDA50F98}"/>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2487679" y="2933332"/>
              <a:ext cx="1432684" cy="1432684"/>
            </a:xfrm>
            <a:prstGeom prst="rect">
              <a:avLst/>
            </a:prstGeom>
          </p:spPr>
        </p:pic>
        <p:pic>
          <p:nvPicPr>
            <p:cNvPr id="29" name="Picture 28">
              <a:extLst>
                <a:ext uri="{FF2B5EF4-FFF2-40B4-BE49-F238E27FC236}">
                  <a16:creationId xmlns:a16="http://schemas.microsoft.com/office/drawing/2014/main" id="{CB5174FC-C64D-DF9A-67DA-9B033B0143D9}"/>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4300254" y="2933332"/>
              <a:ext cx="1432684" cy="1432684"/>
            </a:xfrm>
            <a:prstGeom prst="rect">
              <a:avLst/>
            </a:prstGeom>
          </p:spPr>
        </p:pic>
      </p:grpSp>
    </p:spTree>
    <p:extLst>
      <p:ext uri="{BB962C8B-B14F-4D97-AF65-F5344CB8AC3E}">
        <p14:creationId xmlns:p14="http://schemas.microsoft.com/office/powerpoint/2010/main" val="25784230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620CFF-B70F-D447-BB68-FCF1F709DD0A}"/>
              </a:ext>
            </a:extLst>
          </p:cNvPr>
          <p:cNvSpPr>
            <a:spLocks noGrp="1"/>
          </p:cNvSpPr>
          <p:nvPr>
            <p:ph type="title"/>
          </p:nvPr>
        </p:nvSpPr>
        <p:spPr/>
        <p:txBody>
          <a:bodyPr/>
          <a:lstStyle/>
          <a:p>
            <a:r>
              <a:rPr lang="en-US" sz="800">
                <a:solidFill>
                  <a:srgbClr val="E8EAED"/>
                </a:solidFill>
                <a:latin typeface="+mn-lt"/>
              </a:rPr>
              <a:t>Slide 18 Learning intention and success criteria</a:t>
            </a:r>
          </a:p>
        </p:txBody>
      </p:sp>
      <p:sp>
        <p:nvSpPr>
          <p:cNvPr id="7" name="TextBox 6">
            <a:extLst>
              <a:ext uri="{FF2B5EF4-FFF2-40B4-BE49-F238E27FC236}">
                <a16:creationId xmlns:a16="http://schemas.microsoft.com/office/drawing/2014/main" id="{1034A4EF-70BE-1ABD-C937-38C9F58ADED4}"/>
              </a:ext>
            </a:extLst>
          </p:cNvPr>
          <p:cNvSpPr txBox="1"/>
          <p:nvPr/>
        </p:nvSpPr>
        <p:spPr>
          <a:xfrm>
            <a:off x="1002889" y="3703191"/>
            <a:ext cx="7654413" cy="2028248"/>
          </a:xfrm>
          <a:prstGeom prst="rect">
            <a:avLst/>
          </a:prstGeom>
          <a:noFill/>
        </p:spPr>
        <p:txBody>
          <a:bodyPr wrap="square">
            <a:spAutoFit/>
          </a:bodyPr>
          <a:lstStyle/>
          <a:p>
            <a:pPr marR="0" lvl="0" algn="l" defTabSz="914400" rtl="0" eaLnBrk="1" fontAlgn="auto" latinLnBrk="0" hangingPunct="1">
              <a:lnSpc>
                <a:spcPct val="90000"/>
              </a:lnSpc>
              <a:spcBef>
                <a:spcPts val="1000"/>
              </a:spcBef>
              <a:spcAft>
                <a:spcPts val="0"/>
              </a:spcAft>
              <a:buClrTx/>
              <a:buSzTx/>
              <a:tabLst/>
              <a:defRPr/>
            </a:pPr>
            <a:r>
              <a:rPr kumimoji="0" lang="en-US" sz="2800" b="0" i="0" u="none" strike="noStrike" kern="1200" cap="none" spc="0" normalizeH="0" baseline="0" noProof="0">
                <a:ln>
                  <a:noFill/>
                </a:ln>
                <a:solidFill>
                  <a:srgbClr val="0E1E42"/>
                </a:solidFill>
                <a:effectLst/>
                <a:uLnTx/>
                <a:uFillTx/>
                <a:latin typeface="Calibri"/>
                <a:ea typeface="Verdana"/>
                <a:cs typeface="Calibri"/>
              </a:rPr>
              <a:t>I will know I have been successful if I can:</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E1E42"/>
                </a:solidFill>
                <a:effectLst/>
                <a:uLnTx/>
                <a:uFillTx/>
                <a:latin typeface="Calibri"/>
                <a:ea typeface="Verdana"/>
                <a:cs typeface="Calibri"/>
              </a:rPr>
              <a:t>say the sound for ss</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E1E42"/>
                </a:solidFill>
                <a:effectLst/>
                <a:uLnTx/>
                <a:uFillTx/>
                <a:latin typeface="Calibri"/>
                <a:ea typeface="Verdana"/>
                <a:cs typeface="Calibri"/>
              </a:rPr>
              <a:t>read</a:t>
            </a:r>
            <a:r>
              <a:rPr kumimoji="0" lang="en-US" sz="2800" b="0" i="0" u="none" strike="noStrike" kern="1200" cap="none" spc="0" normalizeH="0" baseline="0" noProof="0">
                <a:ln>
                  <a:noFill/>
                </a:ln>
                <a:solidFill>
                  <a:prstClr val="black"/>
                </a:solidFill>
                <a:effectLst/>
                <a:uLnTx/>
                <a:uFillTx/>
                <a:latin typeface="Calibri"/>
                <a:ea typeface="Verdana"/>
                <a:cs typeface="Calibri"/>
              </a:rPr>
              <a:t> words</a:t>
            </a:r>
            <a:r>
              <a:rPr kumimoji="0" lang="en-US" sz="2800" b="0" i="0" u="none" strike="noStrike" kern="1200" cap="none" spc="0" normalizeH="0" baseline="0" noProof="0">
                <a:ln>
                  <a:noFill/>
                </a:ln>
                <a:solidFill>
                  <a:srgbClr val="0E1E42"/>
                </a:solidFill>
                <a:effectLst/>
                <a:uLnTx/>
                <a:uFillTx/>
                <a:latin typeface="Calibri"/>
                <a:ea typeface="Verdana"/>
                <a:cs typeface="Calibri"/>
              </a:rPr>
              <a:t> with ss</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prstClr val="black"/>
                </a:solidFill>
                <a:effectLst/>
                <a:uLnTx/>
                <a:uFillTx/>
                <a:latin typeface="Calibri"/>
                <a:ea typeface="Verdana"/>
                <a:cs typeface="Calibri"/>
              </a:rPr>
              <a:t>spell</a:t>
            </a:r>
            <a:r>
              <a:rPr kumimoji="0" lang="en-US" sz="2800" b="0" i="0" u="none" strike="noStrike" kern="1200" cap="none" spc="0" normalizeH="0" baseline="0" noProof="0">
                <a:ln>
                  <a:noFill/>
                </a:ln>
                <a:solidFill>
                  <a:srgbClr val="0E1E42"/>
                </a:solidFill>
                <a:effectLst/>
                <a:uLnTx/>
                <a:uFillTx/>
                <a:latin typeface="Calibri"/>
                <a:ea typeface="Verdana"/>
                <a:cs typeface="Calibri"/>
              </a:rPr>
              <a:t> </a:t>
            </a:r>
            <a:r>
              <a:rPr kumimoji="0" lang="en-US" sz="2800" b="0" i="0" u="none" strike="noStrike" kern="1200" cap="none" spc="0" normalizeH="0" baseline="0" noProof="0">
                <a:ln>
                  <a:noFill/>
                </a:ln>
                <a:solidFill>
                  <a:prstClr val="black"/>
                </a:solidFill>
                <a:effectLst/>
                <a:uLnTx/>
                <a:uFillTx/>
                <a:latin typeface="Calibri"/>
                <a:ea typeface="Verdana"/>
                <a:cs typeface="Calibri"/>
              </a:rPr>
              <a:t>words</a:t>
            </a:r>
            <a:r>
              <a:rPr kumimoji="0" lang="en-US" sz="2800" b="0" i="0" u="none" strike="noStrike" kern="1200" cap="none" spc="0" normalizeH="0" baseline="0" noProof="0">
                <a:ln>
                  <a:noFill/>
                </a:ln>
                <a:solidFill>
                  <a:srgbClr val="0E1E42"/>
                </a:solidFill>
                <a:effectLst/>
                <a:uLnTx/>
                <a:uFillTx/>
                <a:latin typeface="Calibri"/>
                <a:ea typeface="Verdana"/>
                <a:cs typeface="Calibri"/>
              </a:rPr>
              <a:t> with ss.</a:t>
            </a:r>
          </a:p>
        </p:txBody>
      </p:sp>
    </p:spTree>
    <p:custDataLst>
      <p:tags r:id="rId1"/>
    </p:custDataLst>
    <p:extLst>
      <p:ext uri="{BB962C8B-B14F-4D97-AF65-F5344CB8AC3E}">
        <p14:creationId xmlns:p14="http://schemas.microsoft.com/office/powerpoint/2010/main" val="4379839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7CD9CE-12DE-A588-63B5-EE968E5644C3}"/>
              </a:ext>
            </a:extLst>
          </p:cNvPr>
          <p:cNvSpPr>
            <a:spLocks noGrp="1"/>
          </p:cNvSpPr>
          <p:nvPr>
            <p:ph type="title"/>
          </p:nvPr>
        </p:nvSpPr>
        <p:spPr/>
        <p:txBody>
          <a:bodyPr/>
          <a:lstStyle/>
          <a:p>
            <a:r>
              <a:rPr lang="en-AU" sz="800">
                <a:solidFill>
                  <a:srgbClr val="E8EAED"/>
                </a:solidFill>
                <a:latin typeface="+mn-lt"/>
              </a:rPr>
              <a:t>Slide 19 I do</a:t>
            </a:r>
          </a:p>
        </p:txBody>
      </p:sp>
      <p:grpSp>
        <p:nvGrpSpPr>
          <p:cNvPr id="3" name="Group 2" descr="Fairy floss">
            <a:extLst>
              <a:ext uri="{FF2B5EF4-FFF2-40B4-BE49-F238E27FC236}">
                <a16:creationId xmlns:a16="http://schemas.microsoft.com/office/drawing/2014/main" id="{55709F38-12EF-6902-3F89-6BDA45F04E9D}"/>
              </a:ext>
            </a:extLst>
          </p:cNvPr>
          <p:cNvGrpSpPr/>
          <p:nvPr/>
        </p:nvGrpSpPr>
        <p:grpSpPr>
          <a:xfrm>
            <a:off x="0" y="705647"/>
            <a:ext cx="12191999" cy="5670746"/>
            <a:chOff x="0" y="705647"/>
            <a:chExt cx="12191999" cy="5670746"/>
          </a:xfrm>
        </p:grpSpPr>
        <p:sp>
          <p:nvSpPr>
            <p:cNvPr id="4" name="Rounded Rectangle 16">
              <a:extLst>
                <a:ext uri="{FF2B5EF4-FFF2-40B4-BE49-F238E27FC236}">
                  <a16:creationId xmlns:a16="http://schemas.microsoft.com/office/drawing/2014/main" id="{40A7F423-CE20-D92C-316E-11478E402852}"/>
                </a:ext>
              </a:extLst>
            </p:cNvPr>
            <p:cNvSpPr/>
            <p:nvPr/>
          </p:nvSpPr>
          <p:spPr>
            <a:xfrm>
              <a:off x="310896" y="1062089"/>
              <a:ext cx="11558015" cy="5314304"/>
            </a:xfrm>
            <a:prstGeom prst="roundRect">
              <a:avLst>
                <a:gd name="adj" fmla="val 2269"/>
              </a:avLst>
            </a:prstGeom>
            <a:noFill/>
            <a:ln w="38100">
              <a:solidFill>
                <a:srgbClr val="4557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8B0CFFC4-95DA-6B19-C241-2F7D9A4455AC}"/>
                </a:ext>
              </a:extLst>
            </p:cNvPr>
            <p:cNvGrpSpPr/>
            <p:nvPr/>
          </p:nvGrpSpPr>
          <p:grpSpPr>
            <a:xfrm>
              <a:off x="4037376" y="705647"/>
              <a:ext cx="4876800" cy="4876800"/>
              <a:chOff x="4037376" y="705647"/>
              <a:chExt cx="4876800" cy="4876800"/>
            </a:xfrm>
          </p:grpSpPr>
          <p:pic>
            <p:nvPicPr>
              <p:cNvPr id="7" name="Picture 2" descr="Fairy floss">
                <a:extLst>
                  <a:ext uri="{FF2B5EF4-FFF2-40B4-BE49-F238E27FC236}">
                    <a16:creationId xmlns:a16="http://schemas.microsoft.com/office/drawing/2014/main" id="{A0EC5615-7A7D-B90E-1665-20646EB5B19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8371286">
                <a:off x="4037376" y="705647"/>
                <a:ext cx="4876800" cy="48768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C9FF9E87-933D-1F27-B56A-1AFFB59F9583}"/>
                  </a:ext>
                  <a:ext uri="{C183D7F6-B498-43B3-948B-1728B52AA6E4}">
                    <adec:decorative xmlns:adec="http://schemas.microsoft.com/office/drawing/2017/decorative" val="1"/>
                  </a:ext>
                </a:extLst>
              </p:cNvPr>
              <p:cNvSpPr txBox="1"/>
              <p:nvPr/>
            </p:nvSpPr>
            <p:spPr>
              <a:xfrm>
                <a:off x="4420133" y="2398814"/>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ff</a:t>
                </a:r>
              </a:p>
            </p:txBody>
          </p:sp>
          <p:sp>
            <p:nvSpPr>
              <p:cNvPr id="15" name="TextBox 14">
                <a:extLst>
                  <a:ext uri="{FF2B5EF4-FFF2-40B4-BE49-F238E27FC236}">
                    <a16:creationId xmlns:a16="http://schemas.microsoft.com/office/drawing/2014/main" id="{9B9709DB-0D5D-FBA3-A46D-63CAC37E200F}"/>
                  </a:ext>
                  <a:ext uri="{C183D7F6-B498-43B3-948B-1728B52AA6E4}">
                    <adec:decorative xmlns:adec="http://schemas.microsoft.com/office/drawing/2017/decorative" val="1"/>
                  </a:ext>
                </a:extLst>
              </p:cNvPr>
              <p:cNvSpPr txBox="1"/>
              <p:nvPr/>
            </p:nvSpPr>
            <p:spPr>
              <a:xfrm>
                <a:off x="6164558" y="3710395"/>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zz</a:t>
                </a:r>
              </a:p>
            </p:txBody>
          </p:sp>
          <p:sp>
            <p:nvSpPr>
              <p:cNvPr id="17" name="TextBox 16">
                <a:extLst>
                  <a:ext uri="{FF2B5EF4-FFF2-40B4-BE49-F238E27FC236}">
                    <a16:creationId xmlns:a16="http://schemas.microsoft.com/office/drawing/2014/main" id="{E1932380-1065-F357-26B4-147453169E18}"/>
                  </a:ext>
                  <a:ext uri="{C183D7F6-B498-43B3-948B-1728B52AA6E4}">
                    <adec:decorative xmlns:adec="http://schemas.microsoft.com/office/drawing/2017/decorative" val="1"/>
                  </a:ext>
                </a:extLst>
              </p:cNvPr>
              <p:cNvSpPr txBox="1"/>
              <p:nvPr/>
            </p:nvSpPr>
            <p:spPr>
              <a:xfrm>
                <a:off x="6123022" y="2734995"/>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zz</a:t>
                </a:r>
              </a:p>
            </p:txBody>
          </p:sp>
          <p:sp>
            <p:nvSpPr>
              <p:cNvPr id="18" name="TextBox 17">
                <a:extLst>
                  <a:ext uri="{FF2B5EF4-FFF2-40B4-BE49-F238E27FC236}">
                    <a16:creationId xmlns:a16="http://schemas.microsoft.com/office/drawing/2014/main" id="{B7A9E78A-48D7-C0B6-755B-C71E52F20DA5}"/>
                  </a:ext>
                  <a:ext uri="{C183D7F6-B498-43B3-948B-1728B52AA6E4}">
                    <adec:decorative xmlns:adec="http://schemas.microsoft.com/office/drawing/2017/decorative" val="1"/>
                  </a:ext>
                </a:extLst>
              </p:cNvPr>
              <p:cNvSpPr txBox="1"/>
              <p:nvPr/>
            </p:nvSpPr>
            <p:spPr>
              <a:xfrm>
                <a:off x="5224601" y="2187218"/>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ll</a:t>
                </a:r>
              </a:p>
            </p:txBody>
          </p:sp>
          <p:sp>
            <p:nvSpPr>
              <p:cNvPr id="23" name="TextBox 22">
                <a:extLst>
                  <a:ext uri="{FF2B5EF4-FFF2-40B4-BE49-F238E27FC236}">
                    <a16:creationId xmlns:a16="http://schemas.microsoft.com/office/drawing/2014/main" id="{B3749A76-E9B7-0808-F191-6C7995C9C87A}"/>
                  </a:ext>
                  <a:ext uri="{C183D7F6-B498-43B3-948B-1728B52AA6E4}">
                    <adec:decorative xmlns:adec="http://schemas.microsoft.com/office/drawing/2017/decorative" val="1"/>
                  </a:ext>
                </a:extLst>
              </p:cNvPr>
              <p:cNvSpPr txBox="1"/>
              <p:nvPr/>
            </p:nvSpPr>
            <p:spPr>
              <a:xfrm>
                <a:off x="5653056" y="1857394"/>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ss</a:t>
                </a:r>
              </a:p>
            </p:txBody>
          </p:sp>
          <p:sp>
            <p:nvSpPr>
              <p:cNvPr id="24" name="TextBox 23">
                <a:extLst>
                  <a:ext uri="{FF2B5EF4-FFF2-40B4-BE49-F238E27FC236}">
                    <a16:creationId xmlns:a16="http://schemas.microsoft.com/office/drawing/2014/main" id="{F1657117-CB1D-FCC2-F5B9-8842B32AA557}"/>
                  </a:ext>
                  <a:ext uri="{C183D7F6-B498-43B3-948B-1728B52AA6E4}">
                    <adec:decorative xmlns:adec="http://schemas.microsoft.com/office/drawing/2017/decorative" val="1"/>
                  </a:ext>
                </a:extLst>
              </p:cNvPr>
              <p:cNvSpPr txBox="1"/>
              <p:nvPr/>
            </p:nvSpPr>
            <p:spPr>
              <a:xfrm>
                <a:off x="5305378" y="2768199"/>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ff</a:t>
                </a:r>
              </a:p>
            </p:txBody>
          </p:sp>
          <p:sp>
            <p:nvSpPr>
              <p:cNvPr id="25" name="TextBox 24">
                <a:extLst>
                  <a:ext uri="{FF2B5EF4-FFF2-40B4-BE49-F238E27FC236}">
                    <a16:creationId xmlns:a16="http://schemas.microsoft.com/office/drawing/2014/main" id="{8C48D55D-B908-1C12-9E13-452F3FC56200}"/>
                  </a:ext>
                  <a:ext uri="{C183D7F6-B498-43B3-948B-1728B52AA6E4}">
                    <adec:decorative xmlns:adec="http://schemas.microsoft.com/office/drawing/2017/decorative" val="1"/>
                  </a:ext>
                </a:extLst>
              </p:cNvPr>
              <p:cNvSpPr txBox="1"/>
              <p:nvPr/>
            </p:nvSpPr>
            <p:spPr>
              <a:xfrm>
                <a:off x="5589204" y="3269628"/>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ll</a:t>
                </a:r>
              </a:p>
            </p:txBody>
          </p:sp>
          <p:sp>
            <p:nvSpPr>
              <p:cNvPr id="26" name="TextBox 25">
                <a:extLst>
                  <a:ext uri="{FF2B5EF4-FFF2-40B4-BE49-F238E27FC236}">
                    <a16:creationId xmlns:a16="http://schemas.microsoft.com/office/drawing/2014/main" id="{B4E3C940-E3B5-D973-BB33-200067FF7783}"/>
                  </a:ext>
                  <a:ext uri="{C183D7F6-B498-43B3-948B-1728B52AA6E4}">
                    <adec:decorative xmlns:adec="http://schemas.microsoft.com/office/drawing/2017/decorative" val="1"/>
                  </a:ext>
                </a:extLst>
              </p:cNvPr>
              <p:cNvSpPr txBox="1"/>
              <p:nvPr/>
            </p:nvSpPr>
            <p:spPr>
              <a:xfrm>
                <a:off x="6691593" y="3177071"/>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ss</a:t>
                </a:r>
              </a:p>
            </p:txBody>
          </p:sp>
        </p:grpSp>
        <p:sp>
          <p:nvSpPr>
            <p:cNvPr id="6" name="TextBox 5">
              <a:extLst>
                <a:ext uri="{FF2B5EF4-FFF2-40B4-BE49-F238E27FC236}">
                  <a16:creationId xmlns:a16="http://schemas.microsoft.com/office/drawing/2014/main" id="{8B2022D3-8BDC-A172-3727-415DD6F322F4}"/>
                </a:ext>
              </a:extLst>
            </p:cNvPr>
            <p:cNvSpPr txBox="1"/>
            <p:nvPr/>
          </p:nvSpPr>
          <p:spPr>
            <a:xfrm>
              <a:off x="0" y="5027962"/>
              <a:ext cx="12191999" cy="1231106"/>
            </a:xfrm>
            <a:prstGeom prst="rect">
              <a:avLst/>
            </a:prstGeom>
            <a:noFill/>
          </p:spPr>
          <p:txBody>
            <a:bodyPr wrap="square">
              <a:spAutoFit/>
            </a:bodyPr>
            <a:lstStyle/>
            <a:p>
              <a:pPr algn="ctr"/>
              <a:r>
                <a:rPr lang="en-US" sz="7400" dirty="0">
                  <a:solidFill>
                    <a:srgbClr val="4557AD"/>
                  </a:solidFill>
                  <a:latin typeface="Tenorite" pitchFamily="2" charset="0"/>
                  <a:ea typeface="Verdana" panose="020B0604030504040204" pitchFamily="34" charset="0"/>
                  <a:cs typeface="Verdana" panose="020B0604030504040204" pitchFamily="34" charset="0"/>
                </a:rPr>
                <a:t>flo</a:t>
              </a:r>
              <a:r>
                <a:rPr lang="en-US" sz="7400" u="sng" dirty="0">
                  <a:solidFill>
                    <a:srgbClr val="4557AD"/>
                  </a:solidFill>
                  <a:latin typeface="Tenorite" pitchFamily="2" charset="0"/>
                  <a:ea typeface="Verdana" panose="020B0604030504040204" pitchFamily="34" charset="0"/>
                  <a:cs typeface="Verdana" panose="020B0604030504040204" pitchFamily="34" charset="0"/>
                </a:rPr>
                <a:t>ss</a:t>
              </a:r>
              <a:endParaRPr lang="en-AU" sz="7400" u="sng" dirty="0">
                <a:solidFill>
                  <a:srgbClr val="4557AD"/>
                </a:solidFill>
              </a:endParaRPr>
            </a:p>
          </p:txBody>
        </p:sp>
      </p:grpSp>
    </p:spTree>
    <p:custDataLst>
      <p:tags r:id="rId1"/>
    </p:custDataLst>
    <p:extLst>
      <p:ext uri="{BB962C8B-B14F-4D97-AF65-F5344CB8AC3E}">
        <p14:creationId xmlns:p14="http://schemas.microsoft.com/office/powerpoint/2010/main" val="11211678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C716D0-5E90-8519-4EF1-BC998B435F84}"/>
              </a:ext>
            </a:extLst>
          </p:cNvPr>
          <p:cNvSpPr>
            <a:spLocks noGrp="1"/>
          </p:cNvSpPr>
          <p:nvPr>
            <p:ph type="title"/>
          </p:nvPr>
        </p:nvSpPr>
        <p:spPr/>
        <p:txBody>
          <a:bodyPr/>
          <a:lstStyle/>
          <a:p>
            <a:r>
              <a:rPr lang="en-AU" sz="800">
                <a:solidFill>
                  <a:srgbClr val="E8EAED"/>
                </a:solidFill>
                <a:latin typeface="+mn-lt"/>
              </a:rPr>
              <a:t>Slide 2 Phonemic awareness review</a:t>
            </a:r>
          </a:p>
        </p:txBody>
      </p:sp>
      <p:grpSp>
        <p:nvGrpSpPr>
          <p:cNvPr id="3" name="Group 2" descr="Four shapes in a row: two squares, a circle with two circular arrows in in to represent swapping, and a square with two circular arrows in in to represent swapping">
            <a:extLst>
              <a:ext uri="{FF2B5EF4-FFF2-40B4-BE49-F238E27FC236}">
                <a16:creationId xmlns:a16="http://schemas.microsoft.com/office/drawing/2014/main" id="{B65B2923-F237-3173-8464-95260D419239}"/>
              </a:ext>
            </a:extLst>
          </p:cNvPr>
          <p:cNvGrpSpPr/>
          <p:nvPr/>
        </p:nvGrpSpPr>
        <p:grpSpPr>
          <a:xfrm>
            <a:off x="2433056" y="2878710"/>
            <a:ext cx="6843204" cy="1544702"/>
            <a:chOff x="2433056" y="2878710"/>
            <a:chExt cx="6843204" cy="1544702"/>
          </a:xfrm>
        </p:grpSpPr>
        <p:sp>
          <p:nvSpPr>
            <p:cNvPr id="4" name="Rounded Rectangle 13">
              <a:extLst>
                <a:ext uri="{FF2B5EF4-FFF2-40B4-BE49-F238E27FC236}">
                  <a16:creationId xmlns:a16="http://schemas.microsoft.com/office/drawing/2014/main" id="{4B376F91-A656-DF80-0D8F-DE4F748A9590}"/>
                </a:ext>
              </a:extLst>
            </p:cNvPr>
            <p:cNvSpPr/>
            <p:nvPr/>
          </p:nvSpPr>
          <p:spPr>
            <a:xfrm>
              <a:off x="2433056"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EA272EE6-5515-97C9-8987-930332DC5614}"/>
                </a:ext>
              </a:extLst>
            </p:cNvPr>
            <p:cNvSpPr/>
            <p:nvPr/>
          </p:nvSpPr>
          <p:spPr>
            <a:xfrm>
              <a:off x="5967856" y="2878710"/>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13">
              <a:extLst>
                <a:ext uri="{FF2B5EF4-FFF2-40B4-BE49-F238E27FC236}">
                  <a16:creationId xmlns:a16="http://schemas.microsoft.com/office/drawing/2014/main" id="{19FB7F86-F2CB-1DED-1304-8563898A367B}"/>
                </a:ext>
              </a:extLst>
            </p:cNvPr>
            <p:cNvSpPr/>
            <p:nvPr/>
          </p:nvSpPr>
          <p:spPr>
            <a:xfrm>
              <a:off x="4201383" y="2881481"/>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13">
              <a:extLst>
                <a:ext uri="{FF2B5EF4-FFF2-40B4-BE49-F238E27FC236}">
                  <a16:creationId xmlns:a16="http://schemas.microsoft.com/office/drawing/2014/main" id="{7407DC72-BCF4-7D4F-BC54-F9863976B2AE}"/>
                </a:ext>
              </a:extLst>
            </p:cNvPr>
            <p:cNvSpPr/>
            <p:nvPr/>
          </p:nvSpPr>
          <p:spPr>
            <a:xfrm>
              <a:off x="7734329"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2AA100ED-7553-6EBC-8559-BBDAD5660056}"/>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7788952" y="2933333"/>
              <a:ext cx="1432684" cy="1432684"/>
            </a:xfrm>
            <a:prstGeom prst="rect">
              <a:avLst/>
            </a:prstGeom>
          </p:spPr>
        </p:pic>
        <p:pic>
          <p:nvPicPr>
            <p:cNvPr id="10" name="Picture 9">
              <a:extLst>
                <a:ext uri="{FF2B5EF4-FFF2-40B4-BE49-F238E27FC236}">
                  <a16:creationId xmlns:a16="http://schemas.microsoft.com/office/drawing/2014/main" id="{6ABE4880-9BF5-E463-833C-ADFEEB6A48F1}"/>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6022479" y="2933333"/>
              <a:ext cx="1432684" cy="1432684"/>
            </a:xfrm>
            <a:prstGeom prst="rect">
              <a:avLst/>
            </a:prstGeom>
          </p:spPr>
        </p:pic>
      </p:grpSp>
    </p:spTree>
    <p:extLst>
      <p:ext uri="{BB962C8B-B14F-4D97-AF65-F5344CB8AC3E}">
        <p14:creationId xmlns:p14="http://schemas.microsoft.com/office/powerpoint/2010/main" val="27644809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FC0EE5-DDD9-37EC-69A7-B44CD423E1CF}"/>
              </a:ext>
            </a:extLst>
          </p:cNvPr>
          <p:cNvSpPr>
            <a:spLocks noGrp="1"/>
          </p:cNvSpPr>
          <p:nvPr>
            <p:ph type="title"/>
          </p:nvPr>
        </p:nvSpPr>
        <p:spPr/>
        <p:txBody>
          <a:bodyPr/>
          <a:lstStyle/>
          <a:p>
            <a:r>
              <a:rPr lang="en-AU" sz="800">
                <a:solidFill>
                  <a:srgbClr val="E8EAED"/>
                </a:solidFill>
                <a:latin typeface="+mn-lt"/>
              </a:rPr>
              <a:t>Slide 20 I do</a:t>
            </a:r>
          </a:p>
        </p:txBody>
      </p:sp>
      <p:sp>
        <p:nvSpPr>
          <p:cNvPr id="3" name="Content Placeholder 2">
            <a:extLst>
              <a:ext uri="{FF2B5EF4-FFF2-40B4-BE49-F238E27FC236}">
                <a16:creationId xmlns:a16="http://schemas.microsoft.com/office/drawing/2014/main" id="{1C18D3DC-8DC2-348A-2FA6-CEB1D0FDFB5B}"/>
              </a:ext>
            </a:extLst>
          </p:cNvPr>
          <p:cNvSpPr txBox="1">
            <a:spLocks/>
          </p:cNvSpPr>
          <p:nvPr/>
        </p:nvSpPr>
        <p:spPr>
          <a:xfrm>
            <a:off x="306564" y="2638751"/>
            <a:ext cx="11578872" cy="158049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80000"/>
              </a:lnSpc>
            </a:pPr>
            <a:r>
              <a:rPr lang="en-US" sz="12000">
                <a:solidFill>
                  <a:srgbClr val="4557AD"/>
                </a:solidFill>
                <a:latin typeface="Tenorite" pitchFamily="2" charset="0"/>
                <a:ea typeface="Verdana" panose="020B0604030504040204" pitchFamily="34" charset="0"/>
                <a:cs typeface="Verdana" panose="020B0604030504040204" pitchFamily="34" charset="0"/>
              </a:rPr>
              <a:t>ss       </a:t>
            </a:r>
            <a:r>
              <a:rPr lang="en-US" sz="12000" err="1">
                <a:solidFill>
                  <a:srgbClr val="4557AD"/>
                </a:solidFill>
                <a:latin typeface="Tenorite" pitchFamily="2" charset="0"/>
                <a:ea typeface="Verdana" panose="020B0604030504040204" pitchFamily="34" charset="0"/>
                <a:cs typeface="Verdana" panose="020B0604030504040204" pitchFamily="34" charset="0"/>
              </a:rPr>
              <a:t>ss</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ss</a:t>
            </a:r>
            <a:endParaRPr lang="en-US"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8018620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E7E4873-346A-943D-6D0E-4E12E7C45ECA}"/>
              </a:ext>
            </a:extLst>
          </p:cNvPr>
          <p:cNvSpPr>
            <a:spLocks noGrp="1"/>
          </p:cNvSpPr>
          <p:nvPr>
            <p:ph type="title"/>
          </p:nvPr>
        </p:nvSpPr>
        <p:spPr/>
        <p:txBody>
          <a:bodyPr/>
          <a:lstStyle/>
          <a:p>
            <a:r>
              <a:rPr lang="en-AU" sz="800">
                <a:solidFill>
                  <a:srgbClr val="E8EAED"/>
                </a:solidFill>
                <a:latin typeface="+mn-lt"/>
              </a:rPr>
              <a:t>Slide 21 We do</a:t>
            </a:r>
          </a:p>
        </p:txBody>
      </p:sp>
      <p:sp>
        <p:nvSpPr>
          <p:cNvPr id="2" name="Content Placeholder 2">
            <a:extLst>
              <a:ext uri="{FF2B5EF4-FFF2-40B4-BE49-F238E27FC236}">
                <a16:creationId xmlns:a16="http://schemas.microsoft.com/office/drawing/2014/main" id="{0CEC840D-A1FE-A492-AE8F-8DAF72A4C03B}"/>
              </a:ext>
            </a:extLst>
          </p:cNvPr>
          <p:cNvSpPr txBox="1">
            <a:spLocks/>
          </p:cNvSpPr>
          <p:nvPr/>
        </p:nvSpPr>
        <p:spPr>
          <a:xfrm>
            <a:off x="306564" y="2638751"/>
            <a:ext cx="11578872" cy="158049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80000"/>
              </a:lnSpc>
            </a:pPr>
            <a:r>
              <a:rPr lang="en-US" sz="12000">
                <a:solidFill>
                  <a:srgbClr val="4557AD"/>
                </a:solidFill>
                <a:latin typeface="Tenorite" pitchFamily="2" charset="0"/>
                <a:ea typeface="Verdana" panose="020B0604030504040204" pitchFamily="34" charset="0"/>
                <a:cs typeface="Verdana" panose="020B0604030504040204" pitchFamily="34" charset="0"/>
              </a:rPr>
              <a:t>ss       </a:t>
            </a:r>
            <a:r>
              <a:rPr lang="en-US" sz="12000" err="1">
                <a:solidFill>
                  <a:srgbClr val="4557AD"/>
                </a:solidFill>
                <a:latin typeface="Tenorite" pitchFamily="2" charset="0"/>
                <a:ea typeface="Verdana" panose="020B0604030504040204" pitchFamily="34" charset="0"/>
                <a:cs typeface="Verdana" panose="020B0604030504040204" pitchFamily="34" charset="0"/>
              </a:rPr>
              <a:t>ss</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ss</a:t>
            </a:r>
            <a:endParaRPr lang="en-US"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7764127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6A4A102-F482-202B-87F4-84EEA4BCD69C}"/>
              </a:ext>
            </a:extLst>
          </p:cNvPr>
          <p:cNvSpPr>
            <a:spLocks noGrp="1"/>
          </p:cNvSpPr>
          <p:nvPr>
            <p:ph type="title"/>
          </p:nvPr>
        </p:nvSpPr>
        <p:spPr/>
        <p:txBody>
          <a:bodyPr/>
          <a:lstStyle/>
          <a:p>
            <a:r>
              <a:rPr lang="en-AU" sz="800">
                <a:solidFill>
                  <a:srgbClr val="E8EAED"/>
                </a:solidFill>
                <a:latin typeface="+mn-lt"/>
              </a:rPr>
              <a:t>Slide 22 I do</a:t>
            </a:r>
          </a:p>
        </p:txBody>
      </p:sp>
      <p:sp>
        <p:nvSpPr>
          <p:cNvPr id="2" name="Content Placeholder 2">
            <a:extLst>
              <a:ext uri="{FF2B5EF4-FFF2-40B4-BE49-F238E27FC236}">
                <a16:creationId xmlns:a16="http://schemas.microsoft.com/office/drawing/2014/main" id="{469620D8-C014-A944-8755-83D410A9E717}"/>
              </a:ext>
            </a:extLst>
          </p:cNvPr>
          <p:cNvSpPr txBox="1">
            <a:spLocks/>
          </p:cNvSpPr>
          <p:nvPr/>
        </p:nvSpPr>
        <p:spPr>
          <a:xfrm>
            <a:off x="263716" y="2910432"/>
            <a:ext cx="119062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mess</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57A00AA-A866-6905-E786-FFDCF8CF5337}"/>
              </a:ext>
            </a:extLst>
          </p:cNvPr>
          <p:cNvSpPr>
            <a:spLocks noGrp="1"/>
          </p:cNvSpPr>
          <p:nvPr>
            <p:ph type="title"/>
          </p:nvPr>
        </p:nvSpPr>
        <p:spPr/>
        <p:txBody>
          <a:bodyPr/>
          <a:lstStyle/>
          <a:p>
            <a:r>
              <a:rPr lang="en-AU" sz="800">
                <a:solidFill>
                  <a:srgbClr val="E8EAED"/>
                </a:solidFill>
                <a:latin typeface="+mn-lt"/>
              </a:rPr>
              <a:t>Slide 23 I do</a:t>
            </a:r>
          </a:p>
        </p:txBody>
      </p:sp>
      <p:sp>
        <p:nvSpPr>
          <p:cNvPr id="2" name="Content Placeholder 2">
            <a:extLst>
              <a:ext uri="{FF2B5EF4-FFF2-40B4-BE49-F238E27FC236}">
                <a16:creationId xmlns:a16="http://schemas.microsoft.com/office/drawing/2014/main" id="{50440E33-3633-5DFB-DF80-2AC84AC2E450}"/>
              </a:ext>
            </a:extLst>
          </p:cNvPr>
          <p:cNvSpPr txBox="1">
            <a:spLocks/>
          </p:cNvSpPr>
          <p:nvPr/>
        </p:nvSpPr>
        <p:spPr>
          <a:xfrm>
            <a:off x="263716" y="2910432"/>
            <a:ext cx="119062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mess   fuss</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1E6836-E3B2-0A93-0E74-50A9C8FF4726}"/>
              </a:ext>
            </a:extLst>
          </p:cNvPr>
          <p:cNvSpPr>
            <a:spLocks noGrp="1"/>
          </p:cNvSpPr>
          <p:nvPr>
            <p:ph type="title"/>
          </p:nvPr>
        </p:nvSpPr>
        <p:spPr/>
        <p:txBody>
          <a:bodyPr/>
          <a:lstStyle/>
          <a:p>
            <a:r>
              <a:rPr lang="en-AU" sz="800">
                <a:solidFill>
                  <a:srgbClr val="E8EAED"/>
                </a:solidFill>
                <a:latin typeface="+mn-lt"/>
              </a:rPr>
              <a:t>Slide 24 I do</a:t>
            </a:r>
          </a:p>
        </p:txBody>
      </p:sp>
      <p:sp>
        <p:nvSpPr>
          <p:cNvPr id="2" name="Content Placeholder 2">
            <a:extLst>
              <a:ext uri="{FF2B5EF4-FFF2-40B4-BE49-F238E27FC236}">
                <a16:creationId xmlns:a16="http://schemas.microsoft.com/office/drawing/2014/main" id="{C91F3D74-B826-3171-EFD9-F79F8D4940E5}"/>
              </a:ext>
            </a:extLst>
          </p:cNvPr>
          <p:cNvSpPr txBox="1">
            <a:spLocks/>
          </p:cNvSpPr>
          <p:nvPr/>
        </p:nvSpPr>
        <p:spPr>
          <a:xfrm>
            <a:off x="263716" y="2910432"/>
            <a:ext cx="119062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mess   fuss   bless</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97323D0-639E-8B3A-3057-CA7EA5706AEC}"/>
              </a:ext>
            </a:extLst>
          </p:cNvPr>
          <p:cNvSpPr>
            <a:spLocks noGrp="1"/>
          </p:cNvSpPr>
          <p:nvPr>
            <p:ph type="title"/>
          </p:nvPr>
        </p:nvSpPr>
        <p:spPr/>
        <p:txBody>
          <a:bodyPr/>
          <a:lstStyle/>
          <a:p>
            <a:r>
              <a:rPr lang="en-AU" sz="800">
                <a:solidFill>
                  <a:srgbClr val="E8EAED"/>
                </a:solidFill>
                <a:latin typeface="+mn-lt"/>
              </a:rPr>
              <a:t>Slide 25 We do</a:t>
            </a:r>
          </a:p>
        </p:txBody>
      </p:sp>
      <p:sp>
        <p:nvSpPr>
          <p:cNvPr id="2" name="Content Placeholder 2">
            <a:extLst>
              <a:ext uri="{FF2B5EF4-FFF2-40B4-BE49-F238E27FC236}">
                <a16:creationId xmlns:a16="http://schemas.microsoft.com/office/drawing/2014/main" id="{7EDFF584-8B3C-A63B-CEDD-D1832169C005}"/>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miss</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08E4B5C-4814-30AC-38C0-7D077433A1EF}"/>
              </a:ext>
            </a:extLst>
          </p:cNvPr>
          <p:cNvSpPr>
            <a:spLocks noGrp="1"/>
          </p:cNvSpPr>
          <p:nvPr>
            <p:ph type="title"/>
          </p:nvPr>
        </p:nvSpPr>
        <p:spPr/>
        <p:txBody>
          <a:bodyPr/>
          <a:lstStyle/>
          <a:p>
            <a:r>
              <a:rPr lang="en-AU" sz="800">
                <a:solidFill>
                  <a:srgbClr val="E8EAED"/>
                </a:solidFill>
                <a:latin typeface="+mn-lt"/>
              </a:rPr>
              <a:t>Slide 26 We do</a:t>
            </a:r>
          </a:p>
        </p:txBody>
      </p:sp>
      <p:sp>
        <p:nvSpPr>
          <p:cNvPr id="2" name="Content Placeholder 2">
            <a:extLst>
              <a:ext uri="{FF2B5EF4-FFF2-40B4-BE49-F238E27FC236}">
                <a16:creationId xmlns:a16="http://schemas.microsoft.com/office/drawing/2014/main" id="{7E985B4C-8ABD-243E-0895-5AF38D71F6A1}"/>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miss   boss</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ACA7A5-978B-4921-6656-E3C02E5C4AC8}"/>
              </a:ext>
            </a:extLst>
          </p:cNvPr>
          <p:cNvSpPr>
            <a:spLocks noGrp="1"/>
          </p:cNvSpPr>
          <p:nvPr>
            <p:ph type="title"/>
          </p:nvPr>
        </p:nvSpPr>
        <p:spPr/>
        <p:txBody>
          <a:bodyPr/>
          <a:lstStyle/>
          <a:p>
            <a:r>
              <a:rPr lang="en-AU" sz="800">
                <a:solidFill>
                  <a:srgbClr val="E8EAED"/>
                </a:solidFill>
                <a:latin typeface="+mn-lt"/>
              </a:rPr>
              <a:t>Slide 27 We</a:t>
            </a:r>
            <a:r>
              <a:rPr lang="en-AU" sz="800" baseline="0">
                <a:solidFill>
                  <a:srgbClr val="E8EAED"/>
                </a:solidFill>
                <a:latin typeface="+mn-lt"/>
              </a:rPr>
              <a:t> do</a:t>
            </a:r>
            <a:endParaRPr lang="en-AU" sz="800">
              <a:solidFill>
                <a:srgbClr val="E8EAED"/>
              </a:solidFill>
              <a:latin typeface="+mn-lt"/>
            </a:endParaRP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miss   boss   less</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B2C822-9163-12EC-1723-770D0F43E935}"/>
              </a:ext>
            </a:extLst>
          </p:cNvPr>
          <p:cNvSpPr>
            <a:spLocks noGrp="1"/>
          </p:cNvSpPr>
          <p:nvPr>
            <p:ph type="title"/>
          </p:nvPr>
        </p:nvSpPr>
        <p:spPr/>
        <p:txBody>
          <a:bodyPr/>
          <a:lstStyle/>
          <a:p>
            <a:r>
              <a:rPr lang="en-AU" sz="800">
                <a:solidFill>
                  <a:srgbClr val="E8EAED"/>
                </a:solidFill>
                <a:latin typeface="+mn-lt"/>
              </a:rPr>
              <a:t>Slide 28 I do</a:t>
            </a:r>
          </a:p>
        </p:txBody>
      </p:sp>
      <p:pic>
        <p:nvPicPr>
          <p:cNvPr id="6" name="Picture 5" descr="dress">
            <a:extLst>
              <a:ext uri="{FF2B5EF4-FFF2-40B4-BE49-F238E27FC236}">
                <a16:creationId xmlns:a16="http://schemas.microsoft.com/office/drawing/2014/main" id="{5E9D9C4B-852D-6282-19C4-C3B38D48DB9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24640" y="2077144"/>
            <a:ext cx="2703709" cy="2703709"/>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573BA78-0E3C-E679-32DF-CCA5C2EFC9B2}"/>
              </a:ext>
            </a:extLst>
          </p:cNvPr>
          <p:cNvSpPr>
            <a:spLocks noGrp="1"/>
          </p:cNvSpPr>
          <p:nvPr>
            <p:ph type="title"/>
          </p:nvPr>
        </p:nvSpPr>
        <p:spPr/>
        <p:txBody>
          <a:bodyPr/>
          <a:lstStyle/>
          <a:p>
            <a:r>
              <a:rPr lang="en-AU" sz="800">
                <a:solidFill>
                  <a:srgbClr val="E8EAED"/>
                </a:solidFill>
                <a:latin typeface="+mn-lt"/>
              </a:rPr>
              <a:t>Slide 29 I do</a:t>
            </a:r>
          </a:p>
        </p:txBody>
      </p:sp>
      <p:grpSp>
        <p:nvGrpSpPr>
          <p:cNvPr id="6" name="Group 5" descr="toss, dresss, cross">
            <a:extLst>
              <a:ext uri="{FF2B5EF4-FFF2-40B4-BE49-F238E27FC236}">
                <a16:creationId xmlns:a16="http://schemas.microsoft.com/office/drawing/2014/main" id="{AB8EE559-48DF-FA81-06A9-F5B53F81F0FA}"/>
              </a:ext>
            </a:extLst>
          </p:cNvPr>
          <p:cNvGrpSpPr/>
          <p:nvPr/>
        </p:nvGrpSpPr>
        <p:grpSpPr>
          <a:xfrm>
            <a:off x="924640" y="1279214"/>
            <a:ext cx="7306922" cy="4299571"/>
            <a:chOff x="1156232" y="1279976"/>
            <a:chExt cx="7387077" cy="4317977"/>
          </a:xfrm>
        </p:grpSpPr>
        <p:pic>
          <p:nvPicPr>
            <p:cNvPr id="8" name="Picture 7">
              <a:extLst>
                <a:ext uri="{FF2B5EF4-FFF2-40B4-BE49-F238E27FC236}">
                  <a16:creationId xmlns:a16="http://schemas.microsoft.com/office/drawing/2014/main" id="{E01E894F-E35B-7D81-5F68-3F6416A3B45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156232" y="2081322"/>
              <a:ext cx="2733368" cy="2715283"/>
            </a:xfrm>
            <a:prstGeom prst="rect">
              <a:avLst/>
            </a:prstGeom>
          </p:spPr>
        </p:pic>
        <p:pic>
          <p:nvPicPr>
            <p:cNvPr id="9" name="Picture 8">
              <a:extLst>
                <a:ext uri="{FF2B5EF4-FFF2-40B4-BE49-F238E27FC236}">
                  <a16:creationId xmlns:a16="http://schemas.microsoft.com/office/drawing/2014/main" id="{D0F3F4D3-AFF0-8C5A-1CF2-592E0FBAFF8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225332" y="1279976"/>
              <a:ext cx="4317977" cy="4317977"/>
            </a:xfrm>
            <a:prstGeom prst="rect">
              <a:avLst/>
            </a:prstGeom>
          </p:spPr>
        </p:pic>
      </p:grpSp>
    </p:spTree>
    <p:custDataLst>
      <p:tags r:id="rId1"/>
    </p:custDataLst>
    <p:extLst>
      <p:ext uri="{BB962C8B-B14F-4D97-AF65-F5344CB8AC3E}">
        <p14:creationId xmlns:p14="http://schemas.microsoft.com/office/powerpoint/2010/main" val="26678682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E609C0B-E575-ACB5-6D8F-C8B4E494D74B}"/>
              </a:ext>
            </a:extLst>
          </p:cNvPr>
          <p:cNvSpPr>
            <a:spLocks noGrp="1"/>
          </p:cNvSpPr>
          <p:nvPr>
            <p:ph type="title"/>
          </p:nvPr>
        </p:nvSpPr>
        <p:spPr/>
        <p:txBody>
          <a:bodyPr/>
          <a:lstStyle/>
          <a:p>
            <a:r>
              <a:rPr lang="en-AU" sz="800" kern="1200">
                <a:solidFill>
                  <a:srgbClr val="E8EAED"/>
                </a:solidFill>
                <a:effectLst/>
                <a:latin typeface="+mn-lt"/>
                <a:ea typeface="+mj-ea"/>
                <a:cs typeface="+mj-cs"/>
              </a:rPr>
              <a:t>Slide 3 Review</a:t>
            </a:r>
            <a:endParaRPr lang="en-AU" sz="800">
              <a:solidFill>
                <a:srgbClr val="E8EAED"/>
              </a:solidFill>
              <a:latin typeface="+mn-lt"/>
            </a:endParaRPr>
          </a:p>
        </p:txBody>
      </p:sp>
      <p:grpSp>
        <p:nvGrpSpPr>
          <p:cNvPr id="10" name="Group 9" descr="short and long vowel sound hand gestures with the vowels written underneath: a, e, i, o, u">
            <a:extLst>
              <a:ext uri="{FF2B5EF4-FFF2-40B4-BE49-F238E27FC236}">
                <a16:creationId xmlns:a16="http://schemas.microsoft.com/office/drawing/2014/main" id="{A62E6707-A704-1FC1-EC25-4D057185DFD0}"/>
              </a:ext>
            </a:extLst>
          </p:cNvPr>
          <p:cNvGrpSpPr/>
          <p:nvPr/>
        </p:nvGrpSpPr>
        <p:grpSpPr>
          <a:xfrm>
            <a:off x="925824" y="1593552"/>
            <a:ext cx="10340351" cy="3881499"/>
            <a:chOff x="925824" y="1593552"/>
            <a:chExt cx="10340351" cy="3881499"/>
          </a:xfrm>
        </p:grpSpPr>
        <p:grpSp>
          <p:nvGrpSpPr>
            <p:cNvPr id="11" name="Group 10">
              <a:extLst>
                <a:ext uri="{FF2B5EF4-FFF2-40B4-BE49-F238E27FC236}">
                  <a16:creationId xmlns:a16="http://schemas.microsoft.com/office/drawing/2014/main" id="{0FB54208-D345-25E4-ED1E-699662784C4A}"/>
                </a:ext>
              </a:extLst>
            </p:cNvPr>
            <p:cNvGrpSpPr/>
            <p:nvPr/>
          </p:nvGrpSpPr>
          <p:grpSpPr>
            <a:xfrm>
              <a:off x="925824" y="4016190"/>
              <a:ext cx="10340351" cy="1458861"/>
              <a:chOff x="925825" y="3603810"/>
              <a:chExt cx="10340351" cy="1458861"/>
            </a:xfrm>
          </p:grpSpPr>
          <p:grpSp>
            <p:nvGrpSpPr>
              <p:cNvPr id="15" name="Group 14">
                <a:extLst>
                  <a:ext uri="{FF2B5EF4-FFF2-40B4-BE49-F238E27FC236}">
                    <a16:creationId xmlns:a16="http://schemas.microsoft.com/office/drawing/2014/main" id="{F60B6426-DC0A-6147-3DD8-89CBA3439E42}"/>
                  </a:ext>
                </a:extLst>
              </p:cNvPr>
              <p:cNvGrpSpPr>
                <a:grpSpLocks noChangeAspect="1"/>
              </p:cNvGrpSpPr>
              <p:nvPr/>
            </p:nvGrpSpPr>
            <p:grpSpPr>
              <a:xfrm>
                <a:off x="925825" y="3603810"/>
                <a:ext cx="1442442" cy="1458861"/>
                <a:chOff x="9233326" y="1886796"/>
                <a:chExt cx="1975944" cy="2022886"/>
              </a:xfrm>
            </p:grpSpPr>
            <p:sp>
              <p:nvSpPr>
                <p:cNvPr id="28" name="Oval 27">
                  <a:extLst>
                    <a:ext uri="{FF2B5EF4-FFF2-40B4-BE49-F238E27FC236}">
                      <a16:creationId xmlns:a16="http://schemas.microsoft.com/office/drawing/2014/main" id="{9AE4853B-32E4-84A1-5E73-2C9BBA622423}"/>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Content Placeholder 2">
                  <a:extLst>
                    <a:ext uri="{FF2B5EF4-FFF2-40B4-BE49-F238E27FC236}">
                      <a16:creationId xmlns:a16="http://schemas.microsoft.com/office/drawing/2014/main" id="{2FAB78F7-54E0-6C7F-C517-8B19D06BC85D}"/>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a</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6" name="Group 15">
                <a:extLst>
                  <a:ext uri="{FF2B5EF4-FFF2-40B4-BE49-F238E27FC236}">
                    <a16:creationId xmlns:a16="http://schemas.microsoft.com/office/drawing/2014/main" id="{61F1AA2C-7B2B-99A7-E2A9-8881B27A7053}"/>
                  </a:ext>
                </a:extLst>
              </p:cNvPr>
              <p:cNvGrpSpPr>
                <a:grpSpLocks noChangeAspect="1"/>
              </p:cNvGrpSpPr>
              <p:nvPr/>
            </p:nvGrpSpPr>
            <p:grpSpPr>
              <a:xfrm>
                <a:off x="3150302" y="3603810"/>
                <a:ext cx="1442442" cy="1458861"/>
                <a:chOff x="9233326" y="1886796"/>
                <a:chExt cx="1975944" cy="2022886"/>
              </a:xfrm>
            </p:grpSpPr>
            <p:sp>
              <p:nvSpPr>
                <p:cNvPr id="26" name="Oval 25">
                  <a:extLst>
                    <a:ext uri="{FF2B5EF4-FFF2-40B4-BE49-F238E27FC236}">
                      <a16:creationId xmlns:a16="http://schemas.microsoft.com/office/drawing/2014/main" id="{C527A0AD-5AE3-2809-C7C6-E8E1FD160B61}"/>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Content Placeholder 2">
                  <a:extLst>
                    <a:ext uri="{FF2B5EF4-FFF2-40B4-BE49-F238E27FC236}">
                      <a16:creationId xmlns:a16="http://schemas.microsoft.com/office/drawing/2014/main" id="{2DCE718C-3A78-87B0-BFD9-EE60C341DF66}"/>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e</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7" name="Group 16">
                <a:extLst>
                  <a:ext uri="{FF2B5EF4-FFF2-40B4-BE49-F238E27FC236}">
                    <a16:creationId xmlns:a16="http://schemas.microsoft.com/office/drawing/2014/main" id="{0E1C47BA-A5C4-94C8-D2BA-C1EA7D7D8CF2}"/>
                  </a:ext>
                </a:extLst>
              </p:cNvPr>
              <p:cNvGrpSpPr>
                <a:grpSpLocks noChangeAspect="1"/>
              </p:cNvGrpSpPr>
              <p:nvPr/>
            </p:nvGrpSpPr>
            <p:grpSpPr>
              <a:xfrm>
                <a:off x="5374779" y="3603810"/>
                <a:ext cx="1442442" cy="1458861"/>
                <a:chOff x="9233326" y="1942740"/>
                <a:chExt cx="1975944" cy="2022886"/>
              </a:xfrm>
            </p:grpSpPr>
            <p:sp>
              <p:nvSpPr>
                <p:cNvPr id="24" name="Oval 23">
                  <a:extLst>
                    <a:ext uri="{FF2B5EF4-FFF2-40B4-BE49-F238E27FC236}">
                      <a16:creationId xmlns:a16="http://schemas.microsoft.com/office/drawing/2014/main" id="{A11BD47C-EE89-A735-954E-91A1D5BAF875}"/>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Content Placeholder 2">
                  <a:extLst>
                    <a:ext uri="{FF2B5EF4-FFF2-40B4-BE49-F238E27FC236}">
                      <a16:creationId xmlns:a16="http://schemas.microsoft.com/office/drawing/2014/main" id="{24F8CB2D-278F-1565-8E6D-046885A5CA92}"/>
                    </a:ext>
                  </a:extLst>
                </p:cNvPr>
                <p:cNvSpPr txBox="1">
                  <a:spLocks/>
                </p:cNvSpPr>
                <p:nvPr/>
              </p:nvSpPr>
              <p:spPr>
                <a:xfrm>
                  <a:off x="9233326" y="1942740"/>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err="1">
                      <a:latin typeface="Tenorite" pitchFamily="2" charset="0"/>
                      <a:ea typeface="Verdana" panose="020B0604030504040204" pitchFamily="34" charset="0"/>
                      <a:cs typeface="Verdana" panose="020B0604030504040204" pitchFamily="34" charset="0"/>
                    </a:rPr>
                    <a:t>i</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8" name="Group 17">
                <a:extLst>
                  <a:ext uri="{FF2B5EF4-FFF2-40B4-BE49-F238E27FC236}">
                    <a16:creationId xmlns:a16="http://schemas.microsoft.com/office/drawing/2014/main" id="{3BC5D892-2C18-6FA0-20F2-26C392C65AF4}"/>
                  </a:ext>
                </a:extLst>
              </p:cNvPr>
              <p:cNvGrpSpPr>
                <a:grpSpLocks noChangeAspect="1"/>
              </p:cNvGrpSpPr>
              <p:nvPr/>
            </p:nvGrpSpPr>
            <p:grpSpPr>
              <a:xfrm>
                <a:off x="7599256" y="3603810"/>
                <a:ext cx="1442442" cy="1458861"/>
                <a:chOff x="9233326" y="1886796"/>
                <a:chExt cx="1975944" cy="2022886"/>
              </a:xfrm>
            </p:grpSpPr>
            <p:sp>
              <p:nvSpPr>
                <p:cNvPr id="22" name="Oval 21">
                  <a:extLst>
                    <a:ext uri="{FF2B5EF4-FFF2-40B4-BE49-F238E27FC236}">
                      <a16:creationId xmlns:a16="http://schemas.microsoft.com/office/drawing/2014/main" id="{4F5D0CB2-920F-5EA5-B876-F97F64CC96C2}"/>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ontent Placeholder 2">
                  <a:extLst>
                    <a:ext uri="{FF2B5EF4-FFF2-40B4-BE49-F238E27FC236}">
                      <a16:creationId xmlns:a16="http://schemas.microsoft.com/office/drawing/2014/main" id="{37B17AAF-53E3-91C8-DC0B-4A5A5728A2AB}"/>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o</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9" name="Group 18">
                <a:extLst>
                  <a:ext uri="{FF2B5EF4-FFF2-40B4-BE49-F238E27FC236}">
                    <a16:creationId xmlns:a16="http://schemas.microsoft.com/office/drawing/2014/main" id="{20CF9B0C-E48C-00A4-CF85-F9C647695BA4}"/>
                  </a:ext>
                </a:extLst>
              </p:cNvPr>
              <p:cNvGrpSpPr>
                <a:grpSpLocks noChangeAspect="1"/>
              </p:cNvGrpSpPr>
              <p:nvPr/>
            </p:nvGrpSpPr>
            <p:grpSpPr>
              <a:xfrm>
                <a:off x="9823734" y="3603810"/>
                <a:ext cx="1442442" cy="1458861"/>
                <a:chOff x="9233326" y="1886796"/>
                <a:chExt cx="1975944" cy="2022886"/>
              </a:xfrm>
            </p:grpSpPr>
            <p:sp>
              <p:nvSpPr>
                <p:cNvPr id="20" name="Oval 19">
                  <a:extLst>
                    <a:ext uri="{FF2B5EF4-FFF2-40B4-BE49-F238E27FC236}">
                      <a16:creationId xmlns:a16="http://schemas.microsoft.com/office/drawing/2014/main" id="{3B89D787-937B-BCCA-A969-95606041FC78}"/>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ontent Placeholder 2">
                  <a:extLst>
                    <a:ext uri="{FF2B5EF4-FFF2-40B4-BE49-F238E27FC236}">
                      <a16:creationId xmlns:a16="http://schemas.microsoft.com/office/drawing/2014/main" id="{6D200A74-10E8-26C1-1A81-2C40EACFB151}"/>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u</a:t>
                  </a:r>
                  <a:endParaRPr lang="en-AU" sz="9600">
                    <a:latin typeface="Tenorite" pitchFamily="2" charset="0"/>
                    <a:ea typeface="Verdana" panose="020B0604030504040204" pitchFamily="34" charset="0"/>
                    <a:cs typeface="Verdana" panose="020B0604030504040204" pitchFamily="34" charset="0"/>
                  </a:endParaRPr>
                </a:p>
              </p:txBody>
            </p:sp>
          </p:grpSp>
        </p:grpSp>
        <p:grpSp>
          <p:nvGrpSpPr>
            <p:cNvPr id="12" name="Group 11">
              <a:extLst>
                <a:ext uri="{FF2B5EF4-FFF2-40B4-BE49-F238E27FC236}">
                  <a16:creationId xmlns:a16="http://schemas.microsoft.com/office/drawing/2014/main" id="{C7AC27DE-69A1-78B4-4640-3A729D211C1C}"/>
                </a:ext>
              </a:extLst>
            </p:cNvPr>
            <p:cNvGrpSpPr/>
            <p:nvPr/>
          </p:nvGrpSpPr>
          <p:grpSpPr>
            <a:xfrm>
              <a:off x="3865316" y="1593552"/>
              <a:ext cx="4292847" cy="1637740"/>
              <a:chOff x="1582271" y="1591235"/>
              <a:chExt cx="8914912" cy="3675529"/>
            </a:xfrm>
          </p:grpSpPr>
          <p:pic>
            <p:nvPicPr>
              <p:cNvPr id="13" name="Picture 12" descr="A blue hands in a circle&#10;&#10;AI-generated content may be incorrect.">
                <a:extLst>
                  <a:ext uri="{FF2B5EF4-FFF2-40B4-BE49-F238E27FC236}">
                    <a16:creationId xmlns:a16="http://schemas.microsoft.com/office/drawing/2014/main" id="{2508E193-ED65-8317-EABF-9AFBDCF7E9E8}"/>
                  </a:ext>
                </a:extLst>
              </p:cNvPr>
              <p:cNvPicPr>
                <a:picLocks noChangeAspect="1"/>
              </p:cNvPicPr>
              <p:nvPr/>
            </p:nvPicPr>
            <p:blipFill>
              <a:blip r:embed="rId3" r:link="rId4">
                <a:extLst>
                  <a:ext uri="{28A0092B-C50C-407E-A947-70E740481C1C}">
                    <a14:useLocalDpi xmlns:a14="http://schemas.microsoft.com/office/drawing/2010/main" val="0"/>
                  </a:ext>
                </a:extLst>
              </a:blip>
              <a:stretch>
                <a:fillRect/>
              </a:stretch>
            </p:blipFill>
            <p:spPr>
              <a:xfrm>
                <a:off x="1582271" y="1591235"/>
                <a:ext cx="3675529" cy="3675529"/>
              </a:xfrm>
              <a:prstGeom prst="rect">
                <a:avLst/>
              </a:prstGeom>
            </p:spPr>
          </p:pic>
          <p:pic>
            <p:nvPicPr>
              <p:cNvPr id="14" name="Picture 13">
                <a:extLst>
                  <a:ext uri="{FF2B5EF4-FFF2-40B4-BE49-F238E27FC236}">
                    <a16:creationId xmlns:a16="http://schemas.microsoft.com/office/drawing/2014/main" id="{D2840F79-1F28-3A68-E920-A0FFA6DBE31F}"/>
                  </a:ext>
                </a:extLst>
              </p:cNvPr>
              <p:cNvPicPr>
                <a:picLocks noChangeAspect="1"/>
              </p:cNvPicPr>
              <p:nvPr/>
            </p:nvPicPr>
            <p:blipFill>
              <a:blip r:embed="rId5"/>
              <a:stretch>
                <a:fillRect/>
              </a:stretch>
            </p:blipFill>
            <p:spPr>
              <a:xfrm>
                <a:off x="6934200" y="1591235"/>
                <a:ext cx="3562983" cy="3675529"/>
              </a:xfrm>
              <a:prstGeom prst="rect">
                <a:avLst/>
              </a:prstGeom>
            </p:spPr>
          </p:pic>
        </p:grpSp>
      </p:grpSp>
    </p:spTree>
    <p:extLst>
      <p:ext uri="{BB962C8B-B14F-4D97-AF65-F5344CB8AC3E}">
        <p14:creationId xmlns:p14="http://schemas.microsoft.com/office/powerpoint/2010/main" val="38740746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90F226-37C2-D8B6-CB49-D04EFC2D299E}"/>
              </a:ext>
            </a:extLst>
          </p:cNvPr>
          <p:cNvSpPr>
            <a:spLocks noGrp="1"/>
          </p:cNvSpPr>
          <p:nvPr>
            <p:ph type="title"/>
          </p:nvPr>
        </p:nvSpPr>
        <p:spPr/>
        <p:txBody>
          <a:bodyPr/>
          <a:lstStyle/>
          <a:p>
            <a:r>
              <a:rPr lang="en-AU" sz="800">
                <a:solidFill>
                  <a:srgbClr val="E8EAED"/>
                </a:solidFill>
                <a:latin typeface="+mn-lt"/>
              </a:rPr>
              <a:t>Slide 30 I</a:t>
            </a:r>
            <a:r>
              <a:rPr lang="en-AU" sz="800" baseline="0">
                <a:solidFill>
                  <a:srgbClr val="E8EAED"/>
                </a:solidFill>
                <a:latin typeface="+mn-lt"/>
              </a:rPr>
              <a:t> do</a:t>
            </a:r>
            <a:endParaRPr lang="en-AU" sz="800">
              <a:solidFill>
                <a:srgbClr val="E8EAED"/>
              </a:solidFill>
              <a:latin typeface="+mn-lt"/>
            </a:endParaRPr>
          </a:p>
        </p:txBody>
      </p:sp>
      <p:grpSp>
        <p:nvGrpSpPr>
          <p:cNvPr id="12" name="Group 11" descr="toss, dresss, cross">
            <a:extLst>
              <a:ext uri="{FF2B5EF4-FFF2-40B4-BE49-F238E27FC236}">
                <a16:creationId xmlns:a16="http://schemas.microsoft.com/office/drawing/2014/main" id="{4F123111-AFCA-CAE9-A684-6BB7FDAD2750}"/>
              </a:ext>
            </a:extLst>
          </p:cNvPr>
          <p:cNvGrpSpPr/>
          <p:nvPr/>
        </p:nvGrpSpPr>
        <p:grpSpPr>
          <a:xfrm>
            <a:off x="924640" y="1279214"/>
            <a:ext cx="10147197" cy="4299571"/>
            <a:chOff x="1156232" y="1279976"/>
            <a:chExt cx="10258509" cy="4317977"/>
          </a:xfrm>
        </p:grpSpPr>
        <p:pic>
          <p:nvPicPr>
            <p:cNvPr id="7" name="Picture 6">
              <a:extLst>
                <a:ext uri="{FF2B5EF4-FFF2-40B4-BE49-F238E27FC236}">
                  <a16:creationId xmlns:a16="http://schemas.microsoft.com/office/drawing/2014/main" id="{CAFE2136-31F7-6656-CDE7-382877330D1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214773" y="2081322"/>
              <a:ext cx="2199968" cy="2199968"/>
            </a:xfrm>
            <a:prstGeom prst="rect">
              <a:avLst/>
            </a:prstGeom>
          </p:spPr>
        </p:pic>
        <p:pic>
          <p:nvPicPr>
            <p:cNvPr id="9" name="Picture 8">
              <a:extLst>
                <a:ext uri="{FF2B5EF4-FFF2-40B4-BE49-F238E27FC236}">
                  <a16:creationId xmlns:a16="http://schemas.microsoft.com/office/drawing/2014/main" id="{1877FD64-904F-BF20-135F-36B4A7DC54B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156232" y="2081322"/>
              <a:ext cx="2733368" cy="2715283"/>
            </a:xfrm>
            <a:prstGeom prst="rect">
              <a:avLst/>
            </a:prstGeom>
          </p:spPr>
        </p:pic>
        <p:pic>
          <p:nvPicPr>
            <p:cNvPr id="11" name="Picture 10">
              <a:extLst>
                <a:ext uri="{FF2B5EF4-FFF2-40B4-BE49-F238E27FC236}">
                  <a16:creationId xmlns:a16="http://schemas.microsoft.com/office/drawing/2014/main" id="{23A39E37-5BC0-05BF-2E49-9D9745E02AC0}"/>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225332" y="1279976"/>
              <a:ext cx="4317977" cy="4317977"/>
            </a:xfrm>
            <a:prstGeom prst="rect">
              <a:avLst/>
            </a:prstGeom>
          </p:spPr>
        </p:pic>
      </p:grpSp>
    </p:spTree>
    <p:custDataLst>
      <p:tags r:id="rId1"/>
    </p:custDataLst>
    <p:extLst>
      <p:ext uri="{BB962C8B-B14F-4D97-AF65-F5344CB8AC3E}">
        <p14:creationId xmlns:p14="http://schemas.microsoft.com/office/powerpoint/2010/main" val="14362185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2DAFA-5ECC-4E62-446E-31CD1A53B9C4}"/>
              </a:ext>
            </a:extLst>
          </p:cNvPr>
          <p:cNvSpPr>
            <a:spLocks noGrp="1"/>
          </p:cNvSpPr>
          <p:nvPr>
            <p:ph type="title"/>
          </p:nvPr>
        </p:nvSpPr>
        <p:spPr/>
        <p:txBody>
          <a:bodyPr/>
          <a:lstStyle/>
          <a:p>
            <a:r>
              <a:rPr lang="en-AU" sz="800">
                <a:solidFill>
                  <a:srgbClr val="E8EAED"/>
                </a:solidFill>
                <a:latin typeface="+mn-lt"/>
              </a:rPr>
              <a:t>Slide 31 We</a:t>
            </a:r>
            <a:r>
              <a:rPr lang="en-AU" sz="800" baseline="0">
                <a:solidFill>
                  <a:srgbClr val="E8EAED"/>
                </a:solidFill>
                <a:latin typeface="+mn-lt"/>
              </a:rPr>
              <a:t> do</a:t>
            </a:r>
            <a:endParaRPr lang="en-AU" sz="800">
              <a:solidFill>
                <a:srgbClr val="E8EAED"/>
              </a:solidFill>
              <a:latin typeface="+mn-lt"/>
            </a:endParaRPr>
          </a:p>
        </p:txBody>
      </p:sp>
      <p:pic>
        <p:nvPicPr>
          <p:cNvPr id="7" name="Picture 6" descr="hiss">
            <a:extLst>
              <a:ext uri="{FF2B5EF4-FFF2-40B4-BE49-F238E27FC236}">
                <a16:creationId xmlns:a16="http://schemas.microsoft.com/office/drawing/2014/main" id="{F27B7D85-FA22-337E-EC9E-3F3FC56BC53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38981" y="1593016"/>
            <a:ext cx="4983596" cy="3473208"/>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E3472B3-E251-04E2-EA85-075F3BB04FB4}"/>
              </a:ext>
            </a:extLst>
          </p:cNvPr>
          <p:cNvSpPr>
            <a:spLocks noGrp="1"/>
          </p:cNvSpPr>
          <p:nvPr>
            <p:ph type="title"/>
          </p:nvPr>
        </p:nvSpPr>
        <p:spPr/>
        <p:txBody>
          <a:bodyPr/>
          <a:lstStyle/>
          <a:p>
            <a:r>
              <a:rPr lang="en-AU" sz="800">
                <a:solidFill>
                  <a:srgbClr val="E8EAED"/>
                </a:solidFill>
                <a:latin typeface="+mn-lt"/>
              </a:rPr>
              <a:t>Slide 32 We do</a:t>
            </a:r>
          </a:p>
        </p:txBody>
      </p:sp>
      <p:grpSp>
        <p:nvGrpSpPr>
          <p:cNvPr id="2" name="Group 1" descr="hiss, dress">
            <a:extLst>
              <a:ext uri="{FF2B5EF4-FFF2-40B4-BE49-F238E27FC236}">
                <a16:creationId xmlns:a16="http://schemas.microsoft.com/office/drawing/2014/main" id="{3DE6626A-F1DE-CBC8-374C-CE57907D6487}"/>
              </a:ext>
            </a:extLst>
          </p:cNvPr>
          <p:cNvGrpSpPr/>
          <p:nvPr/>
        </p:nvGrpSpPr>
        <p:grpSpPr>
          <a:xfrm>
            <a:off x="938981" y="1593016"/>
            <a:ext cx="6581160" cy="3473208"/>
            <a:chOff x="938981" y="1379933"/>
            <a:chExt cx="6581160" cy="3473208"/>
          </a:xfrm>
        </p:grpSpPr>
        <p:pic>
          <p:nvPicPr>
            <p:cNvPr id="3" name="Picture 2">
              <a:extLst>
                <a:ext uri="{FF2B5EF4-FFF2-40B4-BE49-F238E27FC236}">
                  <a16:creationId xmlns:a16="http://schemas.microsoft.com/office/drawing/2014/main" id="{B4FE715F-9F9A-17AB-BB26-6F4FB29A1C4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38981" y="1379933"/>
              <a:ext cx="4983596" cy="3473208"/>
            </a:xfrm>
            <a:prstGeom prst="rect">
              <a:avLst/>
            </a:prstGeom>
          </p:spPr>
        </p:pic>
        <p:pic>
          <p:nvPicPr>
            <p:cNvPr id="4" name="Picture 3">
              <a:extLst>
                <a:ext uri="{FF2B5EF4-FFF2-40B4-BE49-F238E27FC236}">
                  <a16:creationId xmlns:a16="http://schemas.microsoft.com/office/drawing/2014/main" id="{287F7DA2-A94B-F3A6-5D3C-23650D80724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671858" y="2004858"/>
              <a:ext cx="2848283" cy="2848283"/>
            </a:xfrm>
            <a:prstGeom prst="rect">
              <a:avLst/>
            </a:prstGeom>
          </p:spPr>
        </p:pic>
      </p:grpSp>
    </p:spTree>
    <p:custDataLst>
      <p:tags r:id="rId1"/>
    </p:custDataLst>
    <p:extLst>
      <p:ext uri="{BB962C8B-B14F-4D97-AF65-F5344CB8AC3E}">
        <p14:creationId xmlns:p14="http://schemas.microsoft.com/office/powerpoint/2010/main" val="17165546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5062C3-27D8-7D8A-A1AD-80843E02A73F}"/>
              </a:ext>
            </a:extLst>
          </p:cNvPr>
          <p:cNvSpPr>
            <a:spLocks noGrp="1"/>
          </p:cNvSpPr>
          <p:nvPr>
            <p:ph type="title"/>
          </p:nvPr>
        </p:nvSpPr>
        <p:spPr/>
        <p:txBody>
          <a:bodyPr/>
          <a:lstStyle/>
          <a:p>
            <a:r>
              <a:rPr lang="en-AU" sz="800">
                <a:solidFill>
                  <a:srgbClr val="E8EAED"/>
                </a:solidFill>
                <a:latin typeface="+mn-lt"/>
              </a:rPr>
              <a:t>Slide 33</a:t>
            </a:r>
            <a:r>
              <a:rPr lang="en-AU" sz="800" baseline="0">
                <a:solidFill>
                  <a:srgbClr val="E8EAED"/>
                </a:solidFill>
                <a:latin typeface="+mn-lt"/>
              </a:rPr>
              <a:t> We do</a:t>
            </a:r>
            <a:endParaRPr lang="en-AU" sz="800">
              <a:solidFill>
                <a:srgbClr val="E8EAED"/>
              </a:solidFill>
              <a:latin typeface="+mn-lt"/>
            </a:endParaRPr>
          </a:p>
        </p:txBody>
      </p:sp>
      <p:grpSp>
        <p:nvGrpSpPr>
          <p:cNvPr id="11" name="Group 10" descr="hiss, dress, floss">
            <a:extLst>
              <a:ext uri="{FF2B5EF4-FFF2-40B4-BE49-F238E27FC236}">
                <a16:creationId xmlns:a16="http://schemas.microsoft.com/office/drawing/2014/main" id="{12BFE69C-BBA9-F3AA-56AA-8CA13269B299}"/>
              </a:ext>
            </a:extLst>
          </p:cNvPr>
          <p:cNvGrpSpPr/>
          <p:nvPr/>
        </p:nvGrpSpPr>
        <p:grpSpPr>
          <a:xfrm>
            <a:off x="938981" y="1593016"/>
            <a:ext cx="6581160" cy="3473208"/>
            <a:chOff x="938981" y="1379933"/>
            <a:chExt cx="6581160" cy="3473208"/>
          </a:xfrm>
        </p:grpSpPr>
        <p:pic>
          <p:nvPicPr>
            <p:cNvPr id="6" name="Picture 5">
              <a:extLst>
                <a:ext uri="{FF2B5EF4-FFF2-40B4-BE49-F238E27FC236}">
                  <a16:creationId xmlns:a16="http://schemas.microsoft.com/office/drawing/2014/main" id="{2113833A-C33F-3BDC-2417-924F270710D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38981" y="1379933"/>
              <a:ext cx="4983596" cy="3473208"/>
            </a:xfrm>
            <a:prstGeom prst="rect">
              <a:avLst/>
            </a:prstGeom>
          </p:spPr>
        </p:pic>
        <p:pic>
          <p:nvPicPr>
            <p:cNvPr id="8" name="Picture 7">
              <a:extLst>
                <a:ext uri="{FF2B5EF4-FFF2-40B4-BE49-F238E27FC236}">
                  <a16:creationId xmlns:a16="http://schemas.microsoft.com/office/drawing/2014/main" id="{1772FD99-C267-5BB5-9461-3D011DAEBA5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671858" y="2004858"/>
              <a:ext cx="2848283" cy="2848283"/>
            </a:xfrm>
            <a:prstGeom prst="rect">
              <a:avLst/>
            </a:prstGeom>
          </p:spPr>
        </p:pic>
      </p:grpSp>
      <p:pic>
        <p:nvPicPr>
          <p:cNvPr id="3" name="Picture 2" descr="cross">
            <a:extLst>
              <a:ext uri="{FF2B5EF4-FFF2-40B4-BE49-F238E27FC236}">
                <a16:creationId xmlns:a16="http://schemas.microsoft.com/office/drawing/2014/main" id="{CF8F3A1A-54B5-8084-1050-D06B0BB73D46}"/>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7712631" y="1492296"/>
            <a:ext cx="4271124" cy="4299571"/>
          </a:xfrm>
          <a:prstGeom prst="rect">
            <a:avLst/>
          </a:prstGeom>
        </p:spPr>
      </p:pic>
    </p:spTree>
    <p:custDataLst>
      <p:tags r:id="rId1"/>
    </p:custDataLst>
    <p:extLst>
      <p:ext uri="{BB962C8B-B14F-4D97-AF65-F5344CB8AC3E}">
        <p14:creationId xmlns:p14="http://schemas.microsoft.com/office/powerpoint/2010/main" val="6079948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8A31B4B-0B0E-D8A8-19E6-F0AE150876BF}"/>
              </a:ext>
            </a:extLst>
          </p:cNvPr>
          <p:cNvSpPr>
            <a:spLocks noGrp="1"/>
          </p:cNvSpPr>
          <p:nvPr>
            <p:ph type="title"/>
          </p:nvPr>
        </p:nvSpPr>
        <p:spPr/>
        <p:txBody>
          <a:bodyPr/>
          <a:lstStyle/>
          <a:p>
            <a:r>
              <a:rPr lang="en-AU" sz="800">
                <a:solidFill>
                  <a:srgbClr val="E8EAED"/>
                </a:solidFill>
                <a:latin typeface="+mn-lt"/>
              </a:rPr>
              <a:t>Slide 34 I do</a:t>
            </a:r>
          </a:p>
        </p:txBody>
      </p:sp>
      <p:sp>
        <p:nvSpPr>
          <p:cNvPr id="2" name="Content Placeholder 2">
            <a:extLst>
              <a:ext uri="{FF2B5EF4-FFF2-40B4-BE49-F238E27FC236}">
                <a16:creationId xmlns:a16="http://schemas.microsoft.com/office/drawing/2014/main" id="{2E7446C7-AFD4-4A26-A05D-892A02FCDD31}"/>
              </a:ext>
            </a:extLst>
          </p:cNvPr>
          <p:cNvSpPr txBox="1">
            <a:spLocks/>
          </p:cNvSpPr>
          <p:nvPr/>
        </p:nvSpPr>
        <p:spPr>
          <a:xfrm>
            <a:off x="263716" y="2910432"/>
            <a:ext cx="116014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here   </a:t>
            </a:r>
            <a:r>
              <a:rPr lang="en-US" sz="11000" err="1">
                <a:solidFill>
                  <a:srgbClr val="4557AD"/>
                </a:solidFill>
                <a:latin typeface="Tenorite" pitchFamily="2" charset="0"/>
                <a:ea typeface="Verdana" panose="020B0604030504040204" pitchFamily="34" charset="0"/>
                <a:cs typeface="Verdana" panose="020B0604030504040204" pitchFamily="34" charset="0"/>
              </a:rPr>
              <a:t>here</a:t>
            </a:r>
            <a:r>
              <a:rPr lang="en-US" sz="11000">
                <a:solidFill>
                  <a:srgbClr val="4557AD"/>
                </a:solidFill>
                <a:latin typeface="Tenorite" pitchFamily="2" charset="0"/>
                <a:ea typeface="Verdana" panose="020B0604030504040204" pitchFamily="34" charset="0"/>
                <a:cs typeface="Verdana" panose="020B0604030504040204" pitchFamily="34" charset="0"/>
              </a:rPr>
              <a:t>   </a:t>
            </a:r>
            <a:r>
              <a:rPr lang="en-US" sz="11000" err="1">
                <a:solidFill>
                  <a:srgbClr val="4557AD"/>
                </a:solidFill>
                <a:latin typeface="Tenorite" pitchFamily="2" charset="0"/>
                <a:ea typeface="Verdana" panose="020B0604030504040204" pitchFamily="34" charset="0"/>
                <a:cs typeface="Verdana" panose="020B0604030504040204" pitchFamily="34" charset="0"/>
              </a:rPr>
              <a:t>here</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6643200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5D5DF5-9466-994E-59B4-8615CAB3EEAD}"/>
              </a:ext>
            </a:extLst>
          </p:cNvPr>
          <p:cNvSpPr>
            <a:spLocks noGrp="1"/>
          </p:cNvSpPr>
          <p:nvPr>
            <p:ph type="title"/>
          </p:nvPr>
        </p:nvSpPr>
        <p:spPr/>
        <p:txBody>
          <a:bodyPr/>
          <a:lstStyle/>
          <a:p>
            <a:r>
              <a:rPr lang="en-AU" sz="800">
                <a:solidFill>
                  <a:srgbClr val="E8EAED"/>
                </a:solidFill>
                <a:latin typeface="+mn-lt"/>
              </a:rPr>
              <a:t>Slide 35 We do</a:t>
            </a:r>
          </a:p>
        </p:txBody>
      </p:sp>
      <p:sp>
        <p:nvSpPr>
          <p:cNvPr id="3" name="Content Placeholder 2">
            <a:extLst>
              <a:ext uri="{FF2B5EF4-FFF2-40B4-BE49-F238E27FC236}">
                <a16:creationId xmlns:a16="http://schemas.microsoft.com/office/drawing/2014/main" id="{1BD67CF7-C3BD-E1C7-8BE9-C4A4D1C49752}"/>
              </a:ext>
            </a:extLst>
          </p:cNvPr>
          <p:cNvSpPr txBox="1">
            <a:spLocks/>
          </p:cNvSpPr>
          <p:nvPr/>
        </p:nvSpPr>
        <p:spPr>
          <a:xfrm>
            <a:off x="263716" y="2910432"/>
            <a:ext cx="116014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here   </a:t>
            </a:r>
            <a:r>
              <a:rPr lang="en-US" sz="11000" err="1">
                <a:solidFill>
                  <a:srgbClr val="4557AD"/>
                </a:solidFill>
                <a:latin typeface="Tenorite" pitchFamily="2" charset="0"/>
                <a:ea typeface="Verdana" panose="020B0604030504040204" pitchFamily="34" charset="0"/>
                <a:cs typeface="Verdana" panose="020B0604030504040204" pitchFamily="34" charset="0"/>
              </a:rPr>
              <a:t>here</a:t>
            </a:r>
            <a:r>
              <a:rPr lang="en-US" sz="11000">
                <a:solidFill>
                  <a:srgbClr val="4557AD"/>
                </a:solidFill>
                <a:latin typeface="Tenorite" pitchFamily="2" charset="0"/>
                <a:ea typeface="Verdana" panose="020B0604030504040204" pitchFamily="34" charset="0"/>
                <a:cs typeface="Verdana" panose="020B0604030504040204" pitchFamily="34" charset="0"/>
              </a:rPr>
              <a:t>   </a:t>
            </a:r>
            <a:r>
              <a:rPr lang="en-US" sz="11000" err="1">
                <a:solidFill>
                  <a:srgbClr val="4557AD"/>
                </a:solidFill>
                <a:latin typeface="Tenorite" pitchFamily="2" charset="0"/>
                <a:ea typeface="Verdana" panose="020B0604030504040204" pitchFamily="34" charset="0"/>
                <a:cs typeface="Verdana" panose="020B0604030504040204" pitchFamily="34" charset="0"/>
              </a:rPr>
              <a:t>here</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61139907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2DB3A5-34D1-D953-3808-3D6D6BF43161}"/>
              </a:ext>
            </a:extLst>
          </p:cNvPr>
          <p:cNvSpPr>
            <a:spLocks noGrp="1"/>
          </p:cNvSpPr>
          <p:nvPr>
            <p:ph type="title"/>
          </p:nvPr>
        </p:nvSpPr>
        <p:spPr/>
        <p:txBody>
          <a:bodyPr/>
          <a:lstStyle/>
          <a:p>
            <a:r>
              <a:rPr lang="en-AU" sz="800">
                <a:solidFill>
                  <a:srgbClr val="E8EAED"/>
                </a:solidFill>
                <a:latin typeface="+mn-lt"/>
              </a:rPr>
              <a:t>Slide 36 I do</a:t>
            </a:r>
          </a:p>
        </p:txBody>
      </p:sp>
      <p:sp>
        <p:nvSpPr>
          <p:cNvPr id="4" name="Content Placeholder 2">
            <a:extLst>
              <a:ext uri="{FF2B5EF4-FFF2-40B4-BE49-F238E27FC236}">
                <a16:creationId xmlns:a16="http://schemas.microsoft.com/office/drawing/2014/main" id="{486FF94E-3380-A5F8-FC7A-9CF1E9D3AED4}"/>
              </a:ext>
            </a:extLst>
          </p:cNvPr>
          <p:cNvSpPr txBox="1">
            <a:spLocks/>
          </p:cNvSpPr>
          <p:nvPr/>
        </p:nvSpPr>
        <p:spPr>
          <a:xfrm>
            <a:off x="285750" y="2910432"/>
            <a:ext cx="11906250" cy="206928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There was a hiss in here and a hiss in there!</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6CC364A-B956-D4B2-2736-A995C133FE3B}"/>
              </a:ext>
            </a:extLst>
          </p:cNvPr>
          <p:cNvSpPr>
            <a:spLocks noGrp="1"/>
          </p:cNvSpPr>
          <p:nvPr>
            <p:ph type="title"/>
          </p:nvPr>
        </p:nvSpPr>
        <p:spPr/>
        <p:txBody>
          <a:bodyPr/>
          <a:lstStyle/>
          <a:p>
            <a:r>
              <a:rPr lang="en-AU" sz="800">
                <a:solidFill>
                  <a:srgbClr val="E8EAED"/>
                </a:solidFill>
                <a:latin typeface="+mn-lt"/>
              </a:rPr>
              <a:t>Slide 37 W</a:t>
            </a:r>
            <a:r>
              <a:rPr lang="en-AU" sz="800" baseline="0">
                <a:solidFill>
                  <a:srgbClr val="E8EAED"/>
                </a:solidFill>
                <a:latin typeface="+mn-lt"/>
              </a:rPr>
              <a:t>e do</a:t>
            </a:r>
            <a:endParaRPr lang="en-AU" sz="800">
              <a:solidFill>
                <a:srgbClr val="E8EAED"/>
              </a:solidFill>
              <a:latin typeface="+mn-lt"/>
            </a:endParaRPr>
          </a:p>
        </p:txBody>
      </p:sp>
      <p:sp>
        <p:nvSpPr>
          <p:cNvPr id="2" name="Content Placeholder 2">
            <a:extLst>
              <a:ext uri="{FF2B5EF4-FFF2-40B4-BE49-F238E27FC236}">
                <a16:creationId xmlns:a16="http://schemas.microsoft.com/office/drawing/2014/main" id="{C5184287-EE4F-3AF2-E416-F4E741D49281}"/>
              </a:ext>
            </a:extLst>
          </p:cNvPr>
          <p:cNvSpPr txBox="1">
            <a:spLocks/>
          </p:cNvSpPr>
          <p:nvPr/>
        </p:nvSpPr>
        <p:spPr>
          <a:xfrm>
            <a:off x="285750" y="2910432"/>
            <a:ext cx="11906250" cy="206928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My floss is here but is my dress here?</a:t>
            </a:r>
          </a:p>
        </p:txBody>
      </p:sp>
    </p:spTree>
    <p:custDataLst>
      <p:tags r:id="rId1"/>
    </p:custDataLst>
    <p:extLst>
      <p:ext uri="{BB962C8B-B14F-4D97-AF65-F5344CB8AC3E}">
        <p14:creationId xmlns:p14="http://schemas.microsoft.com/office/powerpoint/2010/main" val="14362976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496AC8E-6265-AF31-EE09-58FBD12B76F7}"/>
              </a:ext>
            </a:extLst>
          </p:cNvPr>
          <p:cNvSpPr>
            <a:spLocks noGrp="1"/>
          </p:cNvSpPr>
          <p:nvPr>
            <p:ph type="title"/>
          </p:nvPr>
        </p:nvSpPr>
        <p:spPr/>
        <p:txBody>
          <a:bodyPr/>
          <a:lstStyle/>
          <a:p>
            <a:r>
              <a:rPr lang="en-AU" sz="800">
                <a:solidFill>
                  <a:srgbClr val="E8EAED"/>
                </a:solidFill>
                <a:latin typeface="+mn-lt"/>
              </a:rPr>
              <a:t>Slide 38</a:t>
            </a:r>
            <a:r>
              <a:rPr lang="en-AU" sz="800" baseline="0">
                <a:solidFill>
                  <a:srgbClr val="E8EAED"/>
                </a:solidFill>
                <a:latin typeface="+mn-lt"/>
              </a:rPr>
              <a:t> I do</a:t>
            </a:r>
            <a:endParaRPr lang="en-AU" sz="800">
              <a:solidFill>
                <a:srgbClr val="E8EAED"/>
              </a:solidFill>
              <a:latin typeface="+mn-lt"/>
            </a:endParaRPr>
          </a:p>
        </p:txBody>
      </p:sp>
      <p:pic>
        <p:nvPicPr>
          <p:cNvPr id="2" name="Graphic 1" descr="Pencil outline">
            <a:extLst>
              <a:ext uri="{FF2B5EF4-FFF2-40B4-BE49-F238E27FC236}">
                <a16:creationId xmlns:a16="http://schemas.microsoft.com/office/drawing/2014/main" id="{0360CE95-82E1-044D-B8F5-319CAAAA728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0467719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7661ABC-84C8-5C1F-452F-5E617B9988F3}"/>
              </a:ext>
            </a:extLst>
          </p:cNvPr>
          <p:cNvSpPr>
            <a:spLocks noGrp="1"/>
          </p:cNvSpPr>
          <p:nvPr>
            <p:ph type="title"/>
          </p:nvPr>
        </p:nvSpPr>
        <p:spPr/>
        <p:txBody>
          <a:bodyPr/>
          <a:lstStyle/>
          <a:p>
            <a:r>
              <a:rPr lang="en-AU" sz="800">
                <a:solidFill>
                  <a:srgbClr val="E8EAED"/>
                </a:solidFill>
                <a:latin typeface="+mn-lt"/>
              </a:rPr>
              <a:t>Slide 39 We</a:t>
            </a:r>
            <a:r>
              <a:rPr lang="en-AU" sz="800" baseline="0">
                <a:solidFill>
                  <a:srgbClr val="E8EAED"/>
                </a:solidFill>
                <a:latin typeface="+mn-lt"/>
              </a:rPr>
              <a:t> do</a:t>
            </a:r>
            <a:endParaRPr lang="en-AU" sz="800">
              <a:solidFill>
                <a:srgbClr val="E8EAED"/>
              </a:solidFill>
              <a:latin typeface="+mn-lt"/>
            </a:endParaRPr>
          </a:p>
        </p:txBody>
      </p:sp>
      <p:pic>
        <p:nvPicPr>
          <p:cNvPr id="2" name="Graphic 1" descr="Pencil outline">
            <a:extLst>
              <a:ext uri="{FF2B5EF4-FFF2-40B4-BE49-F238E27FC236}">
                <a16:creationId xmlns:a16="http://schemas.microsoft.com/office/drawing/2014/main" id="{EEAE3CC1-BD25-0C4C-BE6F-068DDB5ABF2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35020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E609C0B-E575-ACB5-6D8F-C8B4E494D74B}"/>
              </a:ext>
            </a:extLst>
          </p:cNvPr>
          <p:cNvSpPr>
            <a:spLocks noGrp="1"/>
          </p:cNvSpPr>
          <p:nvPr>
            <p:ph type="title"/>
          </p:nvPr>
        </p:nvSpPr>
        <p:spPr/>
        <p:txBody>
          <a:bodyPr/>
          <a:lstStyle/>
          <a:p>
            <a:r>
              <a:rPr lang="en-AU" sz="800" kern="1200">
                <a:solidFill>
                  <a:srgbClr val="E8EAED"/>
                </a:solidFill>
                <a:effectLst/>
                <a:latin typeface="+mn-lt"/>
                <a:ea typeface="+mj-ea"/>
                <a:cs typeface="+mj-cs"/>
              </a:rPr>
              <a:t>Slide 4 Review</a:t>
            </a:r>
            <a:endParaRPr lang="en-AU" sz="800">
              <a:solidFill>
                <a:srgbClr val="E8EAED"/>
              </a:solidFill>
              <a:latin typeface="+mn-lt"/>
            </a:endParaRPr>
          </a:p>
        </p:txBody>
      </p:sp>
      <p:grpSp>
        <p:nvGrpSpPr>
          <p:cNvPr id="3" name="Group 2" descr="short and long vowel sound hand gesturs">
            <a:extLst>
              <a:ext uri="{FF2B5EF4-FFF2-40B4-BE49-F238E27FC236}">
                <a16:creationId xmlns:a16="http://schemas.microsoft.com/office/drawing/2014/main" id="{976E1D2D-E457-37A5-9EC5-D20897006E5D}"/>
              </a:ext>
            </a:extLst>
          </p:cNvPr>
          <p:cNvGrpSpPr/>
          <p:nvPr/>
        </p:nvGrpSpPr>
        <p:grpSpPr>
          <a:xfrm>
            <a:off x="1968034" y="1591235"/>
            <a:ext cx="7927320" cy="3689815"/>
            <a:chOff x="1968034" y="1591235"/>
            <a:chExt cx="7927320" cy="3689815"/>
          </a:xfrm>
        </p:grpSpPr>
        <p:pic>
          <p:nvPicPr>
            <p:cNvPr id="5" name="Picture 4" descr="A blue hands in a circle&#10;&#10;AI-generated content may be incorrect.">
              <a:extLst>
                <a:ext uri="{FF2B5EF4-FFF2-40B4-BE49-F238E27FC236}">
                  <a16:creationId xmlns:a16="http://schemas.microsoft.com/office/drawing/2014/main" id="{C327582C-24B7-C4FA-3168-66CD371FD2EE}"/>
                </a:ext>
              </a:extLst>
            </p:cNvPr>
            <p:cNvPicPr>
              <a:picLocks noChangeAspect="1"/>
            </p:cNvPicPr>
            <p:nvPr/>
          </p:nvPicPr>
          <p:blipFill>
            <a:blip r:embed="rId3" r:link="rId4">
              <a:extLst>
                <a:ext uri="{28A0092B-C50C-407E-A947-70E740481C1C}">
                  <a14:useLocalDpi xmlns:a14="http://schemas.microsoft.com/office/drawing/2010/main" val="0"/>
                </a:ext>
              </a:extLst>
            </a:blip>
            <a:stretch>
              <a:fillRect/>
            </a:stretch>
          </p:blipFill>
          <p:spPr>
            <a:xfrm>
              <a:off x="1968034" y="1605521"/>
              <a:ext cx="3675529" cy="3675529"/>
            </a:xfrm>
            <a:prstGeom prst="rect">
              <a:avLst/>
            </a:prstGeom>
          </p:spPr>
        </p:pic>
        <p:pic>
          <p:nvPicPr>
            <p:cNvPr id="7" name="Picture 6">
              <a:extLst>
                <a:ext uri="{FF2B5EF4-FFF2-40B4-BE49-F238E27FC236}">
                  <a16:creationId xmlns:a16="http://schemas.microsoft.com/office/drawing/2014/main" id="{550571F0-25DD-D3B8-868F-2A85C5644A50}"/>
                </a:ext>
              </a:extLst>
            </p:cNvPr>
            <p:cNvPicPr>
              <a:picLocks noChangeAspect="1"/>
            </p:cNvPicPr>
            <p:nvPr/>
          </p:nvPicPr>
          <p:blipFill>
            <a:blip r:embed="rId5"/>
            <a:stretch>
              <a:fillRect/>
            </a:stretch>
          </p:blipFill>
          <p:spPr>
            <a:xfrm>
              <a:off x="6219825" y="1591235"/>
              <a:ext cx="3675529" cy="3675529"/>
            </a:xfrm>
            <a:prstGeom prst="rect">
              <a:avLst/>
            </a:prstGeom>
          </p:spPr>
        </p:pic>
      </p:grpSp>
    </p:spTree>
    <p:extLst>
      <p:ext uri="{BB962C8B-B14F-4D97-AF65-F5344CB8AC3E}">
        <p14:creationId xmlns:p14="http://schemas.microsoft.com/office/powerpoint/2010/main" val="348771639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812862-F4BC-BD66-AD9A-8CDE8FE67C6B}"/>
              </a:ext>
            </a:extLst>
          </p:cNvPr>
          <p:cNvSpPr>
            <a:spLocks noGrp="1"/>
          </p:cNvSpPr>
          <p:nvPr>
            <p:ph type="title"/>
          </p:nvPr>
        </p:nvSpPr>
        <p:spPr/>
        <p:txBody>
          <a:bodyPr/>
          <a:lstStyle/>
          <a:p>
            <a:r>
              <a:rPr lang="en-AU" sz="800">
                <a:solidFill>
                  <a:srgbClr val="E8EAED"/>
                </a:solidFill>
                <a:latin typeface="+mn-lt"/>
              </a:rPr>
              <a:t>Slide 40 Check for understanding</a:t>
            </a:r>
          </a:p>
        </p:txBody>
      </p:sp>
      <p:pic>
        <p:nvPicPr>
          <p:cNvPr id="3" name="Graphic 2">
            <a:extLst>
              <a:ext uri="{FF2B5EF4-FFF2-40B4-BE49-F238E27FC236}">
                <a16:creationId xmlns:a16="http://schemas.microsoft.com/office/drawing/2014/main" id="{9CED66DD-2405-5243-8046-2F5CA8A8798C}"/>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4" name="TextBox 3">
            <a:extLst>
              <a:ext uri="{FF2B5EF4-FFF2-40B4-BE49-F238E27FC236}">
                <a16:creationId xmlns:a16="http://schemas.microsoft.com/office/drawing/2014/main" id="{86125C9F-FFD0-CB45-AD95-DBC2690A50D3}"/>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12" name="Title 1">
            <a:extLst>
              <a:ext uri="{FF2B5EF4-FFF2-40B4-BE49-F238E27FC236}">
                <a16:creationId xmlns:a16="http://schemas.microsoft.com/office/drawing/2014/main" id="{FA64074C-00CD-A648-A213-5BDFB399214B}"/>
              </a:ext>
            </a:extLst>
          </p:cNvPr>
          <p:cNvSpPr txBox="1">
            <a:spLocks/>
          </p:cNvSpPr>
          <p:nvPr/>
        </p:nvSpPr>
        <p:spPr>
          <a:xfrm>
            <a:off x="3813303" y="2832253"/>
            <a:ext cx="252667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say the sound</a:t>
            </a:r>
            <a:endParaRPr lang="en-US" sz="2800">
              <a:solidFill>
                <a:srgbClr val="0E1E42"/>
              </a:solidFill>
              <a:latin typeface="Calibri" panose="020F0502020204030204" pitchFamily="34" charset="0"/>
              <a:ea typeface="Verdana" panose="020B0604030504040204" pitchFamily="34" charset="0"/>
            </a:endParaRPr>
          </a:p>
        </p:txBody>
      </p:sp>
      <p:sp>
        <p:nvSpPr>
          <p:cNvPr id="11" name="TextBox 10">
            <a:extLst>
              <a:ext uri="{FF2B5EF4-FFF2-40B4-BE49-F238E27FC236}">
                <a16:creationId xmlns:a16="http://schemas.microsoft.com/office/drawing/2014/main" id="{2559C9B1-5E5D-222A-6D79-9DC848ADCD90}"/>
              </a:ext>
            </a:extLst>
          </p:cNvPr>
          <p:cNvSpPr txBox="1"/>
          <p:nvPr/>
        </p:nvSpPr>
        <p:spPr>
          <a:xfrm>
            <a:off x="4585158" y="3387109"/>
            <a:ext cx="1259704" cy="1569660"/>
          </a:xfrm>
          <a:prstGeom prst="rect">
            <a:avLst/>
          </a:prstGeom>
          <a:noFill/>
        </p:spPr>
        <p:txBody>
          <a:bodyPr wrap="none" rtlCol="0">
            <a:spAutoFit/>
          </a:bodyPr>
          <a:lstStyle/>
          <a:p>
            <a:r>
              <a:rPr lang="en-US" sz="9600">
                <a:solidFill>
                  <a:srgbClr val="4857A6"/>
                </a:solidFill>
                <a:latin typeface="Tenorite" pitchFamily="2" charset="0"/>
                <a:ea typeface="Verdana" panose="020B0604030504040204" pitchFamily="34" charset="0"/>
              </a:rPr>
              <a:t>ss</a:t>
            </a:r>
            <a:endParaRPr lang="en-AU" sz="9600"/>
          </a:p>
        </p:txBody>
      </p:sp>
      <p:sp>
        <p:nvSpPr>
          <p:cNvPr id="20" name="Title 1">
            <a:extLst>
              <a:ext uri="{FF2B5EF4-FFF2-40B4-BE49-F238E27FC236}">
                <a16:creationId xmlns:a16="http://schemas.microsoft.com/office/drawing/2014/main" id="{72A61D4C-12FB-CB45-94B1-D926DD62123A}"/>
              </a:ext>
            </a:extLst>
          </p:cNvPr>
          <p:cNvSpPr txBox="1">
            <a:spLocks/>
          </p:cNvSpPr>
          <p:nvPr/>
        </p:nvSpPr>
        <p:spPr>
          <a:xfrm>
            <a:off x="6755753" y="2832253"/>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19" name="Content Placeholder 3">
            <a:extLst>
              <a:ext uri="{FF2B5EF4-FFF2-40B4-BE49-F238E27FC236}">
                <a16:creationId xmlns:a16="http://schemas.microsoft.com/office/drawing/2014/main" id="{9CA1237A-0A85-8547-B7E2-065D0DB5116C}"/>
              </a:ext>
            </a:extLst>
          </p:cNvPr>
          <p:cNvSpPr txBox="1">
            <a:spLocks/>
          </p:cNvSpPr>
          <p:nvPr/>
        </p:nvSpPr>
        <p:spPr>
          <a:xfrm>
            <a:off x="6696974" y="3791784"/>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mess</a:t>
            </a:r>
          </a:p>
          <a:p>
            <a:pPr marL="0" indent="0" algn="ctr">
              <a:buFont typeface="Arial" panose="020B0604020202020204" pitchFamily="34" charset="0"/>
              <a:buNone/>
            </a:pPr>
            <a:r>
              <a:rPr lang="en-US" sz="4400">
                <a:solidFill>
                  <a:srgbClr val="4557AD"/>
                </a:solidFill>
                <a:latin typeface="Tenorite" pitchFamily="2" charset="0"/>
                <a:cs typeface="Arial"/>
              </a:rPr>
              <a:t>kiss</a:t>
            </a:r>
          </a:p>
          <a:p>
            <a:pPr marL="0" indent="0" algn="ctr">
              <a:buFont typeface="Arial" panose="020B0604020202020204" pitchFamily="34" charset="0"/>
              <a:buNone/>
            </a:pPr>
            <a:r>
              <a:rPr lang="en-US" sz="4400">
                <a:solidFill>
                  <a:srgbClr val="4557AD"/>
                </a:solidFill>
                <a:latin typeface="Tenorite" pitchFamily="2" charset="0"/>
                <a:cs typeface="Arial"/>
              </a:rPr>
              <a:t>bless</a:t>
            </a:r>
          </a:p>
        </p:txBody>
      </p:sp>
      <p:sp>
        <p:nvSpPr>
          <p:cNvPr id="21" name="Title 1">
            <a:extLst>
              <a:ext uri="{FF2B5EF4-FFF2-40B4-BE49-F238E27FC236}">
                <a16:creationId xmlns:a16="http://schemas.microsoft.com/office/drawing/2014/main" id="{1FBEC4BF-C8A8-4E41-A7B5-A806F55A7670}"/>
              </a:ext>
            </a:extLst>
          </p:cNvPr>
          <p:cNvSpPr txBox="1">
            <a:spLocks/>
          </p:cNvSpPr>
          <p:nvPr/>
        </p:nvSpPr>
        <p:spPr>
          <a:xfrm>
            <a:off x="9347068" y="2832253"/>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spell a word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grpSp>
        <p:nvGrpSpPr>
          <p:cNvPr id="10" name="Group 9">
            <a:extLst>
              <a:ext uri="{FF2B5EF4-FFF2-40B4-BE49-F238E27FC236}">
                <a16:creationId xmlns:a16="http://schemas.microsoft.com/office/drawing/2014/main" id="{81EA8FC5-BFC5-5C1B-E7B5-3675BB6D0227}"/>
              </a:ext>
              <a:ext uri="{C183D7F6-B498-43B3-948B-1728B52AA6E4}">
                <adec:decorative xmlns:adec="http://schemas.microsoft.com/office/drawing/2017/decorative" val="1"/>
              </a:ext>
            </a:extLst>
          </p:cNvPr>
          <p:cNvGrpSpPr/>
          <p:nvPr/>
        </p:nvGrpSpPr>
        <p:grpSpPr>
          <a:xfrm>
            <a:off x="10000872" y="1900112"/>
            <a:ext cx="800799" cy="590023"/>
            <a:chOff x="10000872" y="1900112"/>
            <a:chExt cx="800799" cy="590023"/>
          </a:xfrm>
        </p:grpSpPr>
        <p:sp>
          <p:nvSpPr>
            <p:cNvPr id="23" name="Rounded Rectangle 22">
              <a:extLst>
                <a:ext uri="{FF2B5EF4-FFF2-40B4-BE49-F238E27FC236}">
                  <a16:creationId xmlns:a16="http://schemas.microsoft.com/office/drawing/2014/main" id="{340F8334-8658-CE4B-90F2-585D85B93D0A}"/>
                </a:ext>
              </a:extLst>
            </p:cNvPr>
            <p:cNvSpPr/>
            <p:nvPr userDrawn="1"/>
          </p:nvSpPr>
          <p:spPr>
            <a:xfrm>
              <a:off x="10000872" y="1900112"/>
              <a:ext cx="800799" cy="590023"/>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A9A07C20-F140-C944-9547-9680FEE973D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76947" y="1964946"/>
              <a:ext cx="447584" cy="447584"/>
            </a:xfrm>
            <a:prstGeom prst="rect">
              <a:avLst/>
            </a:prstGeom>
          </p:spPr>
        </p:pic>
      </p:grpSp>
      <p:grpSp>
        <p:nvGrpSpPr>
          <p:cNvPr id="5" name="Group 4">
            <a:extLst>
              <a:ext uri="{FF2B5EF4-FFF2-40B4-BE49-F238E27FC236}">
                <a16:creationId xmlns:a16="http://schemas.microsoft.com/office/drawing/2014/main" id="{F85D41E3-3867-453F-3A6C-B6E6DBCA8DDD}"/>
              </a:ext>
              <a:ext uri="{C183D7F6-B498-43B3-948B-1728B52AA6E4}">
                <adec:decorative xmlns:adec="http://schemas.microsoft.com/office/drawing/2017/decorative" val="1"/>
              </a:ext>
            </a:extLst>
          </p:cNvPr>
          <p:cNvGrpSpPr/>
          <p:nvPr/>
        </p:nvGrpSpPr>
        <p:grpSpPr>
          <a:xfrm>
            <a:off x="7304531" y="1891643"/>
            <a:ext cx="800799" cy="598492"/>
            <a:chOff x="7304531" y="1891643"/>
            <a:chExt cx="800799" cy="598492"/>
          </a:xfrm>
        </p:grpSpPr>
        <p:sp>
          <p:nvSpPr>
            <p:cNvPr id="26" name="Rounded Rectangle 25">
              <a:extLst>
                <a:ext uri="{FF2B5EF4-FFF2-40B4-BE49-F238E27FC236}">
                  <a16:creationId xmlns:a16="http://schemas.microsoft.com/office/drawing/2014/main" id="{D1776D6C-CB5A-5248-A6F9-D1C2C6C99B2B}"/>
                </a:ext>
              </a:extLst>
            </p:cNvPr>
            <p:cNvSpPr/>
            <p:nvPr/>
          </p:nvSpPr>
          <p:spPr>
            <a:xfrm>
              <a:off x="7304531" y="1891643"/>
              <a:ext cx="800799" cy="590023"/>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AF11A6D7-F3DB-A545-83F8-5AF1FD4398F7}"/>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413695" y="1891643"/>
              <a:ext cx="598492" cy="598492"/>
            </a:xfrm>
            <a:prstGeom prst="rect">
              <a:avLst/>
            </a:prstGeom>
          </p:spPr>
        </p:pic>
      </p:grpSp>
      <p:pic>
        <p:nvPicPr>
          <p:cNvPr id="16" name="Picture 15" descr="cross">
            <a:extLst>
              <a:ext uri="{FF2B5EF4-FFF2-40B4-BE49-F238E27FC236}">
                <a16:creationId xmlns:a16="http://schemas.microsoft.com/office/drawing/2014/main" id="{7BAF06B8-CF2A-BCB7-2F82-4B37BFC50DCE}"/>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9892376" y="3226636"/>
            <a:ext cx="1243333" cy="1243333"/>
          </a:xfrm>
          <a:prstGeom prst="rect">
            <a:avLst/>
          </a:prstGeom>
        </p:spPr>
      </p:pic>
      <p:pic>
        <p:nvPicPr>
          <p:cNvPr id="14" name="Picture 13" descr="dress">
            <a:extLst>
              <a:ext uri="{FF2B5EF4-FFF2-40B4-BE49-F238E27FC236}">
                <a16:creationId xmlns:a16="http://schemas.microsoft.com/office/drawing/2014/main" id="{89D6865F-35BC-1F12-B7B7-89E22FB57AEB}"/>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10142336" y="4549595"/>
            <a:ext cx="743416" cy="743416"/>
          </a:xfrm>
          <a:prstGeom prst="rect">
            <a:avLst/>
          </a:prstGeom>
        </p:spPr>
      </p:pic>
      <p:pic>
        <p:nvPicPr>
          <p:cNvPr id="9" name="Picture 8" descr="toss">
            <a:extLst>
              <a:ext uri="{FF2B5EF4-FFF2-40B4-BE49-F238E27FC236}">
                <a16:creationId xmlns:a16="http://schemas.microsoft.com/office/drawing/2014/main" id="{9BAAD768-F137-E081-E1C5-0DF1A6D98B6E}"/>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10142336" y="5589249"/>
            <a:ext cx="743415" cy="743415"/>
          </a:xfrm>
          <a:prstGeom prst="rect">
            <a:avLst/>
          </a:prstGeom>
        </p:spPr>
      </p:pic>
    </p:spTree>
    <p:custDataLst>
      <p:tags r:id="rId1"/>
    </p:custDataLst>
    <p:extLst>
      <p:ext uri="{BB962C8B-B14F-4D97-AF65-F5344CB8AC3E}">
        <p14:creationId xmlns:p14="http://schemas.microsoft.com/office/powerpoint/2010/main" val="353952488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C7BDBAC-CAB6-0B87-05CA-5D7EFCF7F297}"/>
              </a:ext>
            </a:extLst>
          </p:cNvPr>
          <p:cNvSpPr>
            <a:spLocks noGrp="1"/>
          </p:cNvSpPr>
          <p:nvPr>
            <p:ph type="title"/>
          </p:nvPr>
        </p:nvSpPr>
        <p:spPr/>
        <p:txBody>
          <a:bodyPr/>
          <a:lstStyle/>
          <a:p>
            <a:r>
              <a:rPr lang="en-AU" sz="800">
                <a:solidFill>
                  <a:srgbClr val="E8EAED"/>
                </a:solidFill>
                <a:latin typeface="+mn-lt"/>
              </a:rPr>
              <a:t>Slide 41 Check for understanding</a:t>
            </a:r>
          </a:p>
        </p:txBody>
      </p:sp>
      <p:pic>
        <p:nvPicPr>
          <p:cNvPr id="2" name="Picture 1" descr="Image of student sheet phase 7, lesson 3">
            <a:extLst>
              <a:ext uri="{FF2B5EF4-FFF2-40B4-BE49-F238E27FC236}">
                <a16:creationId xmlns:a16="http://schemas.microsoft.com/office/drawing/2014/main" id="{15ECFB37-D6C5-F34F-AFD3-23377985091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58100" y="424539"/>
            <a:ext cx="4076598" cy="5763466"/>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024207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7006C47-1431-0097-4463-82A6797913C6}"/>
              </a:ext>
            </a:extLst>
          </p:cNvPr>
          <p:cNvSpPr>
            <a:spLocks noGrp="1"/>
          </p:cNvSpPr>
          <p:nvPr>
            <p:ph type="title"/>
          </p:nvPr>
        </p:nvSpPr>
        <p:spPr/>
        <p:txBody>
          <a:bodyPr/>
          <a:lstStyle/>
          <a:p>
            <a:r>
              <a:rPr lang="en-AU" sz="800">
                <a:solidFill>
                  <a:srgbClr val="E8EAED"/>
                </a:solidFill>
                <a:latin typeface="+mn-lt"/>
              </a:rPr>
              <a:t>Slide 42 You do</a:t>
            </a:r>
          </a:p>
        </p:txBody>
      </p:sp>
      <p:pic>
        <p:nvPicPr>
          <p:cNvPr id="2" name="Graphic 7" descr="Social network outline">
            <a:extLst>
              <a:ext uri="{FF2B5EF4-FFF2-40B4-BE49-F238E27FC236}">
                <a16:creationId xmlns:a16="http://schemas.microsoft.com/office/drawing/2014/main" id="{3115E1E7-1746-4A40-B2EA-CDE58E8D15B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4776FC3F-18EA-E243-A2B5-B6E1F6F87C04}"/>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FD475DF4-BDE0-584B-9572-8910234AA37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E8489B30-21AB-254A-86D3-559FC2238501}"/>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custDataLst>
      <p:tags r:id="rId1"/>
    </p:custDataLst>
    <p:extLst>
      <p:ext uri="{BB962C8B-B14F-4D97-AF65-F5344CB8AC3E}">
        <p14:creationId xmlns:p14="http://schemas.microsoft.com/office/powerpoint/2010/main" val="225257069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4DBE29-AA9A-8B8C-AB54-C6652248ABFE}"/>
              </a:ext>
            </a:extLst>
          </p:cNvPr>
          <p:cNvSpPr>
            <a:spLocks noGrp="1"/>
          </p:cNvSpPr>
          <p:nvPr>
            <p:ph type="title"/>
          </p:nvPr>
        </p:nvSpPr>
        <p:spPr/>
        <p:txBody>
          <a:bodyPr>
            <a:normAutofit/>
          </a:bodyPr>
          <a:lstStyle/>
          <a:p>
            <a:r>
              <a:rPr lang="en-AU" sz="800">
                <a:solidFill>
                  <a:srgbClr val="E8EAED"/>
                </a:solidFill>
                <a:latin typeface="+mn-lt"/>
              </a:rPr>
              <a:t>Slide 43 End</a:t>
            </a:r>
            <a:r>
              <a:rPr lang="en-AU" sz="800" baseline="0">
                <a:solidFill>
                  <a:srgbClr val="E8EAED"/>
                </a:solidFill>
                <a:latin typeface="+mn-lt"/>
              </a:rPr>
              <a:t> of presentation</a:t>
            </a:r>
            <a:endParaRPr lang="en-AU" sz="800">
              <a:solidFill>
                <a:srgbClr val="E8EAED"/>
              </a:solidFill>
              <a:latin typeface="+mn-lt"/>
            </a:endParaRPr>
          </a:p>
        </p:txBody>
      </p:sp>
    </p:spTree>
    <p:custDataLst>
      <p:tags r:id="rId1"/>
    </p:custDataLst>
    <p:extLst>
      <p:ext uri="{BB962C8B-B14F-4D97-AF65-F5344CB8AC3E}">
        <p14:creationId xmlns:p14="http://schemas.microsoft.com/office/powerpoint/2010/main" val="27326590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1614B8D6-91F3-AB45-769D-40303BE23D18}"/>
              </a:ext>
            </a:extLst>
          </p:cNvPr>
          <p:cNvSpPr>
            <a:spLocks noGrp="1"/>
          </p:cNvSpPr>
          <p:nvPr>
            <p:ph type="title"/>
          </p:nvPr>
        </p:nvSpPr>
        <p:spPr/>
        <p:txBody>
          <a:bodyPr/>
          <a:lstStyle/>
          <a:p>
            <a:r>
              <a:rPr lang="en-AU" sz="800" kern="1200">
                <a:solidFill>
                  <a:srgbClr val="E8EAED"/>
                </a:solidFill>
                <a:effectLst/>
                <a:latin typeface="+mn-lt"/>
                <a:ea typeface="+mj-ea"/>
                <a:cs typeface="+mj-cs"/>
              </a:rPr>
              <a:t>Slide</a:t>
            </a:r>
            <a:r>
              <a:rPr lang="en-AU" sz="800" kern="1200" baseline="0">
                <a:solidFill>
                  <a:srgbClr val="E8EAED"/>
                </a:solidFill>
                <a:effectLst/>
                <a:latin typeface="+mn-lt"/>
                <a:ea typeface="+mj-ea"/>
                <a:cs typeface="+mj-cs"/>
              </a:rPr>
              <a:t> 5 Review</a:t>
            </a:r>
            <a:endParaRPr lang="en-AU" sz="800">
              <a:solidFill>
                <a:srgbClr val="E8EAED"/>
              </a:solidFill>
              <a:latin typeface="+mn-lt"/>
            </a:endParaRPr>
          </a:p>
        </p:txBody>
      </p:sp>
      <p:grpSp>
        <p:nvGrpSpPr>
          <p:cNvPr id="10" name="Group 9" descr="ff ll">
            <a:extLst>
              <a:ext uri="{FF2B5EF4-FFF2-40B4-BE49-F238E27FC236}">
                <a16:creationId xmlns:a16="http://schemas.microsoft.com/office/drawing/2014/main" id="{C9019546-5E94-0B5F-FDA6-82B3B3901C4C}"/>
              </a:ext>
            </a:extLst>
          </p:cNvPr>
          <p:cNvGrpSpPr/>
          <p:nvPr/>
        </p:nvGrpSpPr>
        <p:grpSpPr>
          <a:xfrm>
            <a:off x="2734995" y="2170963"/>
            <a:ext cx="6722010" cy="2516074"/>
            <a:chOff x="4337900" y="3493393"/>
            <a:chExt cx="6722010" cy="2516074"/>
          </a:xfrm>
        </p:grpSpPr>
        <p:sp>
          <p:nvSpPr>
            <p:cNvPr id="11" name="Content Placeholder 2">
              <a:extLst>
                <a:ext uri="{FF2B5EF4-FFF2-40B4-BE49-F238E27FC236}">
                  <a16:creationId xmlns:a16="http://schemas.microsoft.com/office/drawing/2014/main" id="{C3370A18-318F-F5A3-8EDD-4F385529C2B7}"/>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ff</a:t>
              </a:r>
              <a:endParaRPr lang="en-AU" sz="17500">
                <a:solidFill>
                  <a:srgbClr val="4557AD"/>
                </a:solidFill>
                <a:latin typeface="Tenorite" pitchFamily="2" charset="0"/>
                <a:cs typeface="Arial"/>
              </a:endParaRPr>
            </a:p>
          </p:txBody>
        </p:sp>
        <p:sp>
          <p:nvSpPr>
            <p:cNvPr id="12" name="Content Placeholder 2">
              <a:extLst>
                <a:ext uri="{FF2B5EF4-FFF2-40B4-BE49-F238E27FC236}">
                  <a16:creationId xmlns:a16="http://schemas.microsoft.com/office/drawing/2014/main" id="{98922664-0B1F-EC7E-3C24-832E40E08FCA}"/>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err="1">
                  <a:solidFill>
                    <a:srgbClr val="4557AD"/>
                  </a:solidFill>
                  <a:latin typeface="Tenorite" pitchFamily="2" charset="0"/>
                  <a:cs typeface="Arial"/>
                </a:rPr>
                <a:t>ll</a:t>
              </a:r>
              <a:endParaRPr lang="en-AU" sz="17500">
                <a:solidFill>
                  <a:srgbClr val="4557AD"/>
                </a:solidFill>
                <a:latin typeface="Tenorite" pitchFamily="2" charset="0"/>
                <a:cs typeface="Arial"/>
              </a:endParaRPr>
            </a:p>
          </p:txBody>
        </p:sp>
      </p:grpSp>
    </p:spTree>
    <p:extLst>
      <p:ext uri="{BB962C8B-B14F-4D97-AF65-F5344CB8AC3E}">
        <p14:creationId xmlns:p14="http://schemas.microsoft.com/office/powerpoint/2010/main" val="41244203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6CF5D32-BCF6-9931-0652-2D18748731FC}"/>
              </a:ext>
            </a:extLst>
          </p:cNvPr>
          <p:cNvSpPr>
            <a:spLocks noGrp="1"/>
          </p:cNvSpPr>
          <p:nvPr>
            <p:ph type="title"/>
          </p:nvPr>
        </p:nvSpPr>
        <p:spPr/>
        <p:txBody>
          <a:bodyPr/>
          <a:lstStyle/>
          <a:p>
            <a:r>
              <a:rPr lang="en-AU" sz="800" kern="1200">
                <a:solidFill>
                  <a:srgbClr val="E8EAED"/>
                </a:solidFill>
                <a:effectLst/>
                <a:latin typeface="+mn-lt"/>
                <a:ea typeface="+mj-ea"/>
                <a:cs typeface="+mj-cs"/>
              </a:rPr>
              <a:t>Slide</a:t>
            </a:r>
            <a:r>
              <a:rPr lang="en-AU" sz="800" kern="1200" baseline="0">
                <a:solidFill>
                  <a:srgbClr val="E8EAED"/>
                </a:solidFill>
                <a:effectLst/>
                <a:latin typeface="+mn-lt"/>
                <a:ea typeface="+mj-ea"/>
                <a:cs typeface="+mj-cs"/>
              </a:rPr>
              <a:t> 6 Review</a:t>
            </a:r>
            <a:endParaRPr lang="en-AU" sz="800">
              <a:solidFill>
                <a:srgbClr val="E8EAED"/>
              </a:solidFill>
              <a:latin typeface="+mn-lt"/>
            </a:endParaRPr>
          </a:p>
        </p:txBody>
      </p:sp>
      <p:pic>
        <p:nvPicPr>
          <p:cNvPr id="2" name="Graphic 1" descr="Pencil outline">
            <a:extLst>
              <a:ext uri="{FF2B5EF4-FFF2-40B4-BE49-F238E27FC236}">
                <a16:creationId xmlns:a16="http://schemas.microsoft.com/office/drawing/2014/main" id="{BDD00C41-B838-E65A-76DA-BA790D8630D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107831" y="1764062"/>
            <a:ext cx="3671538" cy="3671538"/>
          </a:xfrm>
          <a:prstGeom prst="rect">
            <a:avLst/>
          </a:prstGeom>
        </p:spPr>
      </p:pic>
    </p:spTree>
    <p:extLst>
      <p:ext uri="{BB962C8B-B14F-4D97-AF65-F5344CB8AC3E}">
        <p14:creationId xmlns:p14="http://schemas.microsoft.com/office/powerpoint/2010/main" val="8899556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DA614C-D339-9F07-2D48-484BC858A4A8}"/>
              </a:ext>
            </a:extLst>
          </p:cNvPr>
          <p:cNvSpPr>
            <a:spLocks noGrp="1"/>
          </p:cNvSpPr>
          <p:nvPr>
            <p:ph type="title"/>
          </p:nvPr>
        </p:nvSpPr>
        <p:spPr/>
        <p:txBody>
          <a:bodyPr/>
          <a:lstStyle/>
          <a:p>
            <a:r>
              <a:rPr lang="en-AU" sz="800" kern="1200">
                <a:solidFill>
                  <a:srgbClr val="E8EAED"/>
                </a:solidFill>
                <a:effectLst/>
                <a:latin typeface="+mn-lt"/>
                <a:ea typeface="+mj-ea"/>
                <a:cs typeface="+mj-cs"/>
              </a:rPr>
              <a:t>Slide</a:t>
            </a:r>
            <a:r>
              <a:rPr lang="en-AU" sz="800" kern="1200" baseline="0">
                <a:solidFill>
                  <a:srgbClr val="E8EAED"/>
                </a:solidFill>
                <a:effectLst/>
                <a:latin typeface="+mn-lt"/>
                <a:ea typeface="+mj-ea"/>
                <a:cs typeface="+mj-cs"/>
              </a:rPr>
              <a:t> 7 Review</a:t>
            </a:r>
            <a:endParaRPr lang="en-AU" sz="800">
              <a:solidFill>
                <a:srgbClr val="E8EAED"/>
              </a:solidFill>
              <a:latin typeface="+mn-lt"/>
            </a:endParaRPr>
          </a:p>
        </p:txBody>
      </p:sp>
      <p:sp>
        <p:nvSpPr>
          <p:cNvPr id="4" name="Content Placeholder 2">
            <a:extLst>
              <a:ext uri="{FF2B5EF4-FFF2-40B4-BE49-F238E27FC236}">
                <a16:creationId xmlns:a16="http://schemas.microsoft.com/office/drawing/2014/main" id="{D62B74EC-96FA-4FBD-6FD1-CC746C34CE51}"/>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gruff   go   still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832944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48BA42B-CE63-98C1-FC33-F65CBF33B53B}"/>
              </a:ext>
            </a:extLst>
          </p:cNvPr>
          <p:cNvSpPr>
            <a:spLocks noGrp="1"/>
          </p:cNvSpPr>
          <p:nvPr>
            <p:ph type="title"/>
          </p:nvPr>
        </p:nvSpPr>
        <p:spPr/>
        <p:txBody>
          <a:bodyPr/>
          <a:lstStyle/>
          <a:p>
            <a:r>
              <a:rPr lang="en-AU" sz="800" kern="1200">
                <a:solidFill>
                  <a:srgbClr val="E8EAED"/>
                </a:solidFill>
                <a:effectLst/>
                <a:latin typeface="+mn-lt"/>
                <a:ea typeface="+mj-ea"/>
                <a:cs typeface="+mj-cs"/>
              </a:rPr>
              <a:t>Slide</a:t>
            </a:r>
            <a:r>
              <a:rPr lang="en-AU" sz="800" kern="1200" baseline="0">
                <a:solidFill>
                  <a:srgbClr val="E8EAED"/>
                </a:solidFill>
                <a:effectLst/>
                <a:latin typeface="+mn-lt"/>
                <a:ea typeface="+mj-ea"/>
                <a:cs typeface="+mj-cs"/>
              </a:rPr>
              <a:t> 8 Review</a:t>
            </a:r>
            <a:endParaRPr lang="en-AU" sz="800">
              <a:solidFill>
                <a:srgbClr val="E8EAED"/>
              </a:solidFill>
              <a:latin typeface="+mn-lt"/>
            </a:endParaRPr>
          </a:p>
        </p:txBody>
      </p:sp>
      <p:grpSp>
        <p:nvGrpSpPr>
          <p:cNvPr id="2" name="Group 1" descr="hi ill sniff">
            <a:extLst>
              <a:ext uri="{FF2B5EF4-FFF2-40B4-BE49-F238E27FC236}">
                <a16:creationId xmlns:a16="http://schemas.microsoft.com/office/drawing/2014/main" id="{0A8958FB-B884-A019-9F4F-DCC1F7AA5690}"/>
              </a:ext>
            </a:extLst>
          </p:cNvPr>
          <p:cNvGrpSpPr/>
          <p:nvPr/>
        </p:nvGrpSpPr>
        <p:grpSpPr>
          <a:xfrm>
            <a:off x="995947" y="2273634"/>
            <a:ext cx="10200106" cy="2330690"/>
            <a:chOff x="1059447" y="2263655"/>
            <a:chExt cx="10200106" cy="2330690"/>
          </a:xfrm>
        </p:grpSpPr>
        <p:pic>
          <p:nvPicPr>
            <p:cNvPr id="3" name="Picture 2">
              <a:extLst>
                <a:ext uri="{FF2B5EF4-FFF2-40B4-BE49-F238E27FC236}">
                  <a16:creationId xmlns:a16="http://schemas.microsoft.com/office/drawing/2014/main" id="{6F84B4C0-60B2-F685-0001-2BE082B702A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59447" y="2263655"/>
              <a:ext cx="2330690" cy="2330690"/>
            </a:xfrm>
            <a:prstGeom prst="rect">
              <a:avLst/>
            </a:prstGeom>
          </p:spPr>
        </p:pic>
        <p:pic>
          <p:nvPicPr>
            <p:cNvPr id="4" name="Picture 3">
              <a:extLst>
                <a:ext uri="{FF2B5EF4-FFF2-40B4-BE49-F238E27FC236}">
                  <a16:creationId xmlns:a16="http://schemas.microsoft.com/office/drawing/2014/main" id="{702945BA-34DC-764A-DEA9-71C3ACF353E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994155" y="2263655"/>
              <a:ext cx="2330690" cy="2330690"/>
            </a:xfrm>
            <a:prstGeom prst="rect">
              <a:avLst/>
            </a:prstGeom>
          </p:spPr>
        </p:pic>
        <p:pic>
          <p:nvPicPr>
            <p:cNvPr id="5" name="Picture 4">
              <a:extLst>
                <a:ext uri="{FF2B5EF4-FFF2-40B4-BE49-F238E27FC236}">
                  <a16:creationId xmlns:a16="http://schemas.microsoft.com/office/drawing/2014/main" id="{1D84DA10-56E2-5EAB-0EF3-21CE2220E9F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928863" y="2263655"/>
              <a:ext cx="2330690" cy="2330690"/>
            </a:xfrm>
            <a:prstGeom prst="rect">
              <a:avLst/>
            </a:prstGeom>
          </p:spPr>
        </p:pic>
      </p:grpSp>
    </p:spTree>
    <p:extLst>
      <p:ext uri="{BB962C8B-B14F-4D97-AF65-F5344CB8AC3E}">
        <p14:creationId xmlns:p14="http://schemas.microsoft.com/office/powerpoint/2010/main" val="32621898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E609C0B-E575-ACB5-6D8F-C8B4E494D74B}"/>
              </a:ext>
            </a:extLst>
          </p:cNvPr>
          <p:cNvSpPr>
            <a:spLocks noGrp="1"/>
          </p:cNvSpPr>
          <p:nvPr>
            <p:ph type="title"/>
          </p:nvPr>
        </p:nvSpPr>
        <p:spPr/>
        <p:txBody>
          <a:bodyPr/>
          <a:lstStyle/>
          <a:p>
            <a:r>
              <a:rPr lang="en-AU" sz="800" kern="1200">
                <a:solidFill>
                  <a:srgbClr val="E8EAED"/>
                </a:solidFill>
                <a:effectLst/>
                <a:latin typeface="+mn-lt"/>
                <a:ea typeface="+mj-ea"/>
                <a:cs typeface="+mj-cs"/>
              </a:rPr>
              <a:t>Slide 9 Review</a:t>
            </a:r>
            <a:endParaRPr lang="en-AU" sz="800">
              <a:solidFill>
                <a:srgbClr val="E8EAED"/>
              </a:solidFill>
              <a:latin typeface="+mn-lt"/>
            </a:endParaRPr>
          </a:p>
        </p:txBody>
      </p:sp>
      <p:sp>
        <p:nvSpPr>
          <p:cNvPr id="3" name="Title 1">
            <a:extLst>
              <a:ext uri="{FF2B5EF4-FFF2-40B4-BE49-F238E27FC236}">
                <a16:creationId xmlns:a16="http://schemas.microsoft.com/office/drawing/2014/main" id="{189F74AF-C93F-E432-A5E8-59968589B326}"/>
              </a:ext>
            </a:extLst>
          </p:cNvPr>
          <p:cNvSpPr txBox="1">
            <a:spLocks/>
          </p:cNvSpPr>
          <p:nvPr/>
        </p:nvSpPr>
        <p:spPr>
          <a:xfrm>
            <a:off x="307427" y="94531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-s</a:t>
            </a:r>
            <a:endParaRPr lang="en-US" sz="25000" b="0">
              <a:solidFill>
                <a:srgbClr val="4557AD"/>
              </a:solidFill>
              <a:latin typeface="Tenorite" pitchFamily="2" charset="0"/>
              <a:ea typeface="+mn-ea"/>
              <a:cs typeface="+mn-cs"/>
            </a:endParaRPr>
          </a:p>
        </p:txBody>
      </p:sp>
    </p:spTree>
    <p:extLst>
      <p:ext uri="{BB962C8B-B14F-4D97-AF65-F5344CB8AC3E}">
        <p14:creationId xmlns:p14="http://schemas.microsoft.com/office/powerpoint/2010/main" val="197343087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29"/>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5" ma:contentTypeDescription="Create a new document." ma:contentTypeScope="" ma:versionID="f59fd6dfb918e50fe34ee862c39c136a">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bf238298282d79aa79b3b2f40cde105f"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7542932-192C-446E-8BA3-49C1DD14494F}"/>
</file>

<file path=customXml/itemProps2.xml><?xml version="1.0" encoding="utf-8"?>
<ds:datastoreItem xmlns:ds="http://schemas.openxmlformats.org/officeDocument/2006/customXml" ds:itemID="{34B6B44C-FE25-47D4-AD61-028CF4DE9483}">
  <ds:schemaRefs>
    <ds:schemaRef ds:uri="64eff3df-e3d6-48ed-978f-45ff25640900"/>
    <ds:schemaRef ds:uri="http://purl.org/dc/dcmitype/"/>
    <ds:schemaRef ds:uri="http://schemas.openxmlformats.org/package/2006/metadata/core-properties"/>
    <ds:schemaRef ds:uri="http://schemas.microsoft.com/office/2006/documentManagement/types"/>
    <ds:schemaRef ds:uri="http://purl.org/dc/elements/1.1/"/>
    <ds:schemaRef ds:uri="http://schemas.microsoft.com/office/infopath/2007/PartnerControls"/>
    <ds:schemaRef ds:uri="ff236c08-9611-4854-a4bb-16d44b7327b6"/>
    <ds:schemaRef ds:uri="http://schemas.microsoft.com/office/2006/metadata/properties"/>
    <ds:schemaRef ds:uri="http://www.w3.org/XML/1998/namespace"/>
    <ds:schemaRef ds:uri="http://purl.org/dc/terms/"/>
  </ds:schemaRefs>
</ds:datastoreItem>
</file>

<file path=customXml/itemProps3.xml><?xml version="1.0" encoding="utf-8"?>
<ds:datastoreItem xmlns:ds="http://schemas.openxmlformats.org/officeDocument/2006/customXml" ds:itemID="{38D2FF6D-0E7C-45C2-87F9-BD1C136D3F0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TotalTime>
  <Words>5713</Words>
  <Application>Microsoft Office PowerPoint</Application>
  <PresentationFormat>Widescreen</PresentationFormat>
  <Paragraphs>692</Paragraphs>
  <Slides>43</Slides>
  <Notes>43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43</vt:i4>
      </vt:variant>
    </vt:vector>
  </HeadingPairs>
  <TitlesOfParts>
    <vt:vector size="50" baseType="lpstr">
      <vt:lpstr>Arial</vt:lpstr>
      <vt:lpstr>Calibri</vt:lpstr>
      <vt:lpstr>Calibri Light</vt:lpstr>
      <vt:lpstr>Comic Sans MS</vt:lpstr>
      <vt:lpstr>Symbol</vt:lpstr>
      <vt:lpstr>Tenorite</vt:lpstr>
      <vt:lpstr>Office Theme</vt:lpstr>
      <vt:lpstr>Slide 1 Start of presentation, ss says /s/</vt:lpstr>
      <vt:lpstr>Slide 2 Phonemic awareness review</vt:lpstr>
      <vt:lpstr>Slide 3 Review</vt:lpstr>
      <vt:lpstr>Slide 4 Review</vt:lpstr>
      <vt:lpstr>Slide 5 Review</vt:lpstr>
      <vt:lpstr>Slide 6 Review</vt:lpstr>
      <vt:lpstr>Slide 7 Review</vt:lpstr>
      <vt:lpstr>Slide 8 Review</vt:lpstr>
      <vt:lpstr>Slide 9 Review</vt:lpstr>
      <vt:lpstr>Slide 10 Review</vt:lpstr>
      <vt:lpstr>Slide 11 Review</vt:lpstr>
      <vt:lpstr>Slide 12 Review</vt:lpstr>
      <vt:lpstr>Slide 13 Review</vt:lpstr>
      <vt:lpstr>Slide 14 Review</vt:lpstr>
      <vt:lpstr>Slide 15 End of review, start of lesson</vt:lpstr>
      <vt:lpstr>Slide 16 Phonemic awareness</vt:lpstr>
      <vt:lpstr>Slide 17 Phonemic awareness</vt:lpstr>
      <vt:lpstr>Slide 18 Learning intention and success criteria</vt:lpstr>
      <vt:lpstr>Slide 19 I do</vt:lpstr>
      <vt:lpstr>Slide 20 I do</vt:lpstr>
      <vt:lpstr>Slide 21 We do</vt:lpstr>
      <vt:lpstr>Slide 22 I do</vt:lpstr>
      <vt:lpstr>Slide 23 I do</vt:lpstr>
      <vt:lpstr>Slide 24 I do</vt:lpstr>
      <vt:lpstr>Slide 25 We do</vt:lpstr>
      <vt:lpstr>Slide 26 We do</vt:lpstr>
      <vt:lpstr>Slide 27 We do</vt:lpstr>
      <vt:lpstr>Slide 28 I do</vt:lpstr>
      <vt:lpstr>Slide 29 I do</vt:lpstr>
      <vt:lpstr>Slide 30 I do</vt:lpstr>
      <vt:lpstr>Slide 31 We do</vt:lpstr>
      <vt:lpstr>Slide 32 We do</vt:lpstr>
      <vt:lpstr>Slide 33 We do</vt:lpstr>
      <vt:lpstr>Slide 34 I do</vt:lpstr>
      <vt:lpstr>Slide 35 We do</vt:lpstr>
      <vt:lpstr>Slide 36 I do</vt:lpstr>
      <vt:lpstr>Slide 37 We do</vt:lpstr>
      <vt:lpstr>Slide 38 I do</vt:lpstr>
      <vt:lpstr>Slide 39 We do</vt:lpstr>
      <vt:lpstr>Slide 40 Check for understanding</vt:lpstr>
      <vt:lpstr>Slide 41 Check for understanding</vt:lpstr>
      <vt:lpstr>Slide 42 You do</vt:lpstr>
      <vt:lpstr>Slide 43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1</cp:revision>
  <dcterms:created xsi:type="dcterms:W3CDTF">2021-01-11T06:19:08Z</dcterms:created>
  <dcterms:modified xsi:type="dcterms:W3CDTF">2026-03-31T23:43:28Z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80A9CB41-D9C9-45F8-A08A-7ED4A1C4E421</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8.1_0807</vt:lpwstr>
  </property>
</Properties>
</file>