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1.xml" ContentType="application/inkml+xml"/>
  <Override PartName="/ppt/ink/ink2.xml" ContentType="application/inkml+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xml" ContentType="application/vnd.openxmlformats-officedocument.presentationml.tags+xml"/>
  <Override PartName="/ppt/notesSlides/notesSlide18.xml" ContentType="application/vnd.openxmlformats-officedocument.presentationml.notesSlide+xml"/>
  <Override PartName="/ppt/tags/tag4.xml" ContentType="application/vnd.openxmlformats-officedocument.presentationml.tags+xml"/>
  <Override PartName="/ppt/notesSlides/notesSlide19.xml" ContentType="application/vnd.openxmlformats-officedocument.presentationml.notesSlide+xml"/>
  <Override PartName="/ppt/tags/tag5.xml" ContentType="application/vnd.openxmlformats-officedocument.presentationml.tags+xml"/>
  <Override PartName="/ppt/notesSlides/notesSlide20.xml" ContentType="application/vnd.openxmlformats-officedocument.presentationml.notesSlide+xml"/>
  <Override PartName="/ppt/tags/tag6.xml" ContentType="application/vnd.openxmlformats-officedocument.presentationml.tags+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tags/tag8.xml" ContentType="application/vnd.openxmlformats-officedocument.presentationml.tags+xml"/>
  <Override PartName="/ppt/notesSlides/notesSlide23.xml" ContentType="application/vnd.openxmlformats-officedocument.presentationml.notesSlide+xml"/>
  <Override PartName="/ppt/tags/tag9.xml" ContentType="application/vnd.openxmlformats-officedocument.presentationml.tags+xml"/>
  <Override PartName="/ppt/notesSlides/notesSlide24.xml" ContentType="application/vnd.openxmlformats-officedocument.presentationml.notesSlide+xml"/>
  <Override PartName="/ppt/tags/tag10.xml" ContentType="application/vnd.openxmlformats-officedocument.presentationml.tags+xml"/>
  <Override PartName="/ppt/notesSlides/notesSlide25.xml" ContentType="application/vnd.openxmlformats-officedocument.presentationml.notesSlide+xml"/>
  <Override PartName="/ppt/tags/tag11.xml" ContentType="application/vnd.openxmlformats-officedocument.presentationml.tags+xml"/>
  <Override PartName="/ppt/notesSlides/notesSlide26.xml" ContentType="application/vnd.openxmlformats-officedocument.presentationml.notesSlide+xml"/>
  <Override PartName="/ppt/tags/tag12.xml" ContentType="application/vnd.openxmlformats-officedocument.presentationml.tags+xml"/>
  <Override PartName="/ppt/notesSlides/notesSlide27.xml" ContentType="application/vnd.openxmlformats-officedocument.presentationml.notesSlide+xml"/>
  <Override PartName="/ppt/tags/tag13.xml" ContentType="application/vnd.openxmlformats-officedocument.presentationml.tags+xml"/>
  <Override PartName="/ppt/notesSlides/notesSlide28.xml" ContentType="application/vnd.openxmlformats-officedocument.presentationml.notesSlide+xml"/>
  <Override PartName="/ppt/tags/tag14.xml" ContentType="application/vnd.openxmlformats-officedocument.presentationml.tags+xml"/>
  <Override PartName="/ppt/notesSlides/notesSlide29.xml" ContentType="application/vnd.openxmlformats-officedocument.presentationml.notesSlide+xml"/>
  <Override PartName="/ppt/tags/tag15.xml" ContentType="application/vnd.openxmlformats-officedocument.presentationml.tags+xml"/>
  <Override PartName="/ppt/notesSlides/notesSlide30.xml" ContentType="application/vnd.openxmlformats-officedocument.presentationml.notesSlide+xml"/>
  <Override PartName="/ppt/tags/tag16.xml" ContentType="application/vnd.openxmlformats-officedocument.presentationml.tags+xml"/>
  <Override PartName="/ppt/notesSlides/notesSlide31.xml" ContentType="application/vnd.openxmlformats-officedocument.presentationml.notesSlide+xml"/>
  <Override PartName="/ppt/tags/tag17.xml" ContentType="application/vnd.openxmlformats-officedocument.presentationml.tags+xml"/>
  <Override PartName="/ppt/notesSlides/notesSlide32.xml" ContentType="application/vnd.openxmlformats-officedocument.presentationml.notesSlide+xml"/>
  <Override PartName="/ppt/tags/tag18.xml" ContentType="application/vnd.openxmlformats-officedocument.presentationml.tags+xml"/>
  <Override PartName="/ppt/notesSlides/notesSlide33.xml" ContentType="application/vnd.openxmlformats-officedocument.presentationml.notesSlide+xml"/>
  <Override PartName="/ppt/tags/tag19.xml" ContentType="application/vnd.openxmlformats-officedocument.presentationml.tags+xml"/>
  <Override PartName="/ppt/notesSlides/notesSlide34.xml" ContentType="application/vnd.openxmlformats-officedocument.presentationml.notesSlide+xml"/>
  <Override PartName="/ppt/tags/tag20.xml" ContentType="application/vnd.openxmlformats-officedocument.presentationml.tags+xml"/>
  <Override PartName="/ppt/notesSlides/notesSlide35.xml" ContentType="application/vnd.openxmlformats-officedocument.presentationml.notesSlide+xml"/>
  <Override PartName="/ppt/tags/tag21.xml" ContentType="application/vnd.openxmlformats-officedocument.presentationml.tags+xml"/>
  <Override PartName="/ppt/notesSlides/notesSlide36.xml" ContentType="application/vnd.openxmlformats-officedocument.presentationml.notesSlide+xml"/>
  <Override PartName="/ppt/tags/tag22.xml" ContentType="application/vnd.openxmlformats-officedocument.presentationml.tags+xml"/>
  <Override PartName="/ppt/notesSlides/notesSlide37.xml" ContentType="application/vnd.openxmlformats-officedocument.presentationml.notesSlide+xml"/>
  <Override PartName="/ppt/tags/tag23.xml" ContentType="application/vnd.openxmlformats-officedocument.presentationml.tags+xml"/>
  <Override PartName="/ppt/notesSlides/notesSlide38.xml" ContentType="application/vnd.openxmlformats-officedocument.presentationml.notesSlide+xml"/>
  <Override PartName="/ppt/tags/tag24.xml" ContentType="application/vnd.openxmlformats-officedocument.presentationml.tags+xml"/>
  <Override PartName="/ppt/notesSlides/notesSlide39.xml" ContentType="application/vnd.openxmlformats-officedocument.presentationml.notesSlide+xml"/>
  <Override PartName="/ppt/tags/tag25.xml" ContentType="application/vnd.openxmlformats-officedocument.presentationml.tags+xml"/>
  <Override PartName="/ppt/notesSlides/notesSlide40.xml" ContentType="application/vnd.openxmlformats-officedocument.presentationml.notesSlide+xml"/>
  <Override PartName="/ppt/tags/tag26.xml" ContentType="application/vnd.openxmlformats-officedocument.presentationml.tags+xml"/>
  <Override PartName="/ppt/notesSlides/notesSlide41.xml" ContentType="application/vnd.openxmlformats-officedocument.presentationml.notesSlide+xml"/>
  <Override PartName="/ppt/tags/tag27.xml" ContentType="application/vnd.openxmlformats-officedocument.presentationml.tags+xml"/>
  <Override PartName="/ppt/notesSlides/notesSlide42.xml" ContentType="application/vnd.openxmlformats-officedocument.presentationml.notesSlide+xml"/>
  <Override PartName="/ppt/tags/tag28.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8"/>
  </p:notesMasterIdLst>
  <p:handoutMasterIdLst>
    <p:handoutMasterId r:id="rId49"/>
  </p:handoutMasterIdLst>
  <p:sldIdLst>
    <p:sldId id="514" r:id="rId5"/>
    <p:sldId id="498" r:id="rId6"/>
    <p:sldId id="500" r:id="rId7"/>
    <p:sldId id="518" r:id="rId8"/>
    <p:sldId id="519" r:id="rId9"/>
    <p:sldId id="501" r:id="rId10"/>
    <p:sldId id="502" r:id="rId11"/>
    <p:sldId id="503" r:id="rId12"/>
    <p:sldId id="517" r:id="rId13"/>
    <p:sldId id="520" r:id="rId14"/>
    <p:sldId id="522" r:id="rId15"/>
    <p:sldId id="504" r:id="rId16"/>
    <p:sldId id="505" r:id="rId17"/>
    <p:sldId id="506" r:id="rId18"/>
    <p:sldId id="497" r:id="rId19"/>
    <p:sldId id="507" r:id="rId20"/>
    <p:sldId id="508" r:id="rId21"/>
    <p:sldId id="492" r:id="rId22"/>
    <p:sldId id="464" r:id="rId23"/>
    <p:sldId id="523" r:id="rId24"/>
    <p:sldId id="465" r:id="rId25"/>
    <p:sldId id="466" r:id="rId26"/>
    <p:sldId id="496" r:id="rId27"/>
    <p:sldId id="468" r:id="rId28"/>
    <p:sldId id="469" r:id="rId29"/>
    <p:sldId id="470" r:id="rId30"/>
    <p:sldId id="471" r:id="rId31"/>
    <p:sldId id="472" r:id="rId32"/>
    <p:sldId id="473" r:id="rId33"/>
    <p:sldId id="474" r:id="rId34"/>
    <p:sldId id="475" r:id="rId35"/>
    <p:sldId id="476" r:id="rId36"/>
    <p:sldId id="477" r:id="rId37"/>
    <p:sldId id="478" r:id="rId38"/>
    <p:sldId id="479" r:id="rId39"/>
    <p:sldId id="480" r:id="rId40"/>
    <p:sldId id="483" r:id="rId41"/>
    <p:sldId id="481" r:id="rId42"/>
    <p:sldId id="482" r:id="rId43"/>
    <p:sldId id="493" r:id="rId44"/>
    <p:sldId id="485" r:id="rId45"/>
    <p:sldId id="486" r:id="rId46"/>
    <p:sldId id="494" r:id="rId47"/>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57AD"/>
    <a:srgbClr val="5C6590"/>
    <a:srgbClr val="E8EAED"/>
    <a:srgbClr val="E8E9E8"/>
    <a:srgbClr val="686E63"/>
    <a:srgbClr val="B51963"/>
    <a:srgbClr val="F4DCE8"/>
    <a:srgbClr val="ED1654"/>
    <a:srgbClr val="F03F73"/>
    <a:srgbClr val="FCDC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36" autoAdjust="0"/>
    <p:restoredTop sz="24697" autoAdjust="0"/>
  </p:normalViewPr>
  <p:slideViewPr>
    <p:cSldViewPr snapToGrid="0">
      <p:cViewPr varScale="1">
        <p:scale>
          <a:sx n="27" d="100"/>
          <a:sy n="27" d="100"/>
        </p:scale>
        <p:origin x="3576"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modSld modMainMaster">
      <pc:chgData name="Kerrie Shanahan" userId="ae473d9f-76e9-476f-892f-2674ea963afc" providerId="ADAL" clId="{1C2628FB-1F07-4B48-8FB3-27553585B1CA}" dt="2026-03-31T23:42:50.919" v="10" actId="20577"/>
      <pc:docMkLst>
        <pc:docMk/>
      </pc:docMkLst>
      <pc:sldChg chg="modNotesTx">
        <pc:chgData name="Kerrie Shanahan" userId="ae473d9f-76e9-476f-892f-2674ea963afc" providerId="ADAL" clId="{1C2628FB-1F07-4B48-8FB3-27553585B1CA}" dt="2026-03-30T03:23:16.437" v="0" actId="20577"/>
        <pc:sldMkLst>
          <pc:docMk/>
          <pc:sldMk cId="849105142" sldId="507"/>
        </pc:sldMkLst>
      </pc:sldChg>
      <pc:sldChg chg="modNotesTx">
        <pc:chgData name="Kerrie Shanahan" userId="ae473d9f-76e9-476f-892f-2674ea963afc" providerId="ADAL" clId="{1C2628FB-1F07-4B48-8FB3-27553585B1CA}" dt="2026-03-30T03:23:22.151" v="1" actId="20577"/>
        <pc:sldMkLst>
          <pc:docMk/>
          <pc:sldMk cId="2578423008" sldId="508"/>
        </pc:sldMkLst>
      </pc:sldChg>
      <pc:sldChg chg="modNotesTx">
        <pc:chgData name="Kerrie Shanahan" userId="ae473d9f-76e9-476f-892f-2674ea963afc" providerId="ADAL" clId="{1C2628FB-1F07-4B48-8FB3-27553585B1CA}" dt="2026-03-30T22:06:50.806" v="4" actId="20577"/>
        <pc:sldMkLst>
          <pc:docMk/>
          <pc:sldMk cId="3696507512" sldId="519"/>
        </pc:sldMkLst>
      </pc:sldChg>
      <pc:sldMasterChg chg="modSldLayout">
        <pc:chgData name="Kerrie Shanahan" userId="ae473d9f-76e9-476f-892f-2674ea963afc" providerId="ADAL" clId="{1C2628FB-1F07-4B48-8FB3-27553585B1CA}" dt="2026-03-31T23:42:50.919" v="10" actId="20577"/>
        <pc:sldMasterMkLst>
          <pc:docMk/>
          <pc:sldMasterMk cId="1034081160" sldId="2147483648"/>
        </pc:sldMasterMkLst>
        <pc:sldLayoutChg chg="modSp mod">
          <pc:chgData name="Kerrie Shanahan" userId="ae473d9f-76e9-476f-892f-2674ea963afc" providerId="ADAL" clId="{1C2628FB-1F07-4B48-8FB3-27553585B1CA}" dt="2026-03-31T23:42:50.919" v="10" actId="20577"/>
          <pc:sldLayoutMkLst>
            <pc:docMk/>
            <pc:sldMasterMk cId="1034081160" sldId="2147483648"/>
            <pc:sldLayoutMk cId="1046981837" sldId="2147483720"/>
          </pc:sldLayoutMkLst>
          <pc:spChg chg="mod">
            <ac:chgData name="Kerrie Shanahan" userId="ae473d9f-76e9-476f-892f-2674ea963afc" providerId="ADAL" clId="{1C2628FB-1F07-4B48-8FB3-27553585B1CA}" dt="2026-03-31T23:42:50.919" v="10" actId="20577"/>
            <ac:spMkLst>
              <pc:docMk/>
              <pc:sldMasterMk cId="1034081160" sldId="2147483648"/>
              <pc:sldLayoutMk cId="1046981837" sldId="2147483720"/>
              <ac:spMk id="22" creationId="{82FB9C96-9E1B-5F2E-F4C0-FDA913B2B3A9}"/>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1/04/2026</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24T04:52:32.322"/>
    </inkml:context>
    <inkml:brush xml:id="br0">
      <inkml:brushProperty name="width" value="0.05" units="cm"/>
      <inkml:brushProperty name="height" value="0.05" units="cm"/>
      <inkml:brushProperty name="color" value="#5B2D90"/>
    </inkml:brush>
  </inkml:definitions>
  <inkml:trace contextRef="#ctx0" brushRef="#br0">1 1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24T04:52:33.686"/>
    </inkml:context>
    <inkml:brush xml:id="br0">
      <inkml:brushProperty name="width" value="0.05" units="cm"/>
      <inkml:brushProperty name="height" value="0.05" units="cm"/>
      <inkml:brushProperty name="color" value="#5B2D90"/>
    </inkml:brush>
  </inkml:definitions>
  <inkml:trace contextRef="#ctx0" brushRef="#br0">0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1/04/2026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15) takes approximately 10 minutes. </a:t>
            </a:r>
            <a:endParaRPr lang="en-AU" dirty="0">
              <a:latin typeface="+mn-lt"/>
              <a:cs typeface="Calibri"/>
            </a:endParaRPr>
          </a:p>
          <a:p>
            <a:pPr>
              <a:defRPr/>
            </a:pPr>
            <a:endParaRPr lang="en-AU" dirty="0">
              <a:latin typeface="+mn-lt"/>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16 and 17) </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ff</a:t>
            </a:r>
            <a:r>
              <a:rPr lang="en-AU" dirty="0">
                <a:latin typeface="+mn-lt"/>
              </a:rPr>
              <a:t> says /f/ (slides 18 to 42)</a:t>
            </a:r>
          </a:p>
          <a:p>
            <a:pPr marL="171450" indent="-171450">
              <a:buFont typeface="Arial" panose="020B0604020202020204" pitchFamily="34" charset="0"/>
              <a:buChar char="•"/>
              <a:defRPr/>
            </a:pPr>
            <a:r>
              <a:rPr lang="en-AU" dirty="0">
                <a:latin typeface="+mn-lt"/>
              </a:rPr>
              <a:t>the irregular word </a:t>
            </a:r>
            <a:r>
              <a:rPr lang="en-AU" b="1" dirty="0">
                <a:latin typeface="+mn-lt"/>
              </a:rPr>
              <a:t>where</a:t>
            </a:r>
            <a:r>
              <a:rPr lang="en-AU" b="0" dirty="0">
                <a:latin typeface="+mn-lt"/>
              </a:rPr>
              <a:t> (slides 34 and 35).</a:t>
            </a:r>
          </a:p>
          <a:p>
            <a:pPr>
              <a:defRPr/>
            </a:pPr>
            <a:r>
              <a:rPr lang="en-AU" b="0" dirty="0">
                <a:latin typeface="+mn-lt"/>
              </a:rPr>
              <a:t>T</a:t>
            </a:r>
            <a:r>
              <a:rPr lang="en-AU" dirty="0">
                <a:latin typeface="+mn-lt"/>
              </a:rPr>
              <a:t>akes approximately 20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41).</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20 and 21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42). For example, you could use the Phonics pair-game templates on the Literacy Hub (www.literacyhub.edu.au/search/phonics-pair-game-templates) and add words containing letter–sound correspondences students have already learned.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154841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768AD-0F38-F8F1-1582-762341CEE4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03A5A8-71B2-283E-EE09-05DB280B32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F9B53F-7FA2-DD06-2375-26385304E0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students to read the words by first reading the base word then reading it with the </a:t>
            </a:r>
            <a:r>
              <a:rPr lang="en-US" b="1" dirty="0"/>
              <a:t>-s </a:t>
            </a:r>
            <a:r>
              <a:rPr lang="en-US" b="0" dirty="0"/>
              <a:t>suffix,</a:t>
            </a:r>
            <a:r>
              <a:rPr lang="en-US" dirty="0"/>
              <a:t> for example, </a:t>
            </a:r>
            <a:r>
              <a:rPr lang="en-US" b="1" dirty="0"/>
              <a:t>peg</a:t>
            </a:r>
            <a:r>
              <a:rPr lang="en-US" dirty="0"/>
              <a:t>, </a:t>
            </a:r>
            <a:r>
              <a:rPr lang="en-US" b="1" dirty="0"/>
              <a:t>pegs</a:t>
            </a: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AU" dirty="0"/>
          </a:p>
        </p:txBody>
      </p:sp>
      <p:sp>
        <p:nvSpPr>
          <p:cNvPr id="4" name="Slide Number Placeholder 3">
            <a:extLst>
              <a:ext uri="{FF2B5EF4-FFF2-40B4-BE49-F238E27FC236}">
                <a16:creationId xmlns:a16="http://schemas.microsoft.com/office/drawing/2014/main" id="{18F844C3-9203-69E1-062A-DF52AD73027F}"/>
              </a:ext>
            </a:extLst>
          </p:cNvPr>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571530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369F5-17CE-2F21-FBCB-CC744EB780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FF0D4B-1A23-5FB3-9BC8-EAE5FA726B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85E537-6A6A-28C5-F485-42B97B769B7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cups</a:t>
            </a:r>
            <a:r>
              <a:rPr lang="en-US" b="0" dirty="0"/>
              <a:t>,</a:t>
            </a:r>
            <a:r>
              <a:rPr lang="en-US" b="1" dirty="0"/>
              <a:t> hens</a:t>
            </a:r>
            <a:r>
              <a:rPr lang="en-US" b="0" dirty="0"/>
              <a:t>,</a:t>
            </a:r>
            <a:r>
              <a:rPr lang="en-US" b="1" dirty="0"/>
              <a:t> rods</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a:t>
            </a:r>
            <a:r>
              <a:rPr lang="en-US" b="1" dirty="0"/>
              <a:t>-s </a:t>
            </a:r>
            <a:r>
              <a:rPr lang="en-US" dirty="0"/>
              <a:t>suffix.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choose a student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endParaRPr lang="en-AU" dirty="0"/>
          </a:p>
        </p:txBody>
      </p:sp>
      <p:sp>
        <p:nvSpPr>
          <p:cNvPr id="4" name="Slide Number Placeholder 3">
            <a:extLst>
              <a:ext uri="{FF2B5EF4-FFF2-40B4-BE49-F238E27FC236}">
                <a16:creationId xmlns:a16="http://schemas.microsoft.com/office/drawing/2014/main" id="{3F393B5F-46FF-DAF5-5D26-E59A46D36CDD}"/>
              </a:ext>
            </a:extLst>
          </p:cNvPr>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026401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err="1"/>
              <a:t>sh</a:t>
            </a:r>
            <a:r>
              <a:rPr lang="en-US" b="1" dirty="0"/>
              <a:t>/e</a:t>
            </a:r>
            <a:r>
              <a:rPr lang="en-US" b="0" dirty="0"/>
              <a:t>,</a:t>
            </a:r>
            <a:r>
              <a:rPr lang="en-US" b="1" dirty="0"/>
              <a:t> she</a:t>
            </a:r>
            <a:r>
              <a:rPr lang="en-US" b="0" dirty="0"/>
              <a:t>,</a:t>
            </a:r>
            <a:r>
              <a:rPr lang="en-US" b="1" dirty="0"/>
              <a:t> </a:t>
            </a:r>
            <a:r>
              <a:rPr lang="en-US" b="1" dirty="0" err="1"/>
              <a:t>sh</a:t>
            </a:r>
            <a:r>
              <a:rPr lang="en-US" b="1" dirty="0"/>
              <a:t>-e</a:t>
            </a:r>
            <a:r>
              <a:rPr lang="en-US" b="0" dirty="0"/>
              <a:t> spells </a:t>
            </a:r>
            <a:r>
              <a:rPr lang="en-US" b="1" dirty="0"/>
              <a:t>she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793893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sentences, model the process. Then ask students to try again.</a:t>
            </a:r>
          </a:p>
          <a:p>
            <a:endParaRPr lang="en-AU" dirty="0"/>
          </a:p>
          <a:p>
            <a:r>
              <a:rPr lang="en-AU" dirty="0"/>
              <a:t>Note: </a:t>
            </a:r>
          </a:p>
          <a:p>
            <a:pPr marL="171450" indent="-171450">
              <a:buFont typeface="Arial" panose="020B0604020202020204" pitchFamily="34" charset="0"/>
              <a:buChar char="•"/>
            </a:pPr>
            <a:r>
              <a:rPr lang="en-AU" dirty="0"/>
              <a:t>This is the first time students are asked to read two sentences, so make them aware of this before they begin reading.</a:t>
            </a:r>
          </a:p>
          <a:p>
            <a:pPr marL="171450" indent="-171450">
              <a:buFont typeface="Arial" panose="020B0604020202020204" pitchFamily="34" charset="0"/>
              <a:buChar char="•"/>
            </a:pPr>
            <a:r>
              <a:rPr lang="en-AU" dirty="0"/>
              <a:t>You may like to have students read the first sentence aloud to you, before reading the second sentence.</a:t>
            </a:r>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236019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It is what the quick ox can fix.</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endParaRPr lang="en-US" b="1" dirty="0"/>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973767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8952295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b="1" dirty="0">
                <a:latin typeface="+mn-lt"/>
              </a:rPr>
              <a:t>Swap it, blend it (words ending with adjacent consonants): </a:t>
            </a:r>
            <a:r>
              <a:rPr lang="en-US" b="0" dirty="0">
                <a:latin typeface="+mn-lt"/>
              </a:rPr>
              <a:t>targeting substitution and blending of final adjacent consonants in CVCC words</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This phonemic awareness activity uses CVCC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Reading and spelling of CVCC words is introduced in this phase, so this lesson will focus on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Although this is an oral activity, you can write each word on the class whiteboard during both the I do and We do sections to support students’ understanding.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When demonstrating, it is important to isolate and highlight the two adjacent consonant sounds at the end of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r>
              <a:rPr lang="en-US" b="0" dirty="0">
                <a:latin typeface="+mn-lt"/>
              </a:rPr>
              <a:t>Tell students that you will:</a:t>
            </a:r>
          </a:p>
          <a:p>
            <a:pPr marL="171450" indent="-171450">
              <a:buFont typeface="Arial" panose="020B0604020202020204" pitchFamily="34" charset="0"/>
              <a:buChar char="•"/>
            </a:pPr>
            <a:r>
              <a:rPr lang="en-US" b="0" dirty="0">
                <a:latin typeface="+mn-lt"/>
              </a:rPr>
              <a:t>say a word that has two consonant sounds at the end, a CVCC word</a:t>
            </a:r>
          </a:p>
          <a:p>
            <a:pPr marL="171450" indent="-171450">
              <a:buFont typeface="Arial" panose="020B0604020202020204" pitchFamily="34" charset="0"/>
              <a:buChar char="•"/>
            </a:pPr>
            <a:r>
              <a:rPr lang="en-US" b="0" dirty="0">
                <a:latin typeface="+mn-lt"/>
              </a:rPr>
              <a:t>swap the two sounds to make a new word.</a:t>
            </a:r>
          </a:p>
          <a:p>
            <a:pPr marL="171450" indent="-171450">
              <a:buFont typeface="Arial" panose="020B0604020202020204" pitchFamily="34" charset="0"/>
              <a:buChar cha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Say: </a:t>
            </a:r>
            <a:r>
              <a:rPr lang="en-US" sz="1200" i="1" dirty="0">
                <a:effectLst/>
                <a:latin typeface="+mn-lt"/>
              </a:rPr>
              <a:t>It can be tricky to notice both sounds when there are two consonants next to each other. I will pay extra attention </a:t>
            </a:r>
            <a:r>
              <a:rPr lang="en-US" b="0" i="1" dirty="0">
                <a:latin typeface="+mn-lt"/>
              </a:rPr>
              <a:t>to the last two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Start with the word </a:t>
            </a:r>
            <a:r>
              <a:rPr lang="en-US" b="1" dirty="0">
                <a:latin typeface="+mn-lt"/>
              </a:rPr>
              <a:t>bend</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a:t>
            </a:r>
            <a:r>
              <a:rPr lang="en-US" b="1" dirty="0">
                <a:latin typeface="+mn-lt"/>
              </a:rPr>
              <a:t> </a:t>
            </a:r>
            <a:r>
              <a:rPr lang="en-US" b="1" i="1" dirty="0">
                <a:latin typeface="+mn-lt"/>
              </a:rPr>
              <a:t>bend</a:t>
            </a:r>
            <a:r>
              <a:rPr lang="en-US" b="0" i="1" dirty="0">
                <a:latin typeface="+mn-lt"/>
              </a:rPr>
              <a:t>.</a:t>
            </a:r>
            <a:endParaRPr lang="en-US" b="1" i="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Sound out and write </a:t>
            </a:r>
            <a:r>
              <a:rPr lang="en-US" b="1" dirty="0">
                <a:latin typeface="+mn-lt"/>
              </a:rPr>
              <a:t>bend</a:t>
            </a:r>
            <a:r>
              <a:rPr lang="en-US" b="0" dirty="0">
                <a:latin typeface="+mn-lt"/>
              </a:rPr>
              <a:t> on your class whiteboard: </a:t>
            </a:r>
            <a:r>
              <a:rPr lang="en-US" b="0" i="1" dirty="0">
                <a:latin typeface="+mn-lt"/>
              </a:rPr>
              <a:t>/b/, /e/, /n/, /d/, </a:t>
            </a:r>
            <a:r>
              <a:rPr lang="en-US" b="1" i="1" dirty="0">
                <a:latin typeface="+mn-lt"/>
              </a:rPr>
              <a:t>bend</a:t>
            </a:r>
            <a:r>
              <a:rPr lang="en-US" b="0" i="1" dirty="0">
                <a:latin typeface="+mn-lt"/>
              </a:rPr>
              <a:t>.</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 </a:t>
            </a:r>
            <a:r>
              <a:rPr lang="en-US" b="0" i="1" dirty="0">
                <a:latin typeface="+mn-lt"/>
              </a:rPr>
              <a:t>If we swap /n/, /d/ in </a:t>
            </a:r>
            <a:r>
              <a:rPr lang="en-US" b="1" i="1" dirty="0">
                <a:latin typeface="+mn-lt"/>
              </a:rPr>
              <a:t>bend</a:t>
            </a:r>
            <a:r>
              <a:rPr lang="en-US" b="0" i="1" dirty="0">
                <a:latin typeface="+mn-lt"/>
              </a:rPr>
              <a:t> to /s/, /t/ we have /b/, /e/, /s/, /t/, </a:t>
            </a:r>
            <a:r>
              <a:rPr lang="en-US" b="1" i="1" dirty="0">
                <a:latin typeface="+mn-lt"/>
              </a:rPr>
              <a:t>best</a:t>
            </a:r>
            <a:r>
              <a:rPr lang="en-US" b="0" i="1" dirty="0">
                <a:latin typeface="+mn-lt"/>
              </a:rPr>
              <a:t>.</a:t>
            </a:r>
            <a:r>
              <a:rPr lang="en-US" b="0" i="1" dirty="0">
                <a:latin typeface="+mn-lt"/>
                <a:ea typeface="Calibri"/>
                <a:cs typeface="Calibri"/>
              </a:rPr>
              <a:t> </a:t>
            </a:r>
            <a:r>
              <a:rPr lang="en-US" b="0" i="1" dirty="0">
                <a:latin typeface="+mn-lt"/>
              </a:rPr>
              <a:t>I will swap the </a:t>
            </a:r>
            <a:r>
              <a:rPr lang="en-US" b="1" i="1" dirty="0">
                <a:latin typeface="+mn-lt"/>
              </a:rPr>
              <a:t>n</a:t>
            </a:r>
            <a:r>
              <a:rPr lang="en-US" b="0" i="1" dirty="0">
                <a:latin typeface="+mn-lt"/>
              </a:rPr>
              <a:t> and the </a:t>
            </a:r>
            <a:r>
              <a:rPr lang="en-US" b="1" i="1" dirty="0">
                <a:latin typeface="+mn-lt"/>
              </a:rPr>
              <a:t>d </a:t>
            </a:r>
            <a:r>
              <a:rPr lang="en-US" b="0" i="1" dirty="0">
                <a:latin typeface="+mn-lt"/>
              </a:rPr>
              <a:t>to </a:t>
            </a:r>
            <a:r>
              <a:rPr lang="en-US" b="1" i="1" dirty="0">
                <a:latin typeface="+mn-lt"/>
              </a:rPr>
              <a:t>s</a:t>
            </a:r>
            <a:r>
              <a:rPr lang="en-US" b="0" i="1" dirty="0">
                <a:latin typeface="+mn-lt"/>
              </a:rPr>
              <a:t> and </a:t>
            </a:r>
            <a:r>
              <a:rPr lang="en-US" b="1" i="1" dirty="0">
                <a:latin typeface="+mn-lt"/>
              </a:rPr>
              <a:t>t</a:t>
            </a:r>
            <a:r>
              <a:rPr lang="en-US" b="0" i="1" dirty="0">
                <a:latin typeface="+mn-lt"/>
              </a:rPr>
              <a:t>.</a:t>
            </a:r>
            <a:br>
              <a:rPr lang="en-US" b="0" i="1" dirty="0">
                <a:latin typeface="+mn-lt"/>
                <a:ea typeface="Calibri"/>
                <a:cs typeface="Calibri"/>
              </a:rPr>
            </a:br>
            <a:r>
              <a:rPr lang="en-US" b="0" dirty="0">
                <a:latin typeface="+mn-lt"/>
              </a:rPr>
              <a:t>Rub out and replace the last two letters on your class whiteboard.</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 </a:t>
            </a:r>
            <a:r>
              <a:rPr lang="en-US" b="0" i="1" dirty="0">
                <a:latin typeface="+mn-lt"/>
              </a:rPr>
              <a:t>Now I have the word /b/, /e/, /s/, /t/, </a:t>
            </a:r>
            <a:r>
              <a:rPr lang="en-US" b="1" i="1" dirty="0">
                <a:latin typeface="+mn-lt"/>
              </a:rPr>
              <a:t>best</a:t>
            </a:r>
            <a:r>
              <a:rPr lang="en-US" b="0" i="1" dirty="0">
                <a:latin typeface="+mn-lt"/>
              </a:rPr>
              <a:t>.</a:t>
            </a:r>
            <a:endParaRPr lang="en-US" b="0" i="1" dirty="0">
              <a:latin typeface="+mn-lt"/>
              <a:ea typeface="Calibri"/>
              <a:cs typeface="Calibri"/>
            </a:endParaRPr>
          </a:p>
          <a:p>
            <a:pPr marL="0" indent="0">
              <a:buFont typeface="Arial" panose="020B0604020202020204" pitchFamily="34" charset="0"/>
              <a:buNone/>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hu</a:t>
            </a:r>
            <a:r>
              <a:rPr lang="en-US" b="1" dirty="0">
                <a:latin typeface="+mn-lt"/>
              </a:rPr>
              <a:t>nt</a:t>
            </a:r>
            <a:r>
              <a:rPr lang="en-US" b="0" dirty="0">
                <a:latin typeface="+mn-lt"/>
              </a:rPr>
              <a:t> </a:t>
            </a:r>
            <a:r>
              <a:rPr lang="en-AU" sz="1200" dirty="0">
                <a:effectLst/>
                <a:latin typeface="+mn-lt"/>
                <a:ea typeface="Calibri" panose="020F0502020204030204" pitchFamily="34" charset="0"/>
              </a:rPr>
              <a:t>–</a:t>
            </a:r>
            <a:r>
              <a:rPr lang="en-US" b="0" dirty="0">
                <a:latin typeface="+mn-lt"/>
              </a:rPr>
              <a:t> hu</a:t>
            </a:r>
            <a:r>
              <a:rPr lang="en-US" b="1" dirty="0">
                <a:latin typeface="+mn-lt"/>
              </a:rPr>
              <a:t>sk</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li</a:t>
            </a:r>
            <a:r>
              <a:rPr lang="en-US" b="1" dirty="0">
                <a:latin typeface="+mn-lt"/>
              </a:rPr>
              <a:t>sp</a:t>
            </a:r>
            <a:r>
              <a:rPr lang="en-US" b="0" dirty="0">
                <a:latin typeface="+mn-lt"/>
              </a:rPr>
              <a:t> – li</a:t>
            </a:r>
            <a:r>
              <a:rPr lang="en-US" b="1" dirty="0">
                <a:latin typeface="+mn-lt"/>
              </a:rPr>
              <a:t>mp</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ra</a:t>
            </a:r>
            <a:r>
              <a:rPr lang="en-US" b="1" dirty="0">
                <a:latin typeface="+mn-lt"/>
              </a:rPr>
              <a:t>pt</a:t>
            </a:r>
            <a:r>
              <a:rPr lang="en-US" b="0" dirty="0">
                <a:latin typeface="+mn-lt"/>
              </a:rPr>
              <a:t> </a:t>
            </a:r>
            <a:r>
              <a:rPr lang="en-AU" sz="1200" dirty="0">
                <a:effectLst/>
                <a:latin typeface="+mn-lt"/>
                <a:ea typeface="Calibri" panose="020F0502020204030204" pitchFamily="34" charset="0"/>
              </a:rPr>
              <a:t>–</a:t>
            </a:r>
            <a:r>
              <a:rPr lang="en-US" b="0" dirty="0">
                <a:latin typeface="+mn-lt"/>
              </a:rPr>
              <a:t> ra</a:t>
            </a:r>
            <a:r>
              <a:rPr lang="en-US" b="1" dirty="0">
                <a:latin typeface="+mn-lt"/>
              </a:rPr>
              <a:t>nt</a:t>
            </a:r>
            <a:endParaRPr lang="en-US" b="0" dirty="0">
              <a:latin typeface="+mn-lt"/>
            </a:endParaRPr>
          </a:p>
          <a:p>
            <a:endParaRPr lang="en-AU" dirty="0"/>
          </a:p>
          <a:p>
            <a:pPr marL="0" indent="0">
              <a:buFont typeface="Arial" panose="020B0604020202020204" pitchFamily="34" charset="0"/>
              <a:buNone/>
            </a:pPr>
            <a:r>
              <a:rPr lang="en-US" b="0" dirty="0"/>
              <a:t>Note: The symbols included on the slide give students and teachers a visual reminder that they can substitute letters and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7558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endParaRPr lang="en-US" b="1" dirty="0">
              <a:ea typeface="Calibri"/>
              <a:cs typeface="Calibri"/>
            </a:endParaRPr>
          </a:p>
          <a:p>
            <a:endParaRPr lang="en-US" b="1" dirty="0"/>
          </a:p>
          <a:p>
            <a:r>
              <a:rPr lang="en-US" b="1" dirty="0"/>
              <a:t>Swap it, blend it (words ending with adjacent consonants): </a:t>
            </a:r>
            <a:r>
              <a:rPr lang="en-US" b="0" dirty="0"/>
              <a:t>targeting substitution and blending of final adjacent consonants in CVCC words</a:t>
            </a:r>
            <a:endParaRPr lang="en-US" b="0" dirty="0">
              <a:ea typeface="Calibri"/>
              <a:cs typeface="Calibri"/>
            </a:endParaRPr>
          </a:p>
          <a:p>
            <a:endParaRPr lang="en-US" b="0" dirty="0"/>
          </a:p>
          <a:p>
            <a:r>
              <a:rPr lang="en-US" b="0" dirty="0"/>
              <a:t>Ask students to join in saying and swapping the sounds. You will demonstrate the spelling* of each word by writing it on the class whiteboard.</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lamp</a:t>
            </a:r>
            <a:r>
              <a:rPr lang="en-US" b="0" dirty="0"/>
              <a:t>. </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Support students to say:</a:t>
            </a:r>
            <a:r>
              <a:rPr lang="en-US" b="0" i="0" dirty="0">
                <a:ea typeface="Calibri"/>
                <a:cs typeface="Calibri"/>
              </a:rPr>
              <a:t> </a:t>
            </a:r>
            <a:r>
              <a:rPr lang="en-US" b="1" i="1" dirty="0"/>
              <a:t>lamp</a:t>
            </a:r>
            <a:r>
              <a:rPr lang="en-US" b="0" i="1" dirty="0"/>
              <a:t>, /l/, /a/, /m/, /p/ </a:t>
            </a:r>
            <a:r>
              <a:rPr lang="en-US" b="1" i="1" dirty="0"/>
              <a:t>lamp</a:t>
            </a:r>
            <a:r>
              <a:rPr lang="en-US" b="0" i="1" dirty="0"/>
              <a:t>.*</a:t>
            </a:r>
            <a:endParaRPr lang="en-US" b="1" i="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sounding out and writing </a:t>
            </a:r>
            <a:r>
              <a:rPr lang="en-US" b="1" dirty="0"/>
              <a:t>lamp</a:t>
            </a:r>
            <a:r>
              <a:rPr lang="en-US" b="0" dirty="0"/>
              <a:t> on your class whiteboard.*</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a:t>
            </a:r>
            <a:r>
              <a:rPr lang="en-US" b="0" i="1" dirty="0"/>
              <a:t>If we swap /m/, /p/ in </a:t>
            </a:r>
            <a:r>
              <a:rPr lang="en-US" b="1" i="1" dirty="0"/>
              <a:t>lamp </a:t>
            </a:r>
            <a:r>
              <a:rPr lang="en-US" b="0" i="1" dirty="0"/>
              <a:t>to /n/, /d/, what word will we have? </a:t>
            </a:r>
            <a:br>
              <a:rPr lang="en-US" b="0" i="1" dirty="0">
                <a:ea typeface="Calibri"/>
                <a:cs typeface="Calibri"/>
              </a:rPr>
            </a:br>
            <a:r>
              <a:rPr lang="en-US" b="0" i="0" dirty="0"/>
              <a:t>Students: </a:t>
            </a:r>
            <a:r>
              <a:rPr lang="en-US" b="0" i="1" dirty="0"/>
              <a:t>/l/, /a/, /n/, /d/, </a:t>
            </a:r>
            <a:r>
              <a:rPr lang="en-US" b="1" i="1" dirty="0"/>
              <a:t>land</a:t>
            </a:r>
            <a:r>
              <a:rPr lang="en-US" b="0" i="1" dirty="0"/>
              <a:t>.*</a:t>
            </a:r>
            <a:endParaRPr lang="en-US" b="0" i="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rubbing out and replacing the last two letters on your class whiteboard to write </a:t>
            </a:r>
            <a:r>
              <a:rPr lang="en-US" b="1" dirty="0"/>
              <a:t>land</a:t>
            </a:r>
            <a:r>
              <a:rPr lang="en-US" b="0" dirty="0"/>
              <a:t>.</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Point to the letters on the board and support students to say: </a:t>
            </a:r>
            <a:r>
              <a:rPr lang="en-US" b="0" i="1" dirty="0"/>
              <a:t>/l/, /a/, /n/, /d/ </a:t>
            </a:r>
            <a:r>
              <a:rPr lang="en-US" b="1" i="1" dirty="0"/>
              <a:t>land</a:t>
            </a:r>
            <a:r>
              <a:rPr lang="en-US" b="0" i="1" dirty="0"/>
              <a:t>.</a:t>
            </a:r>
            <a:endParaRPr lang="en-US" b="1" i="1" dirty="0">
              <a:ea typeface="Calibri"/>
              <a:cs typeface="Calibri"/>
            </a:endParaRPr>
          </a:p>
          <a:p>
            <a:pPr marL="0" indent="0">
              <a:buFont typeface="Arial" panose="020B0604020202020204" pitchFamily="34" charset="0"/>
              <a:buNone/>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 pairs:</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fo</a:t>
            </a:r>
            <a:r>
              <a:rPr lang="en-US" b="1" dirty="0"/>
              <a:t>ld</a:t>
            </a:r>
            <a:r>
              <a:rPr lang="en-US" b="0" dirty="0"/>
              <a:t> – fo</a:t>
            </a:r>
            <a:r>
              <a:rPr lang="en-US" b="1" dirty="0"/>
              <a:t>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si</a:t>
            </a:r>
            <a:r>
              <a:rPr lang="en-US" b="1" dirty="0"/>
              <a:t>lk</a:t>
            </a:r>
            <a:r>
              <a:rPr lang="en-US" b="0" dirty="0"/>
              <a:t> </a:t>
            </a:r>
            <a:r>
              <a:rPr lang="en-AU" sz="1200" dirty="0">
                <a:effectLst/>
                <a:latin typeface="+mn-lt"/>
                <a:ea typeface="Calibri" panose="020F0502020204030204" pitchFamily="34" charset="0"/>
              </a:rPr>
              <a:t>–</a:t>
            </a:r>
            <a:r>
              <a:rPr lang="en-US" b="0" dirty="0"/>
              <a:t> si</a:t>
            </a:r>
            <a:r>
              <a:rPr lang="en-US" b="1" dirty="0"/>
              <a:t>ft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wi</a:t>
            </a:r>
            <a:r>
              <a:rPr lang="en-US" b="1" dirty="0"/>
              <a:t>lt</a:t>
            </a:r>
            <a:r>
              <a:rPr lang="en-US" b="0" dirty="0"/>
              <a:t> – wi</a:t>
            </a:r>
            <a:r>
              <a:rPr lang="en-US" b="1" dirty="0"/>
              <a:t>nd</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*If some students are already working with CVCC words you may choose to have them write the word on their mini-whiteboard as well. </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p>
          <a:p>
            <a:pPr marL="0" indent="0">
              <a:buFont typeface="Arial" panose="020B0604020202020204" pitchFamily="34" charset="0"/>
              <a:buNone/>
            </a:pPr>
            <a:r>
              <a:rPr lang="en-US" b="0" dirty="0"/>
              <a:t>Note: The symbols included on the slide give students and teachers a visual reminder that they can substitute letters and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906444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ff</a:t>
            </a:r>
            <a:r>
              <a:rPr lang="en-AU" sz="1200" kern="1200" dirty="0">
                <a:effectLst/>
                <a:latin typeface="+mn-lt"/>
                <a:ea typeface="Times New Roman" panose="02020603050405020304" pitchFamily="18" charset="0"/>
              </a:rPr>
              <a:t> making a /f/ sound. </a:t>
            </a:r>
          </a:p>
          <a:p>
            <a:endParaRPr lang="en-AU" sz="1200" dirty="0">
              <a:effectLst/>
              <a:latin typeface="+mn-lt"/>
              <a:ea typeface="Times New Roman" panose="02020603050405020304" pitchFamily="18" charset="0"/>
            </a:endParaRPr>
          </a:p>
          <a:p>
            <a:r>
              <a:rPr lang="en-US" sz="1200" b="1" i="0" u="none" strike="noStrike" baseline="0" dirty="0">
                <a:solidFill>
                  <a:srgbClr val="000000"/>
                </a:solidFill>
                <a:latin typeface="+mn-lt"/>
              </a:rPr>
              <a:t>Spelling </a:t>
            </a:r>
            <a:r>
              <a:rPr lang="en-US" sz="1200" b="1" i="0" u="none" strike="noStrike" baseline="0" dirty="0" err="1">
                <a:solidFill>
                  <a:srgbClr val="000000"/>
                </a:solidFill>
                <a:latin typeface="+mn-lt"/>
              </a:rPr>
              <a:t>generalisation</a:t>
            </a:r>
            <a:endParaRPr lang="en-US" sz="1200" b="0" i="0" u="none" strike="noStrike" baseline="0" dirty="0">
              <a:solidFill>
                <a:srgbClr val="000000"/>
              </a:solidFill>
              <a:latin typeface="+mn-lt"/>
            </a:endParaRPr>
          </a:p>
          <a:p>
            <a:pPr marL="0" indent="-172800">
              <a:buFont typeface="Arial" panose="020B0604020202020204" pitchFamily="34" charset="0"/>
              <a:buChar char="•"/>
            </a:pPr>
            <a:r>
              <a:rPr lang="en-US" sz="1200" b="0" i="0" u="none" strike="noStrike" baseline="0" dirty="0">
                <a:solidFill>
                  <a:srgbClr val="000000"/>
                </a:solidFill>
                <a:latin typeface="+mn-lt"/>
              </a:rPr>
              <a:t>When a one-syllable word ends in </a:t>
            </a:r>
            <a:r>
              <a:rPr lang="en-US" sz="1200" b="1" i="0" u="none" strike="noStrike" baseline="0" dirty="0">
                <a:solidFill>
                  <a:srgbClr val="000000"/>
                </a:solidFill>
                <a:latin typeface="+mn-lt"/>
              </a:rPr>
              <a:t>f</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l</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z</a:t>
            </a:r>
            <a:r>
              <a:rPr lang="en-US" sz="1200" b="0" i="0" u="none" strike="noStrike" baseline="0" dirty="0">
                <a:solidFill>
                  <a:srgbClr val="000000"/>
                </a:solidFill>
                <a:latin typeface="+mn-lt"/>
              </a:rPr>
              <a:t> after a short vowel, the final consonant is doubled. </a:t>
            </a:r>
          </a:p>
          <a:p>
            <a:pPr marL="0" indent="-172800">
              <a:buFont typeface="Arial" panose="020B0604020202020204" pitchFamily="34" charset="0"/>
              <a:buChar char="•"/>
            </a:pPr>
            <a:r>
              <a:rPr lang="en-US" sz="1200" b="0" i="0" u="none" strike="noStrike" baseline="0" dirty="0">
                <a:solidFill>
                  <a:srgbClr val="000000"/>
                </a:solidFill>
                <a:latin typeface="+mn-lt"/>
              </a:rPr>
              <a:t>This pattern can be remembered using the word ‘</a:t>
            </a:r>
            <a:r>
              <a:rPr lang="en-US" sz="1200" b="1" i="0" u="none" strike="noStrike" baseline="0" dirty="0">
                <a:solidFill>
                  <a:srgbClr val="000000"/>
                </a:solidFill>
                <a:latin typeface="+mn-lt"/>
              </a:rPr>
              <a:t>floss</a:t>
            </a:r>
            <a:r>
              <a:rPr lang="en-US" sz="1200" b="0" i="0" u="none" strike="noStrike" baseline="0" dirty="0">
                <a:solidFill>
                  <a:srgbClr val="000000"/>
                </a:solidFill>
                <a:latin typeface="+mn-lt"/>
              </a:rPr>
              <a:t>’.</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where</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learned.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err="1">
                <a:latin typeface="+mn-lt"/>
              </a:rPr>
              <a:t>wh</a:t>
            </a:r>
            <a:r>
              <a:rPr lang="en-US" b="1" dirty="0">
                <a:latin typeface="+mn-lt"/>
              </a:rPr>
              <a:t>-ere </a:t>
            </a:r>
            <a:r>
              <a:rPr lang="en-US" b="0" dirty="0">
                <a:latin typeface="+mn-lt"/>
              </a:rPr>
              <a:t>spells </a:t>
            </a:r>
            <a:r>
              <a:rPr lang="en-US" b="1" dirty="0">
                <a:latin typeface="+mn-lt"/>
              </a:rPr>
              <a:t>where</a:t>
            </a:r>
            <a:r>
              <a:rPr lang="en-US" b="0" dirty="0">
                <a:latin typeface="+mn-lt"/>
              </a:rPr>
              <a:t>.</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Use this slide to introduce the </a:t>
            </a:r>
            <a:r>
              <a:rPr lang="en-US" b="1" dirty="0">
                <a:latin typeface="+mn-lt"/>
              </a:rPr>
              <a:t>floss spelling </a:t>
            </a:r>
            <a:r>
              <a:rPr lang="en-US" b="1" dirty="0" err="1">
                <a:latin typeface="+mn-lt"/>
              </a:rPr>
              <a:t>generalisation</a:t>
            </a:r>
            <a:r>
              <a:rPr lang="en-US" dirty="0">
                <a:latin typeface="+mn-lt"/>
              </a:rPr>
              <a:t>: W</a:t>
            </a:r>
            <a:r>
              <a:rPr lang="en-US" sz="1200" b="0" i="0" u="none" strike="noStrike" baseline="0" dirty="0">
                <a:solidFill>
                  <a:srgbClr val="000000"/>
                </a:solidFill>
                <a:latin typeface="+mn-lt"/>
              </a:rPr>
              <a:t>hen a one-syllable word ends in </a:t>
            </a:r>
            <a:r>
              <a:rPr lang="en-US" sz="1200" b="1" i="0" u="none" strike="noStrike" baseline="0" dirty="0">
                <a:solidFill>
                  <a:srgbClr val="000000"/>
                </a:solidFill>
                <a:latin typeface="+mn-lt"/>
              </a:rPr>
              <a:t>f</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l</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z</a:t>
            </a:r>
            <a:r>
              <a:rPr lang="en-US" sz="1200" b="0" i="0" u="none" strike="noStrike" baseline="0" dirty="0">
                <a:solidFill>
                  <a:srgbClr val="000000"/>
                </a:solidFill>
                <a:latin typeface="+mn-lt"/>
              </a:rPr>
              <a:t> after a short vowel sound, the final consonant is doubled.</a:t>
            </a: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Explain to students that they will be learning a spelling generalisation that will help them remember when to use some new ways to spell sounds they know.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This is a picture of fairy floss. The word written next to it is </a:t>
            </a:r>
            <a:r>
              <a:rPr lang="en-AU" b="1" i="1" dirty="0">
                <a:latin typeface="+mn-lt"/>
              </a:rPr>
              <a:t>floss</a:t>
            </a:r>
            <a:r>
              <a:rPr lang="en-AU"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rPr>
              <a:t>Floss</a:t>
            </a:r>
            <a:r>
              <a:rPr lang="en-AU" i="1" dirty="0">
                <a:latin typeface="+mn-lt"/>
              </a:rPr>
              <a:t> is a one-syllable word. It has the short vowel sound /o/ followed by the consonant sound /s/.</a:t>
            </a:r>
          </a:p>
          <a:p>
            <a:pPr marL="0" indent="-172800">
              <a:buFont typeface="Arial" panose="020B0604020202020204" pitchFamily="34" charset="0"/>
              <a:buChar char="•"/>
            </a:pPr>
            <a:r>
              <a:rPr lang="en-AU" i="1" dirty="0">
                <a:latin typeface="+mn-lt"/>
              </a:rPr>
              <a:t>In the word </a:t>
            </a:r>
            <a:r>
              <a:rPr lang="en-AU" b="1" i="1" dirty="0">
                <a:latin typeface="+mn-lt"/>
              </a:rPr>
              <a:t>floss</a:t>
            </a:r>
            <a:r>
              <a:rPr lang="en-AU" i="1" dirty="0">
                <a:latin typeface="+mn-lt"/>
              </a:rPr>
              <a:t> we write </a:t>
            </a:r>
            <a:r>
              <a:rPr lang="en-AU" b="1" i="1" dirty="0">
                <a:latin typeface="+mn-lt"/>
              </a:rPr>
              <a:t>ss</a:t>
            </a:r>
            <a:r>
              <a:rPr lang="en-AU" i="1" dirty="0">
                <a:latin typeface="+mn-lt"/>
              </a:rPr>
              <a:t> instead of </a:t>
            </a:r>
            <a:r>
              <a:rPr lang="en-AU" b="1" i="1" dirty="0">
                <a:latin typeface="+mn-lt"/>
              </a:rPr>
              <a:t>s</a:t>
            </a:r>
            <a:r>
              <a:rPr lang="en-AU" i="1" dirty="0">
                <a:latin typeface="+mn-lt"/>
              </a:rPr>
              <a:t> because </a:t>
            </a:r>
            <a:r>
              <a:rPr lang="en-US" sz="1200" b="0" i="1" u="none" strike="noStrike" baseline="0" dirty="0">
                <a:solidFill>
                  <a:srgbClr val="000000"/>
                </a:solidFill>
                <a:latin typeface="+mn-lt"/>
              </a:rPr>
              <a:t>when a one-syllable word ends in </a:t>
            </a:r>
            <a:r>
              <a:rPr lang="en-US" sz="1200" b="1" i="1" u="none" strike="noStrike" baseline="0" dirty="0">
                <a:solidFill>
                  <a:srgbClr val="000000"/>
                </a:solidFill>
                <a:latin typeface="+mn-lt"/>
              </a:rPr>
              <a:t>f</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l</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or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after a short vowel, the final consonant is doubled. </a:t>
            </a:r>
          </a:p>
          <a:p>
            <a:pPr marL="0" indent="-172800">
              <a:buFont typeface="Arial" panose="020B0604020202020204" pitchFamily="34" charset="0"/>
              <a:buChar char="•"/>
            </a:pPr>
            <a:r>
              <a:rPr lang="en-AU" i="1" dirty="0">
                <a:latin typeface="+mn-lt"/>
              </a:rPr>
              <a:t>The letters,</a:t>
            </a:r>
            <a:r>
              <a:rPr lang="en-US" sz="1200" b="1" i="1" u="none" strike="noStrike" baseline="0" dirty="0">
                <a:solidFill>
                  <a:srgbClr val="000000"/>
                </a:solidFill>
                <a:latin typeface="+mn-lt"/>
              </a:rPr>
              <a:t> f</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l </a:t>
            </a:r>
            <a:r>
              <a:rPr lang="en-US" sz="1200" b="0" i="1" u="none" strike="noStrike" baseline="0" dirty="0">
                <a:solidFill>
                  <a:srgbClr val="000000"/>
                </a:solidFill>
                <a:latin typeface="+mn-lt"/>
              </a:rPr>
              <a:t>and</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are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This can help us remember which letters to double. </a:t>
            </a:r>
          </a:p>
          <a:p>
            <a:pPr marL="0" indent="-172800">
              <a:buFont typeface="Arial" panose="020B0604020202020204" pitchFamily="34" charset="0"/>
              <a:buChar char="•"/>
            </a:pPr>
            <a:r>
              <a:rPr lang="en-US" sz="1200" b="0" i="1" u="none" strike="noStrike" baseline="0" dirty="0">
                <a:solidFill>
                  <a:srgbClr val="000000"/>
                </a:solidFill>
                <a:latin typeface="+mn-lt"/>
              </a:rPr>
              <a:t>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not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but we also need to remember it, so 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in the picture to help you. </a:t>
            </a:r>
          </a:p>
          <a:p>
            <a:pPr marL="0" indent="-172800">
              <a:buFont typeface="Arial" panose="020B0604020202020204" pitchFamily="34" charset="0"/>
              <a:buChar char="•"/>
            </a:pPr>
            <a:r>
              <a:rPr lang="en-US" sz="1200" b="0" i="1" u="none" strike="noStrike" baseline="0" dirty="0">
                <a:solidFill>
                  <a:srgbClr val="000000"/>
                </a:solidFill>
                <a:latin typeface="+mn-lt"/>
              </a:rPr>
              <a:t>Today, we’re going to learn about and practise our first double consonant, </a:t>
            </a:r>
            <a:r>
              <a:rPr lang="en-US" sz="1200" b="1" i="1" u="none" strike="noStrike" baseline="0" dirty="0">
                <a:solidFill>
                  <a:srgbClr val="000000"/>
                </a:solidFill>
                <a:latin typeface="+mn-lt"/>
              </a:rPr>
              <a:t>ff </a:t>
            </a:r>
            <a:r>
              <a:rPr lang="en-US" sz="1200" b="0" i="0" u="none" strike="noStrike" baseline="0" dirty="0">
                <a:solidFill>
                  <a:srgbClr val="000000"/>
                </a:solidFill>
                <a:latin typeface="+mn-lt"/>
              </a:rPr>
              <a:t>(say the letter name twice).</a:t>
            </a:r>
          </a:p>
          <a:p>
            <a:pPr marL="0" indent="0">
              <a:buFont typeface="Arial" panose="020B0604020202020204" pitchFamily="34" charset="0"/>
              <a:buNone/>
            </a:pPr>
            <a:endParaRPr lang="en-US" b="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dirty="0">
                <a:latin typeface="+mn-lt"/>
              </a:rPr>
              <a:t>Note: The</a:t>
            </a:r>
            <a:r>
              <a:rPr lang="en-AU" b="1" dirty="0">
                <a:latin typeface="+mn-lt"/>
              </a:rPr>
              <a:t> floss </a:t>
            </a:r>
            <a:r>
              <a:rPr lang="en-AU" dirty="0">
                <a:latin typeface="+mn-lt"/>
              </a:rPr>
              <a:t>mnemonic can help students remember the </a:t>
            </a:r>
            <a:r>
              <a:rPr lang="en-US" b="0" dirty="0">
                <a:latin typeface="+mn-lt"/>
              </a:rPr>
              <a:t>floss spelling </a:t>
            </a:r>
            <a:r>
              <a:rPr lang="en-US" b="0" dirty="0" err="1">
                <a:latin typeface="+mn-lt"/>
              </a:rPr>
              <a:t>generalisation</a:t>
            </a:r>
            <a:r>
              <a:rPr lang="en-AU" dirty="0">
                <a:latin typeface="+mn-lt"/>
              </a:rPr>
              <a:t>. You may like to print a copy of this slide for students to refer to in the classroom.</a:t>
            </a:r>
          </a:p>
          <a:p>
            <a:pPr marL="0" indent="0">
              <a:buFont typeface="Arial" panose="020B0604020202020204" pitchFamily="34" charset="0"/>
              <a:buNone/>
            </a:pPr>
            <a:endParaRPr lang="en-US" b="0" i="0"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Swap it, blend it (words beginning with adjacent consonants): </a:t>
            </a:r>
            <a:r>
              <a:rPr lang="en-US" b="0" dirty="0"/>
              <a:t>targeting substitution and blending of initial adjacent consonants in CCVC words</a:t>
            </a:r>
            <a:endParaRPr lang="en-US" b="0" dirty="0">
              <a:ea typeface="Calibri"/>
              <a:cs typeface="Calibri"/>
            </a:endParaRP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This phonemic awareness activity uses CCVC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Reading and spelling of CCVC words is introduced in this phase so this activity will focus on students working with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This activity is an oral You do activity, but you can further support student learning by demonstrating the spelling* of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i="0" dirty="0"/>
              <a:t>tram</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Students say: </a:t>
            </a:r>
            <a:r>
              <a:rPr lang="en-US" b="1" i="1" dirty="0"/>
              <a:t>tram</a:t>
            </a:r>
            <a:r>
              <a:rPr lang="en-US" b="0" dirty="0"/>
              <a:t>.</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Have students say: </a:t>
            </a:r>
            <a:r>
              <a:rPr lang="en-US" b="0" i="1" dirty="0"/>
              <a:t>/t/, /r/, </a:t>
            </a:r>
            <a:r>
              <a:rPr lang="en-US" b="1" i="1" dirty="0"/>
              <a:t>am</a:t>
            </a:r>
            <a:r>
              <a:rPr lang="en-US" b="0" i="1" dirty="0"/>
              <a:t>.*</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sounding out and writing </a:t>
            </a:r>
            <a:r>
              <a:rPr lang="en-US" b="1" dirty="0"/>
              <a:t>tram</a:t>
            </a:r>
            <a:r>
              <a:rPr lang="en-US" b="0" dirty="0"/>
              <a:t> on your class whiteboard.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Ask students to swap /t/, /r/ in</a:t>
            </a:r>
            <a:r>
              <a:rPr lang="en-US" b="1" dirty="0"/>
              <a:t> tram </a:t>
            </a:r>
            <a:r>
              <a:rPr lang="en-US" b="0" dirty="0"/>
              <a:t>to /s/, /l/.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Students say: </a:t>
            </a:r>
            <a:r>
              <a:rPr lang="en-US" b="0" i="1" dirty="0"/>
              <a:t>/s/, /l/, am, </a:t>
            </a:r>
            <a:r>
              <a:rPr lang="en-US" b="1" i="1" dirty="0"/>
              <a:t>slam</a:t>
            </a:r>
            <a:r>
              <a:rPr lang="en-US" b="0" i="1"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rubbing out and replacing the first two letters on your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Sound out and read the word </a:t>
            </a:r>
            <a:r>
              <a:rPr lang="en-US" b="1" dirty="0"/>
              <a:t>slam</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dr</a:t>
            </a:r>
            <a:r>
              <a:rPr lang="en-US" b="0" dirty="0"/>
              <a:t>op</a:t>
            </a:r>
            <a:r>
              <a:rPr lang="en-US" b="1" dirty="0"/>
              <a:t> </a:t>
            </a:r>
            <a:r>
              <a:rPr lang="en-US" b="0" dirty="0"/>
              <a:t>– </a:t>
            </a:r>
            <a:r>
              <a:rPr lang="en-US" b="1" dirty="0"/>
              <a:t>st</a:t>
            </a:r>
            <a:r>
              <a:rPr lang="en-US" b="0" dirty="0"/>
              <a:t>op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gr</a:t>
            </a:r>
            <a:r>
              <a:rPr lang="en-US" b="0" dirty="0"/>
              <a:t>ip</a:t>
            </a:r>
            <a:r>
              <a:rPr lang="en-US" b="1" dirty="0"/>
              <a:t> </a:t>
            </a:r>
            <a:r>
              <a:rPr lang="en-US" b="0" dirty="0"/>
              <a:t>– </a:t>
            </a:r>
            <a:r>
              <a:rPr lang="en-US" b="1" dirty="0"/>
              <a:t>cl</a:t>
            </a:r>
            <a:r>
              <a:rPr lang="en-US" b="0" dirty="0"/>
              <a:t>ip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fl</a:t>
            </a:r>
            <a:r>
              <a:rPr lang="en-US" b="0" dirty="0"/>
              <a:t>ush</a:t>
            </a:r>
            <a:r>
              <a:rPr lang="en-US" b="1" dirty="0"/>
              <a:t> –</a:t>
            </a:r>
            <a:r>
              <a:rPr lang="en-US" b="0" dirty="0"/>
              <a:t> </a:t>
            </a:r>
            <a:r>
              <a:rPr lang="en-US" b="1" dirty="0"/>
              <a:t>br</a:t>
            </a:r>
            <a:r>
              <a:rPr lang="en-US" b="0" dirty="0"/>
              <a:t>ush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*If some students are already working with CCVC words you may choose to have them write the word on their mini-whiteboard as well.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a:p>
            <a:pPr marL="0" indent="0">
              <a:buFont typeface="Arial" panose="020B0604020202020204" pitchFamily="34" charset="0"/>
              <a:buNone/>
            </a:pPr>
            <a:r>
              <a:rPr lang="en-US" b="0" dirty="0"/>
              <a:t>Note: The symbols included on the slide give students and teachers a visual reminder that they can substitute letters and sounds in this activity. </a:t>
            </a:r>
          </a:p>
          <a:p>
            <a:pPr marL="0" indent="0">
              <a:buFont typeface="Arial" panose="020B0604020202020204" pitchFamily="34" charset="0"/>
              <a:buNone/>
            </a:pPr>
            <a:r>
              <a:rPr lang="en-US" b="0" dirty="0"/>
              <a:t>You can edit slides as required to remove or change this symbol to best suit your students’ needs.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994516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98DA7B-28E1-145F-BD76-0EA44B0697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009BAA-91BD-F43A-D34B-52576A3156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C35995-231E-780B-C0AD-881E6E872CD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letters on the large screen while saying the target sound </a:t>
            </a:r>
            <a:r>
              <a:rPr lang="en-US" dirty="0">
                <a:latin typeface="+mn-lt"/>
              </a:rPr>
              <a:t>and spelling </a:t>
            </a:r>
            <a:r>
              <a:rPr lang="en-US" dirty="0" err="1">
                <a:latin typeface="+mn-lt"/>
              </a:rPr>
              <a:t>generalisation</a:t>
            </a:r>
            <a:r>
              <a:rPr lang="en-US" dirty="0">
                <a:latin typeface="+mn-lt"/>
              </a:rPr>
              <a:t>. </a:t>
            </a:r>
            <a:endParaRPr lang="en-US" dirty="0"/>
          </a:p>
          <a:p>
            <a:pPr marL="171450" indent="-171450">
              <a:buFont typeface="Arial" panose="020B0604020202020204" pitchFamily="34" charset="0"/>
              <a:buChar char="•"/>
            </a:pPr>
            <a:r>
              <a:rPr lang="en-US" b="1" i="1" dirty="0"/>
              <a:t>ff</a:t>
            </a:r>
            <a:r>
              <a:rPr lang="en-US" i="1" dirty="0"/>
              <a:t> says /f/.</a:t>
            </a:r>
          </a:p>
          <a:p>
            <a:pPr marL="171450" indent="-171450">
              <a:buFont typeface="Arial" panose="020B0604020202020204" pitchFamily="34" charset="0"/>
              <a:buChar char="•"/>
            </a:pPr>
            <a:r>
              <a:rPr lang="en-US" i="1" dirty="0"/>
              <a:t>The letter </a:t>
            </a:r>
            <a:r>
              <a:rPr lang="en-US" b="1" i="1" dirty="0"/>
              <a:t>f </a:t>
            </a:r>
            <a:r>
              <a:rPr lang="en-US" i="1" dirty="0"/>
              <a:t>is doubled when it follows a short vowel sound at the end of a one-syllable word.</a:t>
            </a:r>
          </a:p>
          <a:p>
            <a:pPr marL="171450" indent="-171450">
              <a:buFont typeface="Arial" panose="020B0604020202020204" pitchFamily="34" charset="0"/>
              <a:buChar char="•"/>
            </a:pPr>
            <a:endParaRPr lang="en-AU" dirty="0"/>
          </a:p>
          <a:p>
            <a:endParaRPr lang="en-US" dirty="0"/>
          </a:p>
        </p:txBody>
      </p:sp>
      <p:sp>
        <p:nvSpPr>
          <p:cNvPr id="4" name="Slide Number Placeholder 3">
            <a:extLst>
              <a:ext uri="{FF2B5EF4-FFF2-40B4-BE49-F238E27FC236}">
                <a16:creationId xmlns:a16="http://schemas.microsoft.com/office/drawing/2014/main" id="{34E79E43-42A1-0D71-0E1F-00CA3C99B745}"/>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0449606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 in the air, on the carpet or on a mini-whiteboard while saying the target sound </a:t>
            </a:r>
            <a:r>
              <a:rPr lang="en-US" dirty="0">
                <a:latin typeface="+mn-lt"/>
              </a:rPr>
              <a:t>and spelling </a:t>
            </a:r>
            <a:r>
              <a:rPr lang="en-US" dirty="0" err="1">
                <a:latin typeface="+mn-lt"/>
              </a:rPr>
              <a:t>generalisation</a:t>
            </a:r>
            <a:r>
              <a:rPr lang="en-US" dirty="0">
                <a:latin typeface="+mn-lt"/>
              </a:rPr>
              <a:t>. </a:t>
            </a:r>
            <a:endParaRPr lang="en-US" dirty="0"/>
          </a:p>
          <a:p>
            <a:pPr marL="171450" indent="-171450">
              <a:buFont typeface="Arial" panose="020B0604020202020204" pitchFamily="34" charset="0"/>
              <a:buChar char="•"/>
            </a:pPr>
            <a:r>
              <a:rPr lang="en-US" b="1" i="1" dirty="0"/>
              <a:t>ff</a:t>
            </a:r>
            <a:r>
              <a:rPr lang="en-US" i="1" dirty="0"/>
              <a:t> says /f/.</a:t>
            </a:r>
          </a:p>
          <a:p>
            <a:pPr marL="171450" indent="-171450">
              <a:buFont typeface="Arial" panose="020B0604020202020204" pitchFamily="34" charset="0"/>
              <a:buChar char="•"/>
            </a:pPr>
            <a:r>
              <a:rPr lang="en-US" i="1" dirty="0"/>
              <a:t>The letter </a:t>
            </a:r>
            <a:r>
              <a:rPr lang="en-US" b="1" i="1" dirty="0"/>
              <a:t>f </a:t>
            </a:r>
            <a:r>
              <a:rPr lang="en-US" i="1" dirty="0"/>
              <a:t>is doubled when it follows a short vowel sound in a one-syllable word.</a:t>
            </a:r>
          </a:p>
          <a:p>
            <a:endParaRPr lang="en-US" dirty="0"/>
          </a:p>
          <a:p>
            <a:r>
              <a:rPr lang="en-US" dirty="0"/>
              <a:t>Check that students are using the correct entry and exit points for their letter formation and give feedback.</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a:t>
            </a:r>
            <a:r>
              <a:rPr lang="en-US" b="0" dirty="0">
                <a:latin typeface="+mn-lt"/>
              </a:rPr>
              <a:t>t the </a:t>
            </a:r>
            <a:r>
              <a:rPr lang="en-US" b="1" dirty="0">
                <a:latin typeface="+mn-lt"/>
              </a:rPr>
              <a:t>f </a:t>
            </a:r>
            <a:r>
              <a:rPr lang="en-US" b="0" dirty="0">
                <a:latin typeface="+mn-lt"/>
              </a:rPr>
              <a:t>in </a:t>
            </a:r>
            <a:r>
              <a:rPr lang="en-US" b="1" dirty="0">
                <a:latin typeface="+mn-lt"/>
              </a:rPr>
              <a:t>huff </a:t>
            </a:r>
            <a:r>
              <a:rPr lang="en-US" b="0" dirty="0">
                <a:latin typeface="+mn-lt"/>
              </a:rPr>
              <a:t>is doubled because it is at the end of the word and </a:t>
            </a:r>
            <a:r>
              <a:rPr lang="en-US" dirty="0">
                <a:latin typeface="+mn-lt"/>
              </a:rPr>
              <a:t>follows a short vowel sound /u/.</a:t>
            </a: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a:t>
            </a:r>
            <a:r>
              <a:rPr lang="en-US" b="0" dirty="0">
                <a:latin typeface="+mn-lt"/>
              </a:rPr>
              <a:t>t the </a:t>
            </a:r>
            <a:r>
              <a:rPr lang="en-US" b="1" dirty="0">
                <a:latin typeface="+mn-lt"/>
              </a:rPr>
              <a:t>f </a:t>
            </a:r>
            <a:r>
              <a:rPr lang="en-US" b="0" dirty="0">
                <a:latin typeface="+mn-lt"/>
              </a:rPr>
              <a:t>in </a:t>
            </a:r>
            <a:r>
              <a:rPr lang="en-US" b="1" dirty="0">
                <a:latin typeface="+mn-lt"/>
              </a:rPr>
              <a:t>stuff </a:t>
            </a:r>
            <a:r>
              <a:rPr lang="en-US" b="0" dirty="0">
                <a:latin typeface="+mn-lt"/>
              </a:rPr>
              <a:t>is doubled because it is at the end of the word and </a:t>
            </a:r>
            <a:r>
              <a:rPr lang="en-US" dirty="0">
                <a:latin typeface="+mn-lt"/>
              </a:rPr>
              <a:t>follows a short vowel sound /u/.</a:t>
            </a: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a:t>
            </a:r>
            <a:r>
              <a:rPr lang="en-US" b="0" dirty="0">
                <a:latin typeface="+mn-lt"/>
              </a:rPr>
              <a:t>t the </a:t>
            </a:r>
            <a:r>
              <a:rPr lang="en-US" b="1" dirty="0">
                <a:latin typeface="+mn-lt"/>
              </a:rPr>
              <a:t>f </a:t>
            </a:r>
            <a:r>
              <a:rPr lang="en-US" b="0" dirty="0">
                <a:latin typeface="+mn-lt"/>
              </a:rPr>
              <a:t>in </a:t>
            </a:r>
            <a:r>
              <a:rPr lang="en-US" b="1" dirty="0">
                <a:latin typeface="+mn-lt"/>
              </a:rPr>
              <a:t>bluff </a:t>
            </a:r>
            <a:r>
              <a:rPr lang="en-US" b="0" dirty="0">
                <a:latin typeface="+mn-lt"/>
              </a:rPr>
              <a:t>is doubled because it is at the end of the word and </a:t>
            </a:r>
            <a:r>
              <a:rPr lang="en-US" dirty="0">
                <a:latin typeface="+mn-lt"/>
              </a:rPr>
              <a:t>follows a short vowel sound /u/.</a:t>
            </a: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Ask students to explain how the w</a:t>
            </a:r>
            <a:r>
              <a:rPr lang="en-AU" b="0" dirty="0">
                <a:latin typeface="+mn-lt"/>
              </a:rPr>
              <a:t>ord </a:t>
            </a:r>
            <a:r>
              <a:rPr lang="en-AU" b="1" dirty="0">
                <a:latin typeface="+mn-lt"/>
              </a:rPr>
              <a:t>buff </a:t>
            </a:r>
            <a:r>
              <a:rPr lang="en-AU" dirty="0">
                <a:latin typeface="+mn-lt"/>
              </a:rPr>
              <a:t>follows the ‘</a:t>
            </a:r>
            <a:r>
              <a:rPr lang="en-AU" b="0" dirty="0">
                <a:latin typeface="+mn-lt"/>
              </a:rPr>
              <a:t>floss’ </a:t>
            </a:r>
            <a:r>
              <a:rPr lang="en-AU" dirty="0">
                <a:latin typeface="+mn-lt"/>
              </a:rPr>
              <a:t>spelling generalisation: </a:t>
            </a:r>
            <a:r>
              <a:rPr lang="en-US" b="0" dirty="0">
                <a:latin typeface="+mn-lt"/>
              </a:rPr>
              <a:t>the </a:t>
            </a:r>
            <a:r>
              <a:rPr lang="en-US" b="1" dirty="0">
                <a:latin typeface="+mn-lt"/>
              </a:rPr>
              <a:t>f </a:t>
            </a:r>
            <a:r>
              <a:rPr lang="en-US" b="0" dirty="0">
                <a:latin typeface="+mn-lt"/>
              </a:rPr>
              <a:t>in </a:t>
            </a:r>
            <a:r>
              <a:rPr lang="en-US" b="1" dirty="0">
                <a:latin typeface="+mn-lt"/>
              </a:rPr>
              <a:t>buff </a:t>
            </a:r>
            <a:r>
              <a:rPr lang="en-US" b="0" dirty="0">
                <a:latin typeface="+mn-lt"/>
              </a:rPr>
              <a:t>is doubled because it is </a:t>
            </a:r>
            <a:r>
              <a:rPr lang="en-US" dirty="0">
                <a:latin typeface="+mn-lt"/>
              </a:rPr>
              <a:t>at the end of the word and follows a short vowel sound /u/.</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To read the new word students participate in saying each letter–sound correspondence then blending these sounds to read the word.</a:t>
            </a:r>
            <a:endParaRPr lang="en-AU"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Ask students to explain how the w</a:t>
            </a:r>
            <a:r>
              <a:rPr lang="en-AU" b="0" dirty="0">
                <a:latin typeface="+mn-lt"/>
              </a:rPr>
              <a:t>ord </a:t>
            </a:r>
            <a:r>
              <a:rPr lang="en-AU" b="1" dirty="0">
                <a:latin typeface="+mn-lt"/>
              </a:rPr>
              <a:t>stiff </a:t>
            </a:r>
            <a:r>
              <a:rPr lang="en-AU" dirty="0">
                <a:latin typeface="+mn-lt"/>
              </a:rPr>
              <a:t>follows the </a:t>
            </a:r>
            <a:r>
              <a:rPr lang="en-AU" b="0" dirty="0">
                <a:latin typeface="+mn-lt"/>
              </a:rPr>
              <a:t>floss </a:t>
            </a:r>
            <a:r>
              <a:rPr lang="en-AU" dirty="0">
                <a:latin typeface="+mn-lt"/>
              </a:rPr>
              <a:t>spelling generalisation: </a:t>
            </a:r>
            <a:r>
              <a:rPr lang="en-US" b="0" dirty="0">
                <a:latin typeface="+mn-lt"/>
              </a:rPr>
              <a:t>the </a:t>
            </a:r>
            <a:r>
              <a:rPr lang="en-US" b="1" dirty="0">
                <a:latin typeface="+mn-lt"/>
              </a:rPr>
              <a:t>f </a:t>
            </a:r>
            <a:r>
              <a:rPr lang="en-US" b="0" dirty="0">
                <a:latin typeface="+mn-lt"/>
              </a:rPr>
              <a:t>in </a:t>
            </a:r>
            <a:r>
              <a:rPr lang="en-US" b="1" dirty="0">
                <a:latin typeface="+mn-lt"/>
              </a:rPr>
              <a:t>stiff </a:t>
            </a:r>
            <a:r>
              <a:rPr lang="en-US" b="0" dirty="0">
                <a:latin typeface="+mn-lt"/>
              </a:rPr>
              <a:t>is doubled because it is at the end of the words and </a:t>
            </a:r>
            <a:r>
              <a:rPr lang="en-US" dirty="0">
                <a:latin typeface="+mn-lt"/>
              </a:rPr>
              <a:t>follows a short vowel sound /</a:t>
            </a:r>
            <a:r>
              <a:rPr lang="en-US" dirty="0" err="1">
                <a:latin typeface="+mn-lt"/>
              </a:rPr>
              <a:t>i</a:t>
            </a:r>
            <a:r>
              <a:rPr lang="en-US" dirty="0">
                <a:latin typeface="+mn-lt"/>
              </a:rPr>
              <a:t>/.</a:t>
            </a: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Prompt students to 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Ask students to explain how the w</a:t>
            </a:r>
            <a:r>
              <a:rPr lang="en-AU" b="0" dirty="0">
                <a:latin typeface="+mn-lt"/>
              </a:rPr>
              <a:t>ord </a:t>
            </a:r>
            <a:r>
              <a:rPr lang="en-AU" b="1" dirty="0">
                <a:latin typeface="+mn-lt"/>
              </a:rPr>
              <a:t>fluff </a:t>
            </a:r>
            <a:r>
              <a:rPr lang="en-AU" dirty="0">
                <a:latin typeface="+mn-lt"/>
              </a:rPr>
              <a:t>follows the </a:t>
            </a:r>
            <a:r>
              <a:rPr lang="en-AU" b="0" dirty="0">
                <a:latin typeface="+mn-lt"/>
              </a:rPr>
              <a:t>floss </a:t>
            </a:r>
            <a:r>
              <a:rPr lang="en-AU" dirty="0">
                <a:latin typeface="+mn-lt"/>
              </a:rPr>
              <a:t>spelling generalisation: </a:t>
            </a:r>
            <a:r>
              <a:rPr lang="en-US" b="0" dirty="0">
                <a:latin typeface="+mn-lt"/>
              </a:rPr>
              <a:t>the </a:t>
            </a:r>
            <a:r>
              <a:rPr lang="en-US" b="1" dirty="0">
                <a:latin typeface="+mn-lt"/>
              </a:rPr>
              <a:t>f </a:t>
            </a:r>
            <a:r>
              <a:rPr lang="en-US" b="0" dirty="0">
                <a:latin typeface="+mn-lt"/>
              </a:rPr>
              <a:t>in </a:t>
            </a:r>
            <a:r>
              <a:rPr lang="en-US" b="1" dirty="0">
                <a:latin typeface="+mn-lt"/>
              </a:rPr>
              <a:t>fluff </a:t>
            </a:r>
            <a:r>
              <a:rPr lang="en-US" b="0" dirty="0">
                <a:latin typeface="+mn-lt"/>
              </a:rPr>
              <a:t>is doubled because it is at the end of the word and </a:t>
            </a:r>
            <a:r>
              <a:rPr lang="en-US" dirty="0">
                <a:latin typeface="+mn-lt"/>
              </a:rPr>
              <a:t>follows a short vowel sound /u/.</a:t>
            </a:r>
            <a:endParaRPr lang="en-AU"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puff</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the sounds in the word and identifying the /f/ after the short vowel sound /u/ at the end of the word</a:t>
            </a:r>
          </a:p>
          <a:p>
            <a:pPr marL="171450" indent="-171450">
              <a:buFont typeface="Arial" panose="020B0604020202020204" pitchFamily="34" charset="0"/>
              <a:buChar char="•"/>
            </a:pPr>
            <a:r>
              <a:rPr lang="en-US" dirty="0"/>
              <a:t>thinking aloud about using the floss spelling </a:t>
            </a:r>
            <a:r>
              <a:rPr lang="en-US" dirty="0" err="1"/>
              <a:t>generalisation</a:t>
            </a:r>
            <a:r>
              <a:rPr lang="en-US" dirty="0"/>
              <a:t> to double the </a:t>
            </a:r>
            <a:r>
              <a:rPr lang="en-US" b="1" dirty="0"/>
              <a:t>f</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puff</a:t>
            </a:r>
            <a:r>
              <a:rPr lang="en-US" b="0" dirty="0"/>
              <a:t>,</a:t>
            </a:r>
            <a:r>
              <a:rPr lang="en-US" b="1" dirty="0"/>
              <a:t> cliff</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the sounds in the word, identifying the /f/ after the short vowel sound /</a:t>
            </a:r>
            <a:r>
              <a:rPr lang="en-US" dirty="0" err="1"/>
              <a:t>i</a:t>
            </a:r>
            <a:r>
              <a:rPr lang="en-US" dirty="0"/>
              <a:t>/ at the end of the word</a:t>
            </a:r>
          </a:p>
          <a:p>
            <a:pPr marL="171450" indent="-171450">
              <a:buFont typeface="Arial" panose="020B0604020202020204" pitchFamily="34" charset="0"/>
              <a:buChar char="•"/>
            </a:pPr>
            <a:r>
              <a:rPr lang="en-US" dirty="0"/>
              <a:t>thinking aloud about using the floss spelling </a:t>
            </a:r>
            <a:r>
              <a:rPr lang="en-US" dirty="0" err="1"/>
              <a:t>generalisation</a:t>
            </a:r>
            <a:r>
              <a:rPr lang="en-US" dirty="0"/>
              <a:t> to double the </a:t>
            </a:r>
            <a:r>
              <a:rPr lang="en-US" b="1" dirty="0"/>
              <a:t>f</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endParaRPr lang="en-US" b="0" dirty="0">
              <a:latin typeface="+mn-lt"/>
            </a:endParaRPr>
          </a:p>
          <a:p>
            <a:r>
              <a:rPr lang="en-US" b="0" dirty="0">
                <a:latin typeface="+mn-lt"/>
              </a:rPr>
              <a:t>Point to each vowel in random order, and say:</a:t>
            </a:r>
          </a:p>
          <a:p>
            <a:pPr marL="171450" indent="-171450">
              <a:buFont typeface="Arial" panose="020B0604020202020204" pitchFamily="34" charset="0"/>
              <a:buChar char="•"/>
            </a:pPr>
            <a:r>
              <a:rPr lang="en-US" b="0" i="1" dirty="0">
                <a:latin typeface="+mn-lt"/>
              </a:rPr>
              <a:t>Say the short sound (</a:t>
            </a:r>
            <a:r>
              <a:rPr lang="en-US" b="0" dirty="0">
                <a:latin typeface="+mn-lt"/>
              </a:rPr>
              <a:t>use the short-sound hand gesture*).</a:t>
            </a:r>
          </a:p>
          <a:p>
            <a:pPr marL="171450" indent="-171450">
              <a:buFont typeface="Arial" panose="020B0604020202020204" pitchFamily="34" charset="0"/>
              <a:buChar char="•"/>
            </a:pPr>
            <a:r>
              <a:rPr lang="en-US" b="0" i="1" dirty="0">
                <a:latin typeface="+mn-lt"/>
              </a:rPr>
              <a:t>Say the long sound </a:t>
            </a:r>
            <a:r>
              <a:rPr lang="en-US" b="0" dirty="0">
                <a:latin typeface="+mn-lt"/>
              </a:rPr>
              <a:t>(use the long-sound hand gesture**).</a:t>
            </a:r>
          </a:p>
          <a:p>
            <a:r>
              <a:rPr lang="en-US" b="0" dirty="0">
                <a:latin typeface="+mn-lt"/>
              </a:rPr>
              <a:t>Students say the relevant sounds for each vowel, using the matching hand gesture. </a:t>
            </a:r>
          </a:p>
          <a:p>
            <a:endParaRPr lang="en-US" sz="1200" b="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*Short-sound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mn-lt"/>
              </a:rPr>
              <a:t>**Long-sound h</a:t>
            </a:r>
            <a:r>
              <a:rPr lang="en-US" dirty="0">
                <a:latin typeface="+mn-lt"/>
              </a:rPr>
              <a:t>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further apart.</a:t>
            </a:r>
            <a:endParaRPr lang="en-US" i="0" dirty="0">
              <a:latin typeface="+mn-lt"/>
            </a:endParaRPr>
          </a:p>
          <a:p>
            <a:endParaRPr lang="en-AU"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a:t>Note</a:t>
            </a:r>
            <a:r>
              <a:rPr lang="en-US" dirty="0"/>
              <a:t>: Vowel sounds for students to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a</a:t>
            </a:r>
            <a:r>
              <a:rPr lang="en-US" i="1" dirty="0"/>
              <a:t>: </a:t>
            </a:r>
            <a:r>
              <a:rPr lang="en-US" i="0" dirty="0"/>
              <a:t>short sound /a/, long sound /</a:t>
            </a:r>
            <a:r>
              <a:rPr lang="en-US" i="0" dirty="0">
                <a:latin typeface="Arial" panose="020B0604020202020204" pitchFamily="34" charset="0"/>
                <a:cs typeface="Arial" panose="020B0604020202020204" pitchFamily="34" charset="0"/>
              </a:rPr>
              <a:t>ā</a:t>
            </a:r>
            <a:r>
              <a:rPr lang="en-US"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e</a:t>
            </a:r>
            <a:r>
              <a:rPr lang="en-US" i="0" dirty="0"/>
              <a:t>: short sound /</a:t>
            </a:r>
            <a:r>
              <a:rPr lang="en-US" i="0" dirty="0">
                <a:latin typeface="Arial" panose="020B0604020202020204" pitchFamily="34" charset="0"/>
                <a:cs typeface="Arial" panose="020B0604020202020204" pitchFamily="34" charset="0"/>
              </a:rPr>
              <a:t>e</a:t>
            </a:r>
            <a:r>
              <a:rPr lang="en-US" i="0" dirty="0"/>
              <a:t>/, long sound /</a:t>
            </a:r>
            <a:r>
              <a:rPr lang="en-US" i="0" dirty="0">
                <a:latin typeface="Arial" panose="020B0604020202020204" pitchFamily="34" charset="0"/>
                <a:cs typeface="Arial" panose="020B0604020202020204" pitchFamily="34" charset="0"/>
              </a:rPr>
              <a:t>ē</a:t>
            </a:r>
            <a:r>
              <a:rPr lang="en-US" i="0" dirty="0"/>
              <a:t>/</a:t>
            </a:r>
          </a:p>
          <a:p>
            <a:pPr marL="171450" lvl="0" indent="-171450">
              <a:buFont typeface="Arial" panose="020B0604020202020204" pitchFamily="34" charset="0"/>
              <a:buChar char="•"/>
            </a:pPr>
            <a:r>
              <a:rPr lang="en-US" b="1" i="0" dirty="0"/>
              <a:t>i</a:t>
            </a:r>
            <a:r>
              <a:rPr lang="en-US" i="0" dirty="0"/>
              <a:t>: short sound /</a:t>
            </a:r>
            <a:r>
              <a:rPr lang="en-US" i="0" dirty="0" err="1">
                <a:latin typeface="Arial" panose="020B0604020202020204" pitchFamily="34" charset="0"/>
                <a:cs typeface="Arial" panose="020B0604020202020204" pitchFamily="34" charset="0"/>
              </a:rPr>
              <a:t>i</a:t>
            </a:r>
            <a:r>
              <a:rPr lang="en-US" i="0" dirty="0">
                <a:latin typeface="Arial" panose="020B0604020202020204" pitchFamily="34" charset="0"/>
                <a:cs typeface="Arial" panose="020B0604020202020204" pitchFamily="34" charset="0"/>
              </a:rPr>
              <a:t>/</a:t>
            </a:r>
            <a:r>
              <a:rPr lang="en-US" i="0" dirty="0"/>
              <a:t>, long sound /</a:t>
            </a:r>
            <a:r>
              <a:rPr lang="en-US" i="0" dirty="0">
                <a:latin typeface="Arial" panose="020B0604020202020204" pitchFamily="34" charset="0"/>
                <a:cs typeface="Arial" panose="020B0604020202020204" pitchFamily="34" charset="0"/>
              </a:rPr>
              <a:t>ī</a:t>
            </a:r>
            <a:r>
              <a:rPr lang="en-US" i="0" dirty="0"/>
              <a:t>/</a:t>
            </a:r>
          </a:p>
          <a:p>
            <a:pPr marL="171450" lvl="0" indent="-171450">
              <a:buFont typeface="Arial" panose="020B0604020202020204" pitchFamily="34" charset="0"/>
              <a:buChar char="•"/>
            </a:pPr>
            <a:r>
              <a:rPr lang="en-US" b="1" i="0" dirty="0"/>
              <a:t>o</a:t>
            </a:r>
            <a:r>
              <a:rPr lang="en-US" i="0" dirty="0"/>
              <a:t>: short sound /o/, long sound /</a:t>
            </a:r>
            <a:r>
              <a:rPr lang="en-US" i="0" dirty="0">
                <a:latin typeface="Arial" panose="020B0604020202020204" pitchFamily="34" charset="0"/>
                <a:cs typeface="Arial" panose="020B0604020202020204" pitchFamily="34" charset="0"/>
              </a:rPr>
              <a:t>ō</a:t>
            </a:r>
            <a:r>
              <a:rPr lang="en-US" i="0" dirty="0"/>
              <a:t>/</a:t>
            </a:r>
          </a:p>
          <a:p>
            <a:pPr marL="171450" lvl="0" indent="-171450">
              <a:buFont typeface="Arial" panose="020B0604020202020204" pitchFamily="34" charset="0"/>
              <a:buChar char="•"/>
            </a:pPr>
            <a:r>
              <a:rPr lang="en-US" b="1" i="0" dirty="0"/>
              <a:t>u</a:t>
            </a:r>
            <a:r>
              <a:rPr lang="en-US" i="0" dirty="0"/>
              <a:t>: short sound /</a:t>
            </a:r>
            <a:r>
              <a:rPr lang="en-US" i="0" dirty="0">
                <a:latin typeface="Arial" panose="020B0604020202020204" pitchFamily="34" charset="0"/>
                <a:cs typeface="Arial" panose="020B0604020202020204" pitchFamily="34" charset="0"/>
              </a:rPr>
              <a:t>u</a:t>
            </a:r>
            <a:r>
              <a:rPr lang="en-US" i="0" dirty="0"/>
              <a:t>/, long sound /</a:t>
            </a:r>
            <a:r>
              <a:rPr lang="en-US" i="0" dirty="0">
                <a:latin typeface="Arial" panose="020B0604020202020204" pitchFamily="34" charset="0"/>
                <a:cs typeface="Arial" panose="020B0604020202020204" pitchFamily="34" charset="0"/>
              </a:rPr>
              <a:t>ū</a:t>
            </a:r>
            <a:r>
              <a:rPr lang="en-US" i="0" dirty="0"/>
              <a:t>/</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puff</a:t>
            </a:r>
            <a:r>
              <a:rPr lang="en-US" b="0" dirty="0"/>
              <a:t>, </a:t>
            </a:r>
            <a:r>
              <a:rPr lang="en-US" b="1" dirty="0"/>
              <a:t>cliff</a:t>
            </a:r>
            <a:r>
              <a:rPr lang="en-US" b="0" dirty="0"/>
              <a:t>,</a:t>
            </a:r>
            <a:r>
              <a:rPr lang="en-US" b="1" dirty="0"/>
              <a:t> gruff</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the sounds in the word, identifying the /f/ after the short vowel sound /u/ at the end of the word</a:t>
            </a:r>
          </a:p>
          <a:p>
            <a:pPr marL="171450" indent="-171450">
              <a:buFont typeface="Arial" panose="020B0604020202020204" pitchFamily="34" charset="0"/>
              <a:buChar char="•"/>
            </a:pPr>
            <a:r>
              <a:rPr lang="en-US" dirty="0"/>
              <a:t>thinking aloud about using the floss spelling </a:t>
            </a:r>
            <a:r>
              <a:rPr lang="en-US" dirty="0" err="1"/>
              <a:t>generalisation</a:t>
            </a:r>
            <a:r>
              <a:rPr lang="en-US" dirty="0"/>
              <a:t> to double the </a:t>
            </a:r>
            <a:r>
              <a:rPr lang="en-US" b="1" dirty="0"/>
              <a:t>f</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off</a:t>
            </a:r>
            <a:r>
              <a:rPr lang="en-US" sz="1200" b="0" dirty="0">
                <a:latin typeface="+mn-lt"/>
              </a:rPr>
              <a:t>.</a:t>
            </a:r>
            <a:endParaRPr lang="en-AU" sz="1200" b="0" dirty="0">
              <a:latin typeface="+mn-lt"/>
            </a:endParaRPr>
          </a:p>
          <a:p>
            <a:endParaRPr lang="en-US" sz="1200" dirty="0">
              <a:highlight>
                <a:srgbClr val="FFFF00"/>
              </a:highlight>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notice the</a:t>
            </a:r>
            <a:r>
              <a:rPr lang="en-US" sz="1200" b="0" u="none" dirty="0">
                <a:latin typeface="+mn-lt"/>
              </a:rPr>
              <a:t> /f/ following the short vowel sound /o/ </a:t>
            </a:r>
            <a:r>
              <a:rPr lang="en-US" sz="1200" u="none" dirty="0">
                <a:latin typeface="+mn-lt"/>
              </a:rPr>
              <a:t>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check that they have used the floss spelling </a:t>
            </a:r>
            <a:r>
              <a:rPr lang="en-US" sz="1200" u="none" err="1">
                <a:latin typeface="+mn-lt"/>
              </a:rPr>
              <a:t>generalisation</a:t>
            </a:r>
            <a:r>
              <a:rPr lang="en-US" sz="1200" u="none" dirty="0">
                <a:latin typeface="+mn-lt"/>
              </a:rPr>
              <a:t> to double the </a:t>
            </a:r>
            <a:r>
              <a:rPr lang="en-US" sz="1200" b="1" u="none" dirty="0">
                <a:latin typeface="+mn-lt"/>
              </a:rPr>
              <a:t>f</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p>
          <a:p>
            <a:pPr marL="0" indent="0">
              <a:buFont typeface="Arial" panose="020B0604020202020204" pitchFamily="34" charset="0"/>
              <a:buNone/>
            </a:pPr>
            <a:r>
              <a:rPr lang="en-US" sz="1200" dirty="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off</a:t>
            </a:r>
            <a:r>
              <a:rPr lang="en-US" b="0" dirty="0"/>
              <a:t>,</a:t>
            </a:r>
            <a:r>
              <a:rPr lang="en-US" b="1" dirty="0"/>
              <a:t> cuff</a:t>
            </a:r>
            <a:r>
              <a:rPr lang="en-US" b="0" dirty="0"/>
              <a:t>.</a:t>
            </a:r>
            <a:endParaRPr lang="en-AU" b="1"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notice the</a:t>
            </a:r>
            <a:r>
              <a:rPr lang="en-US" sz="1200" b="0" u="none" dirty="0">
                <a:latin typeface="+mn-lt"/>
              </a:rPr>
              <a:t> /f/ following the short vowel sound /u/ </a:t>
            </a:r>
            <a:r>
              <a:rPr lang="en-US" sz="1200" u="none" dirty="0">
                <a:latin typeface="+mn-lt"/>
              </a:rPr>
              <a:t>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check that they have used the floss spelling </a:t>
            </a:r>
            <a:r>
              <a:rPr lang="en-US" sz="1200" u="none" err="1">
                <a:latin typeface="+mn-lt"/>
              </a:rPr>
              <a:t>generalisation</a:t>
            </a:r>
            <a:r>
              <a:rPr lang="en-US" sz="1200" u="none" dirty="0">
                <a:latin typeface="+mn-lt"/>
              </a:rPr>
              <a:t> to double the </a:t>
            </a:r>
            <a:r>
              <a:rPr lang="en-US" sz="1200" b="1" u="none" dirty="0">
                <a:latin typeface="+mn-lt"/>
              </a:rPr>
              <a:t>f</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off</a:t>
            </a:r>
            <a:r>
              <a:rPr lang="en-US" b="0" dirty="0"/>
              <a:t>,</a:t>
            </a:r>
            <a:r>
              <a:rPr lang="en-US" b="1" dirty="0"/>
              <a:t> cuff</a:t>
            </a:r>
            <a:r>
              <a:rPr lang="en-US" b="0" dirty="0"/>
              <a:t>,</a:t>
            </a:r>
            <a:r>
              <a:rPr lang="en-US" b="1" dirty="0"/>
              <a:t> sniff</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notice the</a:t>
            </a:r>
            <a:r>
              <a:rPr lang="en-US" sz="1200" b="0" u="none" dirty="0">
                <a:latin typeface="+mn-lt"/>
              </a:rPr>
              <a:t> /f/ following the short vowel sound /</a:t>
            </a:r>
            <a:r>
              <a:rPr lang="en-US" sz="1200" b="0" u="none" dirty="0" err="1">
                <a:latin typeface="+mn-lt"/>
              </a:rPr>
              <a:t>i</a:t>
            </a:r>
            <a:r>
              <a:rPr lang="en-US" sz="1200" b="0" u="none" dirty="0">
                <a:latin typeface="+mn-lt"/>
              </a:rPr>
              <a:t>/ </a:t>
            </a:r>
            <a:r>
              <a:rPr lang="en-US" sz="1200" u="none" dirty="0">
                <a:latin typeface="+mn-lt"/>
              </a:rPr>
              <a:t>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check that they have used the floss spelling </a:t>
            </a:r>
            <a:r>
              <a:rPr lang="en-US" sz="1200" u="none" dirty="0" err="1">
                <a:latin typeface="+mn-lt"/>
              </a:rPr>
              <a:t>generalisation</a:t>
            </a:r>
            <a:r>
              <a:rPr lang="en-US" sz="1200" u="none" dirty="0">
                <a:latin typeface="+mn-lt"/>
              </a:rPr>
              <a:t> to double the </a:t>
            </a:r>
            <a:r>
              <a:rPr lang="en-US" sz="1200" b="1" u="none" dirty="0">
                <a:latin typeface="+mn-lt"/>
              </a:rPr>
              <a:t>f</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i="1" kern="1200" dirty="0">
                <a:effectLst/>
                <a:latin typeface="+mn-lt"/>
                <a:ea typeface="Times New Roman" panose="02020603050405020304" pitchFamily="18" charset="0"/>
              </a:rPr>
              <a:t>Where is your book?</a:t>
            </a:r>
            <a:endParaRPr lang="en-AU" sz="1200" i="1" dirty="0">
              <a:effectLst/>
              <a:latin typeface="+mn-lt"/>
              <a:ea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err="1">
                <a:effectLst/>
                <a:latin typeface="+mn-lt"/>
                <a:ea typeface="Times New Roman" panose="02020603050405020304" pitchFamily="18" charset="0"/>
                <a:cs typeface="Calibri" panose="020F0502020204030204" pitchFamily="34" charset="0"/>
              </a:rPr>
              <a:t>wh</a:t>
            </a:r>
            <a:r>
              <a:rPr lang="en-AU" sz="1200" b="1" i="1" dirty="0">
                <a:effectLst/>
                <a:latin typeface="+mn-lt"/>
                <a:ea typeface="Times New Roman" panose="02020603050405020304" pitchFamily="18" charset="0"/>
                <a:cs typeface="Calibri" panose="020F0502020204030204" pitchFamily="34" charset="0"/>
              </a:rPr>
              <a:t>/ere</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in this case the letters </a:t>
            </a:r>
            <a:r>
              <a:rPr lang="en-AU" sz="1200" b="1" dirty="0" err="1">
                <a:effectLst/>
                <a:latin typeface="+mn-lt"/>
                <a:ea typeface="Times New Roman" panose="02020603050405020304" pitchFamily="18" charset="0"/>
                <a:cs typeface="Calibri" panose="020F0502020204030204" pitchFamily="34" charset="0"/>
              </a:rPr>
              <a:t>wh</a:t>
            </a:r>
            <a:r>
              <a:rPr lang="en-AU" sz="1200" dirty="0">
                <a:effectLst/>
                <a:latin typeface="+mn-lt"/>
                <a:ea typeface="Times New Roman" panose="02020603050405020304" pitchFamily="18" charset="0"/>
                <a:cs typeface="Calibri" panose="020F0502020204030204" pitchFamily="34" charset="0"/>
              </a:rPr>
              <a:t> and </a:t>
            </a:r>
            <a:r>
              <a:rPr lang="en-AU" sz="1200" b="1" dirty="0">
                <a:effectLst/>
                <a:latin typeface="+mn-lt"/>
                <a:ea typeface="Times New Roman" panose="02020603050405020304" pitchFamily="18" charset="0"/>
                <a:cs typeface="Calibri" panose="020F0502020204030204" pitchFamily="34" charset="0"/>
              </a:rPr>
              <a:t>ere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where</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1" kern="0" dirty="0" err="1">
                <a:effectLst/>
                <a:latin typeface="+mn-lt"/>
                <a:ea typeface="Times New Roman" panose="02020603050405020304" pitchFamily="18" charset="0"/>
              </a:rPr>
              <a:t>wh</a:t>
            </a:r>
            <a:r>
              <a:rPr lang="en-AU" sz="1200" b="1" i="1" kern="0" dirty="0">
                <a:effectLst/>
                <a:latin typeface="+mn-lt"/>
                <a:ea typeface="Times New Roman" panose="02020603050405020304" pitchFamily="18" charset="0"/>
              </a:rPr>
              <a:t>-ere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where</a:t>
            </a:r>
            <a:r>
              <a:rPr lang="en-AU" sz="1200" i="1" kern="0" dirty="0">
                <a:effectLst/>
                <a:latin typeface="+mn-lt"/>
                <a:ea typeface="Times New Roman" panose="02020603050405020304" pitchFamily="18" charset="0"/>
              </a:rPr>
              <a:t>.</a:t>
            </a:r>
            <a:endParaRPr lang="en-AU" i="1"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err="1">
                <a:effectLst/>
                <a:latin typeface="+mn-lt"/>
                <a:ea typeface="Times New Roman" panose="02020603050405020304" pitchFamily="18" charset="0"/>
                <a:cs typeface="Calibri" panose="020F0502020204030204" pitchFamily="34" charset="0"/>
              </a:rPr>
              <a:t>wh</a:t>
            </a:r>
            <a:r>
              <a:rPr lang="en-AU" sz="1200" b="1" i="1" dirty="0">
                <a:effectLst/>
                <a:latin typeface="+mn-lt"/>
                <a:ea typeface="Times New Roman" panose="02020603050405020304" pitchFamily="18" charset="0"/>
                <a:cs typeface="Calibri" panose="020F0502020204030204" pitchFamily="34" charset="0"/>
              </a:rPr>
              <a:t>/ere</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two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parts of the word: </a:t>
            </a:r>
            <a:r>
              <a:rPr lang="en-AU" sz="1200" b="1" dirty="0" err="1">
                <a:effectLst/>
                <a:latin typeface="+mn-lt"/>
                <a:ea typeface="Times New Roman" panose="02020603050405020304" pitchFamily="18" charset="0"/>
                <a:cs typeface="Calibri" panose="020F0502020204030204" pitchFamily="34" charset="0"/>
              </a:rPr>
              <a:t>wh</a:t>
            </a:r>
            <a:r>
              <a:rPr lang="en-AU" sz="1200" dirty="0">
                <a:effectLst/>
                <a:latin typeface="+mn-lt"/>
                <a:ea typeface="Times New Roman" panose="02020603050405020304" pitchFamily="18" charset="0"/>
                <a:cs typeface="Calibri" panose="020F0502020204030204" pitchFamily="34" charset="0"/>
              </a:rPr>
              <a:t> and </a:t>
            </a:r>
            <a:r>
              <a:rPr lang="en-AU" sz="1200" b="1" dirty="0">
                <a:effectLst/>
                <a:latin typeface="+mn-lt"/>
                <a:ea typeface="Times New Roman" panose="02020603050405020304" pitchFamily="18" charset="0"/>
                <a:cs typeface="Calibri" panose="020F0502020204030204" pitchFamily="34" charset="0"/>
              </a:rPr>
              <a:t>ere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where</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err="1">
                <a:effectLst/>
                <a:latin typeface="+mn-lt"/>
                <a:ea typeface="Times New Roman" panose="02020603050405020304" pitchFamily="18" charset="0"/>
              </a:rPr>
              <a:t>wh</a:t>
            </a:r>
            <a:r>
              <a:rPr lang="en-AU" sz="1200" b="1" i="1" kern="0" dirty="0">
                <a:effectLst/>
                <a:latin typeface="+mn-lt"/>
                <a:ea typeface="Times New Roman" panose="02020603050405020304" pitchFamily="18" charset="0"/>
              </a:rPr>
              <a:t>-ere</a:t>
            </a:r>
            <a:r>
              <a:rPr lang="en-AU" sz="1200" i="1" kern="0" dirty="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where</a:t>
            </a:r>
            <a:r>
              <a:rPr lang="en-AU" sz="1200" i="1" kern="0">
                <a:effectLst/>
                <a:latin typeface="+mn-lt"/>
                <a:ea typeface="Times New Roman" panose="02020603050405020304" pitchFamily="18" charset="0"/>
              </a:rPr>
              <a:t>.</a:t>
            </a:r>
            <a:endParaRPr lang="en-AU" sz="120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1" dirty="0" err="1">
                <a:effectLst/>
                <a:latin typeface="+mn-lt"/>
                <a:ea typeface="Aptos" panose="020B0004020202020204" pitchFamily="34" charset="0"/>
                <a:cs typeface="Times New Roman" panose="02020603050405020304" pitchFamily="18" charset="0"/>
              </a:rPr>
              <a:t>wh</a:t>
            </a:r>
            <a:r>
              <a:rPr lang="en-US" sz="1200" b="1" dirty="0">
                <a:effectLst/>
                <a:latin typeface="+mn-lt"/>
                <a:ea typeface="Aptos" panose="020B0004020202020204" pitchFamily="34" charset="0"/>
                <a:cs typeface="Times New Roman" panose="02020603050405020304" pitchFamily="18" charset="0"/>
              </a:rPr>
              <a:t>-ere</a:t>
            </a:r>
            <a:r>
              <a:rPr lang="en-US" sz="1200" dirty="0">
                <a:effectLst/>
                <a:latin typeface="+mn-lt"/>
                <a:ea typeface="Aptos" panose="020B0004020202020204" pitchFamily="34" charset="0"/>
                <a:cs typeface="Times New Roman" panose="02020603050405020304" pitchFamily="18" charset="0"/>
              </a:rPr>
              <a:t> spells </a:t>
            </a:r>
            <a:r>
              <a:rPr lang="en-US" sz="1200" b="1" dirty="0">
                <a:effectLst/>
                <a:latin typeface="+mn-lt"/>
                <a:ea typeface="Aptos" panose="020B0004020202020204" pitchFamily="34" charset="0"/>
                <a:cs typeface="Times New Roman" panose="02020603050405020304" pitchFamily="18" charset="0"/>
              </a:rPr>
              <a:t>where</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dirty="0">
                <a:effectLst/>
                <a:latin typeface="+mn-lt"/>
                <a:ea typeface="Aptos" panose="020B0004020202020204" pitchFamily="34" charset="0"/>
                <a:cs typeface="Times New Roman" panose="02020603050405020304" pitchFamily="18" charset="0"/>
              </a:rPr>
              <a:t>ff</a:t>
            </a:r>
          </a:p>
          <a:p>
            <a:pPr marL="172800" marR="0" lvl="0" indent="-1728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dirty="0">
                <a:latin typeface="+mn-lt"/>
              </a:rPr>
              <a:t>explain how the </a:t>
            </a:r>
            <a:r>
              <a:rPr lang="en-US" b="1" dirty="0">
                <a:latin typeface="+mn-lt"/>
              </a:rPr>
              <a:t>f</a:t>
            </a:r>
            <a:r>
              <a:rPr lang="en-US" dirty="0">
                <a:latin typeface="+mn-lt"/>
              </a:rPr>
              <a:t> in </a:t>
            </a:r>
            <a:r>
              <a:rPr lang="en-US" b="1" dirty="0">
                <a:latin typeface="+mn-lt"/>
              </a:rPr>
              <a:t>stuff</a:t>
            </a:r>
            <a:r>
              <a:rPr lang="en-US" dirty="0">
                <a:latin typeface="+mn-lt"/>
              </a:rPr>
              <a:t>, </a:t>
            </a:r>
            <a:r>
              <a:rPr lang="en-US" b="1" dirty="0">
                <a:latin typeface="+mn-lt"/>
              </a:rPr>
              <a:t>Cliff </a:t>
            </a:r>
            <a:r>
              <a:rPr lang="en-US" b="0" dirty="0">
                <a:latin typeface="+mn-lt"/>
              </a:rPr>
              <a:t>and </a:t>
            </a:r>
            <a:r>
              <a:rPr lang="en-US" b="1" dirty="0">
                <a:latin typeface="+mn-lt"/>
              </a:rPr>
              <a:t>huff </a:t>
            </a:r>
            <a:r>
              <a:rPr lang="en-US" b="0" dirty="0">
                <a:latin typeface="+mn-lt"/>
              </a:rPr>
              <a:t>is doubled because it is at the end of each of these words and </a:t>
            </a:r>
            <a:r>
              <a:rPr lang="en-US" dirty="0">
                <a:latin typeface="+mn-lt"/>
              </a:rPr>
              <a:t>follows a short vowel sound.</a:t>
            </a:r>
          </a:p>
          <a:p>
            <a:pPr marL="0" lvl="0" indent="0">
              <a:lnSpc>
                <a:spcPct val="107000"/>
              </a:lnSpc>
              <a:spcAft>
                <a:spcPts val="800"/>
              </a:spcAft>
              <a:buFont typeface="Symbol" panose="05050102010706020507" pitchFamily="18" charset="2"/>
              <a:buNone/>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re-reading the sentence with fluency.</a:t>
            </a: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latin typeface="+mn-lt"/>
              </a:rPr>
              <a:t>Note: </a:t>
            </a:r>
            <a:r>
              <a:rPr lang="en-US" sz="1200" dirty="0">
                <a:effectLst/>
                <a:latin typeface="+mn-lt"/>
                <a:ea typeface="Aptos" panose="020B0004020202020204" pitchFamily="34" charset="0"/>
                <a:cs typeface="Times New Roman" panose="02020603050405020304" pitchFamily="18" charset="0"/>
              </a:rPr>
              <a:t>Students should be explicitly taught about the use of talking marks </a:t>
            </a:r>
            <a:r>
              <a:rPr lang="en-US" sz="1200">
                <a:effectLst/>
                <a:latin typeface="+mn-lt"/>
                <a:ea typeface="Aptos" panose="020B0004020202020204" pitchFamily="34" charset="0"/>
                <a:cs typeface="Times New Roman" panose="02020603050405020304" pitchFamily="18" charset="0"/>
              </a:rPr>
              <a:t>and commas when </a:t>
            </a:r>
            <a:r>
              <a:rPr lang="en-US" sz="1200" dirty="0">
                <a:effectLst/>
                <a:latin typeface="+mn-lt"/>
                <a:ea typeface="Aptos" panose="020B0004020202020204" pitchFamily="34" charset="0"/>
                <a:cs typeface="Times New Roman" panose="02020603050405020304" pitchFamily="18" charset="0"/>
              </a:rPr>
              <a:t>appropriate.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ff</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latin typeface="+mn-lt"/>
              </a:rPr>
              <a:t>explain how the </a:t>
            </a:r>
            <a:r>
              <a:rPr lang="en-US" sz="1200" b="1" dirty="0">
                <a:latin typeface="+mn-lt"/>
              </a:rPr>
              <a:t>f</a:t>
            </a:r>
            <a:r>
              <a:rPr lang="en-US" sz="1200" dirty="0">
                <a:latin typeface="+mn-lt"/>
              </a:rPr>
              <a:t> in </a:t>
            </a:r>
            <a:r>
              <a:rPr lang="en-US" sz="1200" b="1" dirty="0">
                <a:latin typeface="+mn-lt"/>
              </a:rPr>
              <a:t>Jeff</a:t>
            </a:r>
            <a:r>
              <a:rPr lang="en-US" sz="1200" dirty="0">
                <a:latin typeface="+mn-lt"/>
              </a:rPr>
              <a:t>, </a:t>
            </a:r>
            <a:r>
              <a:rPr lang="en-US" sz="1200" b="1" dirty="0">
                <a:latin typeface="+mn-lt"/>
              </a:rPr>
              <a:t>huff</a:t>
            </a:r>
            <a:r>
              <a:rPr lang="en-US" sz="1200" b="0" dirty="0">
                <a:latin typeface="+mn-lt"/>
              </a:rPr>
              <a:t>,</a:t>
            </a:r>
            <a:r>
              <a:rPr lang="en-US" sz="1200" b="1" dirty="0">
                <a:latin typeface="+mn-lt"/>
              </a:rPr>
              <a:t> Tiff </a:t>
            </a:r>
            <a:r>
              <a:rPr lang="en-US" sz="1200" b="0" dirty="0">
                <a:latin typeface="+mn-lt"/>
              </a:rPr>
              <a:t>and </a:t>
            </a:r>
            <a:r>
              <a:rPr lang="en-US" sz="1200" b="1" dirty="0">
                <a:latin typeface="+mn-lt"/>
              </a:rPr>
              <a:t>puff </a:t>
            </a:r>
            <a:r>
              <a:rPr lang="en-US" sz="1200" b="0" dirty="0">
                <a:latin typeface="+mn-lt"/>
              </a:rPr>
              <a:t>is doubled because it is at the end of these words and </a:t>
            </a:r>
            <a:r>
              <a:rPr lang="en-US" sz="1200" dirty="0">
                <a:latin typeface="+mn-lt"/>
              </a:rPr>
              <a:t>follows a short vowel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a:p>
            <a:endParaRPr lang="en-AU" sz="1200" dirty="0">
              <a:latin typeface="+mn-lt"/>
            </a:endParaRPr>
          </a:p>
          <a:p>
            <a:endParaRPr lang="en-AU"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Sentence dictation: </a:t>
            </a:r>
            <a:r>
              <a:rPr lang="en-US" b="1" dirty="0"/>
              <a:t>I huff and puff as I go up the bluff. </a:t>
            </a:r>
          </a:p>
          <a:p>
            <a:endParaRPr lang="en-US" b="1" dirty="0"/>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 focusing on spelling the words </a:t>
            </a:r>
            <a:r>
              <a:rPr lang="en-US" b="1" dirty="0"/>
              <a:t>huff</a:t>
            </a:r>
            <a:r>
              <a:rPr lang="en-US" dirty="0"/>
              <a:t>, </a:t>
            </a:r>
            <a:r>
              <a:rPr lang="en-US" b="1" dirty="0"/>
              <a:t>puff</a:t>
            </a:r>
            <a:r>
              <a:rPr lang="en-US" dirty="0"/>
              <a:t> and </a:t>
            </a:r>
            <a:r>
              <a:rPr lang="en-US" b="1" dirty="0"/>
              <a:t>bluff </a:t>
            </a:r>
            <a:r>
              <a:rPr lang="en-US" dirty="0"/>
              <a:t>using double </a:t>
            </a:r>
            <a:r>
              <a:rPr lang="en-US" b="1" dirty="0"/>
              <a:t>ff</a:t>
            </a:r>
            <a:r>
              <a:rPr lang="en-US" dirty="0"/>
              <a:t> and the floss spelling </a:t>
            </a:r>
            <a:r>
              <a:rPr lang="en-US" dirty="0" err="1"/>
              <a:t>generalisation</a:t>
            </a:r>
            <a:endParaRPr lang="en-US" dirty="0"/>
          </a:p>
          <a:p>
            <a:pPr marL="171450" indent="-171450">
              <a:buFont typeface="Arial" panose="020B0604020202020204" pitchFamily="34" charset="0"/>
              <a:buChar char="•"/>
            </a:pPr>
            <a:r>
              <a:rPr lang="en-US" dirty="0"/>
              <a:t>re-reading the whole sentence to check for accuracy or any editing required.</a:t>
            </a:r>
          </a:p>
          <a:p>
            <a:endParaRPr lang="en-US" sz="1200" dirty="0">
              <a:latin typeface="+mn-lt"/>
            </a:endParaRPr>
          </a:p>
          <a:p>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Sentence dictation: </a:t>
            </a:r>
            <a:r>
              <a:rPr lang="en-US" b="1" dirty="0"/>
              <a:t>Tiff said to get off the stuff.</a:t>
            </a:r>
          </a:p>
          <a:p>
            <a:endParaRPr lang="en-US" dirty="0"/>
          </a:p>
          <a:p>
            <a:r>
              <a:rPr lang="en-US" dirty="0"/>
              <a:t>Say the sentence aloud and have students repeat it after you.</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identify the words </a:t>
            </a:r>
            <a:r>
              <a:rPr lang="en-US" b="1" dirty="0"/>
              <a:t>Tiff</a:t>
            </a:r>
            <a:r>
              <a:rPr lang="en-US" b="0" dirty="0"/>
              <a:t>,</a:t>
            </a:r>
            <a:r>
              <a:rPr lang="en-US" b="1" dirty="0"/>
              <a:t> off </a:t>
            </a:r>
            <a:r>
              <a:rPr lang="en-US" b="0" dirty="0"/>
              <a:t>and</a:t>
            </a:r>
            <a:r>
              <a:rPr lang="en-US" b="1" dirty="0"/>
              <a:t> stuff </a:t>
            </a:r>
            <a:r>
              <a:rPr lang="en-US" dirty="0"/>
              <a:t>as words where the </a:t>
            </a:r>
            <a:r>
              <a:rPr lang="en-US" b="1" dirty="0"/>
              <a:t>f</a:t>
            </a:r>
            <a:r>
              <a:rPr lang="en-US" dirty="0"/>
              <a:t> will be doubled using the floss spelling generalisation</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r>
              <a:rPr lang="en-US" dirty="0"/>
              <a:t>Note: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If students are able they can extend the sentence or write additional sentences containing the target spelling for the lesson.</a:t>
            </a:r>
          </a:p>
          <a:p>
            <a:endParaRPr lang="en-US"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Review writing short and long vowel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Choose a vowel, for example, </a:t>
            </a:r>
            <a:r>
              <a:rPr lang="en-US" sz="1200" b="1" dirty="0">
                <a:effectLst/>
                <a:latin typeface="+mn-lt"/>
                <a:ea typeface="Aptos" panose="020B0004020202020204" pitchFamily="34" charset="0"/>
                <a:cs typeface="Aptos" panose="020B0004020202020204" pitchFamily="34" charset="0"/>
              </a:rPr>
              <a:t>a</a:t>
            </a:r>
            <a:r>
              <a:rPr lang="en-US" sz="1200" b="0" dirty="0">
                <a:effectLst/>
                <a:latin typeface="+mn-lt"/>
                <a:ea typeface="Aptos" panose="020B0004020202020204" pitchFamily="34" charset="0"/>
                <a:cs typeface="Aptos" panose="020B0004020202020204" pitchFamily="34" charset="0"/>
              </a:rPr>
              <a:t>.</a:t>
            </a:r>
            <a:endParaRPr lang="en-US"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Say the short and long vowel sounds one at a time for the chosen vowel, for example, </a:t>
            </a:r>
            <a:r>
              <a:rPr lang="en-US" sz="1200" i="1" dirty="0">
                <a:effectLst/>
                <a:latin typeface="+mn-lt"/>
                <a:ea typeface="Aptos" panose="020B0004020202020204" pitchFamily="34" charset="0"/>
                <a:cs typeface="Aptos" panose="020B0004020202020204" pitchFamily="34" charset="0"/>
              </a:rPr>
              <a:t>/a/* and /ā/.**</a:t>
            </a:r>
            <a:r>
              <a:rPr lang="en-US" sz="1200" dirty="0">
                <a:effectLst/>
                <a:latin typeface="+mn-lt"/>
                <a:ea typeface="Aptos" panose="020B0004020202020204" pitchFamily="34" charset="0"/>
                <a:cs typeface="Aptos" panose="020B0004020202020204" pitchFamily="34" charset="0"/>
              </a:rPr>
              <a:t> </a:t>
            </a:r>
          </a:p>
          <a:p>
            <a:pPr marL="171450" lvl="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As you say the sounds, students write the corresponding letter on their mini-whiteboard.</a:t>
            </a:r>
            <a:br>
              <a:rPr lang="en-US" sz="1200" dirty="0">
                <a:effectLst/>
                <a:latin typeface="+mn-lt"/>
                <a:ea typeface="Aptos" panose="020B0004020202020204" pitchFamily="34" charset="0"/>
                <a:cs typeface="Aptos" panose="020B0004020202020204" pitchFamily="34" charset="0"/>
              </a:rPr>
            </a:br>
            <a:r>
              <a:rPr lang="en-US" sz="1200" dirty="0">
                <a:effectLst/>
                <a:latin typeface="+mn-lt"/>
                <a:ea typeface="Aptos" panose="020B0004020202020204" pitchFamily="34" charset="0"/>
                <a:cs typeface="Aptos" panose="020B0004020202020204" pitchFamily="34" charset="0"/>
              </a:rPr>
              <a:t>If it is a short vowel sound, they write it at the top of their mini-whiteboard.</a:t>
            </a:r>
            <a:br>
              <a:rPr lang="en-US" sz="1200" dirty="0">
                <a:effectLst/>
                <a:latin typeface="+mn-lt"/>
                <a:ea typeface="Aptos" panose="020B0004020202020204" pitchFamily="34" charset="0"/>
                <a:cs typeface="Aptos" panose="020B0004020202020204" pitchFamily="34" charset="0"/>
              </a:rPr>
            </a:br>
            <a:r>
              <a:rPr lang="en-US" sz="1200" dirty="0">
                <a:effectLst/>
                <a:latin typeface="+mn-lt"/>
                <a:ea typeface="Aptos" panose="020B0004020202020204" pitchFamily="34" charset="0"/>
                <a:cs typeface="Aptos" panose="020B0004020202020204" pitchFamily="34" charset="0"/>
              </a:rPr>
              <a:t>If it is a long vowel sound, they write it at the bottom of their mini-whiteboard.</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Observe students as they write to check they can identify the short and long sounds. </a:t>
            </a:r>
          </a:p>
          <a:p>
            <a:pPr marL="171450" indent="-171450">
              <a:buFont typeface="Arial" panose="020B0604020202020204" pitchFamily="34" charset="0"/>
              <a:buChar char="•"/>
            </a:pPr>
            <a:endParaRPr lang="en-US" sz="1200" dirty="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r>
              <a:rPr lang="en-US" sz="1200" dirty="0">
                <a:effectLst/>
                <a:latin typeface="+mn-lt"/>
                <a:ea typeface="Aptos" panose="020B0004020202020204" pitchFamily="34" charset="0"/>
                <a:cs typeface="Aptos" panose="020B0004020202020204" pitchFamily="34" charset="0"/>
              </a:rPr>
              <a:t>Note: mix up the order you say the vowel sounds in. Sometimes say the short vowel first followed by the long vowel, and sometimes do the opposite.</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pairs of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short sound /a/, long sound/ā/ </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short sound /e/, long sound/</a:t>
            </a:r>
            <a:r>
              <a:rPr lang="en-US" sz="1200" dirty="0">
                <a:effectLst/>
                <a:latin typeface="+mn-lt"/>
                <a:ea typeface="Calibri" panose="020F0502020204030204" pitchFamily="34" charset="0"/>
                <a:cs typeface="Calibri" panose="020F0502020204030204" pitchFamily="34" charset="0"/>
              </a:rPr>
              <a:t>ē/</a:t>
            </a:r>
            <a:endParaRPr lang="en-US"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short sound /</a:t>
            </a:r>
            <a:r>
              <a:rPr lang="en-US" sz="1200" dirty="0" err="1">
                <a:effectLst/>
                <a:latin typeface="+mn-lt"/>
                <a:ea typeface="Aptos" panose="020B0004020202020204" pitchFamily="34" charset="0"/>
                <a:cs typeface="Aptos" panose="020B0004020202020204" pitchFamily="34" charset="0"/>
              </a:rPr>
              <a:t>i</a:t>
            </a:r>
            <a:r>
              <a:rPr lang="en-US" sz="1200" dirty="0">
                <a:effectLst/>
                <a:latin typeface="+mn-lt"/>
                <a:ea typeface="Aptos" panose="020B0004020202020204" pitchFamily="34" charset="0"/>
                <a:cs typeface="Aptos" panose="020B0004020202020204" pitchFamily="34" charset="0"/>
              </a:rPr>
              <a:t>/, long sound </a:t>
            </a:r>
            <a:r>
              <a:rPr lang="en-US" sz="1200" dirty="0">
                <a:effectLst/>
                <a:latin typeface="+mn-lt"/>
                <a:ea typeface="Calibri" panose="020F0502020204030204" pitchFamily="34" charset="0"/>
                <a:cs typeface="Calibri" panose="020F0502020204030204" pitchFamily="34" charset="0"/>
              </a:rPr>
              <a:t>/</a:t>
            </a:r>
            <a:r>
              <a:rPr lang="en-US" sz="1200" dirty="0">
                <a:effectLst/>
                <a:latin typeface="+mn-lt"/>
                <a:ea typeface="Calibri" panose="020F0502020204030204" pitchFamily="34" charset="0"/>
                <a:cs typeface="Arial" panose="020B0604020202020204" pitchFamily="34" charset="0"/>
              </a:rPr>
              <a:t>ī/</a:t>
            </a:r>
            <a:endParaRPr lang="en-US"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short sound /o/, long sound</a:t>
            </a:r>
            <a:r>
              <a:rPr lang="en-US" sz="1200" dirty="0">
                <a:effectLst/>
                <a:latin typeface="+mn-lt"/>
                <a:ea typeface="Calibri" panose="020F0502020204030204" pitchFamily="34" charset="0"/>
                <a:cs typeface="Arial" panose="020B0604020202020204" pitchFamily="34" charset="0"/>
              </a:rPr>
              <a:t>/</a:t>
            </a:r>
            <a:r>
              <a:rPr lang="en-US" sz="1200" dirty="0">
                <a:effectLst/>
                <a:latin typeface="+mn-lt"/>
                <a:ea typeface="Calibri" panose="020F0502020204030204" pitchFamily="34" charset="0"/>
                <a:cs typeface="Calibri" panose="020F0502020204030204" pitchFamily="34" charset="0"/>
              </a:rPr>
              <a:t>ō/ </a:t>
            </a:r>
            <a:endParaRPr lang="en-US"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short sound /u/, long sound</a:t>
            </a:r>
            <a:r>
              <a:rPr lang="en-US" sz="1200" dirty="0">
                <a:effectLst/>
                <a:latin typeface="+mn-lt"/>
                <a:ea typeface="Calibri" panose="020F0502020204030204" pitchFamily="34" charset="0"/>
                <a:cs typeface="Calibri" panose="020F0502020204030204" pitchFamily="34" charset="0"/>
              </a:rPr>
              <a:t>/ū/</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p>
          <a:p>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they </a:t>
            </a:r>
            <a:r>
              <a:rPr lang="en-US" sz="1200" dirty="0" err="1">
                <a:effectLst/>
                <a:latin typeface="+mn-lt"/>
                <a:ea typeface="Aptos" panose="020B0004020202020204" pitchFamily="34" charset="0"/>
                <a:cs typeface="Aptos" panose="020B0004020202020204" pitchFamily="34" charset="0"/>
              </a:rPr>
              <a:t>categorise</a:t>
            </a:r>
            <a:r>
              <a:rPr lang="en-US" sz="1200" dirty="0">
                <a:effectLst/>
                <a:latin typeface="+mn-lt"/>
                <a:ea typeface="Aptos" panose="020B0004020202020204" pitchFamily="34" charset="0"/>
                <a:cs typeface="Aptos" panose="020B0004020202020204" pitchFamily="34" charset="0"/>
              </a:rPr>
              <a:t> the letter incorrectly, use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*Short-sound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mn-lt"/>
              </a:rPr>
              <a:t>**Long-sound h</a:t>
            </a:r>
            <a:r>
              <a:rPr lang="en-US" dirty="0">
                <a:latin typeface="+mn-lt"/>
              </a:rPr>
              <a:t>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further apart.</a:t>
            </a:r>
            <a:endParaRPr lang="en-US" i="0"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3188368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puff</a:t>
            </a:r>
            <a:r>
              <a:rPr lang="en-US" sz="1200" b="0" dirty="0">
                <a:effectLst/>
                <a:latin typeface="+mn-lt"/>
                <a:cs typeface="Times New Roman" panose="02020603050405020304" pitchFamily="18" charset="0"/>
              </a:rPr>
              <a:t>, </a:t>
            </a:r>
            <a:r>
              <a:rPr lang="en-US" sz="1200" b="1" dirty="0">
                <a:effectLst/>
                <a:latin typeface="+mn-lt"/>
                <a:cs typeface="Times New Roman" panose="02020603050405020304" pitchFamily="18" charset="0"/>
              </a:rPr>
              <a:t>off</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gruff</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p>
          <a:p>
            <a:pPr marL="171450" indent="-171450">
              <a:buFont typeface="Arial" panose="020B0604020202020204" pitchFamily="34" charset="0"/>
              <a:buChar char="•"/>
            </a:pPr>
            <a:endParaRPr lang="en-US" sz="1200" dirty="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US" sz="1200" dirty="0">
                <a:solidFill>
                  <a:srgbClr val="404040"/>
                </a:solidFill>
                <a:effectLst/>
                <a:latin typeface="+mn-lt"/>
                <a:ea typeface="Calibri" panose="020F0502020204030204" pitchFamily="34" charset="0"/>
                <a:cs typeface="Times New Roman" panose="02020603050405020304" pitchFamily="18" charset="0"/>
              </a:rPr>
              <a:t>You may ask some students to explain the floss spelling </a:t>
            </a:r>
            <a:r>
              <a:rPr lang="en-US" sz="1200" dirty="0" err="1">
                <a:solidFill>
                  <a:srgbClr val="404040"/>
                </a:solidFill>
                <a:effectLst/>
                <a:latin typeface="+mn-lt"/>
                <a:ea typeface="Calibri" panose="020F0502020204030204" pitchFamily="34" charset="0"/>
                <a:cs typeface="Times New Roman" panose="02020603050405020304" pitchFamily="18" charset="0"/>
              </a:rPr>
              <a:t>generalisation</a:t>
            </a:r>
            <a:r>
              <a:rPr lang="en-US" sz="1200" dirty="0">
                <a:solidFill>
                  <a:srgbClr val="404040"/>
                </a:solidFill>
                <a:effectLst/>
                <a:latin typeface="+mn-lt"/>
                <a:ea typeface="Calibri" panose="020F0502020204030204" pitchFamily="34" charset="0"/>
                <a:cs typeface="Times New Roman" panose="02020603050405020304" pitchFamily="18" charset="0"/>
              </a:rPr>
              <a:t>. </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cuff</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puff</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cliff</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reading</a:t>
            </a:r>
            <a:endParaRPr lang="en-US" sz="1200" b="1" dirty="0">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the sentence from the worksheet.</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dirty="0"/>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The fluff is on your cuff.</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dirty="0">
                <a:effectLst/>
                <a:latin typeface="+mn-lt"/>
                <a:ea typeface="Calibri" panose="020F0502020204030204" pitchFamily="34" charset="0"/>
                <a:cs typeface="Times New Roman" panose="02020603050405020304" pitchFamily="18" charset="0"/>
              </a:rPr>
              <a:t>*</a:t>
            </a: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or sentence cannot hear.</a:t>
            </a: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for small-group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pPr marL="0" indent="0" algn="l">
              <a:spcBef>
                <a:spcPts val="100"/>
              </a:spcBef>
              <a:spcAft>
                <a:spcPts val="400"/>
              </a:spcAft>
              <a:buFont typeface="Arial"/>
              <a:buNone/>
            </a:pPr>
            <a:endParaRPr lang="en-US" b="0" dirty="0"/>
          </a:p>
          <a:p>
            <a:pPr marL="374650" indent="-230505" algn="l">
              <a:spcBef>
                <a:spcPts val="100"/>
              </a:spcBef>
              <a:spcAft>
                <a:spcPts val="400"/>
              </a:spcAft>
            </a:pPr>
            <a:endParaRPr lang="en-US"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a:p>
            <a:pPr marL="0" indent="0">
              <a:buFont typeface="Arial" panose="020B0604020202020204" pitchFamily="34" charset="0"/>
              <a:buNone/>
            </a:pPr>
            <a:r>
              <a:rPr lang="en-US" dirty="0">
                <a:latin typeface="+mn-lt"/>
              </a:rPr>
              <a:t>*Sounds that have been taught:</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a:t>q</a:t>
            </a:r>
            <a:r>
              <a:rPr lang="en-AU"/>
              <a:t> </a:t>
            </a:r>
            <a:r>
              <a:rPr lang="en-AU" dirty="0"/>
              <a:t>says /kw/ (as in </a:t>
            </a:r>
            <a:r>
              <a:rPr lang="en-AU" b="1" dirty="0"/>
              <a:t>queen</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x</a:t>
            </a:r>
            <a:r>
              <a:rPr lang="en-AU" dirty="0"/>
              <a:t> says /</a:t>
            </a:r>
            <a:r>
              <a:rPr lang="en-AU" dirty="0" err="1"/>
              <a:t>ks</a:t>
            </a:r>
            <a:r>
              <a:rPr lang="en-AU" dirty="0"/>
              <a:t>/ (as in </a:t>
            </a:r>
            <a:r>
              <a:rPr lang="en-AU" b="1" dirty="0"/>
              <a:t>fox</a:t>
            </a:r>
            <a:r>
              <a:rPr lang="en-AU" dirty="0"/>
              <a:t>)</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935775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/kw/ (</a:t>
            </a:r>
            <a:r>
              <a:rPr lang="en-US" sz="1200" b="1" dirty="0" err="1">
                <a:effectLst/>
                <a:latin typeface="+mn-lt"/>
                <a:ea typeface="Aptos" panose="020B0004020202020204" pitchFamily="34" charset="0"/>
                <a:cs typeface="Aptos" panose="020B0004020202020204" pitchFamily="34" charset="0"/>
              </a:rPr>
              <a:t>qu</a:t>
            </a:r>
            <a:r>
              <a:rPr lang="en-US" sz="1200" dirty="0">
                <a:effectLst/>
                <a:latin typeface="+mn-lt"/>
                <a:ea typeface="Aptos" panose="020B0004020202020204" pitchFamily="34" charset="0"/>
                <a:cs typeface="Aptos" panose="020B0004020202020204" pitchFamily="34" charset="0"/>
              </a:rPr>
              <a:t>), /</a:t>
            </a:r>
            <a:r>
              <a:rPr lang="en-US" sz="1200" dirty="0" err="1">
                <a:effectLst/>
                <a:latin typeface="+mn-lt"/>
                <a:ea typeface="Aptos" panose="020B0004020202020204" pitchFamily="34" charset="0"/>
                <a:cs typeface="Aptos" panose="020B0004020202020204" pitchFamily="34" charset="0"/>
              </a:rPr>
              <a:t>ks</a:t>
            </a:r>
            <a:r>
              <a:rPr lang="en-US" sz="1200" dirty="0">
                <a:effectLst/>
                <a:latin typeface="+mn-lt"/>
                <a:ea typeface="Aptos" panose="020B0004020202020204" pitchFamily="34" charset="0"/>
                <a:cs typeface="Aptos" panose="020B0004020202020204" pitchFamily="34" charset="0"/>
              </a:rPr>
              <a:t>/ (</a:t>
            </a:r>
            <a:r>
              <a:rPr lang="en-US" sz="1200" b="1" dirty="0">
                <a:effectLst/>
                <a:latin typeface="+mn-lt"/>
                <a:ea typeface="Aptos" panose="020B0004020202020204" pitchFamily="34" charset="0"/>
                <a:cs typeface="Aptos" panose="020B0004020202020204" pitchFamily="34" charset="0"/>
              </a:rPr>
              <a:t>x</a:t>
            </a:r>
            <a:r>
              <a:rPr lang="en-US" sz="1200" dirty="0">
                <a:effectLst/>
                <a:latin typeface="+mn-lt"/>
                <a:ea typeface="Aptos" panose="020B0004020202020204" pitchFamily="34" charset="0"/>
                <a:cs typeface="Aptos" panose="020B0004020202020204" pitchFamily="34" charset="0"/>
              </a:rPr>
              <a:t>)</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p>
          <a:p>
            <a:endParaRPr lang="en-US" sz="1200" dirty="0">
              <a:effectLst/>
              <a:latin typeface="Aptos" panose="020B0004020202020204" pitchFamily="34" charset="0"/>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706125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dirty="0"/>
              <a:t>–</a:t>
            </a:r>
            <a:r>
              <a:rPr lang="en-US" dirty="0"/>
              <a:t>sound correspondence then reading the word fluently while you point to it, for example, /n/, /</a:t>
            </a:r>
            <a:r>
              <a:rPr lang="en-US" dirty="0">
                <a:latin typeface="Calibri" panose="020F0502020204030204" pitchFamily="34" charset="0"/>
                <a:ea typeface="Calibri" panose="020F0502020204030204" pitchFamily="34" charset="0"/>
                <a:cs typeface="Calibri" panose="020F0502020204030204" pitchFamily="34" charset="0"/>
              </a:rPr>
              <a:t>ō</a:t>
            </a:r>
            <a:r>
              <a:rPr lang="en-US" dirty="0"/>
              <a:t>/, </a:t>
            </a:r>
            <a:r>
              <a:rPr lang="en-US" b="1" dirty="0"/>
              <a:t>no</a:t>
            </a:r>
            <a:r>
              <a:rPr lang="en-US" dirty="0"/>
              <a:t>.</a:t>
            </a:r>
          </a:p>
          <a:p>
            <a:endParaRPr lang="en-US" dirty="0"/>
          </a:p>
          <a:p>
            <a:r>
              <a:rPr lang="en-US" b="1" dirty="0"/>
              <a:t>Provide corrective feedback as needed:</a:t>
            </a:r>
          </a:p>
          <a:p>
            <a:r>
              <a:rPr lang="en-US" dirty="0"/>
              <a:t>If any students have difficulty with a letter</a:t>
            </a:r>
            <a:r>
              <a:rPr lang="en-AU" dirty="0"/>
              <a:t>–</a:t>
            </a:r>
            <a:r>
              <a:rPr lang="en-US" dirty="0"/>
              <a:t>sound correspondence or with blending,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312625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mix</a:t>
            </a:r>
            <a:r>
              <a:rPr lang="en-US" b="0" dirty="0"/>
              <a:t>,</a:t>
            </a:r>
            <a:r>
              <a:rPr lang="en-US" b="1" dirty="0"/>
              <a:t> quack</a:t>
            </a:r>
            <a:r>
              <a:rPr lang="en-US" b="0" dirty="0"/>
              <a:t>,</a:t>
            </a:r>
            <a:r>
              <a:rPr lang="en-US" b="1" dirty="0"/>
              <a:t> go</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130894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Review the </a:t>
            </a:r>
            <a:r>
              <a:rPr lang="en-AU" b="1" dirty="0">
                <a:cs typeface="Calibri" panose="020F0502020204030204"/>
              </a:rPr>
              <a:t>-s </a:t>
            </a:r>
            <a:r>
              <a:rPr lang="en-AU" b="0" dirty="0">
                <a:cs typeface="Calibri" panose="020F0502020204030204"/>
              </a:rPr>
              <a:t>suffix</a:t>
            </a:r>
            <a:r>
              <a:rPr lang="en-AU" b="1" dirty="0">
                <a:cs typeface="Calibri" panose="020F0502020204030204"/>
              </a:rPr>
              <a:t> </a:t>
            </a:r>
            <a:r>
              <a:rPr lang="en-AU" dirty="0">
                <a:cs typeface="Calibri" panose="020F0502020204030204"/>
              </a:rPr>
              <a:t>using the following sequence.</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0" dirty="0">
              <a:cs typeface="Calibri" panose="020F0502020204030204"/>
            </a:endParaRPr>
          </a:p>
          <a:p>
            <a:pPr>
              <a:spcBef>
                <a:spcPts val="100"/>
              </a:spcBef>
              <a:spcAft>
                <a:spcPts val="400"/>
              </a:spcAft>
              <a:defRPr/>
            </a:pPr>
            <a:r>
              <a:rPr lang="en-AU" b="0" dirty="0">
                <a:cs typeface="Calibri" panose="020F0502020204030204"/>
              </a:rPr>
              <a:t>Ask: </a:t>
            </a:r>
            <a:r>
              <a:rPr lang="en-AU" i="1" dirty="0">
                <a:cs typeface="Calibri" panose="020F0502020204030204"/>
              </a:rPr>
              <a:t>What is the suffix? </a:t>
            </a:r>
          </a:p>
          <a:p>
            <a:pPr>
              <a:spcBef>
                <a:spcPts val="100"/>
              </a:spcBef>
              <a:spcAft>
                <a:spcPts val="400"/>
              </a:spcAft>
              <a:defRPr/>
            </a:pPr>
            <a:r>
              <a:rPr lang="en-AU" dirty="0">
                <a:cs typeface="Calibri" panose="020F0502020204030204"/>
              </a:rPr>
              <a:t>Students: </a:t>
            </a:r>
            <a:r>
              <a:rPr lang="en-AU" b="1" i="1" dirty="0"/>
              <a:t>-s</a:t>
            </a:r>
            <a:r>
              <a:rPr lang="en-AU" i="0" dirty="0"/>
              <a:t>.</a:t>
            </a:r>
            <a:endParaRPr lang="en-AU" i="0" dirty="0">
              <a:cs typeface="Calibri" panose="020F0502020204030204"/>
            </a:endParaRP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Plural, more than one.</a:t>
            </a:r>
            <a:endParaRPr lang="en-AU" i="1" dirty="0"/>
          </a:p>
          <a:p>
            <a:pPr marL="0" indent="0">
              <a:spcBef>
                <a:spcPts val="100"/>
              </a:spcBef>
              <a:spcAft>
                <a:spcPts val="400"/>
              </a:spcAft>
              <a:buFont typeface="Arial"/>
              <a:buNone/>
              <a:defRPr/>
            </a:pPr>
            <a:r>
              <a:rPr lang="en-AU" b="0" dirty="0">
                <a:cs typeface="Calibri" panose="020F0502020204030204"/>
              </a:rPr>
              <a:t>Say: </a:t>
            </a:r>
            <a:r>
              <a:rPr lang="en-AU" i="1" dirty="0">
                <a:cs typeface="Calibri" panose="020F0502020204030204"/>
              </a:rPr>
              <a:t>Your word is </a:t>
            </a:r>
            <a:r>
              <a:rPr lang="en-AU" b="1" i="1" dirty="0">
                <a:cs typeface="Calibri" panose="020F0502020204030204"/>
              </a:rPr>
              <a:t>dog</a:t>
            </a:r>
            <a:r>
              <a:rPr lang="en-AU" i="1" dirty="0">
                <a:cs typeface="Calibri" panose="020F0502020204030204"/>
              </a:rPr>
              <a:t>. Add the suffix. </a:t>
            </a: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Dogs</a:t>
            </a:r>
            <a:r>
              <a:rPr lang="en-AU" i="1" dirty="0">
                <a:cs typeface="Calibri" panose="020F0502020204030204"/>
              </a:rPr>
              <a:t>.</a:t>
            </a: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More than one dog.</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88753399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file:////Volumes/Big%20Storage/0_For%20MacBook%20Pro%20Changeover/ESA%20Design/0_2024%20WIP/LitHub%20Phases%20Templates/PP%20Templates/Links/phase7-lozenge-grey.png" TargetMode="External"/><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11" Type="http://schemas.openxmlformats.org/officeDocument/2006/relationships/image" Target="../media/image7.jpeg"/><Relationship Id="rId5" Type="http://schemas.openxmlformats.org/officeDocument/2006/relationships/image" Target="../media/image3.png"/><Relationship Id="rId10" Type="http://schemas.openxmlformats.org/officeDocument/2006/relationships/hyperlink" Target="https://www.literacyhub.edu.au/plan-teach-and-assess/lesson-packs/" TargetMode="External"/><Relationship Id="rId4" Type="http://schemas.openxmlformats.org/officeDocument/2006/relationships/image" Target="../media/image2.svg"/><Relationship Id="rId9"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1.png"/><Relationship Id="rId4" Type="http://schemas.openxmlformats.org/officeDocument/2006/relationships/image" Target="../media/image19.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4.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1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24.sv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6.png"/><Relationship Id="rId7"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4.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8.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5.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7.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7.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Open Slide Phase7">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8059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2" name="Group 1">
            <a:extLst>
              <a:ext uri="{FF2B5EF4-FFF2-40B4-BE49-F238E27FC236}">
                <a16:creationId xmlns:a16="http://schemas.microsoft.com/office/drawing/2014/main" id="{A44D9C6A-A06F-C0C7-87DE-3A4217628A9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9" name="Title 5">
            <a:extLst>
              <a:ext uri="{FF2B5EF4-FFF2-40B4-BE49-F238E27FC236}">
                <a16:creationId xmlns:a16="http://schemas.microsoft.com/office/drawing/2014/main" id="{7B05ACBD-550E-A0FC-B4CB-E245BB97E336}"/>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3" name="Title 5">
            <a:extLst>
              <a:ext uri="{FF2B5EF4-FFF2-40B4-BE49-F238E27FC236}">
                <a16:creationId xmlns:a16="http://schemas.microsoft.com/office/drawing/2014/main" id="{E354A0E5-F047-4AF0-61C1-14E83BF6B4DE}"/>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5" name="TextBox 14">
            <a:extLst>
              <a:ext uri="{FF2B5EF4-FFF2-40B4-BE49-F238E27FC236}">
                <a16:creationId xmlns:a16="http://schemas.microsoft.com/office/drawing/2014/main" id="{7C5B7398-16BE-0EA9-A2E4-2F564FAA7039}"/>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3F76B7FA-0F7D-1605-7B67-74ED29B0D3BA}"/>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82FB9C96-9E1B-5F2E-F4C0-FDA913B2B3A9}"/>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V3.0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9B845079-AB7E-F199-99E6-5AC22F7A0CF3}"/>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4" name="Title 23">
            <a:extLst>
              <a:ext uri="{FF2B5EF4-FFF2-40B4-BE49-F238E27FC236}">
                <a16:creationId xmlns:a16="http://schemas.microsoft.com/office/drawing/2014/main" id="{EF34573B-F191-8221-A4A8-238EE2E38411}"/>
              </a:ext>
            </a:extLst>
          </p:cNvPr>
          <p:cNvSpPr>
            <a:spLocks noGrp="1"/>
          </p:cNvSpPr>
          <p:nvPr>
            <p:ph type="title"/>
          </p:nvPr>
        </p:nvSpPr>
        <p:spPr>
          <a:xfrm>
            <a:off x="0" y="-149544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046981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Review + You do +  read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10" name="Graphic 9" descr="Glasses outline">
            <a:extLst>
              <a:ext uri="{FF2B5EF4-FFF2-40B4-BE49-F238E27FC236}">
                <a16:creationId xmlns:a16="http://schemas.microsoft.com/office/drawing/2014/main" id="{44D5EF98-F2E9-56CF-B101-A7728FE533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sp>
        <p:nvSpPr>
          <p:cNvPr id="6" name="Rectangle 5">
            <a:extLst>
              <a:ext uri="{FF2B5EF4-FFF2-40B4-BE49-F238E27FC236}">
                <a16:creationId xmlns:a16="http://schemas.microsoft.com/office/drawing/2014/main" id="{84658A51-D78F-0E2E-5520-BF80F8DB57B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927DF370-9752-551D-A856-CD8D5AF6CE4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pic>
        <p:nvPicPr>
          <p:cNvPr id="8" name="Picture 7">
            <a:extLst>
              <a:ext uri="{FF2B5EF4-FFF2-40B4-BE49-F238E27FC236}">
                <a16:creationId xmlns:a16="http://schemas.microsoft.com/office/drawing/2014/main" id="{2AFBF4D6-D0C7-554C-67D6-E25CB44D6F1C}"/>
              </a:ext>
            </a:extLst>
          </p:cNvPr>
          <p:cNvPicPr>
            <a:picLocks noChangeAspect="1"/>
          </p:cNvPicPr>
          <p:nvPr userDrawn="1"/>
        </p:nvPicPr>
        <p:blipFill>
          <a:blip r:embed="rId5"/>
          <a:stretch>
            <a:fillRect/>
          </a:stretch>
        </p:blipFill>
        <p:spPr>
          <a:xfrm>
            <a:off x="10025262" y="269789"/>
            <a:ext cx="877900" cy="688908"/>
          </a:xfrm>
          <a:prstGeom prst="rect">
            <a:avLst/>
          </a:prstGeom>
        </p:spPr>
      </p:pic>
    </p:spTree>
    <p:extLst>
      <p:ext uri="{BB962C8B-B14F-4D97-AF65-F5344CB8AC3E}">
        <p14:creationId xmlns:p14="http://schemas.microsoft.com/office/powerpoint/2010/main" val="1930912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0271B578-5D63-88C4-2DFD-1ECCDA0DD0D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C123B056-4641-2C40-B808-0EDE0B7450E0}"/>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4853BEBE-A751-9687-9A58-D513823C6E2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B919B417-B22A-A8D4-060E-8E1EA307C9D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5556089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Suffix 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266263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272729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0271B578-5D63-88C4-2DFD-1ECCDA0DD0D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C123B056-4641-2C40-B808-0EDE0B7450E0}"/>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4853BEBE-A751-9687-9A58-D513823C6E2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B919B417-B22A-A8D4-060E-8E1EA307C9D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190553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e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0CB2E184-AED5-79AA-BCD7-EEE5FCF6FCD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FF1A9-BEBA-A05A-9B37-BB6E52E8F2C4}"/>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9F05235-ACAD-FEE0-C39B-6D08A675218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8426FE2D-022C-C320-C8B5-CF611A6EFB4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EB7D775-41B5-F45A-FE24-AF7697D91D65}"/>
              </a:ext>
            </a:extLst>
          </p:cNvPr>
          <p:cNvPicPr>
            <a:picLocks noChangeAspect="1"/>
          </p:cNvPicPr>
          <p:nvPr userDrawn="1"/>
        </p:nvPicPr>
        <p:blipFill>
          <a:blip r:embed="rId3"/>
          <a:stretch>
            <a:fillRect/>
          </a:stretch>
        </p:blipFill>
        <p:spPr>
          <a:xfrm>
            <a:off x="11150578" y="322723"/>
            <a:ext cx="615749" cy="609653"/>
          </a:xfrm>
          <a:prstGeom prst="rect">
            <a:avLst/>
          </a:prstGeom>
        </p:spPr>
      </p:pic>
      <p:sp>
        <p:nvSpPr>
          <p:cNvPr id="6" name="Title 3">
            <a:extLst>
              <a:ext uri="{FF2B5EF4-FFF2-40B4-BE49-F238E27FC236}">
                <a16:creationId xmlns:a16="http://schemas.microsoft.com/office/drawing/2014/main" id="{7312858D-8E46-ADC5-80B5-92AB68D598BA}"/>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e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2BEB0592-E82E-B57B-7ABB-33E4C618B4C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4D06EC13-142C-1A2D-66EE-DA829D1C9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94E1136-28C7-4819-E5E8-EB0D65D14DF4}"/>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D99F3742-4291-E5E0-1B02-DBBA6896BFF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3">
            <a:extLst>
              <a:ext uri="{FF2B5EF4-FFF2-40B4-BE49-F238E27FC236}">
                <a16:creationId xmlns:a16="http://schemas.microsoft.com/office/drawing/2014/main" id="{74C05FA0-1F90-8221-BB7C-38AC9283945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93160382-B28E-1D5A-1E3A-E3C609E88E6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25AF33E8-747D-820D-E0D9-B52717C3C67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5D80CE0-A472-5B8A-3131-E6D9870E784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2" name="Rectangle 1">
            <a:extLst>
              <a:ext uri="{FF2B5EF4-FFF2-40B4-BE49-F238E27FC236}">
                <a16:creationId xmlns:a16="http://schemas.microsoft.com/office/drawing/2014/main" id="{FD153802-0BD2-1375-88CF-29AD7BAAF6EA}"/>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3">
            <a:extLst>
              <a:ext uri="{FF2B5EF4-FFF2-40B4-BE49-F238E27FC236}">
                <a16:creationId xmlns:a16="http://schemas.microsoft.com/office/drawing/2014/main" id="{E1FC7589-5519-A533-C02C-239940B3C30E}"/>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I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 name="Rectangle: Rounded Corners 2">
            <a:extLst>
              <a:ext uri="{FF2B5EF4-FFF2-40B4-BE49-F238E27FC236}">
                <a16:creationId xmlns:a16="http://schemas.microsoft.com/office/drawing/2014/main" id="{C4B40547-4E13-5DF7-7AAF-02E0D3744C5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197AF118-DBA4-A3EB-622B-E8F2A4AA262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F8F8CA6-D1A9-2446-3BD9-1873F8F3836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Rounded Rectangle 9">
            <a:extLst>
              <a:ext uri="{FF2B5EF4-FFF2-40B4-BE49-F238E27FC236}">
                <a16:creationId xmlns:a16="http://schemas.microsoft.com/office/drawing/2014/main" id="{B713BFBB-EEA3-F56A-59BF-8DEC27946433}"/>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Teacher outline">
            <a:extLst>
              <a:ext uri="{FF2B5EF4-FFF2-40B4-BE49-F238E27FC236}">
                <a16:creationId xmlns:a16="http://schemas.microsoft.com/office/drawing/2014/main" id="{042C958E-E2EE-8E45-A559-FFA79596D8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1">
            <a:extLst>
              <a:ext uri="{FF2B5EF4-FFF2-40B4-BE49-F238E27FC236}">
                <a16:creationId xmlns:a16="http://schemas.microsoft.com/office/drawing/2014/main" id="{F634D25C-FC18-992F-8562-C4C91F844EE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3">
            <a:extLst>
              <a:ext uri="{FF2B5EF4-FFF2-40B4-BE49-F238E27FC236}">
                <a16:creationId xmlns:a16="http://schemas.microsoft.com/office/drawing/2014/main" id="{CE0BC138-207C-47D8-6324-92F08AB9F04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I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9663EB63-CBB7-A85C-43A7-6347AE38558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D433446B-4563-9A05-1EE8-81027A3BB99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1FAC9EB-381D-0EAD-8FE7-E0A5A3E1711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7088571D-17EF-44FD-EE07-2A3581C9021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3">
            <a:extLst>
              <a:ext uri="{FF2B5EF4-FFF2-40B4-BE49-F238E27FC236}">
                <a16:creationId xmlns:a16="http://schemas.microsoft.com/office/drawing/2014/main" id="{165D85EB-7ABC-B470-F72E-4CFEFFC13276}"/>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66CCD238-AB33-2C9E-76DC-9B09715E07D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9E9D63F6-BFC7-B03B-F2F8-615F79B804E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A5D7C7A-64DC-77F4-F82F-555E6FC3195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A879D7F7-BF65-888A-3B01-7CE2A245284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9947ADDB-9FBE-BC46-B53A-5CE29DD7E02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F50F054B-AE35-0205-6324-C79E7E81D19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06038176-0954-9475-3D23-7EA88282B31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A68E4F35-1732-7769-DE93-B072220AD90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21300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72256B6-2860-8E89-8637-6255BE462806}"/>
              </a:ext>
            </a:extLst>
          </p:cNvPr>
          <p:cNvGrpSpPr/>
          <p:nvPr userDrawn="1"/>
        </p:nvGrpSpPr>
        <p:grpSpPr>
          <a:xfrm>
            <a:off x="0" y="892467"/>
            <a:ext cx="8060635" cy="2029968"/>
            <a:chOff x="0" y="892467"/>
            <a:chExt cx="8060635" cy="2029968"/>
          </a:xfrm>
        </p:grpSpPr>
        <p:sp>
          <p:nvSpPr>
            <p:cNvPr id="4" name="Rounded Rectangle 16">
              <a:extLst>
                <a:ext uri="{FF2B5EF4-FFF2-40B4-BE49-F238E27FC236}">
                  <a16:creationId xmlns:a16="http://schemas.microsoft.com/office/drawing/2014/main" id="{926146E1-DD60-362A-7956-27F8C7E4B6C0}"/>
                </a:ext>
              </a:extLst>
            </p:cNvPr>
            <p:cNvSpPr/>
            <p:nvPr userDrawn="1"/>
          </p:nvSpPr>
          <p:spPr>
            <a:xfrm>
              <a:off x="449580" y="892467"/>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5036F855-7799-480B-B09C-5E2185A0B880}"/>
                </a:ext>
              </a:extLst>
            </p:cNvPr>
            <p:cNvSpPr/>
            <p:nvPr userDrawn="1"/>
          </p:nvSpPr>
          <p:spPr>
            <a:xfrm>
              <a:off x="0" y="892467"/>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grpSp>
        <p:nvGrpSpPr>
          <p:cNvPr id="7" name="Group 6">
            <a:extLst>
              <a:ext uri="{FF2B5EF4-FFF2-40B4-BE49-F238E27FC236}">
                <a16:creationId xmlns:a16="http://schemas.microsoft.com/office/drawing/2014/main" id="{7172F033-724F-E98D-24B5-4FCA69495A67}"/>
              </a:ext>
            </a:extLst>
          </p:cNvPr>
          <p:cNvGrpSpPr/>
          <p:nvPr userDrawn="1"/>
        </p:nvGrpSpPr>
        <p:grpSpPr>
          <a:xfrm>
            <a:off x="1876248" y="3638587"/>
            <a:ext cx="10315751" cy="2029968"/>
            <a:chOff x="1876248" y="3638587"/>
            <a:chExt cx="10315751" cy="2029968"/>
          </a:xfrm>
        </p:grpSpPr>
        <p:sp>
          <p:nvSpPr>
            <p:cNvPr id="8" name="Rounded Rectangle 16">
              <a:extLst>
                <a:ext uri="{FF2B5EF4-FFF2-40B4-BE49-F238E27FC236}">
                  <a16:creationId xmlns:a16="http://schemas.microsoft.com/office/drawing/2014/main" id="{5316311B-EF6B-9971-BC99-5B9FB39AACB5}"/>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6">
              <a:extLst>
                <a:ext uri="{FF2B5EF4-FFF2-40B4-BE49-F238E27FC236}">
                  <a16:creationId xmlns:a16="http://schemas.microsoft.com/office/drawing/2014/main" id="{84E38673-E6F5-7CD7-8AE6-25D2961DB654}"/>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0C4808DA-8BF6-A674-9EF8-61F2CDECA92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16" name="Graphic 15" descr="Badge Tick1 with solid fill">
            <a:extLst>
              <a:ext uri="{FF2B5EF4-FFF2-40B4-BE49-F238E27FC236}">
                <a16:creationId xmlns:a16="http://schemas.microsoft.com/office/drawing/2014/main" id="{C04A08BF-0787-F07F-4766-6AEB3B2FD92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7" name="Group 16">
            <a:extLst>
              <a:ext uri="{FF2B5EF4-FFF2-40B4-BE49-F238E27FC236}">
                <a16:creationId xmlns:a16="http://schemas.microsoft.com/office/drawing/2014/main" id="{F8FD50E8-03E0-FCC4-AED9-0F4664AD6167}"/>
              </a:ext>
            </a:extLst>
          </p:cNvPr>
          <p:cNvGrpSpPr/>
          <p:nvPr userDrawn="1"/>
        </p:nvGrpSpPr>
        <p:grpSpPr>
          <a:xfrm>
            <a:off x="2463789" y="4184400"/>
            <a:ext cx="938341" cy="938341"/>
            <a:chOff x="2463789" y="4184400"/>
            <a:chExt cx="938341" cy="938341"/>
          </a:xfrm>
        </p:grpSpPr>
        <p:sp>
          <p:nvSpPr>
            <p:cNvPr id="22" name="Oval 21">
              <a:extLst>
                <a:ext uri="{FF2B5EF4-FFF2-40B4-BE49-F238E27FC236}">
                  <a16:creationId xmlns:a16="http://schemas.microsoft.com/office/drawing/2014/main" id="{42A29B33-7A8A-017F-7558-6F75B9E4C4B1}"/>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lay with solid fill">
              <a:extLst>
                <a:ext uri="{FF2B5EF4-FFF2-40B4-BE49-F238E27FC236}">
                  <a16:creationId xmlns:a16="http://schemas.microsoft.com/office/drawing/2014/main" id="{EEEE5B88-DCA8-8B23-C65A-ECABC745516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7" name="Rectangle 26">
            <a:extLst>
              <a:ext uri="{FF2B5EF4-FFF2-40B4-BE49-F238E27FC236}">
                <a16:creationId xmlns:a16="http://schemas.microsoft.com/office/drawing/2014/main" id="{27B12D91-4DEF-22BE-D9D4-39243839BE2C}"/>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65919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1B3A71D4-F4D7-BCF0-CA5C-A3A53D8C33E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23A690F9-5D59-4BCB-1055-908F2CAF3F6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918810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9C49BF5D-0ACC-AA7B-8AAA-5A85C11A22C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394D540B-A05B-6D23-D36D-380AD875E464}"/>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124845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nemic awareness + I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5" name="Graphic 4" descr="Teacher outline">
            <a:extLst>
              <a:ext uri="{FF2B5EF4-FFF2-40B4-BE49-F238E27FC236}">
                <a16:creationId xmlns:a16="http://schemas.microsoft.com/office/drawing/2014/main" id="{6238F5DF-689D-F6AC-9720-B175FAF74F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709193DC-654D-560E-10CA-739A6AC1A49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98841CE0-8A96-3A04-5BAE-DE5CAF78B4B8}"/>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3411428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E7C1FFD5-3253-8E9E-0C7D-A3BF2419AA16}"/>
              </a:ext>
            </a:extLst>
          </p:cNvPr>
          <p:cNvPicPr>
            <a:picLocks noChangeAspect="1"/>
          </p:cNvPicPr>
          <p:nvPr userDrawn="1"/>
        </p:nvPicPr>
        <p:blipFill>
          <a:blip r:embed="rId3"/>
          <a:stretch>
            <a:fillRect/>
          </a:stretch>
        </p:blipFill>
        <p:spPr>
          <a:xfrm>
            <a:off x="11120768" y="208824"/>
            <a:ext cx="695004" cy="810838"/>
          </a:xfrm>
          <a:prstGeom prst="rect">
            <a:avLst/>
          </a:prstGeom>
        </p:spPr>
      </p:pic>
      <p:sp>
        <p:nvSpPr>
          <p:cNvPr id="5" name="Rectangle 4">
            <a:extLst>
              <a:ext uri="{FF2B5EF4-FFF2-40B4-BE49-F238E27FC236}">
                <a16:creationId xmlns:a16="http://schemas.microsoft.com/office/drawing/2014/main" id="{5B00A36E-72CF-B731-E0D3-D9864AAB1DB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3">
            <a:extLst>
              <a:ext uri="{FF2B5EF4-FFF2-40B4-BE49-F238E27FC236}">
                <a16:creationId xmlns:a16="http://schemas.microsoft.com/office/drawing/2014/main" id="{BDF7A60A-4BA7-EA22-1D97-D115071289F8}"/>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nemic awareneww review + You do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436F652F-6F5B-45D6-B344-8A8D642AD0A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3">
            <a:extLst>
              <a:ext uri="{FF2B5EF4-FFF2-40B4-BE49-F238E27FC236}">
                <a16:creationId xmlns:a16="http://schemas.microsoft.com/office/drawing/2014/main" id="{906A3FE2-B1BC-9D7C-8E58-9FD64AE487E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613F5C2C-3EEA-AECE-B40E-CC8880D62470}"/>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9399CE23-5069-CC99-85CA-0474310B9CC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B23EE6B0-EDE7-956E-4776-8B129643433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2494786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Phonemic awareneww review + You do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436F652F-6F5B-45D6-B344-8A8D642AD0A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7F0384A2-DD0A-9C3A-899E-4402B71C3731}"/>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386C6441-96E9-A47F-2D61-7B9C53C5D656}"/>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B364C307-3E76-D33F-E570-78E2FFE329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CD11494A-B018-B5C4-55DA-9629E300E5D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2441691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eck for understanding B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9B992885-7676-3E48-BA76-E4F607896BB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D203B1F-1018-634E-9E7E-744910809C4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FF96786C-E230-2CB9-6CFD-865DB8C209E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2">
            <a:extLst>
              <a:ext uri="{FF2B5EF4-FFF2-40B4-BE49-F238E27FC236}">
                <a16:creationId xmlns:a16="http://schemas.microsoft.com/office/drawing/2014/main" id="{06418E51-A6B9-9908-20AC-0F5FA51CBE1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B5E5C47E-0070-0784-8339-3AD1D7C70C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1" name="Rectangle 10">
            <a:extLst>
              <a:ext uri="{FF2B5EF4-FFF2-40B4-BE49-F238E27FC236}">
                <a16:creationId xmlns:a16="http://schemas.microsoft.com/office/drawing/2014/main" id="{73628710-F0B0-30D2-CC37-8D9C0FE534A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3">
            <a:extLst>
              <a:ext uri="{FF2B5EF4-FFF2-40B4-BE49-F238E27FC236}">
                <a16:creationId xmlns:a16="http://schemas.microsoft.com/office/drawing/2014/main" id="{D6061CB8-CF52-CD79-A7D7-8E54B288D0B4}"/>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eck for understanding C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83A94724-0667-CC49-B14A-08EF9B24ADD7}"/>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C3FE651-706F-8148-90AF-0F85B006AC3F}"/>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Rounded Corners 4">
            <a:extLst>
              <a:ext uri="{FF2B5EF4-FFF2-40B4-BE49-F238E27FC236}">
                <a16:creationId xmlns:a16="http://schemas.microsoft.com/office/drawing/2014/main" id="{337CD266-4AA9-5C65-BA5D-6D341641140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3F824D06-A14A-B3C3-32ED-05173D694BF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DED10773-4C97-FDA6-30DE-4752FD4A6B02}"/>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 Slide 7">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4169B69C-0B5C-50DB-8721-A89657483112}"/>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6" name="Rectangle 5">
            <a:extLst>
              <a:ext uri="{FF2B5EF4-FFF2-40B4-BE49-F238E27FC236}">
                <a16:creationId xmlns:a16="http://schemas.microsoft.com/office/drawing/2014/main" id="{E9689435-9122-578D-5634-C7ED7800090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5FFEC561-AB6E-9789-0C6B-92B659B3D6E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ntention/Criteria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89180"/>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CFBA0954-4DE1-3996-731A-D6DFE5FE09A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FFA0C72-D314-3532-DC76-5A2D0B2075C0}"/>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6" name="TextBox 5">
            <a:extLst>
              <a:ext uri="{FF2B5EF4-FFF2-40B4-BE49-F238E27FC236}">
                <a16:creationId xmlns:a16="http://schemas.microsoft.com/office/drawing/2014/main" id="{C821641B-832A-45DF-BF74-721163E57E15}"/>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7" name="TextBox 6">
            <a:extLst>
              <a:ext uri="{FF2B5EF4-FFF2-40B4-BE49-F238E27FC236}">
                <a16:creationId xmlns:a16="http://schemas.microsoft.com/office/drawing/2014/main" id="{46AEB224-1DFE-0590-6EDA-B04334AC0AD2}"/>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8" name="Title 7">
            <a:extLst>
              <a:ext uri="{FF2B5EF4-FFF2-40B4-BE49-F238E27FC236}">
                <a16:creationId xmlns:a16="http://schemas.microsoft.com/office/drawing/2014/main" id="{9AB40A63-5874-B771-8F1C-0F23D57962E5}"/>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77362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You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B5D26BC6-CEDA-154D-956A-5B394817DCCD}"/>
              </a:ext>
            </a:extLst>
          </p:cNvPr>
          <p:cNvSpPr/>
          <p:nvPr userDrawn="1"/>
        </p:nvSpPr>
        <p:spPr>
          <a:xfrm>
            <a:off x="283765" y="299356"/>
            <a:ext cx="1864212" cy="637867"/>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2B96A27-393F-0744-BED6-5A448D514A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Rounded Corners 2">
            <a:extLst>
              <a:ext uri="{FF2B5EF4-FFF2-40B4-BE49-F238E27FC236}">
                <a16:creationId xmlns:a16="http://schemas.microsoft.com/office/drawing/2014/main" id="{C5EA6789-4D8F-68D6-C838-A317D329F9E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D95F5AC2-AFA5-6066-DE32-126727065559}"/>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E28850F8-7FE7-85E5-F9EB-0D8ADE03D5C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F921B701-256D-4EE3-A3E2-62E7E69E55A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AB0E661-0A64-30C7-E942-62ABF8A98D2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D227854A-0CF0-BE50-14CB-D31DCD32479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761F0A6A-CED5-0D2F-91A2-6E13A61EDA2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3">
            <a:extLst>
              <a:ext uri="{FF2B5EF4-FFF2-40B4-BE49-F238E27FC236}">
                <a16:creationId xmlns:a16="http://schemas.microsoft.com/office/drawing/2014/main" id="{A2B778AB-3C32-3D22-E4E5-60051C0AE36A}"/>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We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3C47619E-4365-EDBA-42ED-48790C5C96ED}"/>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3">
            <a:extLst>
              <a:ext uri="{FF2B5EF4-FFF2-40B4-BE49-F238E27FC236}">
                <a16:creationId xmlns:a16="http://schemas.microsoft.com/office/drawing/2014/main" id="{6D401129-60F1-EEAA-DF17-6309905700E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We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7"/>
          <a:stretch>
            <a:fillRect/>
          </a:stretch>
        </p:blipFill>
        <p:spPr>
          <a:xfrm>
            <a:off x="11120768" y="208824"/>
            <a:ext cx="695004" cy="810838"/>
          </a:xfrm>
          <a:prstGeom prst="rect">
            <a:avLst/>
          </a:prstGeom>
        </p:spPr>
      </p:pic>
      <p:sp>
        <p:nvSpPr>
          <p:cNvPr id="8" name="Rectangle 7">
            <a:extLst>
              <a:ext uri="{FF2B5EF4-FFF2-40B4-BE49-F238E27FC236}">
                <a16:creationId xmlns:a16="http://schemas.microsoft.com/office/drawing/2014/main" id="{D79CF4C8-3A62-0ECE-9A71-497F8F8E1D0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8D7068CE-8354-F30B-5D6D-CDBA35233F87}"/>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76727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852D95E8-D613-402D-6FD8-D350A9B27A2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C992D417-078B-93C2-12A7-6017030B1DD6}"/>
              </a:ext>
            </a:extLst>
          </p:cNvPr>
          <p:cNvSpPr>
            <a:spLocks noGrp="1"/>
          </p:cNvSpPr>
          <p:nvPr>
            <p:ph type="title"/>
          </p:nvPr>
        </p:nvSpPr>
        <p:spPr>
          <a:xfrm>
            <a:off x="0" y="-14237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764321FB-53AD-3B17-E566-DD9C91397427}"/>
              </a:ext>
            </a:extLst>
          </p:cNvPr>
          <p:cNvPicPr>
            <a:picLocks noChangeAspect="1"/>
          </p:cNvPicPr>
          <p:nvPr userDrawn="1"/>
        </p:nvPicPr>
        <p:blipFill>
          <a:blip r:embed="rId6"/>
          <a:stretch>
            <a:fillRect/>
          </a:stretch>
        </p:blipFill>
        <p:spPr>
          <a:xfrm>
            <a:off x="9065621" y="269788"/>
            <a:ext cx="877900" cy="688908"/>
          </a:xfrm>
          <a:prstGeom prst="rect">
            <a:avLst/>
          </a:prstGeom>
        </p:spPr>
      </p:pic>
    </p:spTree>
    <p:extLst>
      <p:ext uri="{BB962C8B-B14F-4D97-AF65-F5344CB8AC3E}">
        <p14:creationId xmlns:p14="http://schemas.microsoft.com/office/powerpoint/2010/main" val="2971876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10CA7F27-C448-DA4C-D465-373204AD61C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4D6029A0-AD0D-10AA-AAF6-4430874E294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D6CD15AD-914E-52A2-91D4-3AA10C9F16D9}"/>
              </a:ext>
            </a:extLst>
          </p:cNvPr>
          <p:cNvPicPr>
            <a:picLocks noChangeAspect="1"/>
          </p:cNvPicPr>
          <p:nvPr userDrawn="1"/>
        </p:nvPicPr>
        <p:blipFill>
          <a:blip r:embed="rId6"/>
          <a:stretch>
            <a:fillRect/>
          </a:stretch>
        </p:blipFill>
        <p:spPr>
          <a:xfrm>
            <a:off x="9065621" y="277881"/>
            <a:ext cx="877900" cy="688908"/>
          </a:xfrm>
          <a:prstGeom prst="rect">
            <a:avLst/>
          </a:prstGeom>
        </p:spPr>
      </p:pic>
    </p:spTree>
    <p:extLst>
      <p:ext uri="{BB962C8B-B14F-4D97-AF65-F5344CB8AC3E}">
        <p14:creationId xmlns:p14="http://schemas.microsoft.com/office/powerpoint/2010/main" val="4063733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1/04/2026</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20" r:id="rId1"/>
    <p:sldLayoutId id="2147483722" r:id="rId2"/>
    <p:sldLayoutId id="2147483672" r:id="rId3"/>
    <p:sldLayoutId id="2147483696" r:id="rId4"/>
    <p:sldLayoutId id="2147483697" r:id="rId5"/>
    <p:sldLayoutId id="2147483705" r:id="rId6"/>
    <p:sldLayoutId id="2147483709" r:id="rId7"/>
    <p:sldLayoutId id="2147483715" r:id="rId8"/>
    <p:sldLayoutId id="2147483716" r:id="rId9"/>
    <p:sldLayoutId id="2147483717" r:id="rId10"/>
    <p:sldLayoutId id="2147483718" r:id="rId11"/>
    <p:sldLayoutId id="2147483724" r:id="rId12"/>
    <p:sldLayoutId id="2147483698" r:id="rId13"/>
    <p:sldLayoutId id="2147483703" r:id="rId14"/>
    <p:sldLayoutId id="2147483699" r:id="rId15"/>
    <p:sldLayoutId id="2147483701" r:id="rId16"/>
    <p:sldLayoutId id="2147483702" r:id="rId17"/>
    <p:sldLayoutId id="2147483704" r:id="rId18"/>
    <p:sldLayoutId id="2147483708" r:id="rId19"/>
    <p:sldLayoutId id="2147483711" r:id="rId20"/>
    <p:sldLayoutId id="2147483712" r:id="rId21"/>
    <p:sldLayoutId id="2147483713" r:id="rId22"/>
    <p:sldLayoutId id="2147483691" r:id="rId23"/>
    <p:sldLayoutId id="2147483714" r:id="rId24"/>
    <p:sldLayoutId id="2147483723" r:id="rId25"/>
    <p:sldLayoutId id="2147483692" r:id="rId26"/>
    <p:sldLayoutId id="2147483693" r:id="rId27"/>
    <p:sldLayoutId id="2147483694"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36.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customXml" Target="../ink/ink2.xml"/><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30.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2.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1.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6.xml"/><Relationship Id="rId1" Type="http://schemas.openxmlformats.org/officeDocument/2006/relationships/tags" Target="../tags/tag4.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5.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6.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4.xml"/><Relationship Id="rId1" Type="http://schemas.openxmlformats.org/officeDocument/2006/relationships/tags" Target="../tags/tag1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1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1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6.xml"/><Relationship Id="rId1" Type="http://schemas.openxmlformats.org/officeDocument/2006/relationships/tags" Target="../tags/tag13.xm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6.xml"/><Relationship Id="rId1" Type="http://schemas.openxmlformats.org/officeDocument/2006/relationships/tags" Target="../tags/tag14.xml"/><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1.xml"/><Relationship Id="rId5" Type="http://schemas.openxmlformats.org/officeDocument/2006/relationships/image" Target="../media/image28.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6.xml"/><Relationship Id="rId1" Type="http://schemas.openxmlformats.org/officeDocument/2006/relationships/tags" Target="../tags/tag1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17.xml"/><Relationship Id="rId5" Type="http://schemas.openxmlformats.org/officeDocument/2006/relationships/image" Target="../media/image43.png"/><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18.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8.xml"/><Relationship Id="rId1" Type="http://schemas.openxmlformats.org/officeDocument/2006/relationships/tags" Target="../tags/tag1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7.xml"/><Relationship Id="rId1" Type="http://schemas.openxmlformats.org/officeDocument/2006/relationships/tags" Target="../tags/tag2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4.xml"/><Relationship Id="rId1" Type="http://schemas.openxmlformats.org/officeDocument/2006/relationships/tags" Target="../tags/tag2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6.xml"/><Relationship Id="rId1" Type="http://schemas.openxmlformats.org/officeDocument/2006/relationships/tags" Target="../tags/tag23.xml"/><Relationship Id="rId5" Type="http://schemas.openxmlformats.org/officeDocument/2006/relationships/image" Target="../media/image30.svg"/><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24.xml"/><Relationship Id="rId5" Type="http://schemas.openxmlformats.org/officeDocument/2006/relationships/image" Target="../media/image30.sv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28.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4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40.xml"/><Relationship Id="rId7" Type="http://schemas.openxmlformats.org/officeDocument/2006/relationships/image" Target="../media/image17.svg"/><Relationship Id="rId12" Type="http://schemas.openxmlformats.org/officeDocument/2006/relationships/image" Target="../media/image40.png"/><Relationship Id="rId2" Type="http://schemas.openxmlformats.org/officeDocument/2006/relationships/slideLayout" Target="../slideLayouts/slideLayout23.xml"/><Relationship Id="rId1" Type="http://schemas.openxmlformats.org/officeDocument/2006/relationships/tags" Target="../tags/tag25.xml"/><Relationship Id="rId6" Type="http://schemas.openxmlformats.org/officeDocument/2006/relationships/image" Target="../media/image16.png"/><Relationship Id="rId11" Type="http://schemas.openxmlformats.org/officeDocument/2006/relationships/image" Target="../media/image42.png"/><Relationship Id="rId5" Type="http://schemas.openxmlformats.org/officeDocument/2006/relationships/image" Target="../media/image46.svg"/><Relationship Id="rId10" Type="http://schemas.openxmlformats.org/officeDocument/2006/relationships/image" Target="../media/image38.png"/><Relationship Id="rId4" Type="http://schemas.openxmlformats.org/officeDocument/2006/relationships/image" Target="../media/image45.png"/><Relationship Id="rId9" Type="http://schemas.openxmlformats.org/officeDocument/2006/relationships/image" Target="../media/image19.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9.xml"/><Relationship Id="rId1" Type="http://schemas.openxmlformats.org/officeDocument/2006/relationships/tags" Target="../tags/tag26.xml"/><Relationship Id="rId4" Type="http://schemas.openxmlformats.org/officeDocument/2006/relationships/image" Target="../media/image47.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image" Target="../media/image51.svg"/><Relationship Id="rId2" Type="http://schemas.openxmlformats.org/officeDocument/2006/relationships/slideLayout" Target="../slideLayouts/slideLayout4.xml"/><Relationship Id="rId1" Type="http://schemas.openxmlformats.org/officeDocument/2006/relationships/tags" Target="../tags/tag27.xml"/><Relationship Id="rId6" Type="http://schemas.openxmlformats.org/officeDocument/2006/relationships/image" Target="../media/image50.png"/><Relationship Id="rId5" Type="http://schemas.openxmlformats.org/officeDocument/2006/relationships/image" Target="../media/image49.svg"/><Relationship Id="rId4" Type="http://schemas.openxmlformats.org/officeDocument/2006/relationships/image" Target="../media/image48.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2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30.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33.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1F77C677-0A5A-8E72-C72C-B9A629BB78CE}"/>
              </a:ext>
            </a:extLst>
          </p:cNvPr>
          <p:cNvSpPr>
            <a:spLocks noGrp="1"/>
          </p:cNvSpPr>
          <p:nvPr>
            <p:ph type="title"/>
          </p:nvPr>
        </p:nvSpPr>
        <p:spPr/>
        <p:txBody>
          <a:bodyPr/>
          <a:lstStyle/>
          <a:p>
            <a:r>
              <a:rPr lang="en-AU" sz="800" dirty="0">
                <a:solidFill>
                  <a:srgbClr val="E8EAED"/>
                </a:solidFill>
                <a:latin typeface="+mn-lt"/>
              </a:rPr>
              <a:t>Slide 1 Start of presentation, ff says /f/</a:t>
            </a:r>
          </a:p>
        </p:txBody>
      </p:sp>
      <p:sp>
        <p:nvSpPr>
          <p:cNvPr id="10" name="TextBox 9">
            <a:extLst>
              <a:ext uri="{FF2B5EF4-FFF2-40B4-BE49-F238E27FC236}">
                <a16:creationId xmlns:a16="http://schemas.microsoft.com/office/drawing/2014/main" id="{2BE90C60-EC94-1316-37CC-BCBFA6787ACF}"/>
              </a:ext>
            </a:extLst>
          </p:cNvPr>
          <p:cNvSpPr txBox="1"/>
          <p:nvPr/>
        </p:nvSpPr>
        <p:spPr>
          <a:xfrm>
            <a:off x="897990" y="2787786"/>
            <a:ext cx="4862015" cy="1836400"/>
          </a:xfrm>
          <a:prstGeom prst="rect">
            <a:avLst/>
          </a:prstGeom>
          <a:noFill/>
        </p:spPr>
        <p:txBody>
          <a:bodyPr wrap="square">
            <a:spAutoFit/>
          </a:bodyPr>
          <a:lstStyle/>
          <a:p>
            <a:pPr algn="ctr">
              <a:spcBef>
                <a:spcPts val="400"/>
              </a:spcBef>
              <a:defRPr/>
            </a:pPr>
            <a:r>
              <a:rPr lang="en-US" sz="2600" dirty="0">
                <a:solidFill>
                  <a:prstClr val="black"/>
                </a:solidFill>
                <a:latin typeface="Calibri" panose="020F0502020204030204"/>
              </a:rPr>
              <a:t>q   x   -s suffix </a:t>
            </a:r>
            <a:br>
              <a:rPr lang="en-US" sz="2600" dirty="0">
                <a:solidFill>
                  <a:prstClr val="black"/>
                </a:solidFill>
                <a:latin typeface="Calibri" panose="020F0502020204030204"/>
              </a:rPr>
            </a:br>
            <a:r>
              <a:rPr lang="en-US" sz="2600" dirty="0">
                <a:solidFill>
                  <a:prstClr val="black"/>
                </a:solidFill>
                <a:latin typeface="Calibri" panose="020F0502020204030204"/>
              </a:rPr>
              <a:t>Short and long vowels</a:t>
            </a:r>
            <a:br>
              <a:rPr lang="en-US" sz="2600" dirty="0">
                <a:solidFill>
                  <a:prstClr val="black"/>
                </a:solidFill>
                <a:latin typeface="Calibri" panose="020F0502020204030204"/>
              </a:rPr>
            </a:br>
            <a:r>
              <a:rPr lang="en-US" sz="2600" dirty="0">
                <a:solidFill>
                  <a:prstClr val="black"/>
                </a:solidFill>
                <a:latin typeface="Calibri" panose="020F0502020204030204"/>
              </a:rPr>
              <a:t>Open/closed one-syllable words</a:t>
            </a:r>
            <a:br>
              <a:rPr lang="en-US" sz="2600" dirty="0">
                <a:solidFill>
                  <a:prstClr val="black"/>
                </a:solidFill>
                <a:latin typeface="Calibri" panose="020F0502020204030204"/>
              </a:rPr>
            </a:br>
            <a:r>
              <a:rPr lang="en-US" sz="2600" dirty="0">
                <a:solidFill>
                  <a:prstClr val="black"/>
                </a:solidFill>
                <a:latin typeface="Calibri" panose="020F0502020204030204"/>
              </a:rPr>
              <a:t>one    your    she    what</a:t>
            </a:r>
            <a:r>
              <a:rPr kumimoji="0" lang="en-US" sz="3200" b="0" i="0" u="none" strike="noStrike" kern="1200" cap="none" spc="0" normalizeH="0" baseline="0" noProof="0" dirty="0">
                <a:ln>
                  <a:noFill/>
                </a:ln>
                <a:solidFill>
                  <a:srgbClr val="0E1E42"/>
                </a:solidFill>
                <a:effectLst/>
                <a:uLnTx/>
                <a:uFillTx/>
                <a:latin typeface="Calibri" panose="020F0502020204030204"/>
                <a:ea typeface="+mn-ea"/>
                <a:cs typeface="+mn-cs"/>
              </a:rPr>
              <a:t> </a:t>
            </a:r>
          </a:p>
        </p:txBody>
      </p:sp>
      <p:sp>
        <p:nvSpPr>
          <p:cNvPr id="8" name="TextBox 7">
            <a:extLst>
              <a:ext uri="{FF2B5EF4-FFF2-40B4-BE49-F238E27FC236}">
                <a16:creationId xmlns:a16="http://schemas.microsoft.com/office/drawing/2014/main" id="{9E01FC0F-E7E3-5AA4-0481-231FF80086DB}"/>
              </a:ext>
            </a:extLst>
          </p:cNvPr>
          <p:cNvSpPr txBox="1"/>
          <p:nvPr/>
        </p:nvSpPr>
        <p:spPr>
          <a:xfrm>
            <a:off x="6125029" y="3581012"/>
            <a:ext cx="5820229"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1" i="0" u="none" strike="noStrike" kern="1200" cap="none" spc="0" normalizeH="0" baseline="0" noProof="0">
                <a:ln>
                  <a:noFill/>
                </a:ln>
                <a:solidFill>
                  <a:srgbClr val="0E1E42"/>
                </a:solidFill>
                <a:effectLst/>
                <a:uLnTx/>
                <a:uFillTx/>
                <a:latin typeface="Calibri" panose="020F0502020204030204"/>
                <a:ea typeface="+mn-ea"/>
                <a:cs typeface="+mn-cs"/>
              </a:rPr>
              <a:t>ff says /f/    where</a:t>
            </a:r>
            <a:endParaRPr kumimoji="0" lang="en-AU" sz="4000" b="1" i="0" u="none" strike="noStrike" kern="1200" cap="none" spc="0" normalizeH="0" baseline="0" noProof="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6104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61220-7668-D267-DF78-FBD5866B7A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CE9C31-3393-6CAB-A9A1-32071A3A695B}"/>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10 Review</a:t>
            </a:r>
            <a:endParaRPr lang="en-AU" sz="800" dirty="0">
              <a:solidFill>
                <a:srgbClr val="E8EAED"/>
              </a:solidFill>
              <a:latin typeface="+mn-lt"/>
            </a:endParaRPr>
          </a:p>
        </p:txBody>
      </p:sp>
      <p:sp>
        <p:nvSpPr>
          <p:cNvPr id="4" name="Content Placeholder 2">
            <a:extLst>
              <a:ext uri="{FF2B5EF4-FFF2-40B4-BE49-F238E27FC236}">
                <a16:creationId xmlns:a16="http://schemas.microsoft.com/office/drawing/2014/main" id="{B082C8DF-0F84-C0E3-0B59-EF61F20BCFE9}"/>
              </a:ext>
            </a:extLst>
          </p:cNvPr>
          <p:cNvSpPr txBox="1">
            <a:spLocks/>
          </p:cNvSpPr>
          <p:nvPr/>
        </p:nvSpPr>
        <p:spPr>
          <a:xfrm>
            <a:off x="288209" y="2881403"/>
            <a:ext cx="1190625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pegs   fins   vats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192154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04178-31D1-8D7C-2058-574678CB908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E684F132-D366-8AEF-9039-728741CA49CA}"/>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11 Review</a:t>
            </a:r>
            <a:endParaRPr lang="en-AU" sz="800" dirty="0">
              <a:solidFill>
                <a:srgbClr val="E8EAED"/>
              </a:solidFill>
              <a:latin typeface="+mn-lt"/>
            </a:endParaRPr>
          </a:p>
        </p:txBody>
      </p:sp>
      <p:grpSp>
        <p:nvGrpSpPr>
          <p:cNvPr id="2" name="Group 1" descr="cups hens rods">
            <a:extLst>
              <a:ext uri="{FF2B5EF4-FFF2-40B4-BE49-F238E27FC236}">
                <a16:creationId xmlns:a16="http://schemas.microsoft.com/office/drawing/2014/main" id="{F0089D4E-B176-E0D2-C722-A84F869BA1A1}"/>
              </a:ext>
            </a:extLst>
          </p:cNvPr>
          <p:cNvGrpSpPr/>
          <p:nvPr/>
        </p:nvGrpSpPr>
        <p:grpSpPr>
          <a:xfrm>
            <a:off x="269052" y="1950977"/>
            <a:ext cx="11358680" cy="2956045"/>
            <a:chOff x="269052" y="1950977"/>
            <a:chExt cx="11358680" cy="2956045"/>
          </a:xfrm>
        </p:grpSpPr>
        <p:pic>
          <p:nvPicPr>
            <p:cNvPr id="3" name="Picture 2">
              <a:extLst>
                <a:ext uri="{FF2B5EF4-FFF2-40B4-BE49-F238E27FC236}">
                  <a16:creationId xmlns:a16="http://schemas.microsoft.com/office/drawing/2014/main" id="{EB3F8DC6-C7CB-EE37-F67C-20E7BD090E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9052" y="2377233"/>
              <a:ext cx="2330690" cy="2330690"/>
            </a:xfrm>
            <a:prstGeom prst="rect">
              <a:avLst/>
            </a:prstGeom>
          </p:spPr>
        </p:pic>
        <p:pic>
          <p:nvPicPr>
            <p:cNvPr id="4" name="Picture 3">
              <a:extLst>
                <a:ext uri="{FF2B5EF4-FFF2-40B4-BE49-F238E27FC236}">
                  <a16:creationId xmlns:a16="http://schemas.microsoft.com/office/drawing/2014/main" id="{562B6A1B-8ADF-BD41-3F54-72786A77865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60569" y="1950977"/>
              <a:ext cx="3470861" cy="2956045"/>
            </a:xfrm>
            <a:prstGeom prst="rect">
              <a:avLst/>
            </a:prstGeom>
          </p:spPr>
        </p:pic>
        <p:pic>
          <p:nvPicPr>
            <p:cNvPr id="5" name="Picture 4">
              <a:extLst>
                <a:ext uri="{FF2B5EF4-FFF2-40B4-BE49-F238E27FC236}">
                  <a16:creationId xmlns:a16="http://schemas.microsoft.com/office/drawing/2014/main" id="{CF422A55-8546-98B8-2EF2-F0D859555CB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96300" y="2601117"/>
              <a:ext cx="3131432" cy="2106806"/>
            </a:xfrm>
            <a:prstGeom prst="rect">
              <a:avLst/>
            </a:prstGeom>
          </p:spPr>
        </p:pic>
      </p:grpSp>
    </p:spTree>
    <p:extLst>
      <p:ext uri="{BB962C8B-B14F-4D97-AF65-F5344CB8AC3E}">
        <p14:creationId xmlns:p14="http://schemas.microsoft.com/office/powerpoint/2010/main" val="569834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4C8211-0224-4CDE-D3F5-01131CBDDA50}"/>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12 Review</a:t>
            </a:r>
            <a:endParaRPr lang="en-AU" sz="800" dirty="0">
              <a:solidFill>
                <a:srgbClr val="E8EAED"/>
              </a:solidFill>
              <a:latin typeface="+mn-lt"/>
            </a:endParaRPr>
          </a:p>
        </p:txBody>
      </p:sp>
      <p:sp>
        <p:nvSpPr>
          <p:cNvPr id="2" name="Content Placeholder 2">
            <a:extLst>
              <a:ext uri="{FF2B5EF4-FFF2-40B4-BE49-F238E27FC236}">
                <a16:creationId xmlns:a16="http://schemas.microsoft.com/office/drawing/2014/main" id="{82C518C5-302B-1999-06F4-A43C02BBAC9C}"/>
              </a:ext>
            </a:extLst>
          </p:cNvPr>
          <p:cNvSpPr txBox="1">
            <a:spLocks/>
          </p:cNvSpPr>
          <p:nvPr/>
        </p:nvSpPr>
        <p:spPr>
          <a:xfrm>
            <a:off x="263716" y="2910432"/>
            <a:ext cx="116014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she  one  what  your</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7113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CFA8E3-5AEB-D20D-D6B7-F3E295AD0CAD}"/>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13 Review</a:t>
            </a:r>
            <a:endParaRPr lang="en-AU" sz="800" dirty="0">
              <a:solidFill>
                <a:srgbClr val="E8EAED"/>
              </a:solidFill>
              <a:latin typeface="+mn-lt"/>
            </a:endParaRPr>
          </a:p>
        </p:txBody>
      </p:sp>
      <p:sp>
        <p:nvSpPr>
          <p:cNvPr id="2" name="Content Placeholder 2">
            <a:extLst>
              <a:ext uri="{FF2B5EF4-FFF2-40B4-BE49-F238E27FC236}">
                <a16:creationId xmlns:a16="http://schemas.microsoft.com/office/drawing/2014/main" id="{BA41D904-2A36-69CF-D574-56CBF0E5F90F}"/>
              </a:ext>
            </a:extLst>
          </p:cNvPr>
          <p:cNvSpPr txBox="1">
            <a:spLocks/>
          </p:cNvSpPr>
          <p:nvPr/>
        </p:nvSpPr>
        <p:spPr>
          <a:xfrm>
            <a:off x="295275" y="1498983"/>
            <a:ext cx="11601450" cy="452431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Your six pigs are in one pen. They can go with Nim and she can pat the pets.</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44B6F595-128F-21FC-DA24-77A0A7BC69B5}"/>
                  </a:ext>
                  <a:ext uri="{C183D7F6-B498-43B3-948B-1728B52AA6E4}">
                    <adec:decorative xmlns:adec="http://schemas.microsoft.com/office/drawing/2017/decorative" val="1"/>
                  </a:ext>
                </a:extLst>
              </p14:cNvPr>
              <p14:cNvContentPartPr/>
              <p14:nvPr/>
            </p14:nvContentPartPr>
            <p14:xfrm>
              <a:off x="1842397" y="4459320"/>
              <a:ext cx="360" cy="360"/>
            </p14:xfrm>
          </p:contentPart>
        </mc:Choice>
        <mc:Fallback xmlns="">
          <p:pic>
            <p:nvPicPr>
              <p:cNvPr id="4" name="Ink 3">
                <a:extLst>
                  <a:ext uri="{FF2B5EF4-FFF2-40B4-BE49-F238E27FC236}">
                    <a16:creationId xmlns:a16="http://schemas.microsoft.com/office/drawing/2014/main" id="{44B6F595-128F-21FC-DA24-77A0A7BC69B5}"/>
                  </a:ext>
                  <a:ext uri="{C183D7F6-B498-43B3-948B-1728B52AA6E4}">
                    <adec:decorative xmlns:adec="http://schemas.microsoft.com/office/drawing/2017/decorative" val="1"/>
                  </a:ext>
                </a:extLst>
              </p:cNvPr>
              <p:cNvPicPr/>
              <p:nvPr/>
            </p:nvPicPr>
            <p:blipFill>
              <a:blip r:embed="rId4"/>
              <a:stretch>
                <a:fillRect/>
              </a:stretch>
            </p:blipFill>
            <p:spPr>
              <a:xfrm>
                <a:off x="1833397" y="445032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26DC3E90-19C6-0CD9-7B3A-654DE85BFFD4}"/>
                  </a:ext>
                  <a:ext uri="{C183D7F6-B498-43B3-948B-1728B52AA6E4}">
                    <adec:decorative xmlns:adec="http://schemas.microsoft.com/office/drawing/2017/decorative" val="1"/>
                  </a:ext>
                </a:extLst>
              </p14:cNvPr>
              <p14:cNvContentPartPr/>
              <p14:nvPr/>
            </p14:nvContentPartPr>
            <p14:xfrm>
              <a:off x="731437" y="4529520"/>
              <a:ext cx="360" cy="360"/>
            </p14:xfrm>
          </p:contentPart>
        </mc:Choice>
        <mc:Fallback xmlns="">
          <p:pic>
            <p:nvPicPr>
              <p:cNvPr id="5" name="Ink 4">
                <a:extLst>
                  <a:ext uri="{FF2B5EF4-FFF2-40B4-BE49-F238E27FC236}">
                    <a16:creationId xmlns:a16="http://schemas.microsoft.com/office/drawing/2014/main" id="{26DC3E90-19C6-0CD9-7B3A-654DE85BFFD4}"/>
                  </a:ext>
                  <a:ext uri="{C183D7F6-B498-43B3-948B-1728B52AA6E4}">
                    <adec:decorative xmlns:adec="http://schemas.microsoft.com/office/drawing/2017/decorative" val="1"/>
                  </a:ext>
                </a:extLst>
              </p:cNvPr>
              <p:cNvPicPr/>
              <p:nvPr/>
            </p:nvPicPr>
            <p:blipFill>
              <a:blip r:embed="rId4"/>
              <a:stretch>
                <a:fillRect/>
              </a:stretch>
            </p:blipFill>
            <p:spPr>
              <a:xfrm>
                <a:off x="722437" y="4520520"/>
                <a:ext cx="18000" cy="18000"/>
              </a:xfrm>
              <a:prstGeom prst="rect">
                <a:avLst/>
              </a:prstGeom>
            </p:spPr>
          </p:pic>
        </mc:Fallback>
      </mc:AlternateContent>
    </p:spTree>
    <p:extLst>
      <p:ext uri="{BB962C8B-B14F-4D97-AF65-F5344CB8AC3E}">
        <p14:creationId xmlns:p14="http://schemas.microsoft.com/office/powerpoint/2010/main" val="2057219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966B81-0638-9985-178B-A448C508543D}"/>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14 Review</a:t>
            </a:r>
            <a:endParaRPr lang="en-AU" sz="800" dirty="0">
              <a:solidFill>
                <a:srgbClr val="E8EAED"/>
              </a:solidFill>
              <a:latin typeface="+mn-lt"/>
            </a:endParaRPr>
          </a:p>
        </p:txBody>
      </p:sp>
      <p:pic>
        <p:nvPicPr>
          <p:cNvPr id="2" name="Graphic 1" descr="Pencil outline">
            <a:extLst>
              <a:ext uri="{FF2B5EF4-FFF2-40B4-BE49-F238E27FC236}">
                <a16:creationId xmlns:a16="http://schemas.microsoft.com/office/drawing/2014/main" id="{36FB0127-56B5-8E0E-3C69-CEFBA2AB6E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097342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6A502A-DF04-C015-9D11-BEBBA35EB27B}"/>
              </a:ext>
            </a:extLst>
          </p:cNvPr>
          <p:cNvSpPr>
            <a:spLocks noGrp="1"/>
          </p:cNvSpPr>
          <p:nvPr>
            <p:ph type="title"/>
          </p:nvPr>
        </p:nvSpPr>
        <p:spPr/>
        <p:txBody>
          <a:bodyPr/>
          <a:lstStyle/>
          <a:p>
            <a:r>
              <a:rPr lang="en-US" sz="800" dirty="0">
                <a:solidFill>
                  <a:srgbClr val="E8EAED"/>
                </a:solidFill>
                <a:latin typeface="+mn-lt"/>
              </a:rPr>
              <a:t>Slide 15 End of review, start of lesson</a:t>
            </a:r>
            <a:endParaRPr lang="en-AU" sz="800" dirty="0">
              <a:solidFill>
                <a:srgbClr val="E8EAED"/>
              </a:solidFill>
              <a:latin typeface="+mn-lt"/>
            </a:endParaRPr>
          </a:p>
        </p:txBody>
      </p:sp>
    </p:spTree>
    <p:extLst>
      <p:ext uri="{BB962C8B-B14F-4D97-AF65-F5344CB8AC3E}">
        <p14:creationId xmlns:p14="http://schemas.microsoft.com/office/powerpoint/2010/main" val="3478326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D6412-09DB-8C60-3F46-B64585FD281B}"/>
              </a:ext>
            </a:extLst>
          </p:cNvPr>
          <p:cNvSpPr>
            <a:spLocks noGrp="1"/>
          </p:cNvSpPr>
          <p:nvPr>
            <p:ph type="title"/>
          </p:nvPr>
        </p:nvSpPr>
        <p:spPr/>
        <p:txBody>
          <a:bodyPr/>
          <a:lstStyle/>
          <a:p>
            <a:r>
              <a:rPr lang="en-AU" sz="800" dirty="0">
                <a:solidFill>
                  <a:srgbClr val="E8EAED"/>
                </a:solidFill>
                <a:latin typeface="+mn-lt"/>
              </a:rPr>
              <a:t>Slide 16 Phonemic awareness</a:t>
            </a:r>
          </a:p>
        </p:txBody>
      </p:sp>
      <p:pic>
        <p:nvPicPr>
          <p:cNvPr id="7" name="Picture 6">
            <a:extLst>
              <a:ext uri="{FF2B5EF4-FFF2-40B4-BE49-F238E27FC236}">
                <a16:creationId xmlns:a16="http://schemas.microsoft.com/office/drawing/2014/main" id="{1C1C6EBE-76F9-C8D9-2B84-5A758B54B7F6}"/>
              </a:ext>
              <a:ext uri="{C183D7F6-B498-43B3-948B-1728B52AA6E4}">
                <adec:decorative xmlns:adec="http://schemas.microsoft.com/office/drawing/2017/decorative" val="1"/>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4327672" y="2937673"/>
            <a:ext cx="1432684" cy="1432684"/>
          </a:xfrm>
          <a:prstGeom prst="rect">
            <a:avLst/>
          </a:prstGeom>
        </p:spPr>
      </p:pic>
      <p:grpSp>
        <p:nvGrpSpPr>
          <p:cNvPr id="12" name="Group 11" descr="Four shapes in a row: one square, one circle and two squares with two circular arrows inside each of them to indicate swapping">
            <a:extLst>
              <a:ext uri="{FF2B5EF4-FFF2-40B4-BE49-F238E27FC236}">
                <a16:creationId xmlns:a16="http://schemas.microsoft.com/office/drawing/2014/main" id="{6B7DE36F-F46C-4F68-326E-84D53CF02BE2}"/>
              </a:ext>
            </a:extLst>
          </p:cNvPr>
          <p:cNvGrpSpPr/>
          <p:nvPr/>
        </p:nvGrpSpPr>
        <p:grpSpPr>
          <a:xfrm>
            <a:off x="2433056" y="2878709"/>
            <a:ext cx="6843204" cy="1541932"/>
            <a:chOff x="2433056" y="2878709"/>
            <a:chExt cx="6843204" cy="1541932"/>
          </a:xfrm>
        </p:grpSpPr>
        <p:grpSp>
          <p:nvGrpSpPr>
            <p:cNvPr id="13" name="Group 12">
              <a:extLst>
                <a:ext uri="{FF2B5EF4-FFF2-40B4-BE49-F238E27FC236}">
                  <a16:creationId xmlns:a16="http://schemas.microsoft.com/office/drawing/2014/main" id="{F99F71F7-FC28-99EE-EFCB-72FF84E197D3}"/>
                </a:ext>
              </a:extLst>
            </p:cNvPr>
            <p:cNvGrpSpPr/>
            <p:nvPr/>
          </p:nvGrpSpPr>
          <p:grpSpPr>
            <a:xfrm>
              <a:off x="2433056" y="2878709"/>
              <a:ext cx="6843204" cy="1541932"/>
              <a:chOff x="2433056" y="2878709"/>
              <a:chExt cx="6843204" cy="1541932"/>
            </a:xfrm>
          </p:grpSpPr>
          <p:sp>
            <p:nvSpPr>
              <p:cNvPr id="16" name="Rounded Rectangle 13">
                <a:extLst>
                  <a:ext uri="{FF2B5EF4-FFF2-40B4-BE49-F238E27FC236}">
                    <a16:creationId xmlns:a16="http://schemas.microsoft.com/office/drawing/2014/main" id="{FA674DE1-9E79-CC69-1094-ECDD196E333E}"/>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C9593159-836F-D7E0-6F63-C415F79AAA98}"/>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3">
                <a:extLst>
                  <a:ext uri="{FF2B5EF4-FFF2-40B4-BE49-F238E27FC236}">
                    <a16:creationId xmlns:a16="http://schemas.microsoft.com/office/drawing/2014/main" id="{8E32CA6F-14CE-B0B2-38F9-60F8DE83C088}"/>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3">
                <a:extLst>
                  <a:ext uri="{FF2B5EF4-FFF2-40B4-BE49-F238E27FC236}">
                    <a16:creationId xmlns:a16="http://schemas.microsoft.com/office/drawing/2014/main" id="{C5F30951-AB75-6BBD-44AE-4757461547EE}"/>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a:extLst>
                <a:ext uri="{FF2B5EF4-FFF2-40B4-BE49-F238E27FC236}">
                  <a16:creationId xmlns:a16="http://schemas.microsoft.com/office/drawing/2014/main" id="{66107AFF-CBA9-D507-A2D6-C22B858AE365}"/>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6096000" y="2933332"/>
              <a:ext cx="1432684" cy="1432684"/>
            </a:xfrm>
            <a:prstGeom prst="rect">
              <a:avLst/>
            </a:prstGeom>
          </p:spPr>
        </p:pic>
        <p:pic>
          <p:nvPicPr>
            <p:cNvPr id="15" name="Picture 14">
              <a:extLst>
                <a:ext uri="{FF2B5EF4-FFF2-40B4-BE49-F238E27FC236}">
                  <a16:creationId xmlns:a16="http://schemas.microsoft.com/office/drawing/2014/main" id="{61DA4ADD-294D-CE1F-3CFE-A449D1250F58}"/>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7788952" y="2878710"/>
              <a:ext cx="1432684" cy="1432684"/>
            </a:xfrm>
            <a:prstGeom prst="rect">
              <a:avLst/>
            </a:prstGeom>
          </p:spPr>
        </p:pic>
      </p:grpSp>
    </p:spTree>
    <p:extLst>
      <p:ext uri="{BB962C8B-B14F-4D97-AF65-F5344CB8AC3E}">
        <p14:creationId xmlns:p14="http://schemas.microsoft.com/office/powerpoint/2010/main" val="849105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BC650-3F66-4D67-BC7C-07FF29419E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DD38E48-B827-E43B-4A23-D7FDD422480D}"/>
              </a:ext>
            </a:extLst>
          </p:cNvPr>
          <p:cNvSpPr>
            <a:spLocks noGrp="1"/>
          </p:cNvSpPr>
          <p:nvPr>
            <p:ph type="title"/>
          </p:nvPr>
        </p:nvSpPr>
        <p:spPr/>
        <p:txBody>
          <a:bodyPr/>
          <a:lstStyle/>
          <a:p>
            <a:r>
              <a:rPr lang="en-AU" sz="800" dirty="0">
                <a:solidFill>
                  <a:srgbClr val="E8EAED"/>
                </a:solidFill>
                <a:latin typeface="+mn-lt"/>
              </a:rPr>
              <a:t>Slide 17</a:t>
            </a:r>
            <a:r>
              <a:rPr lang="en-AU" sz="800" baseline="0" dirty="0">
                <a:solidFill>
                  <a:srgbClr val="E8EAED"/>
                </a:solidFill>
                <a:latin typeface="+mn-lt"/>
              </a:rPr>
              <a:t> Phonemic awareness</a:t>
            </a:r>
            <a:endParaRPr lang="en-AU" sz="800" dirty="0">
              <a:solidFill>
                <a:srgbClr val="E8EAED"/>
              </a:solidFill>
              <a:latin typeface="+mn-lt"/>
            </a:endParaRPr>
          </a:p>
        </p:txBody>
      </p:sp>
      <p:grpSp>
        <p:nvGrpSpPr>
          <p:cNvPr id="17" name="Group 16" descr="Four shapes in a row: one square, one circle and two squares with two circular arrows inside each of them to indicate swapping">
            <a:extLst>
              <a:ext uri="{FF2B5EF4-FFF2-40B4-BE49-F238E27FC236}">
                <a16:creationId xmlns:a16="http://schemas.microsoft.com/office/drawing/2014/main" id="{F20B8051-D967-28DC-000B-6FE2C026B5A3}"/>
              </a:ext>
            </a:extLst>
          </p:cNvPr>
          <p:cNvGrpSpPr/>
          <p:nvPr/>
        </p:nvGrpSpPr>
        <p:grpSpPr>
          <a:xfrm>
            <a:off x="2433056" y="2878709"/>
            <a:ext cx="6843204" cy="1541932"/>
            <a:chOff x="2433056" y="2878709"/>
            <a:chExt cx="6843204" cy="1541932"/>
          </a:xfrm>
        </p:grpSpPr>
        <p:grpSp>
          <p:nvGrpSpPr>
            <p:cNvPr id="18" name="Group 17">
              <a:extLst>
                <a:ext uri="{FF2B5EF4-FFF2-40B4-BE49-F238E27FC236}">
                  <a16:creationId xmlns:a16="http://schemas.microsoft.com/office/drawing/2014/main" id="{42AFAE03-E563-B6D1-0E6C-58CA5B9B549B}"/>
                </a:ext>
              </a:extLst>
            </p:cNvPr>
            <p:cNvGrpSpPr/>
            <p:nvPr/>
          </p:nvGrpSpPr>
          <p:grpSpPr>
            <a:xfrm>
              <a:off x="2433056" y="2878709"/>
              <a:ext cx="6843204" cy="1541932"/>
              <a:chOff x="2433056" y="2878709"/>
              <a:chExt cx="6843204" cy="1541932"/>
            </a:xfrm>
          </p:grpSpPr>
          <p:sp>
            <p:nvSpPr>
              <p:cNvPr id="21" name="Rounded Rectangle 13">
                <a:extLst>
                  <a:ext uri="{FF2B5EF4-FFF2-40B4-BE49-F238E27FC236}">
                    <a16:creationId xmlns:a16="http://schemas.microsoft.com/office/drawing/2014/main" id="{B934E848-D0BC-8E4D-808E-23963522DAC1}"/>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C09BD38-2691-FEAB-0BB6-D15C7524623F}"/>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13">
                <a:extLst>
                  <a:ext uri="{FF2B5EF4-FFF2-40B4-BE49-F238E27FC236}">
                    <a16:creationId xmlns:a16="http://schemas.microsoft.com/office/drawing/2014/main" id="{D9996742-6DF2-5768-9BC9-66E0842037C9}"/>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13">
                <a:extLst>
                  <a:ext uri="{FF2B5EF4-FFF2-40B4-BE49-F238E27FC236}">
                    <a16:creationId xmlns:a16="http://schemas.microsoft.com/office/drawing/2014/main" id="{E3095CDC-4704-BF39-0B97-3404E43565F3}"/>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18">
              <a:extLst>
                <a:ext uri="{FF2B5EF4-FFF2-40B4-BE49-F238E27FC236}">
                  <a16:creationId xmlns:a16="http://schemas.microsoft.com/office/drawing/2014/main" id="{7ED4CA90-1724-5EA6-00D5-B4FABE114649}"/>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6096000" y="2933332"/>
              <a:ext cx="1432684" cy="1432684"/>
            </a:xfrm>
            <a:prstGeom prst="rect">
              <a:avLst/>
            </a:prstGeom>
          </p:spPr>
        </p:pic>
        <p:pic>
          <p:nvPicPr>
            <p:cNvPr id="20" name="Picture 19">
              <a:extLst>
                <a:ext uri="{FF2B5EF4-FFF2-40B4-BE49-F238E27FC236}">
                  <a16:creationId xmlns:a16="http://schemas.microsoft.com/office/drawing/2014/main" id="{84BF78DA-878E-E7DD-44BF-424832A06135}"/>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7788952" y="2878710"/>
              <a:ext cx="1432684" cy="1432684"/>
            </a:xfrm>
            <a:prstGeom prst="rect">
              <a:avLst/>
            </a:prstGeom>
          </p:spPr>
        </p:pic>
      </p:grpSp>
    </p:spTree>
    <p:extLst>
      <p:ext uri="{BB962C8B-B14F-4D97-AF65-F5344CB8AC3E}">
        <p14:creationId xmlns:p14="http://schemas.microsoft.com/office/powerpoint/2010/main" val="2578423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9154636-BA92-D859-0EFD-A9C54B3FA177}"/>
              </a:ext>
            </a:extLst>
          </p:cNvPr>
          <p:cNvSpPr>
            <a:spLocks noGrp="1"/>
          </p:cNvSpPr>
          <p:nvPr>
            <p:ph type="title"/>
          </p:nvPr>
        </p:nvSpPr>
        <p:spPr/>
        <p:txBody>
          <a:bodyPr/>
          <a:lstStyle/>
          <a:p>
            <a:r>
              <a:rPr lang="en-AU" sz="800" dirty="0">
                <a:solidFill>
                  <a:srgbClr val="E8EAED"/>
                </a:solidFill>
                <a:latin typeface="+mn-lt"/>
              </a:rPr>
              <a:t>Slide 18 Learning intention and success</a:t>
            </a:r>
            <a:r>
              <a:rPr lang="en-AU" sz="800" baseline="0" dirty="0">
                <a:solidFill>
                  <a:srgbClr val="E8EAED"/>
                </a:solidFill>
                <a:latin typeface="+mn-lt"/>
              </a:rPr>
              <a:t> criteria</a:t>
            </a:r>
            <a:endParaRPr lang="en-AU" sz="800" dirty="0">
              <a:solidFill>
                <a:srgbClr val="E8EAED"/>
              </a:solidFill>
              <a:latin typeface="+mn-lt"/>
            </a:endParaRPr>
          </a:p>
        </p:txBody>
      </p:sp>
      <p:sp>
        <p:nvSpPr>
          <p:cNvPr id="7" name="TextBox 6">
            <a:extLst>
              <a:ext uri="{FF2B5EF4-FFF2-40B4-BE49-F238E27FC236}">
                <a16:creationId xmlns:a16="http://schemas.microsoft.com/office/drawing/2014/main" id="{2569E6C1-04CD-DFE0-1312-AF9ADAC4DF08}"/>
              </a:ext>
            </a:extLst>
          </p:cNvPr>
          <p:cNvSpPr txBox="1"/>
          <p:nvPr/>
        </p:nvSpPr>
        <p:spPr>
          <a:xfrm>
            <a:off x="883691" y="3671052"/>
            <a:ext cx="8328547" cy="2028248"/>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I will know I have been successful if I can: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say the sound for ff</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read</a:t>
            </a:r>
            <a:r>
              <a:rPr kumimoji="0" lang="en-US" sz="2800" b="0" i="0" u="none" strike="noStrike" kern="1200" cap="none" spc="0" normalizeH="0" baseline="0" noProof="0">
                <a:ln>
                  <a:noFill/>
                </a:ln>
                <a:solidFill>
                  <a:prstClr val="black"/>
                </a:solidFill>
                <a:effectLst/>
                <a:uLnTx/>
                <a:uFillTx/>
                <a:latin typeface="Calibri"/>
                <a:ea typeface="Verdana"/>
                <a:cs typeface="Calibri"/>
              </a:rPr>
              <a:t> words</a:t>
            </a:r>
            <a:r>
              <a:rPr kumimoji="0" lang="en-US" sz="2800" b="0" i="0" u="none" strike="noStrike" kern="1200" cap="none" spc="0" normalizeH="0" baseline="0" noProof="0">
                <a:ln>
                  <a:noFill/>
                </a:ln>
                <a:solidFill>
                  <a:srgbClr val="0E1E42"/>
                </a:solidFill>
                <a:effectLst/>
                <a:uLnTx/>
                <a:uFillTx/>
                <a:latin typeface="Calibri"/>
                <a:ea typeface="Verdana"/>
                <a:cs typeface="Calibri"/>
              </a:rPr>
              <a:t> with ff</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a:ea typeface="Verdana"/>
                <a:cs typeface="Calibri"/>
              </a:rPr>
              <a:t>spell</a:t>
            </a:r>
            <a:r>
              <a:rPr kumimoji="0" lang="en-US" sz="2800" b="0" i="0" u="none" strike="noStrike" kern="1200" cap="none" spc="0" normalizeH="0" baseline="0" noProof="0">
                <a:ln>
                  <a:noFill/>
                </a:ln>
                <a:solidFill>
                  <a:srgbClr val="0E1E42"/>
                </a:solidFill>
                <a:effectLst/>
                <a:uLnTx/>
                <a:uFillTx/>
                <a:latin typeface="Calibri"/>
                <a:ea typeface="Verdana"/>
                <a:cs typeface="Calibri"/>
              </a:rPr>
              <a:t> </a:t>
            </a:r>
            <a:r>
              <a:rPr kumimoji="0" lang="en-US" sz="2800" b="0" i="0" u="none" strike="noStrike" kern="1200" cap="none" spc="0" normalizeH="0" baseline="0" noProof="0">
                <a:ln>
                  <a:noFill/>
                </a:ln>
                <a:solidFill>
                  <a:prstClr val="black"/>
                </a:solidFill>
                <a:effectLst/>
                <a:uLnTx/>
                <a:uFillTx/>
                <a:latin typeface="Calibri"/>
                <a:ea typeface="Verdana"/>
                <a:cs typeface="Calibri"/>
              </a:rPr>
              <a:t>words</a:t>
            </a:r>
            <a:r>
              <a:rPr kumimoji="0" lang="en-US" sz="2800" b="0" i="0" u="none" strike="noStrike" kern="1200" cap="none" spc="0" normalizeH="0" baseline="0" noProof="0">
                <a:ln>
                  <a:noFill/>
                </a:ln>
                <a:solidFill>
                  <a:srgbClr val="0E1E42"/>
                </a:solidFill>
                <a:effectLst/>
                <a:uLnTx/>
                <a:uFillTx/>
                <a:latin typeface="Calibri"/>
                <a:ea typeface="Verdana"/>
                <a:cs typeface="Calibri"/>
              </a:rPr>
              <a:t> with ff.</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CD9CE-12DE-A588-63B5-EE968E5644C3}"/>
              </a:ext>
            </a:extLst>
          </p:cNvPr>
          <p:cNvSpPr>
            <a:spLocks noGrp="1"/>
          </p:cNvSpPr>
          <p:nvPr>
            <p:ph type="title"/>
          </p:nvPr>
        </p:nvSpPr>
        <p:spPr/>
        <p:txBody>
          <a:bodyPr/>
          <a:lstStyle/>
          <a:p>
            <a:r>
              <a:rPr lang="en-AU" sz="800" dirty="0">
                <a:solidFill>
                  <a:srgbClr val="E8EAED"/>
                </a:solidFill>
                <a:latin typeface="+mn-lt"/>
              </a:rPr>
              <a:t>Slide 19 I do</a:t>
            </a:r>
          </a:p>
        </p:txBody>
      </p:sp>
      <p:grpSp>
        <p:nvGrpSpPr>
          <p:cNvPr id="26" name="Group 25" descr="Fairy floss">
            <a:extLst>
              <a:ext uri="{FF2B5EF4-FFF2-40B4-BE49-F238E27FC236}">
                <a16:creationId xmlns:a16="http://schemas.microsoft.com/office/drawing/2014/main" id="{3D26726F-7135-5AF5-0A86-30865F8B7B1A}"/>
              </a:ext>
            </a:extLst>
          </p:cNvPr>
          <p:cNvGrpSpPr/>
          <p:nvPr/>
        </p:nvGrpSpPr>
        <p:grpSpPr>
          <a:xfrm>
            <a:off x="0" y="705647"/>
            <a:ext cx="12191999" cy="5670746"/>
            <a:chOff x="0" y="705647"/>
            <a:chExt cx="12191999" cy="5670746"/>
          </a:xfrm>
        </p:grpSpPr>
        <p:sp>
          <p:nvSpPr>
            <p:cNvPr id="3" name="Rounded Rectangle 16">
              <a:extLst>
                <a:ext uri="{FF2B5EF4-FFF2-40B4-BE49-F238E27FC236}">
                  <a16:creationId xmlns:a16="http://schemas.microsoft.com/office/drawing/2014/main" id="{7F5B126D-37B4-E84E-99E1-3ABF22AB8CEF}"/>
                </a:ext>
              </a:extLst>
            </p:cNvPr>
            <p:cNvSpPr/>
            <p:nvPr/>
          </p:nvSpPr>
          <p:spPr>
            <a:xfrm>
              <a:off x="310896" y="1062089"/>
              <a:ext cx="11558015" cy="5314304"/>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3212B86A-89AE-9AF9-8496-FA970665E36E}"/>
                </a:ext>
              </a:extLst>
            </p:cNvPr>
            <p:cNvGrpSpPr/>
            <p:nvPr/>
          </p:nvGrpSpPr>
          <p:grpSpPr>
            <a:xfrm>
              <a:off x="4037376" y="705647"/>
              <a:ext cx="4876800" cy="4876800"/>
              <a:chOff x="4037376" y="705647"/>
              <a:chExt cx="4876800" cy="4876800"/>
            </a:xfrm>
          </p:grpSpPr>
          <p:pic>
            <p:nvPicPr>
              <p:cNvPr id="8" name="Picture 2" descr="Fairy floss">
                <a:extLst>
                  <a:ext uri="{FF2B5EF4-FFF2-40B4-BE49-F238E27FC236}">
                    <a16:creationId xmlns:a16="http://schemas.microsoft.com/office/drawing/2014/main" id="{A84F8352-52C7-9BBC-B487-B6A8811773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371286">
                <a:off x="4037376" y="705647"/>
                <a:ext cx="4876800" cy="48768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FDFE555D-CD6D-3AF7-BC06-67F48FA9EC97}"/>
                  </a:ext>
                  <a:ext uri="{C183D7F6-B498-43B3-948B-1728B52AA6E4}">
                    <adec:decorative xmlns:adec="http://schemas.microsoft.com/office/drawing/2017/decorative" val="1"/>
                  </a:ext>
                </a:extLst>
              </p:cNvPr>
              <p:cNvSpPr txBox="1"/>
              <p:nvPr/>
            </p:nvSpPr>
            <p:spPr>
              <a:xfrm>
                <a:off x="4420133" y="239881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15" name="TextBox 14">
                <a:extLst>
                  <a:ext uri="{FF2B5EF4-FFF2-40B4-BE49-F238E27FC236}">
                    <a16:creationId xmlns:a16="http://schemas.microsoft.com/office/drawing/2014/main" id="{4B899B4B-EFFE-348E-D725-538520957F30}"/>
                  </a:ext>
                  <a:ext uri="{C183D7F6-B498-43B3-948B-1728B52AA6E4}">
                    <adec:decorative xmlns:adec="http://schemas.microsoft.com/office/drawing/2017/decorative" val="1"/>
                  </a:ext>
                </a:extLst>
              </p:cNvPr>
              <p:cNvSpPr txBox="1"/>
              <p:nvPr/>
            </p:nvSpPr>
            <p:spPr>
              <a:xfrm>
                <a:off x="6164558" y="37103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7" name="TextBox 16">
                <a:extLst>
                  <a:ext uri="{FF2B5EF4-FFF2-40B4-BE49-F238E27FC236}">
                    <a16:creationId xmlns:a16="http://schemas.microsoft.com/office/drawing/2014/main" id="{0A91573D-6404-4669-8BDE-0A2F74A5A279}"/>
                  </a:ext>
                  <a:ext uri="{C183D7F6-B498-43B3-948B-1728B52AA6E4}">
                    <adec:decorative xmlns:adec="http://schemas.microsoft.com/office/drawing/2017/decorative" val="1"/>
                  </a:ext>
                </a:extLst>
              </p:cNvPr>
              <p:cNvSpPr txBox="1"/>
              <p:nvPr/>
            </p:nvSpPr>
            <p:spPr>
              <a:xfrm>
                <a:off x="6123022" y="27349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8" name="TextBox 17">
                <a:extLst>
                  <a:ext uri="{FF2B5EF4-FFF2-40B4-BE49-F238E27FC236}">
                    <a16:creationId xmlns:a16="http://schemas.microsoft.com/office/drawing/2014/main" id="{74E71A56-A9C5-218D-8198-B68E353AC970}"/>
                  </a:ext>
                  <a:ext uri="{C183D7F6-B498-43B3-948B-1728B52AA6E4}">
                    <adec:decorative xmlns:adec="http://schemas.microsoft.com/office/drawing/2017/decorative" val="1"/>
                  </a:ext>
                </a:extLst>
              </p:cNvPr>
              <p:cNvSpPr txBox="1"/>
              <p:nvPr/>
            </p:nvSpPr>
            <p:spPr>
              <a:xfrm>
                <a:off x="5224601" y="218721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1" name="TextBox 20">
                <a:extLst>
                  <a:ext uri="{FF2B5EF4-FFF2-40B4-BE49-F238E27FC236}">
                    <a16:creationId xmlns:a16="http://schemas.microsoft.com/office/drawing/2014/main" id="{60850B3C-A360-2632-FDD2-C0C4E97CC021}"/>
                  </a:ext>
                  <a:ext uri="{C183D7F6-B498-43B3-948B-1728B52AA6E4}">
                    <adec:decorative xmlns:adec="http://schemas.microsoft.com/office/drawing/2017/decorative" val="1"/>
                  </a:ext>
                </a:extLst>
              </p:cNvPr>
              <p:cNvSpPr txBox="1"/>
              <p:nvPr/>
            </p:nvSpPr>
            <p:spPr>
              <a:xfrm>
                <a:off x="5653056" y="185739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sp>
            <p:nvSpPr>
              <p:cNvPr id="22" name="TextBox 21">
                <a:extLst>
                  <a:ext uri="{FF2B5EF4-FFF2-40B4-BE49-F238E27FC236}">
                    <a16:creationId xmlns:a16="http://schemas.microsoft.com/office/drawing/2014/main" id="{2EF22598-22E6-70B7-C71D-38283E9A7B2D}"/>
                  </a:ext>
                  <a:ext uri="{C183D7F6-B498-43B3-948B-1728B52AA6E4}">
                    <adec:decorative xmlns:adec="http://schemas.microsoft.com/office/drawing/2017/decorative" val="1"/>
                  </a:ext>
                </a:extLst>
              </p:cNvPr>
              <p:cNvSpPr txBox="1"/>
              <p:nvPr/>
            </p:nvSpPr>
            <p:spPr>
              <a:xfrm>
                <a:off x="5305378" y="2768199"/>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23" name="TextBox 22">
                <a:extLst>
                  <a:ext uri="{FF2B5EF4-FFF2-40B4-BE49-F238E27FC236}">
                    <a16:creationId xmlns:a16="http://schemas.microsoft.com/office/drawing/2014/main" id="{12885FB5-E5B7-8861-E266-55872F8D2CB8}"/>
                  </a:ext>
                  <a:ext uri="{C183D7F6-B498-43B3-948B-1728B52AA6E4}">
                    <adec:decorative xmlns:adec="http://schemas.microsoft.com/office/drawing/2017/decorative" val="1"/>
                  </a:ext>
                </a:extLst>
              </p:cNvPr>
              <p:cNvSpPr txBox="1"/>
              <p:nvPr/>
            </p:nvSpPr>
            <p:spPr>
              <a:xfrm>
                <a:off x="5589204" y="326962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4" name="TextBox 23">
                <a:extLst>
                  <a:ext uri="{FF2B5EF4-FFF2-40B4-BE49-F238E27FC236}">
                    <a16:creationId xmlns:a16="http://schemas.microsoft.com/office/drawing/2014/main" id="{9E52F386-E7F1-4BB9-D462-30EEF12E099C}"/>
                  </a:ext>
                  <a:ext uri="{C183D7F6-B498-43B3-948B-1728B52AA6E4}">
                    <adec:decorative xmlns:adec="http://schemas.microsoft.com/office/drawing/2017/decorative" val="1"/>
                  </a:ext>
                </a:extLst>
              </p:cNvPr>
              <p:cNvSpPr txBox="1"/>
              <p:nvPr/>
            </p:nvSpPr>
            <p:spPr>
              <a:xfrm>
                <a:off x="6691593" y="3177071"/>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grpSp>
        <p:sp>
          <p:nvSpPr>
            <p:cNvPr id="25" name="TextBox 24">
              <a:extLst>
                <a:ext uri="{FF2B5EF4-FFF2-40B4-BE49-F238E27FC236}">
                  <a16:creationId xmlns:a16="http://schemas.microsoft.com/office/drawing/2014/main" id="{B4507E7C-8F19-F457-CC82-ACB3D4C945A1}"/>
                </a:ext>
              </a:extLst>
            </p:cNvPr>
            <p:cNvSpPr txBox="1"/>
            <p:nvPr/>
          </p:nvSpPr>
          <p:spPr>
            <a:xfrm>
              <a:off x="0" y="5027962"/>
              <a:ext cx="12191999"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flo</a:t>
              </a:r>
              <a:r>
                <a:rPr lang="en-US" sz="7400" u="sng" dirty="0">
                  <a:solidFill>
                    <a:srgbClr val="4557AD"/>
                  </a:solidFill>
                  <a:latin typeface="Tenorite" pitchFamily="2" charset="0"/>
                  <a:ea typeface="Verdana" panose="020B0604030504040204" pitchFamily="34" charset="0"/>
                  <a:cs typeface="Verdana" panose="020B0604030504040204" pitchFamily="34" charset="0"/>
                </a:rPr>
                <a:t>ss</a:t>
              </a:r>
              <a:endParaRPr lang="en-AU" sz="7400" u="sng" dirty="0">
                <a:solidFill>
                  <a:srgbClr val="4557AD"/>
                </a:solidFill>
              </a:endParaRPr>
            </a:p>
          </p:txBody>
        </p:sp>
      </p:grpSp>
    </p:spTree>
    <p:custDataLst>
      <p:tags r:id="rId1"/>
    </p:custDataLst>
    <p:extLst>
      <p:ext uri="{BB962C8B-B14F-4D97-AF65-F5344CB8AC3E}">
        <p14:creationId xmlns:p14="http://schemas.microsoft.com/office/powerpoint/2010/main" val="2801862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018FC-589C-AF42-39C2-1B479A8CDFC3}"/>
              </a:ext>
            </a:extLst>
          </p:cNvPr>
          <p:cNvSpPr>
            <a:spLocks noGrp="1"/>
          </p:cNvSpPr>
          <p:nvPr>
            <p:ph type="title"/>
          </p:nvPr>
        </p:nvSpPr>
        <p:spPr/>
        <p:txBody>
          <a:bodyPr/>
          <a:lstStyle/>
          <a:p>
            <a:r>
              <a:rPr lang="en-AU" sz="800">
                <a:solidFill>
                  <a:srgbClr val="E8EAED"/>
                </a:solidFill>
                <a:latin typeface="+mn-lt"/>
              </a:rPr>
              <a:t>Slide</a:t>
            </a:r>
            <a:r>
              <a:rPr lang="en-AU" sz="800" baseline="0">
                <a:solidFill>
                  <a:srgbClr val="E8EAED"/>
                </a:solidFill>
                <a:latin typeface="+mn-lt"/>
              </a:rPr>
              <a:t> 2 Phonemic awareness review</a:t>
            </a:r>
            <a:endParaRPr lang="en-AU" sz="800">
              <a:solidFill>
                <a:srgbClr val="E8EAED"/>
              </a:solidFill>
              <a:latin typeface="+mn-lt"/>
            </a:endParaRPr>
          </a:p>
        </p:txBody>
      </p:sp>
      <p:grpSp>
        <p:nvGrpSpPr>
          <p:cNvPr id="3" name="Group 2" descr="Four shapes in a row: two squares with two circular arrows inside each of them to indicate swapping, one circle and one square">
            <a:extLst>
              <a:ext uri="{FF2B5EF4-FFF2-40B4-BE49-F238E27FC236}">
                <a16:creationId xmlns:a16="http://schemas.microsoft.com/office/drawing/2014/main" id="{D75D99C6-8F0F-BF79-244F-1E0ECDC78B8E}"/>
              </a:ext>
            </a:extLst>
          </p:cNvPr>
          <p:cNvGrpSpPr/>
          <p:nvPr/>
        </p:nvGrpSpPr>
        <p:grpSpPr>
          <a:xfrm>
            <a:off x="2433056" y="2878710"/>
            <a:ext cx="6843204" cy="1544702"/>
            <a:chOff x="2433056" y="2878710"/>
            <a:chExt cx="6843204" cy="1544702"/>
          </a:xfrm>
        </p:grpSpPr>
        <p:sp>
          <p:nvSpPr>
            <p:cNvPr id="4" name="Rounded Rectangle 13">
              <a:extLst>
                <a:ext uri="{FF2B5EF4-FFF2-40B4-BE49-F238E27FC236}">
                  <a16:creationId xmlns:a16="http://schemas.microsoft.com/office/drawing/2014/main" id="{10BC7108-DFA5-5427-0C8F-A80213CF795D}"/>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8A467CD2-D488-4649-6DA7-3A7EE641C65E}"/>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3">
              <a:extLst>
                <a:ext uri="{FF2B5EF4-FFF2-40B4-BE49-F238E27FC236}">
                  <a16:creationId xmlns:a16="http://schemas.microsoft.com/office/drawing/2014/main" id="{8CF909B6-9B47-37B1-C21D-04F8B914900D}"/>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3">
              <a:extLst>
                <a:ext uri="{FF2B5EF4-FFF2-40B4-BE49-F238E27FC236}">
                  <a16:creationId xmlns:a16="http://schemas.microsoft.com/office/drawing/2014/main" id="{067CD2D8-6396-9A33-AE59-3A97BC376CB6}"/>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75D4591-DEBE-F856-F7C4-EF6A352AFE3C}"/>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2488607" y="2933333"/>
              <a:ext cx="1432684" cy="1432684"/>
            </a:xfrm>
            <a:prstGeom prst="rect">
              <a:avLst/>
            </a:prstGeom>
          </p:spPr>
        </p:pic>
        <p:pic>
          <p:nvPicPr>
            <p:cNvPr id="10" name="Picture 9">
              <a:extLst>
                <a:ext uri="{FF2B5EF4-FFF2-40B4-BE49-F238E27FC236}">
                  <a16:creationId xmlns:a16="http://schemas.microsoft.com/office/drawing/2014/main" id="{F8B949E5-49EE-A8B1-E2CE-B270D30E6FD1}"/>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4278306" y="2933333"/>
              <a:ext cx="1432684" cy="1432684"/>
            </a:xfrm>
            <a:prstGeom prst="rect">
              <a:avLst/>
            </a:prstGeom>
          </p:spPr>
        </p:pic>
      </p:grpSp>
    </p:spTree>
    <p:extLst>
      <p:ext uri="{BB962C8B-B14F-4D97-AF65-F5344CB8AC3E}">
        <p14:creationId xmlns:p14="http://schemas.microsoft.com/office/powerpoint/2010/main" val="2764480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35BAB-C532-0E26-E1D1-5EEC669657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D78327-9D0B-25A1-E8E9-B8FBD285C906}"/>
              </a:ext>
            </a:extLst>
          </p:cNvPr>
          <p:cNvSpPr>
            <a:spLocks noGrp="1"/>
          </p:cNvSpPr>
          <p:nvPr>
            <p:ph type="title"/>
          </p:nvPr>
        </p:nvSpPr>
        <p:spPr/>
        <p:txBody>
          <a:bodyPr/>
          <a:lstStyle/>
          <a:p>
            <a:r>
              <a:rPr lang="en-AU" sz="800" dirty="0">
                <a:solidFill>
                  <a:srgbClr val="E8EAED"/>
                </a:solidFill>
                <a:latin typeface="+mn-lt"/>
              </a:rPr>
              <a:t>Slide 20 I do</a:t>
            </a:r>
          </a:p>
        </p:txBody>
      </p:sp>
      <p:sp>
        <p:nvSpPr>
          <p:cNvPr id="3" name="Content Placeholder 2">
            <a:extLst>
              <a:ext uri="{FF2B5EF4-FFF2-40B4-BE49-F238E27FC236}">
                <a16:creationId xmlns:a16="http://schemas.microsoft.com/office/drawing/2014/main" id="{F3FE4C65-5F8B-8FF1-FED8-C16EFE12BC7B}"/>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a:solidFill>
                  <a:srgbClr val="4557AD"/>
                </a:solidFill>
                <a:latin typeface="Tenorite" pitchFamily="2" charset="0"/>
                <a:ea typeface="Verdana" panose="020B0604030504040204" pitchFamily="34" charset="0"/>
                <a:cs typeface="Verdana" panose="020B0604030504040204" pitchFamily="34" charset="0"/>
              </a:rPr>
              <a:t>ff       </a:t>
            </a:r>
            <a:r>
              <a:rPr lang="en-US" sz="12000" err="1">
                <a:solidFill>
                  <a:srgbClr val="4557AD"/>
                </a:solidFill>
                <a:latin typeface="Tenorite" pitchFamily="2" charset="0"/>
                <a:ea typeface="Verdana" panose="020B0604030504040204" pitchFamily="34" charset="0"/>
                <a:cs typeface="Verdana" panose="020B0604030504040204" pitchFamily="34" charset="0"/>
              </a:rPr>
              <a:t>ff</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ff</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2621605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C49914-8489-7265-22FB-828DA1930918}"/>
              </a:ext>
            </a:extLst>
          </p:cNvPr>
          <p:cNvSpPr>
            <a:spLocks noGrp="1"/>
          </p:cNvSpPr>
          <p:nvPr>
            <p:ph type="title"/>
          </p:nvPr>
        </p:nvSpPr>
        <p:spPr/>
        <p:txBody>
          <a:bodyPr/>
          <a:lstStyle/>
          <a:p>
            <a:r>
              <a:rPr lang="en-AU" sz="800" dirty="0">
                <a:solidFill>
                  <a:srgbClr val="E8EAED"/>
                </a:solidFill>
                <a:latin typeface="+mn-lt"/>
              </a:rPr>
              <a:t>Slide 21 We do</a:t>
            </a:r>
          </a:p>
        </p:txBody>
      </p:sp>
      <p:sp>
        <p:nvSpPr>
          <p:cNvPr id="2" name="Content Placeholder 2">
            <a:extLst>
              <a:ext uri="{FF2B5EF4-FFF2-40B4-BE49-F238E27FC236}">
                <a16:creationId xmlns:a16="http://schemas.microsoft.com/office/drawing/2014/main" id="{262AC779-8EFE-8368-61DA-AD44FE6C33AE}"/>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a:solidFill>
                  <a:srgbClr val="4557AD"/>
                </a:solidFill>
                <a:latin typeface="Tenorite" pitchFamily="2" charset="0"/>
                <a:ea typeface="Verdana" panose="020B0604030504040204" pitchFamily="34" charset="0"/>
                <a:cs typeface="Verdana" panose="020B0604030504040204" pitchFamily="34" charset="0"/>
              </a:rPr>
              <a:t>ff       </a:t>
            </a:r>
            <a:r>
              <a:rPr lang="en-US" sz="12000" err="1">
                <a:solidFill>
                  <a:srgbClr val="4557AD"/>
                </a:solidFill>
                <a:latin typeface="Tenorite" pitchFamily="2" charset="0"/>
                <a:ea typeface="Verdana" panose="020B0604030504040204" pitchFamily="34" charset="0"/>
                <a:cs typeface="Verdana" panose="020B0604030504040204" pitchFamily="34" charset="0"/>
              </a:rPr>
              <a:t>ff</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ff</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76412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77CA1-D6A3-88A2-1614-66D47B015035}"/>
              </a:ext>
            </a:extLst>
          </p:cNvPr>
          <p:cNvSpPr>
            <a:spLocks noGrp="1"/>
          </p:cNvSpPr>
          <p:nvPr>
            <p:ph type="title"/>
          </p:nvPr>
        </p:nvSpPr>
        <p:spPr/>
        <p:txBody>
          <a:bodyPr/>
          <a:lstStyle/>
          <a:p>
            <a:r>
              <a:rPr lang="en-AU" sz="800" dirty="0">
                <a:solidFill>
                  <a:srgbClr val="E8EAED"/>
                </a:solidFill>
                <a:latin typeface="+mn-lt"/>
              </a:rPr>
              <a:t>Slide 22 I do</a:t>
            </a:r>
          </a:p>
        </p:txBody>
      </p:sp>
      <p:sp>
        <p:nvSpPr>
          <p:cNvPr id="3" name="Content Placeholder 2">
            <a:extLst>
              <a:ext uri="{FF2B5EF4-FFF2-40B4-BE49-F238E27FC236}">
                <a16:creationId xmlns:a16="http://schemas.microsoft.com/office/drawing/2014/main" id="{6AFA61E9-5159-3953-7FB2-324659D2ED7E}"/>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huff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B1C89E-6164-DCFF-8FFD-3B4CCA3932B9}"/>
              </a:ext>
            </a:extLst>
          </p:cNvPr>
          <p:cNvSpPr>
            <a:spLocks noGrp="1"/>
          </p:cNvSpPr>
          <p:nvPr>
            <p:ph type="title"/>
          </p:nvPr>
        </p:nvSpPr>
        <p:spPr/>
        <p:txBody>
          <a:bodyPr/>
          <a:lstStyle/>
          <a:p>
            <a:r>
              <a:rPr lang="en-AU" sz="800" dirty="0">
                <a:solidFill>
                  <a:srgbClr val="E8EAED"/>
                </a:solidFill>
                <a:latin typeface="+mn-lt"/>
              </a:rPr>
              <a:t>Slide 23 I do</a:t>
            </a:r>
          </a:p>
        </p:txBody>
      </p:sp>
      <p:sp>
        <p:nvSpPr>
          <p:cNvPr id="2" name="Content Placeholder 2">
            <a:extLst>
              <a:ext uri="{FF2B5EF4-FFF2-40B4-BE49-F238E27FC236}">
                <a16:creationId xmlns:a16="http://schemas.microsoft.com/office/drawing/2014/main" id="{3D85639E-58FB-5EF7-EB8B-5D994B56205C}"/>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huff   stuff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E804C8-A014-DFAB-C0BF-2B4BA5A6BC8B}"/>
              </a:ext>
            </a:extLst>
          </p:cNvPr>
          <p:cNvSpPr>
            <a:spLocks noGrp="1"/>
          </p:cNvSpPr>
          <p:nvPr>
            <p:ph type="title"/>
          </p:nvPr>
        </p:nvSpPr>
        <p:spPr/>
        <p:txBody>
          <a:bodyPr/>
          <a:lstStyle/>
          <a:p>
            <a:r>
              <a:rPr lang="en-AU" sz="800" dirty="0">
                <a:solidFill>
                  <a:srgbClr val="E8EAED"/>
                </a:solidFill>
                <a:latin typeface="+mn-lt"/>
              </a:rPr>
              <a:t>Slide 24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huff   stuff   bluff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D461A43-C85D-E4E0-AAB6-EC761EF6EF2A}"/>
              </a:ext>
            </a:extLst>
          </p:cNvPr>
          <p:cNvSpPr>
            <a:spLocks noGrp="1"/>
          </p:cNvSpPr>
          <p:nvPr>
            <p:ph type="title"/>
          </p:nvPr>
        </p:nvSpPr>
        <p:spPr/>
        <p:txBody>
          <a:bodyPr/>
          <a:lstStyle/>
          <a:p>
            <a:r>
              <a:rPr lang="en-AU" sz="800" dirty="0">
                <a:solidFill>
                  <a:srgbClr val="E8EAED"/>
                </a:solidFill>
                <a:latin typeface="+mn-lt"/>
              </a:rPr>
              <a:t>Slide 25 We</a:t>
            </a:r>
            <a:r>
              <a:rPr lang="en-AU" sz="800" baseline="0" dirty="0">
                <a:solidFill>
                  <a:srgbClr val="E8EAED"/>
                </a:solidFill>
                <a:latin typeface="+mn-lt"/>
              </a:rPr>
              <a:t> do</a:t>
            </a:r>
            <a:endParaRPr lang="en-AU" sz="800" dirty="0">
              <a:solidFill>
                <a:srgbClr val="E8EAED"/>
              </a:solidFill>
              <a:latin typeface="+mn-lt"/>
            </a:endParaRPr>
          </a:p>
        </p:txBody>
      </p:sp>
      <p:sp>
        <p:nvSpPr>
          <p:cNvPr id="2" name="Content Placeholder 2">
            <a:extLst>
              <a:ext uri="{FF2B5EF4-FFF2-40B4-BE49-F238E27FC236}">
                <a16:creationId xmlns:a16="http://schemas.microsoft.com/office/drawing/2014/main" id="{40A32080-FE6C-235B-BEE5-103241866CB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buff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1B41AA-8F58-1001-480B-33CDD111DB2F}"/>
              </a:ext>
            </a:extLst>
          </p:cNvPr>
          <p:cNvSpPr>
            <a:spLocks noGrp="1"/>
          </p:cNvSpPr>
          <p:nvPr>
            <p:ph type="title"/>
          </p:nvPr>
        </p:nvSpPr>
        <p:spPr/>
        <p:txBody>
          <a:bodyPr/>
          <a:lstStyle/>
          <a:p>
            <a:r>
              <a:rPr lang="en-AU" sz="800" dirty="0">
                <a:solidFill>
                  <a:srgbClr val="E8EAED"/>
                </a:solidFill>
                <a:latin typeface="+mn-lt"/>
              </a:rPr>
              <a:t>Slide 26 We do</a:t>
            </a:r>
          </a:p>
        </p:txBody>
      </p:sp>
      <p:sp>
        <p:nvSpPr>
          <p:cNvPr id="2" name="Content Placeholder 2">
            <a:extLst>
              <a:ext uri="{FF2B5EF4-FFF2-40B4-BE49-F238E27FC236}">
                <a16:creationId xmlns:a16="http://schemas.microsoft.com/office/drawing/2014/main" id="{D152BA3C-BAED-373D-EFAA-23EC0F0B7549}"/>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buff   stiff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6C3C1-3213-8BA3-F885-8B1FAD6115B5}"/>
              </a:ext>
            </a:extLst>
          </p:cNvPr>
          <p:cNvSpPr>
            <a:spLocks noGrp="1"/>
          </p:cNvSpPr>
          <p:nvPr>
            <p:ph type="title"/>
          </p:nvPr>
        </p:nvSpPr>
        <p:spPr/>
        <p:txBody>
          <a:bodyPr/>
          <a:lstStyle/>
          <a:p>
            <a:r>
              <a:rPr lang="en-AU" sz="800" dirty="0">
                <a:solidFill>
                  <a:srgbClr val="E8EAED"/>
                </a:solidFill>
                <a:latin typeface="+mn-lt"/>
              </a:rPr>
              <a:t>Slide 27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buff   stiff   fluff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9BCACB-EB1F-7FB5-0A84-217CCBB71600}"/>
              </a:ext>
            </a:extLst>
          </p:cNvPr>
          <p:cNvSpPr>
            <a:spLocks noGrp="1"/>
          </p:cNvSpPr>
          <p:nvPr>
            <p:ph type="title"/>
          </p:nvPr>
        </p:nvSpPr>
        <p:spPr/>
        <p:txBody>
          <a:bodyPr/>
          <a:lstStyle/>
          <a:p>
            <a:r>
              <a:rPr lang="en-AU" sz="800" dirty="0">
                <a:solidFill>
                  <a:srgbClr val="E8EAED"/>
                </a:solidFill>
                <a:latin typeface="+mn-lt"/>
              </a:rPr>
              <a:t>Slide 28 I do</a:t>
            </a:r>
          </a:p>
        </p:txBody>
      </p:sp>
      <p:pic>
        <p:nvPicPr>
          <p:cNvPr id="4" name="Picture 3" descr="puff">
            <a:extLst>
              <a:ext uri="{FF2B5EF4-FFF2-40B4-BE49-F238E27FC236}">
                <a16:creationId xmlns:a16="http://schemas.microsoft.com/office/drawing/2014/main" id="{3B80A47D-D4D9-BD69-639F-F34EA600F9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477" y="2332622"/>
            <a:ext cx="2315578" cy="2315578"/>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FEF5C-0686-638E-7E42-52A530C5472D}"/>
              </a:ext>
            </a:extLst>
          </p:cNvPr>
          <p:cNvSpPr>
            <a:spLocks noGrp="1"/>
          </p:cNvSpPr>
          <p:nvPr>
            <p:ph type="title"/>
          </p:nvPr>
        </p:nvSpPr>
        <p:spPr/>
        <p:txBody>
          <a:bodyPr/>
          <a:lstStyle/>
          <a:p>
            <a:r>
              <a:rPr lang="en-AU" sz="800" dirty="0">
                <a:solidFill>
                  <a:srgbClr val="E8EAED"/>
                </a:solidFill>
                <a:latin typeface="+mn-lt"/>
              </a:rPr>
              <a:t>Slide 29 I do</a:t>
            </a:r>
          </a:p>
        </p:txBody>
      </p:sp>
      <p:grpSp>
        <p:nvGrpSpPr>
          <p:cNvPr id="4" name="Group 3" descr="puff cliff">
            <a:extLst>
              <a:ext uri="{FF2B5EF4-FFF2-40B4-BE49-F238E27FC236}">
                <a16:creationId xmlns:a16="http://schemas.microsoft.com/office/drawing/2014/main" id="{1833D1EF-D693-FE86-1C9C-0CBE44F0E11A}"/>
              </a:ext>
            </a:extLst>
          </p:cNvPr>
          <p:cNvGrpSpPr/>
          <p:nvPr/>
        </p:nvGrpSpPr>
        <p:grpSpPr>
          <a:xfrm>
            <a:off x="1017477" y="2209800"/>
            <a:ext cx="6297723" cy="2438400"/>
            <a:chOff x="1017477" y="2209800"/>
            <a:chExt cx="6297723" cy="2438400"/>
          </a:xfrm>
        </p:grpSpPr>
        <p:pic>
          <p:nvPicPr>
            <p:cNvPr id="5" name="Picture 4" descr="A black background with a black square&#10;&#10;Description automatically generated with medium confidence">
              <a:extLst>
                <a:ext uri="{FF2B5EF4-FFF2-40B4-BE49-F238E27FC236}">
                  <a16:creationId xmlns:a16="http://schemas.microsoft.com/office/drawing/2014/main" id="{B80DCF9F-7C81-C6B9-7ABB-32BF42AABF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477" y="2332622"/>
              <a:ext cx="2315578" cy="2315578"/>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9461FB3F-76A9-75CF-06FF-DD67759209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6800" y="2209800"/>
              <a:ext cx="2438400" cy="2438400"/>
            </a:xfrm>
            <a:prstGeom prst="rect">
              <a:avLst/>
            </a:prstGeom>
          </p:spPr>
        </p:pic>
      </p:grpSp>
    </p:spTree>
    <p:custDataLst>
      <p:tags r:id="rId1"/>
    </p:custDataLst>
    <p:extLst>
      <p:ext uri="{BB962C8B-B14F-4D97-AF65-F5344CB8AC3E}">
        <p14:creationId xmlns:p14="http://schemas.microsoft.com/office/powerpoint/2010/main" val="2667868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3 Review</a:t>
            </a:r>
            <a:endParaRPr lang="en-AU" sz="800" dirty="0">
              <a:solidFill>
                <a:srgbClr val="E8EAED"/>
              </a:solidFill>
              <a:latin typeface="+mn-lt"/>
            </a:endParaRPr>
          </a:p>
        </p:txBody>
      </p:sp>
      <p:grpSp>
        <p:nvGrpSpPr>
          <p:cNvPr id="10" name="Group 9" descr="A short vowel sound hand gesture and a long vowel sound hand gesture with the vowels written underneath: a, e, i, o, u">
            <a:extLst>
              <a:ext uri="{FF2B5EF4-FFF2-40B4-BE49-F238E27FC236}">
                <a16:creationId xmlns:a16="http://schemas.microsoft.com/office/drawing/2014/main" id="{A62E6707-A704-1FC1-EC25-4D057185DFD0}"/>
              </a:ext>
            </a:extLst>
          </p:cNvPr>
          <p:cNvGrpSpPr/>
          <p:nvPr/>
        </p:nvGrpSpPr>
        <p:grpSpPr>
          <a:xfrm>
            <a:off x="925824" y="1593552"/>
            <a:ext cx="10340351" cy="3881499"/>
            <a:chOff x="925824" y="1593552"/>
            <a:chExt cx="10340351" cy="3881499"/>
          </a:xfrm>
        </p:grpSpPr>
        <p:grpSp>
          <p:nvGrpSpPr>
            <p:cNvPr id="11" name="Group 10">
              <a:extLst>
                <a:ext uri="{FF2B5EF4-FFF2-40B4-BE49-F238E27FC236}">
                  <a16:creationId xmlns:a16="http://schemas.microsoft.com/office/drawing/2014/main" id="{0FB54208-D345-25E4-ED1E-699662784C4A}"/>
                </a:ext>
              </a:extLst>
            </p:cNvPr>
            <p:cNvGrpSpPr/>
            <p:nvPr/>
          </p:nvGrpSpPr>
          <p:grpSpPr>
            <a:xfrm>
              <a:off x="925824" y="4016190"/>
              <a:ext cx="10340351" cy="1458861"/>
              <a:chOff x="925825" y="3603810"/>
              <a:chExt cx="10340351" cy="1458861"/>
            </a:xfrm>
          </p:grpSpPr>
          <p:grpSp>
            <p:nvGrpSpPr>
              <p:cNvPr id="15" name="Group 14">
                <a:extLst>
                  <a:ext uri="{FF2B5EF4-FFF2-40B4-BE49-F238E27FC236}">
                    <a16:creationId xmlns:a16="http://schemas.microsoft.com/office/drawing/2014/main" id="{F60B6426-DC0A-6147-3DD8-89CBA3439E42}"/>
                  </a:ext>
                </a:extLst>
              </p:cNvPr>
              <p:cNvGrpSpPr>
                <a:grpSpLocks noChangeAspect="1"/>
              </p:cNvGrpSpPr>
              <p:nvPr/>
            </p:nvGrpSpPr>
            <p:grpSpPr>
              <a:xfrm>
                <a:off x="925825" y="3603810"/>
                <a:ext cx="1442442" cy="1458861"/>
                <a:chOff x="9233326" y="1886796"/>
                <a:chExt cx="1975944" cy="2022886"/>
              </a:xfrm>
            </p:grpSpPr>
            <p:sp>
              <p:nvSpPr>
                <p:cNvPr id="28" name="Oval 27">
                  <a:extLst>
                    <a:ext uri="{FF2B5EF4-FFF2-40B4-BE49-F238E27FC236}">
                      <a16:creationId xmlns:a16="http://schemas.microsoft.com/office/drawing/2014/main" id="{9AE4853B-32E4-84A1-5E73-2C9BBA622423}"/>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2FAB78F7-54E0-6C7F-C517-8B19D06BC85D}"/>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6" name="Group 15">
                <a:extLst>
                  <a:ext uri="{FF2B5EF4-FFF2-40B4-BE49-F238E27FC236}">
                    <a16:creationId xmlns:a16="http://schemas.microsoft.com/office/drawing/2014/main" id="{61F1AA2C-7B2B-99A7-E2A9-8881B27A7053}"/>
                  </a:ext>
                </a:extLst>
              </p:cNvPr>
              <p:cNvGrpSpPr>
                <a:grpSpLocks noChangeAspect="1"/>
              </p:cNvGrpSpPr>
              <p:nvPr/>
            </p:nvGrpSpPr>
            <p:grpSpPr>
              <a:xfrm>
                <a:off x="3150302" y="3603810"/>
                <a:ext cx="1442442" cy="1458861"/>
                <a:chOff x="9233326" y="1886796"/>
                <a:chExt cx="1975944" cy="2022886"/>
              </a:xfrm>
            </p:grpSpPr>
            <p:sp>
              <p:nvSpPr>
                <p:cNvPr id="26" name="Oval 25">
                  <a:extLst>
                    <a:ext uri="{FF2B5EF4-FFF2-40B4-BE49-F238E27FC236}">
                      <a16:creationId xmlns:a16="http://schemas.microsoft.com/office/drawing/2014/main" id="{C527A0AD-5AE3-2809-C7C6-E8E1FD160B61}"/>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2DCE718C-3A78-87B0-BFD9-EE60C341DF66}"/>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7" name="Group 16">
                <a:extLst>
                  <a:ext uri="{FF2B5EF4-FFF2-40B4-BE49-F238E27FC236}">
                    <a16:creationId xmlns:a16="http://schemas.microsoft.com/office/drawing/2014/main" id="{0E1C47BA-A5C4-94C8-D2BA-C1EA7D7D8CF2}"/>
                  </a:ext>
                </a:extLst>
              </p:cNvPr>
              <p:cNvGrpSpPr>
                <a:grpSpLocks noChangeAspect="1"/>
              </p:cNvGrpSpPr>
              <p:nvPr/>
            </p:nvGrpSpPr>
            <p:grpSpPr>
              <a:xfrm>
                <a:off x="5374779" y="3603810"/>
                <a:ext cx="1442442" cy="1458861"/>
                <a:chOff x="9233326" y="1942740"/>
                <a:chExt cx="1975944" cy="2022886"/>
              </a:xfrm>
            </p:grpSpPr>
            <p:sp>
              <p:nvSpPr>
                <p:cNvPr id="24" name="Oval 23">
                  <a:extLst>
                    <a:ext uri="{FF2B5EF4-FFF2-40B4-BE49-F238E27FC236}">
                      <a16:creationId xmlns:a16="http://schemas.microsoft.com/office/drawing/2014/main" id="{A11BD47C-EE89-A735-954E-91A1D5BAF875}"/>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24F8CB2D-278F-1565-8E6D-046885A5CA92}"/>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8" name="Group 17">
                <a:extLst>
                  <a:ext uri="{FF2B5EF4-FFF2-40B4-BE49-F238E27FC236}">
                    <a16:creationId xmlns:a16="http://schemas.microsoft.com/office/drawing/2014/main" id="{3BC5D892-2C18-6FA0-20F2-26C392C65AF4}"/>
                  </a:ext>
                </a:extLst>
              </p:cNvPr>
              <p:cNvGrpSpPr>
                <a:grpSpLocks noChangeAspect="1"/>
              </p:cNvGrpSpPr>
              <p:nvPr/>
            </p:nvGrpSpPr>
            <p:grpSpPr>
              <a:xfrm>
                <a:off x="7599256" y="3603810"/>
                <a:ext cx="1442442" cy="1458861"/>
                <a:chOff x="9233326" y="1886796"/>
                <a:chExt cx="1975944" cy="2022886"/>
              </a:xfrm>
            </p:grpSpPr>
            <p:sp>
              <p:nvSpPr>
                <p:cNvPr id="22" name="Oval 21">
                  <a:extLst>
                    <a:ext uri="{FF2B5EF4-FFF2-40B4-BE49-F238E27FC236}">
                      <a16:creationId xmlns:a16="http://schemas.microsoft.com/office/drawing/2014/main" id="{4F5D0CB2-920F-5EA5-B876-F97F64CC96C2}"/>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37B17AAF-53E3-91C8-DC0B-4A5A5728A2AB}"/>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9" name="Group 18">
                <a:extLst>
                  <a:ext uri="{FF2B5EF4-FFF2-40B4-BE49-F238E27FC236}">
                    <a16:creationId xmlns:a16="http://schemas.microsoft.com/office/drawing/2014/main" id="{20CF9B0C-E48C-00A4-CF85-F9C647695BA4}"/>
                  </a:ext>
                </a:extLst>
              </p:cNvPr>
              <p:cNvGrpSpPr>
                <a:grpSpLocks noChangeAspect="1"/>
              </p:cNvGrpSpPr>
              <p:nvPr/>
            </p:nvGrpSpPr>
            <p:grpSpPr>
              <a:xfrm>
                <a:off x="9823734" y="3603810"/>
                <a:ext cx="1442442" cy="1458861"/>
                <a:chOff x="9233326" y="1886796"/>
                <a:chExt cx="1975944" cy="2022886"/>
              </a:xfrm>
            </p:grpSpPr>
            <p:sp>
              <p:nvSpPr>
                <p:cNvPr id="20" name="Oval 19">
                  <a:extLst>
                    <a:ext uri="{FF2B5EF4-FFF2-40B4-BE49-F238E27FC236}">
                      <a16:creationId xmlns:a16="http://schemas.microsoft.com/office/drawing/2014/main" id="{3B89D787-937B-BCCA-A969-95606041FC78}"/>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a:extLst>
                    <a:ext uri="{FF2B5EF4-FFF2-40B4-BE49-F238E27FC236}">
                      <a16:creationId xmlns:a16="http://schemas.microsoft.com/office/drawing/2014/main" id="{6D200A74-10E8-26C1-1A81-2C40EACFB151}"/>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grpSp>
          <p:nvGrpSpPr>
            <p:cNvPr id="12" name="Group 11">
              <a:extLst>
                <a:ext uri="{FF2B5EF4-FFF2-40B4-BE49-F238E27FC236}">
                  <a16:creationId xmlns:a16="http://schemas.microsoft.com/office/drawing/2014/main" id="{C7AC27DE-69A1-78B4-4640-3A729D211C1C}"/>
                </a:ext>
              </a:extLst>
            </p:cNvPr>
            <p:cNvGrpSpPr/>
            <p:nvPr/>
          </p:nvGrpSpPr>
          <p:grpSpPr>
            <a:xfrm>
              <a:off x="3865316" y="1593552"/>
              <a:ext cx="4292847" cy="1637740"/>
              <a:chOff x="1582271" y="1591235"/>
              <a:chExt cx="8914912" cy="3675529"/>
            </a:xfrm>
          </p:grpSpPr>
          <p:pic>
            <p:nvPicPr>
              <p:cNvPr id="13" name="Picture 12" descr="A blue hands in a circle&#10;&#10;AI-generated content may be incorrect.">
                <a:extLst>
                  <a:ext uri="{FF2B5EF4-FFF2-40B4-BE49-F238E27FC236}">
                    <a16:creationId xmlns:a16="http://schemas.microsoft.com/office/drawing/2014/main" id="{2508E193-ED65-8317-EABF-9AFBDCF7E9E8}"/>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582271" y="1591235"/>
                <a:ext cx="3675529" cy="3675529"/>
              </a:xfrm>
              <a:prstGeom prst="rect">
                <a:avLst/>
              </a:prstGeom>
            </p:spPr>
          </p:pic>
          <p:pic>
            <p:nvPicPr>
              <p:cNvPr id="14" name="Picture 13">
                <a:extLst>
                  <a:ext uri="{FF2B5EF4-FFF2-40B4-BE49-F238E27FC236}">
                    <a16:creationId xmlns:a16="http://schemas.microsoft.com/office/drawing/2014/main" id="{D2840F79-1F28-3A68-E920-A0FFA6DBE31F}"/>
                  </a:ext>
                </a:extLst>
              </p:cNvPr>
              <p:cNvPicPr>
                <a:picLocks noChangeAspect="1"/>
              </p:cNvPicPr>
              <p:nvPr/>
            </p:nvPicPr>
            <p:blipFill>
              <a:blip r:embed="rId5"/>
              <a:stretch>
                <a:fillRect/>
              </a:stretch>
            </p:blipFill>
            <p:spPr>
              <a:xfrm>
                <a:off x="6934200" y="1591235"/>
                <a:ext cx="3562983" cy="3675529"/>
              </a:xfrm>
              <a:prstGeom prst="rect">
                <a:avLst/>
              </a:prstGeom>
            </p:spPr>
          </p:pic>
        </p:grpSp>
      </p:grpSp>
    </p:spTree>
    <p:extLst>
      <p:ext uri="{BB962C8B-B14F-4D97-AF65-F5344CB8AC3E}">
        <p14:creationId xmlns:p14="http://schemas.microsoft.com/office/powerpoint/2010/main" val="4124420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3EFA5-3CD4-F1D4-FCC5-D05EE2944DDD}"/>
              </a:ext>
            </a:extLst>
          </p:cNvPr>
          <p:cNvSpPr>
            <a:spLocks noGrp="1"/>
          </p:cNvSpPr>
          <p:nvPr>
            <p:ph type="title"/>
          </p:nvPr>
        </p:nvSpPr>
        <p:spPr/>
        <p:txBody>
          <a:bodyPr/>
          <a:lstStyle/>
          <a:p>
            <a:r>
              <a:rPr lang="en-AU" sz="800" dirty="0">
                <a:solidFill>
                  <a:srgbClr val="E8EAED"/>
                </a:solidFill>
                <a:latin typeface="+mn-lt"/>
              </a:rPr>
              <a:t>Slide 30 I do</a:t>
            </a:r>
          </a:p>
        </p:txBody>
      </p:sp>
      <p:grpSp>
        <p:nvGrpSpPr>
          <p:cNvPr id="12" name="Group 11" descr="puff, cliff, gruff">
            <a:extLst>
              <a:ext uri="{FF2B5EF4-FFF2-40B4-BE49-F238E27FC236}">
                <a16:creationId xmlns:a16="http://schemas.microsoft.com/office/drawing/2014/main" id="{4F123111-AFCA-CAE9-A684-6BB7FDAD2750}"/>
              </a:ext>
            </a:extLst>
          </p:cNvPr>
          <p:cNvGrpSpPr/>
          <p:nvPr/>
        </p:nvGrpSpPr>
        <p:grpSpPr>
          <a:xfrm>
            <a:off x="1017477" y="1967681"/>
            <a:ext cx="10347383" cy="3415480"/>
            <a:chOff x="1017477" y="1967681"/>
            <a:chExt cx="10347383" cy="3415480"/>
          </a:xfrm>
        </p:grpSpPr>
        <p:pic>
          <p:nvPicPr>
            <p:cNvPr id="7" name="Picture 6" descr="A black background with a black square&#10;&#10;Description automatically generated with medium confidence">
              <a:extLst>
                <a:ext uri="{FF2B5EF4-FFF2-40B4-BE49-F238E27FC236}">
                  <a16:creationId xmlns:a16="http://schemas.microsoft.com/office/drawing/2014/main" id="{CAFE2136-31F7-6656-CDE7-382877330D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477" y="2332622"/>
              <a:ext cx="2315578" cy="2315578"/>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1877FD64-904F-BF20-135F-36B4A7DC54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6800" y="2209800"/>
              <a:ext cx="2438400" cy="2438400"/>
            </a:xfrm>
            <a:prstGeom prst="rect">
              <a:avLst/>
            </a:prstGeom>
          </p:spPr>
        </p:pic>
        <p:pic>
          <p:nvPicPr>
            <p:cNvPr id="11" name="Picture 10" descr="A black background with a black square&#10;&#10;Description automatically generated with medium confidence">
              <a:extLst>
                <a:ext uri="{FF2B5EF4-FFF2-40B4-BE49-F238E27FC236}">
                  <a16:creationId xmlns:a16="http://schemas.microsoft.com/office/drawing/2014/main" id="{23A39E37-5BC0-05BF-2E49-9D9745E02A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49380" y="1967681"/>
              <a:ext cx="3415480" cy="3415480"/>
            </a:xfrm>
            <a:prstGeom prst="rect">
              <a:avLst/>
            </a:prstGeom>
          </p:spPr>
        </p:pic>
      </p:grpSp>
    </p:spTree>
    <p:custDataLst>
      <p:tags r:id="rId1"/>
    </p:custDataLst>
    <p:extLst>
      <p:ext uri="{BB962C8B-B14F-4D97-AF65-F5344CB8AC3E}">
        <p14:creationId xmlns:p14="http://schemas.microsoft.com/office/powerpoint/2010/main" val="14362185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D047A-A0AD-6890-D783-963D3CE097EB}"/>
              </a:ext>
            </a:extLst>
          </p:cNvPr>
          <p:cNvSpPr>
            <a:spLocks noGrp="1"/>
          </p:cNvSpPr>
          <p:nvPr>
            <p:ph type="title"/>
          </p:nvPr>
        </p:nvSpPr>
        <p:spPr/>
        <p:txBody>
          <a:bodyPr/>
          <a:lstStyle/>
          <a:p>
            <a:r>
              <a:rPr lang="en-AU" sz="800" dirty="0">
                <a:solidFill>
                  <a:srgbClr val="E8EAED"/>
                </a:solidFill>
                <a:latin typeface="+mn-lt"/>
              </a:rPr>
              <a:t>Slide 31 We do</a:t>
            </a:r>
          </a:p>
        </p:txBody>
      </p:sp>
      <p:pic>
        <p:nvPicPr>
          <p:cNvPr id="4" name="Picture 3" descr="off">
            <a:extLst>
              <a:ext uri="{FF2B5EF4-FFF2-40B4-BE49-F238E27FC236}">
                <a16:creationId xmlns:a16="http://schemas.microsoft.com/office/drawing/2014/main" id="{670D7588-B6C5-77CD-B49D-B6D023ECD4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414" y="2180303"/>
            <a:ext cx="2288459" cy="2288459"/>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3F12D-950D-5A4E-7541-D4B477EAEEBF}"/>
              </a:ext>
            </a:extLst>
          </p:cNvPr>
          <p:cNvSpPr>
            <a:spLocks noGrp="1"/>
          </p:cNvSpPr>
          <p:nvPr>
            <p:ph type="title"/>
          </p:nvPr>
        </p:nvSpPr>
        <p:spPr/>
        <p:txBody>
          <a:bodyPr/>
          <a:lstStyle/>
          <a:p>
            <a:r>
              <a:rPr lang="en-AU" sz="800" dirty="0">
                <a:solidFill>
                  <a:srgbClr val="E8EAED"/>
                </a:solidFill>
                <a:latin typeface="+mn-lt"/>
              </a:rPr>
              <a:t>Slide 32 We</a:t>
            </a:r>
            <a:r>
              <a:rPr lang="en-AU" sz="800" baseline="0" dirty="0">
                <a:solidFill>
                  <a:srgbClr val="E8EAED"/>
                </a:solidFill>
                <a:latin typeface="+mn-lt"/>
              </a:rPr>
              <a:t> do</a:t>
            </a:r>
            <a:endParaRPr lang="en-AU" sz="800" dirty="0">
              <a:solidFill>
                <a:srgbClr val="E8EAED"/>
              </a:solidFill>
              <a:latin typeface="+mn-lt"/>
            </a:endParaRPr>
          </a:p>
        </p:txBody>
      </p:sp>
      <p:grpSp>
        <p:nvGrpSpPr>
          <p:cNvPr id="11" name="Group 10" descr="off cuff">
            <a:extLst>
              <a:ext uri="{FF2B5EF4-FFF2-40B4-BE49-F238E27FC236}">
                <a16:creationId xmlns:a16="http://schemas.microsoft.com/office/drawing/2014/main" id="{C529AE35-013D-E897-D387-957270993999}"/>
              </a:ext>
            </a:extLst>
          </p:cNvPr>
          <p:cNvGrpSpPr/>
          <p:nvPr/>
        </p:nvGrpSpPr>
        <p:grpSpPr>
          <a:xfrm>
            <a:off x="796414" y="2180303"/>
            <a:ext cx="6840178" cy="2392926"/>
            <a:chOff x="796414" y="2180303"/>
            <a:chExt cx="6840178" cy="2392926"/>
          </a:xfrm>
        </p:grpSpPr>
        <p:pic>
          <p:nvPicPr>
            <p:cNvPr id="7" name="Picture 6" descr="A black background with a black square&#10;&#10;Description automatically generated with medium confidence">
              <a:extLst>
                <a:ext uri="{FF2B5EF4-FFF2-40B4-BE49-F238E27FC236}">
                  <a16:creationId xmlns:a16="http://schemas.microsoft.com/office/drawing/2014/main" id="{930235CE-6DAD-685E-0907-5AA896B0CA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414" y="2180303"/>
              <a:ext cx="2288459" cy="2288459"/>
            </a:xfrm>
            <a:prstGeom prst="rect">
              <a:avLst/>
            </a:prstGeom>
          </p:spPr>
        </p:pic>
        <p:pic>
          <p:nvPicPr>
            <p:cNvPr id="10" name="Picture 9">
              <a:extLst>
                <a:ext uri="{FF2B5EF4-FFF2-40B4-BE49-F238E27FC236}">
                  <a16:creationId xmlns:a16="http://schemas.microsoft.com/office/drawing/2014/main" id="{F5A38002-48D9-466B-FBB9-5FECE543204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5408" y="2284771"/>
              <a:ext cx="3081184" cy="2288458"/>
            </a:xfrm>
            <a:prstGeom prst="rect">
              <a:avLst/>
            </a:prstGeom>
          </p:spPr>
        </p:pic>
      </p:grpSp>
    </p:spTree>
    <p:custDataLst>
      <p:tags r:id="rId1"/>
    </p:custDataLst>
    <p:extLst>
      <p:ext uri="{BB962C8B-B14F-4D97-AF65-F5344CB8AC3E}">
        <p14:creationId xmlns:p14="http://schemas.microsoft.com/office/powerpoint/2010/main" val="1716554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DE264-8B6E-2192-F228-403BBF2DA2D1}"/>
              </a:ext>
            </a:extLst>
          </p:cNvPr>
          <p:cNvSpPr>
            <a:spLocks noGrp="1"/>
          </p:cNvSpPr>
          <p:nvPr>
            <p:ph type="title"/>
          </p:nvPr>
        </p:nvSpPr>
        <p:spPr/>
        <p:txBody>
          <a:bodyPr/>
          <a:lstStyle/>
          <a:p>
            <a:r>
              <a:rPr lang="en-AU" sz="800" dirty="0">
                <a:solidFill>
                  <a:srgbClr val="E8EAED"/>
                </a:solidFill>
                <a:latin typeface="+mn-lt"/>
              </a:rPr>
              <a:t>Slide 33 We do</a:t>
            </a:r>
          </a:p>
        </p:txBody>
      </p:sp>
      <p:grpSp>
        <p:nvGrpSpPr>
          <p:cNvPr id="11" name="Group 10" descr="off cuff sniff">
            <a:extLst>
              <a:ext uri="{FF2B5EF4-FFF2-40B4-BE49-F238E27FC236}">
                <a16:creationId xmlns:a16="http://schemas.microsoft.com/office/drawing/2014/main" id="{12BFE69C-BBA9-F3AA-56AA-8CA13269B299}"/>
              </a:ext>
            </a:extLst>
          </p:cNvPr>
          <p:cNvGrpSpPr/>
          <p:nvPr/>
        </p:nvGrpSpPr>
        <p:grpSpPr>
          <a:xfrm>
            <a:off x="796414" y="2074607"/>
            <a:ext cx="10599172" cy="2708786"/>
            <a:chOff x="796414" y="2074607"/>
            <a:chExt cx="10599172" cy="2708786"/>
          </a:xfrm>
        </p:grpSpPr>
        <p:pic>
          <p:nvPicPr>
            <p:cNvPr id="6" name="Picture 5" descr="A black background with a black square&#10;&#10;Description automatically generated with medium confidence">
              <a:extLst>
                <a:ext uri="{FF2B5EF4-FFF2-40B4-BE49-F238E27FC236}">
                  <a16:creationId xmlns:a16="http://schemas.microsoft.com/office/drawing/2014/main" id="{2113833A-C33F-3BDC-2417-924F270710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414" y="2180303"/>
              <a:ext cx="2288459" cy="2288459"/>
            </a:xfrm>
            <a:prstGeom prst="rect">
              <a:avLst/>
            </a:prstGeom>
          </p:spPr>
        </p:pic>
        <p:pic>
          <p:nvPicPr>
            <p:cNvPr id="8" name="Picture 7">
              <a:extLst>
                <a:ext uri="{FF2B5EF4-FFF2-40B4-BE49-F238E27FC236}">
                  <a16:creationId xmlns:a16="http://schemas.microsoft.com/office/drawing/2014/main" id="{1772FD99-C267-5BB5-9461-3D011DAEBA5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5408" y="2284771"/>
              <a:ext cx="3081184" cy="2288458"/>
            </a:xfrm>
            <a:prstGeom prst="rect">
              <a:avLst/>
            </a:prstGeom>
          </p:spPr>
        </p:pic>
        <p:pic>
          <p:nvPicPr>
            <p:cNvPr id="10" name="Picture 9" descr="A black background with a black square&#10;&#10;Description automatically generated with medium confidence">
              <a:extLst>
                <a:ext uri="{FF2B5EF4-FFF2-40B4-BE49-F238E27FC236}">
                  <a16:creationId xmlns:a16="http://schemas.microsoft.com/office/drawing/2014/main" id="{CF54A6B6-74A0-BD55-4393-B434AF425A6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86800" y="2074607"/>
              <a:ext cx="2708786" cy="2708786"/>
            </a:xfrm>
            <a:prstGeom prst="rect">
              <a:avLst/>
            </a:prstGeom>
          </p:spPr>
        </p:pic>
      </p:grpSp>
    </p:spTree>
    <p:custDataLst>
      <p:tags r:id="rId1"/>
    </p:custDataLst>
    <p:extLst>
      <p:ext uri="{BB962C8B-B14F-4D97-AF65-F5344CB8AC3E}">
        <p14:creationId xmlns:p14="http://schemas.microsoft.com/office/powerpoint/2010/main" val="6079948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BC569-137D-1E6B-4E81-AE615EF4A5C9}"/>
              </a:ext>
            </a:extLst>
          </p:cNvPr>
          <p:cNvSpPr>
            <a:spLocks noGrp="1"/>
          </p:cNvSpPr>
          <p:nvPr>
            <p:ph type="title"/>
          </p:nvPr>
        </p:nvSpPr>
        <p:spPr/>
        <p:txBody>
          <a:bodyPr/>
          <a:lstStyle/>
          <a:p>
            <a:r>
              <a:rPr lang="en-AU" sz="800" dirty="0">
                <a:solidFill>
                  <a:srgbClr val="E8EAED"/>
                </a:solidFill>
                <a:latin typeface="+mn-lt"/>
              </a:rPr>
              <a:t>Slide 34 I do</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where  </a:t>
            </a:r>
            <a:r>
              <a:rPr lang="en-US" sz="9600" err="1">
                <a:solidFill>
                  <a:srgbClr val="4557AD"/>
                </a:solidFill>
                <a:latin typeface="Tenorite" pitchFamily="2" charset="0"/>
                <a:ea typeface="Verdana" panose="020B0604030504040204" pitchFamily="34" charset="0"/>
                <a:cs typeface="Verdana" panose="020B0604030504040204" pitchFamily="34" charset="0"/>
              </a:rPr>
              <a:t>where</a:t>
            </a:r>
            <a:r>
              <a:rPr lang="en-US" sz="9600">
                <a:solidFill>
                  <a:srgbClr val="4557AD"/>
                </a:solidFill>
                <a:latin typeface="Tenorite" pitchFamily="2" charset="0"/>
                <a:ea typeface="Verdana" panose="020B0604030504040204" pitchFamily="34" charset="0"/>
                <a:cs typeface="Verdana" panose="020B0604030504040204" pitchFamily="34" charset="0"/>
              </a:rPr>
              <a:t>  </a:t>
            </a:r>
            <a:r>
              <a:rPr lang="en-US" sz="9600" err="1">
                <a:solidFill>
                  <a:srgbClr val="4557AD"/>
                </a:solidFill>
                <a:latin typeface="Tenorite" pitchFamily="2" charset="0"/>
                <a:ea typeface="Verdana" panose="020B0604030504040204" pitchFamily="34" charset="0"/>
                <a:cs typeface="Verdana" panose="020B0604030504040204" pitchFamily="34" charset="0"/>
              </a:rPr>
              <a:t>where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5F762-9687-AB7E-6F7F-F3F543D15DD2}"/>
              </a:ext>
            </a:extLst>
          </p:cNvPr>
          <p:cNvSpPr>
            <a:spLocks noGrp="1"/>
          </p:cNvSpPr>
          <p:nvPr>
            <p:ph type="title"/>
          </p:nvPr>
        </p:nvSpPr>
        <p:spPr/>
        <p:txBody>
          <a:bodyPr/>
          <a:lstStyle/>
          <a:p>
            <a:r>
              <a:rPr lang="en-AU" sz="800" dirty="0">
                <a:solidFill>
                  <a:srgbClr val="E8EAED"/>
                </a:solidFill>
                <a:latin typeface="+mn-lt"/>
              </a:rPr>
              <a:t>Slide 35 We do</a:t>
            </a:r>
          </a:p>
        </p:txBody>
      </p:sp>
      <p:sp>
        <p:nvSpPr>
          <p:cNvPr id="3" name="Content Placeholder 2">
            <a:extLst>
              <a:ext uri="{FF2B5EF4-FFF2-40B4-BE49-F238E27FC236}">
                <a16:creationId xmlns:a16="http://schemas.microsoft.com/office/drawing/2014/main" id="{1BD67CF7-C3BD-E1C7-8BE9-C4A4D1C49752}"/>
              </a:ext>
            </a:extLst>
          </p:cNvPr>
          <p:cNvSpPr txBox="1">
            <a:spLocks/>
          </p:cNvSpPr>
          <p:nvPr/>
        </p:nvSpPr>
        <p:spPr>
          <a:xfrm>
            <a:off x="263716" y="2910432"/>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where  </a:t>
            </a:r>
            <a:r>
              <a:rPr lang="en-US" sz="9600" err="1">
                <a:solidFill>
                  <a:srgbClr val="4557AD"/>
                </a:solidFill>
                <a:latin typeface="Tenorite" pitchFamily="2" charset="0"/>
                <a:ea typeface="Verdana" panose="020B0604030504040204" pitchFamily="34" charset="0"/>
                <a:cs typeface="Verdana" panose="020B0604030504040204" pitchFamily="34" charset="0"/>
              </a:rPr>
              <a:t>where</a:t>
            </a:r>
            <a:r>
              <a:rPr lang="en-US" sz="9600">
                <a:solidFill>
                  <a:srgbClr val="4557AD"/>
                </a:solidFill>
                <a:latin typeface="Tenorite" pitchFamily="2" charset="0"/>
                <a:ea typeface="Verdana" panose="020B0604030504040204" pitchFamily="34" charset="0"/>
                <a:cs typeface="Verdana" panose="020B0604030504040204" pitchFamily="34" charset="0"/>
              </a:rPr>
              <a:t>  </a:t>
            </a:r>
            <a:r>
              <a:rPr lang="en-US" sz="9600" err="1">
                <a:solidFill>
                  <a:srgbClr val="4557AD"/>
                </a:solidFill>
                <a:latin typeface="Tenorite" pitchFamily="2" charset="0"/>
                <a:ea typeface="Verdana" panose="020B0604030504040204" pitchFamily="34" charset="0"/>
                <a:cs typeface="Verdana" panose="020B0604030504040204" pitchFamily="34" charset="0"/>
              </a:rPr>
              <a:t>where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6713B2-42B5-4DE3-B66C-5AF9087E86BE}"/>
              </a:ext>
            </a:extLst>
          </p:cNvPr>
          <p:cNvSpPr>
            <a:spLocks noGrp="1"/>
          </p:cNvSpPr>
          <p:nvPr>
            <p:ph type="title"/>
          </p:nvPr>
        </p:nvSpPr>
        <p:spPr/>
        <p:txBody>
          <a:bodyPr/>
          <a:lstStyle/>
          <a:p>
            <a:r>
              <a:rPr lang="en-AU" sz="800" dirty="0">
                <a:solidFill>
                  <a:srgbClr val="E8EAED"/>
                </a:solidFill>
                <a:latin typeface="+mn-lt"/>
              </a:rPr>
              <a:t>Slide 36 I do</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“My stuff is where I left it,” said Cliff in a huff.</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3411FD0-2FDD-A606-19DF-33D39444B00F}"/>
              </a:ext>
            </a:extLst>
          </p:cNvPr>
          <p:cNvSpPr>
            <a:spLocks noGrp="1"/>
          </p:cNvSpPr>
          <p:nvPr>
            <p:ph type="title"/>
          </p:nvPr>
        </p:nvSpPr>
        <p:spPr/>
        <p:txBody>
          <a:bodyPr/>
          <a:lstStyle/>
          <a:p>
            <a:r>
              <a:rPr lang="en-AU" sz="800" dirty="0">
                <a:solidFill>
                  <a:srgbClr val="E8EAED"/>
                </a:solidFill>
                <a:latin typeface="+mn-lt"/>
              </a:rPr>
              <a:t>Slide 37 We do</a:t>
            </a: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Jeff went huff and </a:t>
            </a:r>
            <a:r>
              <a:rPr lang="en-US" sz="8000" dirty="0">
                <a:solidFill>
                  <a:srgbClr val="4557AD"/>
                </a:solidFill>
                <a:latin typeface="Tenorite" pitchFamily="2" charset="0"/>
                <a:ea typeface="Verdana" panose="020B0604030504040204" pitchFamily="34" charset="0"/>
                <a:cs typeface="Verdana" panose="020B0604030504040204" pitchFamily="34" charset="0"/>
              </a:rPr>
              <a:t>Tiff</a:t>
            </a:r>
            <a:r>
              <a:rPr lang="en-US" sz="8000">
                <a:solidFill>
                  <a:srgbClr val="4557AD"/>
                </a:solidFill>
                <a:latin typeface="Tenorite" pitchFamily="2" charset="0"/>
                <a:ea typeface="Verdana" panose="020B0604030504040204" pitchFamily="34" charset="0"/>
                <a:cs typeface="Verdana" panose="020B0604030504040204" pitchFamily="34" charset="0"/>
              </a:rPr>
              <a:t> went puff.</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63302E-89D1-89E9-70A7-1B07501A4A25}"/>
              </a:ext>
            </a:extLst>
          </p:cNvPr>
          <p:cNvSpPr>
            <a:spLocks noGrp="1"/>
          </p:cNvSpPr>
          <p:nvPr>
            <p:ph type="title"/>
          </p:nvPr>
        </p:nvSpPr>
        <p:spPr/>
        <p:txBody>
          <a:bodyPr/>
          <a:lstStyle/>
          <a:p>
            <a:r>
              <a:rPr lang="en-AU" sz="800" dirty="0">
                <a:solidFill>
                  <a:srgbClr val="E8EAED"/>
                </a:solidFill>
                <a:latin typeface="+mn-lt"/>
              </a:rPr>
              <a:t>Slide 38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685C34-0A48-F166-EDE8-9DA2E0ED249A}"/>
              </a:ext>
            </a:extLst>
          </p:cNvPr>
          <p:cNvSpPr>
            <a:spLocks noGrp="1"/>
          </p:cNvSpPr>
          <p:nvPr>
            <p:ph type="title"/>
          </p:nvPr>
        </p:nvSpPr>
        <p:spPr/>
        <p:txBody>
          <a:bodyPr/>
          <a:lstStyle/>
          <a:p>
            <a:r>
              <a:rPr lang="en-AU" sz="800" dirty="0">
                <a:solidFill>
                  <a:srgbClr val="E8EAED"/>
                </a:solidFill>
                <a:latin typeface="+mn-lt"/>
              </a:rPr>
              <a:t>Slide 39 We do</a:t>
            </a: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4 Review</a:t>
            </a:r>
            <a:endParaRPr lang="en-AU" sz="800" dirty="0">
              <a:solidFill>
                <a:srgbClr val="E8EAED"/>
              </a:solidFill>
              <a:latin typeface="+mn-lt"/>
            </a:endParaRPr>
          </a:p>
        </p:txBody>
      </p:sp>
      <p:grpSp>
        <p:nvGrpSpPr>
          <p:cNvPr id="3" name="Group 2" descr="A short vowel sound hand gesture and a long vowel sound hand gesture ">
            <a:extLst>
              <a:ext uri="{FF2B5EF4-FFF2-40B4-BE49-F238E27FC236}">
                <a16:creationId xmlns:a16="http://schemas.microsoft.com/office/drawing/2014/main" id="{976E1D2D-E457-37A5-9EC5-D20897006E5D}"/>
              </a:ext>
            </a:extLst>
          </p:cNvPr>
          <p:cNvGrpSpPr/>
          <p:nvPr/>
        </p:nvGrpSpPr>
        <p:grpSpPr>
          <a:xfrm>
            <a:off x="1968034" y="1591235"/>
            <a:ext cx="7927320" cy="3689815"/>
            <a:chOff x="1968034" y="1591235"/>
            <a:chExt cx="7927320" cy="3689815"/>
          </a:xfrm>
        </p:grpSpPr>
        <p:pic>
          <p:nvPicPr>
            <p:cNvPr id="5" name="Picture 4" descr="A blue hands in a circle&#10;&#10;AI-generated content may be incorrect.">
              <a:extLst>
                <a:ext uri="{FF2B5EF4-FFF2-40B4-BE49-F238E27FC236}">
                  <a16:creationId xmlns:a16="http://schemas.microsoft.com/office/drawing/2014/main" id="{C327582C-24B7-C4FA-3168-66CD371FD2EE}"/>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968034" y="1605521"/>
              <a:ext cx="3675529" cy="3675529"/>
            </a:xfrm>
            <a:prstGeom prst="rect">
              <a:avLst/>
            </a:prstGeom>
          </p:spPr>
        </p:pic>
        <p:pic>
          <p:nvPicPr>
            <p:cNvPr id="7" name="Picture 6">
              <a:extLst>
                <a:ext uri="{FF2B5EF4-FFF2-40B4-BE49-F238E27FC236}">
                  <a16:creationId xmlns:a16="http://schemas.microsoft.com/office/drawing/2014/main" id="{550571F0-25DD-D3B8-868F-2A85C5644A50}"/>
                </a:ext>
              </a:extLst>
            </p:cNvPr>
            <p:cNvPicPr>
              <a:picLocks noChangeAspect="1"/>
            </p:cNvPicPr>
            <p:nvPr/>
          </p:nvPicPr>
          <p:blipFill>
            <a:blip r:embed="rId5"/>
            <a:stretch>
              <a:fillRect/>
            </a:stretch>
          </p:blipFill>
          <p:spPr>
            <a:xfrm>
              <a:off x="6219825" y="1591235"/>
              <a:ext cx="3675529" cy="3675529"/>
            </a:xfrm>
            <a:prstGeom prst="rect">
              <a:avLst/>
            </a:prstGeom>
          </p:spPr>
        </p:pic>
      </p:grpSp>
    </p:spTree>
    <p:extLst>
      <p:ext uri="{BB962C8B-B14F-4D97-AF65-F5344CB8AC3E}">
        <p14:creationId xmlns:p14="http://schemas.microsoft.com/office/powerpoint/2010/main" val="34877163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F1BD4-8740-95A1-AD48-7C088DDB4F43}"/>
              </a:ext>
            </a:extLst>
          </p:cNvPr>
          <p:cNvSpPr>
            <a:spLocks noGrp="1"/>
          </p:cNvSpPr>
          <p:nvPr>
            <p:ph type="title"/>
          </p:nvPr>
        </p:nvSpPr>
        <p:spPr/>
        <p:txBody>
          <a:bodyPr/>
          <a:lstStyle/>
          <a:p>
            <a:r>
              <a:rPr lang="en-AU" sz="800" dirty="0">
                <a:solidFill>
                  <a:srgbClr val="E8EAED"/>
                </a:solidFill>
                <a:latin typeface="+mn-lt"/>
              </a:rPr>
              <a:t>Slide 40 Check for understanding</a:t>
            </a: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A64074C-00CD-A648-A213-5BDFB399214B}"/>
              </a:ext>
            </a:extLst>
          </p:cNvPr>
          <p:cNvSpPr txBox="1">
            <a:spLocks/>
          </p:cNvSpPr>
          <p:nvPr/>
        </p:nvSpPr>
        <p:spPr>
          <a:xfrm>
            <a:off x="3813303" y="2832253"/>
            <a:ext cx="252667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2559C9B1-5E5D-222A-6D79-9DC848ADCD90}"/>
              </a:ext>
            </a:extLst>
          </p:cNvPr>
          <p:cNvSpPr txBox="1"/>
          <p:nvPr/>
        </p:nvSpPr>
        <p:spPr>
          <a:xfrm>
            <a:off x="4585158" y="3387109"/>
            <a:ext cx="982961"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ff</a:t>
            </a:r>
            <a:endParaRPr lang="en-AU" sz="96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huff</a:t>
            </a:r>
          </a:p>
          <a:p>
            <a:pPr marL="0" indent="0" algn="ctr">
              <a:buFont typeface="Arial" panose="020B0604020202020204" pitchFamily="34" charset="0"/>
              <a:buNone/>
            </a:pPr>
            <a:r>
              <a:rPr lang="en-US" sz="4400">
                <a:solidFill>
                  <a:srgbClr val="4557AD"/>
                </a:solidFill>
                <a:latin typeface="Tenorite" pitchFamily="2" charset="0"/>
                <a:cs typeface="Arial"/>
              </a:rPr>
              <a:t>stuff</a:t>
            </a:r>
          </a:p>
          <a:p>
            <a:pPr marL="0" indent="0" algn="ctr">
              <a:buFont typeface="Arial" panose="020B0604020202020204" pitchFamily="34" charset="0"/>
              <a:buNone/>
            </a:pPr>
            <a:r>
              <a:rPr lang="en-US" sz="4400">
                <a:solidFill>
                  <a:srgbClr val="4557AD"/>
                </a:solidFill>
                <a:latin typeface="Tenorite" pitchFamily="2" charset="0"/>
                <a:cs typeface="Arial"/>
              </a:rPr>
              <a:t>bluff</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grpSp>
        <p:nvGrpSpPr>
          <p:cNvPr id="10" name="Group 9">
            <a:extLst>
              <a:ext uri="{FF2B5EF4-FFF2-40B4-BE49-F238E27FC236}">
                <a16:creationId xmlns:a16="http://schemas.microsoft.com/office/drawing/2014/main" id="{81EA8FC5-BFC5-5C1B-E7B5-3675BB6D0227}"/>
              </a:ext>
              <a:ext uri="{C183D7F6-B498-43B3-948B-1728B52AA6E4}">
                <adec:decorative xmlns:adec="http://schemas.microsoft.com/office/drawing/2017/decorative" val="1"/>
              </a:ext>
            </a:extLst>
          </p:cNvPr>
          <p:cNvGrpSpPr/>
          <p:nvPr/>
        </p:nvGrpSpPr>
        <p:grpSpPr>
          <a:xfrm>
            <a:off x="10000872" y="1900112"/>
            <a:ext cx="800799" cy="590023"/>
            <a:chOff x="10000872" y="1900112"/>
            <a:chExt cx="800799" cy="590023"/>
          </a:xfrm>
        </p:grpSpPr>
        <p:sp>
          <p:nvSpPr>
            <p:cNvPr id="23" name="Rounded Rectangle 22">
              <a:extLst>
                <a:ext uri="{FF2B5EF4-FFF2-40B4-BE49-F238E27FC236}">
                  <a16:creationId xmlns:a16="http://schemas.microsoft.com/office/drawing/2014/main" id="{340F8334-8658-CE4B-90F2-585D85B93D0A}"/>
                </a:ext>
              </a:extLst>
            </p:cNvPr>
            <p:cNvSpPr/>
            <p:nvPr userDrawn="1"/>
          </p:nvSpPr>
          <p:spPr>
            <a:xfrm>
              <a:off x="10000872"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A9A07C20-F140-C944-9547-9680FEE973D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grpSp>
      <p:grpSp>
        <p:nvGrpSpPr>
          <p:cNvPr id="5" name="Group 4">
            <a:extLst>
              <a:ext uri="{FF2B5EF4-FFF2-40B4-BE49-F238E27FC236}">
                <a16:creationId xmlns:a16="http://schemas.microsoft.com/office/drawing/2014/main" id="{F85D41E3-3867-453F-3A6C-B6E6DBCA8DDD}"/>
              </a:ext>
              <a:ext uri="{C183D7F6-B498-43B3-948B-1728B52AA6E4}">
                <adec:decorative xmlns:adec="http://schemas.microsoft.com/office/drawing/2017/decorative" val="1"/>
              </a:ext>
            </a:extLst>
          </p:cNvPr>
          <p:cNvGrpSpPr/>
          <p:nvPr/>
        </p:nvGrpSpPr>
        <p:grpSpPr>
          <a:xfrm>
            <a:off x="7304531" y="1891643"/>
            <a:ext cx="800799" cy="598492"/>
            <a:chOff x="7304531" y="1891643"/>
            <a:chExt cx="800799" cy="598492"/>
          </a:xfrm>
        </p:grpSpPr>
        <p:sp>
          <p:nvSpPr>
            <p:cNvPr id="26" name="Rounded Rectangle 25">
              <a:extLst>
                <a:ext uri="{FF2B5EF4-FFF2-40B4-BE49-F238E27FC236}">
                  <a16:creationId xmlns:a16="http://schemas.microsoft.com/office/drawing/2014/main" id="{D1776D6C-CB5A-5248-A6F9-D1C2C6C99B2B}"/>
                </a:ext>
              </a:extLst>
            </p:cNvPr>
            <p:cNvSpPr/>
            <p:nvPr/>
          </p:nvSpPr>
          <p:spPr>
            <a:xfrm>
              <a:off x="7304531"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AF11A6D7-F3DB-A545-83F8-5AF1FD4398F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grpSp>
      <p:pic>
        <p:nvPicPr>
          <p:cNvPr id="9" name="Picture 8" descr="puff">
            <a:extLst>
              <a:ext uri="{FF2B5EF4-FFF2-40B4-BE49-F238E27FC236}">
                <a16:creationId xmlns:a16="http://schemas.microsoft.com/office/drawing/2014/main" id="{9BAAD768-F137-E081-E1C5-0DF1A6D98B6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29031" y="3412111"/>
            <a:ext cx="743415" cy="743415"/>
          </a:xfrm>
          <a:prstGeom prst="rect">
            <a:avLst/>
          </a:prstGeom>
        </p:spPr>
      </p:pic>
      <p:pic>
        <p:nvPicPr>
          <p:cNvPr id="14" name="Picture 13" descr="off">
            <a:extLst>
              <a:ext uri="{FF2B5EF4-FFF2-40B4-BE49-F238E27FC236}">
                <a16:creationId xmlns:a16="http://schemas.microsoft.com/office/drawing/2014/main" id="{89D6865F-35BC-1F12-B7B7-89E22FB57AE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029030" y="4401025"/>
            <a:ext cx="743416" cy="743416"/>
          </a:xfrm>
          <a:prstGeom prst="rect">
            <a:avLst/>
          </a:prstGeom>
        </p:spPr>
      </p:pic>
      <p:pic>
        <p:nvPicPr>
          <p:cNvPr id="16" name="Picture 15" descr="gruff">
            <a:extLst>
              <a:ext uri="{FF2B5EF4-FFF2-40B4-BE49-F238E27FC236}">
                <a16:creationId xmlns:a16="http://schemas.microsoft.com/office/drawing/2014/main" id="{7BAF06B8-CF2A-BCB7-2F82-4B37BFC50DC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83818" y="5205700"/>
            <a:ext cx="1033840" cy="1033840"/>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5B4068D-4371-1ECB-88DF-6654C4CA6A21}"/>
              </a:ext>
            </a:extLst>
          </p:cNvPr>
          <p:cNvSpPr>
            <a:spLocks noGrp="1"/>
          </p:cNvSpPr>
          <p:nvPr>
            <p:ph type="title"/>
          </p:nvPr>
        </p:nvSpPr>
        <p:spPr/>
        <p:txBody>
          <a:bodyPr/>
          <a:lstStyle/>
          <a:p>
            <a:r>
              <a:rPr lang="en-AU" sz="800" dirty="0">
                <a:solidFill>
                  <a:srgbClr val="E8EAED"/>
                </a:solidFill>
                <a:latin typeface="+mn-lt"/>
              </a:rPr>
              <a:t>Slide 41 Check</a:t>
            </a:r>
            <a:r>
              <a:rPr lang="en-AU" sz="800" baseline="0" dirty="0">
                <a:solidFill>
                  <a:srgbClr val="E8EAED"/>
                </a:solidFill>
                <a:latin typeface="+mn-lt"/>
              </a:rPr>
              <a:t> for understanding</a:t>
            </a:r>
            <a:endParaRPr lang="en-AU" sz="800" dirty="0">
              <a:solidFill>
                <a:srgbClr val="E8EAED"/>
              </a:solidFill>
              <a:latin typeface="+mn-lt"/>
            </a:endParaRPr>
          </a:p>
        </p:txBody>
      </p:sp>
      <p:pic>
        <p:nvPicPr>
          <p:cNvPr id="2" name="Picture 1" descr="Image of student sheeet phase 7 lesson 1">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49165" y="415700"/>
            <a:ext cx="4094468" cy="5781144"/>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789027-5AC3-BFDE-92A6-6D85DFC35938}"/>
              </a:ext>
            </a:extLst>
          </p:cNvPr>
          <p:cNvSpPr>
            <a:spLocks noGrp="1"/>
          </p:cNvSpPr>
          <p:nvPr>
            <p:ph type="title"/>
          </p:nvPr>
        </p:nvSpPr>
        <p:spPr/>
        <p:txBody>
          <a:bodyPr/>
          <a:lstStyle/>
          <a:p>
            <a:r>
              <a:rPr lang="en-AU" sz="800" dirty="0">
                <a:solidFill>
                  <a:srgbClr val="E8EAED"/>
                </a:solidFill>
                <a:latin typeface="+mn-lt"/>
              </a:rPr>
              <a:t>Slide 42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DCE318-3393-ED39-0CC8-44D0362F870A}"/>
              </a:ext>
            </a:extLst>
          </p:cNvPr>
          <p:cNvSpPr>
            <a:spLocks noGrp="1"/>
          </p:cNvSpPr>
          <p:nvPr>
            <p:ph type="title"/>
          </p:nvPr>
        </p:nvSpPr>
        <p:spPr/>
        <p:txBody>
          <a:bodyPr>
            <a:normAutofit/>
          </a:bodyPr>
          <a:lstStyle/>
          <a:p>
            <a:r>
              <a:rPr lang="en-AU" sz="800" dirty="0">
                <a:solidFill>
                  <a:srgbClr val="E8EAED"/>
                </a:solidFill>
                <a:latin typeface="+mn-lt"/>
              </a:rPr>
              <a:t>Slide</a:t>
            </a:r>
            <a:r>
              <a:rPr lang="en-AU" sz="800" baseline="0" dirty="0">
                <a:solidFill>
                  <a:srgbClr val="E8EAED"/>
                </a:solidFill>
                <a:latin typeface="+mn-lt"/>
              </a:rPr>
              <a:t> 43 End of presentation</a:t>
            </a:r>
            <a:endParaRPr lang="en-AU" sz="800" dirty="0">
              <a:solidFill>
                <a:srgbClr val="E8EAED"/>
              </a:solidFill>
              <a:latin typeface="+mn-lt"/>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5 Review</a:t>
            </a:r>
            <a:endParaRPr lang="en-AU" sz="800" dirty="0">
              <a:solidFill>
                <a:srgbClr val="E8EAED"/>
              </a:solidFill>
              <a:latin typeface="+mn-lt"/>
            </a:endParaRPr>
          </a:p>
        </p:txBody>
      </p:sp>
      <p:grpSp>
        <p:nvGrpSpPr>
          <p:cNvPr id="2" name="Group 1" descr="q x">
            <a:extLst>
              <a:ext uri="{FF2B5EF4-FFF2-40B4-BE49-F238E27FC236}">
                <a16:creationId xmlns:a16="http://schemas.microsoft.com/office/drawing/2014/main" id="{4777ACAB-E1F8-D77B-243E-0295AEB3758F}"/>
              </a:ext>
            </a:extLst>
          </p:cNvPr>
          <p:cNvGrpSpPr/>
          <p:nvPr/>
        </p:nvGrpSpPr>
        <p:grpSpPr>
          <a:xfrm>
            <a:off x="2734995" y="2170963"/>
            <a:ext cx="6722010" cy="2516074"/>
            <a:chOff x="4337900" y="3493393"/>
            <a:chExt cx="6722010" cy="2516074"/>
          </a:xfrm>
        </p:grpSpPr>
        <p:sp>
          <p:nvSpPr>
            <p:cNvPr id="4" name="Content Placeholder 2">
              <a:extLst>
                <a:ext uri="{FF2B5EF4-FFF2-40B4-BE49-F238E27FC236}">
                  <a16:creationId xmlns:a16="http://schemas.microsoft.com/office/drawing/2014/main" id="{537F1E97-9463-3C16-6C5C-3F801541DA2F}"/>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q</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46F7B6A5-5508-7DC8-DDB9-3E18F07B1C60}"/>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x</a:t>
              </a:r>
              <a:endParaRPr lang="en-AU" sz="17500">
                <a:solidFill>
                  <a:srgbClr val="4557AD"/>
                </a:solidFill>
                <a:latin typeface="Tenorite" pitchFamily="2" charset="0"/>
                <a:cs typeface="Arial"/>
              </a:endParaRPr>
            </a:p>
          </p:txBody>
        </p:sp>
      </p:grpSp>
    </p:spTree>
    <p:extLst>
      <p:ext uri="{BB962C8B-B14F-4D97-AF65-F5344CB8AC3E}">
        <p14:creationId xmlns:p14="http://schemas.microsoft.com/office/powerpoint/2010/main" val="36965075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6372309-B7DD-0DEB-FBAE-A9D8DAD50C00}"/>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6 Review</a:t>
            </a:r>
            <a:endParaRPr lang="en-AU" sz="800" dirty="0">
              <a:solidFill>
                <a:srgbClr val="E8EAED"/>
              </a:solidFill>
              <a:latin typeface="+mn-lt"/>
            </a:endParaRPr>
          </a:p>
        </p:txBody>
      </p:sp>
      <p:pic>
        <p:nvPicPr>
          <p:cNvPr id="2" name="Graphic 1" descr="Pencil outline">
            <a:extLst>
              <a:ext uri="{FF2B5EF4-FFF2-40B4-BE49-F238E27FC236}">
                <a16:creationId xmlns:a16="http://schemas.microsoft.com/office/drawing/2014/main" id="{BDD00C41-B838-E65A-76DA-BA790D8630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07831" y="1764062"/>
            <a:ext cx="3671538" cy="3671538"/>
          </a:xfrm>
          <a:prstGeom prst="rect">
            <a:avLst/>
          </a:prstGeom>
        </p:spPr>
      </p:pic>
    </p:spTree>
    <p:extLst>
      <p:ext uri="{BB962C8B-B14F-4D97-AF65-F5344CB8AC3E}">
        <p14:creationId xmlns:p14="http://schemas.microsoft.com/office/powerpoint/2010/main" val="889955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BF0AC-CE41-759D-9D44-705FB245B227}"/>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7 Review</a:t>
            </a:r>
            <a:endParaRPr lang="en-AU" sz="800" dirty="0">
              <a:solidFill>
                <a:srgbClr val="E8EAED"/>
              </a:solidFill>
              <a:latin typeface="+mn-lt"/>
            </a:endParaRPr>
          </a:p>
        </p:txBody>
      </p:sp>
      <p:sp>
        <p:nvSpPr>
          <p:cNvPr id="4" name="Content Placeholder 2">
            <a:extLst>
              <a:ext uri="{FF2B5EF4-FFF2-40B4-BE49-F238E27FC236}">
                <a16:creationId xmlns:a16="http://schemas.microsoft.com/office/drawing/2014/main" id="{D62B74EC-96FA-4FBD-6FD1-CC746C34CE51}"/>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no   ox   pegs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3294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BDDBF4D-2F6E-02F2-19E7-7BE81B565DC0}"/>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8 Review</a:t>
            </a:r>
            <a:endParaRPr lang="en-AU" sz="800" dirty="0">
              <a:solidFill>
                <a:srgbClr val="E8EAED"/>
              </a:solidFill>
              <a:latin typeface="+mn-lt"/>
            </a:endParaRPr>
          </a:p>
        </p:txBody>
      </p:sp>
      <p:grpSp>
        <p:nvGrpSpPr>
          <p:cNvPr id="2" name="Group 1" descr="mix, quack go">
            <a:extLst>
              <a:ext uri="{FF2B5EF4-FFF2-40B4-BE49-F238E27FC236}">
                <a16:creationId xmlns:a16="http://schemas.microsoft.com/office/drawing/2014/main" id="{0A8958FB-B884-A019-9F4F-DCC1F7AA5690}"/>
              </a:ext>
            </a:extLst>
          </p:cNvPr>
          <p:cNvGrpSpPr/>
          <p:nvPr/>
        </p:nvGrpSpPr>
        <p:grpSpPr>
          <a:xfrm>
            <a:off x="1059447" y="2076769"/>
            <a:ext cx="10684822" cy="2704462"/>
            <a:chOff x="1059447" y="2076769"/>
            <a:chExt cx="10684822" cy="2704462"/>
          </a:xfrm>
        </p:grpSpPr>
        <p:pic>
          <p:nvPicPr>
            <p:cNvPr id="3" name="Picture 2">
              <a:extLst>
                <a:ext uri="{FF2B5EF4-FFF2-40B4-BE49-F238E27FC236}">
                  <a16:creationId xmlns:a16="http://schemas.microsoft.com/office/drawing/2014/main" id="{6F84B4C0-60B2-F685-0001-2BE082B702A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9447" y="2263655"/>
              <a:ext cx="2330690" cy="2330690"/>
            </a:xfrm>
            <a:prstGeom prst="rect">
              <a:avLst/>
            </a:prstGeom>
          </p:spPr>
        </p:pic>
        <p:pic>
          <p:nvPicPr>
            <p:cNvPr id="4" name="Picture 3">
              <a:extLst>
                <a:ext uri="{FF2B5EF4-FFF2-40B4-BE49-F238E27FC236}">
                  <a16:creationId xmlns:a16="http://schemas.microsoft.com/office/drawing/2014/main" id="{702945BA-34DC-764A-DEA9-71C3ACF353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57800" y="2263655"/>
              <a:ext cx="2806052" cy="2330690"/>
            </a:xfrm>
            <a:prstGeom prst="rect">
              <a:avLst/>
            </a:prstGeom>
          </p:spPr>
        </p:pic>
        <p:pic>
          <p:nvPicPr>
            <p:cNvPr id="5" name="Picture 4">
              <a:extLst>
                <a:ext uri="{FF2B5EF4-FFF2-40B4-BE49-F238E27FC236}">
                  <a16:creationId xmlns:a16="http://schemas.microsoft.com/office/drawing/2014/main" id="{1D84DA10-56E2-5EAB-0EF3-21CE2220E9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39807" y="2076769"/>
              <a:ext cx="2704462" cy="2704462"/>
            </a:xfrm>
            <a:prstGeom prst="rect">
              <a:avLst/>
            </a:prstGeom>
          </p:spPr>
        </p:pic>
      </p:grpSp>
    </p:spTree>
    <p:extLst>
      <p:ext uri="{BB962C8B-B14F-4D97-AF65-F5344CB8AC3E}">
        <p14:creationId xmlns:p14="http://schemas.microsoft.com/office/powerpoint/2010/main" val="3262189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9 Review</a:t>
            </a:r>
            <a:endParaRPr lang="en-AU" sz="800" dirty="0">
              <a:solidFill>
                <a:srgbClr val="E8EAED"/>
              </a:solidFill>
              <a:latin typeface="+mn-lt"/>
            </a:endParaRPr>
          </a:p>
        </p:txBody>
      </p:sp>
      <p:sp>
        <p:nvSpPr>
          <p:cNvPr id="3" name="Title 1">
            <a:extLst>
              <a:ext uri="{FF2B5EF4-FFF2-40B4-BE49-F238E27FC236}">
                <a16:creationId xmlns:a16="http://schemas.microsoft.com/office/drawing/2014/main" id="{189F74AF-C93F-E432-A5E8-59968589B326}"/>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-s</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9734308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5" ma:contentTypeDescription="Create a new document." ma:contentTypeScope="" ma:versionID="f59fd6dfb918e50fe34ee862c39c136a">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A2203B61-63EC-4D8A-90FD-5FA48AEFA1C4}"/>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4B6B44C-FE25-47D4-AD61-028CF4DE9483}">
  <ds:schemaRefs>
    <ds:schemaRef ds:uri="http://purl.org/dc/elements/1.1/"/>
    <ds:schemaRef ds:uri="http://schemas.openxmlformats.org/package/2006/metadata/core-properties"/>
    <ds:schemaRef ds:uri="http://www.w3.org/XML/1998/namespace"/>
    <ds:schemaRef ds:uri="http://schemas.microsoft.com/office/2006/documentManagement/types"/>
    <ds:schemaRef ds:uri="http://purl.org/dc/terms/"/>
    <ds:schemaRef ds:uri="http://schemas.microsoft.com/office/2006/metadata/properties"/>
    <ds:schemaRef ds:uri="http://schemas.microsoft.com/office/infopath/2007/PartnerControls"/>
    <ds:schemaRef ds:uri="ff236c08-9611-4854-a4bb-16d44b7327b6"/>
    <ds:schemaRef ds:uri="64eff3df-e3d6-48ed-978f-45ff25640900"/>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763</TotalTime>
  <Words>5587</Words>
  <Application>Microsoft Office PowerPoint</Application>
  <PresentationFormat>Widescreen</PresentationFormat>
  <Paragraphs>687</Paragraphs>
  <Slides>43</Slides>
  <Notes>42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Aptos</vt:lpstr>
      <vt:lpstr>Arial</vt:lpstr>
      <vt:lpstr>Calibri</vt:lpstr>
      <vt:lpstr>Calibri Light</vt:lpstr>
      <vt:lpstr>Comic Sans MS</vt:lpstr>
      <vt:lpstr>Symbol</vt:lpstr>
      <vt:lpstr>Tenorite</vt:lpstr>
      <vt:lpstr>Office Theme</vt:lpstr>
      <vt:lpstr>Slide 1 Start of presentation, ff says /f/</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Review</vt:lpstr>
      <vt:lpstr>Slide 12 Review</vt:lpstr>
      <vt:lpstr>Slide 13 Review</vt:lpstr>
      <vt:lpstr>Slide 14 Review</vt:lpstr>
      <vt:lpstr>Slide 15 End of review, start of lesson</vt:lpstr>
      <vt:lpstr>Slide 16 Phonemic awareness</vt:lpstr>
      <vt:lpstr>Slide 17 Phonemic awareness</vt:lpstr>
      <vt:lpstr>Slide 18 Learning intention and success criteria</vt:lpstr>
      <vt:lpstr>Slide 19 I do</vt:lpstr>
      <vt:lpstr>Slide 20 I do</vt:lpstr>
      <vt:lpstr>Slide 21 We do</vt:lpstr>
      <vt:lpstr>Slide 22 I do</vt:lpstr>
      <vt:lpstr>Slide 23 I do</vt:lpstr>
      <vt:lpstr>Slide 24 I do</vt:lpstr>
      <vt:lpstr>Slide 25 We do</vt:lpstr>
      <vt:lpstr>Slide 26 We do</vt:lpstr>
      <vt:lpstr>Slide 27 We do</vt:lpstr>
      <vt:lpstr>Slide 28 I do</vt:lpstr>
      <vt:lpstr>Slide 29 I do</vt:lpstr>
      <vt:lpstr>Slide 30 I do</vt:lpstr>
      <vt:lpstr>Slide 31 We do</vt:lpstr>
      <vt:lpstr>Slide 32 We do</vt:lpstr>
      <vt:lpstr>Slide 33 We do</vt:lpstr>
      <vt:lpstr>Slide 34 I do</vt:lpstr>
      <vt:lpstr>Slide 35 We do</vt:lpstr>
      <vt:lpstr>Slide 36 I do</vt:lpstr>
      <vt:lpstr>Slide 37 We do</vt:lpstr>
      <vt:lpstr>Slide 38 I do</vt:lpstr>
      <vt:lpstr>Slide 39 We do</vt:lpstr>
      <vt:lpstr>Slide 40 Check for understanding</vt:lpstr>
      <vt:lpstr>Slide 41 Check for understanding</vt:lpstr>
      <vt:lpstr>Slide 42 You do</vt:lpstr>
      <vt:lpstr>Slide 43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6</cp:revision>
  <dcterms:created xsi:type="dcterms:W3CDTF">2021-01-11T06:19:08Z</dcterms:created>
  <dcterms:modified xsi:type="dcterms:W3CDTF">2026-03-31T23:42:56Z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80A9CB41-D9C9-45F8-A08A-7ED4A1C4E421</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8.1_0807</vt:lpwstr>
  </property>
</Properties>
</file>