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svg" ContentType="image/svg+xml"/>
  <Default Extension="vtt" ContentType="text/vt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7.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8.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9.xml" ContentType="application/vnd.openxmlformats-officedocument.presentationml.tags+xml"/>
  <Override PartName="/ppt/notesSlides/notesSlide14.xml" ContentType="application/vnd.openxmlformats-officedocument.presentationml.notesSlide+xml"/>
  <Override PartName="/ppt/tags/tag10.xml" ContentType="application/vnd.openxmlformats-officedocument.presentationml.tags+xml"/>
  <Override PartName="/ppt/notesSlides/notesSlide15.xml" ContentType="application/vnd.openxmlformats-officedocument.presentationml.notesSlide+xml"/>
  <Override PartName="/ppt/tags/tag11.xml" ContentType="application/vnd.openxmlformats-officedocument.presentationml.tags+xml"/>
  <Override PartName="/ppt/notesSlides/notesSlide16.xml" ContentType="application/vnd.openxmlformats-officedocument.presentationml.notesSlide+xml"/>
  <Override PartName="/ppt/tags/tag12.xml" ContentType="application/vnd.openxmlformats-officedocument.presentationml.tags+xml"/>
  <Override PartName="/ppt/notesSlides/notesSlide17.xml" ContentType="application/vnd.openxmlformats-officedocument.presentationml.notesSlide+xml"/>
  <Override PartName="/ppt/tags/tag13.xml" ContentType="application/vnd.openxmlformats-officedocument.presentationml.tags+xml"/>
  <Override PartName="/ppt/notesSlides/notesSlide18.xml" ContentType="application/vnd.openxmlformats-officedocument.presentationml.notesSlide+xml"/>
  <Override PartName="/ppt/tags/tag14.xml" ContentType="application/vnd.openxmlformats-officedocument.presentationml.tags+xml"/>
  <Override PartName="/ppt/notesSlides/notesSlide19.xml" ContentType="application/vnd.openxmlformats-officedocument.presentationml.notesSlide+xml"/>
  <Override PartName="/ppt/tags/tag15.xml" ContentType="application/vnd.openxmlformats-officedocument.presentationml.tags+xml"/>
  <Override PartName="/ppt/notesSlides/notesSlide20.xml" ContentType="application/vnd.openxmlformats-officedocument.presentationml.notesSlide+xml"/>
  <Override PartName="/ppt/tags/tag16.xml" ContentType="application/vnd.openxmlformats-officedocument.presentationml.tags+xml"/>
  <Override PartName="/ppt/notesSlides/notesSlide21.xml" ContentType="application/vnd.openxmlformats-officedocument.presentationml.notesSlide+xml"/>
  <Override PartName="/ppt/tags/tag17.xml" ContentType="application/vnd.openxmlformats-officedocument.presentationml.tags+xml"/>
  <Override PartName="/ppt/notesSlides/notesSlide22.xml" ContentType="application/vnd.openxmlformats-officedocument.presentationml.notesSlide+xml"/>
  <Override PartName="/ppt/tags/tag18.xml" ContentType="application/vnd.openxmlformats-officedocument.presentationml.tags+xml"/>
  <Override PartName="/ppt/notesSlides/notesSlide23.xml" ContentType="application/vnd.openxmlformats-officedocument.presentationml.notesSlide+xml"/>
  <Override PartName="/ppt/tags/tag19.xml" ContentType="application/vnd.openxmlformats-officedocument.presentationml.tags+xml"/>
  <Override PartName="/ppt/notesSlides/notesSlide24.xml" ContentType="application/vnd.openxmlformats-officedocument.presentationml.notesSlide+xml"/>
  <Override PartName="/ppt/tags/tag20.xml" ContentType="application/vnd.openxmlformats-officedocument.presentationml.tags+xml"/>
  <Override PartName="/ppt/notesSlides/notesSlide25.xml" ContentType="application/vnd.openxmlformats-officedocument.presentationml.notesSlide+xml"/>
  <Override PartName="/ppt/tags/tag21.xml" ContentType="application/vnd.openxmlformats-officedocument.presentationml.tags+xml"/>
  <Override PartName="/ppt/notesSlides/notesSlide26.xml" ContentType="application/vnd.openxmlformats-officedocument.presentationml.notesSlide+xml"/>
  <Override PartName="/ppt/tags/tag22.xml" ContentType="application/vnd.openxmlformats-officedocument.presentationml.tags+xml"/>
  <Override PartName="/ppt/notesSlides/notesSlide27.xml" ContentType="application/vnd.openxmlformats-officedocument.presentationml.notesSlide+xml"/>
  <Override PartName="/ppt/tags/tag23.xml" ContentType="application/vnd.openxmlformats-officedocument.presentationml.tags+xml"/>
  <Override PartName="/ppt/notesSlides/notesSlide28.xml" ContentType="application/vnd.openxmlformats-officedocument.presentationml.notesSlide+xml"/>
  <Override PartName="/ppt/tags/tag24.xml" ContentType="application/vnd.openxmlformats-officedocument.presentationml.tags+xml"/>
  <Override PartName="/ppt/notesSlides/notesSlide29.xml" ContentType="application/vnd.openxmlformats-officedocument.presentationml.notesSlide+xml"/>
  <Override PartName="/ppt/tags/tag25.xml" ContentType="application/vnd.openxmlformats-officedocument.presentationml.tags+xml"/>
  <Override PartName="/ppt/notesSlides/notesSlide30.xml" ContentType="application/vnd.openxmlformats-officedocument.presentationml.notesSlide+xml"/>
  <Override PartName="/ppt/tags/tag26.xml" ContentType="application/vnd.openxmlformats-officedocument.presentationml.tags+xml"/>
  <Override PartName="/ppt/notesSlides/notesSlide31.xml" ContentType="application/vnd.openxmlformats-officedocument.presentationml.notesSlide+xml"/>
  <Override PartName="/ppt/tags/tag27.xml" ContentType="application/vnd.openxmlformats-officedocument.presentationml.tags+xml"/>
  <Override PartName="/ppt/notesSlides/notesSlide32.xml" ContentType="application/vnd.openxmlformats-officedocument.presentationml.notesSlide+xml"/>
  <Override PartName="/ppt/tags/tag28.xml" ContentType="application/vnd.openxmlformats-officedocument.presentationml.tags+xml"/>
  <Override PartName="/ppt/notesSlides/notesSlide33.xml" ContentType="application/vnd.openxmlformats-officedocument.presentationml.notesSlide+xml"/>
  <Override PartName="/ppt/tags/tag29.xml" ContentType="application/vnd.openxmlformats-officedocument.presentationml.tags+xml"/>
  <Override PartName="/ppt/notesSlides/notesSlide34.xml" ContentType="application/vnd.openxmlformats-officedocument.presentationml.notesSlide+xml"/>
  <Override PartName="/ppt/tags/tag30.xml" ContentType="application/vnd.openxmlformats-officedocument.presentationml.tags+xml"/>
  <Override PartName="/ppt/notesSlides/notesSlide35.xml" ContentType="application/vnd.openxmlformats-officedocument.presentationml.notesSlide+xml"/>
  <Override PartName="/ppt/tags/tag31.xml" ContentType="application/vnd.openxmlformats-officedocument.presentationml.tags+xml"/>
  <Override PartName="/ppt/notesSlides/notesSlide36.xml" ContentType="application/vnd.openxmlformats-officedocument.presentationml.notesSlide+xml"/>
  <Override PartName="/ppt/tags/tag32.xml" ContentType="application/vnd.openxmlformats-officedocument.presentationml.tags+xml"/>
  <Override PartName="/ppt/notesSlides/notesSlide37.xml" ContentType="application/vnd.openxmlformats-officedocument.presentationml.notesSlide+xml"/>
  <Override PartName="/ppt/tags/tag33.xml" ContentType="application/vnd.openxmlformats-officedocument.presentationml.tags+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5"/>
  </p:notesMasterIdLst>
  <p:handoutMasterIdLst>
    <p:handoutMasterId r:id="rId46"/>
  </p:handoutMasterIdLst>
  <p:sldIdLst>
    <p:sldId id="520" r:id="rId5"/>
    <p:sldId id="627" r:id="rId6"/>
    <p:sldId id="596" r:id="rId7"/>
    <p:sldId id="587" r:id="rId8"/>
    <p:sldId id="541" r:id="rId9"/>
    <p:sldId id="512" r:id="rId10"/>
    <p:sldId id="594" r:id="rId11"/>
    <p:sldId id="528" r:id="rId12"/>
    <p:sldId id="529" r:id="rId13"/>
    <p:sldId id="595" r:id="rId14"/>
    <p:sldId id="514" r:id="rId15"/>
    <p:sldId id="515" r:id="rId16"/>
    <p:sldId id="516" r:id="rId17"/>
    <p:sldId id="498" r:id="rId18"/>
    <p:sldId id="522" r:id="rId19"/>
    <p:sldId id="546" r:id="rId20"/>
    <p:sldId id="474" r:id="rId21"/>
    <p:sldId id="475" r:id="rId22"/>
    <p:sldId id="476" r:id="rId23"/>
    <p:sldId id="589" r:id="rId24"/>
    <p:sldId id="477" r:id="rId25"/>
    <p:sldId id="478" r:id="rId26"/>
    <p:sldId id="479" r:id="rId27"/>
    <p:sldId id="590" r:id="rId28"/>
    <p:sldId id="480" r:id="rId29"/>
    <p:sldId id="481" r:id="rId30"/>
    <p:sldId id="482" r:id="rId31"/>
    <p:sldId id="483" r:id="rId32"/>
    <p:sldId id="484" r:id="rId33"/>
    <p:sldId id="485" r:id="rId34"/>
    <p:sldId id="539" r:id="rId35"/>
    <p:sldId id="540" r:id="rId36"/>
    <p:sldId id="488" r:id="rId37"/>
    <p:sldId id="489" r:id="rId38"/>
    <p:sldId id="490" r:id="rId39"/>
    <p:sldId id="491" r:id="rId40"/>
    <p:sldId id="492" r:id="rId41"/>
    <p:sldId id="493" r:id="rId42"/>
    <p:sldId id="494" r:id="rId43"/>
    <p:sldId id="499" r:id="rId44"/>
  </p:sldIdLst>
  <p:sldSz cx="12192000" cy="6858000"/>
  <p:notesSz cx="6858000" cy="9144000"/>
  <p:custDataLst>
    <p:tags r:id="rId4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BC55867-3F67-DC29-6602-F885A9703C4A}" name="Charmaine Kenner" initials="CK" userId="S::charmaine.kenner@esa.edu.au::525cc8d2-224e-44fd-aa57-afaebc349805" providerId="AD"/>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F2AA16A7-A401-F1E4-AE7E-451003CA81B3}" name="Elaine Stanley" initials="ES" userId="S::elaine.stanley@esa.edu.au::9dfc5ab9-b876-4d2e-b928-2720deac3464" providerId="AD"/>
  <p188:author id="{2FD99AAD-B026-24F9-EB68-BBA8E21BBC2C}" name="Kerrie Shanahan" initials="KS" userId="S::kerrie.shanahan@esa.edu.au::ae473d9f-76e9-476f-892f-2674ea963afc" providerId="AD"/>
  <p188:author id="{49F87EAE-6CC1-99D4-8E31-202EF7FA06F2}" name="Trish Wilson" initials="TW" userId="1a8d7cc3620296f7" providerId="Windows Live"/>
  <p188:author id="{AC1A14C9-5C87-F7A0-98A6-59A8A750B5A3}" name="Liz Heynes" initials="LH" userId="S::Liz.Heynes@esa.edu.au::e5ff50d5-f39a-42f6-9e9f-e790bcc8c38d" providerId="AD"/>
  <p188:author id="{71D1F6ED-493F-EB67-A9FF-345D6393CC77}" name="Charmaine Kenner" initials="CK" userId="S::Charmaine.Kenner@esa.edu.au::525cc8d2-224e-44fd-aa57-afaebc349805" providerId="AD"/>
  <p188:author id="{92D011FB-E587-8D1F-64AA-2EC6A225EA05}" name="Martine Power" initials="MP" userId="S::Martine.Power@esa.edu.au::f3410e55-3c0b-475c-b0b5-72038337e5c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9ECE5"/>
    <a:srgbClr val="776AAA"/>
    <a:srgbClr val="008253"/>
    <a:srgbClr val="FFFFFF"/>
    <a:srgbClr val="686E63"/>
    <a:srgbClr val="E8E9E8"/>
    <a:srgbClr val="4557AD"/>
    <a:srgbClr val="007FC2"/>
    <a:srgbClr val="D9ECF6"/>
    <a:srgbClr val="0E1E4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2" autoAdjust="0"/>
    <p:restoredTop sz="75908" autoAdjust="0"/>
  </p:normalViewPr>
  <p:slideViewPr>
    <p:cSldViewPr snapToGrid="0">
      <p:cViewPr varScale="1">
        <p:scale>
          <a:sx n="84" d="100"/>
          <a:sy n="84" d="100"/>
        </p:scale>
        <p:origin x="1596" y="84"/>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tags" Target="tags/tag1.xml"/><Relationship Id="rId50"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notesMaster" Target="notesMasters/notesMaster1.xml"/><Relationship Id="rId53" Type="http://schemas.microsoft.com/office/2018/10/relationships/authors" Target="authors.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handoutMaster" Target="handoutMasters/handoutMaster1.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ebecca McEwan" userId="ff810c5d-fc8a-4cb6-9b96-8b31b958f764" providerId="ADAL" clId="{212B85A7-933D-42BF-B002-27FCAF1CF138}"/>
    <pc:docChg chg="modSld">
      <pc:chgData name="Rebecca McEwan" userId="ff810c5d-fc8a-4cb6-9b96-8b31b958f764" providerId="ADAL" clId="{212B85A7-933D-42BF-B002-27FCAF1CF138}" dt="2025-12-15T02:40:26.314" v="19" actId="20577"/>
      <pc:docMkLst>
        <pc:docMk/>
      </pc:docMkLst>
      <pc:sldChg chg="modNotesTx">
        <pc:chgData name="Rebecca McEwan" userId="ff810c5d-fc8a-4cb6-9b96-8b31b958f764" providerId="ADAL" clId="{212B85A7-933D-42BF-B002-27FCAF1CF138}" dt="2025-12-15T02:40:26.314" v="19" actId="20577"/>
        <pc:sldMkLst>
          <pc:docMk/>
          <pc:sldMk cId="3038722942" sldId="590"/>
        </pc:sldMkLst>
      </pc:sldChg>
    </pc:docChg>
  </pc:docChgLst>
  <pc:docChgLst>
    <pc:chgData name="Kerrie Shanahan" userId="ae473d9f-76e9-476f-892f-2674ea963afc" providerId="ADAL" clId="{1C2628FB-1F07-4B48-8FB3-27553585B1CA}"/>
    <pc:docChg chg="custSel modSld">
      <pc:chgData name="Kerrie Shanahan" userId="ae473d9f-76e9-476f-892f-2674ea963afc" providerId="ADAL" clId="{1C2628FB-1F07-4B48-8FB3-27553585B1CA}" dt="2025-12-17T00:10:31.370" v="152" actId="962"/>
      <pc:docMkLst>
        <pc:docMk/>
      </pc:docMkLst>
      <pc:sldChg chg="modSp mod">
        <pc:chgData name="Kerrie Shanahan" userId="ae473d9f-76e9-476f-892f-2674ea963afc" providerId="ADAL" clId="{1C2628FB-1F07-4B48-8FB3-27553585B1CA}" dt="2025-12-17T00:10:31.370" v="152" actId="962"/>
        <pc:sldMkLst>
          <pc:docMk/>
          <pc:sldMk cId="2389358011" sldId="493"/>
        </pc:sldMkLst>
        <pc:picChg chg="mod">
          <ac:chgData name="Kerrie Shanahan" userId="ae473d9f-76e9-476f-892f-2674ea963afc" providerId="ADAL" clId="{1C2628FB-1F07-4B48-8FB3-27553585B1CA}" dt="2025-12-17T00:10:31.370" v="152" actId="962"/>
          <ac:picMkLst>
            <pc:docMk/>
            <pc:sldMk cId="2389358011" sldId="493"/>
            <ac:picMk id="5" creationId="{1D273386-9EB7-FCC1-724B-B5784FF5A598}"/>
          </ac:picMkLst>
        </pc:picChg>
      </pc:sldChg>
      <pc:sldChg chg="modNotesTx">
        <pc:chgData name="Kerrie Shanahan" userId="ae473d9f-76e9-476f-892f-2674ea963afc" providerId="ADAL" clId="{1C2628FB-1F07-4B48-8FB3-27553585B1CA}" dt="2025-11-30T22:23:42.393" v="70" actId="5793"/>
        <pc:sldMkLst>
          <pc:docMk/>
          <pc:sldMk cId="1318409677" sldId="541"/>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17/12/2025</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17/12/2025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latin typeface="+mn-lt"/>
            </a:endParaRPr>
          </a:p>
          <a:p>
            <a:pPr>
              <a:defRPr/>
            </a:pPr>
            <a:r>
              <a:rPr lang="en-AU">
                <a:latin typeface="+mn-lt"/>
              </a:rPr>
              <a:t>Review of previously learnt content (slides 2 to 13) takes approximately 15 minutes. </a:t>
            </a:r>
            <a:endParaRPr lang="en-AU">
              <a:latin typeface="+mn-lt"/>
              <a:cs typeface="Calibri"/>
            </a:endParaRPr>
          </a:p>
          <a:p>
            <a:pPr>
              <a:defRPr/>
            </a:pPr>
            <a:r>
              <a:rPr lang="en-AU">
                <a:latin typeface="+mn-lt"/>
              </a:rPr>
              <a:t>Explicit teaching of:</a:t>
            </a:r>
          </a:p>
          <a:p>
            <a:pPr marL="171450" indent="-171450">
              <a:buFont typeface="Arial" panose="020B0604020202020204" pitchFamily="34" charset="0"/>
              <a:buChar char="•"/>
              <a:defRPr/>
            </a:pPr>
            <a:r>
              <a:rPr lang="en-AU" sz="1200">
                <a:latin typeface="+mn-lt"/>
              </a:rPr>
              <a:t>the letter–sound correspondence </a:t>
            </a:r>
            <a:r>
              <a:rPr lang="en-AU" sz="1200" b="1" err="1">
                <a:latin typeface="+mn-lt"/>
              </a:rPr>
              <a:t>dge</a:t>
            </a:r>
            <a:r>
              <a:rPr lang="en-AU" sz="1200" b="1">
                <a:latin typeface="+mn-lt"/>
              </a:rPr>
              <a:t> </a:t>
            </a:r>
            <a:r>
              <a:rPr lang="en-AU" sz="1200" b="0">
                <a:latin typeface="+mn-lt"/>
              </a:rPr>
              <a:t>says</a:t>
            </a:r>
            <a:r>
              <a:rPr lang="en-AU" sz="1200">
                <a:latin typeface="+mn-lt"/>
              </a:rPr>
              <a:t> </a:t>
            </a:r>
            <a:r>
              <a:rPr lang="en-AU" sz="1200" i="0">
                <a:latin typeface="+mn-lt"/>
              </a:rPr>
              <a:t>/</a:t>
            </a:r>
            <a:r>
              <a:rPr lang="en-AU" sz="1200" i="0">
                <a:latin typeface="+mn-lt"/>
                <a:ea typeface="Calibri" panose="020F0502020204030204" pitchFamily="34" charset="0"/>
                <a:cs typeface="Calibri" panose="020F0502020204030204" pitchFamily="34" charset="0"/>
              </a:rPr>
              <a:t>j</a:t>
            </a:r>
            <a:r>
              <a:rPr lang="en-AU" sz="1200" i="0">
                <a:latin typeface="+mn-lt"/>
              </a:rPr>
              <a:t>/ </a:t>
            </a:r>
            <a:r>
              <a:rPr lang="en-AU" sz="1200">
                <a:latin typeface="+mn-lt"/>
              </a:rPr>
              <a:t>(slides 14 to 39)</a:t>
            </a:r>
          </a:p>
          <a:p>
            <a:pPr marL="171450" indent="-171450">
              <a:buFont typeface="Arial" panose="020B0604020202020204" pitchFamily="34" charset="0"/>
              <a:buChar char="•"/>
              <a:defRPr/>
            </a:pPr>
            <a:r>
              <a:rPr lang="en-AU" sz="1200">
                <a:latin typeface="+mn-lt"/>
              </a:rPr>
              <a:t>the irregular word </a:t>
            </a:r>
            <a:r>
              <a:rPr lang="en-AU" sz="1200" b="1">
                <a:latin typeface="+mn-lt"/>
              </a:rPr>
              <a:t>move</a:t>
            </a:r>
            <a:r>
              <a:rPr lang="en-AU" sz="1200" b="0">
                <a:latin typeface="+mn-lt"/>
              </a:rPr>
              <a:t> (slides 31 and 32)</a:t>
            </a:r>
          </a:p>
          <a:p>
            <a:pPr>
              <a:defRPr/>
            </a:pPr>
            <a:r>
              <a:rPr lang="en-AU" sz="1200" b="0">
                <a:latin typeface="+mn-lt"/>
              </a:rPr>
              <a:t>t</a:t>
            </a:r>
            <a:r>
              <a:rPr lang="en-AU" sz="1200">
                <a:latin typeface="+mn-lt"/>
              </a:rPr>
              <a:t>akes approximately 30 minutes.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latin typeface="+mn-lt"/>
            </a:endParaRPr>
          </a:p>
          <a:p>
            <a:r>
              <a:rPr lang="en-US" b="1">
                <a:latin typeface="+mn-lt"/>
              </a:rPr>
              <a:t>Lesson preparation</a:t>
            </a:r>
          </a:p>
          <a:p>
            <a:endParaRPr lang="en-US" sz="1200">
              <a:latin typeface="+mn-lt"/>
            </a:endParaRPr>
          </a:p>
          <a:p>
            <a:pPr marL="171450" indent="-171450">
              <a:buFont typeface="Arial" panose="020B0604020202020204" pitchFamily="34" charset="0"/>
              <a:buChar char="•"/>
            </a:pPr>
            <a:r>
              <a:rPr lang="en-US" sz="1200">
                <a:latin typeface="+mn-lt"/>
              </a:rPr>
              <a:t>Go to the download folder for this phase; it includes a Word file for the student sheet for this lesson. </a:t>
            </a:r>
            <a:r>
              <a:rPr lang="en-US" sz="1200">
                <a:effectLst/>
                <a:latin typeface="+mn-lt"/>
              </a:rPr>
              <a:t>Print one student sheet for each student </a:t>
            </a:r>
            <a:r>
              <a:rPr lang="en-AU" sz="1200" u="none">
                <a:latin typeface="+mn-lt"/>
              </a:rPr>
              <a:t>(to be used with slide 38).</a:t>
            </a:r>
            <a:endParaRPr lang="en-AU" sz="1200" u="none">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a:solidFill>
                  <a:srgbClr val="000000"/>
                </a:solidFill>
                <a:effectLst/>
                <a:latin typeface="+mn-lt"/>
              </a:rPr>
              <a:t>If desired, edit the letters on slides 15 and 16 to your preferred font.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a:latin typeface="+mn-lt"/>
              </a:rPr>
              <a:t>Prepare application tasks for independent practice (slide 39). For example, you could use the Phonics pair-game templates found on the Literacy Hub (www.literacyhub.edu.au/search/phonics-pair-game-templates) and add words containing letter–sound correspondences students have already learnt. </a:t>
            </a:r>
          </a:p>
          <a:p>
            <a:endParaRPr lang="en-AU"/>
          </a:p>
        </p:txBody>
      </p:sp>
      <p:sp>
        <p:nvSpPr>
          <p:cNvPr id="4" name="Slide Number Placeholder 3"/>
          <p:cNvSpPr>
            <a:spLocks noGrp="1"/>
          </p:cNvSpPr>
          <p:nvPr>
            <p:ph type="sldNum" sz="quarter" idx="5"/>
          </p:nvPr>
        </p:nvSpPr>
        <p:spPr/>
        <p:txBody>
          <a:bodyPr/>
          <a:lstStyle/>
          <a:p>
            <a:fld id="{21A532F7-F8D3-48F3-865A-76AF0734EDFB}" type="slidenum">
              <a:rPr lang="en-AU" smtClean="0"/>
              <a:t>1</a:t>
            </a:fld>
            <a:endParaRPr lang="en-AU"/>
          </a:p>
        </p:txBody>
      </p:sp>
    </p:spTree>
    <p:extLst>
      <p:ext uri="{BB962C8B-B14F-4D97-AF65-F5344CB8AC3E}">
        <p14:creationId xmlns:p14="http://schemas.microsoft.com/office/powerpoint/2010/main" val="36918110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endParaRPr lang="en-US" b="0"/>
          </a:p>
          <a:p>
            <a:r>
              <a:rPr lang="en-US" b="0"/>
              <a:t>Point to each irregular word in random order. As you point, students read the word.</a:t>
            </a:r>
          </a:p>
          <a:p>
            <a:endParaRPr lang="en-US" b="0"/>
          </a:p>
          <a:p>
            <a:r>
              <a:rPr lang="en-US" b="1"/>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If any students do not know the word or say the wrong word, remind them of the sounds in the word, and the spelling of the word, for example, </a:t>
            </a:r>
            <a:r>
              <a:rPr lang="en-US" b="1"/>
              <a:t>w/a/t/er</a:t>
            </a:r>
            <a:r>
              <a:rPr lang="en-US" b="0"/>
              <a:t>,</a:t>
            </a:r>
            <a:r>
              <a:rPr lang="en-US" b="1"/>
              <a:t> water</a:t>
            </a:r>
            <a:r>
              <a:rPr lang="en-US" b="0"/>
              <a:t>,</a:t>
            </a:r>
            <a:r>
              <a:rPr lang="en-US" b="1"/>
              <a:t> w-a-t-er</a:t>
            </a:r>
            <a:r>
              <a:rPr lang="en-US" b="0"/>
              <a:t> spells </a:t>
            </a:r>
            <a:r>
              <a:rPr lang="en-US" b="1"/>
              <a:t>water</a:t>
            </a:r>
            <a:r>
              <a:rPr lang="en-US" b="0"/>
              <a:t>.</a:t>
            </a:r>
            <a:r>
              <a:rPr lang="en-US" b="1"/>
              <a:t> </a:t>
            </a:r>
            <a:r>
              <a:rPr lang="en-US"/>
              <a:t>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12148746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read the sentences.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them to:</a:t>
            </a:r>
          </a:p>
          <a:p>
            <a:pPr marL="172800" lvl="0" indent="-172800">
              <a:lnSpc>
                <a:spcPct val="107000"/>
              </a:lnSpc>
              <a:buFont typeface="Symbol" panose="05050102010706020507" pitchFamily="18" charset="2"/>
              <a:buChar char=""/>
              <a:tabLst>
                <a:tab pos="5731510" algn="r"/>
              </a:tabLst>
            </a:pPr>
            <a:r>
              <a:rPr lang="en-US" sz="1200" kern="1200">
                <a:solidFill>
                  <a:schemeClr val="tx1"/>
                </a:solidFill>
                <a:latin typeface="+mn-lt"/>
                <a:ea typeface="+mn-ea"/>
                <a:cs typeface="+mn-cs"/>
              </a:rPr>
              <a:t>read previously taught irregular words fluently</a:t>
            </a:r>
            <a:endParaRPr lang="en-AU" sz="1200" kern="1200">
              <a:solidFill>
                <a:schemeClr val="tx1"/>
              </a:solidFill>
              <a:latin typeface="+mn-lt"/>
              <a:ea typeface="+mn-ea"/>
              <a:cs typeface="+mn-cs"/>
            </a:endParaRPr>
          </a:p>
          <a:p>
            <a:pPr marL="172800" lvl="0" indent="-172800">
              <a:lnSpc>
                <a:spcPct val="107000"/>
              </a:lnSpc>
              <a:spcAft>
                <a:spcPts val="800"/>
              </a:spcAft>
              <a:buFont typeface="Symbol" panose="05050102010706020507" pitchFamily="18" charset="2"/>
              <a:buChar char=""/>
              <a:tabLst>
                <a:tab pos="5731510" algn="r"/>
              </a:tabLst>
            </a:pPr>
            <a:r>
              <a:rPr lang="en-US" sz="1200" kern="1200">
                <a:solidFill>
                  <a:schemeClr val="tx1"/>
                </a:solidFill>
                <a:latin typeface="+mn-lt"/>
                <a:ea typeface="+mn-ea"/>
                <a:cs typeface="+mn-cs"/>
              </a:rPr>
              <a:t>sound out and blend to read the other words</a:t>
            </a:r>
          </a:p>
          <a:p>
            <a:pPr marL="172800" lvl="0" indent="-172800">
              <a:lnSpc>
                <a:spcPct val="107000"/>
              </a:lnSpc>
              <a:spcAft>
                <a:spcPts val="800"/>
              </a:spcAft>
              <a:buFont typeface="Symbol" panose="05050102010706020507" pitchFamily="18" charset="2"/>
              <a:buChar char=""/>
              <a:tabLst>
                <a:tab pos="5731510" algn="r"/>
              </a:tabLst>
            </a:pPr>
            <a:r>
              <a:rPr lang="en-US" sz="1200" kern="1200">
                <a:solidFill>
                  <a:schemeClr val="tx1"/>
                </a:solidFill>
                <a:latin typeface="+mn-lt"/>
                <a:ea typeface="+mn-ea"/>
                <a:cs typeface="+mn-cs"/>
              </a:rPr>
              <a:t>re-read the sentences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b="1"/>
              <a:t>Provide corrective feedback as needed:</a:t>
            </a:r>
          </a:p>
          <a:p>
            <a:r>
              <a:rPr lang="en-US"/>
              <a:t>If any students have difficulty with an aspect of reading the sentences, model the process. 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11</a:t>
            </a:fld>
            <a:endParaRPr lang="en-AU"/>
          </a:p>
        </p:txBody>
      </p:sp>
    </p:spTree>
    <p:extLst>
      <p:ext uri="{BB962C8B-B14F-4D97-AF65-F5344CB8AC3E}">
        <p14:creationId xmlns:p14="http://schemas.microsoft.com/office/powerpoint/2010/main" val="17912168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chemeClr val="tx1"/>
                </a:solidFill>
                <a:latin typeface="+mn-lt"/>
              </a:rPr>
              <a:t>Start by reminding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leave spaces between words and use previously taught punctuation.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solidFill>
                  <a:schemeClr val="tx1"/>
                </a:solidFill>
                <a:latin typeface="+mn-lt"/>
              </a:rPr>
              <a:t>Tell students the sentence they are going to write: </a:t>
            </a:r>
            <a:r>
              <a:rPr lang="en-US" b="1"/>
              <a:t>My eyes grew large when I saw the princess visit my cottage.</a:t>
            </a:r>
            <a:endParaRPr lang="en-US">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solidFill>
                  <a:schemeClr val="tx1"/>
                </a:solidFill>
                <a:latin typeface="+mn-lt"/>
              </a:rPr>
              <a:t>Then have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repeat the sentence to you</a:t>
            </a:r>
            <a:endParaRPr lang="en-US">
              <a:solidFill>
                <a:schemeClr val="tx1"/>
              </a:solidFill>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write the sentence on their mini-whiteboard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solidFill>
                  <a:schemeClr val="tx1"/>
                </a:solidFill>
                <a:effectLst/>
                <a:latin typeface="+mn-lt"/>
                <a:cs typeface="Calibri"/>
              </a:rPr>
              <a:t>show the sentence they have written by placing their mini-whiteboard underneath their chin for you to check.</a:t>
            </a:r>
            <a:endParaRPr lang="en-US" sz="1200">
              <a:solidFill>
                <a:schemeClr val="tx1"/>
              </a:solidFill>
              <a:effectLst/>
              <a:latin typeface="+mn-lt"/>
              <a:ea typeface="Calibri"/>
              <a:cs typeface="Calibri"/>
            </a:endParaRPr>
          </a:p>
          <a:p>
            <a:pPr marL="0" indent="0">
              <a:buFont typeface="Arial" panose="020B0604020202020204" pitchFamily="34" charset="0"/>
              <a:buNone/>
            </a:pPr>
            <a:endParaRPr lang="en-AU" sz="1200">
              <a:solidFill>
                <a:schemeClr val="tx1"/>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a:solidFill>
                  <a:schemeClr val="tx1"/>
                </a:solidFill>
                <a:effectLst/>
                <a:latin typeface="+mn-lt"/>
                <a:ea typeface="+mn-ea"/>
                <a:cs typeface="+mn-cs"/>
              </a:rPr>
              <a:t>As needed, students can be given this additional follow-on sentence: </a:t>
            </a:r>
            <a:r>
              <a:rPr lang="en-US" sz="1200" b="1" kern="1200">
                <a:solidFill>
                  <a:schemeClr val="tx1"/>
                </a:solidFill>
                <a:effectLst/>
                <a:latin typeface="+mn-lt"/>
                <a:ea typeface="+mn-ea"/>
                <a:cs typeface="+mn-cs"/>
              </a:rPr>
              <a:t>The royal helper gave the princess some water because it was very hot</a:t>
            </a:r>
            <a:r>
              <a:rPr lang="en-US" b="1"/>
              <a:t>.</a:t>
            </a:r>
            <a:endParaRPr lang="en-US" sz="1200" b="1">
              <a:solidFill>
                <a:schemeClr val="tx1"/>
              </a:solidFill>
              <a:latin typeface="+mn-lt"/>
              <a:ea typeface="Verdana" panose="020B0604030504040204" pitchFamily="34" charset="0"/>
            </a:endParaRPr>
          </a:p>
          <a:p>
            <a:pPr marL="0" indent="0">
              <a:buFont typeface="Arial" panose="020B0604020202020204" pitchFamily="34" charset="0"/>
              <a:buNone/>
            </a:pPr>
            <a:endParaRPr lang="en-AU" sz="1200" b="1" kern="1200">
              <a:solidFill>
                <a:schemeClr val="tx1"/>
              </a:solidFill>
              <a:effectLst/>
              <a:latin typeface="+mn-lt"/>
              <a:ea typeface="+mn-ea"/>
              <a:cs typeface="+mn-cs"/>
            </a:endParaRPr>
          </a:p>
          <a:p>
            <a:pPr marL="0" indent="0">
              <a:buFont typeface="Arial" panose="020B0604020202020204" pitchFamily="34" charset="0"/>
              <a:buNone/>
            </a:pPr>
            <a:endParaRPr lang="en-AU" sz="1200">
              <a:solidFill>
                <a:schemeClr val="tx1"/>
              </a:solidFill>
              <a:effectLst/>
              <a:latin typeface="+mn-lt"/>
              <a:ea typeface="Calibri" panose="020F0502020204030204" pitchFamily="34" charset="0"/>
              <a:cs typeface="Times New Roman" panose="02020603050405020304" pitchFamily="18" charset="0"/>
            </a:endParaRPr>
          </a:p>
          <a:p>
            <a:r>
              <a:rPr lang="en-US" b="1">
                <a:solidFill>
                  <a:schemeClr val="tx1"/>
                </a:solidFill>
                <a:latin typeface="+mn-lt"/>
              </a:rPr>
              <a:t>Provide corrective feedback as needed:</a:t>
            </a:r>
          </a:p>
          <a:p>
            <a:r>
              <a:rPr lang="en-US">
                <a:solidFill>
                  <a:schemeClr val="tx1"/>
                </a:solidFill>
                <a:latin typeface="+mn-lt"/>
              </a:rPr>
              <a:t>If any students have difficulty with an aspect of writing the sentence,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30753895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End of review </a:t>
            </a:r>
          </a:p>
          <a:p>
            <a:endParaRPr lang="en-US"/>
          </a:p>
          <a:p>
            <a:r>
              <a:rPr lang="en-US"/>
              <a:t>The following slides are the </a:t>
            </a:r>
            <a:r>
              <a:rPr lang="en-US" b="1"/>
              <a:t>explicit teaching </a:t>
            </a:r>
            <a:r>
              <a:rPr lang="en-US"/>
              <a:t>part of the lesson where students are taught new skills and knowledge.</a:t>
            </a:r>
          </a:p>
          <a:p>
            <a:endParaRPr lang="en-US"/>
          </a:p>
          <a:p>
            <a:r>
              <a:rPr lang="en-US"/>
              <a:t>You might like to give the students a short break before starting the explicit teaching section.</a:t>
            </a:r>
          </a:p>
          <a:p>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26390386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kern="1200">
                <a:effectLst/>
                <a:latin typeface="+mn-lt"/>
                <a:ea typeface="Times New Roman" panose="02020603050405020304" pitchFamily="18" charset="0"/>
              </a:rPr>
              <a:t>Set learning intention and success criteria</a:t>
            </a:r>
          </a:p>
          <a:p>
            <a:endParaRPr lang="en-AU" sz="1200" kern="1200">
              <a:effectLst/>
              <a:latin typeface="+mn-lt"/>
              <a:ea typeface="Times New Roman" panose="02020603050405020304" pitchFamily="18" charset="0"/>
            </a:endParaRPr>
          </a:p>
          <a:p>
            <a:r>
              <a:rPr lang="en-AU" sz="1200" kern="1200">
                <a:effectLst/>
                <a:latin typeface="+mn-lt"/>
                <a:ea typeface="Times New Roman" panose="02020603050405020304" pitchFamily="18" charset="0"/>
              </a:rPr>
              <a:t>The letter–sound correspondence introduced in this lesson is the trigraph </a:t>
            </a:r>
            <a:r>
              <a:rPr lang="en-AU" sz="1200" b="1" kern="1200" err="1">
                <a:effectLst/>
                <a:latin typeface="+mn-lt"/>
                <a:ea typeface="Times New Roman" panose="02020603050405020304" pitchFamily="18" charset="0"/>
              </a:rPr>
              <a:t>dge</a:t>
            </a:r>
            <a:r>
              <a:rPr lang="en-AU" sz="1200" kern="1200">
                <a:effectLst/>
                <a:latin typeface="+mn-lt"/>
                <a:ea typeface="Times New Roman" panose="02020603050405020304" pitchFamily="18" charset="0"/>
              </a:rPr>
              <a:t> making the </a:t>
            </a:r>
            <a:r>
              <a:rPr lang="en-US" sz="1200" b="0">
                <a:latin typeface="+mn-lt"/>
              </a:rPr>
              <a:t>/</a:t>
            </a:r>
            <a:r>
              <a:rPr lang="en-US" sz="1200" b="0">
                <a:latin typeface="+mn-lt"/>
                <a:ea typeface="Calibri" panose="020F0502020204030204" pitchFamily="34" charset="0"/>
                <a:cs typeface="Arial" panose="020B0604020202020204" pitchFamily="34" charset="0"/>
              </a:rPr>
              <a:t>j</a:t>
            </a:r>
            <a:r>
              <a:rPr lang="en-US" sz="1200" b="0">
                <a:latin typeface="+mn-lt"/>
                <a:cs typeface="Arial" panose="020B0604020202020204" pitchFamily="34" charset="0"/>
              </a:rPr>
              <a:t>/ sound.</a:t>
            </a:r>
          </a:p>
          <a:p>
            <a:endParaRPr lang="en-US" sz="1200" b="0">
              <a:latin typeface="+mn-lt"/>
              <a:cs typeface="Arial" panose="020B0604020202020204" pitchFamily="34" charset="0"/>
            </a:endParaRPr>
          </a:p>
          <a:p>
            <a:r>
              <a:rPr lang="en-US" sz="1200" b="0">
                <a:latin typeface="+mn-lt"/>
                <a:cs typeface="Arial" panose="020B0604020202020204" pitchFamily="34" charset="0"/>
              </a:rPr>
              <a:t>In this lesson, </a:t>
            </a:r>
            <a:r>
              <a:rPr lang="en-US" sz="1200" b="1" err="1">
                <a:latin typeface="+mn-lt"/>
                <a:cs typeface="Arial" panose="020B0604020202020204" pitchFamily="34" charset="0"/>
              </a:rPr>
              <a:t>dge</a:t>
            </a:r>
            <a:r>
              <a:rPr lang="en-US" sz="1200" b="0">
                <a:latin typeface="+mn-lt"/>
                <a:cs typeface="Arial" panose="020B0604020202020204" pitchFamily="34" charset="0"/>
              </a:rPr>
              <a:t> is also referred to as the long spelling for /j/, as </a:t>
            </a:r>
            <a:r>
              <a:rPr lang="en-US" sz="1200" b="1" err="1">
                <a:latin typeface="+mn-lt"/>
                <a:cs typeface="Arial" panose="020B0604020202020204" pitchFamily="34" charset="0"/>
              </a:rPr>
              <a:t>dge</a:t>
            </a:r>
            <a:r>
              <a:rPr lang="en-US" sz="1200" b="1">
                <a:latin typeface="+mn-lt"/>
                <a:cs typeface="Arial" panose="020B0604020202020204" pitchFamily="34" charset="0"/>
              </a:rPr>
              <a:t> </a:t>
            </a:r>
            <a:r>
              <a:rPr lang="en-US" sz="1200" b="0">
                <a:latin typeface="+mn-lt"/>
                <a:cs typeface="Arial" panose="020B0604020202020204" pitchFamily="34" charset="0"/>
              </a:rPr>
              <a:t>follows the ‘long spelling after a short vowel sound’ spelling pattern. </a:t>
            </a:r>
          </a:p>
          <a:p>
            <a:endParaRPr lang="en-AU" sz="1200" b="0" kern="1200">
              <a:effectLst/>
              <a:latin typeface="+mn-lt"/>
              <a:ea typeface="Times New Roman" panose="02020603050405020304" pitchFamily="18" charset="0"/>
              <a:cs typeface="Arial" panose="020B0604020202020204" pitchFamily="34" charset="0"/>
            </a:endParaRPr>
          </a:p>
          <a:p>
            <a:r>
              <a:rPr lang="en-AU" sz="1200" kern="1200">
                <a:effectLst/>
                <a:latin typeface="+mn-lt"/>
                <a:ea typeface="Times New Roman" panose="02020603050405020304" pitchFamily="18" charset="0"/>
              </a:rPr>
              <a:t>The irregular word* in this lesson is </a:t>
            </a:r>
            <a:r>
              <a:rPr lang="en-AU" sz="1200" b="1" kern="1200">
                <a:effectLst/>
                <a:latin typeface="+mn-lt"/>
                <a:ea typeface="Times New Roman" panose="02020603050405020304" pitchFamily="18" charset="0"/>
              </a:rPr>
              <a:t>move</a:t>
            </a:r>
            <a:r>
              <a:rPr lang="en-AU" sz="1200" kern="1200">
                <a:effectLst/>
                <a:latin typeface="+mn-lt"/>
                <a:ea typeface="Times New Roman" panose="02020603050405020304" pitchFamily="18" charset="0"/>
              </a:rPr>
              <a:t>. </a:t>
            </a:r>
          </a:p>
          <a:p>
            <a:endParaRPr lang="en-AU" sz="1200" kern="1200">
              <a:effectLst/>
              <a:latin typeface="+mn-lt"/>
              <a:ea typeface="Times New Roman" panose="02020603050405020304" pitchFamily="18" charset="0"/>
            </a:endParaRPr>
          </a:p>
          <a:p>
            <a:r>
              <a:rPr lang="en-AU" sz="1200" kern="1200">
                <a:effectLst/>
                <a:latin typeface="+mn-lt"/>
                <a:ea typeface="Times New Roman" panose="02020603050405020304" pitchFamily="18" charset="0"/>
              </a:rPr>
              <a:t>*</a:t>
            </a:r>
            <a:r>
              <a:rPr lang="en-US" sz="1200">
                <a:effectLst/>
                <a:latin typeface="+mn-lt"/>
                <a:ea typeface="Times New Roman" panose="02020603050405020304" pitchFamily="18" charset="0"/>
              </a:rPr>
              <a:t>Irregular words are words containing letter–sound correspondences that students have not yet learnt. </a:t>
            </a:r>
            <a:r>
              <a:rPr lang="en-US" sz="1200" kern="1200">
                <a:effectLst/>
                <a:latin typeface="+mn-lt"/>
                <a:ea typeface="Times New Roman" panose="02020603050405020304" pitchFamily="18" charset="0"/>
              </a:rPr>
              <a:t>These </a:t>
            </a:r>
            <a:r>
              <a:rPr lang="en-AU" sz="1200" kern="1200">
                <a:effectLst/>
                <a:latin typeface="+mn-lt"/>
                <a:ea typeface="Times New Roman" panose="02020603050405020304" pitchFamily="18" charset="0"/>
              </a:rPr>
              <a:t>should be included as part of lessons, as students will need them early in their reading and writing development. The reading and writing of irregular words is not the primary focus for this lesson, so is not included in the success criteria. </a:t>
            </a:r>
          </a:p>
          <a:p>
            <a:endParaRPr lang="en-AU" sz="1200" kern="120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Note: When spelling an irregular word orally, say the letter names aloud, grouping the letter names together according to the sounds in the word, for example, for example, </a:t>
            </a:r>
            <a:r>
              <a:rPr lang="en-US" b="1">
                <a:latin typeface="+mn-lt"/>
              </a:rPr>
              <a:t>m-o-</a:t>
            </a:r>
            <a:r>
              <a:rPr lang="en-US" b="1" err="1">
                <a:latin typeface="+mn-lt"/>
              </a:rPr>
              <a:t>ve</a:t>
            </a:r>
            <a:r>
              <a:rPr lang="en-US" b="1">
                <a:latin typeface="+mn-lt"/>
              </a:rPr>
              <a:t> </a:t>
            </a:r>
            <a:r>
              <a:rPr lang="en-US" b="0">
                <a:latin typeface="+mn-lt"/>
              </a:rPr>
              <a:t>spells </a:t>
            </a:r>
            <a:r>
              <a:rPr lang="en-US" b="1">
                <a:latin typeface="+mn-lt"/>
              </a:rPr>
              <a:t>move</a:t>
            </a:r>
            <a:r>
              <a:rPr lang="en-US" b="0">
                <a:latin typeface="+mn-lt"/>
              </a:rPr>
              <a:t>.</a:t>
            </a:r>
          </a:p>
          <a:p>
            <a:endParaRPr lang="en-AU" sz="1200">
              <a:effectLst/>
              <a:latin typeface="+mn-lt"/>
              <a:ea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27174748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I do</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i="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a:latin typeface="+mn-lt"/>
              </a:rPr>
              <a:t>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a:latin typeface="+mn-lt"/>
              </a:rPr>
              <a:t>Today we are learning that the letters </a:t>
            </a:r>
            <a:r>
              <a:rPr lang="en-US" b="1" i="1" err="1">
                <a:latin typeface="+mn-lt"/>
              </a:rPr>
              <a:t>dge</a:t>
            </a:r>
            <a:r>
              <a:rPr lang="en-US" b="1" i="1">
                <a:latin typeface="+mn-lt"/>
              </a:rPr>
              <a:t> </a:t>
            </a:r>
            <a:r>
              <a:rPr lang="en-US" b="0" i="1">
                <a:latin typeface="+mn-lt"/>
              </a:rPr>
              <a:t>together</a:t>
            </a:r>
            <a:r>
              <a:rPr lang="en-US" i="1">
                <a:latin typeface="+mn-lt"/>
              </a:rPr>
              <a:t> say </a:t>
            </a:r>
            <a:r>
              <a:rPr lang="en-US" b="0" i="1">
                <a:latin typeface="+mn-lt"/>
              </a:rPr>
              <a:t>/</a:t>
            </a:r>
            <a:r>
              <a:rPr lang="en-US" b="0" i="1">
                <a:latin typeface="+mn-lt"/>
                <a:ea typeface="Calibri" panose="020F0502020204030204" pitchFamily="34" charset="0"/>
                <a:cs typeface="Calibri" panose="020F0502020204030204" pitchFamily="34" charset="0"/>
              </a:rPr>
              <a:t>j/.</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a:latin typeface="+mn-lt"/>
              </a:rPr>
              <a:t>We have already learnt that that</a:t>
            </a:r>
            <a:r>
              <a:rPr lang="en-US" b="1" i="1">
                <a:latin typeface="+mn-lt"/>
              </a:rPr>
              <a:t> j </a:t>
            </a:r>
            <a:r>
              <a:rPr lang="en-US" i="1">
                <a:latin typeface="+mn-lt"/>
              </a:rPr>
              <a:t>says /j/ and </a:t>
            </a:r>
            <a:r>
              <a:rPr lang="en-US" b="1" i="1">
                <a:latin typeface="+mn-lt"/>
              </a:rPr>
              <a:t>soft g </a:t>
            </a:r>
            <a:r>
              <a:rPr lang="en-US" b="0" i="1">
                <a:latin typeface="+mn-lt"/>
              </a:rPr>
              <a:t>s</a:t>
            </a:r>
            <a:r>
              <a:rPr lang="en-US" i="1">
                <a:latin typeface="+mn-lt"/>
              </a:rPr>
              <a:t>ays /j/.</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err="1">
                <a:latin typeface="+mn-lt"/>
              </a:rPr>
              <a:t>dge</a:t>
            </a:r>
            <a:r>
              <a:rPr lang="en-US" i="1">
                <a:latin typeface="+mn-lt"/>
              </a:rPr>
              <a:t> is a trigraph that says /j/. It is made up of three letters making one sound.*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1" kern="1200">
                <a:effectLst/>
                <a:latin typeface="+mn-lt"/>
                <a:ea typeface="Times New Roman" panose="02020603050405020304" pitchFamily="18" charset="0"/>
                <a:cs typeface="Arial" panose="020B0604020202020204" pitchFamily="34" charset="0"/>
              </a:rPr>
              <a:t>We can call </a:t>
            </a:r>
            <a:r>
              <a:rPr lang="en-US" sz="1200" b="1" i="1" kern="1200" err="1">
                <a:effectLst/>
                <a:latin typeface="+mn-lt"/>
                <a:ea typeface="Times New Roman" panose="02020603050405020304" pitchFamily="18" charset="0"/>
                <a:cs typeface="Arial" panose="020B0604020202020204" pitchFamily="34" charset="0"/>
              </a:rPr>
              <a:t>dge</a:t>
            </a:r>
            <a:r>
              <a:rPr lang="en-US" sz="1200" b="0" i="1" kern="1200">
                <a:effectLst/>
                <a:latin typeface="+mn-lt"/>
                <a:ea typeface="Times New Roman" panose="02020603050405020304" pitchFamily="18" charset="0"/>
                <a:cs typeface="Arial" panose="020B0604020202020204" pitchFamily="34" charset="0"/>
              </a:rPr>
              <a:t> the long spelling of the /j/ sound.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1" kern="1200">
                <a:effectLst/>
                <a:latin typeface="+mn-lt"/>
                <a:ea typeface="Times New Roman" panose="02020603050405020304" pitchFamily="18" charset="0"/>
                <a:cs typeface="Arial" panose="020B0604020202020204" pitchFamily="34" charset="0"/>
              </a:rPr>
              <a:t>When we’re spelling words and we hear /j/ after a short vowel sound, it will usually be spelt with the long /j/ spelling, </a:t>
            </a:r>
            <a:r>
              <a:rPr lang="en-US" sz="1200" b="1" i="1" kern="1200" err="1">
                <a:effectLst/>
                <a:latin typeface="+mn-lt"/>
                <a:ea typeface="Times New Roman" panose="02020603050405020304" pitchFamily="18" charset="0"/>
                <a:cs typeface="Arial" panose="020B0604020202020204" pitchFamily="34" charset="0"/>
              </a:rPr>
              <a:t>dge</a:t>
            </a:r>
            <a:r>
              <a:rPr lang="en-US" sz="1200" b="0" i="1" kern="1200">
                <a:effectLst/>
                <a:latin typeface="+mn-lt"/>
                <a:ea typeface="Times New Roman" panose="02020603050405020304" pitchFamily="18" charset="0"/>
                <a:cs typeface="Arial" panose="020B0604020202020204" pitchFamily="34" charset="0"/>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1" kern="1200">
                <a:effectLst/>
                <a:latin typeface="+mn-lt"/>
                <a:cs typeface="Arial" panose="020B0604020202020204" pitchFamily="34" charset="0"/>
              </a:rPr>
              <a:t>This is called the ‘</a:t>
            </a:r>
            <a:r>
              <a:rPr lang="en-US" sz="1200" b="0" i="1">
                <a:latin typeface="+mn-lt"/>
                <a:cs typeface="Arial" panose="020B0604020202020204" pitchFamily="34" charset="0"/>
              </a:rPr>
              <a:t>long spelling after a short vowel’ spelling pattern</a:t>
            </a:r>
            <a:r>
              <a:rPr lang="en-US" sz="1200" b="0">
                <a:latin typeface="+mn-lt"/>
                <a:cs typeface="Arial" panose="020B0604020202020204" pitchFamily="34" charset="0"/>
              </a:rPr>
              <a:t>.</a:t>
            </a:r>
            <a:endParaRPr lang="en-US" sz="1200" b="1" i="1" kern="1200">
              <a:effectLst/>
              <a:latin typeface="+mn-lt"/>
              <a:ea typeface="Times New Roman" panose="02020603050405020304" pitchFamily="18"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a:latin typeface="+mn-lt"/>
            </a:endParaRPr>
          </a:p>
          <a:p>
            <a:r>
              <a:rPr lang="en-US">
                <a:latin typeface="+mn-lt"/>
              </a:rPr>
              <a:t>Demonstrate tracing over the letters on the large screen while saying:</a:t>
            </a:r>
          </a:p>
          <a:p>
            <a:pPr marL="171450" indent="-171450">
              <a:buFont typeface="Arial" panose="020B0604020202020204" pitchFamily="34" charset="0"/>
              <a:buChar char="•"/>
            </a:pPr>
            <a:r>
              <a:rPr lang="en-US" b="1" i="1" err="1">
                <a:latin typeface="+mn-lt"/>
              </a:rPr>
              <a:t>dge</a:t>
            </a:r>
            <a:r>
              <a:rPr lang="en-US" b="1" i="1">
                <a:latin typeface="+mn-lt"/>
              </a:rPr>
              <a:t> </a:t>
            </a:r>
            <a:r>
              <a:rPr lang="en-US" b="0" i="1">
                <a:latin typeface="+mn-lt"/>
              </a:rPr>
              <a:t>says /</a:t>
            </a:r>
            <a:r>
              <a:rPr lang="en-US" b="0" i="1">
                <a:latin typeface="+mn-lt"/>
                <a:ea typeface="Calibri" panose="020F0502020204030204" pitchFamily="34" charset="0"/>
                <a:cs typeface="Arial" panose="020B0604020202020204" pitchFamily="34" charset="0"/>
              </a:rPr>
              <a:t>j</a:t>
            </a:r>
            <a:r>
              <a:rPr lang="en-US" b="0" i="1">
                <a:latin typeface="+mn-lt"/>
                <a:cs typeface="Arial" panose="020B0604020202020204" pitchFamily="34" charset="0"/>
              </a:rPr>
              <a:t>/ after a short vowel sound.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i="0">
              <a:latin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a:latin typeface="+mn-lt"/>
                <a:cs typeface="Arial" panose="020B0604020202020204" pitchFamily="34" charset="0"/>
              </a:rPr>
              <a:t>Write the letters two more times on the class whiteboard as you say the target sound.</a:t>
            </a:r>
          </a:p>
          <a:p>
            <a:pPr marL="171450" indent="-171450">
              <a:buFont typeface="Arial" panose="020B0604020202020204" pitchFamily="34" charset="0"/>
              <a:buChar char="•"/>
            </a:pPr>
            <a:endParaRPr lang="en-US" b="0" i="1">
              <a:latin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a:latin typeface="+mn-lt"/>
              </a:rPr>
              <a:t>*</a:t>
            </a:r>
            <a:r>
              <a:rPr lang="en-US" i="0">
                <a:latin typeface="+mn-lt"/>
              </a:rPr>
              <a:t>Holding up three fingers and then bringing them together as you revise what a trigraph is can support students’ understanding of this concept.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713078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46ACB7-F471-0DFB-8F01-F3CD191B0D2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7942636-0E6D-4D95-0897-EE0A8A9305D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F261B7B-872E-E777-B434-BE0EE377F20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Students form the letters in the air, on the carpet or on a mini-whiteboard three times, saying the target sound each time.</a:t>
            </a:r>
          </a:p>
          <a:p>
            <a:pPr marL="171450" indent="-171450">
              <a:buFont typeface="Arial" panose="020B0604020202020204" pitchFamily="34" charset="0"/>
              <a:buChar char="•"/>
            </a:pPr>
            <a:r>
              <a:rPr lang="en-US" b="1" i="1" err="1">
                <a:latin typeface="+mn-lt"/>
              </a:rPr>
              <a:t>dge</a:t>
            </a:r>
            <a:r>
              <a:rPr lang="en-US" b="1" i="1">
                <a:latin typeface="+mn-lt"/>
              </a:rPr>
              <a:t> </a:t>
            </a:r>
            <a:r>
              <a:rPr lang="en-US" b="0" i="1">
                <a:latin typeface="+mn-lt"/>
              </a:rPr>
              <a:t>says /</a:t>
            </a:r>
            <a:r>
              <a:rPr lang="en-US" b="0" i="1">
                <a:latin typeface="+mn-lt"/>
                <a:ea typeface="Calibri" panose="020F0502020204030204" pitchFamily="34" charset="0"/>
                <a:cs typeface="Arial" panose="020B0604020202020204" pitchFamily="34" charset="0"/>
              </a:rPr>
              <a:t>j</a:t>
            </a:r>
            <a:r>
              <a:rPr lang="en-US" b="0" i="1">
                <a:latin typeface="+mn-lt"/>
                <a:cs typeface="Arial" panose="020B0604020202020204" pitchFamily="34" charset="0"/>
              </a:rPr>
              <a:t>/.</a:t>
            </a:r>
          </a:p>
          <a:p>
            <a:pPr marL="171450" indent="-171450">
              <a:buFont typeface="Arial" panose="020B0604020202020204" pitchFamily="34" charset="0"/>
              <a:buChar char="•"/>
            </a:pPr>
            <a:endParaRPr lang="en-US" b="0" i="1">
              <a:latin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latin typeface="+mn-lt"/>
              </a:rPr>
              <a:t>Note: H</a:t>
            </a:r>
            <a:r>
              <a:rPr lang="en-US" i="0">
                <a:latin typeface="+mn-lt"/>
              </a:rPr>
              <a:t>aving students hold up three fingers and then bring them together as they say the letter names and sound can support students’ understanding of this concept.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p:txBody>
      </p:sp>
      <p:sp>
        <p:nvSpPr>
          <p:cNvPr id="4" name="Slide Number Placeholder 3">
            <a:extLst>
              <a:ext uri="{FF2B5EF4-FFF2-40B4-BE49-F238E27FC236}">
                <a16:creationId xmlns:a16="http://schemas.microsoft.com/office/drawing/2014/main" id="{49F7094B-97AC-490C-CD39-A34DC8E6195A}"/>
              </a:ext>
            </a:extLst>
          </p:cNvPr>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25867614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Demonstrate: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each letter–sound correspondence then blending these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pointing out that </a:t>
            </a:r>
            <a:r>
              <a:rPr lang="en-US" b="1" err="1"/>
              <a:t>dge</a:t>
            </a:r>
            <a:r>
              <a:rPr lang="en-US"/>
              <a:t> comes after the short vowel sound /o/ in this word.</a:t>
            </a: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Note: To reinforce the concept of a trigraph, tap just once as you point underneath the middle of the </a:t>
            </a:r>
            <a:r>
              <a:rPr lang="en-US" b="1" err="1"/>
              <a:t>dge</a:t>
            </a:r>
            <a:r>
              <a:rPr lang="en-US"/>
              <a:t> trigraph and, at the same time, say the letter</a:t>
            </a:r>
            <a:r>
              <a:rPr lang="en-AU">
                <a:latin typeface="+mn-lt"/>
              </a:rPr>
              <a:t>–</a:t>
            </a:r>
            <a:r>
              <a:rPr lang="en-US"/>
              <a:t>sound correspondence</a:t>
            </a:r>
            <a:r>
              <a:rPr lang="en-US" i="0"/>
              <a:t>, </a:t>
            </a:r>
            <a:r>
              <a:rPr lang="en-US" b="0" i="0">
                <a:latin typeface="+mn-lt"/>
              </a:rPr>
              <a:t>/</a:t>
            </a:r>
            <a:r>
              <a:rPr lang="en-US" b="0" i="0">
                <a:latin typeface="+mn-lt"/>
                <a:ea typeface="Calibri" panose="020F0502020204030204" pitchFamily="34" charset="0"/>
                <a:cs typeface="Arial" panose="020B0604020202020204" pitchFamily="34" charset="0"/>
              </a:rPr>
              <a:t>j</a:t>
            </a:r>
            <a:r>
              <a:rPr lang="en-US" b="0" i="0">
                <a:latin typeface="+mn-lt"/>
                <a:cs typeface="Arial" panose="020B0604020202020204" pitchFamily="34" charset="0"/>
              </a:rPr>
              <a:t>/</a:t>
            </a:r>
            <a:r>
              <a:rPr lang="en-US" i="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38621395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For the new word, demonstrate: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each letter–sound correspondence then blending these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pointing out that </a:t>
            </a:r>
            <a:r>
              <a:rPr lang="en-US" b="1" err="1"/>
              <a:t>dge</a:t>
            </a:r>
            <a:r>
              <a:rPr lang="en-US"/>
              <a:t> comes after the short vowel sound /e/ in this word.</a:t>
            </a:r>
            <a:endParaRPr lang="en-US" b="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186222930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pPr marL="0" indent="0">
              <a:buFont typeface="Arial" panose="020B0604020202020204" pitchFamily="34" charset="0"/>
              <a:buNone/>
            </a:pPr>
            <a:endParaRPr lang="en-US">
              <a:latin typeface="+mn-lt"/>
            </a:endParaRPr>
          </a:p>
          <a:p>
            <a:pPr marL="0" indent="0">
              <a:buFont typeface="Arial" panose="020B0604020202020204" pitchFamily="34" charset="0"/>
              <a:buNone/>
            </a:pPr>
            <a:r>
              <a:rPr lang="en-US">
                <a:latin typeface="+mn-lt"/>
              </a:rPr>
              <a:t>Re-read the first two words.</a:t>
            </a:r>
          </a:p>
          <a:p>
            <a:endParaRPr lang="en-AU"/>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For the new word, demonstrate: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each letter–sound correspondence then blending these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pointing out that </a:t>
            </a:r>
            <a:r>
              <a:rPr lang="en-US" b="1" err="1"/>
              <a:t>dge</a:t>
            </a:r>
            <a:r>
              <a:rPr lang="en-US"/>
              <a:t> comes after the short vowel sound /</a:t>
            </a:r>
            <a:r>
              <a:rPr lang="en-US" err="1"/>
              <a:t>i</a:t>
            </a:r>
            <a:r>
              <a:rPr lang="en-US"/>
              <a:t>/ in this word.</a:t>
            </a:r>
            <a:endParaRPr lang="en-US" b="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12039469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843F83-DF1B-AD40-A87C-7A041975505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0F4A535-2B3E-ED61-031B-6D8D740863C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441BB9E-8666-E579-EB35-81954ED59E86}"/>
              </a:ext>
            </a:extLst>
          </p:cNvPr>
          <p:cNvSpPr>
            <a:spLocks noGrp="1"/>
          </p:cNvSpPr>
          <p:nvPr>
            <p:ph type="body" idx="1"/>
          </p:nvPr>
        </p:nvSpPr>
        <p:spPr/>
        <p:txBody>
          <a:bodyPr/>
          <a:lstStyle/>
          <a:p>
            <a:r>
              <a:rPr lang="en-US" sz="1200" b="1">
                <a:latin typeface="+mn-lt"/>
              </a:rPr>
              <a:t>Review</a:t>
            </a:r>
          </a:p>
          <a:p>
            <a:endParaRPr lang="en-US" sz="1200" b="1">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latin typeface="+mn-lt"/>
              </a:rPr>
              <a:t>Point to the </a:t>
            </a:r>
            <a:r>
              <a:rPr lang="en-US" sz="1200" b="1">
                <a:latin typeface="+mn-lt"/>
              </a:rPr>
              <a:t>schwa</a:t>
            </a:r>
            <a:r>
              <a:rPr lang="en-US" sz="1200" b="0">
                <a:latin typeface="+mn-lt"/>
              </a:rPr>
              <a:t> symbol (</a:t>
            </a:r>
            <a:r>
              <a:rPr lang="en-US" sz="1200" b="0">
                <a:latin typeface="Calibri" panose="020F0502020204030204" pitchFamily="34" charset="0"/>
                <a:ea typeface="Calibri" panose="020F0502020204030204" pitchFamily="34" charset="0"/>
                <a:cs typeface="Calibri" panose="020F0502020204030204" pitchFamily="34" charset="0"/>
              </a:rPr>
              <a:t>Ə</a:t>
            </a:r>
            <a:r>
              <a:rPr lang="en-US" sz="1200" b="0">
                <a:latin typeface="+mn-lt"/>
              </a:rPr>
              <a:t>) inside the ear.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latin typeface="+mn-lt"/>
              </a:rPr>
              <a:t>Say: </a:t>
            </a:r>
            <a:r>
              <a:rPr lang="en-US" sz="1200" b="0" i="1">
                <a:latin typeface="+mn-lt"/>
              </a:rPr>
              <a:t>Say the </a:t>
            </a:r>
            <a:r>
              <a:rPr lang="en-US" sz="1200" b="1" i="1">
                <a:latin typeface="+mn-lt"/>
              </a:rPr>
              <a:t>schwa</a:t>
            </a:r>
            <a:r>
              <a:rPr lang="en-US" sz="1200" b="0" i="1">
                <a:latin typeface="+mn-lt"/>
              </a:rPr>
              <a:t> sound</a:t>
            </a:r>
            <a:r>
              <a:rPr lang="en-US" sz="1200" b="0">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latin typeface="+mn-lt"/>
              </a:rPr>
              <a:t>Students respond by saying the </a:t>
            </a:r>
            <a:r>
              <a:rPr lang="en-US" sz="1200" b="1">
                <a:latin typeface="+mn-lt"/>
              </a:rPr>
              <a:t>schwa</a:t>
            </a:r>
            <a:r>
              <a:rPr lang="en-US" sz="1200" b="0">
                <a:latin typeface="+mn-lt"/>
              </a:rPr>
              <a:t> sound. </a:t>
            </a:r>
          </a:p>
          <a:p>
            <a:endParaRPr lang="en-US" sz="1200" b="1">
              <a:latin typeface="+mn-lt"/>
            </a:endParaRPr>
          </a:p>
          <a:p>
            <a:pPr marL="0" indent="0">
              <a:buFont typeface="Arial" panose="020B0604020202020204" pitchFamily="34" charset="0"/>
              <a:buNone/>
            </a:pPr>
            <a:r>
              <a:rPr lang="en-US" sz="1200" b="0">
                <a:latin typeface="+mn-lt"/>
              </a:rPr>
              <a:t>You may ask each row of students to take a turn saying the sound. </a:t>
            </a:r>
          </a:p>
          <a:p>
            <a:pPr marL="0" indent="0">
              <a:buFont typeface="Arial" panose="020B0604020202020204" pitchFamily="34" charset="0"/>
              <a:buNone/>
            </a:pPr>
            <a:endParaRPr lang="en-US" i="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a:latin typeface="+mn-lt"/>
              </a:rPr>
              <a:t>Note: A recording of the </a:t>
            </a:r>
            <a:r>
              <a:rPr lang="en-US" sz="1200" b="1">
                <a:latin typeface="+mn-lt"/>
              </a:rPr>
              <a:t>schwa</a:t>
            </a:r>
            <a:r>
              <a:rPr lang="en-US" sz="1200" b="0">
                <a:latin typeface="+mn-lt"/>
              </a:rPr>
              <a:t> sound is embedded in the speaker symbol on the bottom right of the slide. </a:t>
            </a:r>
            <a:endParaRPr lang="en-US" sz="1200" b="0">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a:latin typeface="+mn-lt"/>
              </a:rPr>
              <a:t>This </a:t>
            </a:r>
            <a:r>
              <a:rPr lang="en-US" b="0" i="0"/>
              <a:t>has been included to support you with an example of how to articulate this sound.</a:t>
            </a:r>
            <a:endParaRPr lang="en-US" sz="1200" b="0">
              <a:latin typeface="+mn-lt"/>
              <a:ea typeface="Calibri"/>
              <a:cs typeface="Calibri"/>
            </a:endParaRPr>
          </a:p>
          <a:p>
            <a:pPr marL="0" indent="0">
              <a:buFont typeface="Arial" panose="020B0604020202020204" pitchFamily="34" charset="0"/>
              <a:buNone/>
            </a:pPr>
            <a:endParaRPr lang="en-US" i="0"/>
          </a:p>
          <a:p>
            <a:pPr marL="0" indent="0">
              <a:buFont typeface="Arial" panose="020B0604020202020204" pitchFamily="34" charset="0"/>
              <a:buNone/>
            </a:pPr>
            <a:endParaRPr lang="en-US" i="0"/>
          </a:p>
          <a:p>
            <a:pPr marL="0" indent="0">
              <a:buFont typeface="Arial" panose="020B0604020202020204" pitchFamily="34" charset="0"/>
              <a:buNone/>
            </a:pPr>
            <a:endParaRPr lang="en-US" i="0"/>
          </a:p>
        </p:txBody>
      </p:sp>
      <p:sp>
        <p:nvSpPr>
          <p:cNvPr id="4" name="Slide Number Placeholder 3">
            <a:extLst>
              <a:ext uri="{FF2B5EF4-FFF2-40B4-BE49-F238E27FC236}">
                <a16:creationId xmlns:a16="http://schemas.microsoft.com/office/drawing/2014/main" id="{ACFECBAF-17B1-3C96-7B8A-6ABA52243B4E}"/>
              </a:ext>
            </a:extLst>
          </p:cNvPr>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12853951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pPr marL="0" indent="0">
              <a:buFont typeface="Arial" panose="020B0604020202020204" pitchFamily="34" charset="0"/>
              <a:buNone/>
            </a:pPr>
            <a:endParaRPr lang="en-US">
              <a:latin typeface="+mn-lt"/>
            </a:endParaRPr>
          </a:p>
          <a:p>
            <a:pPr marL="0" indent="0">
              <a:buFont typeface="Arial" panose="020B0604020202020204" pitchFamily="34" charset="0"/>
              <a:buNone/>
            </a:pPr>
            <a:r>
              <a:rPr lang="en-US">
                <a:latin typeface="+mn-lt"/>
              </a:rPr>
              <a:t>Re-read the first three words.</a:t>
            </a:r>
          </a:p>
          <a:p>
            <a:pPr marL="171450" indent="-171450">
              <a:buFont typeface="Arial" panose="020B0604020202020204" pitchFamily="34" charset="0"/>
              <a:buChar char="•"/>
            </a:pPr>
            <a:endParaRPr lang="en-US">
              <a:latin typeface="+mn-lt"/>
            </a:endParaRPr>
          </a:p>
          <a:p>
            <a:r>
              <a:rPr lang="en-US" b="0">
                <a:latin typeface="+mn-lt"/>
              </a:rPr>
              <a:t>Say: </a:t>
            </a:r>
          </a:p>
          <a:p>
            <a:pPr marL="171450" indent="-171450">
              <a:buFont typeface="Arial" panose="020B0604020202020204" pitchFamily="34" charset="0"/>
              <a:buChar char="•"/>
            </a:pPr>
            <a:r>
              <a:rPr lang="en-US" b="0" i="1">
                <a:latin typeface="+mn-lt"/>
              </a:rPr>
              <a:t>Now let's look at a two-syllable word with the </a:t>
            </a:r>
            <a:r>
              <a:rPr lang="en-US" b="1" i="1" err="1">
                <a:latin typeface="+mn-lt"/>
              </a:rPr>
              <a:t>dge</a:t>
            </a:r>
            <a:r>
              <a:rPr lang="en-US" b="0" i="1">
                <a:latin typeface="+mn-lt"/>
              </a:rPr>
              <a:t> trigraph.</a:t>
            </a:r>
          </a:p>
          <a:p>
            <a:pPr marL="171450" indent="-171450">
              <a:buFont typeface="Arial" panose="020B0604020202020204" pitchFamily="34" charset="0"/>
              <a:buChar char="•"/>
            </a:pPr>
            <a:r>
              <a:rPr lang="en-US" b="0" i="1">
                <a:latin typeface="+mn-lt"/>
              </a:rPr>
              <a:t>In this word, the </a:t>
            </a:r>
            <a:r>
              <a:rPr lang="en-US" b="1" i="1">
                <a:latin typeface="+mn-lt"/>
              </a:rPr>
              <a:t>r</a:t>
            </a:r>
            <a:r>
              <a:rPr lang="en-US" b="0" i="1">
                <a:latin typeface="+mn-lt"/>
              </a:rPr>
              <a:t> at the end of the word says </a:t>
            </a:r>
            <a:r>
              <a:rPr lang="en-US" b="0" i="1"/>
              <a:t>/</a:t>
            </a:r>
            <a:r>
              <a:rPr lang="en-US" b="0" i="1">
                <a:latin typeface="Calibri" panose="020F0502020204030204" pitchFamily="34" charset="0"/>
                <a:ea typeface="Calibri" panose="020F0502020204030204" pitchFamily="34" charset="0"/>
                <a:cs typeface="Calibri" panose="020F0502020204030204" pitchFamily="34" charset="0"/>
              </a:rPr>
              <a:t>Ə/ as the second syllable</a:t>
            </a:r>
            <a:r>
              <a:rPr lang="en-US" b="0">
                <a:latin typeface="Calibri" panose="020F0502020204030204" pitchFamily="34" charset="0"/>
                <a:ea typeface="Calibri" panose="020F0502020204030204" pitchFamily="34" charset="0"/>
                <a:cs typeface="Calibri" panose="020F0502020204030204" pitchFamily="34" charset="0"/>
              </a:rPr>
              <a:t>.</a:t>
            </a:r>
          </a:p>
          <a:p>
            <a:pPr marL="171450" indent="-171450">
              <a:buFont typeface="Arial" panose="020B0604020202020204" pitchFamily="34" charset="0"/>
              <a:buChar cha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t>Demonstrate:</a:t>
            </a:r>
          </a:p>
          <a:p>
            <a:pPr marL="171450" indent="-171450">
              <a:buFont typeface="Arial" panose="020B0604020202020204" pitchFamily="34" charset="0"/>
              <a:buChar char="•"/>
            </a:pPr>
            <a:r>
              <a:rPr lang="en-US"/>
              <a:t>saying the sounds in and reading the first syllable, </a:t>
            </a:r>
            <a:r>
              <a:rPr lang="en-US" b="1"/>
              <a:t>badge</a:t>
            </a:r>
            <a:endParaRPr lang="en-US" b="1">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sounds in and reading the second syllable, </a:t>
            </a:r>
            <a:r>
              <a:rPr lang="en-US" b="1"/>
              <a:t>er </a:t>
            </a:r>
            <a:r>
              <a:rPr lang="en-US" b="0"/>
              <a:t>(/</a:t>
            </a:r>
            <a:r>
              <a:rPr lang="en-US" b="0">
                <a:latin typeface="Calibri" panose="020F0502020204030204" pitchFamily="34" charset="0"/>
                <a:ea typeface="Calibri" panose="020F0502020204030204" pitchFamily="34" charset="0"/>
                <a:cs typeface="Calibri" panose="020F0502020204030204" pitchFamily="34" charset="0"/>
              </a:rPr>
              <a:t>Ə/)</a:t>
            </a:r>
            <a:endParaRPr lang="en-US" b="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reading the whole word, </a:t>
            </a:r>
            <a:r>
              <a:rPr lang="en-US" b="1"/>
              <a:t>badger</a:t>
            </a:r>
            <a:endParaRPr lang="en-US" b="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pointing out that </a:t>
            </a:r>
            <a:r>
              <a:rPr lang="en-US" b="1" err="1"/>
              <a:t>dge</a:t>
            </a:r>
            <a:r>
              <a:rPr lang="en-US"/>
              <a:t> comes after the short vowel sound /a/ in this word.</a:t>
            </a:r>
            <a:endParaRPr lang="en-US" b="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a:ea typeface="Calibri"/>
              <a:cs typeface="Calibri"/>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418441862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a:t>Students participate in: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each letter–sound correspondence then blending these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identifying the short vowel sound before </a:t>
            </a:r>
            <a:r>
              <a:rPr lang="en-US" b="1" err="1"/>
              <a:t>dge</a:t>
            </a:r>
            <a:r>
              <a:rPr lang="en-US"/>
              <a:t>. </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369655756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Prompt students to re-read the first word.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To read the new word, students participate in:</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letter–sound correspondence to read the word</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identifying the short vowel sound before </a:t>
            </a:r>
            <a:r>
              <a:rPr lang="en-US" b="1" err="1"/>
              <a:t>dge</a:t>
            </a:r>
            <a:r>
              <a:rPr lang="en-US"/>
              <a:t>. </a:t>
            </a:r>
          </a:p>
          <a:p>
            <a:pPr marL="45720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 </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336763920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Prompt students to re-read the first two words.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To read the new word, students participate in:</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letter–sound correspondence to read the word</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identifying the short vowel sound before </a:t>
            </a:r>
            <a:r>
              <a:rPr lang="en-US" b="1" err="1"/>
              <a:t>dge</a:t>
            </a:r>
            <a:r>
              <a:rPr lang="en-US"/>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374887895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Prompt students to re-read the first three words.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r>
              <a:rPr lang="en-US" b="0" dirty="0">
                <a:latin typeface="+mn-lt"/>
              </a:rPr>
              <a:t>Say: </a:t>
            </a:r>
          </a:p>
          <a:p>
            <a:pPr marL="171450" indent="-171450">
              <a:buFont typeface="Arial" panose="020B0604020202020204" pitchFamily="34" charset="0"/>
              <a:buChar char="•"/>
            </a:pPr>
            <a:r>
              <a:rPr lang="en-US" b="0" i="1" dirty="0">
                <a:latin typeface="+mn-lt"/>
              </a:rPr>
              <a:t>Now let's look at a compound word with </a:t>
            </a:r>
            <a:r>
              <a:rPr lang="en-US" b="1" i="1" dirty="0" err="1">
                <a:latin typeface="+mn-lt"/>
              </a:rPr>
              <a:t>dge</a:t>
            </a:r>
            <a:r>
              <a:rPr lang="en-US" b="0" i="1" dirty="0">
                <a:latin typeface="+mn-lt"/>
              </a:rPr>
              <a:t>.</a:t>
            </a:r>
          </a:p>
          <a:p>
            <a:pPr marL="171450" indent="-171450">
              <a:buFont typeface="Arial" panose="020B0604020202020204" pitchFamily="34" charset="0"/>
              <a:buChar char="•"/>
            </a:pPr>
            <a:r>
              <a:rPr lang="en-US" b="0" i="1" dirty="0">
                <a:latin typeface="+mn-lt"/>
              </a:rPr>
              <a:t>Read each base word then read the whole word.</a:t>
            </a: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Support and scaffold students as they read the new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Cover each base word for students to read the first base word </a:t>
            </a:r>
            <a:r>
              <a:rPr lang="en-US" b="1" dirty="0"/>
              <a:t>hedge</a:t>
            </a:r>
            <a:r>
              <a:rPr lang="en-US" b="0" dirty="0"/>
              <a:t>,</a:t>
            </a:r>
            <a:r>
              <a:rPr lang="en-US" b="1" dirty="0"/>
              <a:t> </a:t>
            </a:r>
            <a:r>
              <a:rPr lang="en-US" b="0" dirty="0"/>
              <a:t>then the second base word </a:t>
            </a:r>
            <a:r>
              <a:rPr lang="en-US" b="1" dirty="0"/>
              <a:t>hog</a:t>
            </a:r>
            <a:r>
              <a:rPr lang="en-US" b="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Have students read the whole word, </a:t>
            </a:r>
            <a:r>
              <a:rPr lang="en-US" b="1" dirty="0"/>
              <a:t>hedgehog</a:t>
            </a:r>
            <a:r>
              <a:rPr lang="en-US" b="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ea typeface="Calibri"/>
                <a:cs typeface="Calibri"/>
              </a:rPr>
              <a:t>Have students identify the short vowel sound before </a:t>
            </a:r>
            <a:r>
              <a:rPr lang="en-US" b="1" dirty="0" err="1">
                <a:latin typeface="+mn-lt"/>
                <a:ea typeface="Calibri"/>
                <a:cs typeface="Calibri"/>
              </a:rPr>
              <a:t>dge</a:t>
            </a:r>
            <a:r>
              <a:rPr lang="en-US" b="1" dirty="0">
                <a:latin typeface="+mn-lt"/>
                <a:ea typeface="Calibri"/>
                <a:cs typeface="Calibri"/>
              </a:rPr>
              <a:t> </a:t>
            </a:r>
            <a:r>
              <a:rPr lang="en-US" b="0" dirty="0">
                <a:latin typeface="+mn-lt"/>
                <a:ea typeface="Calibri"/>
                <a:cs typeface="Calibri"/>
              </a:rPr>
              <a:t>in</a:t>
            </a:r>
            <a:r>
              <a:rPr lang="en-US" b="1" dirty="0">
                <a:latin typeface="+mn-lt"/>
                <a:ea typeface="Calibri"/>
                <a:cs typeface="Calibri"/>
              </a:rPr>
              <a:t> hedge</a:t>
            </a:r>
            <a:r>
              <a:rPr lang="en-US" b="0" dirty="0">
                <a:latin typeface="+mn-lt"/>
                <a:ea typeface="Calibri"/>
                <a:cs typeface="Calibri"/>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dirty="0">
              <a:latin typeface="+mn-lt"/>
              <a:ea typeface="Calibri"/>
              <a:cs typeface="Calibri"/>
            </a:endParaRPr>
          </a:p>
          <a:p>
            <a:pPr rtl="0" fontAlgn="base"/>
            <a:r>
              <a:rPr lang="en-AU" sz="1200" b="0" i="0" kern="1200" dirty="0">
                <a:solidFill>
                  <a:schemeClr val="tx1"/>
                </a:solidFill>
                <a:effectLst/>
                <a:latin typeface="+mn-lt"/>
                <a:ea typeface="+mn-ea"/>
                <a:cs typeface="+mn-cs"/>
              </a:rPr>
              <a:t>You may like to briefly discuss the origin of </a:t>
            </a:r>
            <a:r>
              <a:rPr lang="en-AU" sz="1200" b="0" i="0" kern="1200">
                <a:solidFill>
                  <a:schemeClr val="tx1"/>
                </a:solidFill>
                <a:effectLst/>
                <a:latin typeface="+mn-lt"/>
                <a:ea typeface="+mn-ea"/>
                <a:cs typeface="+mn-cs"/>
              </a:rPr>
              <a:t>the compound word </a:t>
            </a:r>
            <a:r>
              <a:rPr lang="en-AU" sz="1200" b="1" i="0" kern="1200" dirty="0">
                <a:solidFill>
                  <a:schemeClr val="tx1"/>
                </a:solidFill>
                <a:effectLst/>
                <a:latin typeface="+mn-lt"/>
                <a:ea typeface="+mn-ea"/>
                <a:cs typeface="+mn-cs"/>
              </a:rPr>
              <a:t>hedgehog</a:t>
            </a:r>
            <a:r>
              <a:rPr lang="en-AU" sz="1200" b="0" i="0" kern="1200" dirty="0">
                <a:solidFill>
                  <a:schemeClr val="tx1"/>
                </a:solidFill>
                <a:effectLst/>
                <a:latin typeface="+mn-lt"/>
                <a:ea typeface="+mn-ea"/>
                <a:cs typeface="+mn-cs"/>
              </a:rPr>
              <a:t> with students:</a:t>
            </a:r>
            <a:r>
              <a:rPr lang="en-US" sz="1200" b="0" i="0" kern="1200" dirty="0">
                <a:solidFill>
                  <a:schemeClr val="tx1"/>
                </a:solidFill>
                <a:effectLst/>
                <a:latin typeface="+mn-lt"/>
                <a:ea typeface="+mn-ea"/>
                <a:cs typeface="+mn-cs"/>
              </a:rPr>
              <a:t> </a:t>
            </a:r>
          </a:p>
          <a:p>
            <a:pPr marL="171450" indent="-171450" rtl="0" fontAlgn="base">
              <a:buFont typeface="Arial" panose="020B0604020202020204" pitchFamily="34" charset="0"/>
              <a:buChar char="•"/>
            </a:pPr>
            <a:r>
              <a:rPr lang="en-AU" sz="1200" b="1" i="0" kern="1200" dirty="0">
                <a:solidFill>
                  <a:schemeClr val="tx1"/>
                </a:solidFill>
                <a:effectLst/>
                <a:latin typeface="+mn-lt"/>
                <a:ea typeface="+mn-ea"/>
                <a:cs typeface="+mn-cs"/>
              </a:rPr>
              <a:t>Hedge: </a:t>
            </a:r>
            <a:r>
              <a:rPr lang="en-AU" sz="1200" b="0" i="0" kern="1200" dirty="0">
                <a:solidFill>
                  <a:schemeClr val="tx1"/>
                </a:solidFill>
                <a:effectLst/>
                <a:latin typeface="+mn-lt"/>
                <a:ea typeface="+mn-ea"/>
                <a:cs typeface="+mn-cs"/>
              </a:rPr>
              <a:t>because the animal’s habitat is shrubs and hedge-like plants.</a:t>
            </a:r>
            <a:r>
              <a:rPr lang="en-US" sz="1200" b="0" i="0" kern="1200" dirty="0">
                <a:solidFill>
                  <a:schemeClr val="tx1"/>
                </a:solidFill>
                <a:effectLst/>
                <a:latin typeface="+mn-lt"/>
                <a:ea typeface="+mn-ea"/>
                <a:cs typeface="+mn-cs"/>
              </a:rPr>
              <a:t> </a:t>
            </a:r>
          </a:p>
          <a:p>
            <a:pPr marL="171450" indent="-171450" rtl="0" fontAlgn="base">
              <a:buFont typeface="Arial" panose="020B0604020202020204" pitchFamily="34" charset="0"/>
              <a:buChar char="•"/>
            </a:pPr>
            <a:r>
              <a:rPr lang="en-AU" sz="1200" b="1" i="0" kern="1200" dirty="0">
                <a:solidFill>
                  <a:schemeClr val="tx1"/>
                </a:solidFill>
                <a:effectLst/>
                <a:latin typeface="+mn-lt"/>
                <a:ea typeface="+mn-ea"/>
                <a:cs typeface="+mn-cs"/>
              </a:rPr>
              <a:t>Hog: </a:t>
            </a:r>
            <a:r>
              <a:rPr lang="en-AU" sz="1200" b="0" i="0" kern="1200" dirty="0">
                <a:solidFill>
                  <a:schemeClr val="tx1"/>
                </a:solidFill>
                <a:effectLst/>
                <a:latin typeface="+mn-lt"/>
                <a:ea typeface="+mn-ea"/>
                <a:cs typeface="+mn-cs"/>
              </a:rPr>
              <a:t>meaning pig, because of the animal’s snout like nose. </a:t>
            </a:r>
            <a:r>
              <a:rPr lang="en-US" sz="1200" b="0" i="0" kern="1200" dirty="0">
                <a:solidFill>
                  <a:schemeClr val="tx1"/>
                </a:solidFill>
                <a:effectLst/>
                <a:latin typeface="+mn-lt"/>
                <a:ea typeface="+mn-ea"/>
                <a:cs typeface="+mn-cs"/>
              </a:rPr>
              <a:t> </a:t>
            </a:r>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4041327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a:latin typeface="+mn-lt"/>
            </a:endParaRPr>
          </a:p>
          <a:p>
            <a:r>
              <a:rPr lang="en-US">
                <a:latin typeface="+mn-lt"/>
              </a:rPr>
              <a:t>The image represents the word to be written: </a:t>
            </a:r>
            <a:r>
              <a:rPr lang="en-US" b="1">
                <a:latin typeface="+mn-lt"/>
              </a:rPr>
              <a:t>wedge</a:t>
            </a:r>
            <a:r>
              <a:rPr lang="en-US">
                <a:latin typeface="+mn-lt"/>
              </a:rPr>
              <a:t>.</a:t>
            </a:r>
            <a:endParaRPr lang="en-US" b="1">
              <a:latin typeface="+mn-lt"/>
            </a:endParaRPr>
          </a:p>
          <a:p>
            <a:endParaRPr lang="en-US">
              <a:latin typeface="+mn-lt"/>
            </a:endParaRPr>
          </a:p>
          <a:p>
            <a:r>
              <a:rPr lang="en-US">
                <a:latin typeface="+mn-lt"/>
              </a:rPr>
              <a:t>Remind students of the ‘long spelling after a short vowel’ spelling pattern. Say:</a:t>
            </a:r>
          </a:p>
          <a:p>
            <a:pPr marL="171450" indent="-171450">
              <a:buFont typeface="Arial" panose="020B0604020202020204" pitchFamily="34" charset="0"/>
              <a:buChar char="•"/>
            </a:pPr>
            <a:r>
              <a:rPr lang="en-US" i="1">
                <a:latin typeface="+mn-lt"/>
              </a:rPr>
              <a:t>If we hear /j/ after a short vowel sound, we use </a:t>
            </a:r>
            <a:r>
              <a:rPr lang="en-US" b="0" i="1">
                <a:latin typeface="+mn-lt"/>
              </a:rPr>
              <a:t>the long spelling, </a:t>
            </a:r>
            <a:r>
              <a:rPr lang="en-US" b="1" i="1" err="1"/>
              <a:t>dge</a:t>
            </a:r>
            <a:r>
              <a:rPr lang="en-US" b="0" i="1">
                <a:latin typeface="+mn-lt"/>
              </a:rPr>
              <a:t>.</a:t>
            </a:r>
            <a:endParaRPr lang="en-US" b="1" i="1">
              <a:latin typeface="+mn-lt"/>
            </a:endParaRPr>
          </a:p>
          <a:p>
            <a:endParaRPr lang="en-US" i="1">
              <a:latin typeface="+mn-lt"/>
            </a:endParaRPr>
          </a:p>
          <a:p>
            <a:r>
              <a:rPr lang="en-US"/>
              <a:t>Demonstrate:</a:t>
            </a:r>
          </a:p>
          <a:p>
            <a:pPr marL="171450" indent="-171450">
              <a:buFont typeface="Arial" panose="020B0604020202020204" pitchFamily="34" charset="0"/>
              <a:buChar char="•"/>
            </a:pPr>
            <a:r>
              <a:rPr lang="en-US"/>
              <a:t>saying the word aloud </a:t>
            </a:r>
          </a:p>
          <a:p>
            <a:pPr marL="171450" indent="-171450">
              <a:buFont typeface="Arial" panose="020B0604020202020204" pitchFamily="34" charset="0"/>
              <a:buChar char="•"/>
            </a:pPr>
            <a:r>
              <a:rPr lang="en-US"/>
              <a:t>segmenting individual sounds</a:t>
            </a:r>
          </a:p>
          <a:p>
            <a:pPr marL="171450" indent="-171450">
              <a:buFont typeface="Arial" panose="020B0604020202020204" pitchFamily="34" charset="0"/>
              <a:buChar char="•"/>
            </a:pPr>
            <a:r>
              <a:rPr lang="en-US"/>
              <a:t>thinking aloud to use the long spelling for /j/ (</a:t>
            </a:r>
            <a:r>
              <a:rPr lang="en-US" b="1" err="1"/>
              <a:t>dge</a:t>
            </a:r>
            <a:r>
              <a:rPr lang="en-US"/>
              <a:t>) after the short vowel sound /e/ </a:t>
            </a:r>
          </a:p>
          <a:p>
            <a:pPr marL="171450" indent="-171450">
              <a:buFont typeface="Arial" panose="020B0604020202020204" pitchFamily="34" charset="0"/>
              <a:buChar char="•"/>
            </a:pPr>
            <a:r>
              <a:rPr lang="en-US"/>
              <a:t>recording the relevant letters </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144306446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The images represent the words to be written: </a:t>
            </a:r>
            <a:r>
              <a:rPr lang="en-US" b="1">
                <a:latin typeface="+mn-lt"/>
              </a:rPr>
              <a:t>wedge</a:t>
            </a:r>
            <a:r>
              <a:rPr lang="en-US" b="0">
                <a:latin typeface="+mn-lt"/>
              </a:rPr>
              <a:t>,</a:t>
            </a:r>
            <a:r>
              <a:rPr lang="en-US" b="1">
                <a:latin typeface="+mn-lt"/>
              </a:rPr>
              <a:t> smudge</a:t>
            </a:r>
            <a:r>
              <a:rPr lang="en-US">
                <a:latin typeface="+mn-lt"/>
              </a:rPr>
              <a:t>.</a:t>
            </a:r>
            <a:endParaRPr lang="en-US" b="1">
              <a:latin typeface="+mn-lt"/>
            </a:endParaRPr>
          </a:p>
          <a:p>
            <a:endParaRPr lang="en-US">
              <a:latin typeface="+mn-lt"/>
            </a:endParaRPr>
          </a:p>
          <a:p>
            <a:r>
              <a:rPr lang="en-US"/>
              <a:t>Demonstrate:</a:t>
            </a:r>
          </a:p>
          <a:p>
            <a:pPr marL="171450" indent="-171450">
              <a:buFont typeface="Arial" panose="020B0604020202020204" pitchFamily="34" charset="0"/>
              <a:buChar char="•"/>
            </a:pPr>
            <a:r>
              <a:rPr lang="en-US"/>
              <a:t>saying the new word aloud </a:t>
            </a:r>
          </a:p>
          <a:p>
            <a:pPr marL="171450" indent="-171450">
              <a:buFont typeface="Arial" panose="020B0604020202020204" pitchFamily="34" charset="0"/>
              <a:buChar char="•"/>
            </a:pPr>
            <a:r>
              <a:rPr lang="en-US"/>
              <a:t>segmenting individual sounds</a:t>
            </a:r>
          </a:p>
          <a:p>
            <a:pPr marL="171450" indent="-171450">
              <a:buFont typeface="Arial" panose="020B0604020202020204" pitchFamily="34" charset="0"/>
              <a:buChar char="•"/>
            </a:pPr>
            <a:r>
              <a:rPr lang="en-US"/>
              <a:t>thinking aloud to use the long spelling for /j/ (</a:t>
            </a:r>
            <a:r>
              <a:rPr lang="en-US" b="1" err="1"/>
              <a:t>dge</a:t>
            </a:r>
            <a:r>
              <a:rPr lang="en-US"/>
              <a:t>) after the short vowel sound /u/ </a:t>
            </a:r>
          </a:p>
          <a:p>
            <a:pPr marL="171450" indent="-171450">
              <a:buFont typeface="Arial" panose="020B0604020202020204" pitchFamily="34" charset="0"/>
              <a:buChar char="•"/>
            </a:pPr>
            <a:r>
              <a:rPr lang="en-US"/>
              <a:t>recording the relevant letters </a:t>
            </a:r>
          </a:p>
          <a:p>
            <a:pPr marL="171450" indent="-171450">
              <a:buFont typeface="Arial" panose="020B0604020202020204" pitchFamily="34" charset="0"/>
              <a:buChar char="•"/>
            </a:pPr>
            <a:r>
              <a:rPr lang="en-US"/>
              <a:t>re-reading the new word to make sure it is correct </a:t>
            </a:r>
            <a:r>
              <a:rPr lang="en-US" sz="1200">
                <a:latin typeface="+mn-lt"/>
              </a:rPr>
              <a:t>by</a:t>
            </a:r>
            <a:r>
              <a:rPr lang="en-US"/>
              <a:t> saying the individual sounds, blending them together, then saying the complete word.</a:t>
            </a:r>
          </a:p>
        </p:txBody>
      </p:sp>
      <p:sp>
        <p:nvSpPr>
          <p:cNvPr id="4" name="Slide Number Placeholder 3"/>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243370817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The images represent the words to be written: </a:t>
            </a:r>
            <a:r>
              <a:rPr lang="en-US" b="1">
                <a:latin typeface="+mn-lt"/>
              </a:rPr>
              <a:t>wedge</a:t>
            </a:r>
            <a:r>
              <a:rPr lang="en-US" b="0">
                <a:latin typeface="+mn-lt"/>
              </a:rPr>
              <a:t>,</a:t>
            </a:r>
            <a:r>
              <a:rPr lang="en-US" b="1">
                <a:latin typeface="+mn-lt"/>
              </a:rPr>
              <a:t> smudge</a:t>
            </a:r>
            <a:r>
              <a:rPr lang="en-US" b="0">
                <a:latin typeface="+mn-lt"/>
              </a:rPr>
              <a:t>,</a:t>
            </a:r>
            <a:r>
              <a:rPr lang="en-US" b="1">
                <a:latin typeface="+mn-lt"/>
              </a:rPr>
              <a:t> dodge</a:t>
            </a:r>
            <a:r>
              <a:rPr lang="en-US">
                <a:latin typeface="+mn-lt"/>
              </a:rPr>
              <a:t>.</a:t>
            </a:r>
            <a:endParaRPr lang="en-AU" b="1">
              <a:latin typeface="+mn-lt"/>
            </a:endParaRPr>
          </a:p>
          <a:p>
            <a:endParaRPr lang="en-AU">
              <a:latin typeface="+mn-lt"/>
            </a:endParaRPr>
          </a:p>
          <a:p>
            <a:r>
              <a:rPr lang="en-US"/>
              <a:t>Demonstrate:</a:t>
            </a:r>
          </a:p>
          <a:p>
            <a:pPr marL="171450" indent="-171450">
              <a:buFont typeface="Arial" panose="020B0604020202020204" pitchFamily="34" charset="0"/>
              <a:buChar char="•"/>
            </a:pPr>
            <a:r>
              <a:rPr lang="en-US"/>
              <a:t>saying the new word aloud </a:t>
            </a:r>
          </a:p>
          <a:p>
            <a:pPr marL="171450" indent="-171450">
              <a:buFont typeface="Arial" panose="020B0604020202020204" pitchFamily="34" charset="0"/>
              <a:buChar char="•"/>
            </a:pPr>
            <a:r>
              <a:rPr lang="en-US"/>
              <a:t>segmenting individual sounds</a:t>
            </a:r>
          </a:p>
          <a:p>
            <a:pPr marL="171450" indent="-171450">
              <a:buFont typeface="Arial" panose="020B0604020202020204" pitchFamily="34" charset="0"/>
              <a:buChar char="•"/>
            </a:pPr>
            <a:r>
              <a:rPr lang="en-US"/>
              <a:t>thinking aloud to use the long spelling for /j/ (</a:t>
            </a:r>
            <a:r>
              <a:rPr lang="en-US" b="1" err="1"/>
              <a:t>dge</a:t>
            </a:r>
            <a:r>
              <a:rPr lang="en-US"/>
              <a:t>) after the short vowel sound /</a:t>
            </a:r>
            <a:r>
              <a:rPr lang="en-US" err="1"/>
              <a:t>i</a:t>
            </a:r>
            <a:r>
              <a:rPr lang="en-US"/>
              <a:t>/ </a:t>
            </a:r>
          </a:p>
          <a:p>
            <a:pPr marL="171450" indent="-171450">
              <a:buFont typeface="Arial" panose="020B0604020202020204" pitchFamily="34" charset="0"/>
              <a:buChar char="•"/>
            </a:pPr>
            <a:r>
              <a:rPr lang="en-US"/>
              <a:t>recording the relevant letters </a:t>
            </a:r>
          </a:p>
          <a:p>
            <a:pPr marL="171450" indent="-171450">
              <a:buFont typeface="Arial" panose="020B0604020202020204" pitchFamily="34" charset="0"/>
              <a:buChar char="•"/>
            </a:pPr>
            <a:r>
              <a:rPr lang="en-US"/>
              <a:t>re-reading the new word to make sure it is correct </a:t>
            </a:r>
            <a:r>
              <a:rPr lang="en-US" sz="1200">
                <a:latin typeface="+mn-lt"/>
              </a:rPr>
              <a:t>by</a:t>
            </a:r>
            <a:r>
              <a:rPr lang="en-US"/>
              <a:t> saying the individual sounds, blending them together, then saying the complete word.</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27</a:t>
            </a:fld>
            <a:endParaRPr lang="en-AU"/>
          </a:p>
        </p:txBody>
      </p:sp>
    </p:spTree>
    <p:extLst>
      <p:ext uri="{BB962C8B-B14F-4D97-AF65-F5344CB8AC3E}">
        <p14:creationId xmlns:p14="http://schemas.microsoft.com/office/powerpoint/2010/main" val="182452621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 represents the word to be written: </a:t>
            </a:r>
            <a:r>
              <a:rPr lang="en-US" b="1"/>
              <a:t>fudge</a:t>
            </a:r>
            <a:r>
              <a:rPr lang="en-US" b="0"/>
              <a:t>.</a:t>
            </a:r>
            <a:endParaRPr lang="en-AU" b="0"/>
          </a:p>
          <a:p>
            <a:endParaRPr lang="en-AU"/>
          </a:p>
          <a:p>
            <a:r>
              <a:rPr lang="en-US" sz="1200" u="none">
                <a:latin typeface="+mn-lt"/>
              </a:rPr>
              <a:t>Support and scaffold students to:</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say the word aloud and segment the individual sounds</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letters that represent each sound </a:t>
            </a:r>
            <a:r>
              <a:rPr lang="en-US" sz="1200" u="none">
                <a:latin typeface="+mn-lt"/>
              </a:rPr>
              <a:t>on their mini-whiteboard or on paper</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r</a:t>
            </a:r>
            <a:r>
              <a:rPr lang="en-US" sz="1200">
                <a:latin typeface="+mn-lt"/>
              </a:rPr>
              <a:t>e-read the word to make sure it is correct by</a:t>
            </a:r>
            <a:r>
              <a:rPr lang="en-US"/>
              <a:t> saying the individual sounds, blending them together, then saying the complete word.</a:t>
            </a:r>
            <a:endParaRPr lang="en-US">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Calibri"/>
              </a:rPr>
              <a:t>place their mini-whiteboard underneath their chin for you to check.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students to recall that </a:t>
            </a:r>
            <a:r>
              <a:rPr lang="en-US" b="1" err="1"/>
              <a:t>dge</a:t>
            </a:r>
            <a:r>
              <a:rPr lang="en-US"/>
              <a:t> (the long spelling for /j/) </a:t>
            </a:r>
            <a:r>
              <a:rPr lang="en-US" b="0"/>
              <a:t>is used in this </a:t>
            </a:r>
            <a:r>
              <a:rPr lang="en-US"/>
              <a:t>word because /j/ comes after a short vowel sound.</a:t>
            </a:r>
          </a:p>
          <a:p>
            <a:endParaRPr lang="en-AU">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28</a:t>
            </a:fld>
            <a:endParaRPr lang="en-AU"/>
          </a:p>
        </p:txBody>
      </p:sp>
    </p:spTree>
    <p:extLst>
      <p:ext uri="{BB962C8B-B14F-4D97-AF65-F5344CB8AC3E}">
        <p14:creationId xmlns:p14="http://schemas.microsoft.com/office/powerpoint/2010/main" val="183319815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a:t>
            </a:r>
            <a:r>
              <a:rPr lang="en-US" b="0"/>
              <a:t>:</a:t>
            </a:r>
            <a:r>
              <a:rPr lang="en-US" b="1"/>
              <a:t> </a:t>
            </a:r>
            <a:r>
              <a:rPr lang="en-AU" b="1"/>
              <a:t>fudge</a:t>
            </a:r>
            <a:r>
              <a:rPr lang="en-AU" b="0"/>
              <a:t>,</a:t>
            </a:r>
            <a:r>
              <a:rPr lang="en-AU" b="1"/>
              <a:t> hedge</a:t>
            </a:r>
            <a:r>
              <a:rPr lang="en-US"/>
              <a:t>.</a:t>
            </a:r>
            <a:endParaRPr lang="en-AU" b="1"/>
          </a:p>
          <a:p>
            <a:endParaRPr lang="en-AU"/>
          </a:p>
          <a:p>
            <a:r>
              <a:rPr lang="en-US" sz="1200" u="none">
                <a:latin typeface="+mn-lt"/>
              </a:rPr>
              <a:t>Support and scaffold students to:</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say the new word aloud and segment the individual sounds</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letters that represent each sound </a:t>
            </a:r>
            <a:r>
              <a:rPr lang="en-US" sz="1200" u="none">
                <a:latin typeface="+mn-lt"/>
              </a:rPr>
              <a:t>on their mini-whiteboard or on paper</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r</a:t>
            </a:r>
            <a:r>
              <a:rPr lang="en-US" sz="1200">
                <a:latin typeface="+mn-lt"/>
              </a:rPr>
              <a:t>e-read the new word to make sure it is correct by</a:t>
            </a:r>
            <a:r>
              <a:rPr lang="en-US"/>
              <a:t> saying the individual sounds, blending them together, then saying the complete word.</a:t>
            </a:r>
            <a:endParaRPr lang="en-US">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Calibri"/>
              </a:rPr>
              <a:t>place their mini-whiteboard underneath their chin for you to check.</a:t>
            </a:r>
            <a:endParaRPr lang="en-AU" sz="1200">
              <a:solidFill>
                <a:srgbClr val="404040"/>
              </a:solidFill>
              <a:effectLst/>
              <a:latin typeface="+mn-lt"/>
              <a:ea typeface="Calibri" panose="020F0502020204030204" pitchFamily="34" charset="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students to recall that </a:t>
            </a:r>
            <a:r>
              <a:rPr lang="en-US" b="1" err="1"/>
              <a:t>dge</a:t>
            </a:r>
            <a:r>
              <a:rPr lang="en-US"/>
              <a:t> (the long spelling for /j/) </a:t>
            </a:r>
            <a:r>
              <a:rPr lang="en-US" b="0"/>
              <a:t>is used in this </a:t>
            </a:r>
            <a:r>
              <a:rPr lang="en-US"/>
              <a:t>word because /j/ comes after a short vowel sound.</a:t>
            </a:r>
          </a:p>
          <a:p>
            <a:endParaRPr lang="en-AU">
              <a:latin typeface="+mn-lt"/>
            </a:endParaRPr>
          </a:p>
          <a:p>
            <a:endParaRPr lang="en-US">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24900808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2FD201-38EF-E38A-BD0A-A4C0CB21982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6B831BC-5040-4CC4-A629-51D9F76E7F8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A79D5D7-1C51-1FA1-2E71-664FE4CDA1D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Tell students that all these words include a </a:t>
            </a:r>
            <a:r>
              <a:rPr lang="en-US" b="1">
                <a:latin typeface="+mn-lt"/>
              </a:rPr>
              <a:t>schwa</a:t>
            </a:r>
            <a:r>
              <a:rPr lang="en-US" b="0">
                <a:latin typeface="+mn-lt"/>
              </a:rPr>
              <a:t> sound. Refer to the </a:t>
            </a:r>
            <a:r>
              <a:rPr lang="en-US" b="1">
                <a:latin typeface="+mn-lt"/>
              </a:rPr>
              <a:t>schwa</a:t>
            </a:r>
            <a:r>
              <a:rPr lang="en-US" b="0">
                <a:latin typeface="+mn-lt"/>
              </a:rPr>
              <a:t> symbol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rPr>
              <a:t>Have students read and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reading the word from the slide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identifying the spelling for </a:t>
            </a:r>
            <a:r>
              <a:rPr lang="en-US" b="1">
                <a:latin typeface="+mn-lt"/>
              </a:rPr>
              <a:t>schwa</a:t>
            </a:r>
            <a:r>
              <a:rPr lang="en-US">
                <a:latin typeface="+mn-lt"/>
              </a:rPr>
              <a:t> in the word (</a:t>
            </a:r>
            <a:r>
              <a:rPr lang="en-US" b="1" err="1">
                <a:latin typeface="Aptos" panose="020B0004020202020204" pitchFamily="34" charset="0"/>
              </a:rPr>
              <a:t>ǝ</a:t>
            </a:r>
            <a:r>
              <a:rPr lang="en-US" err="1">
                <a:latin typeface="+mn-lt"/>
              </a:rPr>
              <a:t>lone</a:t>
            </a:r>
            <a:r>
              <a:rPr lang="en-US">
                <a:latin typeface="+mn-lt"/>
              </a:rPr>
              <a:t>, </a:t>
            </a:r>
            <a:r>
              <a:rPr lang="en-US" err="1">
                <a:latin typeface="+mn-lt"/>
              </a:rPr>
              <a:t>min</a:t>
            </a:r>
            <a:r>
              <a:rPr lang="en-US" b="1" err="1">
                <a:latin typeface="Aptos" panose="020B0004020202020204" pitchFamily="34" charset="0"/>
              </a:rPr>
              <a:t>ǝ</a:t>
            </a:r>
            <a:r>
              <a:rPr lang="en-US" err="1">
                <a:latin typeface="+mn-lt"/>
              </a:rPr>
              <a:t>m</a:t>
            </a:r>
            <a:r>
              <a:rPr lang="en-US" b="1" err="1">
                <a:latin typeface="Aptos" panose="020B0004020202020204" pitchFamily="34" charset="0"/>
              </a:rPr>
              <a:t>ǝ</a:t>
            </a:r>
            <a:r>
              <a:rPr lang="en-US" b="0" err="1">
                <a:latin typeface="Aptos" panose="020B0004020202020204" pitchFamily="34" charset="0"/>
              </a:rPr>
              <a:t>l</a:t>
            </a:r>
            <a:r>
              <a:rPr lang="en-US" b="0">
                <a:latin typeface="+mn-lt"/>
              </a:rPr>
              <a:t>, </a:t>
            </a:r>
            <a:r>
              <a:rPr lang="en-US" b="0" err="1">
                <a:latin typeface="+mn-lt"/>
              </a:rPr>
              <a:t>tick</a:t>
            </a:r>
            <a:r>
              <a:rPr lang="en-US" b="1" err="1">
                <a:latin typeface="Aptos" panose="020B0004020202020204" pitchFamily="34" charset="0"/>
              </a:rPr>
              <a:t>ǝ</a:t>
            </a:r>
            <a:r>
              <a:rPr lang="en-US" b="0" err="1">
                <a:latin typeface="Aptos" panose="020B0004020202020204" pitchFamily="34" charset="0"/>
              </a:rPr>
              <a:t>t</a:t>
            </a:r>
            <a:r>
              <a:rPr lang="en-US" b="0">
                <a:latin typeface="Aptos" panose="020B0004020202020204" pitchFamily="34" charset="0"/>
              </a:rPr>
              <a:t>) </a:t>
            </a:r>
            <a:endParaRPr lang="en-US" b="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saying the word with their ‘spelling voice’, for example, </a:t>
            </a:r>
            <a:r>
              <a:rPr lang="en-US" b="0">
                <a:latin typeface="+mn-lt"/>
              </a:rPr>
              <a:t>/ā/</a:t>
            </a:r>
            <a:r>
              <a:rPr lang="en-US">
                <a:latin typeface="+mn-lt"/>
              </a:rPr>
              <a:t>-</a:t>
            </a:r>
            <a:r>
              <a:rPr lang="en-US" b="1">
                <a:latin typeface="+mn-lt"/>
              </a:rPr>
              <a:t>lone</a:t>
            </a:r>
            <a:endParaRPr lang="en-US" b="1">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ea typeface="Calibri"/>
                <a:cs typeface="Calibri"/>
              </a:rPr>
              <a:t>spelling the word on their mini-whiteboard or piece of paper as they say the corresponding sounds*.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b="0">
              <a:latin typeface="+mn-lt"/>
              <a:ea typeface="Calibri"/>
              <a:cs typeface="Calibri"/>
            </a:endParaRPr>
          </a:p>
          <a:p>
            <a:pPr marL="0" indent="0">
              <a:buFont typeface="Arial" panose="020B0604020202020204" pitchFamily="34" charset="0"/>
              <a:buNone/>
            </a:pPr>
            <a:r>
              <a:rPr lang="en-US" sz="1200">
                <a:effectLst/>
                <a:latin typeface="+mn-lt"/>
                <a:cs typeface="Times New Roman" panose="02020603050405020304" pitchFamily="18" charset="0"/>
              </a:rPr>
              <a:t>Students show the word they have written by placing their mini-whiteboard underneath their chin for you to check.</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1">
              <a:latin typeface="+mn-lt"/>
            </a:endParaRPr>
          </a:p>
          <a:p>
            <a:r>
              <a:rPr lang="en-US" b="1">
                <a:latin typeface="+mn-lt"/>
              </a:rPr>
              <a:t>Provide corrective feedback as needed:</a:t>
            </a:r>
          </a:p>
          <a:p>
            <a:r>
              <a:rPr lang="en-US">
                <a:latin typeface="+mn-lt"/>
              </a:rPr>
              <a:t>If any students have difficulty with a letter–sound correspondence or with blending, model this process. Then ask students to try again.</a:t>
            </a: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Note: Y</a:t>
            </a:r>
            <a:r>
              <a:rPr lang="en-US">
                <a:latin typeface="+mn-lt"/>
              </a:rPr>
              <a:t>ou may choose to ask a particular student/group/row of students to read each word.</a:t>
            </a:r>
          </a:p>
          <a:p>
            <a:pPr marL="171450" indent="-171450">
              <a:buFont typeface="Arial" panose="020B0604020202020204" pitchFamily="34" charset="0"/>
              <a:buChar char="•"/>
            </a:pPr>
            <a:endParaRPr lang="en-US"/>
          </a:p>
          <a:p>
            <a:pPr rtl="0" fontAlgn="base"/>
            <a:r>
              <a:rPr lang="en-US" sz="1200" b="0" i="0" kern="1200">
                <a:solidFill>
                  <a:schemeClr val="tx1"/>
                </a:solidFill>
                <a:effectLst/>
                <a:latin typeface="+mn-lt"/>
                <a:ea typeface="+mn-ea"/>
                <a:cs typeface="+mn-cs"/>
              </a:rPr>
              <a:t>*Note:</a:t>
            </a:r>
          </a:p>
          <a:p>
            <a:pPr marL="171450" indent="-171450" rtl="0">
              <a:buFont typeface="Arial" panose="020B0604020202020204" pitchFamily="34" charset="0"/>
              <a:buChar char="•"/>
            </a:pPr>
            <a:r>
              <a:rPr lang="en-US" sz="1200" b="0" i="0" kern="1200">
                <a:solidFill>
                  <a:schemeClr val="tx1"/>
                </a:solidFill>
                <a:effectLst/>
                <a:latin typeface="+mn-lt"/>
                <a:ea typeface="+mn-ea"/>
                <a:cs typeface="+mn-cs"/>
              </a:rPr>
              <a:t>Students are not expected to know the correct spelling for a wide range of words with </a:t>
            </a:r>
            <a:r>
              <a:rPr lang="en-US" sz="1200" b="1" i="0" kern="1200">
                <a:solidFill>
                  <a:schemeClr val="tx1"/>
                </a:solidFill>
                <a:effectLst/>
                <a:latin typeface="+mn-lt"/>
                <a:ea typeface="+mn-ea"/>
                <a:cs typeface="+mn-cs"/>
              </a:rPr>
              <a:t>schwa</a:t>
            </a:r>
            <a:r>
              <a:rPr lang="en-US" sz="1200" b="0" i="0" kern="1200">
                <a:solidFill>
                  <a:schemeClr val="tx1"/>
                </a:solidFill>
                <a:effectLst/>
                <a:latin typeface="+mn-lt"/>
                <a:ea typeface="+mn-ea"/>
                <a:cs typeface="+mn-cs"/>
              </a:rPr>
              <a:t> yet.</a:t>
            </a:r>
          </a:p>
          <a:p>
            <a:pPr marL="171450" indent="-171450" rtl="0" fontAlgn="base">
              <a:buFont typeface="Arial" panose="020B0604020202020204" pitchFamily="34" charset="0"/>
              <a:buChar char="•"/>
            </a:pPr>
            <a:r>
              <a:rPr lang="en-US" sz="1200" b="0" i="0" kern="1200">
                <a:solidFill>
                  <a:schemeClr val="tx1"/>
                </a:solidFill>
                <a:effectLst/>
                <a:latin typeface="+mn-lt"/>
                <a:ea typeface="+mn-ea"/>
                <a:cs typeface="+mn-cs"/>
              </a:rPr>
              <a:t>Having students spell the words from the slide avoids them practicing incorrect spelling and provides structured practice of the spelling voice strategy.</a:t>
            </a:r>
          </a:p>
          <a:p>
            <a:pPr marL="171450" indent="-171450" rtl="0" fontAlgn="base">
              <a:buFont typeface="Arial" panose="020B0604020202020204" pitchFamily="34" charset="0"/>
              <a:buChar char="•"/>
            </a:pPr>
            <a:r>
              <a:rPr lang="en-US" sz="1200" b="0" i="0" kern="1200">
                <a:solidFill>
                  <a:schemeClr val="tx1"/>
                </a:solidFill>
                <a:effectLst/>
                <a:latin typeface="+mn-lt"/>
                <a:ea typeface="+mn-ea"/>
                <a:cs typeface="+mn-cs"/>
              </a:rPr>
              <a:t>If your students need less scaffolding, you can click back to the previous slide when you ask students to spell the words.</a:t>
            </a:r>
          </a:p>
          <a:p>
            <a:endParaRPr lang="en-AU"/>
          </a:p>
        </p:txBody>
      </p:sp>
      <p:sp>
        <p:nvSpPr>
          <p:cNvPr id="4" name="Slide Number Placeholder 3">
            <a:extLst>
              <a:ext uri="{FF2B5EF4-FFF2-40B4-BE49-F238E27FC236}">
                <a16:creationId xmlns:a16="http://schemas.microsoft.com/office/drawing/2014/main" id="{9EC413C6-374C-32FD-5737-75E1802289E5}"/>
              </a:ext>
            </a:extLst>
          </p:cNvPr>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414391987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 </a:t>
            </a:r>
            <a:r>
              <a:rPr lang="en-US" b="1"/>
              <a:t>fudge</a:t>
            </a:r>
            <a:r>
              <a:rPr lang="en-US" b="0"/>
              <a:t>,</a:t>
            </a:r>
            <a:r>
              <a:rPr lang="en-US" b="1"/>
              <a:t> hedge</a:t>
            </a:r>
            <a:r>
              <a:rPr lang="en-US" b="0"/>
              <a:t>,</a:t>
            </a:r>
            <a:r>
              <a:rPr lang="en-US" b="1"/>
              <a:t> fridge</a:t>
            </a:r>
            <a:r>
              <a:rPr lang="en-US"/>
              <a:t>.</a:t>
            </a: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r>
              <a:rPr lang="en-US" sz="1200" u="none">
                <a:latin typeface="+mn-lt"/>
              </a:rPr>
              <a:t>Support and scaffold students to:</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say the new word aloud and segment the individual sounds</a:t>
            </a:r>
            <a:endParaRPr lang="en-US" sz="1200" u="none">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letters that represent each sound </a:t>
            </a:r>
            <a:r>
              <a:rPr lang="en-US" sz="1200" u="none">
                <a:latin typeface="+mn-lt"/>
              </a:rPr>
              <a:t>on their mini-whiteboard or on paper</a:t>
            </a:r>
            <a:endParaRPr lang="en-US" sz="1200" u="none">
              <a:latin typeface="+mn-lt"/>
              <a:ea typeface="Calibri"/>
              <a:cs typeface="Calibri"/>
            </a:endParaRPr>
          </a:p>
          <a:p>
            <a:pPr marL="171450" indent="-171450">
              <a:buFont typeface="Arial" panose="020B0604020202020204" pitchFamily="34" charset="0"/>
              <a:buChar char="•"/>
            </a:pPr>
            <a:r>
              <a:rPr lang="en-US" sz="1200" u="none">
                <a:latin typeface="+mn-lt"/>
              </a:rPr>
              <a:t>r</a:t>
            </a:r>
            <a:r>
              <a:rPr lang="en-US" sz="1200">
                <a:latin typeface="+mn-lt"/>
              </a:rPr>
              <a:t>e-read the new word to make sure it is correct by</a:t>
            </a:r>
            <a:r>
              <a:rPr lang="en-US"/>
              <a:t> saying the individual sounds, blending them together, then saying the complete word.</a:t>
            </a:r>
            <a:endParaRPr lang="en-US">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Calibri"/>
              </a:rPr>
              <a:t>place their mini-whiteboard underneath their chin for you to check.</a:t>
            </a:r>
            <a:endParaRPr lang="en-AU" sz="1200">
              <a:solidFill>
                <a:srgbClr val="404040"/>
              </a:solidFill>
              <a:effectLst/>
              <a:latin typeface="+mn-lt"/>
              <a:ea typeface="Calibri" panose="020F0502020204030204" pitchFamily="34" charset="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students to recall that </a:t>
            </a:r>
            <a:r>
              <a:rPr lang="en-US" b="1" err="1"/>
              <a:t>dge</a:t>
            </a:r>
            <a:r>
              <a:rPr lang="en-US"/>
              <a:t> (the long spelling for /j/) </a:t>
            </a:r>
            <a:r>
              <a:rPr lang="en-US" b="0"/>
              <a:t>is used in this </a:t>
            </a:r>
            <a:r>
              <a:rPr lang="en-US"/>
              <a:t>word because /j/ comes after a short vowel sound.</a:t>
            </a:r>
          </a:p>
          <a:p>
            <a:endParaRPr lang="en-AU">
              <a:latin typeface="+mn-lt"/>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396058065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effectLst/>
                <a:latin typeface="+mn-lt"/>
                <a:ea typeface="Times New Roman" panose="02020603050405020304" pitchFamily="18" charset="0"/>
              </a:rPr>
              <a:t>I do</a:t>
            </a:r>
          </a:p>
          <a:p>
            <a:endParaRPr lang="en-US" sz="1200" kern="1200">
              <a:effectLst/>
              <a:latin typeface="+mn-lt"/>
              <a:ea typeface="Times New Roman" panose="02020603050405020304" pitchFamily="18" charset="0"/>
            </a:endParaRPr>
          </a:p>
          <a:p>
            <a:pPr marL="172800" lvl="0" indent="-172800">
              <a:lnSpc>
                <a:spcPct val="106000"/>
              </a:lnSpc>
              <a:spcAft>
                <a:spcPts val="800"/>
              </a:spcAft>
              <a:buFont typeface="+mj-lt"/>
              <a:buAutoNum type="arabicPeriod"/>
            </a:pPr>
            <a:r>
              <a:rPr lang="en-AU" sz="1200">
                <a:effectLst/>
                <a:latin typeface="+mn-lt"/>
                <a:ea typeface="Times New Roman" panose="02020603050405020304" pitchFamily="18" charset="0"/>
                <a:cs typeface="Calibri" panose="020F0502020204030204" pitchFamily="34" charset="0"/>
              </a:rPr>
              <a:t>Tell students the word you are going to spell. </a:t>
            </a:r>
            <a:endParaRPr lang="en-AU" sz="1200">
              <a:effectLst/>
              <a:latin typeface="+mn-lt"/>
              <a:ea typeface="Calibri" panose="020F0502020204030204" pitchFamily="34" charset="0"/>
              <a:cs typeface="Times New Roman" panose="02020603050405020304" pitchFamily="18" charset="0"/>
            </a:endParaRPr>
          </a:p>
          <a:p>
            <a:pPr marL="172800" lvl="0" indent="-172800">
              <a:buFont typeface="+mj-lt"/>
              <a:buAutoNum type="arabicPeriod"/>
            </a:pPr>
            <a:r>
              <a:rPr lang="en-US" sz="1200" kern="1200">
                <a:effectLst/>
                <a:latin typeface="+mn-lt"/>
                <a:ea typeface="Times New Roman" panose="02020603050405020304" pitchFamily="18" charset="0"/>
              </a:rPr>
              <a:t>Use the word in a sentence for context, for example: </a:t>
            </a:r>
            <a:r>
              <a:rPr lang="en-AU" sz="1200" b="1" kern="1200">
                <a:effectLst/>
                <a:latin typeface="+mn-lt"/>
                <a:ea typeface="Times New Roman" panose="02020603050405020304" pitchFamily="18" charset="0"/>
              </a:rPr>
              <a:t>Please move the chair to the corner</a:t>
            </a:r>
            <a:r>
              <a:rPr lang="en-AU" sz="1200" b="0" i="1" kern="1200">
                <a:effectLst/>
                <a:latin typeface="+mn-lt"/>
                <a:ea typeface="Times New Roman" panose="02020603050405020304" pitchFamily="18" charset="0"/>
              </a:rPr>
              <a:t>.</a:t>
            </a: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Say the sounds in the word: </a:t>
            </a:r>
            <a:r>
              <a:rPr lang="en-AU" sz="1200" b="1" i="1">
                <a:effectLst/>
                <a:latin typeface="+mn-lt"/>
                <a:ea typeface="Times New Roman" panose="02020603050405020304" pitchFamily="18" charset="0"/>
                <a:cs typeface="Calibri" panose="020F0502020204030204" pitchFamily="34" charset="0"/>
              </a:rPr>
              <a:t>m/o/</a:t>
            </a:r>
            <a:r>
              <a:rPr lang="en-AU" sz="1200" b="1" i="1" err="1">
                <a:effectLst/>
                <a:latin typeface="+mn-lt"/>
                <a:ea typeface="Times New Roman" panose="02020603050405020304" pitchFamily="18" charset="0"/>
                <a:cs typeface="Calibri" panose="020F0502020204030204" pitchFamily="34" charset="0"/>
              </a:rPr>
              <a:t>ve</a:t>
            </a:r>
            <a:r>
              <a:rPr lang="en-AU" sz="1200" b="0" i="1" kern="1200">
                <a:effectLst/>
                <a:latin typeface="+mn-lt"/>
                <a:ea typeface="Times New Roman" panose="02020603050405020304" pitchFamily="18" charset="0"/>
              </a:rPr>
              <a:t>.</a:t>
            </a:r>
            <a:endParaRPr lang="en-AU" sz="1200" b="0" i="1">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On the class whiteboard, draw three short horizontal lines.</a:t>
            </a: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Write the corresponding letter/s on each sound line. </a:t>
            </a:r>
            <a:endParaRPr lang="en-AU" sz="1200" b="1" u="sng">
              <a:effectLst/>
              <a:latin typeface="+mn-lt"/>
              <a:ea typeface="Calibri" panose="020F0502020204030204" pitchFamily="34"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a:effectLst/>
                <a:latin typeface="+mn-lt"/>
                <a:ea typeface="Times New Roman" panose="02020603050405020304" pitchFamily="18" charset="0"/>
                <a:cs typeface="Calibri" panose="020F0502020204030204" pitchFamily="34" charset="0"/>
              </a:rPr>
              <a:t>Circle the irregular part of the word, in this case the </a:t>
            </a:r>
            <a:r>
              <a:rPr lang="en-AU" sz="1200" b="1">
                <a:effectLst/>
                <a:latin typeface="+mn-lt"/>
                <a:ea typeface="Times New Roman" panose="02020603050405020304" pitchFamily="18" charset="0"/>
                <a:cs typeface="Calibri" panose="020F0502020204030204" pitchFamily="34" charset="0"/>
              </a:rPr>
              <a:t>o </a:t>
            </a:r>
            <a:r>
              <a:rPr lang="en-AU" sz="1200" b="0">
                <a:effectLst/>
                <a:latin typeface="+mn-lt"/>
                <a:ea typeface="Times New Roman" panose="02020603050405020304" pitchFamily="18" charset="0"/>
                <a:cs typeface="Calibri" panose="020F0502020204030204" pitchFamily="34" charset="0"/>
              </a:rPr>
              <a:t>in</a:t>
            </a:r>
            <a:r>
              <a:rPr lang="en-AU" sz="1200">
                <a:effectLst/>
                <a:latin typeface="+mn-lt"/>
                <a:ea typeface="Times New Roman" panose="02020603050405020304" pitchFamily="18" charset="0"/>
                <a:cs typeface="Calibri" panose="020F0502020204030204" pitchFamily="34" charset="0"/>
              </a:rPr>
              <a:t> </a:t>
            </a:r>
            <a:r>
              <a:rPr lang="en-AU" sz="1200" b="1">
                <a:effectLst/>
                <a:latin typeface="+mn-lt"/>
                <a:ea typeface="Times New Roman" panose="02020603050405020304" pitchFamily="18" charset="0"/>
                <a:cs typeface="Calibri" panose="020F0502020204030204" pitchFamily="34" charset="0"/>
              </a:rPr>
              <a:t>move</a:t>
            </a:r>
            <a:r>
              <a:rPr lang="en-AU" sz="1200">
                <a:effectLst/>
                <a:latin typeface="+mn-lt"/>
                <a:ea typeface="Times New Roman" panose="02020603050405020304" pitchFamily="18" charset="0"/>
                <a:cs typeface="Calibri" panose="020F0502020204030204" pitchFamily="34" charset="0"/>
              </a:rPr>
              <a:t>.</a:t>
            </a:r>
          </a:p>
          <a:p>
            <a:pPr marL="172800" lvl="0" indent="-172800">
              <a:lnSpc>
                <a:spcPct val="106000"/>
              </a:lnSpc>
              <a:spcAft>
                <a:spcPts val="800"/>
              </a:spcAft>
              <a:buFont typeface="+mj-lt"/>
              <a:buAutoNum type="arabicPeriod"/>
            </a:pPr>
            <a:r>
              <a:rPr lang="en-AU" sz="1200">
                <a:effectLst/>
                <a:latin typeface="+mn-lt"/>
                <a:ea typeface="Times New Roman" panose="02020603050405020304" pitchFamily="18" charset="0"/>
                <a:cs typeface="Calibri" panose="020F0502020204030204" pitchFamily="34" charset="0"/>
              </a:rPr>
              <a:t>Say: </a:t>
            </a:r>
            <a:r>
              <a:rPr lang="en-AU" sz="1200" i="1">
                <a:effectLst/>
                <a:latin typeface="+mn-lt"/>
                <a:ea typeface="Times New Roman" panose="02020603050405020304" pitchFamily="18" charset="0"/>
                <a:cs typeface="Calibri" panose="020F0502020204030204" pitchFamily="34" charset="0"/>
              </a:rPr>
              <a:t>The </a:t>
            </a:r>
            <a:r>
              <a:rPr lang="en-AU" sz="1200" b="1" i="1">
                <a:effectLst/>
                <a:latin typeface="+mn-lt"/>
                <a:ea typeface="Times New Roman" panose="02020603050405020304" pitchFamily="18" charset="0"/>
                <a:cs typeface="Calibri" panose="020F0502020204030204" pitchFamily="34" charset="0"/>
              </a:rPr>
              <a:t>o</a:t>
            </a:r>
            <a:r>
              <a:rPr lang="en-AU" sz="1200" i="1">
                <a:effectLst/>
                <a:latin typeface="+mn-lt"/>
                <a:ea typeface="Times New Roman" panose="02020603050405020304" pitchFamily="18" charset="0"/>
                <a:cs typeface="Calibri" panose="020F0502020204030204" pitchFamily="34" charset="0"/>
              </a:rPr>
              <a:t> and </a:t>
            </a:r>
            <a:r>
              <a:rPr lang="en-AU" sz="1200" b="1" i="1">
                <a:effectLst/>
                <a:latin typeface="+mn-lt"/>
                <a:ea typeface="Times New Roman" panose="02020603050405020304" pitchFamily="18" charset="0"/>
                <a:cs typeface="Calibri" panose="020F0502020204030204" pitchFamily="34" charset="0"/>
              </a:rPr>
              <a:t>e </a:t>
            </a:r>
            <a:r>
              <a:rPr lang="en-AU" sz="1200" i="1">
                <a:effectLst/>
                <a:latin typeface="+mn-lt"/>
                <a:ea typeface="Times New Roman" panose="02020603050405020304" pitchFamily="18" charset="0"/>
                <a:cs typeface="Calibri" panose="020F0502020204030204" pitchFamily="34" charset="0"/>
              </a:rPr>
              <a:t>are not a split digraph in this word. The </a:t>
            </a:r>
            <a:r>
              <a:rPr lang="en-AU" sz="1200" b="1" i="1">
                <a:effectLst/>
                <a:latin typeface="+mn-lt"/>
                <a:ea typeface="Times New Roman" panose="02020603050405020304" pitchFamily="18" charset="0"/>
                <a:cs typeface="Calibri" panose="020F0502020204030204" pitchFamily="34" charset="0"/>
              </a:rPr>
              <a:t>silent final e</a:t>
            </a:r>
            <a:r>
              <a:rPr lang="en-AU" sz="1200" i="1">
                <a:effectLst/>
                <a:latin typeface="+mn-lt"/>
                <a:ea typeface="Times New Roman" panose="02020603050405020304" pitchFamily="18" charset="0"/>
                <a:cs typeface="Calibri" panose="020F0502020204030204" pitchFamily="34" charset="0"/>
              </a:rPr>
              <a:t> is stopping the </a:t>
            </a:r>
            <a:r>
              <a:rPr lang="en-AU" sz="1200" b="1" i="1">
                <a:effectLst/>
                <a:latin typeface="+mn-lt"/>
                <a:ea typeface="Times New Roman" panose="02020603050405020304" pitchFamily="18" charset="0"/>
                <a:cs typeface="Calibri" panose="020F0502020204030204" pitchFamily="34" charset="0"/>
              </a:rPr>
              <a:t>v</a:t>
            </a:r>
            <a:r>
              <a:rPr lang="en-AU" sz="1200" i="1">
                <a:effectLst/>
                <a:latin typeface="+mn-lt"/>
                <a:ea typeface="Times New Roman" panose="02020603050405020304" pitchFamily="18" charset="0"/>
                <a:cs typeface="Calibri" panose="020F0502020204030204" pitchFamily="34" charset="0"/>
              </a:rPr>
              <a:t> from being at the end of the word.</a:t>
            </a:r>
          </a:p>
          <a:p>
            <a:pPr marL="172800" lvl="0" indent="-172800">
              <a:lnSpc>
                <a:spcPct val="106000"/>
              </a:lnSpc>
              <a:spcAft>
                <a:spcPts val="800"/>
              </a:spcAft>
              <a:buFont typeface="+mj-lt"/>
              <a:buAutoNum type="arabicPeriod"/>
            </a:pPr>
            <a:r>
              <a:rPr lang="en-AU" sz="1200" kern="0">
                <a:effectLst/>
                <a:latin typeface="+mn-lt"/>
                <a:ea typeface="Times New Roman" panose="02020603050405020304" pitchFamily="18" charset="0"/>
              </a:rPr>
              <a:t>Spell the word orally, for example: </a:t>
            </a:r>
            <a:r>
              <a:rPr lang="en-AU" sz="1200" b="1" i="1" kern="0">
                <a:effectLst/>
                <a:latin typeface="+mn-lt"/>
                <a:ea typeface="Times New Roman" panose="02020603050405020304" pitchFamily="18" charset="0"/>
              </a:rPr>
              <a:t>m-o-</a:t>
            </a:r>
            <a:r>
              <a:rPr lang="en-AU" sz="1200" b="1" i="1" kern="0" err="1">
                <a:effectLst/>
                <a:latin typeface="+mn-lt"/>
                <a:ea typeface="Times New Roman" panose="02020603050405020304" pitchFamily="18" charset="0"/>
              </a:rPr>
              <a:t>ve</a:t>
            </a:r>
            <a:r>
              <a:rPr lang="en-AU" sz="1200" i="1" kern="0">
                <a:effectLst/>
                <a:latin typeface="+mn-lt"/>
                <a:ea typeface="Times New Roman" panose="02020603050405020304" pitchFamily="18" charset="0"/>
              </a:rPr>
              <a:t> spells </a:t>
            </a:r>
            <a:r>
              <a:rPr lang="en-AU" sz="1200" b="1" i="1" kern="0">
                <a:effectLst/>
                <a:latin typeface="+mn-lt"/>
                <a:ea typeface="Times New Roman" panose="02020603050405020304" pitchFamily="18" charset="0"/>
              </a:rPr>
              <a:t>move</a:t>
            </a:r>
            <a:r>
              <a:rPr lang="en-AU" sz="1200" b="0" i="0" kern="0">
                <a:effectLst/>
                <a:latin typeface="+mn-lt"/>
                <a:ea typeface="Times New Roman" panose="02020603050405020304" pitchFamily="18" charset="0"/>
              </a:rPr>
              <a:t>.</a:t>
            </a:r>
            <a:r>
              <a:rPr lang="en-AU" sz="1200" b="1" i="1" kern="0">
                <a:effectLst/>
                <a:latin typeface="+mn-lt"/>
                <a:ea typeface="Times New Roman" panose="02020603050405020304" pitchFamily="18" charset="0"/>
              </a:rPr>
              <a:t> </a:t>
            </a:r>
          </a:p>
          <a:p>
            <a:pPr marL="0" lvl="0" indent="0">
              <a:lnSpc>
                <a:spcPct val="106000"/>
              </a:lnSpc>
              <a:spcAft>
                <a:spcPts val="800"/>
              </a:spcAft>
              <a:buFont typeface="+mj-lt"/>
              <a:buNone/>
            </a:pPr>
            <a:endParaRPr lang="en-AU" sz="1200" i="1" kern="0">
              <a:effectLst/>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31</a:t>
            </a:fld>
            <a:endParaRPr lang="en-AU"/>
          </a:p>
        </p:txBody>
      </p:sp>
    </p:spTree>
    <p:extLst>
      <p:ext uri="{BB962C8B-B14F-4D97-AF65-F5344CB8AC3E}">
        <p14:creationId xmlns:p14="http://schemas.microsoft.com/office/powerpoint/2010/main" val="9803322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6000"/>
              </a:lnSpc>
              <a:spcAft>
                <a:spcPts val="800"/>
              </a:spcAft>
            </a:pPr>
            <a:r>
              <a:rPr lang="en-AU" sz="1200" b="1">
                <a:effectLst/>
                <a:latin typeface="Calibri" panose="020F0502020204030204" pitchFamily="34" charset="0"/>
                <a:ea typeface="Calibri" panose="020F0502020204030204" pitchFamily="34" charset="0"/>
                <a:cs typeface="Calibri" panose="020F0502020204030204" pitchFamily="34" charset="0"/>
              </a:rPr>
              <a:t>We do</a:t>
            </a:r>
          </a:p>
          <a:p>
            <a:pPr>
              <a:lnSpc>
                <a:spcPct val="106000"/>
              </a:lnSpc>
              <a:spcAft>
                <a:spcPts val="800"/>
              </a:spcAft>
            </a:pPr>
            <a:endParaRPr lang="en-AU" sz="1200">
              <a:effectLst/>
              <a:latin typeface="Calibri" panose="020F0502020204030204" pitchFamily="34" charset="0"/>
              <a:ea typeface="Calibri" panose="020F0502020204030204" pitchFamily="34" charset="0"/>
              <a:cs typeface="Calibri" panose="020F0502020204030204" pitchFamily="34" charset="0"/>
            </a:endParaRPr>
          </a:p>
          <a:p>
            <a:pPr>
              <a:lnSpc>
                <a:spcPct val="106000"/>
              </a:lnSpc>
              <a:spcAft>
                <a:spcPts val="800"/>
              </a:spcAft>
            </a:pPr>
            <a:r>
              <a:rPr lang="en-AU" sz="1200">
                <a:effectLst/>
                <a:latin typeface="Calibri" panose="020F0502020204030204" pitchFamily="34" charset="0"/>
                <a:ea typeface="Calibri" panose="020F0502020204030204" pitchFamily="34" charset="0"/>
                <a:cs typeface="Calibri" panose="020F0502020204030204" pitchFamily="34" charset="0"/>
              </a:rPr>
              <a:t>Prompt students to complete the process with you on their mini-whiteboard or on a piece of paper.</a:t>
            </a:r>
          </a:p>
          <a:p>
            <a:pPr>
              <a:lnSpc>
                <a:spcPct val="106000"/>
              </a:lnSpc>
              <a:spcAft>
                <a:spcPts val="800"/>
              </a:spcAft>
            </a:pPr>
            <a:endParaRPr lang="en-AU" sz="1200">
              <a:effectLst/>
              <a:latin typeface="Calibri" panose="020F0502020204030204" pitchFamily="34" charset="0"/>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Calibri" panose="020F0502020204030204" pitchFamily="34" charset="0"/>
                <a:ea typeface="Times New Roman" panose="02020603050405020304" pitchFamily="18" charset="0"/>
                <a:cs typeface="Calibri" panose="020F0502020204030204" pitchFamily="34" charset="0"/>
              </a:rPr>
              <a:t>Tell students the word they are going to spell.</a:t>
            </a:r>
            <a:endParaRPr lang="en-AU" sz="1200">
              <a:effectLst/>
              <a:latin typeface="Calibri" panose="020F0502020204030204" pitchFamily="34" charset="0"/>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Calibri" panose="020F0502020204030204" pitchFamily="34" charset="0"/>
                <a:ea typeface="Times New Roman" panose="02020603050405020304" pitchFamily="18" charset="0"/>
                <a:cs typeface="Calibri" panose="020F0502020204030204" pitchFamily="34" charset="0"/>
              </a:rPr>
              <a:t>Use the word in a sentence (students can participate in this).</a:t>
            </a:r>
            <a:endParaRPr lang="en-AU" sz="1200">
              <a:effectLst/>
              <a:latin typeface="Calibri" panose="020F0502020204030204" pitchFamily="34" charset="0"/>
              <a:ea typeface="Calibri" panose="020F0502020204030204" pitchFamily="34" charset="0"/>
              <a:cs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a:effectLst/>
                <a:latin typeface="+mn-lt"/>
                <a:ea typeface="Times New Roman" panose="02020603050405020304" pitchFamily="18" charset="0"/>
                <a:cs typeface="Calibri" panose="020F0502020204030204" pitchFamily="34" charset="0"/>
              </a:rPr>
              <a:t>Say the sounds in the word: </a:t>
            </a:r>
            <a:r>
              <a:rPr lang="en-AU" sz="1200" b="1" i="1">
                <a:effectLst/>
                <a:latin typeface="+mn-lt"/>
                <a:ea typeface="Times New Roman" panose="02020603050405020304" pitchFamily="18" charset="0"/>
                <a:cs typeface="Calibri" panose="020F0502020204030204" pitchFamily="34" charset="0"/>
              </a:rPr>
              <a:t>m/o/</a:t>
            </a:r>
            <a:r>
              <a:rPr lang="en-AU" sz="1200" b="1" i="1" err="1">
                <a:effectLst/>
                <a:latin typeface="+mn-lt"/>
                <a:ea typeface="Times New Roman" panose="02020603050405020304" pitchFamily="18" charset="0"/>
                <a:cs typeface="Calibri" panose="020F0502020204030204" pitchFamily="34" charset="0"/>
              </a:rPr>
              <a:t>ve</a:t>
            </a:r>
            <a:r>
              <a:rPr lang="en-AU" sz="1200">
                <a:effectLst/>
                <a:latin typeface="Calibri" panose="020F0502020204030204" pitchFamily="34" charset="0"/>
                <a:ea typeface="Times New Roman" panose="02020603050405020304" pitchFamily="18" charset="0"/>
                <a:cs typeface="Calibri" panose="020F0502020204030204" pitchFamily="34" charset="0"/>
              </a:rPr>
              <a:t>.</a:t>
            </a:r>
            <a:endParaRPr lang="en-AU" sz="1200" b="0" i="1">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Draw three short horizontal lines.</a:t>
            </a:r>
          </a:p>
          <a:p>
            <a:pPr marL="172800" lvl="0" indent="-172800">
              <a:lnSpc>
                <a:spcPct val="106000"/>
              </a:lnSpc>
              <a:buFont typeface="+mj-lt"/>
              <a:buAutoNum type="arabicPeriod"/>
            </a:pPr>
            <a:r>
              <a:rPr lang="en-AU" sz="1200">
                <a:effectLst/>
                <a:latin typeface="Calibri" panose="020F0502020204030204" pitchFamily="34" charset="0"/>
                <a:ea typeface="Times New Roman" panose="02020603050405020304" pitchFamily="18" charset="0"/>
                <a:cs typeface="Calibri" panose="020F0502020204030204" pitchFamily="34" charset="0"/>
              </a:rPr>
              <a:t>Write the letters on the sound lines.</a:t>
            </a:r>
            <a:endParaRPr lang="en-AU" sz="1200">
              <a:effectLst/>
              <a:latin typeface="Calibri" panose="020F0502020204030204" pitchFamily="34" charset="0"/>
              <a:ea typeface="Calibri" panose="020F0502020204030204" pitchFamily="34"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a:effectLst/>
                <a:latin typeface="+mn-lt"/>
                <a:ea typeface="Times New Roman" panose="02020603050405020304" pitchFamily="18" charset="0"/>
                <a:cs typeface="Calibri" panose="020F0502020204030204" pitchFamily="34" charset="0"/>
              </a:rPr>
              <a:t>Circle the irregular part of the word, in this case the </a:t>
            </a:r>
            <a:r>
              <a:rPr lang="en-AU" sz="1200" b="1">
                <a:effectLst/>
                <a:latin typeface="+mn-lt"/>
                <a:ea typeface="Times New Roman" panose="02020603050405020304" pitchFamily="18" charset="0"/>
                <a:cs typeface="Calibri" panose="020F0502020204030204" pitchFamily="34" charset="0"/>
              </a:rPr>
              <a:t>o</a:t>
            </a:r>
            <a:r>
              <a:rPr lang="en-AU" sz="1200">
                <a:effectLst/>
                <a:latin typeface="+mn-lt"/>
                <a:ea typeface="Times New Roman" panose="02020603050405020304" pitchFamily="18" charset="0"/>
                <a:cs typeface="Calibri" panose="020F0502020204030204" pitchFamily="34" charset="0"/>
              </a:rPr>
              <a:t> </a:t>
            </a:r>
            <a:r>
              <a:rPr lang="en-AU" sz="1200" b="0">
                <a:effectLst/>
                <a:latin typeface="+mn-lt"/>
                <a:ea typeface="Times New Roman" panose="02020603050405020304" pitchFamily="18" charset="0"/>
                <a:cs typeface="Calibri" panose="020F0502020204030204" pitchFamily="34" charset="0"/>
              </a:rPr>
              <a:t>in</a:t>
            </a:r>
            <a:r>
              <a:rPr lang="en-AU" sz="1200">
                <a:effectLst/>
                <a:latin typeface="+mn-lt"/>
                <a:ea typeface="Times New Roman" panose="02020603050405020304" pitchFamily="18" charset="0"/>
                <a:cs typeface="Calibri" panose="020F0502020204030204" pitchFamily="34" charset="0"/>
              </a:rPr>
              <a:t> </a:t>
            </a:r>
            <a:r>
              <a:rPr lang="en-AU" sz="1200" b="1">
                <a:effectLst/>
                <a:latin typeface="+mn-lt"/>
                <a:ea typeface="Times New Roman" panose="02020603050405020304" pitchFamily="18" charset="0"/>
                <a:cs typeface="Calibri" panose="020F0502020204030204" pitchFamily="34" charset="0"/>
              </a:rPr>
              <a:t>move</a:t>
            </a:r>
            <a:r>
              <a:rPr lang="en-AU" sz="1200">
                <a:effectLst/>
                <a:latin typeface="+mn-lt"/>
                <a:ea typeface="Times New Roman" panose="02020603050405020304" pitchFamily="18" charset="0"/>
                <a:cs typeface="Calibri" panose="020F0502020204030204" pitchFamily="34" charset="0"/>
              </a:rPr>
              <a:t>.</a:t>
            </a:r>
          </a:p>
          <a:p>
            <a:pPr marL="172800" lvl="0" indent="-172800">
              <a:lnSpc>
                <a:spcPct val="106000"/>
              </a:lnSpc>
              <a:spcAft>
                <a:spcPts val="800"/>
              </a:spcAft>
              <a:buFont typeface="+mj-lt"/>
              <a:buAutoNum type="arabicPeriod"/>
            </a:pPr>
            <a:r>
              <a:rPr lang="en-AU" sz="1200" kern="0">
                <a:effectLst/>
                <a:latin typeface="+mn-lt"/>
                <a:ea typeface="Times New Roman" panose="02020603050405020304" pitchFamily="18" charset="0"/>
              </a:rPr>
              <a:t>Spell the word orally, for example: </a:t>
            </a:r>
            <a:r>
              <a:rPr lang="en-AU" sz="1200" b="1" i="1" kern="0">
                <a:effectLst/>
                <a:latin typeface="+mn-lt"/>
                <a:ea typeface="Times New Roman" panose="02020603050405020304" pitchFamily="18" charset="0"/>
              </a:rPr>
              <a:t>m-o-</a:t>
            </a:r>
            <a:r>
              <a:rPr lang="en-AU" sz="1200" b="1" i="1" kern="0" err="1">
                <a:effectLst/>
                <a:latin typeface="+mn-lt"/>
                <a:ea typeface="Times New Roman" panose="02020603050405020304" pitchFamily="18" charset="0"/>
              </a:rPr>
              <a:t>ve</a:t>
            </a:r>
            <a:r>
              <a:rPr lang="en-AU" sz="1200" i="1" kern="0">
                <a:effectLst/>
                <a:latin typeface="+mn-lt"/>
                <a:ea typeface="Times New Roman" panose="02020603050405020304" pitchFamily="18" charset="0"/>
              </a:rPr>
              <a:t> spells </a:t>
            </a:r>
            <a:r>
              <a:rPr lang="en-AU" sz="1200" b="1" i="1" kern="0">
                <a:effectLst/>
                <a:latin typeface="+mn-lt"/>
                <a:ea typeface="Times New Roman" panose="02020603050405020304" pitchFamily="18" charset="0"/>
              </a:rPr>
              <a:t>move</a:t>
            </a:r>
            <a:r>
              <a:rPr lang="en-AU" sz="1200" b="0" i="0" kern="0">
                <a:effectLst/>
                <a:latin typeface="+mn-lt"/>
                <a:ea typeface="Times New Roman" panose="02020603050405020304" pitchFamily="18" charset="0"/>
              </a:rPr>
              <a:t>.</a:t>
            </a:r>
            <a:r>
              <a:rPr lang="en-AU" sz="1200" b="1" i="1" kern="0">
                <a:effectLst/>
                <a:latin typeface="+mn-lt"/>
                <a:ea typeface="Times New Roman" panose="02020603050405020304" pitchFamily="18" charset="0"/>
              </a:rPr>
              <a:t> </a:t>
            </a:r>
          </a:p>
          <a:p>
            <a:pPr marL="0" lvl="0" indent="0">
              <a:lnSpc>
                <a:spcPct val="106000"/>
              </a:lnSpc>
              <a:spcAft>
                <a:spcPts val="800"/>
              </a:spcAft>
              <a:buFont typeface="+mj-lt"/>
              <a:buNone/>
            </a:pPr>
            <a:endParaRPr lang="en-AU" sz="1200" b="0" i="0" kern="0">
              <a:effectLst/>
              <a:latin typeface="+mn-lt"/>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32</a:t>
            </a:fld>
            <a:endParaRPr lang="en-AU"/>
          </a:p>
        </p:txBody>
      </p:sp>
    </p:spTree>
    <p:extLst>
      <p:ext uri="{BB962C8B-B14F-4D97-AF65-F5344CB8AC3E}">
        <p14:creationId xmlns:p14="http://schemas.microsoft.com/office/powerpoint/2010/main" val="333703171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a:latin typeface="+mn-lt"/>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Demonstrate reading the sentences. </a:t>
            </a:r>
          </a:p>
          <a:p>
            <a:pPr>
              <a:lnSpc>
                <a:spcPct val="107000"/>
              </a:lnSpc>
              <a:spcAft>
                <a:spcPts val="800"/>
              </a:spcAft>
              <a:tabLst>
                <a:tab pos="5731510" algn="r"/>
              </a:tabLst>
            </a:pPr>
            <a:endParaRPr lang="en-AU" sz="1200">
              <a:effectLst/>
              <a:latin typeface="+mn-lt"/>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As you do so: </a:t>
            </a:r>
            <a:endParaRPr lang="en-AU" sz="1200">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read previously taught irregular words fluently</a:t>
            </a:r>
          </a:p>
          <a:p>
            <a:pPr marL="172800" lvl="0" indent="-172800">
              <a:lnSpc>
                <a:spcPct val="107000"/>
              </a:lnSpc>
              <a:buFont typeface="Symbol" panose="05050102010706020507" pitchFamily="18" charset="2"/>
              <a:buChar char=""/>
              <a:tabLst>
                <a:tab pos="5731510" algn="r"/>
              </a:tabLst>
            </a:pPr>
            <a:r>
              <a:rPr lang="en-US" sz="1200" b="0" kern="1200">
                <a:solidFill>
                  <a:schemeClr val="tx1"/>
                </a:solidFill>
                <a:latin typeface="+mn-lt"/>
                <a:ea typeface="+mn-ea"/>
                <a:cs typeface="+mn-cs"/>
              </a:rPr>
              <a:t>draw students’ attention to </a:t>
            </a:r>
            <a:r>
              <a:rPr lang="en-AU" sz="1200" b="1" i="0" kern="0">
                <a:effectLst/>
                <a:latin typeface="+mn-lt"/>
                <a:ea typeface="Times New Roman" panose="02020603050405020304" pitchFamily="18" charset="0"/>
              </a:rPr>
              <a:t>m-o-</a:t>
            </a:r>
            <a:r>
              <a:rPr lang="en-AU" sz="1200" b="1" i="0" kern="0" err="1">
                <a:effectLst/>
                <a:latin typeface="+mn-lt"/>
                <a:ea typeface="Times New Roman" panose="02020603050405020304" pitchFamily="18" charset="0"/>
              </a:rPr>
              <a:t>ve</a:t>
            </a:r>
            <a:r>
              <a:rPr lang="en-AU" sz="1200" i="0" kern="0">
                <a:effectLst/>
                <a:latin typeface="+mn-lt"/>
                <a:ea typeface="Times New Roman" panose="02020603050405020304" pitchFamily="18" charset="0"/>
              </a:rPr>
              <a:t> spells </a:t>
            </a:r>
            <a:r>
              <a:rPr lang="en-AU" sz="1200" b="1" i="0" kern="0">
                <a:effectLst/>
                <a:latin typeface="+mn-lt"/>
                <a:ea typeface="Times New Roman" panose="02020603050405020304" pitchFamily="18" charset="0"/>
              </a:rPr>
              <a:t>move</a:t>
            </a:r>
            <a:endParaRPr lang="en-AU" sz="1200" b="1" i="0" kern="1200">
              <a:solidFill>
                <a:schemeClr val="tx1"/>
              </a:solidFill>
              <a:latin typeface="+mn-lt"/>
              <a:ea typeface="+mn-ea"/>
              <a:cs typeface="+mn-cs"/>
            </a:endParaRPr>
          </a:p>
          <a:p>
            <a:pPr marL="172800" lvl="0" indent="-172800">
              <a:lnSpc>
                <a:spcPct val="107000"/>
              </a:lnSpc>
              <a:spcAft>
                <a:spcPts val="800"/>
              </a:spcAft>
              <a:buFont typeface="Symbol" panose="05050102010706020507" pitchFamily="18" charset="2"/>
              <a:buChar char=""/>
              <a:tabLst>
                <a:tab pos="5731510" algn="r"/>
              </a:tabLst>
            </a:pPr>
            <a:r>
              <a:rPr lang="en-US" sz="1200" err="1">
                <a:effectLst/>
                <a:latin typeface="+mn-lt"/>
                <a:ea typeface="Aptos" panose="020B0004020202020204" pitchFamily="34" charset="0"/>
                <a:cs typeface="Times New Roman" panose="02020603050405020304" pitchFamily="18" charset="0"/>
              </a:rPr>
              <a:t>emphasise</a:t>
            </a:r>
            <a:r>
              <a:rPr lang="en-US" sz="1200">
                <a:effectLst/>
                <a:latin typeface="+mn-lt"/>
                <a:ea typeface="Aptos" panose="020B0004020202020204" pitchFamily="34" charset="0"/>
                <a:cs typeface="Times New Roman" panose="02020603050405020304" pitchFamily="18" charset="0"/>
              </a:rPr>
              <a:t> sounding out and blending to read the other words, in particular the words with </a:t>
            </a:r>
            <a:r>
              <a:rPr lang="en-US" sz="1200" b="1" err="1">
                <a:effectLst/>
                <a:latin typeface="+mn-lt"/>
                <a:ea typeface="Aptos" panose="020B0004020202020204" pitchFamily="34" charset="0"/>
                <a:cs typeface="Times New Roman" panose="02020603050405020304" pitchFamily="18" charset="0"/>
              </a:rPr>
              <a:t>dge</a:t>
            </a:r>
            <a:r>
              <a:rPr lang="en-US" sz="1200" b="0">
                <a:effectLst/>
                <a:latin typeface="+mn-lt"/>
                <a:ea typeface="Aptos" panose="020B0004020202020204" pitchFamily="34" charset="0"/>
                <a:cs typeface="Times New Roman" panose="02020603050405020304" pitchFamily="18" charset="0"/>
              </a:rPr>
              <a:t>.</a:t>
            </a:r>
          </a:p>
          <a:p>
            <a:endParaRPr lang="en-US">
              <a:latin typeface="+mn-lt"/>
            </a:endParaRPr>
          </a:p>
          <a:p>
            <a:r>
              <a:rPr lang="en-US">
                <a:latin typeface="+mn-lt"/>
              </a:rPr>
              <a:t>Demonstrate re-reading the sentences with fluency.</a:t>
            </a:r>
          </a:p>
          <a:p>
            <a:endParaRPr lang="en-US">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33</a:t>
            </a:fld>
            <a:endParaRPr lang="en-AU"/>
          </a:p>
        </p:txBody>
      </p:sp>
    </p:spTree>
    <p:extLst>
      <p:ext uri="{BB962C8B-B14F-4D97-AF65-F5344CB8AC3E}">
        <p14:creationId xmlns:p14="http://schemas.microsoft.com/office/powerpoint/2010/main" val="188200253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ea typeface="Aptos" panose="020B0004020202020204" pitchFamily="34" charset="0"/>
                <a:cs typeface="Times New Roman" panose="02020603050405020304" pitchFamily="18" charset="0"/>
              </a:rPr>
              <a:t>Students participate in reading the sentence. </a:t>
            </a:r>
            <a:endParaRPr lang="en-AU"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Prompt students to:</a:t>
            </a:r>
            <a:endParaRPr lang="en-AU" sz="1200">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read previously taught irregular words fluently</a:t>
            </a:r>
          </a:p>
          <a:p>
            <a:pPr marL="172800" lvl="0" indent="-172800">
              <a:lnSpc>
                <a:spcPct val="107000"/>
              </a:lnSpc>
              <a:buFont typeface="Symbol" panose="05050102010706020507" pitchFamily="18" charset="2"/>
              <a:buChar char=""/>
              <a:tabLst>
                <a:tab pos="5731510" algn="r"/>
              </a:tabLst>
            </a:pPr>
            <a:r>
              <a:rPr lang="en-US" sz="1200" b="0" kern="1200">
                <a:solidFill>
                  <a:schemeClr val="tx1"/>
                </a:solidFill>
                <a:latin typeface="+mn-lt"/>
                <a:ea typeface="+mn-ea"/>
                <a:cs typeface="+mn-cs"/>
              </a:rPr>
              <a:t>draw students’ attention to </a:t>
            </a:r>
            <a:r>
              <a:rPr lang="en-AU" sz="1200" b="1" i="0" kern="0">
                <a:effectLst/>
                <a:latin typeface="+mn-lt"/>
                <a:ea typeface="Times New Roman" panose="02020603050405020304" pitchFamily="18" charset="0"/>
              </a:rPr>
              <a:t>m-o-v-e</a:t>
            </a:r>
            <a:r>
              <a:rPr lang="en-AU" sz="1200" i="0" kern="0">
                <a:effectLst/>
                <a:latin typeface="+mn-lt"/>
                <a:ea typeface="Times New Roman" panose="02020603050405020304" pitchFamily="18" charset="0"/>
              </a:rPr>
              <a:t> spells </a:t>
            </a:r>
            <a:r>
              <a:rPr lang="en-AU" sz="1200" b="1" i="0" kern="0">
                <a:effectLst/>
                <a:latin typeface="+mn-lt"/>
                <a:ea typeface="Times New Roman" panose="02020603050405020304" pitchFamily="18" charset="0"/>
              </a:rPr>
              <a:t>move</a:t>
            </a:r>
            <a:endParaRPr lang="en-AU" sz="1200" b="1" kern="1200">
              <a:solidFill>
                <a:schemeClr val="tx1"/>
              </a:solidFill>
              <a:latin typeface="+mn-lt"/>
              <a:ea typeface="+mn-ea"/>
              <a:cs typeface="+mn-cs"/>
            </a:endParaRPr>
          </a:p>
          <a:p>
            <a:pPr marL="172800" lvl="0" indent="-1728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sound out and blend to read the other words as needed, in particular the words with </a:t>
            </a:r>
            <a:r>
              <a:rPr lang="en-US" sz="1200" b="1" err="1">
                <a:effectLst/>
                <a:latin typeface="+mn-lt"/>
                <a:ea typeface="Aptos" panose="020B0004020202020204" pitchFamily="34" charset="0"/>
                <a:cs typeface="Times New Roman" panose="02020603050405020304" pitchFamily="18" charset="0"/>
              </a:rPr>
              <a:t>dge</a:t>
            </a:r>
            <a:r>
              <a:rPr lang="en-US" sz="1200" b="0">
                <a:effectLst/>
                <a:latin typeface="+mn-lt"/>
                <a:ea typeface="Aptos" panose="020B0004020202020204" pitchFamily="34" charset="0"/>
                <a:cs typeface="Times New Roman" panose="02020603050405020304" pitchFamily="18" charset="0"/>
              </a:rPr>
              <a:t>.</a:t>
            </a:r>
          </a:p>
          <a:p>
            <a:pPr marL="0" lvl="0" indent="0">
              <a:lnSpc>
                <a:spcPct val="107000"/>
              </a:lnSpc>
              <a:buFont typeface="Symbol" panose="05050102010706020507" pitchFamily="18" charset="2"/>
              <a:buNone/>
              <a:tabLst>
                <a:tab pos="5731510" algn="r"/>
              </a:tabLst>
            </a:pPr>
            <a:endParaRPr lang="en-AU" sz="1200" b="0" i="1">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Students participate in re-reading the sentence with fluency. </a:t>
            </a:r>
            <a:endParaRPr lang="en-AU" sz="1200">
              <a:latin typeface="+mn-lt"/>
            </a:endParaRPr>
          </a:p>
          <a:p>
            <a:endParaRPr lang="en-AU"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latin typeface="+mn-lt"/>
            </a:endParaRPr>
          </a:p>
          <a:p>
            <a:endParaRPr lang="en-AU">
              <a:latin typeface="+mn-lt"/>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34</a:t>
            </a:fld>
            <a:endParaRPr lang="en-AU"/>
          </a:p>
        </p:txBody>
      </p:sp>
    </p:spTree>
    <p:extLst>
      <p:ext uri="{BB962C8B-B14F-4D97-AF65-F5344CB8AC3E}">
        <p14:creationId xmlns:p14="http://schemas.microsoft.com/office/powerpoint/2010/main" val="419321532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a:latin typeface="+mn-lt"/>
            </a:endParaRPr>
          </a:p>
          <a:p>
            <a:pPr marL="0" marR="0" lvl="0" indent="0" algn="l" defTabSz="914400" rtl="0" eaLnBrk="1" fontAlgn="auto" latinLnBrk="0" hangingPunct="1">
              <a:lnSpc>
                <a:spcPct val="115000"/>
              </a:lnSpc>
              <a:spcBef>
                <a:spcPts val="0"/>
              </a:spcBef>
              <a:spcAft>
                <a:spcPts val="800"/>
              </a:spcAft>
              <a:buClrTx/>
              <a:buSzTx/>
              <a:buFontTx/>
              <a:buNone/>
              <a:tabLst/>
              <a:defRPr/>
            </a:pPr>
            <a:r>
              <a:rPr lang="en-US">
                <a:latin typeface="+mn-lt"/>
              </a:rPr>
              <a:t>Sentence dictation</a:t>
            </a:r>
            <a:r>
              <a:rPr lang="en-US" b="0">
                <a:latin typeface="+mn-lt"/>
              </a:rPr>
              <a:t>:</a:t>
            </a:r>
            <a:r>
              <a:rPr lang="en-US" b="1">
                <a:latin typeface="+mn-lt"/>
              </a:rPr>
              <a:t> </a:t>
            </a:r>
            <a:r>
              <a:rPr lang="en-AU" sz="1200" b="1" kern="100">
                <a:effectLst/>
                <a:latin typeface="Aptos" panose="020B0004020202020204" pitchFamily="34" charset="0"/>
                <a:ea typeface="Aptos" panose="020B0004020202020204" pitchFamily="34" charset="0"/>
                <a:cs typeface="Times New Roman" panose="02020603050405020304" pitchFamily="18" charset="0"/>
              </a:rPr>
              <a:t>The judge made a pledge to help fix the mountain lodge.</a:t>
            </a:r>
            <a:endParaRPr lang="en-US">
              <a:latin typeface="+mn-lt"/>
            </a:endParaRPr>
          </a:p>
          <a:p>
            <a:endParaRPr lang="en-US">
              <a:latin typeface="+mn-lt"/>
            </a:endParaRPr>
          </a:p>
          <a:p>
            <a:r>
              <a:rPr lang="en-US">
                <a:latin typeface="+mn-lt"/>
              </a:rPr>
              <a:t>Demonstrate:</a:t>
            </a:r>
          </a:p>
          <a:p>
            <a:pPr marL="171450" indent="-171450">
              <a:buFont typeface="Arial" panose="020B0604020202020204" pitchFamily="34" charset="0"/>
              <a:buChar char="•"/>
            </a:pPr>
            <a:r>
              <a:rPr lang="en-US">
                <a:latin typeface="+mn-lt"/>
              </a:rPr>
              <a:t>saying the sentence aloud</a:t>
            </a:r>
          </a:p>
          <a:p>
            <a:pPr marL="171450" indent="-171450">
              <a:buFont typeface="Arial" panose="020B0604020202020204" pitchFamily="34" charset="0"/>
              <a:buChar char="•"/>
            </a:pPr>
            <a:r>
              <a:rPr lang="en-US">
                <a:latin typeface="+mn-lt"/>
              </a:rPr>
              <a:t>recording the sentence word by word, focusing on letter–sound correspondences and known and new irregular words</a:t>
            </a:r>
          </a:p>
          <a:p>
            <a:pPr marL="171450" indent="-171450">
              <a:buFont typeface="Arial" panose="020B0604020202020204" pitchFamily="34" charset="0"/>
              <a:buChar char="•"/>
            </a:pPr>
            <a:r>
              <a:rPr lang="en-US">
                <a:latin typeface="+mn-lt"/>
              </a:rPr>
              <a:t>re-reading the sentence to check for accuracy or any editing required. </a:t>
            </a:r>
          </a:p>
          <a:p>
            <a:endParaRPr lang="en-US">
              <a:latin typeface="+mn-lt"/>
            </a:endParaRPr>
          </a:p>
          <a:p>
            <a:r>
              <a:rPr lang="en-US">
                <a:latin typeface="+mn-lt"/>
              </a:rPr>
              <a:t>Note:</a:t>
            </a:r>
          </a:p>
          <a:p>
            <a:pPr marL="171450" indent="-171450">
              <a:buFont typeface="Arial" panose="020B0604020202020204" pitchFamily="34" charset="0"/>
              <a:buChar char="•"/>
            </a:pPr>
            <a:r>
              <a:rPr lang="en-US">
                <a:latin typeface="+mn-lt"/>
              </a:rPr>
              <a:t>Use of correct punctuation and spaces between words should also be explicitly taught during sentence dictation. </a:t>
            </a:r>
          </a:p>
          <a:p>
            <a:pPr marL="171450" indent="-171450">
              <a:buFont typeface="Arial" panose="020B0604020202020204" pitchFamily="34" charset="0"/>
              <a:buChar char="•"/>
            </a:pPr>
            <a:r>
              <a:rPr lang="en-US">
                <a:latin typeface="+mn-lt"/>
              </a:rPr>
              <a:t>Letter formation and placement can also be a focus here. </a:t>
            </a:r>
          </a:p>
          <a:p>
            <a:endParaRPr lang="en-US">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35</a:t>
            </a:fld>
            <a:endParaRPr lang="en-AU"/>
          </a:p>
        </p:txBody>
      </p:sp>
    </p:spTree>
    <p:extLst>
      <p:ext uri="{BB962C8B-B14F-4D97-AF65-F5344CB8AC3E}">
        <p14:creationId xmlns:p14="http://schemas.microsoft.com/office/powerpoint/2010/main" val="214572692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latin typeface="+mn-lt"/>
              </a:rPr>
              <a:t>We do</a:t>
            </a:r>
          </a:p>
          <a:p>
            <a:endParaRPr lang="en-US" sz="1200">
              <a:latin typeface="+mn-lt"/>
            </a:endParaRPr>
          </a:p>
          <a:p>
            <a:r>
              <a:rPr lang="en-US" sz="1200">
                <a:latin typeface="+mn-lt"/>
              </a:rPr>
              <a:t>Support students as much as needed to write the sentence on their mini whiteboard or on paper.</a:t>
            </a:r>
          </a:p>
          <a:p>
            <a:endParaRPr lang="en-US" sz="1200">
              <a:latin typeface="+mn-lt"/>
            </a:endParaRPr>
          </a:p>
          <a:p>
            <a:pPr marL="0" marR="0" lvl="0" indent="0" algn="l" defTabSz="914400" rtl="0" eaLnBrk="1" fontAlgn="auto" latinLnBrk="0" hangingPunct="1">
              <a:lnSpc>
                <a:spcPct val="115000"/>
              </a:lnSpc>
              <a:spcBef>
                <a:spcPts val="0"/>
              </a:spcBef>
              <a:spcAft>
                <a:spcPts val="800"/>
              </a:spcAft>
              <a:buClrTx/>
              <a:buSzTx/>
              <a:buFontTx/>
              <a:buNone/>
              <a:tabLst/>
              <a:defRPr/>
            </a:pPr>
            <a:r>
              <a:rPr lang="en-US" sz="1200">
                <a:latin typeface="+mn-lt"/>
              </a:rPr>
              <a:t>Sentence dictation: </a:t>
            </a:r>
            <a:r>
              <a:rPr lang="en-US" sz="1200" b="1" i="0" kern="1200">
                <a:solidFill>
                  <a:schemeClr val="tx1"/>
                </a:solidFill>
                <a:effectLst/>
                <a:latin typeface="+mn-lt"/>
                <a:ea typeface="+mn-ea"/>
                <a:cs typeface="+mn-cs"/>
              </a:rPr>
              <a:t>I got a helper badge for wiping the smudges off the fridge</a:t>
            </a:r>
            <a:r>
              <a:rPr lang="en-AU" sz="1800" b="1" kern="100">
                <a:effectLst/>
                <a:latin typeface="Aptos" panose="020B0004020202020204" pitchFamily="34" charset="0"/>
                <a:ea typeface="Aptos" panose="020B0004020202020204" pitchFamily="34" charset="0"/>
                <a:cs typeface="Times New Roman" panose="02020603050405020304" pitchFamily="18"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r>
              <a:rPr lang="en-US" sz="1200">
                <a:latin typeface="+mn-lt"/>
              </a:rPr>
              <a:t>Say the sentence aloud and have students repeat it after you.</a:t>
            </a:r>
          </a:p>
          <a:p>
            <a:endParaRPr lang="en-US" sz="1200">
              <a:latin typeface="+mn-lt"/>
            </a:endParaRPr>
          </a:p>
          <a:p>
            <a:r>
              <a:rPr lang="en-US" sz="1200">
                <a:latin typeface="+mn-lt"/>
              </a:rPr>
              <a:t>Support and scaffold students to:</a:t>
            </a:r>
          </a:p>
          <a:p>
            <a:pPr marL="171450" indent="-171450">
              <a:buFont typeface="Arial" panose="020B0604020202020204" pitchFamily="34" charset="0"/>
              <a:buChar char="•"/>
            </a:pPr>
            <a:r>
              <a:rPr lang="en-US" sz="1200">
                <a:latin typeface="+mn-lt"/>
              </a:rPr>
              <a:t>use segmenting to track sounds and write corresponding letters for each word </a:t>
            </a:r>
          </a:p>
          <a:p>
            <a:pPr marL="171450" indent="-171450">
              <a:buFont typeface="Arial" panose="020B0604020202020204" pitchFamily="34" charset="0"/>
              <a:buChar char="•"/>
            </a:pPr>
            <a:r>
              <a:rPr lang="en-US" sz="1200">
                <a:latin typeface="+mn-lt"/>
              </a:rPr>
              <a:t>remember the sounds in and spelling for known and new irregular words</a:t>
            </a:r>
          </a:p>
          <a:p>
            <a:pPr marL="171450" indent="-171450">
              <a:buFont typeface="Arial" panose="020B0604020202020204" pitchFamily="34" charset="0"/>
              <a:buChar char="•"/>
            </a:pPr>
            <a:r>
              <a:rPr lang="en-US" sz="1200">
                <a:latin typeface="+mn-lt"/>
              </a:rPr>
              <a:t>use correct punctuation and spaces.</a:t>
            </a:r>
          </a:p>
          <a:p>
            <a:pPr marL="0" indent="0">
              <a:buFont typeface="Arial" panose="020B0604020202020204" pitchFamily="34" charset="0"/>
              <a:buNone/>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latin typeface="+mn-lt"/>
              </a:rPr>
              <a:t>Students re-read their sentence to check for accuracy or any editing then </a:t>
            </a:r>
            <a:r>
              <a:rPr lang="en-US" sz="1200">
                <a:effectLst/>
                <a:latin typeface="+mn-lt"/>
                <a:cs typeface="Times New Roman" panose="02020603050405020304" pitchFamily="18" charset="0"/>
              </a:rPr>
              <a:t>place their mini-whiteboard underneath their chin for the teacher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US" sz="1200">
              <a:latin typeface="+mn-lt"/>
            </a:endParaRPr>
          </a:p>
          <a:p>
            <a:r>
              <a:rPr lang="en-US" sz="1200">
                <a:latin typeface="+mn-lt"/>
              </a:rPr>
              <a:t>Note: Students who are able can extend the sentence or write additional sentences containing the target spelling for the lesson. </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36</a:t>
            </a:fld>
            <a:endParaRPr lang="en-AU"/>
          </a:p>
        </p:txBody>
      </p:sp>
    </p:spTree>
    <p:extLst>
      <p:ext uri="{BB962C8B-B14F-4D97-AF65-F5344CB8AC3E}">
        <p14:creationId xmlns:p14="http://schemas.microsoft.com/office/powerpoint/2010/main" val="235810332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chemeClr val="tx1"/>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a:solidFill>
                <a:schemeClr val="tx1"/>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chemeClr val="tx1"/>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a:solidFill>
                <a:schemeClr val="tx1"/>
              </a:solidFill>
              <a:effectLst/>
              <a:latin typeface="+mn-lt"/>
              <a:ea typeface="Calibri" panose="020F0502020204030204" pitchFamily="34" charset="0"/>
              <a:cs typeface="Times New Roman" panose="02020603050405020304" pitchFamily="18" charset="0"/>
            </a:endParaRPr>
          </a:p>
          <a:p>
            <a:r>
              <a:rPr lang="en-AU" sz="1200">
                <a:solidFill>
                  <a:schemeClr val="tx1"/>
                </a:solidFill>
                <a:effectLst/>
                <a:latin typeface="+mn-lt"/>
                <a:ea typeface="Calibri" panose="020F0502020204030204" pitchFamily="34" charset="0"/>
                <a:cs typeface="Times New Roman" panose="02020603050405020304" pitchFamily="18" charset="0"/>
              </a:rPr>
              <a:t>They will:</a:t>
            </a:r>
          </a:p>
          <a:p>
            <a:pPr marL="171450" indent="-171450">
              <a:buFont typeface="Arial" panose="020B0604020202020204" pitchFamily="34" charset="0"/>
              <a:buChar char="•"/>
            </a:pPr>
            <a:r>
              <a:rPr lang="en-AU" sz="1200">
                <a:solidFill>
                  <a:schemeClr val="tx1"/>
                </a:solidFill>
                <a:effectLst/>
                <a:latin typeface="+mn-lt"/>
                <a:ea typeface="Calibri" panose="020F0502020204030204" pitchFamily="34" charset="0"/>
                <a:cs typeface="Times New Roman" panose="02020603050405020304" pitchFamily="18" charset="0"/>
              </a:rPr>
              <a:t>say the target sound</a:t>
            </a:r>
          </a:p>
          <a:p>
            <a:pPr marL="171450" indent="-171450">
              <a:buFont typeface="Arial" panose="020B0604020202020204" pitchFamily="34" charset="0"/>
              <a:buChar char="•"/>
            </a:pPr>
            <a:r>
              <a:rPr lang="en-AU" sz="1200">
                <a:solidFill>
                  <a:schemeClr val="tx1"/>
                </a:solidFill>
                <a:effectLst/>
                <a:latin typeface="+mn-lt"/>
                <a:ea typeface="Calibri" panose="020F0502020204030204" pitchFamily="34" charset="0"/>
                <a:cs typeface="Times New Roman" panose="02020603050405020304" pitchFamily="18" charset="0"/>
              </a:rPr>
              <a:t>read a word from the list on the slide </a:t>
            </a:r>
            <a:r>
              <a:rPr lang="en-AU" sz="1200">
                <a:solidFill>
                  <a:schemeClr val="tx1"/>
                </a:solidFill>
                <a:effectLst/>
                <a:latin typeface="+mn-lt"/>
                <a:ea typeface="Times New Roman" panose="02020603050405020304" pitchFamily="18" charset="0"/>
                <a:cs typeface="Aptos" panose="020B0004020202020204" pitchFamily="34" charset="0"/>
              </a:rPr>
              <a:t>and explain why target letter/s have been used in that word</a:t>
            </a:r>
            <a:endParaRPr lang="en-AU" sz="1200">
              <a:solidFill>
                <a:schemeClr val="tx1"/>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AU" sz="1200">
                <a:solidFill>
                  <a:schemeClr val="tx1"/>
                </a:solidFill>
                <a:effectLst/>
                <a:latin typeface="+mn-lt"/>
                <a:ea typeface="Calibri" panose="020F0502020204030204" pitchFamily="34" charset="0"/>
                <a:cs typeface="Times New Roman" panose="02020603050405020304" pitchFamily="18" charset="0"/>
              </a:rPr>
              <a:t>write a word </a:t>
            </a:r>
            <a:r>
              <a:rPr lang="en-US" sz="1200">
                <a:solidFill>
                  <a:schemeClr val="tx1"/>
                </a:solidFill>
                <a:effectLst/>
                <a:latin typeface="+mn-lt"/>
                <a:cs typeface="Times New Roman" panose="02020603050405020304" pitchFamily="18" charset="0"/>
              </a:rPr>
              <a:t>on their mini-whiteboard using the icons on the slide: </a:t>
            </a:r>
            <a:r>
              <a:rPr lang="en-US" sz="1200" b="1">
                <a:solidFill>
                  <a:schemeClr val="tx1"/>
                </a:solidFill>
                <a:effectLst/>
                <a:latin typeface="+mn-lt"/>
                <a:cs typeface="Times New Roman" panose="02020603050405020304" pitchFamily="18" charset="0"/>
              </a:rPr>
              <a:t>wedge</a:t>
            </a:r>
            <a:r>
              <a:rPr lang="en-US" sz="1200" b="0">
                <a:solidFill>
                  <a:schemeClr val="tx1"/>
                </a:solidFill>
                <a:effectLst/>
                <a:latin typeface="+mn-lt"/>
                <a:cs typeface="Times New Roman" panose="02020603050405020304" pitchFamily="18" charset="0"/>
              </a:rPr>
              <a:t>,</a:t>
            </a:r>
            <a:r>
              <a:rPr lang="en-US" sz="1200" b="1">
                <a:solidFill>
                  <a:schemeClr val="tx1"/>
                </a:solidFill>
                <a:effectLst/>
                <a:latin typeface="+mn-lt"/>
                <a:cs typeface="Times New Roman" panose="02020603050405020304" pitchFamily="18" charset="0"/>
              </a:rPr>
              <a:t> badge</a:t>
            </a:r>
            <a:r>
              <a:rPr lang="en-US" sz="1200" b="0">
                <a:solidFill>
                  <a:schemeClr val="tx1"/>
                </a:solidFill>
                <a:effectLst/>
                <a:latin typeface="+mn-lt"/>
                <a:cs typeface="Times New Roman" panose="02020603050405020304" pitchFamily="18" charset="0"/>
              </a:rPr>
              <a:t>,</a:t>
            </a:r>
            <a:r>
              <a:rPr lang="en-US" sz="1200" b="1">
                <a:solidFill>
                  <a:schemeClr val="tx1"/>
                </a:solidFill>
                <a:effectLst/>
                <a:latin typeface="+mn-lt"/>
                <a:cs typeface="Times New Roman" panose="02020603050405020304" pitchFamily="18" charset="0"/>
              </a:rPr>
              <a:t> bridge</a:t>
            </a:r>
            <a:endParaRPr lang="en-AU" sz="1200" b="1">
              <a:solidFill>
                <a:schemeClr val="tx1"/>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a:solidFill>
                  <a:schemeClr val="tx1"/>
                </a:solidFill>
                <a:effectLst/>
                <a:latin typeface="+mn-lt"/>
                <a:cs typeface="Times New Roman" panose="02020603050405020304" pitchFamily="18" charset="0"/>
              </a:rPr>
              <a:t>show the word they have written by placing their mini-whiteboard underneath their chin for you to check.</a:t>
            </a:r>
            <a:endParaRPr lang="en-AU" sz="1200">
              <a:solidFill>
                <a:schemeClr val="tx1"/>
              </a:solidFill>
              <a:effectLst/>
              <a:latin typeface="+mn-lt"/>
              <a:ea typeface="Calibri" panose="020F0502020204030204" pitchFamily="34" charset="0"/>
              <a:cs typeface="Times New Roman" panose="02020603050405020304" pitchFamily="18" charset="0"/>
            </a:endParaRPr>
          </a:p>
          <a:p>
            <a:endParaRPr lang="en-US" sz="1200">
              <a:solidFill>
                <a:schemeClr val="tx1"/>
              </a:solidFill>
              <a:effectLst/>
              <a:latin typeface="+mn-lt"/>
              <a:ea typeface="Calibri" panose="020F0502020204030204" pitchFamily="34" charset="0"/>
              <a:cs typeface="Times New Roman" panose="02020603050405020304" pitchFamily="18" charset="0"/>
            </a:endParaRPr>
          </a:p>
          <a:p>
            <a:r>
              <a:rPr lang="en-US" sz="1200">
                <a:solidFill>
                  <a:schemeClr val="tx1"/>
                </a:solidFill>
                <a:effectLst/>
                <a:latin typeface="+mn-lt"/>
                <a:ea typeface="Calibri" panose="020F0502020204030204" pitchFamily="34" charset="0"/>
                <a:cs typeface="Times New Roman" panose="02020603050405020304" pitchFamily="18" charset="0"/>
              </a:rPr>
              <a:t>Note: Students who have not met the success criteria are top priority for small-group targeted instruction.</a:t>
            </a:r>
          </a:p>
          <a:p>
            <a:endParaRPr lang="en-US" sz="1200">
              <a:solidFill>
                <a:schemeClr val="tx1"/>
              </a:solidFill>
              <a:effectLst/>
              <a:latin typeface="+mn-lt"/>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37</a:t>
            </a:fld>
            <a:endParaRPr lang="en-AU"/>
          </a:p>
        </p:txBody>
      </p:sp>
    </p:spTree>
    <p:extLst>
      <p:ext uri="{BB962C8B-B14F-4D97-AF65-F5344CB8AC3E}">
        <p14:creationId xmlns:p14="http://schemas.microsoft.com/office/powerpoint/2010/main" val="267813690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06000"/>
              </a:lnSpc>
              <a:spcAft>
                <a:spcPts val="800"/>
              </a:spcAft>
              <a:buFont typeface="Arial"/>
              <a:buNone/>
            </a:pPr>
            <a:r>
              <a:rPr lang="en-AU" sz="1200" b="1">
                <a:solidFill>
                  <a:srgbClr val="404040"/>
                </a:solidFill>
                <a:effectLst/>
                <a:latin typeface="+mn-lt"/>
                <a:ea typeface="Calibri" panose="020F0502020204030204" pitchFamily="34" charset="0"/>
                <a:cs typeface="Times New Roman" panose="02020603050405020304" pitchFamily="18" charset="0"/>
              </a:rPr>
              <a:t>Check for understanding</a:t>
            </a: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ea typeface="Calibri" panose="020F0502020204030204" pitchFamily="34" charset="0"/>
                <a:cs typeface="Times New Roman" panose="02020603050405020304" pitchFamily="18" charset="0"/>
              </a:rPr>
              <a:t>Students complete the student sheet independently either at their desks or on clipboards on the floor. </a:t>
            </a: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cs typeface="Times New Roman" panose="02020603050405020304" pitchFamily="18" charset="0"/>
              </a:rPr>
              <a:t>As you rove:</a:t>
            </a:r>
          </a:p>
          <a:p>
            <a:pPr marL="171450" lvl="0" indent="-171450">
              <a:lnSpc>
                <a:spcPct val="106000"/>
              </a:lnSpc>
              <a:spcAft>
                <a:spcPts val="800"/>
              </a:spcAft>
              <a:buFont typeface="Arial" panose="020B0604020202020204" pitchFamily="34" charset="0"/>
              <a:buChar char="•"/>
            </a:pPr>
            <a:r>
              <a:rPr lang="en-US" sz="1200" b="0">
                <a:solidFill>
                  <a:srgbClr val="404040"/>
                </a:solidFill>
                <a:effectLst/>
                <a:latin typeface="+mn-lt"/>
                <a:cs typeface="Times New Roman" panose="02020603050405020304" pitchFamily="18" charset="0"/>
              </a:rPr>
              <a:t>support students at their point of need by giving immediate corrective feedback</a:t>
            </a:r>
          </a:p>
          <a:p>
            <a:pPr marL="171450" lvl="0" indent="-171450">
              <a:lnSpc>
                <a:spcPct val="106000"/>
              </a:lnSpc>
              <a:spcAft>
                <a:spcPts val="800"/>
              </a:spcAft>
              <a:buFont typeface="Arial" panose="020B0604020202020204" pitchFamily="34" charset="0"/>
              <a:buChar char="•"/>
            </a:pPr>
            <a:r>
              <a:rPr lang="en-US" sz="1200" b="0">
                <a:solidFill>
                  <a:srgbClr val="404040"/>
                </a:solidFill>
                <a:effectLst/>
                <a:latin typeface="+mn-lt"/>
                <a:cs typeface="Times New Roman" panose="02020603050405020304" pitchFamily="18" charset="0"/>
              </a:rPr>
              <a:t>listen to students read either word/s or the sentence depending on individual student skills. </a:t>
            </a:r>
          </a:p>
          <a:p>
            <a:pPr marL="0" lvl="0" indent="0">
              <a:lnSpc>
                <a:spcPct val="106000"/>
              </a:lnSpc>
              <a:spcAft>
                <a:spcPts val="800"/>
              </a:spcAft>
              <a:buFont typeface="Arial"/>
              <a:buNone/>
            </a:pPr>
            <a:endParaRPr lang="en-US" sz="1200" b="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Letter and sounds practice</a:t>
            </a: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 write each letter/letter pattern while saying the target sound.</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Words to read</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Rove around the class to listen as students whisper-read one or more of the words from the student sheet. (Students are asked to whisper-read so that students who are nearby and may be asked to read the same word cannot hear.)</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Words to </a:t>
            </a:r>
            <a:r>
              <a:rPr lang="en-US" sz="1200" b="1">
                <a:solidFill>
                  <a:srgbClr val="404040"/>
                </a:solidFill>
                <a:latin typeface="+mn-lt"/>
                <a:ea typeface="Verdana"/>
                <a:cs typeface="Times New Roman" panose="02020603050405020304" pitchFamily="18" charset="0"/>
              </a:rPr>
              <a:t>write</a:t>
            </a:r>
          </a:p>
          <a:p>
            <a:pPr marL="0" marR="0" lvl="0" indent="0" algn="l" defTabSz="914400" rtl="0" eaLnBrk="1" fontAlgn="auto" latinLnBrk="0" hangingPunct="1">
              <a:lnSpc>
                <a:spcPct val="100000"/>
              </a:lnSpc>
              <a:spcBef>
                <a:spcPts val="100"/>
              </a:spcBef>
              <a:spcAft>
                <a:spcPts val="400"/>
              </a:spcAft>
              <a:buClrTx/>
              <a:buSzTx/>
              <a:buFontTx/>
              <a:buNone/>
              <a:tabLst/>
              <a:defRPr/>
            </a:pPr>
            <a:r>
              <a:rPr lang="en-US" sz="1200" b="0">
                <a:solidFill>
                  <a:srgbClr val="404040"/>
                </a:solidFill>
                <a:effectLst/>
                <a:latin typeface="+mn-lt"/>
                <a:ea typeface="Verdana"/>
                <a:cs typeface="Times New Roman" panose="02020603050405020304" pitchFamily="18" charset="0"/>
              </a:rPr>
              <a:t>Rove around the class to check students’ work as they segment the sounds and write the words to match each image: </a:t>
            </a:r>
            <a:r>
              <a:rPr lang="en-AU" sz="1800" b="1">
                <a:effectLst/>
                <a:latin typeface="Segoe UI" panose="020B0502040204020203" pitchFamily="34" charset="0"/>
              </a:rPr>
              <a:t>edge</a:t>
            </a:r>
            <a:r>
              <a:rPr lang="en-AU" sz="1800" b="0">
                <a:effectLst/>
                <a:latin typeface="Segoe UI" panose="020B0502040204020203" pitchFamily="34" charset="0"/>
              </a:rPr>
              <a:t>,</a:t>
            </a:r>
            <a:r>
              <a:rPr lang="en-AU" sz="1800" b="1">
                <a:effectLst/>
                <a:latin typeface="Segoe UI" panose="020B0502040204020203" pitchFamily="34" charset="0"/>
              </a:rPr>
              <a:t> fridge</a:t>
            </a:r>
            <a:r>
              <a:rPr lang="en-AU" sz="1800" b="0">
                <a:effectLst/>
                <a:latin typeface="Segoe UI" panose="020B0502040204020203" pitchFamily="34" charset="0"/>
              </a:rPr>
              <a:t>,</a:t>
            </a:r>
            <a:r>
              <a:rPr lang="en-AU" sz="1800" b="1">
                <a:effectLst/>
                <a:latin typeface="Segoe UI" panose="020B0502040204020203" pitchFamily="34" charset="0"/>
              </a:rPr>
              <a:t> judge</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a:t>
            </a:r>
            <a:r>
              <a:rPr lang="en-US" sz="1200" b="0" u="none">
                <a:solidFill>
                  <a:srgbClr val="404040"/>
                </a:solidFill>
                <a:effectLst/>
                <a:latin typeface="+mn-lt"/>
                <a:ea typeface="Verdana"/>
                <a:cs typeface="Times New Roman" panose="02020603050405020304" pitchFamily="18" charset="0"/>
              </a:rPr>
              <a:t>For students who need support, dictate the words to them.</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a:solidFill>
                  <a:srgbClr val="404040"/>
                </a:solidFill>
                <a:effectLst/>
                <a:latin typeface="+mn-lt"/>
                <a:ea typeface="Verdana"/>
                <a:cs typeface="Times New Roman" panose="02020603050405020304" pitchFamily="18" charset="0"/>
              </a:rPr>
              <a:t>read the word</a:t>
            </a:r>
          </a:p>
          <a:p>
            <a:pPr marL="171450" lvl="0" indent="-171450">
              <a:lnSpc>
                <a:spcPct val="106000"/>
              </a:lnSpc>
              <a:buFont typeface="Arial" panose="020B0604020202020204" pitchFamily="34" charset="0"/>
              <a:buChar char="•"/>
            </a:pPr>
            <a:r>
              <a:rPr lang="en-AU" sz="1200">
                <a:effectLst/>
                <a:latin typeface="+mn-lt"/>
                <a:ea typeface="Times New Roman" panose="02020603050405020304" pitchFamily="18" charset="0"/>
                <a:cs typeface="Calibri" panose="020F0502020204030204" pitchFamily="34" charset="0"/>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a:effectLst/>
                <a:latin typeface="+mn-lt"/>
                <a:ea typeface="Times New Roman" panose="02020603050405020304" pitchFamily="18" charset="0"/>
                <a:cs typeface="Calibri" panose="020F0502020204030204" pitchFamily="34" charset="0"/>
              </a:rPr>
              <a:t>circle the irregular part of the word</a:t>
            </a:r>
          </a:p>
          <a:p>
            <a:pPr marL="171450" lvl="0" indent="-171450">
              <a:lnSpc>
                <a:spcPct val="106000"/>
              </a:lnSpc>
              <a:buFont typeface="Arial" panose="020B0604020202020204" pitchFamily="34" charset="0"/>
              <a:buChar char="•"/>
            </a:pPr>
            <a:r>
              <a:rPr lang="en-AU" sz="1200">
                <a:effectLst/>
                <a:latin typeface="+mn-lt"/>
                <a:ea typeface="Times New Roman" panose="02020603050405020304" pitchFamily="18" charset="0"/>
                <a:cs typeface="Calibri" panose="020F0502020204030204" pitchFamily="34" charset="0"/>
              </a:rPr>
              <a:t>write the word while saying the sounds.</a:t>
            </a:r>
            <a:endParaRPr lang="en-AU" sz="1200" b="0">
              <a:effectLst/>
              <a:latin typeface="+mn-lt"/>
              <a:ea typeface="Times New Roman" panose="02020603050405020304" pitchFamily="18" charset="0"/>
              <a:cs typeface="Times New Roman" panose="02020603050405020304" pitchFamily="18" charset="0"/>
            </a:endParaRPr>
          </a:p>
          <a:p>
            <a:pPr marL="171450" lvl="0" indent="-171450">
              <a:lnSpc>
                <a:spcPct val="106000"/>
              </a:lnSpc>
              <a:buFont typeface="Arial" panose="020B0604020202020204" pitchFamily="34" charset="0"/>
              <a:buChar char="•"/>
            </a:pPr>
            <a:endParaRPr lang="en-AU" sz="1200" b="1">
              <a:effectLst/>
              <a:latin typeface="+mn-lt"/>
              <a:ea typeface="Calibri" panose="020F0502020204030204" pitchFamily="34" charset="0"/>
              <a:cs typeface="Calibri"/>
            </a:endParaRPr>
          </a:p>
          <a:p>
            <a:pPr marL="0" lvl="0" indent="0">
              <a:lnSpc>
                <a:spcPct val="106000"/>
              </a:lnSpc>
              <a:buFont typeface="Arial" panose="020B0604020202020204" pitchFamily="34" charset="0"/>
              <a:buNone/>
            </a:pPr>
            <a:r>
              <a:rPr lang="en-AU" sz="1200" b="1">
                <a:effectLst/>
                <a:latin typeface="+mn-lt"/>
                <a:ea typeface="Times New Roman" panose="02020603050405020304" pitchFamily="18" charset="0"/>
                <a:cs typeface="Calibri" panose="020F0502020204030204" pitchFamily="34" charset="0"/>
              </a:rPr>
              <a:t>Sentence reading</a:t>
            </a:r>
          </a:p>
          <a:p>
            <a:pPr marL="0" lvl="0" indent="0">
              <a:lnSpc>
                <a:spcPct val="106000"/>
              </a:lnSpc>
              <a:buFont typeface="Arial" panose="020B0604020202020204" pitchFamily="34" charset="0"/>
              <a:buNone/>
            </a:pPr>
            <a:r>
              <a:rPr lang="en-AU" sz="1200" b="0">
                <a:effectLst/>
                <a:latin typeface="+mn-lt"/>
                <a:ea typeface="Times New Roman" panose="02020603050405020304" pitchFamily="18" charset="0"/>
                <a:cs typeface="Calibri" panose="020F0502020204030204" pitchFamily="34" charset="0"/>
              </a:rPr>
              <a:t>Students read the sentence to themselves or a partner. </a:t>
            </a:r>
          </a:p>
          <a:p>
            <a:pPr marL="0" lvl="0" indent="0">
              <a:lnSpc>
                <a:spcPct val="106000"/>
              </a:lnSpc>
              <a:buFont typeface="Arial" panose="020B0604020202020204" pitchFamily="34" charset="0"/>
              <a:buNone/>
            </a:pPr>
            <a:r>
              <a:rPr lang="en-AU" sz="1200" b="0">
                <a:effectLst/>
                <a:latin typeface="+mn-lt"/>
                <a:ea typeface="Times New Roman" panose="02020603050405020304" pitchFamily="18" charset="0"/>
                <a:cs typeface="Calibri" panose="020F0502020204030204" pitchFamily="34" charset="0"/>
              </a:rPr>
              <a:t>Rove around the class and ask target students to read the sentence to you. </a:t>
            </a:r>
          </a:p>
          <a:p>
            <a:pPr marL="0" lvl="0" indent="0">
              <a:lnSpc>
                <a:spcPct val="106000"/>
              </a:lnSpc>
              <a:spcAft>
                <a:spcPts val="800"/>
              </a:spcAft>
              <a:buFont typeface="Arial"/>
              <a:buNone/>
            </a:pPr>
            <a:endParaRPr lang="en-AU" sz="1200" b="1">
              <a:effectLst/>
              <a:latin typeface="+mn-lt"/>
              <a:ea typeface="Calibri" panose="020F0502020204030204" pitchFamily="34" charset="0"/>
              <a:cs typeface="Calibri"/>
            </a:endParaRPr>
          </a:p>
          <a:p>
            <a:pPr marL="0" lvl="0" indent="0">
              <a:lnSpc>
                <a:spcPct val="106000"/>
              </a:lnSpc>
              <a:spcAft>
                <a:spcPts val="800"/>
              </a:spcAft>
              <a:buFont typeface="Arial"/>
              <a:buNone/>
            </a:pPr>
            <a:r>
              <a:rPr lang="en-AU" sz="1200" b="1">
                <a:effectLst/>
                <a:latin typeface="+mn-lt"/>
                <a:ea typeface="Calibri" panose="020F0502020204030204" pitchFamily="34" charset="0"/>
                <a:cs typeface="Calibri"/>
              </a:rPr>
              <a:t>Sentence dictation</a:t>
            </a:r>
            <a:endParaRPr lang="en-US" sz="1200" b="1">
              <a:solidFill>
                <a:srgbClr val="404040"/>
              </a:solidFill>
              <a:effectLst/>
              <a:latin typeface="+mn-lt"/>
              <a:ea typeface="Calibri" panose="020F0502020204030204" pitchFamily="34" charset="0"/>
              <a:cs typeface="Calibri"/>
            </a:endParaRPr>
          </a:p>
          <a:p>
            <a:pPr marL="0" marR="0" lvl="0" indent="0" algn="l" defTabSz="914400" rtl="0" eaLnBrk="1" fontAlgn="auto" latinLnBrk="0" hangingPunct="1">
              <a:lnSpc>
                <a:spcPct val="106000"/>
              </a:lnSpc>
              <a:spcBef>
                <a:spcPts val="0"/>
              </a:spcBef>
              <a:spcAft>
                <a:spcPts val="800"/>
              </a:spcAft>
              <a:buClrTx/>
              <a:buSzTx/>
              <a:buFont typeface="Arial"/>
              <a:buNone/>
              <a:tabLst/>
              <a:defRPr/>
            </a:pPr>
            <a:r>
              <a:rPr lang="en-US" sz="1200" b="0">
                <a:solidFill>
                  <a:srgbClr val="404040"/>
                </a:solidFill>
                <a:effectLst/>
                <a:latin typeface="+mn-lt"/>
                <a:ea typeface="Calibri" panose="020F0502020204030204" pitchFamily="34" charset="0"/>
                <a:cs typeface="Times New Roman" panose="02020603050405020304" pitchFamily="18" charset="0"/>
              </a:rPr>
              <a:t>D</a:t>
            </a:r>
            <a:r>
              <a:rPr lang="en-US" sz="1200">
                <a:solidFill>
                  <a:srgbClr val="404040"/>
                </a:solidFill>
                <a:latin typeface="+mn-lt"/>
                <a:ea typeface="Calibri" panose="020F0502020204030204" pitchFamily="34" charset="0"/>
                <a:cs typeface="Times New Roman" panose="02020603050405020304" pitchFamily="18" charset="0"/>
              </a:rPr>
              <a:t>ictate</a:t>
            </a:r>
            <a:r>
              <a:rPr lang="en-US" sz="1200" b="0">
                <a:solidFill>
                  <a:srgbClr val="404040"/>
                </a:solidFill>
                <a:effectLst/>
                <a:latin typeface="+mn-lt"/>
                <a:ea typeface="Calibri" panose="020F0502020204030204" pitchFamily="34" charset="0"/>
                <a:cs typeface="Times New Roman" panose="02020603050405020304" pitchFamily="18" charset="0"/>
              </a:rPr>
              <a:t> a sentence for the whole class with words containing </a:t>
            </a:r>
            <a:r>
              <a:rPr lang="en-US" sz="1200">
                <a:solidFill>
                  <a:srgbClr val="404040"/>
                </a:solidFill>
                <a:latin typeface="+mn-lt"/>
                <a:ea typeface="Calibri" panose="020F0502020204030204" pitchFamily="34" charset="0"/>
                <a:cs typeface="Times New Roman" panose="02020603050405020304" pitchFamily="18" charset="0"/>
              </a:rPr>
              <a:t>the target</a:t>
            </a:r>
            <a:r>
              <a:rPr lang="en-US" sz="1200" b="0">
                <a:solidFill>
                  <a:srgbClr val="404040"/>
                </a:solidFill>
                <a:effectLst/>
                <a:latin typeface="+mn-lt"/>
                <a:ea typeface="Calibri" panose="020F0502020204030204" pitchFamily="34" charset="0"/>
                <a:cs typeface="Times New Roman" panose="02020603050405020304" pitchFamily="18" charset="0"/>
              </a:rPr>
              <a:t> letter</a:t>
            </a:r>
            <a:r>
              <a:rPr lang="en-AU" sz="1200">
                <a:latin typeface="+mn-lt"/>
              </a:rPr>
              <a:t>–</a:t>
            </a:r>
            <a:r>
              <a:rPr lang="en-US" sz="1200" b="0">
                <a:solidFill>
                  <a:srgbClr val="404040"/>
                </a:solidFill>
                <a:effectLst/>
                <a:latin typeface="+mn-lt"/>
                <a:ea typeface="Calibri" panose="020F0502020204030204" pitchFamily="34" charset="0"/>
                <a:cs typeface="Times New Roman" panose="02020603050405020304" pitchFamily="18" charset="0"/>
              </a:rPr>
              <a:t>sound correspondence for students to write: </a:t>
            </a:r>
            <a:r>
              <a:rPr lang="en-AU" sz="1200" b="1" kern="100">
                <a:solidFill>
                  <a:srgbClr val="404040"/>
                </a:solidFill>
                <a:effectLst/>
                <a:latin typeface="+mn-lt"/>
                <a:ea typeface="Calibri" panose="020F0502020204030204" pitchFamily="34" charset="0"/>
                <a:cs typeface="Times New Roman" panose="02020603050405020304" pitchFamily="18" charset="0"/>
              </a:rPr>
              <a:t>That wedge of fudge will leave a smudge on the plate</a:t>
            </a:r>
            <a:r>
              <a:rPr lang="en-AU" sz="1200" b="0" kern="100">
                <a:solidFill>
                  <a:srgbClr val="404040"/>
                </a:solidFill>
                <a:effectLst/>
                <a:latin typeface="+mn-lt"/>
                <a:ea typeface="Calibri" panose="020F0502020204030204" pitchFamily="34" charset="0"/>
                <a:cs typeface="Times New Roman" panose="02020603050405020304" pitchFamily="18" charset="0"/>
              </a:rPr>
              <a:t> </a:t>
            </a:r>
            <a:r>
              <a:rPr lang="en-AU" sz="1200" b="1" kern="100">
                <a:solidFill>
                  <a:srgbClr val="404040"/>
                </a:solidFill>
                <a:effectLst/>
                <a:latin typeface="+mn-lt"/>
                <a:ea typeface="Calibri" panose="020F0502020204030204" pitchFamily="34" charset="0"/>
                <a:cs typeface="Times New Roman" panose="02020603050405020304" pitchFamily="18" charset="0"/>
              </a:rPr>
              <a:t>if you move it</a:t>
            </a:r>
            <a:r>
              <a:rPr lang="en-AU" sz="1200" b="0" kern="100">
                <a:solidFill>
                  <a:srgbClr val="404040"/>
                </a:solidFill>
                <a:effectLst/>
                <a:latin typeface="+mn-lt"/>
                <a:ea typeface="Calibri" panose="020F0502020204030204" pitchFamily="34" charset="0"/>
                <a:cs typeface="Times New Roman" panose="02020603050405020304" pitchFamily="18" charset="0"/>
              </a:rPr>
              <a:t>.</a:t>
            </a:r>
            <a:endParaRPr lang="en-US" sz="1200" b="1">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endParaRPr lang="en-US" sz="1200" b="1">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ea typeface="Calibri" panose="020F0502020204030204" pitchFamily="34" charset="0"/>
                <a:cs typeface="Times New Roman" panose="02020603050405020304" pitchFamily="18" charset="0"/>
              </a:rPr>
              <a:t>Note: Students who are not yet working at the sentence level can complete independent practice tasks aimed at their level of skill application during this time. </a:t>
            </a:r>
          </a:p>
          <a:p>
            <a:pPr marL="0" indent="0" algn="l">
              <a:spcBef>
                <a:spcPts val="100"/>
              </a:spcBef>
              <a:spcAft>
                <a:spcPts val="400"/>
              </a:spcAft>
              <a:buFontTx/>
              <a:buNone/>
            </a:pPr>
            <a:endParaRPr lang="en-US" sz="1200" b="0" kern="1200">
              <a:solidFill>
                <a:srgbClr val="404040"/>
              </a:solidFill>
              <a:effectLst/>
              <a:latin typeface="+mn-lt"/>
              <a:ea typeface="Verdana"/>
              <a:cs typeface="Times New Roman" panose="02020603050405020304" pitchFamily="18" charset="0"/>
            </a:endParaRPr>
          </a:p>
          <a:p>
            <a:pPr marL="0" lvl="0" indent="0">
              <a:lnSpc>
                <a:spcPct val="106000"/>
              </a:lnSpc>
              <a:spcAft>
                <a:spcPts val="800"/>
              </a:spcAft>
              <a:buFont typeface="Arial"/>
              <a:buNone/>
            </a:pPr>
            <a:endParaRPr lang="en-AU" sz="1200" b="0">
              <a:effectLst/>
              <a:latin typeface="+mn-lt"/>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38</a:t>
            </a:fld>
            <a:endParaRPr lang="en-AU"/>
          </a:p>
        </p:txBody>
      </p:sp>
    </p:spTree>
    <p:extLst>
      <p:ext uri="{BB962C8B-B14F-4D97-AF65-F5344CB8AC3E}">
        <p14:creationId xmlns:p14="http://schemas.microsoft.com/office/powerpoint/2010/main" val="189131349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mj-lt"/>
              <a:buNone/>
            </a:pPr>
            <a:r>
              <a:rPr lang="en-US" b="1"/>
              <a:t>You do</a:t>
            </a:r>
          </a:p>
          <a:p>
            <a:pPr marL="0" indent="0" algn="l">
              <a:spcBef>
                <a:spcPts val="100"/>
              </a:spcBef>
              <a:spcAft>
                <a:spcPts val="400"/>
              </a:spcAft>
              <a:buFont typeface="+mj-lt"/>
              <a:buNone/>
            </a:pPr>
            <a:endParaRPr lang="en-US"/>
          </a:p>
          <a:p>
            <a:pPr marL="0" indent="0" algn="l">
              <a:spcBef>
                <a:spcPts val="100"/>
              </a:spcBef>
              <a:spcAft>
                <a:spcPts val="400"/>
              </a:spcAft>
              <a:buFont typeface="+mj-lt"/>
              <a:buNone/>
            </a:pPr>
            <a:r>
              <a:rPr lang="en-US"/>
              <a:t>Students who have been identified during the ‘check for understanding’ phase of the lesson stay with the teacher for small-group targeted instruction.</a:t>
            </a:r>
          </a:p>
          <a:p>
            <a:pPr marL="0" indent="0" algn="l">
              <a:spcBef>
                <a:spcPts val="100"/>
              </a:spcBef>
              <a:spcAft>
                <a:spcPts val="400"/>
              </a:spcAft>
              <a:buFont typeface="+mj-lt"/>
              <a:buNone/>
            </a:pPr>
            <a:endParaRPr lang="en-US"/>
          </a:p>
          <a:p>
            <a:pPr marL="0" indent="0" algn="l">
              <a:spcBef>
                <a:spcPts val="100"/>
              </a:spcBef>
              <a:spcAft>
                <a:spcPts val="400"/>
              </a:spcAft>
              <a:buFont typeface="+mj-lt"/>
              <a:buNone/>
            </a:pPr>
            <a:r>
              <a:rPr lang="en-US" b="0"/>
              <a:t>The remaining students continue independent practice with application tasks that have been taught previously and can be carried out independently. </a:t>
            </a:r>
            <a:endParaRPr lang="en-AU" b="0"/>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39</a:t>
            </a:fld>
            <a:endParaRPr lang="en-AU"/>
          </a:p>
        </p:txBody>
      </p:sp>
    </p:spTree>
    <p:extLst>
      <p:ext uri="{BB962C8B-B14F-4D97-AF65-F5344CB8AC3E}">
        <p14:creationId xmlns:p14="http://schemas.microsoft.com/office/powerpoint/2010/main" val="39953901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The review of these letter</a:t>
            </a:r>
            <a:r>
              <a:rPr lang="en-AU" sz="1200">
                <a:latin typeface="+mn-lt"/>
              </a:rPr>
              <a:t>–</a:t>
            </a:r>
            <a:r>
              <a:rPr lang="en-US" b="0">
                <a:latin typeface="+mn-lt"/>
              </a:rPr>
              <a:t>sound correspondences focuses on the taught sounds as well as the spelling </a:t>
            </a:r>
            <a:r>
              <a:rPr lang="en-US" b="0" err="1">
                <a:latin typeface="+mn-lt"/>
              </a:rPr>
              <a:t>generalisation</a:t>
            </a:r>
            <a:r>
              <a:rPr lang="en-US" b="0">
                <a:latin typeface="+mn-lt"/>
              </a:rPr>
              <a:t> for their use.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rPr>
              <a:t>Ask students to say:</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the soft sound for </a:t>
            </a:r>
            <a:r>
              <a:rPr lang="en-US" b="1">
                <a:latin typeface="+mn-lt"/>
              </a:rPr>
              <a:t>g</a:t>
            </a:r>
            <a:r>
              <a:rPr lang="en-US" b="0">
                <a:latin typeface="+mn-lt"/>
              </a:rPr>
              <a:t>:</a:t>
            </a:r>
            <a:r>
              <a:rPr lang="en-US" b="1">
                <a:latin typeface="+mn-lt"/>
              </a:rPr>
              <a:t> </a:t>
            </a:r>
            <a:r>
              <a:rPr lang="en-US" b="0">
                <a:latin typeface="+mn-lt"/>
              </a:rPr>
              <a:t>/j/</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the soft sound for</a:t>
            </a:r>
            <a:r>
              <a:rPr lang="en-US" b="1">
                <a:latin typeface="+mn-lt"/>
              </a:rPr>
              <a:t> c</a:t>
            </a:r>
            <a:r>
              <a:rPr lang="en-US" b="0">
                <a:latin typeface="+mn-lt"/>
              </a:rPr>
              <a:t>:</a:t>
            </a:r>
            <a:r>
              <a:rPr lang="en-US" b="1">
                <a:latin typeface="+mn-lt"/>
              </a:rPr>
              <a:t> </a:t>
            </a:r>
            <a:r>
              <a:rPr lang="en-US" b="0">
                <a:latin typeface="+mn-lt"/>
              </a:rPr>
              <a:t>/s/</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when</a:t>
            </a:r>
            <a:r>
              <a:rPr lang="en-US" b="1">
                <a:latin typeface="+mn-lt"/>
              </a:rPr>
              <a:t> g </a:t>
            </a:r>
            <a:r>
              <a:rPr lang="en-US" b="0">
                <a:latin typeface="+mn-lt"/>
              </a:rPr>
              <a:t>and </a:t>
            </a:r>
            <a:r>
              <a:rPr lang="en-US" b="1">
                <a:latin typeface="+mn-lt"/>
              </a:rPr>
              <a:t>c</a:t>
            </a:r>
            <a:r>
              <a:rPr lang="en-US" b="0">
                <a:latin typeface="+mn-lt"/>
              </a:rPr>
              <a:t> say their soft sounds: before the letters </a:t>
            </a:r>
            <a:r>
              <a:rPr lang="en-US" b="1">
                <a:latin typeface="+mn-lt"/>
              </a:rPr>
              <a:t>e</a:t>
            </a:r>
            <a:r>
              <a:rPr lang="en-US" b="0">
                <a:latin typeface="+mn-lt"/>
              </a:rPr>
              <a:t>,</a:t>
            </a:r>
            <a:r>
              <a:rPr lang="en-US" b="1">
                <a:latin typeface="+mn-lt"/>
              </a:rPr>
              <a:t> </a:t>
            </a:r>
            <a:r>
              <a:rPr lang="en-US" b="1" err="1">
                <a:latin typeface="+mn-lt"/>
              </a:rPr>
              <a:t>i</a:t>
            </a:r>
            <a:r>
              <a:rPr lang="en-US" b="1">
                <a:latin typeface="+mn-lt"/>
              </a:rPr>
              <a:t> </a:t>
            </a:r>
            <a:r>
              <a:rPr lang="en-US" b="0">
                <a:latin typeface="+mn-lt"/>
              </a:rPr>
              <a:t>and</a:t>
            </a:r>
            <a:r>
              <a:rPr lang="en-US" b="1">
                <a:latin typeface="+mn-lt"/>
              </a:rPr>
              <a:t> y</a:t>
            </a:r>
            <a:r>
              <a:rPr lang="en-US" b="0">
                <a:latin typeface="+mn-lt"/>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latin typeface="+mn-lt"/>
              </a:rPr>
              <a:t>Prompt students to read the mnemonic phrase, </a:t>
            </a:r>
            <a:r>
              <a:rPr lang="en-US" b="1" u="sng">
                <a:latin typeface="+mn-lt"/>
              </a:rPr>
              <a:t>G</a:t>
            </a:r>
            <a:r>
              <a:rPr lang="en-US" b="1">
                <a:latin typeface="+mn-lt"/>
              </a:rPr>
              <a:t>entle </a:t>
            </a:r>
            <a:r>
              <a:rPr lang="en-US" b="1" u="sng">
                <a:latin typeface="+mn-lt"/>
              </a:rPr>
              <a:t>C</a:t>
            </a:r>
            <a:r>
              <a:rPr lang="en-US" b="1">
                <a:latin typeface="+mn-lt"/>
              </a:rPr>
              <a:t>indy at the fen</a:t>
            </a:r>
            <a:r>
              <a:rPr lang="en-US" b="1" u="sng">
                <a:latin typeface="+mn-lt"/>
              </a:rPr>
              <a:t>c</a:t>
            </a:r>
            <a:r>
              <a:rPr lang="en-US" b="1">
                <a:latin typeface="+mn-lt"/>
              </a:rPr>
              <a:t>e. </a:t>
            </a:r>
            <a:endParaRPr lang="en-US" b="0">
              <a:latin typeface="+mn-lt"/>
            </a:endParaRPr>
          </a:p>
          <a:p>
            <a:endParaRPr lang="en-US" b="1">
              <a:latin typeface="+mn-lt"/>
            </a:endParaRPr>
          </a:p>
          <a:p>
            <a:r>
              <a:rPr lang="en-US" b="1">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If any students do not know a sound or say the wrong sound, provide corrective feedback and modelling. </a:t>
            </a:r>
            <a:r>
              <a:rPr lang="en-US">
                <a:latin typeface="+mn-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Note: </a:t>
            </a:r>
            <a:r>
              <a:rPr lang="en-AU" b="0">
                <a:latin typeface="+mn-lt"/>
              </a:rPr>
              <a:t>Y</a:t>
            </a:r>
            <a:r>
              <a:rPr lang="en-AU">
                <a:latin typeface="+mn-lt"/>
              </a:rPr>
              <a:t>ou may like to print a copy of this slide to display and reference in the classroom.</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11404838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60C256-C5E0-E563-E66C-AE3A0D57A6A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2103752-F20E-482B-A7C8-B4365AE2A27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371DFA7-37E8-125C-0B7A-DBBCCCE3E49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Review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latin typeface="+mn-lt"/>
              </a:rPr>
              <a:t>Have students read: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latin typeface="+mn-lt"/>
              </a:rPr>
              <a:t>one-syllable words </a:t>
            </a:r>
            <a:r>
              <a:rPr lang="en-US" dirty="0">
                <a:latin typeface="+mn-lt"/>
              </a:rPr>
              <a:t>by saying each letter–sound correspondence then blending the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latin typeface="+mn-lt"/>
              </a:rPr>
              <a:t>multisyllabic </a:t>
            </a:r>
            <a:r>
              <a:rPr lang="en-US" b="0" dirty="0">
                <a:latin typeface="+mn-lt"/>
              </a:rPr>
              <a:t>or</a:t>
            </a:r>
            <a:r>
              <a:rPr lang="en-US" b="1" dirty="0">
                <a:latin typeface="+mn-lt"/>
              </a:rPr>
              <a:t> compound words </a:t>
            </a:r>
            <a:r>
              <a:rPr lang="en-US" b="0" dirty="0">
                <a:latin typeface="+mn-lt"/>
              </a:rPr>
              <a:t>by </a:t>
            </a:r>
            <a:r>
              <a:rPr lang="en-US" dirty="0">
                <a:latin typeface="+mn-lt"/>
              </a:rPr>
              <a:t>reading each syllable or base word before reading the whole word </a:t>
            </a:r>
            <a:endParaRPr lang="en-US" b="1"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latin typeface="+mn-lt"/>
              </a:rPr>
              <a:t>words with a suffix </a:t>
            </a:r>
            <a:r>
              <a:rPr lang="en-US" b="0" dirty="0">
                <a:latin typeface="+mn-lt"/>
              </a:rPr>
              <a:t>by</a:t>
            </a:r>
            <a:r>
              <a:rPr lang="en-US" b="1" dirty="0">
                <a:latin typeface="+mn-lt"/>
              </a:rPr>
              <a:t> </a:t>
            </a:r>
            <a:r>
              <a:rPr lang="en-US" b="0" dirty="0">
                <a:latin typeface="+mn-lt"/>
              </a:rPr>
              <a:t>reading the base word and then adding the suffix.</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1" dirty="0">
              <a:latin typeface="+mn-lt"/>
            </a:endParaRPr>
          </a:p>
          <a:p>
            <a:r>
              <a:rPr lang="en-US" b="1" dirty="0">
                <a:latin typeface="+mn-lt"/>
              </a:rPr>
              <a:t>Provide corrective feedback as needed:</a:t>
            </a:r>
          </a:p>
          <a:p>
            <a:r>
              <a:rPr lang="en-US" dirty="0">
                <a:latin typeface="+mn-lt"/>
              </a:rPr>
              <a:t>If any students have difficulty with a letter–sound correspondence or with blending, model this process.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Y</a:t>
            </a:r>
            <a:r>
              <a:rPr lang="en-US" dirty="0">
                <a:latin typeface="+mn-lt"/>
              </a:rPr>
              <a:t>ou may choose to ask a particular student/group/row of students to read each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Where it applies, you may ask students to identify the position of the target spelling/sound in the word. </a:t>
            </a:r>
            <a:endParaRPr lang="en-AU" dirty="0"/>
          </a:p>
          <a:p>
            <a:endParaRPr lang="en-AU" dirty="0"/>
          </a:p>
        </p:txBody>
      </p:sp>
      <p:sp>
        <p:nvSpPr>
          <p:cNvPr id="4" name="Slide Number Placeholder 3">
            <a:extLst>
              <a:ext uri="{FF2B5EF4-FFF2-40B4-BE49-F238E27FC236}">
                <a16:creationId xmlns:a16="http://schemas.microsoft.com/office/drawing/2014/main" id="{71C53F0F-A4A5-FBFD-1256-E5335748494E}"/>
              </a:ext>
            </a:extLst>
          </p:cNvPr>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8661257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Tell students the word each picture represents (</a:t>
            </a:r>
            <a:r>
              <a:rPr lang="en-US" b="1" dirty="0"/>
              <a:t>cage</a:t>
            </a:r>
            <a:r>
              <a:rPr lang="en-US" b="0" dirty="0"/>
              <a:t>,</a:t>
            </a:r>
            <a:r>
              <a:rPr lang="en-US" b="1" dirty="0"/>
              <a:t> face</a:t>
            </a:r>
            <a:r>
              <a:rPr lang="en-US" b="0" dirty="0"/>
              <a:t>,</a:t>
            </a:r>
            <a:r>
              <a:rPr lang="en-US" b="1" dirty="0"/>
              <a:t> circus</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sz="1200" kern="1200" dirty="0">
                <a:solidFill>
                  <a:schemeClr val="tx1"/>
                </a:solidFill>
                <a:effectLst/>
                <a:latin typeface="+mn-lt"/>
                <a:ea typeface="+mn-ea"/>
                <a:cs typeface="+mn-cs"/>
              </a:rPr>
              <a:t>Ask students to say the given word aloud then spell:</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one-syllable words </a:t>
            </a:r>
            <a:r>
              <a:rPr lang="en-US" sz="1200" kern="1200" dirty="0">
                <a:solidFill>
                  <a:schemeClr val="tx1"/>
                </a:solidFill>
                <a:effectLst/>
                <a:latin typeface="+mn-lt"/>
                <a:ea typeface="+mn-ea"/>
                <a:cs typeface="+mn-cs"/>
              </a:rPr>
              <a:t>by saying the single sounds in the word while recording the letter/s for each sound.</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multisyllabic </a:t>
            </a:r>
            <a:r>
              <a:rPr lang="en-US" sz="1200" kern="1200" dirty="0">
                <a:solidFill>
                  <a:schemeClr val="tx1"/>
                </a:solidFill>
                <a:effectLst/>
                <a:latin typeface="+mn-lt"/>
                <a:ea typeface="+mn-ea"/>
                <a:cs typeface="+mn-cs"/>
              </a:rPr>
              <a:t>or</a:t>
            </a:r>
            <a:r>
              <a:rPr lang="en-US" sz="1200" b="1" kern="1200" dirty="0">
                <a:solidFill>
                  <a:schemeClr val="tx1"/>
                </a:solidFill>
                <a:effectLst/>
                <a:latin typeface="+mn-lt"/>
                <a:ea typeface="+mn-ea"/>
                <a:cs typeface="+mn-cs"/>
              </a:rPr>
              <a:t> compound words </a:t>
            </a:r>
            <a:r>
              <a:rPr lang="en-US" sz="1200" kern="1200" dirty="0">
                <a:solidFill>
                  <a:schemeClr val="tx1"/>
                </a:solidFill>
                <a:effectLst/>
                <a:latin typeface="+mn-lt"/>
                <a:ea typeface="+mn-ea"/>
                <a:cs typeface="+mn-cs"/>
              </a:rPr>
              <a:t>by spelling each syllable or base word to spell the word as a whole.</a:t>
            </a:r>
          </a:p>
          <a:p>
            <a:pPr marL="0" lvl="0" indent="0">
              <a:buFont typeface="Arial" panose="020B0604020202020204" pitchFamily="34" charset="0"/>
              <a:buNone/>
            </a:pPr>
            <a:endParaRPr lang="en-AU"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Students then:</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read the word they have spelled to check it is correct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show each word they have written by placing their mini-whiteboard underneath their chin for you to check.</a:t>
            </a:r>
            <a:endParaRPr lang="en-AU" sz="1200" kern="1200">
              <a:solidFill>
                <a:schemeClr val="tx1"/>
              </a:solidFill>
              <a:effectLst/>
              <a:latin typeface="+mn-lt"/>
              <a:ea typeface="+mn-ea"/>
              <a:cs typeface="+mn-cs"/>
            </a:endParaRPr>
          </a:p>
          <a:p>
            <a:pPr marL="0" indent="0">
              <a:buFont typeface="Arial" panose="020B0604020202020204" pitchFamily="34" charset="0"/>
              <a:buNone/>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US" b="1" dirty="0"/>
              <a:t>Provide corrective feedback as needed: </a:t>
            </a:r>
          </a:p>
          <a:p>
            <a:r>
              <a:rPr lang="en-US" dirty="0"/>
              <a:t>If any students have difficulty,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2841172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Suffix review</a:t>
            </a:r>
          </a:p>
          <a:p>
            <a:pPr marL="0" marR="0" lvl="0" indent="0" algn="l" defTabSz="914400" rtl="0" eaLnBrk="1" fontAlgn="auto" latinLnBrk="0" hangingPunct="1">
              <a:lnSpc>
                <a:spcPct val="100000"/>
              </a:lnSpc>
              <a:spcBef>
                <a:spcPts val="100"/>
              </a:spcBef>
              <a:spcAft>
                <a:spcPts val="400"/>
              </a:spcAft>
              <a:buClrTx/>
              <a:buSzTx/>
              <a:buFontTx/>
              <a:buNone/>
              <a:tabLst/>
              <a:defRPr/>
            </a:pPr>
            <a:endParaRPr lang="en-AU">
              <a:cs typeface="Calibri" panose="020F0502020204030204"/>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AU">
                <a:cs typeface="Calibri" panose="020F0502020204030204"/>
              </a:rPr>
              <a:t>Review the </a:t>
            </a:r>
            <a:r>
              <a:rPr lang="en-AU" b="1">
                <a:cs typeface="Calibri" panose="020F0502020204030204"/>
              </a:rPr>
              <a:t>-er </a:t>
            </a:r>
            <a:r>
              <a:rPr lang="en-AU" b="0">
                <a:cs typeface="Calibri" panose="020F0502020204030204"/>
              </a:rPr>
              <a:t>suffix</a:t>
            </a:r>
            <a:r>
              <a:rPr lang="en-AU" b="1">
                <a:cs typeface="Calibri" panose="020F0502020204030204"/>
              </a:rPr>
              <a:t> </a:t>
            </a:r>
            <a:r>
              <a:rPr lang="en-AU">
                <a:cs typeface="Calibri" panose="020F0502020204030204"/>
              </a:rPr>
              <a:t>using the following sequence.</a:t>
            </a:r>
          </a:p>
          <a:p>
            <a:pPr>
              <a:spcBef>
                <a:spcPts val="100"/>
              </a:spcBef>
              <a:spcAft>
                <a:spcPts val="400"/>
              </a:spcAft>
              <a:defRPr/>
            </a:pPr>
            <a:endParaRPr lang="en-AU" b="0">
              <a:cs typeface="Calibri" panose="020F0502020204030204"/>
            </a:endParaRPr>
          </a:p>
          <a:p>
            <a:pPr marL="0" indent="0">
              <a:spcBef>
                <a:spcPts val="100"/>
              </a:spcBef>
              <a:spcAft>
                <a:spcPts val="400"/>
              </a:spcAft>
              <a:buFont typeface="Arial"/>
              <a:buNone/>
              <a:defRPr/>
            </a:pPr>
            <a:r>
              <a:rPr lang="en-AU">
                <a:cs typeface="Calibri" panose="020F0502020204030204"/>
              </a:rPr>
              <a:t>Ask: </a:t>
            </a:r>
            <a:r>
              <a:rPr lang="en-AU" i="1">
                <a:cs typeface="Calibri" panose="020F0502020204030204"/>
              </a:rPr>
              <a:t>What is the suffix? </a:t>
            </a:r>
            <a:endParaRPr lang="en-AU" i="1">
              <a:ea typeface="Calibri"/>
              <a:cs typeface="Calibri" panose="020F0502020204030204"/>
            </a:endParaRPr>
          </a:p>
          <a:p>
            <a:pPr marL="0" indent="0">
              <a:spcBef>
                <a:spcPts val="100"/>
              </a:spcBef>
              <a:spcAft>
                <a:spcPts val="400"/>
              </a:spcAft>
              <a:buFont typeface="Arial"/>
              <a:buNone/>
              <a:defRPr/>
            </a:pPr>
            <a:r>
              <a:rPr lang="en-AU">
                <a:cs typeface="Calibri" panose="020F0502020204030204"/>
              </a:rPr>
              <a:t>Students: </a:t>
            </a:r>
            <a:r>
              <a:rPr lang="en-AU" b="1" i="1">
                <a:cs typeface="Calibri" panose="020F0502020204030204"/>
              </a:rPr>
              <a:t>-</a:t>
            </a:r>
            <a:r>
              <a:rPr lang="en-US" b="1" i="1"/>
              <a:t>er</a:t>
            </a:r>
            <a:r>
              <a:rPr lang="en-US" b="0" i="1"/>
              <a:t>.</a:t>
            </a:r>
            <a:endParaRPr lang="en-US" b="1" i="1"/>
          </a:p>
          <a:p>
            <a:pPr marL="0" indent="0">
              <a:spcBef>
                <a:spcPts val="100"/>
              </a:spcBef>
              <a:spcAft>
                <a:spcPts val="400"/>
              </a:spcAft>
              <a:buFont typeface="Arial"/>
              <a:buNone/>
              <a:defRPr/>
            </a:pPr>
            <a:r>
              <a:rPr lang="en-US">
                <a:cs typeface="Calibri"/>
              </a:rPr>
              <a:t>Ask: </a:t>
            </a:r>
            <a:r>
              <a:rPr lang="en-US" i="1">
                <a:cs typeface="Calibri"/>
              </a:rPr>
              <a:t>What does it mean? </a:t>
            </a:r>
            <a:endParaRPr lang="en-US" i="1">
              <a:ea typeface="Calibri"/>
              <a:cs typeface="Calibri"/>
            </a:endParaRPr>
          </a:p>
          <a:p>
            <a:pPr marL="0" indent="0">
              <a:spcBef>
                <a:spcPts val="100"/>
              </a:spcBef>
              <a:spcAft>
                <a:spcPts val="400"/>
              </a:spcAft>
              <a:buFont typeface="Arial"/>
              <a:buNone/>
              <a:defRPr/>
            </a:pPr>
            <a:r>
              <a:rPr lang="en-US">
                <a:cs typeface="Calibri"/>
              </a:rPr>
              <a:t>Students: </a:t>
            </a:r>
            <a:r>
              <a:rPr lang="en-AU" sz="1200" i="0" kern="100">
                <a:effectLst/>
                <a:latin typeface="+mn-lt"/>
                <a:ea typeface="Aptos" panose="020B0004020202020204" pitchFamily="34" charset="0"/>
                <a:cs typeface="Times New Roman" panose="02020603050405020304" pitchFamily="18" charset="0"/>
              </a:rPr>
              <a:t>A person or thing that does something</a:t>
            </a:r>
            <a:r>
              <a:rPr lang="en-US">
                <a:cs typeface="Calibri"/>
              </a:rPr>
              <a:t>.</a:t>
            </a:r>
            <a:endParaRPr lang="en-US">
              <a:cs typeface="+mn-cs"/>
            </a:endParaRPr>
          </a:p>
          <a:p>
            <a:pPr marL="0" indent="0">
              <a:spcBef>
                <a:spcPts val="100"/>
              </a:spcBef>
              <a:spcAft>
                <a:spcPts val="400"/>
              </a:spcAft>
              <a:buFont typeface="Arial"/>
              <a:buNone/>
              <a:defRPr/>
            </a:pPr>
            <a:r>
              <a:rPr lang="en-US">
                <a:cs typeface="+mn-cs"/>
              </a:rPr>
              <a:t>Say: </a:t>
            </a:r>
            <a:r>
              <a:rPr lang="en-AU" i="1">
                <a:cs typeface="Calibri" panose="020F0502020204030204"/>
              </a:rPr>
              <a:t>Your word is </a:t>
            </a:r>
            <a:r>
              <a:rPr lang="en-AU" b="1" i="1">
                <a:cs typeface="Calibri" panose="020F0502020204030204"/>
              </a:rPr>
              <a:t>speak</a:t>
            </a:r>
            <a:r>
              <a:rPr lang="en-AU" i="1">
                <a:cs typeface="Calibri" panose="020F0502020204030204"/>
              </a:rPr>
              <a:t>. Add the suffix. </a:t>
            </a:r>
            <a:endParaRPr lang="en-AU" i="1">
              <a:ea typeface="Calibri"/>
              <a:cs typeface="Calibri" panose="020F0502020204030204"/>
            </a:endParaRPr>
          </a:p>
          <a:p>
            <a:pPr marL="0" indent="0">
              <a:spcBef>
                <a:spcPts val="100"/>
              </a:spcBef>
              <a:spcAft>
                <a:spcPts val="400"/>
              </a:spcAft>
              <a:buFont typeface="Arial"/>
              <a:buNone/>
              <a:defRPr/>
            </a:pPr>
            <a:r>
              <a:rPr lang="en-AU">
                <a:cs typeface="Calibri" panose="020F0502020204030204"/>
              </a:rPr>
              <a:t>Students:</a:t>
            </a:r>
            <a:r>
              <a:rPr lang="en-AU" b="1">
                <a:cs typeface="Calibri" panose="020F0502020204030204"/>
              </a:rPr>
              <a:t> </a:t>
            </a:r>
            <a:r>
              <a:rPr lang="en-AU" b="1" i="1">
                <a:cs typeface="Calibri" panose="020F0502020204030204"/>
              </a:rPr>
              <a:t>Speaker</a:t>
            </a:r>
            <a:r>
              <a:rPr lang="en-AU">
                <a:cs typeface="Calibri" panose="020F0502020204030204"/>
              </a:rPr>
              <a:t>.</a:t>
            </a:r>
            <a:endParaRPr lang="en-AU">
              <a:cs typeface="+mn-cs"/>
            </a:endParaRPr>
          </a:p>
          <a:p>
            <a:pPr marL="0" indent="0">
              <a:spcBef>
                <a:spcPts val="100"/>
              </a:spcBef>
              <a:spcAft>
                <a:spcPts val="400"/>
              </a:spcAft>
              <a:buFont typeface="Arial"/>
              <a:buNone/>
              <a:defRPr/>
            </a:pPr>
            <a:r>
              <a:rPr lang="en-AU">
                <a:cs typeface="+mn-cs"/>
              </a:rPr>
              <a:t>Ask: </a:t>
            </a:r>
            <a:r>
              <a:rPr lang="en-AU" i="1">
                <a:cs typeface="Calibri" panose="020F0502020204030204"/>
              </a:rPr>
              <a:t>What does it mean? </a:t>
            </a:r>
            <a:endParaRPr lang="en-AU" i="1">
              <a:ea typeface="Calibri"/>
              <a:cs typeface="Calibri" panose="020F0502020204030204"/>
            </a:endParaRPr>
          </a:p>
          <a:p>
            <a:pPr marL="0" indent="0">
              <a:spcBef>
                <a:spcPts val="100"/>
              </a:spcBef>
              <a:spcAft>
                <a:spcPts val="400"/>
              </a:spcAft>
              <a:buFont typeface="Arial"/>
              <a:buNone/>
              <a:defRPr/>
            </a:pPr>
            <a:r>
              <a:rPr lang="en-AU">
                <a:cs typeface="Calibri" panose="020F0502020204030204"/>
              </a:rPr>
              <a:t>Students: </a:t>
            </a:r>
            <a:r>
              <a:rPr lang="en-AU" i="1">
                <a:cs typeface="Calibri" panose="020F0502020204030204"/>
              </a:rPr>
              <a:t>A person who or thing that speaks.</a:t>
            </a:r>
          </a:p>
          <a:p>
            <a:pPr marL="0" indent="0">
              <a:spcBef>
                <a:spcPts val="100"/>
              </a:spcBef>
              <a:spcAft>
                <a:spcPts val="400"/>
              </a:spcAft>
              <a:buFont typeface="Arial" panose="020B0604020202020204" pitchFamily="34" charset="0"/>
              <a:buNone/>
            </a:pPr>
            <a:r>
              <a:rPr lang="en-AU" i="0">
                <a:cs typeface="+mn-cs"/>
              </a:rPr>
              <a:t>Say: </a:t>
            </a:r>
            <a:r>
              <a:rPr lang="en-AU" i="1">
                <a:cs typeface="+mn-cs"/>
              </a:rPr>
              <a:t>That’s right, it could be:</a:t>
            </a:r>
          </a:p>
          <a:p>
            <a:pPr marL="628650" lvl="1" indent="-171450">
              <a:spcBef>
                <a:spcPts val="100"/>
              </a:spcBef>
              <a:spcAft>
                <a:spcPts val="400"/>
              </a:spcAft>
              <a:buFont typeface="Arial" panose="020B0604020202020204" pitchFamily="34" charset="0"/>
              <a:buChar char="•"/>
            </a:pPr>
            <a:r>
              <a:rPr lang="en-AU" i="1">
                <a:cs typeface="+mn-cs"/>
              </a:rPr>
              <a:t>a person who speaks, like someone giving a talk</a:t>
            </a:r>
          </a:p>
          <a:p>
            <a:pPr marL="628650" lvl="1" indent="-171450">
              <a:spcBef>
                <a:spcPts val="100"/>
              </a:spcBef>
              <a:spcAft>
                <a:spcPts val="400"/>
              </a:spcAft>
              <a:buFont typeface="Arial" panose="020B0604020202020204" pitchFamily="34" charset="0"/>
              <a:buChar char="•"/>
            </a:pPr>
            <a:r>
              <a:rPr lang="en-AU" i="1">
                <a:cs typeface="+mn-cs"/>
              </a:rPr>
              <a:t>or a piece of technology that plays voice and sound, like a Bluetooth speaker. </a:t>
            </a:r>
            <a:endParaRPr lang="en-AU">
              <a:cs typeface="Calibri" panose="020F0502020204030204"/>
            </a:endParaRPr>
          </a:p>
          <a:p>
            <a:endParaRPr lang="en-US"/>
          </a:p>
          <a:p>
            <a:pPr marL="0" indent="0">
              <a:spcBef>
                <a:spcPts val="100"/>
              </a:spcBef>
              <a:spcAft>
                <a:spcPts val="400"/>
              </a:spcAft>
              <a:buFont typeface="Arial"/>
              <a:buNone/>
              <a:defRPr/>
            </a:pPr>
            <a:endParaRPr lang="en-AU">
              <a:cs typeface="Calibri" panose="020F0502020204030204"/>
            </a:endParaRP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2921523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latin typeface="+mn-lt"/>
              </a:rPr>
              <a:t>Ask students to read the words by first reading the base word then reading it with the </a:t>
            </a:r>
            <a:r>
              <a:rPr lang="en-US" sz="1200" b="1">
                <a:latin typeface="+mn-lt"/>
              </a:rPr>
              <a:t>-er </a:t>
            </a:r>
            <a:r>
              <a:rPr lang="en-US" sz="1200" b="0">
                <a:latin typeface="+mn-lt"/>
              </a:rPr>
              <a:t>suffix,</a:t>
            </a:r>
            <a:r>
              <a:rPr lang="en-US" sz="1200">
                <a:latin typeface="+mn-lt"/>
              </a:rPr>
              <a:t> for example, </a:t>
            </a:r>
            <a:r>
              <a:rPr lang="en-US" sz="1200" b="1">
                <a:latin typeface="+mn-lt"/>
              </a:rPr>
              <a:t>time</a:t>
            </a:r>
            <a:r>
              <a:rPr lang="en-US" sz="1200" b="0">
                <a:latin typeface="+mn-lt"/>
              </a:rPr>
              <a:t>,</a:t>
            </a:r>
            <a:r>
              <a:rPr lang="en-US" sz="1200" b="1">
                <a:latin typeface="+mn-lt"/>
              </a:rPr>
              <a:t> timer</a:t>
            </a:r>
            <a:r>
              <a:rPr lang="en-US" sz="1200">
                <a:latin typeface="+mn-lt"/>
              </a:rPr>
              <a:t>.</a:t>
            </a:r>
            <a:endParaRPr lang="en-US" sz="120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latin typeface="+mn-lt"/>
              </a:rPr>
              <a:t>You may initially place your hand over the suffix as you ask students to read each word to support this process. </a:t>
            </a:r>
            <a:endParaRPr lang="en-US" sz="120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latin typeface="+mn-lt"/>
              </a:rPr>
              <a:t>Choose some students to tell you what each word means. </a:t>
            </a:r>
            <a:r>
              <a:rPr lang="en-US"/>
              <a:t>Encourage them to use the language from the taught catchphrase: ‘a person who or a thing that does something’.</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a:solidFill>
                  <a:schemeClr val="tx1"/>
                </a:solidFill>
                <a:effectLst/>
                <a:latin typeface="+mn-lt"/>
                <a:ea typeface="+mn-ea"/>
                <a:cs typeface="+mn-cs"/>
              </a:rPr>
              <a:t>Some nouns with the </a:t>
            </a:r>
            <a:r>
              <a:rPr lang="en-US" sz="1200" b="1" kern="1200">
                <a:solidFill>
                  <a:schemeClr val="tx1"/>
                </a:solidFill>
                <a:effectLst/>
                <a:latin typeface="+mn-lt"/>
                <a:ea typeface="+mn-ea"/>
                <a:cs typeface="+mn-cs"/>
              </a:rPr>
              <a:t>-er </a:t>
            </a:r>
            <a:r>
              <a:rPr lang="en-US" sz="1200" b="0" kern="1200">
                <a:solidFill>
                  <a:schemeClr val="tx1"/>
                </a:solidFill>
                <a:effectLst/>
                <a:latin typeface="+mn-lt"/>
                <a:ea typeface="+mn-ea"/>
                <a:cs typeface="+mn-cs"/>
              </a:rPr>
              <a:t>suffix could mean </a:t>
            </a:r>
            <a:r>
              <a:rPr lang="en-US" sz="1200" b="0" i="1" kern="1200">
                <a:solidFill>
                  <a:schemeClr val="tx1"/>
                </a:solidFill>
                <a:effectLst/>
                <a:latin typeface="+mn-lt"/>
                <a:ea typeface="+mn-ea"/>
                <a:cs typeface="+mn-cs"/>
              </a:rPr>
              <a:t>both </a:t>
            </a:r>
            <a:r>
              <a:rPr lang="en-US" sz="1200" b="0" kern="1200">
                <a:solidFill>
                  <a:schemeClr val="tx1"/>
                </a:solidFill>
                <a:effectLst/>
                <a:latin typeface="+mn-lt"/>
                <a:ea typeface="+mn-ea"/>
                <a:cs typeface="+mn-cs"/>
              </a:rPr>
              <a:t>a person who or a thing that does something. This can be a valuable point of discussion.</a:t>
            </a:r>
            <a:endParaRPr lang="en-US" sz="1200" b="1" kern="1200">
              <a:solidFill>
                <a:schemeClr val="tx1"/>
              </a:solidFill>
              <a:effectLst/>
              <a:latin typeface="+mn-lt"/>
              <a:ea typeface="+mn-ea"/>
              <a:cs typeface="+mn-cs"/>
            </a:endParaRPr>
          </a:p>
          <a:p>
            <a:endParaRPr lang="en-US" sz="1200" b="1">
              <a:latin typeface="+mn-lt"/>
            </a:endParaRPr>
          </a:p>
          <a:p>
            <a:r>
              <a:rPr lang="en-US" sz="1200" b="1">
                <a:latin typeface="+mn-lt"/>
              </a:rPr>
              <a:t>Provide corrective feedback as needed:</a:t>
            </a:r>
            <a:endParaRPr lang="en-US" sz="1200" b="1">
              <a:latin typeface="+mn-lt"/>
              <a:ea typeface="Calibri"/>
              <a:cs typeface="Calibri"/>
            </a:endParaRPr>
          </a:p>
          <a:p>
            <a:r>
              <a:rPr lang="en-US" sz="1200">
                <a:latin typeface="+mn-lt"/>
              </a:rPr>
              <a:t>If any students have difficulty, model this process for them. Then ask students to try again.</a:t>
            </a:r>
            <a:endParaRPr lang="en-US" sz="1200">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12148746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Tell students the word each picture represents (</a:t>
            </a:r>
            <a:r>
              <a:rPr lang="en-US" b="1"/>
              <a:t>farmer</a:t>
            </a:r>
            <a:r>
              <a:rPr lang="en-US" b="0"/>
              <a:t>, </a:t>
            </a:r>
            <a:r>
              <a:rPr lang="en-US" b="1"/>
              <a:t>drummer</a:t>
            </a:r>
            <a:r>
              <a:rPr lang="en-US" b="0"/>
              <a:t>,</a:t>
            </a:r>
            <a:r>
              <a:rPr lang="en-US" b="1"/>
              <a:t> jogger</a:t>
            </a:r>
            <a:r>
              <a:rPr lang="en-US"/>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identifying and spelling the base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leaving off the final </a:t>
            </a:r>
            <a:r>
              <a:rPr lang="en-US" b="1"/>
              <a:t>e </a:t>
            </a:r>
            <a:r>
              <a:rPr lang="en-US" b="0"/>
              <a:t>if needed, or doubling the final consonant if it is a 1-1-1 base word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adding the vowel suffix.</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Then choose a student to explain what each word means. Encourage them to use the language from the taught catchphrase: ‘a</a:t>
            </a:r>
            <a:r>
              <a:rPr lang="en-AU" sz="1200" i="0" kern="100">
                <a:effectLst/>
                <a:latin typeface="+mn-lt"/>
                <a:ea typeface="Aptos" panose="020B0004020202020204" pitchFamily="34" charset="0"/>
                <a:cs typeface="Times New Roman" panose="02020603050405020304" pitchFamily="18" charset="0"/>
              </a:rPr>
              <a:t> person or thing that does something’.</a:t>
            </a: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indent="0">
              <a:buFont typeface="Arial" panose="020B0604020202020204" pitchFamily="34" charset="0"/>
              <a:buNone/>
            </a:pPr>
            <a:r>
              <a:rPr lang="en-US" sz="120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US" sz="1200">
              <a:effectLst/>
              <a:latin typeface="+mn-lt"/>
              <a:cs typeface="Times New Roman" panose="02020603050405020304" pitchFamily="18" charset="0"/>
            </a:endParaRPr>
          </a:p>
          <a:p>
            <a:r>
              <a:rPr lang="en-US" b="1"/>
              <a:t>Provide corrective feedback as needed:</a:t>
            </a:r>
          </a:p>
          <a:p>
            <a:r>
              <a:rPr lang="en-US"/>
              <a:t>If any students have difficulty, provide scaffolding as required or model the process for them. 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201748645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5.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9.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8.xml.rels><?xml version="1.0" encoding="UTF-8" standalone="yes"?>
<Relationships xmlns="http://schemas.openxmlformats.org/package/2006/relationships"><Relationship Id="rId8" Type="http://schemas.openxmlformats.org/officeDocument/2006/relationships/hyperlink" Target="https://www.literacyhub.edu.au/" TargetMode="External"/><Relationship Id="rId3" Type="http://schemas.openxmlformats.org/officeDocument/2006/relationships/image" Target="../media/image14.svg"/><Relationship Id="rId7" Type="http://schemas.openxmlformats.org/officeDocument/2006/relationships/image" Target="../media/image16.jpeg"/><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image" Target="file:////Users/ajabongiornonew/ESA%20Design/0_2024%20WIP/LitHub%20Phases%20Templates/PP%20Templates/Links/Laptop-Icon_TH.png" TargetMode="External"/><Relationship Id="rId5" Type="http://schemas.openxmlformats.org/officeDocument/2006/relationships/image" Target="../media/image15.png"/><Relationship Id="rId4" Type="http://schemas.openxmlformats.org/officeDocument/2006/relationships/image" Target="../media/image1.png"/></Relationships>
</file>

<file path=ppt/slideLayouts/_rels/slideLayout19.xml.rels><?xml version="1.0" encoding="UTF-8" standalone="yes"?>
<Relationships xmlns="http://schemas.openxmlformats.org/package/2006/relationships"><Relationship Id="rId8" Type="http://schemas.openxmlformats.org/officeDocument/2006/relationships/hyperlink" Target="https://www.literacyhub.edu.au/plan-teach-and-assess/lesson-packs/" TargetMode="External"/><Relationship Id="rId3" Type="http://schemas.openxmlformats.org/officeDocument/2006/relationships/image" Target="../media/image13.png"/><Relationship Id="rId7" Type="http://schemas.openxmlformats.org/officeDocument/2006/relationships/image" Target="../media/image18.svg"/><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17.png"/><Relationship Id="rId11" Type="http://schemas.openxmlformats.org/officeDocument/2006/relationships/image" Target="file:////Users/ajabongiornonew/ESA%20Design/0_2024%20WIP/LitHub%20Phases%20Templates/Word%20Templates/Links/phase1-lozenge.png" TargetMode="External"/><Relationship Id="rId5" Type="http://schemas.openxmlformats.org/officeDocument/2006/relationships/image" Target="../media/image1.png"/><Relationship Id="rId10" Type="http://schemas.openxmlformats.org/officeDocument/2006/relationships/image" Target="../media/image19.png"/><Relationship Id="rId4" Type="http://schemas.openxmlformats.org/officeDocument/2006/relationships/image" Target="../media/image14.svg"/><Relationship Id="rId9" Type="http://schemas.openxmlformats.org/officeDocument/2006/relationships/image" Target="../media/image16.jpe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png"/><Relationship Id="rId7" Type="http://schemas.openxmlformats.org/officeDocument/2006/relationships/image" Target="../media/image21.sv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20.png"/><Relationship Id="rId11" Type="http://schemas.openxmlformats.org/officeDocument/2006/relationships/image" Target="../media/image12.svg"/><Relationship Id="rId5" Type="http://schemas.openxmlformats.org/officeDocument/2006/relationships/image" Target="../media/image5.svg"/><Relationship Id="rId10" Type="http://schemas.openxmlformats.org/officeDocument/2006/relationships/image" Target="../media/image11.png"/><Relationship Id="rId4" Type="http://schemas.openxmlformats.org/officeDocument/2006/relationships/image" Target="../media/image4.png"/><Relationship Id="rId9" Type="http://schemas.openxmlformats.org/officeDocument/2006/relationships/image" Target="../media/image23.sv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2.sv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11.png"/><Relationship Id="rId5" Type="http://schemas.openxmlformats.org/officeDocument/2006/relationships/image" Target="../media/image7.svg"/><Relationship Id="rId4" Type="http://schemas.openxmlformats.org/officeDocument/2006/relationships/image" Target="../media/image6.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5.svg"/></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7.svg"/><Relationship Id="rId3" Type="http://schemas.openxmlformats.org/officeDocument/2006/relationships/image" Target="../media/image1.png"/><Relationship Id="rId7" Type="http://schemas.openxmlformats.org/officeDocument/2006/relationships/image" Target="../media/image21.svg"/><Relationship Id="rId12" Type="http://schemas.openxmlformats.org/officeDocument/2006/relationships/image" Target="../media/image6.png"/><Relationship Id="rId2" Type="http://schemas.openxmlformats.org/officeDocument/2006/relationships/slideMaster" Target="../slideMasters/slideMaster1.xml"/><Relationship Id="rId1" Type="http://schemas.openxmlformats.org/officeDocument/2006/relationships/tags" Target="../tags/tag6.xml"/><Relationship Id="rId6" Type="http://schemas.openxmlformats.org/officeDocument/2006/relationships/image" Target="../media/image20.png"/><Relationship Id="rId11" Type="http://schemas.openxmlformats.org/officeDocument/2006/relationships/image" Target="../media/image12.svg"/><Relationship Id="rId5" Type="http://schemas.openxmlformats.org/officeDocument/2006/relationships/image" Target="../media/image5.svg"/><Relationship Id="rId10" Type="http://schemas.openxmlformats.org/officeDocument/2006/relationships/image" Target="../media/image11.png"/><Relationship Id="rId4" Type="http://schemas.openxmlformats.org/officeDocument/2006/relationships/image" Target="../media/image4.png"/><Relationship Id="rId9" Type="http://schemas.openxmlformats.org/officeDocument/2006/relationships/image" Target="../media/image23.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5.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7.sv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3.svg"/><Relationship Id="rId3" Type="http://schemas.openxmlformats.org/officeDocument/2006/relationships/image" Target="../media/image4.png"/><Relationship Id="rId7"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9.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9.svg"/></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Intention/Criteria 11.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3007548"/>
            <a:ext cx="4552252"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3" name="Text Placeholder 2">
            <a:extLst>
              <a:ext uri="{FF2B5EF4-FFF2-40B4-BE49-F238E27FC236}">
                <a16:creationId xmlns:a16="http://schemas.microsoft.com/office/drawing/2014/main" id="{94DBA4AF-3AB4-0044-A906-5032B6DE58B7}"/>
              </a:ext>
            </a:extLst>
          </p:cNvPr>
          <p:cNvSpPr>
            <a:spLocks noGrp="1"/>
          </p:cNvSpPr>
          <p:nvPr>
            <p:ph type="body" idx="12"/>
          </p:nvPr>
        </p:nvSpPr>
        <p:spPr>
          <a:xfrm>
            <a:off x="984800" y="1626945"/>
            <a:ext cx="8791301" cy="1122392"/>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4" name="Subtitle 2">
            <a:extLst>
              <a:ext uri="{FF2B5EF4-FFF2-40B4-BE49-F238E27FC236}">
                <a16:creationId xmlns:a16="http://schemas.microsoft.com/office/drawing/2014/main" id="{AA39E952-BD81-B94E-BF31-C83C1C329BC4}"/>
              </a:ext>
            </a:extLst>
          </p:cNvPr>
          <p:cNvSpPr>
            <a:spLocks noGrp="1"/>
          </p:cNvSpPr>
          <p:nvPr>
            <p:ph type="subTitle" idx="11"/>
          </p:nvPr>
        </p:nvSpPr>
        <p:spPr>
          <a:xfrm>
            <a:off x="984801" y="3053843"/>
            <a:ext cx="6405634" cy="645961"/>
          </a:xfrm>
        </p:spPr>
        <p:txBody>
          <a:bodyPr anchor="ctr" anchorCtr="0">
            <a:noAutofit/>
          </a:bodyPr>
          <a:lstStyle>
            <a:lvl1pPr marL="0" indent="0" algn="l">
              <a:lnSpc>
                <a:spcPct val="70000"/>
              </a:lnSpc>
              <a:buNone/>
              <a:defRPr sz="3500" b="1"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Text Placeholder 2">
            <a:extLst>
              <a:ext uri="{FF2B5EF4-FFF2-40B4-BE49-F238E27FC236}">
                <a16:creationId xmlns:a16="http://schemas.microsoft.com/office/drawing/2014/main" id="{90497567-E6AE-BE45-B49E-F505D9980941}"/>
              </a:ext>
            </a:extLst>
          </p:cNvPr>
          <p:cNvSpPr>
            <a:spLocks noGrp="1"/>
          </p:cNvSpPr>
          <p:nvPr>
            <p:ph type="body" idx="13"/>
          </p:nvPr>
        </p:nvSpPr>
        <p:spPr>
          <a:xfrm>
            <a:off x="984801" y="3891961"/>
            <a:ext cx="8791300" cy="1241130"/>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 name="Rectangle: Rounded Corners 3">
            <a:extLst>
              <a:ext uri="{FF2B5EF4-FFF2-40B4-BE49-F238E27FC236}">
                <a16:creationId xmlns:a16="http://schemas.microsoft.com/office/drawing/2014/main" id="{8718EEA3-D3E1-EC94-151F-185EA9F9594A}"/>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4" name="Rectangle 3">
            <a:extLst>
              <a:ext uri="{FF2B5EF4-FFF2-40B4-BE49-F238E27FC236}">
                <a16:creationId xmlns:a16="http://schemas.microsoft.com/office/drawing/2014/main" id="{F3D147BE-B068-26A4-0CCC-202D4094A448}"/>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1">
            <a:extLst>
              <a:ext uri="{FF2B5EF4-FFF2-40B4-BE49-F238E27FC236}">
                <a16:creationId xmlns:a16="http://schemas.microsoft.com/office/drawing/2014/main" id="{23AB7266-0A93-9F6A-3D2B-14B24332723D}"/>
              </a:ext>
            </a:extLst>
          </p:cNvPr>
          <p:cNvSpPr>
            <a:spLocks noGrp="1"/>
          </p:cNvSpPr>
          <p:nvPr>
            <p:ph type="title" hasCustomPrompt="1"/>
          </p:nvPr>
        </p:nvSpPr>
        <p:spPr>
          <a:xfrm>
            <a:off x="-1" y="-796208"/>
            <a:ext cx="10890913" cy="625578"/>
          </a:xfrm>
        </p:spPr>
        <p:txBody>
          <a:bodyPr>
            <a:noAutofit/>
          </a:bodyPr>
          <a:lstStyle>
            <a:lvl1pPr algn="l" defTabSz="914400" rtl="0" eaLnBrk="1" latinLnBrk="0" hangingPunct="1">
              <a:lnSpc>
                <a:spcPct val="70000"/>
              </a:lnSpc>
              <a:spcBef>
                <a:spcPct val="0"/>
              </a:spcBef>
              <a:buNone/>
              <a:defRPr lang="en-AU" sz="4400" b="0"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Slide # Lesson intention and success criteria</a:t>
            </a:r>
            <a:endParaRPr lang="en-AU"/>
          </a:p>
        </p:txBody>
      </p:sp>
    </p:spTree>
    <p:extLst>
      <p:ext uri="{BB962C8B-B14F-4D97-AF65-F5344CB8AC3E}">
        <p14:creationId xmlns:p14="http://schemas.microsoft.com/office/powerpoint/2010/main" val="16773629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We do + view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4" name="Group 3">
            <a:extLst>
              <a:ext uri="{FF2B5EF4-FFF2-40B4-BE49-F238E27FC236}">
                <a16:creationId xmlns:a16="http://schemas.microsoft.com/office/drawing/2014/main" id="{7E24AB7D-3886-B54A-B2A3-55DA6F8F0BA7}"/>
              </a:ext>
            </a:extLst>
          </p:cNvPr>
          <p:cNvGrpSpPr/>
          <p:nvPr userDrawn="1"/>
        </p:nvGrpSpPr>
        <p:grpSpPr>
          <a:xfrm>
            <a:off x="11029911" y="291263"/>
            <a:ext cx="876718" cy="645960"/>
            <a:chOff x="11029911" y="291263"/>
            <a:chExt cx="876718" cy="645960"/>
          </a:xfrm>
        </p:grpSpPr>
        <p:sp>
          <p:nvSpPr>
            <p:cNvPr id="17" name="Rounded Rectangle 16">
              <a:extLst>
                <a:ext uri="{FF2B5EF4-FFF2-40B4-BE49-F238E27FC236}">
                  <a16:creationId xmlns:a16="http://schemas.microsoft.com/office/drawing/2014/main" id="{AFC8717E-2E2E-0842-A159-75BCCAF8D540}"/>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DBEBA0CA-1227-1542-8F10-01439DAD67B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2" name="Group 1">
            <a:extLst>
              <a:ext uri="{FF2B5EF4-FFF2-40B4-BE49-F238E27FC236}">
                <a16:creationId xmlns:a16="http://schemas.microsoft.com/office/drawing/2014/main" id="{56A95C73-A096-1A4A-84E8-C2AD1AAEE8BE}"/>
              </a:ext>
            </a:extLst>
          </p:cNvPr>
          <p:cNvGrpSpPr/>
          <p:nvPr userDrawn="1"/>
        </p:nvGrpSpPr>
        <p:grpSpPr>
          <a:xfrm>
            <a:off x="9066803" y="291262"/>
            <a:ext cx="876718" cy="645960"/>
            <a:chOff x="9066803" y="291262"/>
            <a:chExt cx="876718" cy="645960"/>
          </a:xfrm>
        </p:grpSpPr>
        <p:sp>
          <p:nvSpPr>
            <p:cNvPr id="23" name="Rounded Rectangle 22">
              <a:extLst>
                <a:ext uri="{FF2B5EF4-FFF2-40B4-BE49-F238E27FC236}">
                  <a16:creationId xmlns:a16="http://schemas.microsoft.com/office/drawing/2014/main" id="{2D9CBA8A-AA92-8A46-B0BA-89A1B974D567}"/>
                </a:ext>
              </a:extLst>
            </p:cNvPr>
            <p:cNvSpPr/>
            <p:nvPr userDrawn="1"/>
          </p:nvSpPr>
          <p:spPr>
            <a:xfrm>
              <a:off x="9066803"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Classroom outline">
              <a:extLst>
                <a:ext uri="{FF2B5EF4-FFF2-40B4-BE49-F238E27FC236}">
                  <a16:creationId xmlns:a16="http://schemas.microsoft.com/office/drawing/2014/main" id="{52B30A04-5BED-FE45-8D32-C244F98FC792}"/>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98736" y="307816"/>
              <a:ext cx="612851" cy="612851"/>
            </a:xfrm>
            <a:prstGeom prst="rect">
              <a:avLst/>
            </a:prstGeom>
          </p:spPr>
        </p:pic>
      </p:grpSp>
      <p:grpSp>
        <p:nvGrpSpPr>
          <p:cNvPr id="3" name="Group 2">
            <a:extLst>
              <a:ext uri="{FF2B5EF4-FFF2-40B4-BE49-F238E27FC236}">
                <a16:creationId xmlns:a16="http://schemas.microsoft.com/office/drawing/2014/main" id="{1761F877-022D-2C4B-B24F-44E5924B41E6}"/>
              </a:ext>
            </a:extLst>
          </p:cNvPr>
          <p:cNvGrpSpPr/>
          <p:nvPr userDrawn="1"/>
        </p:nvGrpSpPr>
        <p:grpSpPr>
          <a:xfrm>
            <a:off x="10048357" y="291262"/>
            <a:ext cx="876718" cy="655143"/>
            <a:chOff x="10048357" y="291262"/>
            <a:chExt cx="876718" cy="655143"/>
          </a:xfrm>
        </p:grpSpPr>
        <p:sp>
          <p:nvSpPr>
            <p:cNvPr id="29" name="Rounded Rectangle 28">
              <a:extLst>
                <a:ext uri="{FF2B5EF4-FFF2-40B4-BE49-F238E27FC236}">
                  <a16:creationId xmlns:a16="http://schemas.microsoft.com/office/drawing/2014/main" id="{6B12110D-D7E8-9B48-A56E-8033ED91E703}"/>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Glasses outline">
              <a:extLst>
                <a:ext uri="{FF2B5EF4-FFF2-40B4-BE49-F238E27FC236}">
                  <a16:creationId xmlns:a16="http://schemas.microsoft.com/office/drawing/2014/main" id="{7B6A47EF-7AEA-8F47-9033-51DD63369387}"/>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166937" y="307816"/>
              <a:ext cx="638589" cy="638589"/>
            </a:xfrm>
            <a:prstGeom prst="rect">
              <a:avLst/>
            </a:prstGeom>
          </p:spPr>
        </p:pic>
      </p:grpSp>
      <p:sp>
        <p:nvSpPr>
          <p:cNvPr id="7" name="Rounded Rectangle 8">
            <a:extLst>
              <a:ext uri="{FF2B5EF4-FFF2-40B4-BE49-F238E27FC236}">
                <a16:creationId xmlns:a16="http://schemas.microsoft.com/office/drawing/2014/main" id="{6E49FD2D-6EB8-F7BC-04C2-62AEE302DD5B}"/>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558D519A-44D2-A145-118A-20C11E45DE82}"/>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5" name="Rectangle: Rounded Corners 3">
            <a:extLst>
              <a:ext uri="{FF2B5EF4-FFF2-40B4-BE49-F238E27FC236}">
                <a16:creationId xmlns:a16="http://schemas.microsoft.com/office/drawing/2014/main" id="{2BD7DB83-2CC4-D0CB-82C7-75E97E6C99A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10" name="Rectangle 9">
            <a:extLst>
              <a:ext uri="{FF2B5EF4-FFF2-40B4-BE49-F238E27FC236}">
                <a16:creationId xmlns:a16="http://schemas.microsoft.com/office/drawing/2014/main" id="{13D5147E-2D2E-D7B6-0947-C71B4C931177}"/>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245298E0-F8BD-B090-9869-61DABFDEBDFF}"/>
              </a:ext>
            </a:extLst>
          </p:cNvPr>
          <p:cNvSpPr>
            <a:spLocks noGrp="1"/>
          </p:cNvSpPr>
          <p:nvPr>
            <p:ph type="title" hasCustomPrompt="1"/>
          </p:nvPr>
        </p:nvSpPr>
        <p:spPr>
          <a:xfrm>
            <a:off x="0" y="-1423726"/>
            <a:ext cx="10515600" cy="1325563"/>
          </a:xfrm>
        </p:spPr>
        <p:txBody>
          <a:bodyPr/>
          <a:lstStyle>
            <a:lvl1pPr>
              <a:defRPr/>
            </a:lvl1pPr>
          </a:lstStyle>
          <a:p>
            <a:r>
              <a:rPr lang="en-US"/>
              <a:t>Slide # We do</a:t>
            </a:r>
            <a:endParaRPr lang="en-AU"/>
          </a:p>
        </p:txBody>
      </p:sp>
    </p:spTree>
    <p:extLst>
      <p:ext uri="{BB962C8B-B14F-4D97-AF65-F5344CB8AC3E}">
        <p14:creationId xmlns:p14="http://schemas.microsoft.com/office/powerpoint/2010/main" val="36163508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We do + pen + chi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AFC8717E-2E2E-0842-A159-75BCCAF8D540}"/>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56A95C73-A096-1A4A-84E8-C2AD1AAEE8BE}"/>
              </a:ext>
            </a:extLst>
          </p:cNvPr>
          <p:cNvGrpSpPr/>
          <p:nvPr userDrawn="1"/>
        </p:nvGrpSpPr>
        <p:grpSpPr>
          <a:xfrm>
            <a:off x="9066803" y="291262"/>
            <a:ext cx="876718" cy="645960"/>
            <a:chOff x="9066803" y="291262"/>
            <a:chExt cx="876718" cy="645960"/>
          </a:xfrm>
        </p:grpSpPr>
        <p:sp>
          <p:nvSpPr>
            <p:cNvPr id="23" name="Rounded Rectangle 22">
              <a:extLst>
                <a:ext uri="{FF2B5EF4-FFF2-40B4-BE49-F238E27FC236}">
                  <a16:creationId xmlns:a16="http://schemas.microsoft.com/office/drawing/2014/main" id="{2D9CBA8A-AA92-8A46-B0BA-89A1B974D567}"/>
                </a:ext>
              </a:extLst>
            </p:cNvPr>
            <p:cNvSpPr/>
            <p:nvPr userDrawn="1"/>
          </p:nvSpPr>
          <p:spPr>
            <a:xfrm>
              <a:off x="9066803"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Classroom outline">
              <a:extLst>
                <a:ext uri="{FF2B5EF4-FFF2-40B4-BE49-F238E27FC236}">
                  <a16:creationId xmlns:a16="http://schemas.microsoft.com/office/drawing/2014/main" id="{52B30A04-5BED-FE45-8D32-C244F98FC792}"/>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98736" y="307816"/>
              <a:ext cx="612851" cy="612851"/>
            </a:xfrm>
            <a:prstGeom prst="rect">
              <a:avLst/>
            </a:prstGeom>
          </p:spPr>
        </p:pic>
      </p:grpSp>
      <p:sp>
        <p:nvSpPr>
          <p:cNvPr id="29" name="Rounded Rectangle 28">
            <a:extLst>
              <a:ext uri="{FF2B5EF4-FFF2-40B4-BE49-F238E27FC236}">
                <a16:creationId xmlns:a16="http://schemas.microsoft.com/office/drawing/2014/main" id="{6B12110D-D7E8-9B48-A56E-8033ED91E703}"/>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8">
            <a:extLst>
              <a:ext uri="{FF2B5EF4-FFF2-40B4-BE49-F238E27FC236}">
                <a16:creationId xmlns:a16="http://schemas.microsoft.com/office/drawing/2014/main" id="{6E49FD2D-6EB8-F7BC-04C2-62AEE302DD5B}"/>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558D519A-44D2-A145-118A-20C11E45DE82}"/>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pic>
        <p:nvPicPr>
          <p:cNvPr id="21" name="Graphic 20" descr="Pencil outline">
            <a:extLst>
              <a:ext uri="{FF2B5EF4-FFF2-40B4-BE49-F238E27FC236}">
                <a16:creationId xmlns:a16="http://schemas.microsoft.com/office/drawing/2014/main" id="{DBEBA0CA-1227-1542-8F10-01439DAD67B4}"/>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42468" y="369232"/>
            <a:ext cx="490017" cy="490017"/>
          </a:xfrm>
          <a:prstGeom prst="rect">
            <a:avLst/>
          </a:prstGeom>
        </p:spPr>
      </p:pic>
      <p:pic>
        <p:nvPicPr>
          <p:cNvPr id="10" name="Picture 9">
            <a:extLst>
              <a:ext uri="{FF2B5EF4-FFF2-40B4-BE49-F238E27FC236}">
                <a16:creationId xmlns:a16="http://schemas.microsoft.com/office/drawing/2014/main" id="{CFAC27D8-FDCE-A2D7-2C2D-65C7D399DD88}"/>
              </a:ext>
            </a:extLst>
          </p:cNvPr>
          <p:cNvPicPr>
            <a:picLocks noChangeAspect="1"/>
          </p:cNvPicPr>
          <p:nvPr userDrawn="1"/>
        </p:nvPicPr>
        <p:blipFill>
          <a:blip r:embed="rId7"/>
          <a:stretch>
            <a:fillRect/>
          </a:stretch>
        </p:blipFill>
        <p:spPr>
          <a:xfrm>
            <a:off x="11140873" y="252544"/>
            <a:ext cx="628409" cy="733144"/>
          </a:xfrm>
          <a:prstGeom prst="rect">
            <a:avLst/>
          </a:prstGeom>
        </p:spPr>
      </p:pic>
      <p:sp>
        <p:nvSpPr>
          <p:cNvPr id="3" name="Rectangle: Rounded Corners 3">
            <a:extLst>
              <a:ext uri="{FF2B5EF4-FFF2-40B4-BE49-F238E27FC236}">
                <a16:creationId xmlns:a16="http://schemas.microsoft.com/office/drawing/2014/main" id="{A5847F6B-ABC2-1FCA-5761-318F16FC4E78}"/>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5" name="Rectangle 4">
            <a:extLst>
              <a:ext uri="{FF2B5EF4-FFF2-40B4-BE49-F238E27FC236}">
                <a16:creationId xmlns:a16="http://schemas.microsoft.com/office/drawing/2014/main" id="{B9431336-F4A0-6FF3-9D0A-71B5AB76549B}"/>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1588C270-F78F-FF3A-3931-5420429573E1}"/>
              </a:ext>
            </a:extLst>
          </p:cNvPr>
          <p:cNvSpPr>
            <a:spLocks noGrp="1"/>
          </p:cNvSpPr>
          <p:nvPr>
            <p:ph type="title" hasCustomPrompt="1"/>
          </p:nvPr>
        </p:nvSpPr>
        <p:spPr>
          <a:xfrm>
            <a:off x="0" y="-1423726"/>
            <a:ext cx="10515600" cy="1325563"/>
          </a:xfrm>
        </p:spPr>
        <p:txBody>
          <a:bodyPr/>
          <a:lstStyle>
            <a:lvl1pPr>
              <a:defRPr/>
            </a:lvl1pPr>
          </a:lstStyle>
          <a:p>
            <a:r>
              <a:rPr lang="en-US"/>
              <a:t>Slide # We do</a:t>
            </a:r>
            <a:endParaRPr lang="en-AU"/>
          </a:p>
        </p:txBody>
      </p:sp>
    </p:spTree>
    <p:extLst>
      <p:ext uri="{BB962C8B-B14F-4D97-AF65-F5344CB8AC3E}">
        <p14:creationId xmlns:p14="http://schemas.microsoft.com/office/powerpoint/2010/main" val="3064236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You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96C72814-3046-4147-B53C-2F7C2833FAE9}"/>
              </a:ext>
            </a:extLst>
          </p:cNvPr>
          <p:cNvGrpSpPr/>
          <p:nvPr userDrawn="1"/>
        </p:nvGrpSpPr>
        <p:grpSpPr>
          <a:xfrm>
            <a:off x="11029911" y="263900"/>
            <a:ext cx="876718" cy="688952"/>
            <a:chOff x="11029911" y="263900"/>
            <a:chExt cx="876718" cy="688952"/>
          </a:xfrm>
        </p:grpSpPr>
        <p:sp>
          <p:nvSpPr>
            <p:cNvPr id="16" name="Rounded Rectangle 15">
              <a:extLst>
                <a:ext uri="{FF2B5EF4-FFF2-40B4-BE49-F238E27FC236}">
                  <a16:creationId xmlns:a16="http://schemas.microsoft.com/office/drawing/2014/main" id="{035E6C16-8630-1240-88BA-C5AD01E074DA}"/>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3" descr="Users outline">
              <a:extLst>
                <a:ext uri="{FF2B5EF4-FFF2-40B4-BE49-F238E27FC236}">
                  <a16:creationId xmlns:a16="http://schemas.microsoft.com/office/drawing/2014/main" id="{634BAB07-2598-0A46-8903-42D5B0FDE94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
        <p:nvSpPr>
          <p:cNvPr id="4" name="Rounded Rectangle 8">
            <a:extLst>
              <a:ext uri="{FF2B5EF4-FFF2-40B4-BE49-F238E27FC236}">
                <a16:creationId xmlns:a16="http://schemas.microsoft.com/office/drawing/2014/main" id="{ED1917D4-6119-E147-AAA1-7B6504609D5C}"/>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BC2CA037-E0DF-9410-3B11-EF5E7E69B77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You do</a:t>
            </a:r>
          </a:p>
        </p:txBody>
      </p:sp>
      <p:sp>
        <p:nvSpPr>
          <p:cNvPr id="3" name="Rectangle: Rounded Corners 3">
            <a:extLst>
              <a:ext uri="{FF2B5EF4-FFF2-40B4-BE49-F238E27FC236}">
                <a16:creationId xmlns:a16="http://schemas.microsoft.com/office/drawing/2014/main" id="{14303B26-8062-180A-AB71-2FECE80FDB92}"/>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7" name="Rectangle 6">
            <a:extLst>
              <a:ext uri="{FF2B5EF4-FFF2-40B4-BE49-F238E27FC236}">
                <a16:creationId xmlns:a16="http://schemas.microsoft.com/office/drawing/2014/main" id="{C067F88B-730C-906D-68D4-9BACB7220DB6}"/>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174312AE-0FC8-435A-C6C9-F2FBE1740F44}"/>
              </a:ext>
            </a:extLst>
          </p:cNvPr>
          <p:cNvSpPr>
            <a:spLocks noGrp="1"/>
          </p:cNvSpPr>
          <p:nvPr>
            <p:ph type="title" hasCustomPrompt="1"/>
          </p:nvPr>
        </p:nvSpPr>
        <p:spPr>
          <a:xfrm>
            <a:off x="12032" y="-1423726"/>
            <a:ext cx="10515600" cy="1325563"/>
          </a:xfrm>
        </p:spPr>
        <p:txBody>
          <a:bodyPr/>
          <a:lstStyle>
            <a:lvl1pPr>
              <a:defRPr/>
            </a:lvl1pPr>
          </a:lstStyle>
          <a:p>
            <a:r>
              <a:rPr lang="en-US"/>
              <a:t>Slide # You do</a:t>
            </a:r>
            <a:endParaRPr lang="en-AU"/>
          </a:p>
        </p:txBody>
      </p:sp>
    </p:spTree>
    <p:extLst>
      <p:ext uri="{BB962C8B-B14F-4D97-AF65-F5344CB8AC3E}">
        <p14:creationId xmlns:p14="http://schemas.microsoft.com/office/powerpoint/2010/main" val="37761268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review, you do ico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96C72814-3046-4147-B53C-2F7C2833FAE9}"/>
              </a:ext>
            </a:extLst>
          </p:cNvPr>
          <p:cNvGrpSpPr/>
          <p:nvPr userDrawn="1"/>
        </p:nvGrpSpPr>
        <p:grpSpPr>
          <a:xfrm>
            <a:off x="11029911" y="263900"/>
            <a:ext cx="876718" cy="688952"/>
            <a:chOff x="11029911" y="263900"/>
            <a:chExt cx="876718" cy="688952"/>
          </a:xfrm>
        </p:grpSpPr>
        <p:sp>
          <p:nvSpPr>
            <p:cNvPr id="16" name="Rounded Rectangle 15">
              <a:extLst>
                <a:ext uri="{FF2B5EF4-FFF2-40B4-BE49-F238E27FC236}">
                  <a16:creationId xmlns:a16="http://schemas.microsoft.com/office/drawing/2014/main" id="{035E6C16-8630-1240-88BA-C5AD01E074DA}"/>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3" descr="Users outline">
              <a:extLst>
                <a:ext uri="{FF2B5EF4-FFF2-40B4-BE49-F238E27FC236}">
                  <a16:creationId xmlns:a16="http://schemas.microsoft.com/office/drawing/2014/main" id="{634BAB07-2598-0A46-8903-42D5B0FDE94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
        <p:nvSpPr>
          <p:cNvPr id="4" name="Rounded Rectangle 8">
            <a:extLst>
              <a:ext uri="{FF2B5EF4-FFF2-40B4-BE49-F238E27FC236}">
                <a16:creationId xmlns:a16="http://schemas.microsoft.com/office/drawing/2014/main" id="{ED1917D4-6119-E147-AAA1-7B6504609D5C}"/>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BC2CA037-E0DF-9410-3B11-EF5E7E69B778}"/>
              </a:ext>
            </a:extLst>
          </p:cNvPr>
          <p:cNvSpPr txBox="1">
            <a:spLocks/>
          </p:cNvSpPr>
          <p:nvPr userDrawn="1"/>
        </p:nvSpPr>
        <p:spPr>
          <a:xfrm>
            <a:off x="423563" y="300761"/>
            <a:ext cx="1560591"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Review</a:t>
            </a:r>
          </a:p>
        </p:txBody>
      </p:sp>
      <p:sp>
        <p:nvSpPr>
          <p:cNvPr id="3" name="Rectangle: Rounded Corners 3">
            <a:extLst>
              <a:ext uri="{FF2B5EF4-FFF2-40B4-BE49-F238E27FC236}">
                <a16:creationId xmlns:a16="http://schemas.microsoft.com/office/drawing/2014/main" id="{14303B26-8062-180A-AB71-2FECE80FDB92}"/>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7" name="Rectangle 6">
            <a:extLst>
              <a:ext uri="{FF2B5EF4-FFF2-40B4-BE49-F238E27FC236}">
                <a16:creationId xmlns:a16="http://schemas.microsoft.com/office/drawing/2014/main" id="{C067F88B-730C-906D-68D4-9BACB7220DB6}"/>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174312AE-0FC8-435A-C6C9-F2FBE1740F44}"/>
              </a:ext>
            </a:extLst>
          </p:cNvPr>
          <p:cNvSpPr>
            <a:spLocks noGrp="1"/>
          </p:cNvSpPr>
          <p:nvPr>
            <p:ph type="title" hasCustomPrompt="1"/>
          </p:nvPr>
        </p:nvSpPr>
        <p:spPr>
          <a:xfrm>
            <a:off x="12032" y="-1423726"/>
            <a:ext cx="10515600" cy="1325563"/>
          </a:xfrm>
        </p:spPr>
        <p:txBody>
          <a:bodyPr/>
          <a:lstStyle>
            <a:lvl1pPr>
              <a:defRPr/>
            </a:lvl1pPr>
          </a:lstStyle>
          <a:p>
            <a:r>
              <a:rPr lang="en-US"/>
              <a:t>Slide # You do</a:t>
            </a:r>
            <a:endParaRPr lang="en-AU"/>
          </a:p>
        </p:txBody>
      </p:sp>
    </p:spTree>
    <p:extLst>
      <p:ext uri="{BB962C8B-B14F-4D97-AF65-F5344CB8AC3E}">
        <p14:creationId xmlns:p14="http://schemas.microsoft.com/office/powerpoint/2010/main" val="14733781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Check for understanding A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65416895-8037-BA45-95E8-B04F3E425DA5}"/>
              </a:ext>
            </a:extLst>
          </p:cNvPr>
          <p:cNvSpPr/>
          <p:nvPr userDrawn="1"/>
        </p:nvSpPr>
        <p:spPr>
          <a:xfrm>
            <a:off x="283764" y="299356"/>
            <a:ext cx="5191415"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6C06D6E-9D6A-B548-844A-32470D7D12A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grpSp>
        <p:nvGrpSpPr>
          <p:cNvPr id="4" name="Group 3">
            <a:extLst>
              <a:ext uri="{FF2B5EF4-FFF2-40B4-BE49-F238E27FC236}">
                <a16:creationId xmlns:a16="http://schemas.microsoft.com/office/drawing/2014/main" id="{255A2419-CE2C-BB9C-8AC4-231CBDCD111F}"/>
              </a:ext>
            </a:extLst>
          </p:cNvPr>
          <p:cNvGrpSpPr/>
          <p:nvPr userDrawn="1"/>
        </p:nvGrpSpPr>
        <p:grpSpPr>
          <a:xfrm>
            <a:off x="11029911" y="291263"/>
            <a:ext cx="876718" cy="645960"/>
            <a:chOff x="11029911" y="291263"/>
            <a:chExt cx="876718" cy="645960"/>
          </a:xfrm>
        </p:grpSpPr>
        <p:sp>
          <p:nvSpPr>
            <p:cNvPr id="5" name="Rounded Rectangle 2">
              <a:extLst>
                <a:ext uri="{FF2B5EF4-FFF2-40B4-BE49-F238E27FC236}">
                  <a16:creationId xmlns:a16="http://schemas.microsoft.com/office/drawing/2014/main" id="{7D843F25-2AFB-7E73-A3E8-11CBA32AEB8C}"/>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Pencil outline">
              <a:extLst>
                <a:ext uri="{FF2B5EF4-FFF2-40B4-BE49-F238E27FC236}">
                  <a16:creationId xmlns:a16="http://schemas.microsoft.com/office/drawing/2014/main" id="{24511098-83BB-351C-11BC-675D88290BB2}"/>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2" name="Rectangle: Rounded Corners 3">
            <a:extLst>
              <a:ext uri="{FF2B5EF4-FFF2-40B4-BE49-F238E27FC236}">
                <a16:creationId xmlns:a16="http://schemas.microsoft.com/office/drawing/2014/main" id="{6CF21623-52FA-F923-A761-B569D774FE7C}"/>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3" name="Rectangle 2">
            <a:extLst>
              <a:ext uri="{FF2B5EF4-FFF2-40B4-BE49-F238E27FC236}">
                <a16:creationId xmlns:a16="http://schemas.microsoft.com/office/drawing/2014/main" id="{70315426-D62F-021C-0D69-BFA78957DB3A}"/>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2">
            <a:extLst>
              <a:ext uri="{FF2B5EF4-FFF2-40B4-BE49-F238E27FC236}">
                <a16:creationId xmlns:a16="http://schemas.microsoft.com/office/drawing/2014/main" id="{D1D03737-35FC-2E82-11CF-578259CD6784}"/>
              </a:ext>
            </a:extLst>
          </p:cNvPr>
          <p:cNvSpPr>
            <a:spLocks noGrp="1"/>
          </p:cNvSpPr>
          <p:nvPr>
            <p:ph type="title" hasCustomPrompt="1"/>
          </p:nvPr>
        </p:nvSpPr>
        <p:spPr>
          <a:xfrm>
            <a:off x="0" y="-1492745"/>
            <a:ext cx="10515600" cy="1325563"/>
          </a:xfrm>
        </p:spPr>
        <p:txBody>
          <a:bodyPr/>
          <a:lstStyle>
            <a:lvl1pPr>
              <a:defRPr/>
            </a:lvl1pPr>
          </a:lstStyle>
          <a:p>
            <a:r>
              <a:rPr lang="en-US"/>
              <a:t>Slide # Check for understanding</a:t>
            </a:r>
            <a:endParaRPr lang="en-AU"/>
          </a:p>
        </p:txBody>
      </p:sp>
    </p:spTree>
    <p:extLst>
      <p:ext uri="{BB962C8B-B14F-4D97-AF65-F5344CB8AC3E}">
        <p14:creationId xmlns:p14="http://schemas.microsoft.com/office/powerpoint/2010/main" val="251973221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heck for understanding A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65416895-8037-BA45-95E8-B04F3E425DA5}"/>
              </a:ext>
            </a:extLst>
          </p:cNvPr>
          <p:cNvSpPr/>
          <p:nvPr userDrawn="1"/>
        </p:nvSpPr>
        <p:spPr>
          <a:xfrm>
            <a:off x="283764" y="299356"/>
            <a:ext cx="5191415"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6C06D6E-9D6A-B548-844A-32470D7D12A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5" name="Rounded Rectangle 2">
            <a:extLst>
              <a:ext uri="{FF2B5EF4-FFF2-40B4-BE49-F238E27FC236}">
                <a16:creationId xmlns:a16="http://schemas.microsoft.com/office/drawing/2014/main" id="{7D843F25-2AFB-7E73-A3E8-11CBA32AEB8C}"/>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416C4BAC-26A8-F322-2D53-51BA19A19029}"/>
              </a:ext>
            </a:extLst>
          </p:cNvPr>
          <p:cNvPicPr>
            <a:picLocks noChangeAspect="1"/>
          </p:cNvPicPr>
          <p:nvPr userDrawn="1"/>
        </p:nvPicPr>
        <p:blipFill>
          <a:blip r:embed="rId3"/>
          <a:stretch>
            <a:fillRect/>
          </a:stretch>
        </p:blipFill>
        <p:spPr>
          <a:xfrm>
            <a:off x="11155273" y="252544"/>
            <a:ext cx="628409" cy="733144"/>
          </a:xfrm>
          <a:prstGeom prst="rect">
            <a:avLst/>
          </a:prstGeom>
        </p:spPr>
      </p:pic>
      <p:sp>
        <p:nvSpPr>
          <p:cNvPr id="2" name="Rectangle: Rounded Corners 3">
            <a:extLst>
              <a:ext uri="{FF2B5EF4-FFF2-40B4-BE49-F238E27FC236}">
                <a16:creationId xmlns:a16="http://schemas.microsoft.com/office/drawing/2014/main" id="{EE04D120-85F0-0F29-7136-E4674C5264C9}"/>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3" name="Rectangle 2">
            <a:extLst>
              <a:ext uri="{FF2B5EF4-FFF2-40B4-BE49-F238E27FC236}">
                <a16:creationId xmlns:a16="http://schemas.microsoft.com/office/drawing/2014/main" id="{F175D737-E986-012B-3352-5C9665B79850}"/>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2">
            <a:extLst>
              <a:ext uri="{FF2B5EF4-FFF2-40B4-BE49-F238E27FC236}">
                <a16:creationId xmlns:a16="http://schemas.microsoft.com/office/drawing/2014/main" id="{0C5E3B03-680B-5AD7-3B40-6600E71D8BE9}"/>
              </a:ext>
            </a:extLst>
          </p:cNvPr>
          <p:cNvSpPr>
            <a:spLocks noGrp="1"/>
          </p:cNvSpPr>
          <p:nvPr>
            <p:ph type="title" hasCustomPrompt="1"/>
          </p:nvPr>
        </p:nvSpPr>
        <p:spPr>
          <a:xfrm>
            <a:off x="0" y="-1480045"/>
            <a:ext cx="10515600" cy="1325563"/>
          </a:xfrm>
        </p:spPr>
        <p:txBody>
          <a:bodyPr/>
          <a:lstStyle>
            <a:lvl1pPr>
              <a:defRPr/>
            </a:lvl1pPr>
          </a:lstStyle>
          <a:p>
            <a:r>
              <a:rPr lang="en-US"/>
              <a:t>Slide # Check for understanding</a:t>
            </a:r>
            <a:endParaRPr lang="en-AU"/>
          </a:p>
        </p:txBody>
      </p:sp>
    </p:spTree>
    <p:extLst>
      <p:ext uri="{BB962C8B-B14F-4D97-AF65-F5344CB8AC3E}">
        <p14:creationId xmlns:p14="http://schemas.microsoft.com/office/powerpoint/2010/main" val="215051650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heck for understanding B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C9E3BA2C-3004-474B-9965-AC5FCEA725CC}"/>
              </a:ext>
            </a:extLst>
          </p:cNvPr>
          <p:cNvSpPr/>
          <p:nvPr userDrawn="1"/>
        </p:nvSpPr>
        <p:spPr>
          <a:xfrm>
            <a:off x="283765" y="299355"/>
            <a:ext cx="3418714" cy="918569"/>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C83F05EC-9A49-4D49-896A-D101A5CCE42A}"/>
              </a:ext>
            </a:extLst>
          </p:cNvPr>
          <p:cNvSpPr txBox="1">
            <a:spLocks/>
          </p:cNvSpPr>
          <p:nvPr userDrawn="1"/>
        </p:nvSpPr>
        <p:spPr>
          <a:xfrm>
            <a:off x="586695" y="361024"/>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grpSp>
        <p:nvGrpSpPr>
          <p:cNvPr id="3" name="Group 2">
            <a:extLst>
              <a:ext uri="{FF2B5EF4-FFF2-40B4-BE49-F238E27FC236}">
                <a16:creationId xmlns:a16="http://schemas.microsoft.com/office/drawing/2014/main" id="{591A6AC1-FAF8-2B0F-073D-AB8912B6E9CA}"/>
              </a:ext>
            </a:extLst>
          </p:cNvPr>
          <p:cNvGrpSpPr/>
          <p:nvPr userDrawn="1"/>
        </p:nvGrpSpPr>
        <p:grpSpPr>
          <a:xfrm>
            <a:off x="11029911" y="291263"/>
            <a:ext cx="876718" cy="645960"/>
            <a:chOff x="11029911" y="291263"/>
            <a:chExt cx="876718" cy="645960"/>
          </a:xfrm>
        </p:grpSpPr>
        <p:sp>
          <p:nvSpPr>
            <p:cNvPr id="4" name="Rounded Rectangle 2">
              <a:extLst>
                <a:ext uri="{FF2B5EF4-FFF2-40B4-BE49-F238E27FC236}">
                  <a16:creationId xmlns:a16="http://schemas.microsoft.com/office/drawing/2014/main" id="{76270C31-08E1-B0C0-9F9C-79A266CC4B23}"/>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descr="Pencil outline">
              <a:extLst>
                <a:ext uri="{FF2B5EF4-FFF2-40B4-BE49-F238E27FC236}">
                  <a16:creationId xmlns:a16="http://schemas.microsoft.com/office/drawing/2014/main" id="{03A298B5-199E-BE46-4951-EBE4BB3F3FE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2" name="Rectangle: Rounded Corners 3">
            <a:extLst>
              <a:ext uri="{FF2B5EF4-FFF2-40B4-BE49-F238E27FC236}">
                <a16:creationId xmlns:a16="http://schemas.microsoft.com/office/drawing/2014/main" id="{946C11BA-298A-3391-2B22-D525778C2B46}"/>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7746532D-968C-D028-1246-CB198DCB5FBD}"/>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2">
            <a:extLst>
              <a:ext uri="{FF2B5EF4-FFF2-40B4-BE49-F238E27FC236}">
                <a16:creationId xmlns:a16="http://schemas.microsoft.com/office/drawing/2014/main" id="{9CCF92DD-636E-DF22-8051-2D2937C31810}"/>
              </a:ext>
            </a:extLst>
          </p:cNvPr>
          <p:cNvSpPr>
            <a:spLocks noGrp="1"/>
          </p:cNvSpPr>
          <p:nvPr>
            <p:ph type="title" hasCustomPrompt="1"/>
          </p:nvPr>
        </p:nvSpPr>
        <p:spPr>
          <a:xfrm>
            <a:off x="0" y="-1492745"/>
            <a:ext cx="10515600" cy="1325563"/>
          </a:xfrm>
        </p:spPr>
        <p:txBody>
          <a:bodyPr/>
          <a:lstStyle>
            <a:lvl1pPr>
              <a:defRPr/>
            </a:lvl1pPr>
          </a:lstStyle>
          <a:p>
            <a:r>
              <a:rPr lang="en-US"/>
              <a:t>Slide # Check for understanding</a:t>
            </a:r>
            <a:endParaRPr lang="en-AU"/>
          </a:p>
        </p:txBody>
      </p:sp>
    </p:spTree>
    <p:extLst>
      <p:ext uri="{BB962C8B-B14F-4D97-AF65-F5344CB8AC3E}">
        <p14:creationId xmlns:p14="http://schemas.microsoft.com/office/powerpoint/2010/main" val="83029726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heck for understanding C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B432ED9E-85DA-2C4A-A567-B320AD209C3A}"/>
              </a:ext>
            </a:extLst>
          </p:cNvPr>
          <p:cNvSpPr/>
          <p:nvPr userDrawn="1"/>
        </p:nvSpPr>
        <p:spPr>
          <a:xfrm>
            <a:off x="283765" y="2628206"/>
            <a:ext cx="3418714" cy="918569"/>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4DAD2DF0-C326-7D4D-96D3-FED35297419E}"/>
              </a:ext>
            </a:extLst>
          </p:cNvPr>
          <p:cNvSpPr txBox="1">
            <a:spLocks/>
          </p:cNvSpPr>
          <p:nvPr userDrawn="1"/>
        </p:nvSpPr>
        <p:spPr>
          <a:xfrm>
            <a:off x="586695" y="2686235"/>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grpSp>
        <p:nvGrpSpPr>
          <p:cNvPr id="2" name="Group 1">
            <a:extLst>
              <a:ext uri="{FF2B5EF4-FFF2-40B4-BE49-F238E27FC236}">
                <a16:creationId xmlns:a16="http://schemas.microsoft.com/office/drawing/2014/main" id="{911D34B9-555C-34C6-B683-53F61ED4D137}"/>
              </a:ext>
            </a:extLst>
          </p:cNvPr>
          <p:cNvGrpSpPr/>
          <p:nvPr userDrawn="1"/>
        </p:nvGrpSpPr>
        <p:grpSpPr>
          <a:xfrm>
            <a:off x="11029911" y="291263"/>
            <a:ext cx="876718" cy="645960"/>
            <a:chOff x="11029911" y="291263"/>
            <a:chExt cx="876718" cy="645960"/>
          </a:xfrm>
        </p:grpSpPr>
        <p:sp>
          <p:nvSpPr>
            <p:cNvPr id="3" name="Rounded Rectangle 2">
              <a:extLst>
                <a:ext uri="{FF2B5EF4-FFF2-40B4-BE49-F238E27FC236}">
                  <a16:creationId xmlns:a16="http://schemas.microsoft.com/office/drawing/2014/main" id="{E8C69906-2403-847A-EB78-1B27700E3A81}"/>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3409AEEB-39B8-E0C3-01C1-6DE44E1144BE}"/>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5" name="Rectangle: Rounded Corners 3">
            <a:extLst>
              <a:ext uri="{FF2B5EF4-FFF2-40B4-BE49-F238E27FC236}">
                <a16:creationId xmlns:a16="http://schemas.microsoft.com/office/drawing/2014/main" id="{129EB06E-4A54-77AB-421B-EAB327BB0525}"/>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7D3E3A6D-2067-DCE2-5062-CAF053B4FEAE}"/>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2">
            <a:extLst>
              <a:ext uri="{FF2B5EF4-FFF2-40B4-BE49-F238E27FC236}">
                <a16:creationId xmlns:a16="http://schemas.microsoft.com/office/drawing/2014/main" id="{7D646C3A-94D7-AB38-6B9B-7A47959EFFC0}"/>
              </a:ext>
            </a:extLst>
          </p:cNvPr>
          <p:cNvSpPr>
            <a:spLocks noGrp="1"/>
          </p:cNvSpPr>
          <p:nvPr>
            <p:ph type="title" hasCustomPrompt="1"/>
          </p:nvPr>
        </p:nvSpPr>
        <p:spPr>
          <a:xfrm>
            <a:off x="0" y="-1492745"/>
            <a:ext cx="10515600" cy="1325563"/>
          </a:xfrm>
        </p:spPr>
        <p:txBody>
          <a:bodyPr/>
          <a:lstStyle>
            <a:lvl1pPr>
              <a:defRPr/>
            </a:lvl1pPr>
          </a:lstStyle>
          <a:p>
            <a:r>
              <a:rPr lang="en-US"/>
              <a:t>Slide # Check for understanding</a:t>
            </a:r>
            <a:endParaRPr lang="en-AU"/>
          </a:p>
        </p:txBody>
      </p:sp>
    </p:spTree>
    <p:extLst>
      <p:ext uri="{BB962C8B-B14F-4D97-AF65-F5344CB8AC3E}">
        <p14:creationId xmlns:p14="http://schemas.microsoft.com/office/powerpoint/2010/main" val="23338466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0DA0D097-479F-6644-8276-350766DA2500}"/>
              </a:ext>
            </a:extLst>
          </p:cNvPr>
          <p:cNvSpPr/>
          <p:nvPr userDrawn="1"/>
        </p:nvSpPr>
        <p:spPr>
          <a:xfrm>
            <a:off x="324326" y="2083001"/>
            <a:ext cx="11666496" cy="2581735"/>
          </a:xfrm>
          <a:prstGeom prst="roundRect">
            <a:avLst>
              <a:gd name="adj" fmla="val 9282"/>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CAE17DA0-8E44-C345-9585-E8A731D0641B}"/>
              </a:ext>
            </a:extLst>
          </p:cNvPr>
          <p:cNvPicPr>
            <a:picLocks noChangeAspect="1"/>
          </p:cNvPicPr>
          <p:nvPr userDrawn="1"/>
        </p:nvPicPr>
        <p:blipFill>
          <a:blip r:embed="rId5" r:link="rId6">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18" name="Footer Placeholder 4">
            <a:extLst>
              <a:ext uri="{FF2B5EF4-FFF2-40B4-BE49-F238E27FC236}">
                <a16:creationId xmlns:a16="http://schemas.microsoft.com/office/drawing/2014/main" id="{1AAEB114-892C-454C-B087-6DB2143FBD2D}"/>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9" name="Picture 18">
            <a:extLst>
              <a:ext uri="{FF2B5EF4-FFF2-40B4-BE49-F238E27FC236}">
                <a16:creationId xmlns:a16="http://schemas.microsoft.com/office/drawing/2014/main" id="{8A936680-F0C6-EE4C-9C7E-6F6C6097321F}"/>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3" name="Rectangle 2">
            <a:extLst>
              <a:ext uri="{FF2B5EF4-FFF2-40B4-BE49-F238E27FC236}">
                <a16:creationId xmlns:a16="http://schemas.microsoft.com/office/drawing/2014/main" id="{2EE6426B-7740-5629-F492-A077CB09971D}"/>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i="0" u="sng" kern="1200">
                <a:solidFill>
                  <a:srgbClr val="0E1E42"/>
                </a:solidFill>
                <a:latin typeface="Calibri" panose="020F0502020204030204" pitchFamily="34" charset="0"/>
                <a:ea typeface="Verdana" panose="020B060403050404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literacyhub.edu.au</a:t>
            </a:r>
            <a:r>
              <a:rPr lang="en-AU" sz="3200" b="1" u="none">
                <a:solidFill>
                  <a:srgbClr val="0E1E42"/>
                </a:solidFill>
              </a:rPr>
              <a:t> </a:t>
            </a:r>
            <a:r>
              <a:rPr lang="en-AU" sz="3200" b="1">
                <a:solidFill>
                  <a:srgbClr val="0E1E42"/>
                </a:solidFill>
              </a:rPr>
              <a:t>to access more free, evidence-based literacy resources for teachers. </a:t>
            </a:r>
          </a:p>
        </p:txBody>
      </p:sp>
      <p:sp>
        <p:nvSpPr>
          <p:cNvPr id="2" name="Rectangle 1">
            <a:extLst>
              <a:ext uri="{FF2B5EF4-FFF2-40B4-BE49-F238E27FC236}">
                <a16:creationId xmlns:a16="http://schemas.microsoft.com/office/drawing/2014/main" id="{237515A7-95BA-1253-438E-016D2A37F4A4}"/>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B4B44D01-3755-591B-6448-0FC227F55266}"/>
              </a:ext>
            </a:extLst>
          </p:cNvPr>
          <p:cNvSpPr>
            <a:spLocks noGrp="1"/>
          </p:cNvSpPr>
          <p:nvPr>
            <p:ph type="title" hasCustomPrompt="1"/>
          </p:nvPr>
        </p:nvSpPr>
        <p:spPr>
          <a:xfrm>
            <a:off x="0" y="-1447875"/>
            <a:ext cx="10515600" cy="1325563"/>
          </a:xfrm>
        </p:spPr>
        <p:txBody>
          <a:bodyPr/>
          <a:lstStyle>
            <a:lvl1pPr>
              <a:defRPr/>
            </a:lvl1pPr>
          </a:lstStyle>
          <a:p>
            <a:r>
              <a:rPr lang="en-US"/>
              <a:t>Slide # End of presentation</a:t>
            </a:r>
            <a:endParaRPr lang="en-AU"/>
          </a:p>
        </p:txBody>
      </p:sp>
    </p:spTree>
    <p:extLst>
      <p:ext uri="{BB962C8B-B14F-4D97-AF65-F5344CB8AC3E}">
        <p14:creationId xmlns:p14="http://schemas.microsoft.com/office/powerpoint/2010/main" val="48805585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Open Slide 1:1">
    <p:spTree>
      <p:nvGrpSpPr>
        <p:cNvPr id="1" name=""/>
        <p:cNvGrpSpPr/>
        <p:nvPr/>
      </p:nvGrpSpPr>
      <p:grpSpPr>
        <a:xfrm>
          <a:off x="0" y="0"/>
          <a:ext cx="0" cy="0"/>
          <a:chOff x="0" y="0"/>
          <a:chExt cx="0" cy="0"/>
        </a:xfrm>
      </p:grpSpPr>
      <p:sp>
        <p:nvSpPr>
          <p:cNvPr id="21" name="Rounded Rectangle 20">
            <a:extLst>
              <a:ext uri="{FF2B5EF4-FFF2-40B4-BE49-F238E27FC236}">
                <a16:creationId xmlns:a16="http://schemas.microsoft.com/office/drawing/2014/main" id="{4DBA0CFF-0A7D-BB66-E977-D6B85EDC3B65}"/>
              </a:ext>
            </a:extLst>
          </p:cNvPr>
          <p:cNvSpPr>
            <a:spLocks/>
          </p:cNvSpPr>
          <p:nvPr userDrawn="1"/>
        </p:nvSpPr>
        <p:spPr>
          <a:xfrm>
            <a:off x="283765" y="2077653"/>
            <a:ext cx="11666496" cy="2581735"/>
          </a:xfrm>
          <a:prstGeom prst="roundRect">
            <a:avLst>
              <a:gd name="adj" fmla="val 9282"/>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5400000">
            <a:off x="226280" y="5260523"/>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50828" y="5376342"/>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grpSp>
        <p:nvGrpSpPr>
          <p:cNvPr id="9" name="Group 8">
            <a:extLst>
              <a:ext uri="{FF2B5EF4-FFF2-40B4-BE49-F238E27FC236}">
                <a16:creationId xmlns:a16="http://schemas.microsoft.com/office/drawing/2014/main" id="{9E102EAB-9CD2-6071-A4F3-08B34ACB37F0}"/>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6" name="Title 5">
            <a:extLst>
              <a:ext uri="{FF2B5EF4-FFF2-40B4-BE49-F238E27FC236}">
                <a16:creationId xmlns:a16="http://schemas.microsoft.com/office/drawing/2014/main" id="{1BED9B0A-DD7A-5D93-EBFE-DE12382AEC96}"/>
              </a:ext>
            </a:extLst>
          </p:cNvPr>
          <p:cNvSpPr txBox="1">
            <a:spLocks/>
          </p:cNvSpPr>
          <p:nvPr userDrawn="1"/>
        </p:nvSpPr>
        <p:spPr>
          <a:xfrm>
            <a:off x="6209185" y="2230918"/>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Explicit teaching</a:t>
            </a:r>
            <a:endParaRPr lang="en-US">
              <a:solidFill>
                <a:schemeClr val="bg1"/>
              </a:solidFill>
              <a:latin typeface="+mn-lt"/>
            </a:endParaRPr>
          </a:p>
        </p:txBody>
      </p:sp>
      <p:sp>
        <p:nvSpPr>
          <p:cNvPr id="12" name="Title 5">
            <a:extLst>
              <a:ext uri="{FF2B5EF4-FFF2-40B4-BE49-F238E27FC236}">
                <a16:creationId xmlns:a16="http://schemas.microsoft.com/office/drawing/2014/main" id="{26988C3C-2843-1026-9069-8DD7C30BC5DA}"/>
              </a:ext>
            </a:extLst>
          </p:cNvPr>
          <p:cNvSpPr txBox="1">
            <a:spLocks/>
          </p:cNvSpPr>
          <p:nvPr userDrawn="1"/>
        </p:nvSpPr>
        <p:spPr>
          <a:xfrm>
            <a:off x="538554" y="2214587"/>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Review</a:t>
            </a:r>
            <a:endParaRPr lang="en-US">
              <a:solidFill>
                <a:schemeClr val="bg1"/>
              </a:solidFill>
              <a:latin typeface="+mn-lt"/>
            </a:endParaRPr>
          </a:p>
        </p:txBody>
      </p:sp>
      <p:sp>
        <p:nvSpPr>
          <p:cNvPr id="15" name="TextBox 14">
            <a:extLst>
              <a:ext uri="{FF2B5EF4-FFF2-40B4-BE49-F238E27FC236}">
                <a16:creationId xmlns:a16="http://schemas.microsoft.com/office/drawing/2014/main" id="{0B1DBC34-84DA-4361-5159-9E3DC586728E}"/>
              </a:ext>
            </a:extLst>
          </p:cNvPr>
          <p:cNvSpPr txBox="1"/>
          <p:nvPr userDrawn="1"/>
        </p:nvSpPr>
        <p:spPr>
          <a:xfrm>
            <a:off x="7323155" y="2949456"/>
            <a:ext cx="318173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a:t>SSP lesson</a:t>
            </a:r>
            <a:endParaRPr lang="en-AU" sz="3200"/>
          </a:p>
        </p:txBody>
      </p:sp>
      <p:grpSp>
        <p:nvGrpSpPr>
          <p:cNvPr id="18" name="Group 17">
            <a:extLst>
              <a:ext uri="{FF2B5EF4-FFF2-40B4-BE49-F238E27FC236}">
                <a16:creationId xmlns:a16="http://schemas.microsoft.com/office/drawing/2014/main" id="{BB68FDAC-603E-1149-97DE-50DFB6AC4C36}"/>
              </a:ext>
            </a:extLst>
          </p:cNvPr>
          <p:cNvGrpSpPr/>
          <p:nvPr userDrawn="1"/>
        </p:nvGrpSpPr>
        <p:grpSpPr>
          <a:xfrm>
            <a:off x="324326" y="6162429"/>
            <a:ext cx="11574178" cy="365125"/>
            <a:chOff x="324326" y="6162429"/>
            <a:chExt cx="11574178" cy="365125"/>
          </a:xfrm>
        </p:grpSpPr>
        <p:sp>
          <p:nvSpPr>
            <p:cNvPr id="22" name="Footer Placeholder 4">
              <a:extLst>
                <a:ext uri="{FF2B5EF4-FFF2-40B4-BE49-F238E27FC236}">
                  <a16:creationId xmlns:a16="http://schemas.microsoft.com/office/drawing/2014/main" id="{5123AA02-ADCC-30AE-A868-400600829F9F}"/>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a:latin typeface="Calibri" panose="020F0502020204030204" pitchFamily="34" charset="0"/>
                  <a:ea typeface="Verdana" panose="020B0604030504040204" pitchFamily="34" charset="0"/>
                  <a:cs typeface="Calibri" panose="020F0502020204030204" pitchFamily="34" charset="0"/>
                </a:rPr>
                <a:t>V1.0 © 2025 Commonwealth of Australia, unless otherwise indicated. Creative Commons Attribution 4.0, unless otherwise indicated.</a:t>
              </a:r>
              <a:r>
                <a:rPr lang="en-AU" sz="1000">
                  <a:latin typeface="Calibri" panose="020F0502020204030204" pitchFamily="34" charset="0"/>
                  <a:ea typeface="Verdana" panose="020B0604030504040204" pitchFamily="34" charset="0"/>
                  <a:cs typeface="Calibri" panose="020F0502020204030204" pitchFamily="34" charset="0"/>
                </a:rPr>
                <a:t> </a:t>
              </a:r>
              <a:br>
                <a:rPr lang="en-AU" sz="1000">
                  <a:latin typeface="Calibri" panose="020F0502020204030204" pitchFamily="34" charset="0"/>
                  <a:ea typeface="Verdana" panose="020B0604030504040204" pitchFamily="34" charset="0"/>
                  <a:cs typeface="Calibri" panose="020F0502020204030204" pitchFamily="34" charset="0"/>
                </a:rPr>
              </a:br>
              <a:r>
                <a:rPr lang="en-AU" sz="1000">
                  <a:latin typeface="Calibri" panose="020F0502020204030204" pitchFamily="34" charset="0"/>
                  <a:ea typeface="Verdana" panose="020B0604030504040204" pitchFamily="34" charset="0"/>
                  <a:cs typeface="Calibri" panose="020F0502020204030204" pitchFamily="34" charset="0"/>
                </a:rPr>
                <a:t>View online: </a:t>
              </a:r>
              <a:r>
                <a:rPr lang="en-AU" sz="1000">
                  <a:solidFill>
                    <a:srgbClr val="4557AD"/>
                  </a:solidFill>
                  <a:latin typeface="Calibri" panose="020F0502020204030204" pitchFamily="34" charset="0"/>
                  <a:ea typeface="Verdana" panose="020B060403050404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https://www.literacyhub.edu.au/plan-teach-and-assess/lesson-packs/</a:t>
              </a:r>
              <a:r>
                <a:rPr lang="en-AU" sz="1000">
                  <a:solidFill>
                    <a:srgbClr val="4557AD"/>
                  </a:solidFill>
                  <a:latin typeface="Calibri" panose="020F0502020204030204" pitchFamily="34" charset="0"/>
                  <a:ea typeface="Verdana" panose="020B0604030504040204" pitchFamily="34" charset="0"/>
                  <a:cs typeface="Calibri" panose="020F0502020204030204" pitchFamily="34" charset="0"/>
                </a:rPr>
                <a:t> </a:t>
              </a:r>
            </a:p>
          </p:txBody>
        </p:sp>
        <p:pic>
          <p:nvPicPr>
            <p:cNvPr id="23" name="Picture 22">
              <a:extLst>
                <a:ext uri="{FF2B5EF4-FFF2-40B4-BE49-F238E27FC236}">
                  <a16:creationId xmlns:a16="http://schemas.microsoft.com/office/drawing/2014/main" id="{289E245B-43BA-B3A3-EA84-C1428A5B66C1}"/>
                </a:ext>
              </a:extLst>
            </p:cNvPr>
            <p:cNvPicPr/>
            <p:nvPr userDrawn="1"/>
          </p:nvPicPr>
          <p:blipFill>
            <a:blip r:embed="rId9"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sp>
        <p:nvSpPr>
          <p:cNvPr id="2" name="Rectangle 1">
            <a:extLst>
              <a:ext uri="{FF2B5EF4-FFF2-40B4-BE49-F238E27FC236}">
                <a16:creationId xmlns:a16="http://schemas.microsoft.com/office/drawing/2014/main" id="{44DAB035-E6AC-73EC-AB2F-FBA49AE5D134}"/>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914F9AA1-FF52-A83C-9FC9-3CD9C828F785}"/>
              </a:ext>
            </a:extLst>
          </p:cNvPr>
          <p:cNvPicPr>
            <a:picLocks noChangeAspect="1"/>
          </p:cNvPicPr>
          <p:nvPr userDrawn="1"/>
        </p:nvPicPr>
        <p:blipFill>
          <a:blip r:embed="rId10" r:link="rId11">
            <a:extLst>
              <a:ext uri="{28A0092B-C50C-407E-A947-70E740481C1C}">
                <a14:useLocalDpi xmlns:a14="http://schemas.microsoft.com/office/drawing/2010/main" val="0"/>
              </a:ext>
            </a:extLst>
          </a:blip>
          <a:stretch>
            <a:fillRect/>
          </a:stretch>
        </p:blipFill>
        <p:spPr>
          <a:xfrm>
            <a:off x="6283497" y="437601"/>
            <a:ext cx="5547360" cy="711200"/>
          </a:xfrm>
          <a:prstGeom prst="rect">
            <a:avLst/>
          </a:prstGeom>
        </p:spPr>
      </p:pic>
      <p:sp>
        <p:nvSpPr>
          <p:cNvPr id="7" name="Title 1">
            <a:extLst>
              <a:ext uri="{FF2B5EF4-FFF2-40B4-BE49-F238E27FC236}">
                <a16:creationId xmlns:a16="http://schemas.microsoft.com/office/drawing/2014/main" id="{AEC90F8C-64FF-BAB5-6927-FF58A070298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008253"/>
                </a:solidFill>
                <a:latin typeface="Calibri" panose="020F0502020204030204" pitchFamily="34" charset="0"/>
                <a:cs typeface="Calibri" panose="020F0502020204030204" pitchFamily="34" charset="0"/>
              </a:rPr>
              <a:t>Lesson 3</a:t>
            </a:r>
          </a:p>
        </p:txBody>
      </p:sp>
      <p:sp>
        <p:nvSpPr>
          <p:cNvPr id="19" name="Title 1">
            <a:extLst>
              <a:ext uri="{FF2B5EF4-FFF2-40B4-BE49-F238E27FC236}">
                <a16:creationId xmlns:a16="http://schemas.microsoft.com/office/drawing/2014/main" id="{AC341F04-0E5B-EDF9-0CB3-C5799B3A4B29}"/>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17</a:t>
            </a:r>
          </a:p>
        </p:txBody>
      </p:sp>
      <p:sp>
        <p:nvSpPr>
          <p:cNvPr id="10" name="Title 1">
            <a:extLst>
              <a:ext uri="{FF2B5EF4-FFF2-40B4-BE49-F238E27FC236}">
                <a16:creationId xmlns:a16="http://schemas.microsoft.com/office/drawing/2014/main" id="{B9B8A8B3-4087-9004-90E1-ACFA7C239A98}"/>
              </a:ext>
            </a:extLst>
          </p:cNvPr>
          <p:cNvSpPr>
            <a:spLocks noGrp="1"/>
          </p:cNvSpPr>
          <p:nvPr>
            <p:ph type="title" hasCustomPrompt="1"/>
          </p:nvPr>
        </p:nvSpPr>
        <p:spPr>
          <a:xfrm>
            <a:off x="0" y="-895522"/>
            <a:ext cx="7763774" cy="736963"/>
          </a:xfrm>
        </p:spPr>
        <p:txBody>
          <a:bodyPr>
            <a:noAutofit/>
          </a:bodyPr>
          <a:lstStyle>
            <a:lvl1pPr algn="l" defTabSz="914400" rtl="0" eaLnBrk="1" latinLnBrk="0" hangingPunct="1">
              <a:lnSpc>
                <a:spcPct val="70000"/>
              </a:lnSpc>
              <a:spcBef>
                <a:spcPct val="0"/>
              </a:spcBef>
              <a:buNone/>
              <a:defRPr lang="en-AU" sz="3600" b="0" i="0" kern="1200">
                <a:solidFill>
                  <a:schemeClr val="tx1"/>
                </a:solidFill>
                <a:latin typeface="Calibri" panose="020F0502020204030204" pitchFamily="34" charset="0"/>
                <a:ea typeface="Verdana" panose="020B0604030504040204" pitchFamily="34" charset="0"/>
                <a:cs typeface="Calibri" panose="020F0502020204030204" pitchFamily="34" charset="0"/>
              </a:defRPr>
            </a:lvl1pPr>
          </a:lstStyle>
          <a:p>
            <a:r>
              <a:rPr lang="en-US"/>
              <a:t>Slide 1 Start of presentation</a:t>
            </a:r>
            <a:endParaRPr lang="en-AU"/>
          </a:p>
        </p:txBody>
      </p:sp>
    </p:spTree>
    <p:custDataLst>
      <p:tags r:id="rId1"/>
    </p:custDataLst>
    <p:extLst>
      <p:ext uri="{BB962C8B-B14F-4D97-AF65-F5344CB8AC3E}">
        <p14:creationId xmlns:p14="http://schemas.microsoft.com/office/powerpoint/2010/main" val="25558660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tention/Criteria 1:1">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F5F79013-1113-CAAE-507A-C01A5D6D2CCA}"/>
              </a:ext>
            </a:extLst>
          </p:cNvPr>
          <p:cNvSpPr/>
          <p:nvPr userDrawn="1"/>
        </p:nvSpPr>
        <p:spPr>
          <a:xfrm>
            <a:off x="681870" y="742532"/>
            <a:ext cx="4087837"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a:extLst>
              <a:ext uri="{FF2B5EF4-FFF2-40B4-BE49-F238E27FC236}">
                <a16:creationId xmlns:a16="http://schemas.microsoft.com/office/drawing/2014/main" id="{AB9B0651-4E90-8395-E5AD-FDF897BE5798}"/>
              </a:ext>
            </a:extLst>
          </p:cNvPr>
          <p:cNvSpPr/>
          <p:nvPr userDrawn="1"/>
        </p:nvSpPr>
        <p:spPr>
          <a:xfrm>
            <a:off x="681870" y="2754702"/>
            <a:ext cx="3560615"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6" name="TextBox 5">
            <a:extLst>
              <a:ext uri="{FF2B5EF4-FFF2-40B4-BE49-F238E27FC236}">
                <a16:creationId xmlns:a16="http://schemas.microsoft.com/office/drawing/2014/main" id="{ECD17BD9-CB19-7DA3-334E-828F5D474F67}"/>
              </a:ext>
            </a:extLst>
          </p:cNvPr>
          <p:cNvSpPr txBox="1"/>
          <p:nvPr userDrawn="1"/>
        </p:nvSpPr>
        <p:spPr>
          <a:xfrm>
            <a:off x="850233" y="73326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Learning intention</a:t>
            </a:r>
          </a:p>
        </p:txBody>
      </p:sp>
      <p:sp>
        <p:nvSpPr>
          <p:cNvPr id="7" name="TextBox 6">
            <a:extLst>
              <a:ext uri="{FF2B5EF4-FFF2-40B4-BE49-F238E27FC236}">
                <a16:creationId xmlns:a16="http://schemas.microsoft.com/office/drawing/2014/main" id="{AD63E81F-B547-E517-446B-9A7CBEC68253}"/>
              </a:ext>
            </a:extLst>
          </p:cNvPr>
          <p:cNvSpPr txBox="1"/>
          <p:nvPr userDrawn="1"/>
        </p:nvSpPr>
        <p:spPr>
          <a:xfrm>
            <a:off x="850233" y="274655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Success criteria</a:t>
            </a:r>
          </a:p>
        </p:txBody>
      </p:sp>
      <p:sp>
        <p:nvSpPr>
          <p:cNvPr id="8" name="TextBox 7">
            <a:extLst>
              <a:ext uri="{FF2B5EF4-FFF2-40B4-BE49-F238E27FC236}">
                <a16:creationId xmlns:a16="http://schemas.microsoft.com/office/drawing/2014/main" id="{A148995D-C9E8-9DEA-5CDB-A3335605A5D4}"/>
              </a:ext>
            </a:extLst>
          </p:cNvPr>
          <p:cNvSpPr txBox="1"/>
          <p:nvPr userDrawn="1"/>
        </p:nvSpPr>
        <p:spPr>
          <a:xfrm>
            <a:off x="902913" y="1527734"/>
            <a:ext cx="9348717" cy="1015663"/>
          </a:xfrm>
          <a:prstGeom prst="rect">
            <a:avLst/>
          </a:prstGeom>
          <a:noFill/>
        </p:spPr>
        <p:txBody>
          <a:bodyPr wrap="square" rtlCol="0">
            <a:spAutoFit/>
          </a:bodyPr>
          <a:lstStyle/>
          <a:p>
            <a:r>
              <a:rPr lang="en-US" sz="3000">
                <a:solidFill>
                  <a:srgbClr val="0E1E42"/>
                </a:solidFill>
                <a:ea typeface="+mj-lt"/>
                <a:cs typeface="+mj-lt"/>
              </a:rPr>
              <a:t>We are learning about letters and sounds so that we can read and </a:t>
            </a:r>
            <a:r>
              <a:rPr lang="en-US" sz="3000">
                <a:ea typeface="+mj-lt"/>
                <a:cs typeface="+mj-lt"/>
              </a:rPr>
              <a:t>spell</a:t>
            </a:r>
            <a:r>
              <a:rPr lang="en-US" sz="3000">
                <a:solidFill>
                  <a:srgbClr val="0E1E42"/>
                </a:solidFill>
                <a:ea typeface="+mj-lt"/>
                <a:cs typeface="+mj-lt"/>
              </a:rPr>
              <a:t> words.</a:t>
            </a:r>
            <a:endParaRPr lang="en-US" sz="3000">
              <a:solidFill>
                <a:srgbClr val="0E1E42"/>
              </a:solidFill>
            </a:endParaRPr>
          </a:p>
        </p:txBody>
      </p:sp>
      <p:sp>
        <p:nvSpPr>
          <p:cNvPr id="2" name="Rectangle: Rounded Corners 3">
            <a:extLst>
              <a:ext uri="{FF2B5EF4-FFF2-40B4-BE49-F238E27FC236}">
                <a16:creationId xmlns:a16="http://schemas.microsoft.com/office/drawing/2014/main" id="{DF1864A0-AFB9-28FE-4B81-C3F7B0021A54}"/>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9235456A-5A17-A906-9EC6-3460250EEF68}"/>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1">
            <a:extLst>
              <a:ext uri="{FF2B5EF4-FFF2-40B4-BE49-F238E27FC236}">
                <a16:creationId xmlns:a16="http://schemas.microsoft.com/office/drawing/2014/main" id="{D9C3AEA4-094C-1C92-30C8-5E727DF56A63}"/>
              </a:ext>
            </a:extLst>
          </p:cNvPr>
          <p:cNvSpPr>
            <a:spLocks noGrp="1"/>
          </p:cNvSpPr>
          <p:nvPr>
            <p:ph type="title" hasCustomPrompt="1"/>
          </p:nvPr>
        </p:nvSpPr>
        <p:spPr>
          <a:xfrm>
            <a:off x="-1" y="-796208"/>
            <a:ext cx="10890913" cy="625578"/>
          </a:xfrm>
        </p:spPr>
        <p:txBody>
          <a:bodyPr>
            <a:noAutofit/>
          </a:bodyPr>
          <a:lstStyle>
            <a:lvl1pPr algn="l" defTabSz="914400" rtl="0" eaLnBrk="1" latinLnBrk="0" hangingPunct="1">
              <a:lnSpc>
                <a:spcPct val="70000"/>
              </a:lnSpc>
              <a:spcBef>
                <a:spcPct val="0"/>
              </a:spcBef>
              <a:buNone/>
              <a:defRPr lang="en-AU" sz="4400" b="0"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Slide # Lesson intention and success criteria</a:t>
            </a:r>
            <a:endParaRPr lang="en-AU"/>
          </a:p>
        </p:txBody>
      </p:sp>
    </p:spTree>
    <p:extLst>
      <p:ext uri="{BB962C8B-B14F-4D97-AF65-F5344CB8AC3E}">
        <p14:creationId xmlns:p14="http://schemas.microsoft.com/office/powerpoint/2010/main" val="136479161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6_You do Suffix Review">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Rounded Rectangle 10">
            <a:extLst>
              <a:ext uri="{FF2B5EF4-FFF2-40B4-BE49-F238E27FC236}">
                <a16:creationId xmlns:a16="http://schemas.microsoft.com/office/drawing/2014/main" id="{52379345-FBF5-F2E3-EC52-F245817F504C}"/>
              </a:ext>
            </a:extLst>
          </p:cNvPr>
          <p:cNvSpPr/>
          <p:nvPr userDrawn="1"/>
        </p:nvSpPr>
        <p:spPr>
          <a:xfrm>
            <a:off x="283765" y="299356"/>
            <a:ext cx="2841035"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89923765-7CA4-EBAD-6BB3-F049070418AE}"/>
              </a:ext>
            </a:extLst>
          </p:cNvPr>
          <p:cNvSpPr txBox="1">
            <a:spLocks/>
          </p:cNvSpPr>
          <p:nvPr userDrawn="1"/>
        </p:nvSpPr>
        <p:spPr>
          <a:xfrm>
            <a:off x="283765" y="301851"/>
            <a:ext cx="2841034"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Suffix review</a:t>
            </a:r>
          </a:p>
        </p:txBody>
      </p:sp>
      <p:sp>
        <p:nvSpPr>
          <p:cNvPr id="5" name="Rectangle: Rounded Corners 3">
            <a:extLst>
              <a:ext uri="{FF2B5EF4-FFF2-40B4-BE49-F238E27FC236}">
                <a16:creationId xmlns:a16="http://schemas.microsoft.com/office/drawing/2014/main" id="{786FF216-9561-57B9-FBDE-AFEE46153D48}"/>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7" name="Rectangle 6">
            <a:extLst>
              <a:ext uri="{FF2B5EF4-FFF2-40B4-BE49-F238E27FC236}">
                <a16:creationId xmlns:a16="http://schemas.microsoft.com/office/drawing/2014/main" id="{F984798A-A52E-418A-D025-A5CD0DDB3065}"/>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5">
            <a:extLst>
              <a:ext uri="{FF2B5EF4-FFF2-40B4-BE49-F238E27FC236}">
                <a16:creationId xmlns:a16="http://schemas.microsoft.com/office/drawing/2014/main" id="{5BE27E0D-5003-F04C-E693-8AF595FEC0A7}"/>
              </a:ext>
            </a:extLst>
          </p:cNvPr>
          <p:cNvSpPr>
            <a:spLocks noGrp="1"/>
          </p:cNvSpPr>
          <p:nvPr>
            <p:ph type="title" hasCustomPrompt="1"/>
          </p:nvPr>
        </p:nvSpPr>
        <p:spPr>
          <a:xfrm>
            <a:off x="0" y="-1513795"/>
            <a:ext cx="10515600" cy="1325563"/>
          </a:xfrm>
        </p:spPr>
        <p:txBody>
          <a:bodyPr/>
          <a:lstStyle>
            <a:lvl1pPr>
              <a:defRPr/>
            </a:lvl1pPr>
          </a:lstStyle>
          <a:p>
            <a:r>
              <a:rPr lang="en-US"/>
              <a:t>Slide # Suffix review</a:t>
            </a:r>
            <a:endParaRPr lang="en-AU"/>
          </a:p>
        </p:txBody>
      </p:sp>
    </p:spTree>
    <p:extLst>
      <p:ext uri="{BB962C8B-B14F-4D97-AF65-F5344CB8AC3E}">
        <p14:creationId xmlns:p14="http://schemas.microsoft.com/office/powerpoint/2010/main" val="156801079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35270" y="30689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299356"/>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91356"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186589" y="285396"/>
            <a:ext cx="688952" cy="688952"/>
          </a:xfrm>
          <a:prstGeom prst="rect">
            <a:avLst/>
          </a:prstGeom>
        </p:spPr>
      </p:pic>
      <p:sp>
        <p:nvSpPr>
          <p:cNvPr id="3" name="Rectangle: Rounded Corners 3">
            <a:extLst>
              <a:ext uri="{FF2B5EF4-FFF2-40B4-BE49-F238E27FC236}">
                <a16:creationId xmlns:a16="http://schemas.microsoft.com/office/drawing/2014/main" id="{B8AA34E9-7803-8913-DA81-9EA0D9A5F5B5}"/>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6" name="Rectangle 5">
            <a:extLst>
              <a:ext uri="{FF2B5EF4-FFF2-40B4-BE49-F238E27FC236}">
                <a16:creationId xmlns:a16="http://schemas.microsoft.com/office/drawing/2014/main" id="{451A9861-DC87-9097-9774-17975CA93E7C}"/>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5">
            <a:extLst>
              <a:ext uri="{FF2B5EF4-FFF2-40B4-BE49-F238E27FC236}">
                <a16:creationId xmlns:a16="http://schemas.microsoft.com/office/drawing/2014/main" id="{5E6C933A-665D-EC6F-C020-CE4070E92D02}"/>
              </a:ext>
            </a:extLst>
          </p:cNvPr>
          <p:cNvSpPr>
            <a:spLocks noGrp="1"/>
          </p:cNvSpPr>
          <p:nvPr>
            <p:ph type="title" hasCustomPrompt="1"/>
          </p:nvPr>
        </p:nvSpPr>
        <p:spPr>
          <a:xfrm>
            <a:off x="0" y="-1513795"/>
            <a:ext cx="10515600" cy="1325563"/>
          </a:xfrm>
        </p:spPr>
        <p:txBody>
          <a:bodyPr/>
          <a:lstStyle>
            <a:lvl1pPr>
              <a:defRPr/>
            </a:lvl1pPr>
          </a:lstStyle>
          <a:p>
            <a:r>
              <a:rPr lang="en-US"/>
              <a:t>Slide # Review</a:t>
            </a:r>
            <a:endParaRPr lang="en-AU"/>
          </a:p>
        </p:txBody>
      </p:sp>
    </p:spTree>
    <p:custDataLst>
      <p:tags r:id="rId1"/>
    </p:custDataLst>
    <p:extLst>
      <p:ext uri="{BB962C8B-B14F-4D97-AF65-F5344CB8AC3E}">
        <p14:creationId xmlns:p14="http://schemas.microsoft.com/office/powerpoint/2010/main" val="147400331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Review_you do_read">
    <p:spTree>
      <p:nvGrpSpPr>
        <p:cNvPr id="1" name=""/>
        <p:cNvGrpSpPr/>
        <p:nvPr/>
      </p:nvGrpSpPr>
      <p:grpSpPr>
        <a:xfrm>
          <a:off x="0" y="0"/>
          <a:ext cx="0" cy="0"/>
          <a:chOff x="0" y="0"/>
          <a:chExt cx="0" cy="0"/>
        </a:xfrm>
      </p:grpSpPr>
      <p:sp>
        <p:nvSpPr>
          <p:cNvPr id="13" name="Rounded Rectangle 22">
            <a:extLst>
              <a:ext uri="{FF2B5EF4-FFF2-40B4-BE49-F238E27FC236}">
                <a16:creationId xmlns:a16="http://schemas.microsoft.com/office/drawing/2014/main" id="{37449614-595A-6D6A-7808-C88852ED7F77}"/>
              </a:ext>
            </a:extLst>
          </p:cNvPr>
          <p:cNvSpPr/>
          <p:nvPr userDrawn="1"/>
        </p:nvSpPr>
        <p:spPr>
          <a:xfrm>
            <a:off x="11035270" y="30689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ounded Rectangle 22">
            <a:extLst>
              <a:ext uri="{FF2B5EF4-FFF2-40B4-BE49-F238E27FC236}">
                <a16:creationId xmlns:a16="http://schemas.microsoft.com/office/drawing/2014/main" id="{500F8FE8-6C8B-1F50-C6DA-997E1ACED8C0}"/>
              </a:ext>
            </a:extLst>
          </p:cNvPr>
          <p:cNvSpPr/>
          <p:nvPr userDrawn="1"/>
        </p:nvSpPr>
        <p:spPr>
          <a:xfrm>
            <a:off x="10063988" y="30689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56722" y="318270"/>
            <a:ext cx="638589" cy="638589"/>
          </a:xfrm>
          <a:prstGeom prst="rect">
            <a:avLst/>
          </a:prstGeom>
        </p:spPr>
      </p:pic>
      <p:pic>
        <p:nvPicPr>
          <p:cNvPr id="10" name="Graphic 13" descr="Users outline">
            <a:extLst>
              <a:ext uri="{FF2B5EF4-FFF2-40B4-BE49-F238E27FC236}">
                <a16:creationId xmlns:a16="http://schemas.microsoft.com/office/drawing/2014/main" id="{066A0514-CF1A-3A3E-9F12-6D4F425854B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57871" y="293088"/>
            <a:ext cx="688952" cy="688952"/>
          </a:xfrm>
          <a:prstGeom prst="rect">
            <a:avLst/>
          </a:prstGeom>
        </p:spPr>
      </p:pic>
      <p:sp>
        <p:nvSpPr>
          <p:cNvPr id="3" name="Rectangle: Rounded Corners 3">
            <a:extLst>
              <a:ext uri="{FF2B5EF4-FFF2-40B4-BE49-F238E27FC236}">
                <a16:creationId xmlns:a16="http://schemas.microsoft.com/office/drawing/2014/main" id="{D34D1920-33FB-83AC-478B-2BDBBB162B1A}"/>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5" name="Rectangle 4">
            <a:extLst>
              <a:ext uri="{FF2B5EF4-FFF2-40B4-BE49-F238E27FC236}">
                <a16:creationId xmlns:a16="http://schemas.microsoft.com/office/drawing/2014/main" id="{31EF4645-6672-5BA1-F9DF-0238EEF625D2}"/>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5">
            <a:extLst>
              <a:ext uri="{FF2B5EF4-FFF2-40B4-BE49-F238E27FC236}">
                <a16:creationId xmlns:a16="http://schemas.microsoft.com/office/drawing/2014/main" id="{78D091B3-3A2F-EBFF-F92C-9430DEB31447}"/>
              </a:ext>
            </a:extLst>
          </p:cNvPr>
          <p:cNvSpPr>
            <a:spLocks noGrp="1"/>
          </p:cNvSpPr>
          <p:nvPr>
            <p:ph type="title" hasCustomPrompt="1"/>
          </p:nvPr>
        </p:nvSpPr>
        <p:spPr>
          <a:xfrm>
            <a:off x="0" y="-1513795"/>
            <a:ext cx="10515600" cy="1325563"/>
          </a:xfrm>
        </p:spPr>
        <p:txBody>
          <a:bodyPr/>
          <a:lstStyle>
            <a:lvl1pPr>
              <a:defRPr/>
            </a:lvl1pPr>
          </a:lstStyle>
          <a:p>
            <a:r>
              <a:rPr lang="en-US"/>
              <a:t>Slide # Review</a:t>
            </a:r>
            <a:endParaRPr lang="en-AU"/>
          </a:p>
        </p:txBody>
      </p:sp>
    </p:spTree>
    <p:custDataLst>
      <p:tags r:id="rId1"/>
    </p:custDataLst>
    <p:extLst>
      <p:ext uri="{BB962C8B-B14F-4D97-AF65-F5344CB8AC3E}">
        <p14:creationId xmlns:p14="http://schemas.microsoft.com/office/powerpoint/2010/main" val="422024075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Ph3_Break after review_Phonemic awareness">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ounded Rectangle 16">
            <a:extLst>
              <a:ext uri="{FF2B5EF4-FFF2-40B4-BE49-F238E27FC236}">
                <a16:creationId xmlns:a16="http://schemas.microsoft.com/office/drawing/2014/main" id="{BC79AE74-51F2-7677-B84D-BAD89C5114D2}"/>
              </a:ext>
            </a:extLst>
          </p:cNvPr>
          <p:cNvSpPr/>
          <p:nvPr userDrawn="1"/>
        </p:nvSpPr>
        <p:spPr>
          <a:xfrm>
            <a:off x="1876248" y="3638587"/>
            <a:ext cx="9637728" cy="2029968"/>
          </a:xfrm>
          <a:prstGeom prst="round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nvGrpSpPr>
          <p:cNvPr id="8" name="Group 7">
            <a:extLst>
              <a:ext uri="{FF2B5EF4-FFF2-40B4-BE49-F238E27FC236}">
                <a16:creationId xmlns:a16="http://schemas.microsoft.com/office/drawing/2014/main" id="{DD666460-C125-E287-D70E-E158C0C70392}"/>
              </a:ext>
            </a:extLst>
          </p:cNvPr>
          <p:cNvGrpSpPr/>
          <p:nvPr userDrawn="1"/>
        </p:nvGrpSpPr>
        <p:grpSpPr>
          <a:xfrm>
            <a:off x="0" y="892467"/>
            <a:ext cx="8060635" cy="2029968"/>
            <a:chOff x="0" y="695183"/>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695183"/>
              <a:ext cx="7611055" cy="2029968"/>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695183"/>
              <a:ext cx="2504661" cy="2029968"/>
            </a:xfrm>
            <a:prstGeom prst="roundRect">
              <a:avLst>
                <a:gd name="adj" fmla="val 0"/>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638587"/>
            <a:ext cx="1805609" cy="2029968"/>
          </a:xfrm>
          <a:prstGeom prst="roundRect">
            <a:avLst>
              <a:gd name="adj" fmla="val 0"/>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9" name="Group 8">
            <a:extLst>
              <a:ext uri="{FF2B5EF4-FFF2-40B4-BE49-F238E27FC236}">
                <a16:creationId xmlns:a16="http://schemas.microsoft.com/office/drawing/2014/main" id="{90A44D4D-26A7-FDB2-AD65-3C7F20FA23CA}"/>
              </a:ext>
            </a:extLst>
          </p:cNvPr>
          <p:cNvGrpSpPr/>
          <p:nvPr userDrawn="1"/>
        </p:nvGrpSpPr>
        <p:grpSpPr>
          <a:xfrm>
            <a:off x="2463789" y="4184400"/>
            <a:ext cx="938341" cy="938341"/>
            <a:chOff x="2463789" y="4184400"/>
            <a:chExt cx="938341" cy="938341"/>
          </a:xfrm>
          <a:solidFill>
            <a:schemeClr val="bg1"/>
          </a:solidFill>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5" name="TextBox 4">
            <a:extLst>
              <a:ext uri="{FF2B5EF4-FFF2-40B4-BE49-F238E27FC236}">
                <a16:creationId xmlns:a16="http://schemas.microsoft.com/office/drawing/2014/main" id="{CF19FFE3-8C8B-EFF6-E71E-ADA5BF61F43F}"/>
              </a:ext>
            </a:extLst>
          </p:cNvPr>
          <p:cNvSpPr txBox="1"/>
          <p:nvPr userDrawn="1"/>
        </p:nvSpPr>
        <p:spPr>
          <a:xfrm>
            <a:off x="1635090" y="1274723"/>
            <a:ext cx="6015790" cy="1200329"/>
          </a:xfrm>
          <a:prstGeom prst="rect">
            <a:avLst/>
          </a:prstGeom>
          <a:noFill/>
        </p:spPr>
        <p:txBody>
          <a:bodyPr wrap="square" rtlCol="0">
            <a:spAutoFit/>
          </a:bodyPr>
          <a:lstStyle/>
          <a:p>
            <a:r>
              <a:rPr lang="en-AU" sz="7200" b="1">
                <a:latin typeface="Calibri" panose="020F0502020204030204" pitchFamily="34" charset="0"/>
                <a:ea typeface="Calibri" panose="020F0502020204030204" pitchFamily="34" charset="0"/>
                <a:cs typeface="Calibri" panose="020F0502020204030204" pitchFamily="34" charset="0"/>
              </a:rPr>
              <a:t>End of review</a:t>
            </a:r>
          </a:p>
        </p:txBody>
      </p:sp>
      <p:sp>
        <p:nvSpPr>
          <p:cNvPr id="11" name="TextBox 10">
            <a:extLst>
              <a:ext uri="{FF2B5EF4-FFF2-40B4-BE49-F238E27FC236}">
                <a16:creationId xmlns:a16="http://schemas.microsoft.com/office/drawing/2014/main" id="{B4AD64A3-4CB3-4859-6DDD-7F1B1E421F8B}"/>
              </a:ext>
            </a:extLst>
          </p:cNvPr>
          <p:cNvSpPr txBox="1"/>
          <p:nvPr userDrawn="1"/>
        </p:nvSpPr>
        <p:spPr>
          <a:xfrm>
            <a:off x="3727221" y="4053405"/>
            <a:ext cx="7669304" cy="1200329"/>
          </a:xfrm>
          <a:prstGeom prst="rect">
            <a:avLst/>
          </a:prstGeom>
          <a:noFill/>
        </p:spPr>
        <p:txBody>
          <a:bodyPr wrap="square" rtlCol="0">
            <a:spAutoFit/>
          </a:bodyPr>
          <a:lstStyle/>
          <a:p>
            <a:r>
              <a:rPr lang="en-AU" sz="7200" b="1">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p:txBody>
      </p:sp>
      <p:sp>
        <p:nvSpPr>
          <p:cNvPr id="2" name="Rectangle 1">
            <a:extLst>
              <a:ext uri="{FF2B5EF4-FFF2-40B4-BE49-F238E27FC236}">
                <a16:creationId xmlns:a16="http://schemas.microsoft.com/office/drawing/2014/main" id="{4779E0CD-6D78-04A2-13F9-0B89B5A3B0BC}"/>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Rounded Corners 3">
            <a:extLst>
              <a:ext uri="{FF2B5EF4-FFF2-40B4-BE49-F238E27FC236}">
                <a16:creationId xmlns:a16="http://schemas.microsoft.com/office/drawing/2014/main" id="{C903034A-E141-E883-A72F-7CB4374C05A8}"/>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3" name="Title 2">
            <a:extLst>
              <a:ext uri="{FF2B5EF4-FFF2-40B4-BE49-F238E27FC236}">
                <a16:creationId xmlns:a16="http://schemas.microsoft.com/office/drawing/2014/main" id="{06CFE78F-8AE0-0A00-91E7-B45ADD6DF158}"/>
              </a:ext>
            </a:extLst>
          </p:cNvPr>
          <p:cNvSpPr>
            <a:spLocks noGrp="1"/>
          </p:cNvSpPr>
          <p:nvPr>
            <p:ph type="title" hasCustomPrompt="1"/>
          </p:nvPr>
        </p:nvSpPr>
        <p:spPr>
          <a:xfrm>
            <a:off x="0" y="-1392877"/>
            <a:ext cx="10515600" cy="1325563"/>
          </a:xfrm>
        </p:spPr>
        <p:txBody>
          <a:bodyPr/>
          <a:lstStyle>
            <a:lvl1pPr>
              <a:defRPr/>
            </a:lvl1pPr>
          </a:lstStyle>
          <a:p>
            <a:r>
              <a:rPr lang="en-US"/>
              <a:t>Slide # End of review, start of lesson</a:t>
            </a:r>
            <a:endParaRPr lang="en-AU"/>
          </a:p>
        </p:txBody>
      </p:sp>
    </p:spTree>
    <p:extLst>
      <p:ext uri="{BB962C8B-B14F-4D97-AF65-F5344CB8AC3E}">
        <p14:creationId xmlns:p14="http://schemas.microsoft.com/office/powerpoint/2010/main" val="162894852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Review_you do_read_ 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35270" y="30689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8056479" y="29783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91356"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8150362" y="296785"/>
            <a:ext cx="688952" cy="688952"/>
          </a:xfrm>
          <a:prstGeom prst="rect">
            <a:avLst/>
          </a:prstGeom>
        </p:spPr>
      </p:pic>
      <p:sp>
        <p:nvSpPr>
          <p:cNvPr id="3" name="Rectangle 2">
            <a:extLst>
              <a:ext uri="{FF2B5EF4-FFF2-40B4-BE49-F238E27FC236}">
                <a16:creationId xmlns:a16="http://schemas.microsoft.com/office/drawing/2014/main" id="{ACB74D75-318F-592A-EF79-265F9557FF4D}"/>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1">
            <a:extLst>
              <a:ext uri="{FF2B5EF4-FFF2-40B4-BE49-F238E27FC236}">
                <a16:creationId xmlns:a16="http://schemas.microsoft.com/office/drawing/2014/main" id="{31D5C20D-CC9D-0D78-92B8-3A7CABCB48FA}"/>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8" name="Title 5">
            <a:extLst>
              <a:ext uri="{FF2B5EF4-FFF2-40B4-BE49-F238E27FC236}">
                <a16:creationId xmlns:a16="http://schemas.microsoft.com/office/drawing/2014/main" id="{5EA60B49-009C-2D8A-6442-2166D6F1CE64}"/>
              </a:ext>
            </a:extLst>
          </p:cNvPr>
          <p:cNvSpPr>
            <a:spLocks noGrp="1"/>
          </p:cNvSpPr>
          <p:nvPr>
            <p:ph type="title" hasCustomPrompt="1"/>
          </p:nvPr>
        </p:nvSpPr>
        <p:spPr>
          <a:xfrm>
            <a:off x="0" y="-1513795"/>
            <a:ext cx="10515600" cy="1325563"/>
          </a:xfrm>
        </p:spPr>
        <p:txBody>
          <a:bodyPr/>
          <a:lstStyle>
            <a:lvl1pPr>
              <a:defRPr/>
            </a:lvl1pPr>
          </a:lstStyle>
          <a:p>
            <a:r>
              <a:rPr lang="en-US"/>
              <a:t>Slide # Review</a:t>
            </a:r>
            <a:endParaRPr lang="en-AU"/>
          </a:p>
        </p:txBody>
      </p:sp>
      <p:grpSp>
        <p:nvGrpSpPr>
          <p:cNvPr id="16" name="Group 15">
            <a:extLst>
              <a:ext uri="{FF2B5EF4-FFF2-40B4-BE49-F238E27FC236}">
                <a16:creationId xmlns:a16="http://schemas.microsoft.com/office/drawing/2014/main" id="{0191EDBF-E2DB-CDF8-7AD0-18D2BB2FAD54}"/>
              </a:ext>
            </a:extLst>
          </p:cNvPr>
          <p:cNvGrpSpPr/>
          <p:nvPr userDrawn="1"/>
        </p:nvGrpSpPr>
        <p:grpSpPr>
          <a:xfrm>
            <a:off x="9072263" y="306892"/>
            <a:ext cx="876718" cy="655143"/>
            <a:chOff x="10048357" y="291262"/>
            <a:chExt cx="876718" cy="655143"/>
          </a:xfrm>
        </p:grpSpPr>
        <p:sp>
          <p:nvSpPr>
            <p:cNvPr id="17" name="Rounded Rectangle 28">
              <a:extLst>
                <a:ext uri="{FF2B5EF4-FFF2-40B4-BE49-F238E27FC236}">
                  <a16:creationId xmlns:a16="http://schemas.microsoft.com/office/drawing/2014/main" id="{9825417D-21B1-4795-F538-460D6516B388}"/>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Graphic 17" descr="Glasses outline">
              <a:extLst>
                <a:ext uri="{FF2B5EF4-FFF2-40B4-BE49-F238E27FC236}">
                  <a16:creationId xmlns:a16="http://schemas.microsoft.com/office/drawing/2014/main" id="{7800AC00-92D8-DA39-B142-9E89B1B60020}"/>
                </a:ext>
              </a:extLst>
            </p:cNvPr>
            <p:cNvPicPr>
              <a:picLocks noChangeAspect="1"/>
            </p:cNvPicPr>
            <p:nvPr userDrawn="1"/>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10159737" y="307816"/>
              <a:ext cx="638589" cy="638589"/>
            </a:xfrm>
            <a:prstGeom prst="rect">
              <a:avLst/>
            </a:prstGeom>
          </p:spPr>
        </p:pic>
      </p:grpSp>
    </p:spTree>
    <p:custDataLst>
      <p:tags r:id="rId1"/>
    </p:custDataLst>
    <p:extLst>
      <p:ext uri="{BB962C8B-B14F-4D97-AF65-F5344CB8AC3E}">
        <p14:creationId xmlns:p14="http://schemas.microsoft.com/office/powerpoint/2010/main" val="6068323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CDFB88B6-FE95-884B-AEAB-63773253A451}"/>
              </a:ext>
            </a:extLst>
          </p:cNvPr>
          <p:cNvGrpSpPr/>
          <p:nvPr userDrawn="1"/>
        </p:nvGrpSpPr>
        <p:grpSpPr>
          <a:xfrm>
            <a:off x="11029911" y="248271"/>
            <a:ext cx="876718" cy="688952"/>
            <a:chOff x="11029911" y="248271"/>
            <a:chExt cx="876718" cy="688952"/>
          </a:xfrm>
        </p:grpSpPr>
        <p:sp>
          <p:nvSpPr>
            <p:cNvPr id="16" name="Rounded Rectangle 15">
              <a:extLst>
                <a:ext uri="{FF2B5EF4-FFF2-40B4-BE49-F238E27FC236}">
                  <a16:creationId xmlns:a16="http://schemas.microsoft.com/office/drawing/2014/main" id="{17C6E769-1D95-A948-AC20-E39B73A3F7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4A6F61DF-82A0-E149-A27F-30BE295E82B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13" name="Rounded Rectangle 8">
            <a:extLst>
              <a:ext uri="{FF2B5EF4-FFF2-40B4-BE49-F238E27FC236}">
                <a16:creationId xmlns:a16="http://schemas.microsoft.com/office/drawing/2014/main" id="{605937F3-0744-C4F5-E693-57C89188E775}"/>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32CC7749-7B3B-9B5B-250B-8060928550BA}"/>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3" name="Rectangle: Rounded Corners 3">
            <a:extLst>
              <a:ext uri="{FF2B5EF4-FFF2-40B4-BE49-F238E27FC236}">
                <a16:creationId xmlns:a16="http://schemas.microsoft.com/office/drawing/2014/main" id="{C3FDCB3B-ADA9-25B4-2423-FDB1BDFC75B1}"/>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4" name="Rectangle 3">
            <a:extLst>
              <a:ext uri="{FF2B5EF4-FFF2-40B4-BE49-F238E27FC236}">
                <a16:creationId xmlns:a16="http://schemas.microsoft.com/office/drawing/2014/main" id="{B872F8D3-28D2-8484-C343-0CC128578989}"/>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5F677BC4-3C57-C1AE-A269-B6ECD4529D64}"/>
              </a:ext>
            </a:extLst>
          </p:cNvPr>
          <p:cNvSpPr>
            <a:spLocks noGrp="1"/>
          </p:cNvSpPr>
          <p:nvPr>
            <p:ph type="title" hasCustomPrompt="1"/>
          </p:nvPr>
        </p:nvSpPr>
        <p:spPr>
          <a:xfrm>
            <a:off x="0" y="-1470803"/>
            <a:ext cx="10515600" cy="1325563"/>
          </a:xfrm>
        </p:spPr>
        <p:txBody>
          <a:bodyPr/>
          <a:lstStyle>
            <a:lvl1pPr>
              <a:defRPr/>
            </a:lvl1pPr>
          </a:lstStyle>
          <a:p>
            <a:r>
              <a:rPr lang="en-US"/>
              <a:t>Slide # I do</a:t>
            </a:r>
            <a:endParaRPr lang="en-AU"/>
          </a:p>
        </p:txBody>
      </p:sp>
    </p:spTree>
    <p:extLst>
      <p:ext uri="{BB962C8B-B14F-4D97-AF65-F5344CB8AC3E}">
        <p14:creationId xmlns:p14="http://schemas.microsoft.com/office/powerpoint/2010/main" val="3099775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 do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3" name="Group 2">
            <a:extLst>
              <a:ext uri="{FF2B5EF4-FFF2-40B4-BE49-F238E27FC236}">
                <a16:creationId xmlns:a16="http://schemas.microsoft.com/office/drawing/2014/main" id="{FDE43A7A-C785-9A4D-B5C2-F0B90BD65D43}"/>
              </a:ext>
            </a:extLst>
          </p:cNvPr>
          <p:cNvGrpSpPr/>
          <p:nvPr userDrawn="1"/>
        </p:nvGrpSpPr>
        <p:grpSpPr>
          <a:xfrm>
            <a:off x="11029911" y="291263"/>
            <a:ext cx="876718" cy="645960"/>
            <a:chOff x="11029911" y="291263"/>
            <a:chExt cx="876718" cy="645960"/>
          </a:xfrm>
        </p:grpSpPr>
        <p:sp>
          <p:nvSpPr>
            <p:cNvPr id="14" name="Rounded Rectangle 13">
              <a:extLst>
                <a:ext uri="{FF2B5EF4-FFF2-40B4-BE49-F238E27FC236}">
                  <a16:creationId xmlns:a16="http://schemas.microsoft.com/office/drawing/2014/main" id="{EA292C72-7B42-D043-847B-0B68F60C6A92}"/>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Pencil outline">
              <a:extLst>
                <a:ext uri="{FF2B5EF4-FFF2-40B4-BE49-F238E27FC236}">
                  <a16:creationId xmlns:a16="http://schemas.microsoft.com/office/drawing/2014/main" id="{0ADD2B5E-4346-2C41-B0DB-AFDA3BB6A85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2" name="Group 1">
            <a:extLst>
              <a:ext uri="{FF2B5EF4-FFF2-40B4-BE49-F238E27FC236}">
                <a16:creationId xmlns:a16="http://schemas.microsoft.com/office/drawing/2014/main" id="{4BFF1B36-0B73-4346-9696-F8E4C89F846D}"/>
              </a:ext>
            </a:extLst>
          </p:cNvPr>
          <p:cNvGrpSpPr/>
          <p:nvPr userDrawn="1"/>
        </p:nvGrpSpPr>
        <p:grpSpPr>
          <a:xfrm>
            <a:off x="10048357" y="248271"/>
            <a:ext cx="876718" cy="688952"/>
            <a:chOff x="10048357" y="248271"/>
            <a:chExt cx="876718" cy="688952"/>
          </a:xfrm>
        </p:grpSpPr>
        <p:sp>
          <p:nvSpPr>
            <p:cNvPr id="19" name="Rounded Rectangle 18">
              <a:extLst>
                <a:ext uri="{FF2B5EF4-FFF2-40B4-BE49-F238E27FC236}">
                  <a16:creationId xmlns:a16="http://schemas.microsoft.com/office/drawing/2014/main" id="{9BB9364C-8353-9345-9681-E45337845551}"/>
                </a:ext>
              </a:extLst>
            </p:cNvPr>
            <p:cNvSpPr/>
            <p:nvPr userDrawn="1"/>
          </p:nvSpPr>
          <p:spPr>
            <a:xfrm>
              <a:off x="10048357"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Teacher outline">
              <a:extLst>
                <a:ext uri="{FF2B5EF4-FFF2-40B4-BE49-F238E27FC236}">
                  <a16:creationId xmlns:a16="http://schemas.microsoft.com/office/drawing/2014/main" id="{807F1311-5081-AC4F-929F-54BF3E0B2CAF}"/>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5" name="Rounded Rectangle 8">
            <a:extLst>
              <a:ext uri="{FF2B5EF4-FFF2-40B4-BE49-F238E27FC236}">
                <a16:creationId xmlns:a16="http://schemas.microsoft.com/office/drawing/2014/main" id="{10004B58-D0A6-7654-4AF8-5F086D061AAC}"/>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6F93530-9C7B-BD3E-C956-B3E99F0BB63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4" name="Rectangle: Rounded Corners 3">
            <a:extLst>
              <a:ext uri="{FF2B5EF4-FFF2-40B4-BE49-F238E27FC236}">
                <a16:creationId xmlns:a16="http://schemas.microsoft.com/office/drawing/2014/main" id="{2C0F4500-1814-1F53-5433-03DC3FAA83B9}"/>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144EA2F9-BB29-7C79-528E-9DE83E90AB07}"/>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3FCDD449-DCB5-5386-DFC9-66E79FC4F3CC}"/>
              </a:ext>
            </a:extLst>
          </p:cNvPr>
          <p:cNvSpPr>
            <a:spLocks noGrp="1"/>
          </p:cNvSpPr>
          <p:nvPr>
            <p:ph type="title" hasCustomPrompt="1"/>
          </p:nvPr>
        </p:nvSpPr>
        <p:spPr>
          <a:xfrm>
            <a:off x="0" y="-1470803"/>
            <a:ext cx="10515600" cy="1325563"/>
          </a:xfrm>
        </p:spPr>
        <p:txBody>
          <a:bodyPr/>
          <a:lstStyle>
            <a:lvl1pPr>
              <a:defRPr/>
            </a:lvl1pPr>
          </a:lstStyle>
          <a:p>
            <a:r>
              <a:rPr lang="en-US"/>
              <a:t>Slide # I do</a:t>
            </a:r>
            <a:endParaRPr lang="en-AU"/>
          </a:p>
        </p:txBody>
      </p:sp>
    </p:spTree>
    <p:extLst>
      <p:ext uri="{BB962C8B-B14F-4D97-AF65-F5344CB8AC3E}">
        <p14:creationId xmlns:p14="http://schemas.microsoft.com/office/powerpoint/2010/main" val="18237980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I do + view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8D874059-AC1A-B644-B47A-44C7AC632A09}"/>
              </a:ext>
            </a:extLst>
          </p:cNvPr>
          <p:cNvGrpSpPr/>
          <p:nvPr userDrawn="1"/>
        </p:nvGrpSpPr>
        <p:grpSpPr>
          <a:xfrm>
            <a:off x="11029911" y="291262"/>
            <a:ext cx="876718" cy="655143"/>
            <a:chOff x="11029911" y="291262"/>
            <a:chExt cx="876718" cy="655143"/>
          </a:xfrm>
        </p:grpSpPr>
        <p:sp>
          <p:nvSpPr>
            <p:cNvPr id="17" name="Rounded Rectangle 16">
              <a:extLst>
                <a:ext uri="{FF2B5EF4-FFF2-40B4-BE49-F238E27FC236}">
                  <a16:creationId xmlns:a16="http://schemas.microsoft.com/office/drawing/2014/main" id="{9FA620FD-F28D-624E-B25C-B66D6BC91461}"/>
                </a:ext>
              </a:extLst>
            </p:cNvPr>
            <p:cNvSpPr/>
            <p:nvPr userDrawn="1"/>
          </p:nvSpPr>
          <p:spPr>
            <a:xfrm>
              <a:off x="11029911"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Graphic 17" descr="Glasses outline">
              <a:extLst>
                <a:ext uri="{FF2B5EF4-FFF2-40B4-BE49-F238E27FC236}">
                  <a16:creationId xmlns:a16="http://schemas.microsoft.com/office/drawing/2014/main" id="{BF7C3449-8A2D-5541-8956-BAD79DE609B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41291" y="307816"/>
              <a:ext cx="638589" cy="638589"/>
            </a:xfrm>
            <a:prstGeom prst="rect">
              <a:avLst/>
            </a:prstGeom>
          </p:spPr>
        </p:pic>
      </p:grpSp>
      <p:grpSp>
        <p:nvGrpSpPr>
          <p:cNvPr id="19" name="Group 18">
            <a:extLst>
              <a:ext uri="{FF2B5EF4-FFF2-40B4-BE49-F238E27FC236}">
                <a16:creationId xmlns:a16="http://schemas.microsoft.com/office/drawing/2014/main" id="{536E2729-83B1-A342-AF7E-FE2D6222F29A}"/>
              </a:ext>
            </a:extLst>
          </p:cNvPr>
          <p:cNvGrpSpPr/>
          <p:nvPr userDrawn="1"/>
        </p:nvGrpSpPr>
        <p:grpSpPr>
          <a:xfrm>
            <a:off x="10048357" y="248271"/>
            <a:ext cx="876718" cy="688952"/>
            <a:chOff x="10048357" y="248271"/>
            <a:chExt cx="876718" cy="688952"/>
          </a:xfrm>
        </p:grpSpPr>
        <p:sp>
          <p:nvSpPr>
            <p:cNvPr id="23" name="Rounded Rectangle 22">
              <a:extLst>
                <a:ext uri="{FF2B5EF4-FFF2-40B4-BE49-F238E27FC236}">
                  <a16:creationId xmlns:a16="http://schemas.microsoft.com/office/drawing/2014/main" id="{3EE31828-2882-5C4D-8BB1-92FCBEF6AF00}"/>
                </a:ext>
              </a:extLst>
            </p:cNvPr>
            <p:cNvSpPr/>
            <p:nvPr userDrawn="1"/>
          </p:nvSpPr>
          <p:spPr>
            <a:xfrm>
              <a:off x="10048357"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Teacher outline">
              <a:extLst>
                <a:ext uri="{FF2B5EF4-FFF2-40B4-BE49-F238E27FC236}">
                  <a16:creationId xmlns:a16="http://schemas.microsoft.com/office/drawing/2014/main" id="{3DAFC0AE-C6AE-8445-B77B-7991ED80BB93}"/>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4" name="Rounded Rectangle 8">
            <a:extLst>
              <a:ext uri="{FF2B5EF4-FFF2-40B4-BE49-F238E27FC236}">
                <a16:creationId xmlns:a16="http://schemas.microsoft.com/office/drawing/2014/main" id="{FDFBAA8C-C81D-A40D-7129-12C86FC73D88}"/>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B4F002A6-0353-30CB-A108-5690B517A39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3" name="Rectangle: Rounded Corners 3">
            <a:extLst>
              <a:ext uri="{FF2B5EF4-FFF2-40B4-BE49-F238E27FC236}">
                <a16:creationId xmlns:a16="http://schemas.microsoft.com/office/drawing/2014/main" id="{B4075533-7CFF-61CA-F42A-324751A786E2}"/>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7" name="Rectangle 6">
            <a:extLst>
              <a:ext uri="{FF2B5EF4-FFF2-40B4-BE49-F238E27FC236}">
                <a16:creationId xmlns:a16="http://schemas.microsoft.com/office/drawing/2014/main" id="{5DACF7DE-118A-1A66-A694-118CE6F5FDAF}"/>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C6D10836-DCD5-2CEF-9737-DC95E9652A1A}"/>
              </a:ext>
            </a:extLst>
          </p:cNvPr>
          <p:cNvSpPr>
            <a:spLocks noGrp="1"/>
          </p:cNvSpPr>
          <p:nvPr>
            <p:ph type="title" hasCustomPrompt="1"/>
          </p:nvPr>
        </p:nvSpPr>
        <p:spPr>
          <a:xfrm>
            <a:off x="0" y="-1470803"/>
            <a:ext cx="10515600" cy="1325563"/>
          </a:xfrm>
        </p:spPr>
        <p:txBody>
          <a:bodyPr/>
          <a:lstStyle>
            <a:lvl1pPr>
              <a:defRPr/>
            </a:lvl1pPr>
          </a:lstStyle>
          <a:p>
            <a:r>
              <a:rPr lang="en-US"/>
              <a:t>Slide # I do</a:t>
            </a:r>
            <a:endParaRPr lang="en-AU"/>
          </a:p>
        </p:txBody>
      </p:sp>
    </p:spTree>
    <p:extLst>
      <p:ext uri="{BB962C8B-B14F-4D97-AF65-F5344CB8AC3E}">
        <p14:creationId xmlns:p14="http://schemas.microsoft.com/office/powerpoint/2010/main" val="14450274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I do + view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4" name="Group 3">
            <a:extLst>
              <a:ext uri="{FF2B5EF4-FFF2-40B4-BE49-F238E27FC236}">
                <a16:creationId xmlns:a16="http://schemas.microsoft.com/office/drawing/2014/main" id="{F6858D44-258E-EF4F-817C-BAD62E4ECB37}"/>
              </a:ext>
            </a:extLst>
          </p:cNvPr>
          <p:cNvGrpSpPr/>
          <p:nvPr userDrawn="1"/>
        </p:nvGrpSpPr>
        <p:grpSpPr>
          <a:xfrm>
            <a:off x="11029911" y="291263"/>
            <a:ext cx="876718" cy="645960"/>
            <a:chOff x="11029911" y="291263"/>
            <a:chExt cx="876718" cy="645960"/>
          </a:xfrm>
        </p:grpSpPr>
        <p:sp>
          <p:nvSpPr>
            <p:cNvPr id="22" name="Rounded Rectangle 21">
              <a:extLst>
                <a:ext uri="{FF2B5EF4-FFF2-40B4-BE49-F238E27FC236}">
                  <a16:creationId xmlns:a16="http://schemas.microsoft.com/office/drawing/2014/main" id="{C2AA4B2A-AC0D-FB4B-9031-5A954AEB5F82}"/>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Pencil outline">
              <a:extLst>
                <a:ext uri="{FF2B5EF4-FFF2-40B4-BE49-F238E27FC236}">
                  <a16:creationId xmlns:a16="http://schemas.microsoft.com/office/drawing/2014/main" id="{E87D9DA4-CBF2-4042-941C-6298671D1A0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3" name="Group 2">
            <a:extLst>
              <a:ext uri="{FF2B5EF4-FFF2-40B4-BE49-F238E27FC236}">
                <a16:creationId xmlns:a16="http://schemas.microsoft.com/office/drawing/2014/main" id="{85E52806-B2E3-2340-A632-3C09619CB141}"/>
              </a:ext>
            </a:extLst>
          </p:cNvPr>
          <p:cNvGrpSpPr/>
          <p:nvPr userDrawn="1"/>
        </p:nvGrpSpPr>
        <p:grpSpPr>
          <a:xfrm>
            <a:off x="10048357" y="291262"/>
            <a:ext cx="876718" cy="655143"/>
            <a:chOff x="10048357" y="291262"/>
            <a:chExt cx="876718" cy="655143"/>
          </a:xfrm>
        </p:grpSpPr>
        <p:sp>
          <p:nvSpPr>
            <p:cNvPr id="29" name="Rounded Rectangle 28">
              <a:extLst>
                <a:ext uri="{FF2B5EF4-FFF2-40B4-BE49-F238E27FC236}">
                  <a16:creationId xmlns:a16="http://schemas.microsoft.com/office/drawing/2014/main" id="{3B212C11-8B36-A342-B007-377815F6B876}"/>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Glasses outline">
              <a:extLst>
                <a:ext uri="{FF2B5EF4-FFF2-40B4-BE49-F238E27FC236}">
                  <a16:creationId xmlns:a16="http://schemas.microsoft.com/office/drawing/2014/main" id="{38138F31-1A58-8E4E-B4D8-A91B06CB1B1E}"/>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59737" y="307816"/>
              <a:ext cx="638589" cy="638589"/>
            </a:xfrm>
            <a:prstGeom prst="rect">
              <a:avLst/>
            </a:prstGeom>
          </p:spPr>
        </p:pic>
      </p:grpSp>
      <p:grpSp>
        <p:nvGrpSpPr>
          <p:cNvPr id="2" name="Group 1">
            <a:extLst>
              <a:ext uri="{FF2B5EF4-FFF2-40B4-BE49-F238E27FC236}">
                <a16:creationId xmlns:a16="http://schemas.microsoft.com/office/drawing/2014/main" id="{76F9F639-9648-8245-990D-F1827194E14F}"/>
              </a:ext>
            </a:extLst>
          </p:cNvPr>
          <p:cNvGrpSpPr/>
          <p:nvPr userDrawn="1"/>
        </p:nvGrpSpPr>
        <p:grpSpPr>
          <a:xfrm>
            <a:off x="9066803" y="248271"/>
            <a:ext cx="876718" cy="688952"/>
            <a:chOff x="9066803" y="248271"/>
            <a:chExt cx="876718" cy="688952"/>
          </a:xfrm>
        </p:grpSpPr>
        <p:sp>
          <p:nvSpPr>
            <p:cNvPr id="32" name="Rounded Rectangle 31">
              <a:extLst>
                <a:ext uri="{FF2B5EF4-FFF2-40B4-BE49-F238E27FC236}">
                  <a16:creationId xmlns:a16="http://schemas.microsoft.com/office/drawing/2014/main" id="{484A7BA6-6F56-BF47-8CE4-7CFD033A3E0F}"/>
                </a:ext>
              </a:extLst>
            </p:cNvPr>
            <p:cNvSpPr/>
            <p:nvPr userDrawn="1"/>
          </p:nvSpPr>
          <p:spPr>
            <a:xfrm>
              <a:off x="9066803"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Teacher outline">
              <a:extLst>
                <a:ext uri="{FF2B5EF4-FFF2-40B4-BE49-F238E27FC236}">
                  <a16:creationId xmlns:a16="http://schemas.microsoft.com/office/drawing/2014/main" id="{32751847-2C42-2B45-8DB2-14421FB8C1D8}"/>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9140120" y="248271"/>
              <a:ext cx="688952" cy="688952"/>
            </a:xfrm>
            <a:prstGeom prst="rect">
              <a:avLst/>
            </a:prstGeom>
          </p:spPr>
        </p:pic>
      </p:grpSp>
      <p:sp>
        <p:nvSpPr>
          <p:cNvPr id="7" name="Rounded Rectangle 8">
            <a:extLst>
              <a:ext uri="{FF2B5EF4-FFF2-40B4-BE49-F238E27FC236}">
                <a16:creationId xmlns:a16="http://schemas.microsoft.com/office/drawing/2014/main" id="{2F2E725C-2D2B-F627-5D7A-0C7D51CD6A00}"/>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9D5E6D1B-BF47-A765-5FC2-4D7F21CBB387}"/>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5" name="Rectangle: Rounded Corners 3">
            <a:extLst>
              <a:ext uri="{FF2B5EF4-FFF2-40B4-BE49-F238E27FC236}">
                <a16:creationId xmlns:a16="http://schemas.microsoft.com/office/drawing/2014/main" id="{B5518906-D402-A0CD-6589-10D688A7EB26}"/>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10" name="Rectangle 9">
            <a:extLst>
              <a:ext uri="{FF2B5EF4-FFF2-40B4-BE49-F238E27FC236}">
                <a16:creationId xmlns:a16="http://schemas.microsoft.com/office/drawing/2014/main" id="{F1E785AB-8E11-8316-97FC-95EFC44D438E}"/>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F7073616-8D22-3B07-A12A-C6FFAC16BBDC}"/>
              </a:ext>
            </a:extLst>
          </p:cNvPr>
          <p:cNvSpPr>
            <a:spLocks noGrp="1"/>
          </p:cNvSpPr>
          <p:nvPr>
            <p:ph type="title" hasCustomPrompt="1"/>
          </p:nvPr>
        </p:nvSpPr>
        <p:spPr>
          <a:xfrm>
            <a:off x="0" y="-1470803"/>
            <a:ext cx="10515600" cy="1325563"/>
          </a:xfrm>
        </p:spPr>
        <p:txBody>
          <a:bodyPr/>
          <a:lstStyle>
            <a:lvl1pPr>
              <a:defRPr/>
            </a:lvl1pPr>
          </a:lstStyle>
          <a:p>
            <a:r>
              <a:rPr lang="en-US"/>
              <a:t>Slide # I do</a:t>
            </a:r>
            <a:endParaRPr lang="en-AU"/>
          </a:p>
        </p:txBody>
      </p:sp>
    </p:spTree>
    <p:extLst>
      <p:ext uri="{BB962C8B-B14F-4D97-AF65-F5344CB8AC3E}">
        <p14:creationId xmlns:p14="http://schemas.microsoft.com/office/powerpoint/2010/main" val="25180364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We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C647AC7A-B18F-D84E-9557-E638825AC34F}"/>
              </a:ext>
            </a:extLst>
          </p:cNvPr>
          <p:cNvGrpSpPr/>
          <p:nvPr userDrawn="1"/>
        </p:nvGrpSpPr>
        <p:grpSpPr>
          <a:xfrm>
            <a:off x="11029911" y="291263"/>
            <a:ext cx="876718" cy="645960"/>
            <a:chOff x="11029911" y="291263"/>
            <a:chExt cx="876718" cy="645960"/>
          </a:xfrm>
        </p:grpSpPr>
        <p:sp>
          <p:nvSpPr>
            <p:cNvPr id="13" name="Rounded Rectangle 12">
              <a:extLst>
                <a:ext uri="{FF2B5EF4-FFF2-40B4-BE49-F238E27FC236}">
                  <a16:creationId xmlns:a16="http://schemas.microsoft.com/office/drawing/2014/main" id="{7BEA0AEF-9E96-D24D-99EE-EDD99EA5DAC0}"/>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descr="Classroom outline">
              <a:extLst>
                <a:ext uri="{FF2B5EF4-FFF2-40B4-BE49-F238E27FC236}">
                  <a16:creationId xmlns:a16="http://schemas.microsoft.com/office/drawing/2014/main" id="{AC3DD60F-62FF-B947-B3FD-E811D0D768A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grpSp>
      <p:sp>
        <p:nvSpPr>
          <p:cNvPr id="4" name="Rounded Rectangle 8">
            <a:extLst>
              <a:ext uri="{FF2B5EF4-FFF2-40B4-BE49-F238E27FC236}">
                <a16:creationId xmlns:a16="http://schemas.microsoft.com/office/drawing/2014/main" id="{4D543769-E3A1-0023-E494-E42F465B982D}"/>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D8D0509D-FFBF-548D-4063-EB82755AFFC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3" name="Rectangle: Rounded Corners 3">
            <a:extLst>
              <a:ext uri="{FF2B5EF4-FFF2-40B4-BE49-F238E27FC236}">
                <a16:creationId xmlns:a16="http://schemas.microsoft.com/office/drawing/2014/main" id="{F1A64DFB-32D4-162E-9911-DC88087A94D5}"/>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7" name="Rectangle 6">
            <a:extLst>
              <a:ext uri="{FF2B5EF4-FFF2-40B4-BE49-F238E27FC236}">
                <a16:creationId xmlns:a16="http://schemas.microsoft.com/office/drawing/2014/main" id="{9A4467EF-679F-2470-11BD-EECEA0DDE360}"/>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F57A511A-3AF7-4BB4-F657-4431097CE3F9}"/>
              </a:ext>
            </a:extLst>
          </p:cNvPr>
          <p:cNvSpPr>
            <a:spLocks noGrp="1"/>
          </p:cNvSpPr>
          <p:nvPr>
            <p:ph type="title" hasCustomPrompt="1"/>
          </p:nvPr>
        </p:nvSpPr>
        <p:spPr>
          <a:xfrm>
            <a:off x="0" y="-1423726"/>
            <a:ext cx="10515600" cy="1325563"/>
          </a:xfrm>
        </p:spPr>
        <p:txBody>
          <a:bodyPr/>
          <a:lstStyle>
            <a:lvl1pPr>
              <a:defRPr/>
            </a:lvl1pPr>
          </a:lstStyle>
          <a:p>
            <a:r>
              <a:rPr lang="en-US"/>
              <a:t>Slide # We do</a:t>
            </a:r>
            <a:endParaRPr lang="en-AU"/>
          </a:p>
        </p:txBody>
      </p:sp>
    </p:spTree>
    <p:extLst>
      <p:ext uri="{BB962C8B-B14F-4D97-AF65-F5344CB8AC3E}">
        <p14:creationId xmlns:p14="http://schemas.microsoft.com/office/powerpoint/2010/main" val="4678622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We do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3" name="Group 2">
            <a:extLst>
              <a:ext uri="{FF2B5EF4-FFF2-40B4-BE49-F238E27FC236}">
                <a16:creationId xmlns:a16="http://schemas.microsoft.com/office/drawing/2014/main" id="{6349637D-2728-E54D-86AF-DE201417F897}"/>
              </a:ext>
            </a:extLst>
          </p:cNvPr>
          <p:cNvGrpSpPr/>
          <p:nvPr userDrawn="1"/>
        </p:nvGrpSpPr>
        <p:grpSpPr>
          <a:xfrm>
            <a:off x="10048357" y="291262"/>
            <a:ext cx="876718" cy="645960"/>
            <a:chOff x="10048357" y="291262"/>
            <a:chExt cx="876718" cy="645960"/>
          </a:xfrm>
        </p:grpSpPr>
        <p:sp>
          <p:nvSpPr>
            <p:cNvPr id="17" name="Rounded Rectangle 16">
              <a:extLst>
                <a:ext uri="{FF2B5EF4-FFF2-40B4-BE49-F238E27FC236}">
                  <a16:creationId xmlns:a16="http://schemas.microsoft.com/office/drawing/2014/main" id="{0BD3D0EF-3A5F-C74D-A4AE-57141160AE8E}"/>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Graphic 19" descr="Classroom outline">
              <a:extLst>
                <a:ext uri="{FF2B5EF4-FFF2-40B4-BE49-F238E27FC236}">
                  <a16:creationId xmlns:a16="http://schemas.microsoft.com/office/drawing/2014/main" id="{6353CBE6-94B2-E34E-9F69-3EBAD9C3EC46}"/>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grpSp>
        <p:nvGrpSpPr>
          <p:cNvPr id="2" name="Group 1">
            <a:extLst>
              <a:ext uri="{FF2B5EF4-FFF2-40B4-BE49-F238E27FC236}">
                <a16:creationId xmlns:a16="http://schemas.microsoft.com/office/drawing/2014/main" id="{B967D93F-54C2-674C-9510-9518BC33682C}"/>
              </a:ext>
            </a:extLst>
          </p:cNvPr>
          <p:cNvGrpSpPr/>
          <p:nvPr userDrawn="1"/>
        </p:nvGrpSpPr>
        <p:grpSpPr>
          <a:xfrm>
            <a:off x="11029911" y="291263"/>
            <a:ext cx="876718" cy="645960"/>
            <a:chOff x="11029911" y="291263"/>
            <a:chExt cx="876718" cy="645960"/>
          </a:xfrm>
        </p:grpSpPr>
        <p:sp>
          <p:nvSpPr>
            <p:cNvPr id="22" name="Rounded Rectangle 21">
              <a:extLst>
                <a:ext uri="{FF2B5EF4-FFF2-40B4-BE49-F238E27FC236}">
                  <a16:creationId xmlns:a16="http://schemas.microsoft.com/office/drawing/2014/main" id="{8D5D58A0-553A-6F42-9085-C32566CB4DA4}"/>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Pencil outline">
              <a:extLst>
                <a:ext uri="{FF2B5EF4-FFF2-40B4-BE49-F238E27FC236}">
                  <a16:creationId xmlns:a16="http://schemas.microsoft.com/office/drawing/2014/main" id="{1DA28767-8D33-4547-A0BE-EC70106C045B}"/>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grpSp>
      <p:sp>
        <p:nvSpPr>
          <p:cNvPr id="5" name="Rounded Rectangle 8">
            <a:extLst>
              <a:ext uri="{FF2B5EF4-FFF2-40B4-BE49-F238E27FC236}">
                <a16:creationId xmlns:a16="http://schemas.microsoft.com/office/drawing/2014/main" id="{600EFB9D-E877-DECD-FFDB-10B3D3DB967C}"/>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B1284D8A-7BEB-A15E-2D17-A41D1EFE314A}"/>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4" name="Rectangle: Rounded Corners 3">
            <a:extLst>
              <a:ext uri="{FF2B5EF4-FFF2-40B4-BE49-F238E27FC236}">
                <a16:creationId xmlns:a16="http://schemas.microsoft.com/office/drawing/2014/main" id="{871F5A86-7749-5E04-D1B7-AE6B1FB12CFE}"/>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B328B6B4-A2BA-90EB-0CF2-5114A21020CE}"/>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6ED5DBC1-BE74-A173-CA9C-306F7C8A19FB}"/>
              </a:ext>
            </a:extLst>
          </p:cNvPr>
          <p:cNvSpPr>
            <a:spLocks noGrp="1"/>
          </p:cNvSpPr>
          <p:nvPr>
            <p:ph type="title" hasCustomPrompt="1"/>
          </p:nvPr>
        </p:nvSpPr>
        <p:spPr>
          <a:xfrm>
            <a:off x="0" y="-1423726"/>
            <a:ext cx="10515600" cy="1325563"/>
          </a:xfrm>
        </p:spPr>
        <p:txBody>
          <a:bodyPr/>
          <a:lstStyle>
            <a:lvl1pPr>
              <a:defRPr/>
            </a:lvl1pPr>
          </a:lstStyle>
          <a:p>
            <a:r>
              <a:rPr lang="en-US"/>
              <a:t>Slide # We do</a:t>
            </a:r>
            <a:endParaRPr lang="en-AU"/>
          </a:p>
        </p:txBody>
      </p:sp>
    </p:spTree>
    <p:extLst>
      <p:ext uri="{BB962C8B-B14F-4D97-AF65-F5344CB8AC3E}">
        <p14:creationId xmlns:p14="http://schemas.microsoft.com/office/powerpoint/2010/main" val="11662526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We do + view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5D2254C3-DF68-D84F-9254-1DAFA518F3B8}"/>
              </a:ext>
            </a:extLst>
          </p:cNvPr>
          <p:cNvGrpSpPr/>
          <p:nvPr userDrawn="1"/>
        </p:nvGrpSpPr>
        <p:grpSpPr>
          <a:xfrm>
            <a:off x="10048357" y="291262"/>
            <a:ext cx="876718" cy="645960"/>
            <a:chOff x="10048357" y="291262"/>
            <a:chExt cx="876718" cy="645960"/>
          </a:xfrm>
        </p:grpSpPr>
        <p:sp>
          <p:nvSpPr>
            <p:cNvPr id="20" name="Rounded Rectangle 19">
              <a:extLst>
                <a:ext uri="{FF2B5EF4-FFF2-40B4-BE49-F238E27FC236}">
                  <a16:creationId xmlns:a16="http://schemas.microsoft.com/office/drawing/2014/main" id="{9E58A593-3233-CA42-83B4-1E3E8480DE10}"/>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Classroom outline">
              <a:extLst>
                <a:ext uri="{FF2B5EF4-FFF2-40B4-BE49-F238E27FC236}">
                  <a16:creationId xmlns:a16="http://schemas.microsoft.com/office/drawing/2014/main" id="{6F54825B-D061-554E-8795-C80CCA1FAD9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grpSp>
        <p:nvGrpSpPr>
          <p:cNvPr id="3" name="Group 2">
            <a:extLst>
              <a:ext uri="{FF2B5EF4-FFF2-40B4-BE49-F238E27FC236}">
                <a16:creationId xmlns:a16="http://schemas.microsoft.com/office/drawing/2014/main" id="{D7188C64-387D-734F-AD01-909A74B21E0C}"/>
              </a:ext>
            </a:extLst>
          </p:cNvPr>
          <p:cNvGrpSpPr/>
          <p:nvPr userDrawn="1"/>
        </p:nvGrpSpPr>
        <p:grpSpPr>
          <a:xfrm>
            <a:off x="11029911" y="291262"/>
            <a:ext cx="876718" cy="655143"/>
            <a:chOff x="11029911" y="291262"/>
            <a:chExt cx="876718" cy="655143"/>
          </a:xfrm>
        </p:grpSpPr>
        <p:sp>
          <p:nvSpPr>
            <p:cNvPr id="23" name="Rounded Rectangle 22">
              <a:extLst>
                <a:ext uri="{FF2B5EF4-FFF2-40B4-BE49-F238E27FC236}">
                  <a16:creationId xmlns:a16="http://schemas.microsoft.com/office/drawing/2014/main" id="{1519E285-F3BE-C440-8B3E-952FAE42C11F}"/>
                </a:ext>
              </a:extLst>
            </p:cNvPr>
            <p:cNvSpPr/>
            <p:nvPr userDrawn="1"/>
          </p:nvSpPr>
          <p:spPr>
            <a:xfrm>
              <a:off x="11029911"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CBCFCB70-0D0D-7040-BD4B-0E8334C29D86}"/>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grpSp>
      <p:sp>
        <p:nvSpPr>
          <p:cNvPr id="5" name="Rounded Rectangle 8">
            <a:extLst>
              <a:ext uri="{FF2B5EF4-FFF2-40B4-BE49-F238E27FC236}">
                <a16:creationId xmlns:a16="http://schemas.microsoft.com/office/drawing/2014/main" id="{9C9E58E3-C79E-2277-CAFB-79F43B238513}"/>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7A338333-EEFC-B9E7-5C24-579E35B6FF7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4" name="Rectangle: Rounded Corners 3">
            <a:extLst>
              <a:ext uri="{FF2B5EF4-FFF2-40B4-BE49-F238E27FC236}">
                <a16:creationId xmlns:a16="http://schemas.microsoft.com/office/drawing/2014/main" id="{BD2C53CC-9560-8C3D-AF9A-BBEC569AE5D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E69E9357-996E-B146-4C4A-2DFCCFBB06C0}"/>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6FD51303-F8B0-B81F-2F67-F9C90193759D}"/>
              </a:ext>
            </a:extLst>
          </p:cNvPr>
          <p:cNvSpPr>
            <a:spLocks noGrp="1"/>
          </p:cNvSpPr>
          <p:nvPr>
            <p:ph type="title" hasCustomPrompt="1"/>
          </p:nvPr>
        </p:nvSpPr>
        <p:spPr>
          <a:xfrm>
            <a:off x="0" y="-1423726"/>
            <a:ext cx="10515600" cy="1325563"/>
          </a:xfrm>
        </p:spPr>
        <p:txBody>
          <a:bodyPr/>
          <a:lstStyle>
            <a:lvl1pPr>
              <a:defRPr/>
            </a:lvl1pPr>
          </a:lstStyle>
          <a:p>
            <a:r>
              <a:rPr lang="en-US"/>
              <a:t>Slide # We do</a:t>
            </a:r>
            <a:endParaRPr lang="en-AU"/>
          </a:p>
        </p:txBody>
      </p:sp>
    </p:spTree>
    <p:extLst>
      <p:ext uri="{BB962C8B-B14F-4D97-AF65-F5344CB8AC3E}">
        <p14:creationId xmlns:p14="http://schemas.microsoft.com/office/powerpoint/2010/main" val="23593648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ags" Target="../tags/tag2.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95DAE1-7B8B-4C7C-83FF-3DD6341096D6}" type="datetimeFigureOut">
              <a:rPr lang="en-AU" smtClean="0"/>
              <a:t>17/12/2025</a:t>
            </a:fld>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2021 Commonwealth of Australia, unless otherwise indicated. Creative Commons Attribution 4.0, unless otherwise indicated.</a:t>
            </a:r>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custDataLst>
      <p:tags r:id="rId26"/>
    </p:custDataLst>
    <p:extLst>
      <p:ext uri="{BB962C8B-B14F-4D97-AF65-F5344CB8AC3E}">
        <p14:creationId xmlns:p14="http://schemas.microsoft.com/office/powerpoint/2010/main" val="1034081160"/>
      </p:ext>
    </p:extLst>
  </p:cSld>
  <p:clrMap bg1="lt1" tx1="dk1" bg2="lt2" tx2="dk2" accent1="accent1" accent2="accent2" accent3="accent3" accent4="accent4" accent5="accent5" accent6="accent6" hlink="hlink" folHlink="folHlink"/>
  <p:sldLayoutIdLst>
    <p:sldLayoutId id="2147483672" r:id="rId1"/>
    <p:sldLayoutId id="2147483717" r:id="rId2"/>
    <p:sldLayoutId id="2147483691" r:id="rId3"/>
    <p:sldLayoutId id="2147483700" r:id="rId4"/>
    <p:sldLayoutId id="2147483701" r:id="rId5"/>
    <p:sldLayoutId id="2147483704" r:id="rId6"/>
    <p:sldLayoutId id="2147483697" r:id="rId7"/>
    <p:sldLayoutId id="2147483699" r:id="rId8"/>
    <p:sldLayoutId id="2147483702" r:id="rId9"/>
    <p:sldLayoutId id="2147483703" r:id="rId10"/>
    <p:sldLayoutId id="2147483706" r:id="rId11"/>
    <p:sldLayoutId id="2147483698" r:id="rId12"/>
    <p:sldLayoutId id="2147483723" r:id="rId13"/>
    <p:sldLayoutId id="2147483705" r:id="rId14"/>
    <p:sldLayoutId id="2147483695" r:id="rId15"/>
    <p:sldLayoutId id="2147483692" r:id="rId16"/>
    <p:sldLayoutId id="2147483693" r:id="rId17"/>
    <p:sldLayoutId id="2147483694" r:id="rId18"/>
    <p:sldLayoutId id="2147483716" r:id="rId19"/>
    <p:sldLayoutId id="2147483715" r:id="rId20"/>
    <p:sldLayoutId id="2147483710" r:id="rId21"/>
    <p:sldLayoutId id="2147483711" r:id="rId22"/>
    <p:sldLayoutId id="2147483712" r:id="rId23"/>
    <p:sldLayoutId id="2147483722" r:id="rId2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2.xml"/></Relationships>
</file>

<file path=ppt/slides/_rels/slide1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2.xml"/><Relationship Id="rId1" Type="http://schemas.openxmlformats.org/officeDocument/2006/relationships/slideLayout" Target="../slideLayouts/slideLayout21.xml"/><Relationship Id="rId4" Type="http://schemas.openxmlformats.org/officeDocument/2006/relationships/image" Target="../media/image41.sv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tags" Target="../tags/tag10.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tags" Target="../tags/tag11.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5.xml"/><Relationship Id="rId1" Type="http://schemas.openxmlformats.org/officeDocument/2006/relationships/tags" Target="../tags/tag1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5.xml"/><Relationship Id="rId1" Type="http://schemas.openxmlformats.org/officeDocument/2006/relationships/tags" Target="../tags/tag13.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5.xml"/><Relationship Id="rId1" Type="http://schemas.openxmlformats.org/officeDocument/2006/relationships/tags" Target="../tags/tag14.xml"/></Relationships>
</file>

<file path=ppt/slides/_rels/slide2.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audio" Target="../media/media1.m4a"/><Relationship Id="rId7" Type="http://schemas.microsoft.com/office/2017/04/relationships/track" Target="../media/track1.vtt"/><Relationship Id="rId2" Type="http://schemas.microsoft.com/office/2007/relationships/media" Target="../media/media1.m4a"/><Relationship Id="rId1" Type="http://schemas.openxmlformats.org/officeDocument/2006/relationships/tags" Target="../tags/tag7.xml"/><Relationship Id="rId6" Type="http://schemas.openxmlformats.org/officeDocument/2006/relationships/image" Target="../media/image28.png"/><Relationship Id="rId5" Type="http://schemas.openxmlformats.org/officeDocument/2006/relationships/notesSlide" Target="../notesSlides/notesSlide2.xml"/><Relationship Id="rId4"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5.xml"/><Relationship Id="rId1" Type="http://schemas.openxmlformats.org/officeDocument/2006/relationships/tags" Target="../tags/tag15.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9.xml"/><Relationship Id="rId1" Type="http://schemas.openxmlformats.org/officeDocument/2006/relationships/tags" Target="../tags/tag16.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9.xml"/><Relationship Id="rId1" Type="http://schemas.openxmlformats.org/officeDocument/2006/relationships/tags" Target="../tags/tag17.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9.xml"/><Relationship Id="rId1" Type="http://schemas.openxmlformats.org/officeDocument/2006/relationships/tags" Target="../tags/tag18.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9.xml"/><Relationship Id="rId1" Type="http://schemas.openxmlformats.org/officeDocument/2006/relationships/tags" Target="../tags/tag19.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4.xml"/><Relationship Id="rId1" Type="http://schemas.openxmlformats.org/officeDocument/2006/relationships/tags" Target="../tags/tag20.xml"/><Relationship Id="rId4" Type="http://schemas.openxmlformats.org/officeDocument/2006/relationships/image" Target="../media/image42.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4.xml"/><Relationship Id="rId1" Type="http://schemas.openxmlformats.org/officeDocument/2006/relationships/tags" Target="../tags/tag21.xml"/><Relationship Id="rId5" Type="http://schemas.openxmlformats.org/officeDocument/2006/relationships/image" Target="../media/image43.png"/><Relationship Id="rId4" Type="http://schemas.openxmlformats.org/officeDocument/2006/relationships/image" Target="../media/image42.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4.xml"/><Relationship Id="rId1" Type="http://schemas.openxmlformats.org/officeDocument/2006/relationships/tags" Target="../tags/tag22.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1.xml"/><Relationship Id="rId1" Type="http://schemas.openxmlformats.org/officeDocument/2006/relationships/tags" Target="../tags/tag23.xml"/><Relationship Id="rId4" Type="http://schemas.openxmlformats.org/officeDocument/2006/relationships/image" Target="../media/image45.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1.xml"/><Relationship Id="rId1" Type="http://schemas.openxmlformats.org/officeDocument/2006/relationships/tags" Target="../tags/tag24.xml"/><Relationship Id="rId5" Type="http://schemas.openxmlformats.org/officeDocument/2006/relationships/image" Target="../media/image46.png"/><Relationship Id="rId4" Type="http://schemas.openxmlformats.org/officeDocument/2006/relationships/image" Target="../media/image45.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4.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1.xml"/><Relationship Id="rId1" Type="http://schemas.openxmlformats.org/officeDocument/2006/relationships/tags" Target="../tags/tag25.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6.xml"/><Relationship Id="rId1" Type="http://schemas.openxmlformats.org/officeDocument/2006/relationships/tags" Target="../tags/tag26.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0.xml"/><Relationship Id="rId1" Type="http://schemas.openxmlformats.org/officeDocument/2006/relationships/tags" Target="../tags/tag27.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5.xml"/><Relationship Id="rId1" Type="http://schemas.openxmlformats.org/officeDocument/2006/relationships/tags" Target="../tags/tag28.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9.xml"/><Relationship Id="rId1" Type="http://schemas.openxmlformats.org/officeDocument/2006/relationships/tags" Target="../tags/tag29.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4.xml"/><Relationship Id="rId1" Type="http://schemas.openxmlformats.org/officeDocument/2006/relationships/tags" Target="../tags/tag30.xml"/><Relationship Id="rId5" Type="http://schemas.openxmlformats.org/officeDocument/2006/relationships/image" Target="../media/image41.svg"/><Relationship Id="rId4" Type="http://schemas.openxmlformats.org/officeDocument/2006/relationships/image" Target="../media/image40.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1.xml"/><Relationship Id="rId1" Type="http://schemas.openxmlformats.org/officeDocument/2006/relationships/tags" Target="../tags/tag31.xml"/><Relationship Id="rId5" Type="http://schemas.openxmlformats.org/officeDocument/2006/relationships/image" Target="../media/image41.svg"/><Relationship Id="rId4" Type="http://schemas.openxmlformats.org/officeDocument/2006/relationships/image" Target="../media/image40.png"/></Relationships>
</file>

<file path=ppt/slides/_rels/slide37.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notesSlide" Target="../notesSlides/notesSlide37.xml"/><Relationship Id="rId7" Type="http://schemas.openxmlformats.org/officeDocument/2006/relationships/image" Target="../media/image7.svg"/><Relationship Id="rId12" Type="http://schemas.openxmlformats.org/officeDocument/2006/relationships/image" Target="../media/image51.png"/><Relationship Id="rId2" Type="http://schemas.openxmlformats.org/officeDocument/2006/relationships/slideLayout" Target="../slideLayouts/slideLayout15.xml"/><Relationship Id="rId1" Type="http://schemas.openxmlformats.org/officeDocument/2006/relationships/tags" Target="../tags/tag32.xml"/><Relationship Id="rId6" Type="http://schemas.openxmlformats.org/officeDocument/2006/relationships/image" Target="../media/image6.png"/><Relationship Id="rId11" Type="http://schemas.openxmlformats.org/officeDocument/2006/relationships/image" Target="../media/image50.png"/><Relationship Id="rId5" Type="http://schemas.openxmlformats.org/officeDocument/2006/relationships/image" Target="../media/image5.svg"/><Relationship Id="rId10" Type="http://schemas.openxmlformats.org/officeDocument/2006/relationships/image" Target="../media/image42.png"/><Relationship Id="rId4" Type="http://schemas.openxmlformats.org/officeDocument/2006/relationships/image" Target="../media/image4.png"/><Relationship Id="rId9" Type="http://schemas.openxmlformats.org/officeDocument/2006/relationships/image" Target="../media/image49.sv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4.xml"/><Relationship Id="rId1" Type="http://schemas.openxmlformats.org/officeDocument/2006/relationships/tags" Target="../tags/tag33.xml"/><Relationship Id="rId4" Type="http://schemas.openxmlformats.org/officeDocument/2006/relationships/image" Target="../media/image52.png"/></Relationships>
</file>

<file path=ppt/slides/_rels/slide3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39.xml"/><Relationship Id="rId1" Type="http://schemas.openxmlformats.org/officeDocument/2006/relationships/slideLayout" Target="../slideLayouts/slideLayout12.xml"/><Relationship Id="rId6" Type="http://schemas.openxmlformats.org/officeDocument/2006/relationships/image" Target="../media/image56.svg"/><Relationship Id="rId5" Type="http://schemas.openxmlformats.org/officeDocument/2006/relationships/image" Target="../media/image55.png"/><Relationship Id="rId4" Type="http://schemas.openxmlformats.org/officeDocument/2006/relationships/image" Target="../media/image54.sv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7" Type="http://schemas.openxmlformats.org/officeDocument/2006/relationships/image" Target="../media/image33.svg"/><Relationship Id="rId2" Type="http://schemas.openxmlformats.org/officeDocument/2006/relationships/slideLayout" Target="../slideLayouts/slideLayout22.xml"/><Relationship Id="rId1" Type="http://schemas.openxmlformats.org/officeDocument/2006/relationships/tags" Target="../tags/tag8.xml"/><Relationship Id="rId6" Type="http://schemas.openxmlformats.org/officeDocument/2006/relationships/image" Target="../media/image32.png"/><Relationship Id="rId5" Type="http://schemas.openxmlformats.org/officeDocument/2006/relationships/image" Target="../media/image31.svg"/><Relationship Id="rId4" Type="http://schemas.openxmlformats.org/officeDocument/2006/relationships/image" Target="../media/image30.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2.xml"/></Relationships>
</file>

<file path=ppt/slides/_rels/slide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6.xml"/><Relationship Id="rId1" Type="http://schemas.openxmlformats.org/officeDocument/2006/relationships/slideLayout" Target="../slideLayouts/slideLayout21.xml"/><Relationship Id="rId5" Type="http://schemas.openxmlformats.org/officeDocument/2006/relationships/image" Target="../media/image36.png"/><Relationship Id="rId4" Type="http://schemas.openxmlformats.org/officeDocument/2006/relationships/image" Target="../media/image35.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2.xml"/></Relationships>
</file>

<file path=ppt/slides/_rels/slide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9.xml"/><Relationship Id="rId1" Type="http://schemas.openxmlformats.org/officeDocument/2006/relationships/slideLayout" Target="../slideLayouts/slideLayout21.xml"/><Relationship Id="rId5" Type="http://schemas.openxmlformats.org/officeDocument/2006/relationships/image" Target="../media/image39.png"/><Relationship Id="rId4" Type="http://schemas.openxmlformats.org/officeDocument/2006/relationships/image" Target="../media/image3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192CB3-B945-9406-F3AE-9F952F274A67}"/>
              </a:ext>
            </a:extLst>
          </p:cNvPr>
          <p:cNvSpPr>
            <a:spLocks noGrp="1"/>
          </p:cNvSpPr>
          <p:nvPr>
            <p:ph type="title"/>
          </p:nvPr>
        </p:nvSpPr>
        <p:spPr>
          <a:xfrm>
            <a:off x="0" y="-743982"/>
            <a:ext cx="7997588" cy="545929"/>
          </a:xfrm>
        </p:spPr>
        <p:txBody>
          <a:bodyPr/>
          <a:lstStyle/>
          <a:p>
            <a:pPr algn="l"/>
            <a:r>
              <a:rPr lang="en-US" sz="800" b="1" dirty="0">
                <a:solidFill>
                  <a:schemeClr val="bg2"/>
                </a:solidFill>
              </a:rPr>
              <a:t>Slide 1 Phase 17 lesson 3 Explicit teaching </a:t>
            </a:r>
            <a:r>
              <a:rPr lang="en-US" sz="800" b="1" dirty="0" err="1">
                <a:solidFill>
                  <a:schemeClr val="bg2"/>
                </a:solidFill>
              </a:rPr>
              <a:t>dge</a:t>
            </a:r>
            <a:r>
              <a:rPr lang="en-US" sz="800" b="1" dirty="0">
                <a:solidFill>
                  <a:schemeClr val="bg2"/>
                </a:solidFill>
              </a:rPr>
              <a:t> says /j/ </a:t>
            </a:r>
            <a:endParaRPr lang="en-US" sz="800" dirty="0">
              <a:solidFill>
                <a:schemeClr val="bg2"/>
              </a:solidFill>
            </a:endParaRPr>
          </a:p>
        </p:txBody>
      </p:sp>
      <p:sp>
        <p:nvSpPr>
          <p:cNvPr id="4" name="TextBox 3">
            <a:extLst>
              <a:ext uri="{FF2B5EF4-FFF2-40B4-BE49-F238E27FC236}">
                <a16:creationId xmlns:a16="http://schemas.microsoft.com/office/drawing/2014/main" id="{FC4A5C71-044B-FB8D-B1CC-8CB06D9C638B}"/>
              </a:ext>
            </a:extLst>
          </p:cNvPr>
          <p:cNvSpPr txBox="1"/>
          <p:nvPr/>
        </p:nvSpPr>
        <p:spPr>
          <a:xfrm>
            <a:off x="275572" y="2817603"/>
            <a:ext cx="5820428" cy="1815882"/>
          </a:xfrm>
          <a:prstGeom prst="rect">
            <a:avLst/>
          </a:prstGeom>
          <a:noFill/>
        </p:spPr>
        <p:txBody>
          <a:bodyPr wrap="square">
            <a:spAutoFit/>
          </a:bodyPr>
          <a:lstStyle/>
          <a:p>
            <a:pPr algn="ctr"/>
            <a:r>
              <a:rPr lang="en-GB" sz="2800"/>
              <a:t>schwa   </a:t>
            </a:r>
          </a:p>
          <a:p>
            <a:pPr algn="ctr"/>
            <a:r>
              <a:rPr lang="en-GB" sz="2800"/>
              <a:t>soft g and c </a:t>
            </a:r>
          </a:p>
          <a:p>
            <a:pPr algn="ctr"/>
            <a:r>
              <a:rPr lang="en-US" sz="2800"/>
              <a:t>suffix -er  </a:t>
            </a:r>
          </a:p>
          <a:p>
            <a:pPr algn="ctr"/>
            <a:r>
              <a:rPr lang="en-GB" sz="2800"/>
              <a:t>water    eyes</a:t>
            </a:r>
          </a:p>
        </p:txBody>
      </p:sp>
      <p:sp>
        <p:nvSpPr>
          <p:cNvPr id="7" name="TextBox 6">
            <a:extLst>
              <a:ext uri="{FF2B5EF4-FFF2-40B4-BE49-F238E27FC236}">
                <a16:creationId xmlns:a16="http://schemas.microsoft.com/office/drawing/2014/main" id="{9890F197-D46C-9CA8-EE12-3BF470C0CDC9}"/>
              </a:ext>
            </a:extLst>
          </p:cNvPr>
          <p:cNvSpPr txBox="1"/>
          <p:nvPr/>
        </p:nvSpPr>
        <p:spPr>
          <a:xfrm>
            <a:off x="5958214" y="3482499"/>
            <a:ext cx="6096000" cy="1200329"/>
          </a:xfrm>
          <a:prstGeom prst="rect">
            <a:avLst/>
          </a:prstGeom>
          <a:noFill/>
        </p:spPr>
        <p:txBody>
          <a:bodyPr wrap="square">
            <a:spAutoFit/>
          </a:bodyPr>
          <a:lstStyle/>
          <a:p>
            <a:pPr marL="0" indent="0" algn="ctr">
              <a:buNone/>
            </a:pPr>
            <a:r>
              <a:rPr lang="en-AU" sz="3600" b="1" err="1"/>
              <a:t>dge</a:t>
            </a:r>
            <a:r>
              <a:rPr lang="en-AU" sz="3600" b="1"/>
              <a:t> says /</a:t>
            </a:r>
            <a:r>
              <a:rPr lang="en-AU" sz="3600" b="1">
                <a:ea typeface="Calibri" panose="020F0502020204030204" pitchFamily="34" charset="0"/>
                <a:cs typeface="Calibri" panose="020F0502020204030204" pitchFamily="34" charset="0"/>
              </a:rPr>
              <a:t>j</a:t>
            </a:r>
            <a:r>
              <a:rPr lang="en-AU" sz="3600" b="1"/>
              <a:t>/   </a:t>
            </a:r>
          </a:p>
          <a:p>
            <a:pPr marL="0" indent="0" algn="ctr">
              <a:buNone/>
            </a:pPr>
            <a:r>
              <a:rPr lang="en-AU" sz="3600" b="1"/>
              <a:t>move</a:t>
            </a:r>
            <a:endParaRPr lang="en-AU" sz="3600" b="1">
              <a:solidFill>
                <a:srgbClr val="0E1E42"/>
              </a:solidFill>
            </a:endParaRPr>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7E6C2D-4D62-496F-F3DE-95030E55AE06}"/>
              </a:ext>
            </a:extLst>
          </p:cNvPr>
          <p:cNvSpPr>
            <a:spLocks noGrp="1"/>
          </p:cNvSpPr>
          <p:nvPr>
            <p:ph type="title"/>
          </p:nvPr>
        </p:nvSpPr>
        <p:spPr>
          <a:xfrm>
            <a:off x="0" y="-1521888"/>
            <a:ext cx="10515600" cy="1325563"/>
          </a:xfrm>
        </p:spPr>
        <p:txBody>
          <a:bodyPr/>
          <a:lstStyle/>
          <a:p>
            <a:r>
              <a:rPr lang="en-AU" sz="800">
                <a:solidFill>
                  <a:schemeClr val="bg2"/>
                </a:solidFill>
                <a:latin typeface="+mn-lt"/>
              </a:rPr>
              <a:t>Slide 10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1763486" y="2676435"/>
            <a:ext cx="10143220" cy="12003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000">
                <a:solidFill>
                  <a:srgbClr val="4557AD"/>
                </a:solidFill>
                <a:latin typeface="Tenorite" pitchFamily="2" charset="0"/>
                <a:ea typeface="Verdana" panose="020B0604030504040204" pitchFamily="34" charset="0"/>
                <a:cs typeface="Verdana" panose="020B0604030504040204" pitchFamily="34" charset="0"/>
              </a:rPr>
              <a:t>water        eyes</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8637574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E5BD0B-E140-5477-BE01-F8F9AA3D41B3}"/>
              </a:ext>
            </a:extLst>
          </p:cNvPr>
          <p:cNvSpPr>
            <a:spLocks noGrp="1"/>
          </p:cNvSpPr>
          <p:nvPr>
            <p:ph type="title"/>
          </p:nvPr>
        </p:nvSpPr>
        <p:spPr>
          <a:xfrm>
            <a:off x="0" y="-1313088"/>
            <a:ext cx="10515600" cy="1325563"/>
          </a:xfrm>
        </p:spPr>
        <p:txBody>
          <a:bodyPr/>
          <a:lstStyle/>
          <a:p>
            <a:r>
              <a:rPr lang="en-AU" sz="800">
                <a:solidFill>
                  <a:schemeClr val="bg2"/>
                </a:solidFill>
                <a:latin typeface="+mn-lt"/>
              </a:rPr>
              <a:t>Slide 11 </a:t>
            </a:r>
            <a:r>
              <a:rPr lang="en-AU" sz="800" kern="1200">
                <a:solidFill>
                  <a:schemeClr val="bg2"/>
                </a:solidFill>
                <a:effectLst/>
                <a:latin typeface="+mn-lt"/>
                <a:ea typeface="+mj-ea"/>
                <a:cs typeface="+mj-cs"/>
              </a:rPr>
              <a:t>Review 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430735" y="1776240"/>
            <a:ext cx="11310572" cy="3305520"/>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GB" sz="5800">
                <a:solidFill>
                  <a:srgbClr val="4557AD"/>
                </a:solidFill>
                <a:latin typeface="Tenorite" pitchFamily="2" charset="0"/>
                <a:ea typeface="Verdana" panose="020B0604030504040204" pitchFamily="34" charset="0"/>
                <a:cs typeface="Verdana" panose="020B0604030504040204" pitchFamily="34" charset="0"/>
              </a:rPr>
              <a:t>The sheep got its fleece stuck on the fence in the gorge. The farmer was concerned so she gave it extra water back in the paddock.</a:t>
            </a:r>
            <a:endParaRPr lang="en-AU" sz="58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2597794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935530F-870A-B513-EF82-108017879D66}"/>
              </a:ext>
            </a:extLst>
          </p:cNvPr>
          <p:cNvSpPr>
            <a:spLocks noGrp="1"/>
          </p:cNvSpPr>
          <p:nvPr>
            <p:ph type="title"/>
          </p:nvPr>
        </p:nvSpPr>
        <p:spPr>
          <a:xfrm>
            <a:off x="0" y="-1435526"/>
            <a:ext cx="10515600" cy="1325563"/>
          </a:xfrm>
        </p:spPr>
        <p:txBody>
          <a:bodyPr>
            <a:normAutofit/>
          </a:bodyPr>
          <a:lstStyle/>
          <a:p>
            <a:r>
              <a:rPr lang="en-AU" sz="800">
                <a:solidFill>
                  <a:schemeClr val="bg2"/>
                </a:solidFill>
                <a:latin typeface="+mn-lt"/>
              </a:rPr>
              <a:t>Slide 12 </a:t>
            </a:r>
            <a:r>
              <a:rPr lang="en-AU" sz="800" kern="1200">
                <a:solidFill>
                  <a:schemeClr val="bg2"/>
                </a:solidFill>
                <a:effectLst/>
                <a:latin typeface="+mn-lt"/>
                <a:ea typeface="+mj-ea"/>
                <a:cs typeface="+mj-cs"/>
              </a:rPr>
              <a:t>Review 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2" name="Graphic 1" descr="Pencil outline">
            <a:extLst>
              <a:ext uri="{FF2B5EF4-FFF2-40B4-BE49-F238E27FC236}">
                <a16:creationId xmlns:a16="http://schemas.microsoft.com/office/drawing/2014/main" id="{473F7823-7FBA-6BB2-B000-1B045E7D1DB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19715525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636FF6-6F4F-360A-427A-483D0ED70DBA}"/>
              </a:ext>
            </a:extLst>
          </p:cNvPr>
          <p:cNvSpPr>
            <a:spLocks noGrp="1"/>
          </p:cNvSpPr>
          <p:nvPr>
            <p:ph type="title"/>
          </p:nvPr>
        </p:nvSpPr>
        <p:spPr>
          <a:xfrm>
            <a:off x="0" y="-1769598"/>
            <a:ext cx="8973832" cy="1571097"/>
          </a:xfrm>
        </p:spPr>
        <p:txBody>
          <a:bodyPr/>
          <a:lstStyle/>
          <a:p>
            <a:r>
              <a:rPr lang="en-US" sz="800">
                <a:solidFill>
                  <a:schemeClr val="bg2"/>
                </a:solidFill>
                <a:latin typeface="+mn-lt"/>
              </a:rPr>
              <a:t>Slide 13 End of review</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Tree>
    <p:extLst>
      <p:ext uri="{BB962C8B-B14F-4D97-AF65-F5344CB8AC3E}">
        <p14:creationId xmlns:p14="http://schemas.microsoft.com/office/powerpoint/2010/main" val="37918919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CD6A97-6D38-BE47-BD52-3F22E3E5AA6B}"/>
              </a:ext>
            </a:extLst>
          </p:cNvPr>
          <p:cNvSpPr>
            <a:spLocks noGrp="1"/>
          </p:cNvSpPr>
          <p:nvPr>
            <p:ph type="title"/>
          </p:nvPr>
        </p:nvSpPr>
        <p:spPr>
          <a:xfrm>
            <a:off x="0" y="-800201"/>
            <a:ext cx="10106526" cy="625578"/>
          </a:xfrm>
        </p:spPr>
        <p:txBody>
          <a:bodyPr/>
          <a:lstStyle/>
          <a:p>
            <a:r>
              <a:rPr lang="en-US" sz="800" b="0">
                <a:solidFill>
                  <a:schemeClr val="bg2"/>
                </a:solidFill>
              </a:rPr>
              <a:t>Slide 14 Learning intention and success criteria</a:t>
            </a:r>
          </a:p>
        </p:txBody>
      </p:sp>
      <p:sp>
        <p:nvSpPr>
          <p:cNvPr id="7" name="TextBox 6">
            <a:extLst>
              <a:ext uri="{FF2B5EF4-FFF2-40B4-BE49-F238E27FC236}">
                <a16:creationId xmlns:a16="http://schemas.microsoft.com/office/drawing/2014/main" id="{B16F79CC-9A8A-3573-D4AA-5B324082BC90}"/>
              </a:ext>
            </a:extLst>
          </p:cNvPr>
          <p:cNvSpPr txBox="1"/>
          <p:nvPr/>
        </p:nvSpPr>
        <p:spPr>
          <a:xfrm>
            <a:off x="958516" y="3618909"/>
            <a:ext cx="7527758" cy="1938992"/>
          </a:xfrm>
          <a:prstGeom prst="rect">
            <a:avLst/>
          </a:prstGeom>
          <a:noFill/>
        </p:spPr>
        <p:txBody>
          <a:bodyPr wrap="square">
            <a:spAutoFit/>
          </a:bodyPr>
          <a:lstStyle/>
          <a:p>
            <a:r>
              <a:rPr lang="en-US" sz="3000"/>
              <a:t>I will know I have been successful if I can:</a:t>
            </a:r>
          </a:p>
          <a:p>
            <a:pPr marL="342900" indent="-342900">
              <a:buFont typeface="Arial" panose="020B0604020202020204" pitchFamily="34" charset="0"/>
              <a:buChar char="•"/>
            </a:pPr>
            <a:r>
              <a:rPr lang="en-US" sz="3000"/>
              <a:t>say the sound for dge</a:t>
            </a:r>
          </a:p>
          <a:p>
            <a:pPr marL="342900" indent="-342900">
              <a:buFont typeface="Arial" panose="020B0604020202020204" pitchFamily="34" charset="0"/>
              <a:buChar char="•"/>
            </a:pPr>
            <a:r>
              <a:rPr lang="en-US" sz="3000"/>
              <a:t>read words with dge</a:t>
            </a:r>
          </a:p>
          <a:p>
            <a:pPr marL="342900" indent="-342900">
              <a:buFont typeface="Arial" panose="020B0604020202020204" pitchFamily="34" charset="0"/>
              <a:buChar char="•"/>
            </a:pPr>
            <a:r>
              <a:rPr lang="en-US" sz="3000"/>
              <a:t>write words with dge.</a:t>
            </a:r>
          </a:p>
        </p:txBody>
      </p:sp>
    </p:spTree>
    <p:custDataLst>
      <p:tags r:id="rId1"/>
    </p:custDataLst>
    <p:extLst>
      <p:ext uri="{BB962C8B-B14F-4D97-AF65-F5344CB8AC3E}">
        <p14:creationId xmlns:p14="http://schemas.microsoft.com/office/powerpoint/2010/main" val="17595741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B3DE614-2500-DDC6-79A7-93512B15B967}"/>
              </a:ext>
            </a:extLst>
          </p:cNvPr>
          <p:cNvSpPr>
            <a:spLocks noGrp="1"/>
          </p:cNvSpPr>
          <p:nvPr>
            <p:ph type="title"/>
          </p:nvPr>
        </p:nvSpPr>
        <p:spPr>
          <a:xfrm>
            <a:off x="0" y="-1465281"/>
            <a:ext cx="10515600" cy="1325563"/>
          </a:xfrm>
        </p:spPr>
        <p:txBody>
          <a:bodyPr>
            <a:normAutofit/>
          </a:bodyPr>
          <a:lstStyle/>
          <a:p>
            <a:r>
              <a:rPr lang="en-US" sz="800" kern="1200">
                <a:solidFill>
                  <a:srgbClr val="E7E6E6"/>
                </a:solidFill>
                <a:effectLst/>
                <a:latin typeface="Calibri" panose="020F0502020204030204" pitchFamily="34" charset="0"/>
              </a:rPr>
              <a:t>Slide</a:t>
            </a:r>
            <a:r>
              <a:rPr lang="en-US" sz="800" kern="1200">
                <a:solidFill>
                  <a:schemeClr val="bg2"/>
                </a:solidFill>
                <a:effectLst/>
                <a:latin typeface="+mn-lt"/>
              </a:rPr>
              <a:t> 15 I</a:t>
            </a:r>
            <a:r>
              <a:rPr lang="en-US" sz="800" kern="1200" baseline="0">
                <a:solidFill>
                  <a:schemeClr val="bg2"/>
                </a:solidFill>
                <a:effectLst/>
                <a:latin typeface="+mn-lt"/>
              </a:rPr>
              <a:t> do</a:t>
            </a:r>
            <a:endParaRPr lang="en-AU" sz="800">
              <a:solidFill>
                <a:schemeClr val="bg2"/>
              </a:solidFill>
              <a:latin typeface="+mn-lt"/>
            </a:endParaRPr>
          </a:p>
        </p:txBody>
      </p:sp>
      <p:sp>
        <p:nvSpPr>
          <p:cNvPr id="6" name="Content Placeholder 3">
            <a:extLst>
              <a:ext uri="{FF2B5EF4-FFF2-40B4-BE49-F238E27FC236}">
                <a16:creationId xmlns:a16="http://schemas.microsoft.com/office/drawing/2014/main" id="{852A0FF0-0C51-BDCC-446B-454877C6B312}"/>
              </a:ext>
            </a:extLst>
          </p:cNvPr>
          <p:cNvSpPr txBox="1">
            <a:spLocks/>
          </p:cNvSpPr>
          <p:nvPr/>
        </p:nvSpPr>
        <p:spPr>
          <a:xfrm>
            <a:off x="-187036" y="2551837"/>
            <a:ext cx="4397086" cy="1754326"/>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2000">
                <a:solidFill>
                  <a:srgbClr val="4857A6"/>
                </a:solidFill>
                <a:latin typeface="Tenorite" pitchFamily="2" charset="0"/>
                <a:ea typeface="Verdana" panose="020B0604030504040204" pitchFamily="34" charset="0"/>
                <a:cs typeface="Verdana" panose="020B0604030504040204" pitchFamily="34" charset="0"/>
              </a:rPr>
              <a:t> dge</a:t>
            </a:r>
            <a:endParaRPr lang="en-AU" sz="12000">
              <a:solidFill>
                <a:srgbClr val="4857A6"/>
              </a:solidFill>
              <a:latin typeface="Tenorite" pitchFamily="2" charset="0"/>
              <a:ea typeface="Verdana" panose="020B0604030504040204" pitchFamily="34" charset="0"/>
              <a:cs typeface="Verdana" panose="020B0604030504040204" pitchFamily="34" charset="0"/>
            </a:endParaRPr>
          </a:p>
        </p:txBody>
      </p:sp>
      <p:sp>
        <p:nvSpPr>
          <p:cNvPr id="7" name="Content Placeholder 3">
            <a:extLst>
              <a:ext uri="{FF2B5EF4-FFF2-40B4-BE49-F238E27FC236}">
                <a16:creationId xmlns:a16="http://schemas.microsoft.com/office/drawing/2014/main" id="{E9A52096-190A-68EC-F95B-0B8BA6D632C4}"/>
              </a:ext>
            </a:extLst>
          </p:cNvPr>
          <p:cNvSpPr txBox="1">
            <a:spLocks/>
          </p:cNvSpPr>
          <p:nvPr/>
        </p:nvSpPr>
        <p:spPr>
          <a:xfrm>
            <a:off x="3706091" y="2551837"/>
            <a:ext cx="4397086" cy="1754326"/>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2000">
                <a:solidFill>
                  <a:srgbClr val="4857A6"/>
                </a:solidFill>
                <a:latin typeface="Tenorite" pitchFamily="2" charset="0"/>
                <a:ea typeface="Verdana" panose="020B0604030504040204" pitchFamily="34" charset="0"/>
                <a:cs typeface="Verdana" panose="020B0604030504040204" pitchFamily="34" charset="0"/>
              </a:rPr>
              <a:t> dge</a:t>
            </a:r>
            <a:endParaRPr lang="en-AU" sz="12000">
              <a:solidFill>
                <a:srgbClr val="4857A6"/>
              </a:solidFill>
              <a:latin typeface="Tenorite" pitchFamily="2" charset="0"/>
              <a:ea typeface="Verdana" panose="020B0604030504040204" pitchFamily="34" charset="0"/>
              <a:cs typeface="Verdana" panose="020B0604030504040204" pitchFamily="34" charset="0"/>
            </a:endParaRPr>
          </a:p>
        </p:txBody>
      </p:sp>
      <p:sp>
        <p:nvSpPr>
          <p:cNvPr id="8" name="Content Placeholder 3">
            <a:extLst>
              <a:ext uri="{FF2B5EF4-FFF2-40B4-BE49-F238E27FC236}">
                <a16:creationId xmlns:a16="http://schemas.microsoft.com/office/drawing/2014/main" id="{207F2D56-C213-1D78-2E0A-A87A74104C88}"/>
              </a:ext>
            </a:extLst>
          </p:cNvPr>
          <p:cNvSpPr txBox="1">
            <a:spLocks/>
          </p:cNvSpPr>
          <p:nvPr/>
        </p:nvSpPr>
        <p:spPr>
          <a:xfrm>
            <a:off x="7599218" y="2551837"/>
            <a:ext cx="4397086" cy="1754326"/>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2000">
                <a:solidFill>
                  <a:srgbClr val="4857A6"/>
                </a:solidFill>
                <a:latin typeface="Tenorite" pitchFamily="2" charset="0"/>
                <a:ea typeface="Verdana" panose="020B0604030504040204" pitchFamily="34" charset="0"/>
                <a:cs typeface="Verdana" panose="020B0604030504040204" pitchFamily="34" charset="0"/>
              </a:rPr>
              <a:t> dge</a:t>
            </a:r>
            <a:endParaRPr lang="en-AU" sz="12000">
              <a:solidFill>
                <a:srgbClr val="4857A6"/>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92901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E5A96D-4156-2003-C6EB-3B5F3AF9516A}"/>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61BF556E-D31D-888E-3DE3-FD5FA276C501}"/>
              </a:ext>
            </a:extLst>
          </p:cNvPr>
          <p:cNvSpPr>
            <a:spLocks noGrp="1"/>
          </p:cNvSpPr>
          <p:nvPr>
            <p:ph type="title"/>
          </p:nvPr>
        </p:nvSpPr>
        <p:spPr>
          <a:xfrm>
            <a:off x="0" y="-1465281"/>
            <a:ext cx="10515600" cy="1325563"/>
          </a:xfrm>
        </p:spPr>
        <p:txBody>
          <a:bodyPr>
            <a:normAutofit/>
          </a:bodyPr>
          <a:lstStyle/>
          <a:p>
            <a:r>
              <a:rPr lang="en-US" sz="800" kern="1200">
                <a:solidFill>
                  <a:srgbClr val="E7E6E6"/>
                </a:solidFill>
                <a:effectLst/>
                <a:latin typeface="Calibri" panose="020F0502020204030204" pitchFamily="34" charset="0"/>
              </a:rPr>
              <a:t>Slide</a:t>
            </a:r>
            <a:r>
              <a:rPr lang="en-US" sz="800" kern="1200">
                <a:solidFill>
                  <a:schemeClr val="bg2"/>
                </a:solidFill>
                <a:effectLst/>
                <a:latin typeface="+mn-lt"/>
              </a:rPr>
              <a:t> 16 I</a:t>
            </a:r>
            <a:r>
              <a:rPr lang="en-US" sz="800" kern="1200" baseline="0">
                <a:solidFill>
                  <a:schemeClr val="bg2"/>
                </a:solidFill>
                <a:effectLst/>
                <a:latin typeface="+mn-lt"/>
              </a:rPr>
              <a:t> do</a:t>
            </a:r>
            <a:endParaRPr lang="en-AU" sz="800">
              <a:solidFill>
                <a:schemeClr val="bg2"/>
              </a:solidFill>
              <a:latin typeface="+mn-lt"/>
            </a:endParaRPr>
          </a:p>
        </p:txBody>
      </p:sp>
      <p:sp>
        <p:nvSpPr>
          <p:cNvPr id="2" name="Content Placeholder 3">
            <a:extLst>
              <a:ext uri="{FF2B5EF4-FFF2-40B4-BE49-F238E27FC236}">
                <a16:creationId xmlns:a16="http://schemas.microsoft.com/office/drawing/2014/main" id="{BF79062E-AC80-5C2C-C10D-4AC54724542B}"/>
              </a:ext>
            </a:extLst>
          </p:cNvPr>
          <p:cNvSpPr txBox="1">
            <a:spLocks/>
          </p:cNvSpPr>
          <p:nvPr/>
        </p:nvSpPr>
        <p:spPr>
          <a:xfrm>
            <a:off x="-187036" y="2551837"/>
            <a:ext cx="4397086" cy="1754326"/>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2000">
                <a:solidFill>
                  <a:srgbClr val="4857A6"/>
                </a:solidFill>
                <a:latin typeface="Tenorite" pitchFamily="2" charset="0"/>
                <a:ea typeface="Verdana" panose="020B0604030504040204" pitchFamily="34" charset="0"/>
                <a:cs typeface="Verdana" panose="020B0604030504040204" pitchFamily="34" charset="0"/>
              </a:rPr>
              <a:t> dge</a:t>
            </a:r>
            <a:endParaRPr lang="en-AU" sz="12000">
              <a:solidFill>
                <a:srgbClr val="4857A6"/>
              </a:solidFill>
              <a:latin typeface="Tenorite" pitchFamily="2" charset="0"/>
              <a:ea typeface="Verdana" panose="020B0604030504040204" pitchFamily="34" charset="0"/>
              <a:cs typeface="Verdana" panose="020B0604030504040204" pitchFamily="34" charset="0"/>
            </a:endParaRPr>
          </a:p>
        </p:txBody>
      </p:sp>
      <p:sp>
        <p:nvSpPr>
          <p:cNvPr id="5" name="Content Placeholder 3">
            <a:extLst>
              <a:ext uri="{FF2B5EF4-FFF2-40B4-BE49-F238E27FC236}">
                <a16:creationId xmlns:a16="http://schemas.microsoft.com/office/drawing/2014/main" id="{85EAB199-A305-1245-EAA8-E998E4A445D8}"/>
              </a:ext>
            </a:extLst>
          </p:cNvPr>
          <p:cNvSpPr txBox="1">
            <a:spLocks/>
          </p:cNvSpPr>
          <p:nvPr/>
        </p:nvSpPr>
        <p:spPr>
          <a:xfrm>
            <a:off x="3706091" y="2551837"/>
            <a:ext cx="4397086" cy="1754326"/>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2000">
                <a:solidFill>
                  <a:srgbClr val="4857A6"/>
                </a:solidFill>
                <a:latin typeface="Tenorite" pitchFamily="2" charset="0"/>
                <a:ea typeface="Verdana" panose="020B0604030504040204" pitchFamily="34" charset="0"/>
                <a:cs typeface="Verdana" panose="020B0604030504040204" pitchFamily="34" charset="0"/>
              </a:rPr>
              <a:t> dge</a:t>
            </a:r>
            <a:endParaRPr lang="en-AU" sz="12000">
              <a:solidFill>
                <a:srgbClr val="4857A6"/>
              </a:solidFill>
              <a:latin typeface="Tenorite" pitchFamily="2" charset="0"/>
              <a:ea typeface="Verdana" panose="020B0604030504040204" pitchFamily="34" charset="0"/>
              <a:cs typeface="Verdana" panose="020B0604030504040204" pitchFamily="34" charset="0"/>
            </a:endParaRPr>
          </a:p>
        </p:txBody>
      </p:sp>
      <p:sp>
        <p:nvSpPr>
          <p:cNvPr id="6" name="Content Placeholder 3">
            <a:extLst>
              <a:ext uri="{FF2B5EF4-FFF2-40B4-BE49-F238E27FC236}">
                <a16:creationId xmlns:a16="http://schemas.microsoft.com/office/drawing/2014/main" id="{A8FC2634-06E7-045C-F967-EF03476607E4}"/>
              </a:ext>
            </a:extLst>
          </p:cNvPr>
          <p:cNvSpPr txBox="1">
            <a:spLocks/>
          </p:cNvSpPr>
          <p:nvPr/>
        </p:nvSpPr>
        <p:spPr>
          <a:xfrm>
            <a:off x="7599218" y="2551837"/>
            <a:ext cx="4397086" cy="1754326"/>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2000">
                <a:solidFill>
                  <a:srgbClr val="4857A6"/>
                </a:solidFill>
                <a:latin typeface="Tenorite" pitchFamily="2" charset="0"/>
                <a:ea typeface="Verdana" panose="020B0604030504040204" pitchFamily="34" charset="0"/>
                <a:cs typeface="Verdana" panose="020B0604030504040204" pitchFamily="34" charset="0"/>
              </a:rPr>
              <a:t> dge</a:t>
            </a:r>
            <a:endParaRPr lang="en-AU" sz="12000">
              <a:solidFill>
                <a:srgbClr val="4857A6"/>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3967944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74CADB-9446-6068-C140-A7F65047622B}"/>
              </a:ext>
            </a:extLst>
          </p:cNvPr>
          <p:cNvSpPr>
            <a:spLocks noGrp="1"/>
          </p:cNvSpPr>
          <p:nvPr>
            <p:ph type="title"/>
          </p:nvPr>
        </p:nvSpPr>
        <p:spPr>
          <a:xfrm>
            <a:off x="0" y="-1394042"/>
            <a:ext cx="10515600" cy="1325563"/>
          </a:xfrm>
        </p:spPr>
        <p:txBody>
          <a:bodyPr/>
          <a:lstStyle/>
          <a:p>
            <a:r>
              <a:rPr lang="en-US" sz="800" kern="1200">
                <a:solidFill>
                  <a:srgbClr val="E7E6E6"/>
                </a:solidFill>
                <a:effectLst/>
                <a:latin typeface="Calibri" panose="020F0502020204030204" pitchFamily="34" charset="0"/>
                <a:ea typeface="+mj-ea"/>
                <a:cs typeface="+mj-cs"/>
              </a:rPr>
              <a:t>Slide 17 I do</a:t>
            </a:r>
            <a:endParaRPr lang="en-AU"/>
          </a:p>
        </p:txBody>
      </p:sp>
      <p:grpSp>
        <p:nvGrpSpPr>
          <p:cNvPr id="4" name="Group 3" descr="dodge">
            <a:extLst>
              <a:ext uri="{FF2B5EF4-FFF2-40B4-BE49-F238E27FC236}">
                <a16:creationId xmlns:a16="http://schemas.microsoft.com/office/drawing/2014/main" id="{BD4858EC-C750-70B5-1E2B-18A158CC5EBD}"/>
              </a:ext>
            </a:extLst>
          </p:cNvPr>
          <p:cNvGrpSpPr/>
          <p:nvPr/>
        </p:nvGrpSpPr>
        <p:grpSpPr>
          <a:xfrm>
            <a:off x="285750" y="1469482"/>
            <a:ext cx="12085154" cy="4235356"/>
            <a:chOff x="285750" y="1469482"/>
            <a:chExt cx="12085154" cy="4235356"/>
          </a:xfrm>
        </p:grpSpPr>
        <p:sp>
          <p:nvSpPr>
            <p:cNvPr id="5" name="Content Placeholder 2">
              <a:extLst>
                <a:ext uri="{FF2B5EF4-FFF2-40B4-BE49-F238E27FC236}">
                  <a16:creationId xmlns:a16="http://schemas.microsoft.com/office/drawing/2014/main" id="{08435985-6196-6930-E2CD-87F6FFEFB4F6}"/>
                </a:ext>
              </a:extLst>
            </p:cNvPr>
            <p:cNvSpPr txBox="1">
              <a:spLocks/>
            </p:cNvSpPr>
            <p:nvPr/>
          </p:nvSpPr>
          <p:spPr>
            <a:xfrm>
              <a:off x="285750" y="3904345"/>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endParaRPr lang="en-AU" sz="12000">
                <a:solidFill>
                  <a:srgbClr val="4557AD"/>
                </a:solidFill>
                <a:latin typeface="Tenorite"/>
                <a:ea typeface="Verdana"/>
                <a:cs typeface="Verdana" panose="020B0604030504040204" pitchFamily="34" charset="0"/>
              </a:endParaRPr>
            </a:p>
          </p:txBody>
        </p:sp>
        <p:sp>
          <p:nvSpPr>
            <p:cNvPr id="6" name="Content Placeholder 2">
              <a:extLst>
                <a:ext uri="{FF2B5EF4-FFF2-40B4-BE49-F238E27FC236}">
                  <a16:creationId xmlns:a16="http://schemas.microsoft.com/office/drawing/2014/main" id="{F850032A-452D-E1AA-4DA2-D9ED917A9DC7}"/>
                </a:ext>
              </a:extLst>
            </p:cNvPr>
            <p:cNvSpPr txBox="1">
              <a:spLocks/>
            </p:cNvSpPr>
            <p:nvPr/>
          </p:nvSpPr>
          <p:spPr>
            <a:xfrm>
              <a:off x="464654" y="1469482"/>
              <a:ext cx="119062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a:ea typeface="Verdana"/>
                  <a:cs typeface="Verdana" panose="020B0604030504040204" pitchFamily="34" charset="0"/>
                </a:rPr>
                <a:t>dodge</a:t>
              </a:r>
              <a:endParaRPr lang="en-AU" sz="9600">
                <a:solidFill>
                  <a:srgbClr val="4557AD"/>
                </a:solidFill>
                <a:latin typeface="Tenorite" pitchFamily="2" charset="0"/>
                <a:ea typeface="Verdana" panose="020B0604030504040204" pitchFamily="34" charset="0"/>
                <a:cs typeface="Verdana" panose="020B0604030504040204" pitchFamily="34" charset="0"/>
              </a:endParaRPr>
            </a:p>
          </p:txBody>
        </p:sp>
      </p:grpSp>
    </p:spTree>
    <p:custDataLst>
      <p:tags r:id="rId1"/>
    </p:custDataLst>
    <p:extLst>
      <p:ext uri="{BB962C8B-B14F-4D97-AF65-F5344CB8AC3E}">
        <p14:creationId xmlns:p14="http://schemas.microsoft.com/office/powerpoint/2010/main" val="12160798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8CD23B-FF81-442C-D093-CAF66874B44F}"/>
              </a:ext>
            </a:extLst>
          </p:cNvPr>
          <p:cNvSpPr>
            <a:spLocks noGrp="1"/>
          </p:cNvSpPr>
          <p:nvPr>
            <p:ph type="title"/>
          </p:nvPr>
        </p:nvSpPr>
        <p:spPr>
          <a:xfrm>
            <a:off x="0" y="-1394042"/>
            <a:ext cx="10515600" cy="1325563"/>
          </a:xfrm>
        </p:spPr>
        <p:txBody>
          <a:bodyPr/>
          <a:lstStyle/>
          <a:p>
            <a:r>
              <a:rPr lang="en-US" sz="800" kern="1200">
                <a:solidFill>
                  <a:srgbClr val="E7E6E6"/>
                </a:solidFill>
                <a:effectLst/>
                <a:latin typeface="Calibri" panose="020F0502020204030204" pitchFamily="34" charset="0"/>
                <a:ea typeface="+mj-ea"/>
                <a:cs typeface="+mj-cs"/>
              </a:rPr>
              <a:t>Slide 18 I do </a:t>
            </a:r>
            <a:endParaRPr lang="en-AU"/>
          </a:p>
        </p:txBody>
      </p:sp>
      <p:grpSp>
        <p:nvGrpSpPr>
          <p:cNvPr id="4" name="Group 3" descr="didge, ledge">
            <a:extLst>
              <a:ext uri="{FF2B5EF4-FFF2-40B4-BE49-F238E27FC236}">
                <a16:creationId xmlns:a16="http://schemas.microsoft.com/office/drawing/2014/main" id="{4D6CADD5-F2AB-7CC9-30B4-0F89E825889D}"/>
              </a:ext>
            </a:extLst>
          </p:cNvPr>
          <p:cNvGrpSpPr/>
          <p:nvPr/>
        </p:nvGrpSpPr>
        <p:grpSpPr>
          <a:xfrm>
            <a:off x="285750" y="1469482"/>
            <a:ext cx="12085154" cy="4235356"/>
            <a:chOff x="285750" y="1469482"/>
            <a:chExt cx="12085154" cy="4235356"/>
          </a:xfrm>
        </p:grpSpPr>
        <p:sp>
          <p:nvSpPr>
            <p:cNvPr id="5" name="Content Placeholder 2">
              <a:extLst>
                <a:ext uri="{FF2B5EF4-FFF2-40B4-BE49-F238E27FC236}">
                  <a16:creationId xmlns:a16="http://schemas.microsoft.com/office/drawing/2014/main" id="{0ADB3A62-2BEA-ECCC-8A58-203A01702A17}"/>
                </a:ext>
              </a:extLst>
            </p:cNvPr>
            <p:cNvSpPr txBox="1">
              <a:spLocks/>
            </p:cNvSpPr>
            <p:nvPr/>
          </p:nvSpPr>
          <p:spPr>
            <a:xfrm>
              <a:off x="285750" y="3904345"/>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endParaRPr lang="en-AU" sz="12000">
                <a:solidFill>
                  <a:srgbClr val="4557AD"/>
                </a:solidFill>
                <a:latin typeface="Tenorite"/>
                <a:ea typeface="Verdana"/>
                <a:cs typeface="Verdana" panose="020B0604030504040204" pitchFamily="34" charset="0"/>
              </a:endParaRPr>
            </a:p>
          </p:txBody>
        </p:sp>
        <p:sp>
          <p:nvSpPr>
            <p:cNvPr id="6" name="Content Placeholder 2">
              <a:extLst>
                <a:ext uri="{FF2B5EF4-FFF2-40B4-BE49-F238E27FC236}">
                  <a16:creationId xmlns:a16="http://schemas.microsoft.com/office/drawing/2014/main" id="{40DA1034-A506-B436-51C1-CAB4CCFA8625}"/>
                </a:ext>
              </a:extLst>
            </p:cNvPr>
            <p:cNvSpPr txBox="1">
              <a:spLocks/>
            </p:cNvSpPr>
            <p:nvPr/>
          </p:nvSpPr>
          <p:spPr>
            <a:xfrm>
              <a:off x="464654" y="1469482"/>
              <a:ext cx="119062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a:ea typeface="Verdana"/>
                  <a:cs typeface="Verdana" panose="020B0604030504040204" pitchFamily="34" charset="0"/>
                </a:rPr>
                <a:t>dodge     ledge</a:t>
              </a:r>
              <a:endParaRPr lang="en-AU" sz="9600">
                <a:solidFill>
                  <a:srgbClr val="4557AD"/>
                </a:solidFill>
                <a:latin typeface="Tenorite" pitchFamily="2" charset="0"/>
                <a:ea typeface="Verdana" panose="020B0604030504040204" pitchFamily="34" charset="0"/>
                <a:cs typeface="Verdana" panose="020B0604030504040204" pitchFamily="34" charset="0"/>
              </a:endParaRPr>
            </a:p>
          </p:txBody>
        </p:sp>
      </p:grpSp>
    </p:spTree>
    <p:custDataLst>
      <p:tags r:id="rId1"/>
    </p:custDataLst>
    <p:extLst>
      <p:ext uri="{BB962C8B-B14F-4D97-AF65-F5344CB8AC3E}">
        <p14:creationId xmlns:p14="http://schemas.microsoft.com/office/powerpoint/2010/main" val="8803136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EA34F7-0ABE-8E55-C68D-7419E1E96140}"/>
              </a:ext>
            </a:extLst>
          </p:cNvPr>
          <p:cNvSpPr>
            <a:spLocks noGrp="1"/>
          </p:cNvSpPr>
          <p:nvPr>
            <p:ph type="title"/>
          </p:nvPr>
        </p:nvSpPr>
        <p:spPr>
          <a:xfrm>
            <a:off x="0" y="-1394042"/>
            <a:ext cx="10515600" cy="1325563"/>
          </a:xfrm>
        </p:spPr>
        <p:txBody>
          <a:bodyPr/>
          <a:lstStyle/>
          <a:p>
            <a:r>
              <a:rPr lang="en-US" sz="800" kern="1200">
                <a:solidFill>
                  <a:srgbClr val="E7E6E6"/>
                </a:solidFill>
                <a:effectLst/>
                <a:latin typeface="Calibri" panose="020F0502020204030204" pitchFamily="34" charset="0"/>
                <a:ea typeface="+mj-ea"/>
                <a:cs typeface="+mj-cs"/>
              </a:rPr>
              <a:t>Slide 19 I do</a:t>
            </a:r>
            <a:endParaRPr lang="en-AU"/>
          </a:p>
        </p:txBody>
      </p:sp>
      <p:grpSp>
        <p:nvGrpSpPr>
          <p:cNvPr id="4" name="Group 3" descr="dodge, ledge, ridge">
            <a:extLst>
              <a:ext uri="{FF2B5EF4-FFF2-40B4-BE49-F238E27FC236}">
                <a16:creationId xmlns:a16="http://schemas.microsoft.com/office/drawing/2014/main" id="{DD81A90C-6861-DF63-C2C2-20DE02C4196C}"/>
              </a:ext>
            </a:extLst>
          </p:cNvPr>
          <p:cNvGrpSpPr/>
          <p:nvPr/>
        </p:nvGrpSpPr>
        <p:grpSpPr>
          <a:xfrm>
            <a:off x="285750" y="1469482"/>
            <a:ext cx="12085154" cy="3856791"/>
            <a:chOff x="285750" y="1469482"/>
            <a:chExt cx="12085154" cy="3856791"/>
          </a:xfrm>
        </p:grpSpPr>
        <p:sp>
          <p:nvSpPr>
            <p:cNvPr id="5" name="Content Placeholder 2">
              <a:extLst>
                <a:ext uri="{FF2B5EF4-FFF2-40B4-BE49-F238E27FC236}">
                  <a16:creationId xmlns:a16="http://schemas.microsoft.com/office/drawing/2014/main" id="{47A197FD-5592-4D79-AA77-FCA72A27229C}"/>
                </a:ext>
              </a:extLst>
            </p:cNvPr>
            <p:cNvSpPr txBox="1">
              <a:spLocks/>
            </p:cNvSpPr>
            <p:nvPr/>
          </p:nvSpPr>
          <p:spPr>
            <a:xfrm>
              <a:off x="285750" y="3904345"/>
              <a:ext cx="119062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a:ea typeface="Verdana"/>
                  <a:cs typeface="Verdana" panose="020B0604030504040204" pitchFamily="34" charset="0"/>
                </a:rPr>
                <a:t>ridge</a:t>
              </a:r>
              <a:endParaRPr lang="en-AU" sz="9600">
                <a:solidFill>
                  <a:srgbClr val="4557AD"/>
                </a:solidFill>
                <a:latin typeface="Tenorite"/>
                <a:ea typeface="Verdana"/>
                <a:cs typeface="Verdana" panose="020B0604030504040204" pitchFamily="34" charset="0"/>
              </a:endParaRPr>
            </a:p>
          </p:txBody>
        </p:sp>
        <p:sp>
          <p:nvSpPr>
            <p:cNvPr id="6" name="Content Placeholder 2">
              <a:extLst>
                <a:ext uri="{FF2B5EF4-FFF2-40B4-BE49-F238E27FC236}">
                  <a16:creationId xmlns:a16="http://schemas.microsoft.com/office/drawing/2014/main" id="{F9A24AEF-CDF1-8C86-7305-AD5E2ACFBFFA}"/>
                </a:ext>
              </a:extLst>
            </p:cNvPr>
            <p:cNvSpPr txBox="1">
              <a:spLocks/>
            </p:cNvSpPr>
            <p:nvPr/>
          </p:nvSpPr>
          <p:spPr>
            <a:xfrm>
              <a:off x="464654" y="1469482"/>
              <a:ext cx="119062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a:ea typeface="Verdana"/>
                  <a:cs typeface="Verdana" panose="020B0604030504040204" pitchFamily="34" charset="0"/>
                </a:rPr>
                <a:t>dodge     ledge</a:t>
              </a:r>
              <a:endParaRPr lang="en-AU" sz="9600">
                <a:solidFill>
                  <a:srgbClr val="4557AD"/>
                </a:solidFill>
                <a:latin typeface="Tenorite" pitchFamily="2" charset="0"/>
                <a:ea typeface="Verdana" panose="020B0604030504040204" pitchFamily="34" charset="0"/>
                <a:cs typeface="Verdana" panose="020B0604030504040204" pitchFamily="34" charset="0"/>
              </a:endParaRPr>
            </a:p>
          </p:txBody>
        </p:sp>
      </p:grpSp>
    </p:spTree>
    <p:custDataLst>
      <p:tags r:id="rId1"/>
    </p:custDataLst>
    <p:extLst>
      <p:ext uri="{BB962C8B-B14F-4D97-AF65-F5344CB8AC3E}">
        <p14:creationId xmlns:p14="http://schemas.microsoft.com/office/powerpoint/2010/main" val="35817997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3CD696-B8D1-3084-81F1-CB0CB916505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5CE62DD-0E4A-7A8E-AEC2-9762E48B970D}"/>
              </a:ext>
            </a:extLst>
          </p:cNvPr>
          <p:cNvSpPr>
            <a:spLocks noGrp="1"/>
          </p:cNvSpPr>
          <p:nvPr>
            <p:ph type="title"/>
          </p:nvPr>
        </p:nvSpPr>
        <p:spPr/>
        <p:txBody>
          <a:bodyPr/>
          <a:lstStyle/>
          <a:p>
            <a:r>
              <a:rPr lang="en-AU" sz="800">
                <a:solidFill>
                  <a:schemeClr val="bg2"/>
                </a:solidFill>
                <a:latin typeface="+mn-lt"/>
              </a:rPr>
              <a:t>Slide 2 Review You do</a:t>
            </a:r>
          </a:p>
        </p:txBody>
      </p:sp>
      <p:pic>
        <p:nvPicPr>
          <p:cNvPr id="8" name="Picture 7" descr="An ear with the schwa symbol on the inside">
            <a:extLst>
              <a:ext uri="{FF2B5EF4-FFF2-40B4-BE49-F238E27FC236}">
                <a16:creationId xmlns:a16="http://schemas.microsoft.com/office/drawing/2014/main" id="{FD9A9ADB-4078-469C-11E8-C9A0B6AC91CF}"/>
              </a:ext>
            </a:extLst>
          </p:cNvPr>
          <p:cNvPicPr>
            <a:picLocks noChangeAspect="1"/>
          </p:cNvPicPr>
          <p:nvPr/>
        </p:nvPicPr>
        <p:blipFill>
          <a:blip r:embed="rId6">
            <a:extLst>
              <a:ext uri="{28A0092B-C50C-407E-A947-70E740481C1C}">
                <a14:useLocalDpi xmlns:a14="http://schemas.microsoft.com/office/drawing/2010/main" val="0"/>
              </a:ext>
            </a:extLst>
          </a:blip>
          <a:srcRect l="20048" t="12027" r="20703" b="11040"/>
          <a:stretch/>
        </p:blipFill>
        <p:spPr>
          <a:xfrm>
            <a:off x="4460929" y="1297982"/>
            <a:ext cx="3270142" cy="4262035"/>
          </a:xfrm>
          <a:prstGeom prst="rect">
            <a:avLst/>
          </a:prstGeom>
        </p:spPr>
      </p:pic>
      <p:pic>
        <p:nvPicPr>
          <p:cNvPr id="18" name="Recorded Sound" descr="Speaker">
            <a:hlinkClick r:id="" action="ppaction://media"/>
            <a:extLst>
              <a:ext uri="{FF2B5EF4-FFF2-40B4-BE49-F238E27FC236}">
                <a16:creationId xmlns:a16="http://schemas.microsoft.com/office/drawing/2014/main" id="{0DDADB93-3912-813A-1358-4E3A793C44AB}"/>
              </a:ext>
            </a:extLst>
          </p:cNvPr>
          <p:cNvPicPr>
            <a:picLocks noChangeAspect="1"/>
          </p:cNvPicPr>
          <p:nvPr>
            <a:audioFile r:link="rId3"/>
            <p:extLst>
              <p:ext uri="{DAA4B4D4-6D71-4841-9C94-3DE7FCFB9230}">
                <p14:media xmlns:p14="http://schemas.microsoft.com/office/powerpoint/2010/main" r:embed="rId2">
                  <p14:extLst>
                    <p:ext uri="{3AFAAA56-56D3-431D-BCD4-E75A35582382}">
                      <p173:tracksInfo xmlns:p173="http://schemas.microsoft.com/office/powerpoint/2017/3/main" displayLoc="slide">
                        <p173:trackLst>
                          <p173:track id="{75DBBA1F-9448-4595-853E-E89317FCE758}" label="schwa sound caption.vtt" lang="" r:embed="rId7"/>
                        </p173:trackLst>
                      </p173:tracksInfo>
                    </p:ext>
                  </p14:extLst>
                </p14:media>
              </p:ext>
            </p:extLst>
          </p:nvPr>
        </p:nvPicPr>
        <p:blipFill>
          <a:blip r:embed="rId8"/>
          <a:stretch>
            <a:fillRect/>
          </a:stretch>
        </p:blipFill>
        <p:spPr>
          <a:xfrm>
            <a:off x="10782300" y="5181600"/>
            <a:ext cx="1028700" cy="1028700"/>
          </a:xfrm>
          <a:prstGeom prst="rect">
            <a:avLst/>
          </a:prstGeom>
        </p:spPr>
      </p:pic>
    </p:spTree>
    <p:custDataLst>
      <p:tags r:id="rId1"/>
    </p:custDataLst>
    <p:extLst>
      <p:ext uri="{BB962C8B-B14F-4D97-AF65-F5344CB8AC3E}">
        <p14:creationId xmlns:p14="http://schemas.microsoft.com/office/powerpoint/2010/main" val="2234934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037"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8"/>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EA34F7-0ABE-8E55-C68D-7419E1E96140}"/>
              </a:ext>
            </a:extLst>
          </p:cNvPr>
          <p:cNvSpPr>
            <a:spLocks noGrp="1"/>
          </p:cNvSpPr>
          <p:nvPr>
            <p:ph type="title"/>
          </p:nvPr>
        </p:nvSpPr>
        <p:spPr>
          <a:xfrm>
            <a:off x="0" y="-1394042"/>
            <a:ext cx="10515600" cy="1325563"/>
          </a:xfrm>
        </p:spPr>
        <p:txBody>
          <a:bodyPr/>
          <a:lstStyle/>
          <a:p>
            <a:r>
              <a:rPr lang="en-US" sz="800" kern="1200">
                <a:solidFill>
                  <a:srgbClr val="E7E6E6"/>
                </a:solidFill>
                <a:effectLst/>
                <a:latin typeface="Calibri" panose="020F0502020204030204" pitchFamily="34" charset="0"/>
                <a:ea typeface="+mj-ea"/>
                <a:cs typeface="+mj-cs"/>
              </a:rPr>
              <a:t>Slide 20 I do</a:t>
            </a:r>
            <a:endParaRPr lang="en-AU"/>
          </a:p>
        </p:txBody>
      </p:sp>
      <p:grpSp>
        <p:nvGrpSpPr>
          <p:cNvPr id="4" name="Group 3" descr="dodge, ledge, ridge, badger">
            <a:extLst>
              <a:ext uri="{FF2B5EF4-FFF2-40B4-BE49-F238E27FC236}">
                <a16:creationId xmlns:a16="http://schemas.microsoft.com/office/drawing/2014/main" id="{EE696B35-8EBE-D48F-8818-DD2E2FFE7BEA}"/>
              </a:ext>
            </a:extLst>
          </p:cNvPr>
          <p:cNvGrpSpPr/>
          <p:nvPr/>
        </p:nvGrpSpPr>
        <p:grpSpPr>
          <a:xfrm>
            <a:off x="285750" y="1469482"/>
            <a:ext cx="12085154" cy="3856791"/>
            <a:chOff x="285750" y="1469482"/>
            <a:chExt cx="12085154" cy="3856791"/>
          </a:xfrm>
        </p:grpSpPr>
        <p:sp>
          <p:nvSpPr>
            <p:cNvPr id="5" name="Content Placeholder 2">
              <a:extLst>
                <a:ext uri="{FF2B5EF4-FFF2-40B4-BE49-F238E27FC236}">
                  <a16:creationId xmlns:a16="http://schemas.microsoft.com/office/drawing/2014/main" id="{2EF614E5-03C8-24F1-5D1C-3D5640E007F3}"/>
                </a:ext>
              </a:extLst>
            </p:cNvPr>
            <p:cNvSpPr txBox="1">
              <a:spLocks/>
            </p:cNvSpPr>
            <p:nvPr/>
          </p:nvSpPr>
          <p:spPr>
            <a:xfrm>
              <a:off x="285750" y="3904345"/>
              <a:ext cx="119062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a:ea typeface="Verdana"/>
                  <a:cs typeface="Verdana" panose="020B0604030504040204" pitchFamily="34" charset="0"/>
                </a:rPr>
                <a:t>ridge        badger</a:t>
              </a:r>
              <a:endParaRPr lang="en-AU" sz="9600">
                <a:solidFill>
                  <a:srgbClr val="4557AD"/>
                </a:solidFill>
                <a:latin typeface="Tenorite"/>
                <a:ea typeface="Verdana"/>
                <a:cs typeface="Verdana" panose="020B0604030504040204" pitchFamily="34" charset="0"/>
              </a:endParaRPr>
            </a:p>
          </p:txBody>
        </p:sp>
        <p:sp>
          <p:nvSpPr>
            <p:cNvPr id="6" name="Content Placeholder 2">
              <a:extLst>
                <a:ext uri="{FF2B5EF4-FFF2-40B4-BE49-F238E27FC236}">
                  <a16:creationId xmlns:a16="http://schemas.microsoft.com/office/drawing/2014/main" id="{E605F3CC-38CF-56B4-ED56-DFA5D2F7BFFD}"/>
                </a:ext>
              </a:extLst>
            </p:cNvPr>
            <p:cNvSpPr txBox="1">
              <a:spLocks/>
            </p:cNvSpPr>
            <p:nvPr/>
          </p:nvSpPr>
          <p:spPr>
            <a:xfrm>
              <a:off x="464654" y="1469482"/>
              <a:ext cx="119062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a:ea typeface="Verdana"/>
                  <a:cs typeface="Verdana" panose="020B0604030504040204" pitchFamily="34" charset="0"/>
                </a:rPr>
                <a:t>dodge     ledge</a:t>
              </a:r>
              <a:endParaRPr lang="en-AU" sz="9600">
                <a:solidFill>
                  <a:srgbClr val="4557AD"/>
                </a:solidFill>
                <a:latin typeface="Tenorite" pitchFamily="2" charset="0"/>
                <a:ea typeface="Verdana" panose="020B0604030504040204" pitchFamily="34" charset="0"/>
                <a:cs typeface="Verdana" panose="020B0604030504040204" pitchFamily="34" charset="0"/>
              </a:endParaRPr>
            </a:p>
          </p:txBody>
        </p:sp>
      </p:grpSp>
    </p:spTree>
    <p:custDataLst>
      <p:tags r:id="rId1"/>
    </p:custDataLst>
    <p:extLst>
      <p:ext uri="{BB962C8B-B14F-4D97-AF65-F5344CB8AC3E}">
        <p14:creationId xmlns:p14="http://schemas.microsoft.com/office/powerpoint/2010/main" val="166718105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12F5E4E-5A13-57FE-48C2-DEF3DD4A04E3}"/>
              </a:ext>
            </a:extLst>
          </p:cNvPr>
          <p:cNvSpPr>
            <a:spLocks noGrp="1"/>
          </p:cNvSpPr>
          <p:nvPr>
            <p:ph type="title"/>
          </p:nvPr>
        </p:nvSpPr>
        <p:spPr>
          <a:xfrm>
            <a:off x="0" y="-1201850"/>
            <a:ext cx="10515600" cy="1325563"/>
          </a:xfrm>
        </p:spPr>
        <p:txBody>
          <a:bodyPr/>
          <a:lstStyle/>
          <a:p>
            <a:r>
              <a:rPr lang="en-US" sz="800" kern="1200">
                <a:solidFill>
                  <a:srgbClr val="E7E6E6"/>
                </a:solidFill>
                <a:effectLst/>
                <a:latin typeface="Calibri" panose="020F0502020204030204" pitchFamily="34" charset="0"/>
                <a:ea typeface="+mj-ea"/>
                <a:cs typeface="+mj-cs"/>
              </a:rPr>
              <a:t>Slide 21 We do</a:t>
            </a:r>
            <a:r>
              <a:rPr lang="en-US" sz="800" kern="1200" baseline="0">
                <a:solidFill>
                  <a:srgbClr val="E7E6E6"/>
                </a:solidFill>
                <a:effectLst/>
                <a:latin typeface="Calibri" panose="020F0502020204030204" pitchFamily="34" charset="0"/>
                <a:ea typeface="+mj-ea"/>
                <a:cs typeface="+mj-cs"/>
              </a:rPr>
              <a:t> </a:t>
            </a:r>
            <a:endParaRPr lang="en-AU"/>
          </a:p>
        </p:txBody>
      </p:sp>
      <p:sp>
        <p:nvSpPr>
          <p:cNvPr id="6" name="Content Placeholder 2">
            <a:extLst>
              <a:ext uri="{FF2B5EF4-FFF2-40B4-BE49-F238E27FC236}">
                <a16:creationId xmlns:a16="http://schemas.microsoft.com/office/drawing/2014/main" id="{23CDAFCF-BCC6-FE01-F87A-E777E348477F}"/>
              </a:ext>
            </a:extLst>
          </p:cNvPr>
          <p:cNvSpPr txBox="1">
            <a:spLocks/>
          </p:cNvSpPr>
          <p:nvPr/>
        </p:nvSpPr>
        <p:spPr>
          <a:xfrm>
            <a:off x="464654" y="1469482"/>
            <a:ext cx="119062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a:ea typeface="Verdana"/>
                <a:cs typeface="Verdana" panose="020B0604030504040204" pitchFamily="34" charset="0"/>
              </a:rPr>
              <a:t>judge</a:t>
            </a:r>
            <a:endParaRPr lang="en-AU" sz="96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3316149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FF05E2-E15F-8B04-AB3D-03BDB4CFBED5}"/>
              </a:ext>
            </a:extLst>
          </p:cNvPr>
          <p:cNvSpPr>
            <a:spLocks noGrp="1"/>
          </p:cNvSpPr>
          <p:nvPr>
            <p:ph type="title"/>
          </p:nvPr>
        </p:nvSpPr>
        <p:spPr>
          <a:xfrm>
            <a:off x="0" y="-1201850"/>
            <a:ext cx="10515600" cy="1325563"/>
          </a:xfrm>
        </p:spPr>
        <p:txBody>
          <a:bodyPr/>
          <a:lstStyle/>
          <a:p>
            <a:r>
              <a:rPr lang="en-US" sz="800" kern="1200">
                <a:solidFill>
                  <a:srgbClr val="E7E6E6"/>
                </a:solidFill>
                <a:effectLst/>
                <a:latin typeface="Calibri" panose="020F0502020204030204" pitchFamily="34" charset="0"/>
                <a:ea typeface="+mj-ea"/>
                <a:cs typeface="+mj-cs"/>
              </a:rPr>
              <a:t>Slide 22 We do</a:t>
            </a:r>
            <a:endParaRPr lang="en-AU"/>
          </a:p>
        </p:txBody>
      </p:sp>
      <p:sp>
        <p:nvSpPr>
          <p:cNvPr id="6" name="Content Placeholder 2">
            <a:extLst>
              <a:ext uri="{FF2B5EF4-FFF2-40B4-BE49-F238E27FC236}">
                <a16:creationId xmlns:a16="http://schemas.microsoft.com/office/drawing/2014/main" id="{DFF4E3B5-B003-7EFE-8C28-5804D86D176C}"/>
              </a:ext>
            </a:extLst>
          </p:cNvPr>
          <p:cNvSpPr txBox="1">
            <a:spLocks/>
          </p:cNvSpPr>
          <p:nvPr/>
        </p:nvSpPr>
        <p:spPr>
          <a:xfrm>
            <a:off x="464654" y="1469482"/>
            <a:ext cx="119062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a:ea typeface="Verdana"/>
                <a:cs typeface="Verdana" panose="020B0604030504040204" pitchFamily="34" charset="0"/>
              </a:rPr>
              <a:t>judge     edge</a:t>
            </a:r>
            <a:endParaRPr lang="en-AU" sz="96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3421994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6F2F3-9342-B133-1B1E-9141B297D142}"/>
              </a:ext>
            </a:extLst>
          </p:cNvPr>
          <p:cNvSpPr>
            <a:spLocks noGrp="1"/>
          </p:cNvSpPr>
          <p:nvPr>
            <p:ph type="title"/>
          </p:nvPr>
        </p:nvSpPr>
        <p:spPr>
          <a:xfrm>
            <a:off x="0" y="-1201850"/>
            <a:ext cx="10515600" cy="1325563"/>
          </a:xfrm>
        </p:spPr>
        <p:txBody>
          <a:bodyPr/>
          <a:lstStyle/>
          <a:p>
            <a:r>
              <a:rPr lang="en-US" sz="800" kern="1200">
                <a:solidFill>
                  <a:srgbClr val="E7E6E6"/>
                </a:solidFill>
                <a:effectLst/>
                <a:latin typeface="Calibri" panose="020F0502020204030204" pitchFamily="34" charset="0"/>
                <a:ea typeface="+mj-ea"/>
                <a:cs typeface="+mj-cs"/>
              </a:rPr>
              <a:t>Slide 23 We do</a:t>
            </a:r>
            <a:endParaRPr lang="en-AU"/>
          </a:p>
        </p:txBody>
      </p:sp>
      <p:grpSp>
        <p:nvGrpSpPr>
          <p:cNvPr id="4" name="Group 3" descr="judge, edge, lodge">
            <a:extLst>
              <a:ext uri="{FF2B5EF4-FFF2-40B4-BE49-F238E27FC236}">
                <a16:creationId xmlns:a16="http://schemas.microsoft.com/office/drawing/2014/main" id="{A00A6FA6-DA04-8796-9DBB-9C71F1FCC12D}"/>
              </a:ext>
            </a:extLst>
          </p:cNvPr>
          <p:cNvGrpSpPr/>
          <p:nvPr/>
        </p:nvGrpSpPr>
        <p:grpSpPr>
          <a:xfrm>
            <a:off x="285750" y="1469482"/>
            <a:ext cx="12085154" cy="3856791"/>
            <a:chOff x="285750" y="1469482"/>
            <a:chExt cx="12085154" cy="3856791"/>
          </a:xfrm>
        </p:grpSpPr>
        <p:sp>
          <p:nvSpPr>
            <p:cNvPr id="5" name="Content Placeholder 2">
              <a:extLst>
                <a:ext uri="{FF2B5EF4-FFF2-40B4-BE49-F238E27FC236}">
                  <a16:creationId xmlns:a16="http://schemas.microsoft.com/office/drawing/2014/main" id="{0A74B614-2BEC-0416-5717-54AEED1B660E}"/>
                </a:ext>
              </a:extLst>
            </p:cNvPr>
            <p:cNvSpPr txBox="1">
              <a:spLocks/>
            </p:cNvSpPr>
            <p:nvPr/>
          </p:nvSpPr>
          <p:spPr>
            <a:xfrm>
              <a:off x="285750" y="3904345"/>
              <a:ext cx="119062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a:ea typeface="Verdana"/>
                  <a:cs typeface="Verdana" panose="020B0604030504040204" pitchFamily="34" charset="0"/>
                </a:rPr>
                <a:t>lodge</a:t>
              </a:r>
              <a:endParaRPr lang="en-AU" sz="9600">
                <a:solidFill>
                  <a:srgbClr val="4557AD"/>
                </a:solidFill>
                <a:latin typeface="Tenorite"/>
                <a:ea typeface="Verdana"/>
                <a:cs typeface="Verdana" panose="020B0604030504040204" pitchFamily="34" charset="0"/>
              </a:endParaRPr>
            </a:p>
          </p:txBody>
        </p:sp>
        <p:sp>
          <p:nvSpPr>
            <p:cNvPr id="6" name="Content Placeholder 2">
              <a:extLst>
                <a:ext uri="{FF2B5EF4-FFF2-40B4-BE49-F238E27FC236}">
                  <a16:creationId xmlns:a16="http://schemas.microsoft.com/office/drawing/2014/main" id="{6295410D-09B9-F798-36BF-F1BDC034F0FF}"/>
                </a:ext>
              </a:extLst>
            </p:cNvPr>
            <p:cNvSpPr txBox="1">
              <a:spLocks/>
            </p:cNvSpPr>
            <p:nvPr/>
          </p:nvSpPr>
          <p:spPr>
            <a:xfrm>
              <a:off x="464654" y="1469482"/>
              <a:ext cx="119062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a:ea typeface="Verdana"/>
                  <a:cs typeface="Verdana" panose="020B0604030504040204" pitchFamily="34" charset="0"/>
                </a:rPr>
                <a:t>judge     edge</a:t>
              </a:r>
              <a:endParaRPr lang="en-AU" sz="9600">
                <a:solidFill>
                  <a:srgbClr val="4557AD"/>
                </a:solidFill>
                <a:latin typeface="Tenorite" pitchFamily="2" charset="0"/>
                <a:ea typeface="Verdana" panose="020B0604030504040204" pitchFamily="34" charset="0"/>
                <a:cs typeface="Verdana" panose="020B0604030504040204" pitchFamily="34" charset="0"/>
              </a:endParaRPr>
            </a:p>
          </p:txBody>
        </p:sp>
      </p:grpSp>
    </p:spTree>
    <p:custDataLst>
      <p:tags r:id="rId1"/>
    </p:custDataLst>
    <p:extLst>
      <p:ext uri="{BB962C8B-B14F-4D97-AF65-F5344CB8AC3E}">
        <p14:creationId xmlns:p14="http://schemas.microsoft.com/office/powerpoint/2010/main" val="106147086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6F2F3-9342-B133-1B1E-9141B297D142}"/>
              </a:ext>
            </a:extLst>
          </p:cNvPr>
          <p:cNvSpPr>
            <a:spLocks noGrp="1"/>
          </p:cNvSpPr>
          <p:nvPr>
            <p:ph type="title"/>
          </p:nvPr>
        </p:nvSpPr>
        <p:spPr>
          <a:xfrm>
            <a:off x="0" y="-1201850"/>
            <a:ext cx="10515600" cy="1325563"/>
          </a:xfrm>
        </p:spPr>
        <p:txBody>
          <a:bodyPr/>
          <a:lstStyle/>
          <a:p>
            <a:r>
              <a:rPr lang="en-US" sz="800" kern="1200">
                <a:solidFill>
                  <a:srgbClr val="E7E6E6"/>
                </a:solidFill>
                <a:effectLst/>
                <a:latin typeface="Calibri" panose="020F0502020204030204" pitchFamily="34" charset="0"/>
                <a:ea typeface="+mj-ea"/>
                <a:cs typeface="+mj-cs"/>
              </a:rPr>
              <a:t>Slide 24 We do</a:t>
            </a:r>
            <a:endParaRPr lang="en-AU"/>
          </a:p>
        </p:txBody>
      </p:sp>
      <p:grpSp>
        <p:nvGrpSpPr>
          <p:cNvPr id="4" name="Group 3" descr="judge, edge, lodeg, hedgehog">
            <a:extLst>
              <a:ext uri="{FF2B5EF4-FFF2-40B4-BE49-F238E27FC236}">
                <a16:creationId xmlns:a16="http://schemas.microsoft.com/office/drawing/2014/main" id="{D3240AC4-DD99-7B08-95D2-85F04C946709}"/>
              </a:ext>
            </a:extLst>
          </p:cNvPr>
          <p:cNvGrpSpPr/>
          <p:nvPr/>
        </p:nvGrpSpPr>
        <p:grpSpPr>
          <a:xfrm>
            <a:off x="285750" y="1469482"/>
            <a:ext cx="12085154" cy="3856791"/>
            <a:chOff x="285750" y="1469482"/>
            <a:chExt cx="12085154" cy="3856791"/>
          </a:xfrm>
        </p:grpSpPr>
        <p:sp>
          <p:nvSpPr>
            <p:cNvPr id="5" name="Content Placeholder 2">
              <a:extLst>
                <a:ext uri="{FF2B5EF4-FFF2-40B4-BE49-F238E27FC236}">
                  <a16:creationId xmlns:a16="http://schemas.microsoft.com/office/drawing/2014/main" id="{BC751BD7-85BE-5C62-D50E-85CDDA93F67F}"/>
                </a:ext>
              </a:extLst>
            </p:cNvPr>
            <p:cNvSpPr txBox="1">
              <a:spLocks/>
            </p:cNvSpPr>
            <p:nvPr/>
          </p:nvSpPr>
          <p:spPr>
            <a:xfrm>
              <a:off x="285750" y="3904345"/>
              <a:ext cx="119062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a:ea typeface="Verdana"/>
                  <a:cs typeface="Verdana" panose="020B0604030504040204" pitchFamily="34" charset="0"/>
                </a:rPr>
                <a:t>lodge     hedgehog</a:t>
              </a:r>
              <a:endParaRPr lang="en-AU" sz="9600">
                <a:solidFill>
                  <a:srgbClr val="4557AD"/>
                </a:solidFill>
                <a:latin typeface="Tenorite"/>
                <a:ea typeface="Verdana"/>
                <a:cs typeface="Verdana" panose="020B0604030504040204" pitchFamily="34" charset="0"/>
              </a:endParaRPr>
            </a:p>
          </p:txBody>
        </p:sp>
        <p:sp>
          <p:nvSpPr>
            <p:cNvPr id="6" name="Content Placeholder 2">
              <a:extLst>
                <a:ext uri="{FF2B5EF4-FFF2-40B4-BE49-F238E27FC236}">
                  <a16:creationId xmlns:a16="http://schemas.microsoft.com/office/drawing/2014/main" id="{EEC0E6CA-CE38-B29F-00B2-88F2C617F2FE}"/>
                </a:ext>
              </a:extLst>
            </p:cNvPr>
            <p:cNvSpPr txBox="1">
              <a:spLocks/>
            </p:cNvSpPr>
            <p:nvPr/>
          </p:nvSpPr>
          <p:spPr>
            <a:xfrm>
              <a:off x="464654" y="1469482"/>
              <a:ext cx="119062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a:ea typeface="Verdana"/>
                  <a:cs typeface="Verdana" panose="020B0604030504040204" pitchFamily="34" charset="0"/>
                </a:rPr>
                <a:t>judge     edge</a:t>
              </a:r>
              <a:endParaRPr lang="en-AU" sz="9600">
                <a:solidFill>
                  <a:srgbClr val="4557AD"/>
                </a:solidFill>
                <a:latin typeface="Tenorite" pitchFamily="2" charset="0"/>
                <a:ea typeface="Verdana" panose="020B0604030504040204" pitchFamily="34" charset="0"/>
                <a:cs typeface="Verdana" panose="020B0604030504040204" pitchFamily="34" charset="0"/>
              </a:endParaRPr>
            </a:p>
          </p:txBody>
        </p:sp>
      </p:grpSp>
    </p:spTree>
    <p:custDataLst>
      <p:tags r:id="rId1"/>
    </p:custDataLst>
    <p:extLst>
      <p:ext uri="{BB962C8B-B14F-4D97-AF65-F5344CB8AC3E}">
        <p14:creationId xmlns:p14="http://schemas.microsoft.com/office/powerpoint/2010/main" val="303872294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166DBE4-709C-FEF1-F426-DD933765B172}"/>
              </a:ext>
            </a:extLst>
          </p:cNvPr>
          <p:cNvSpPr>
            <a:spLocks noGrp="1"/>
          </p:cNvSpPr>
          <p:nvPr>
            <p:ph type="title"/>
          </p:nvPr>
        </p:nvSpPr>
        <p:spPr>
          <a:xfrm>
            <a:off x="0" y="-1465281"/>
            <a:ext cx="10515600" cy="1325563"/>
          </a:xfrm>
        </p:spPr>
        <p:txBody>
          <a:bodyPr/>
          <a:lstStyle/>
          <a:p>
            <a:r>
              <a:rPr lang="en-US" sz="800" kern="1200">
                <a:solidFill>
                  <a:srgbClr val="E7E6E6"/>
                </a:solidFill>
                <a:effectLst/>
                <a:latin typeface="Calibri" panose="020F0502020204030204" pitchFamily="34" charset="0"/>
                <a:ea typeface="+mj-ea"/>
                <a:cs typeface="+mj-cs"/>
              </a:rPr>
              <a:t>Slide 25 I do</a:t>
            </a:r>
            <a:endParaRPr lang="en-AU"/>
          </a:p>
        </p:txBody>
      </p:sp>
      <p:pic>
        <p:nvPicPr>
          <p:cNvPr id="4" name="Graphic 1" descr="wedge">
            <a:extLst>
              <a:ext uri="{FF2B5EF4-FFF2-40B4-BE49-F238E27FC236}">
                <a16:creationId xmlns:a16="http://schemas.microsoft.com/office/drawing/2014/main" id="{CA0D2383-3298-7052-F8ED-FE23C021A64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66209" y="2211872"/>
            <a:ext cx="2852846" cy="2852846"/>
          </a:xfrm>
          <a:prstGeom prst="rect">
            <a:avLst/>
          </a:prstGeom>
        </p:spPr>
      </p:pic>
    </p:spTree>
    <p:custDataLst>
      <p:tags r:id="rId1"/>
    </p:custDataLst>
    <p:extLst>
      <p:ext uri="{BB962C8B-B14F-4D97-AF65-F5344CB8AC3E}">
        <p14:creationId xmlns:p14="http://schemas.microsoft.com/office/powerpoint/2010/main" val="342677612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405AE87-29A7-8B98-5A05-6FA5064368E9}"/>
              </a:ext>
            </a:extLst>
          </p:cNvPr>
          <p:cNvSpPr>
            <a:spLocks noGrp="1"/>
          </p:cNvSpPr>
          <p:nvPr>
            <p:ph type="title"/>
          </p:nvPr>
        </p:nvSpPr>
        <p:spPr>
          <a:xfrm>
            <a:off x="0" y="-1465281"/>
            <a:ext cx="10515600" cy="1325563"/>
          </a:xfrm>
        </p:spPr>
        <p:txBody>
          <a:bodyPr/>
          <a:lstStyle/>
          <a:p>
            <a:r>
              <a:rPr lang="en-US" sz="800" kern="1200">
                <a:solidFill>
                  <a:srgbClr val="E7E6E6"/>
                </a:solidFill>
                <a:effectLst/>
                <a:latin typeface="Calibri" panose="020F0502020204030204" pitchFamily="34" charset="0"/>
                <a:ea typeface="+mj-ea"/>
                <a:cs typeface="+mj-cs"/>
              </a:rPr>
              <a:t>Slide 26 I do</a:t>
            </a:r>
            <a:endParaRPr lang="en-AU"/>
          </a:p>
        </p:txBody>
      </p:sp>
      <p:grpSp>
        <p:nvGrpSpPr>
          <p:cNvPr id="2" name="Group 1" descr="wedge, smudge">
            <a:extLst>
              <a:ext uri="{FF2B5EF4-FFF2-40B4-BE49-F238E27FC236}">
                <a16:creationId xmlns:a16="http://schemas.microsoft.com/office/drawing/2014/main" id="{727CF8DC-37FA-9525-37DF-105FD7E289CC}"/>
              </a:ext>
            </a:extLst>
          </p:cNvPr>
          <p:cNvGrpSpPr/>
          <p:nvPr/>
        </p:nvGrpSpPr>
        <p:grpSpPr>
          <a:xfrm>
            <a:off x="666209" y="2211872"/>
            <a:ext cx="6653383" cy="2852846"/>
            <a:chOff x="666209" y="2211872"/>
            <a:chExt cx="6653383" cy="2852846"/>
          </a:xfrm>
        </p:grpSpPr>
        <p:pic>
          <p:nvPicPr>
            <p:cNvPr id="4" name="Graphic 1">
              <a:extLst>
                <a:ext uri="{FF2B5EF4-FFF2-40B4-BE49-F238E27FC236}">
                  <a16:creationId xmlns:a16="http://schemas.microsoft.com/office/drawing/2014/main" id="{2DD7B405-2B35-6156-9FFF-739BF634427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66209" y="2211872"/>
              <a:ext cx="2852846" cy="2852846"/>
            </a:xfrm>
            <a:prstGeom prst="rect">
              <a:avLst/>
            </a:prstGeom>
          </p:spPr>
        </p:pic>
        <p:pic>
          <p:nvPicPr>
            <p:cNvPr id="5" name="Picture 4">
              <a:extLst>
                <a:ext uri="{FF2B5EF4-FFF2-40B4-BE49-F238E27FC236}">
                  <a16:creationId xmlns:a16="http://schemas.microsoft.com/office/drawing/2014/main" id="{BB411C7F-F10B-83BE-3D4A-24BEBF727980}"/>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872407" y="2470811"/>
              <a:ext cx="2447185" cy="2334968"/>
            </a:xfrm>
            <a:prstGeom prst="rect">
              <a:avLst/>
            </a:prstGeom>
          </p:spPr>
        </p:pic>
      </p:grpSp>
    </p:spTree>
    <p:custDataLst>
      <p:tags r:id="rId1"/>
    </p:custDataLst>
    <p:extLst>
      <p:ext uri="{BB962C8B-B14F-4D97-AF65-F5344CB8AC3E}">
        <p14:creationId xmlns:p14="http://schemas.microsoft.com/office/powerpoint/2010/main" val="295413515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61FC22D-E4D8-4449-9E17-6CDF688E548E}"/>
              </a:ext>
            </a:extLst>
          </p:cNvPr>
          <p:cNvSpPr>
            <a:spLocks noGrp="1"/>
          </p:cNvSpPr>
          <p:nvPr>
            <p:ph type="title"/>
          </p:nvPr>
        </p:nvSpPr>
        <p:spPr>
          <a:xfrm>
            <a:off x="0" y="-1465281"/>
            <a:ext cx="10515600" cy="1325563"/>
          </a:xfrm>
        </p:spPr>
        <p:txBody>
          <a:bodyPr/>
          <a:lstStyle/>
          <a:p>
            <a:r>
              <a:rPr lang="en-US" sz="800" kern="1200">
                <a:solidFill>
                  <a:srgbClr val="E7E6E6"/>
                </a:solidFill>
                <a:effectLst/>
                <a:latin typeface="Calibri" panose="020F0502020204030204" pitchFamily="34" charset="0"/>
                <a:ea typeface="+mj-ea"/>
                <a:cs typeface="+mj-cs"/>
              </a:rPr>
              <a:t>Slide 27 I do </a:t>
            </a:r>
            <a:endParaRPr lang="en-AU"/>
          </a:p>
        </p:txBody>
      </p:sp>
      <p:grpSp>
        <p:nvGrpSpPr>
          <p:cNvPr id="2" name="Group 1" descr="wedge, smudge, bridge">
            <a:extLst>
              <a:ext uri="{FF2B5EF4-FFF2-40B4-BE49-F238E27FC236}">
                <a16:creationId xmlns:a16="http://schemas.microsoft.com/office/drawing/2014/main" id="{B115B64B-6898-117D-71FA-2EB4187B5E8F}"/>
              </a:ext>
            </a:extLst>
          </p:cNvPr>
          <p:cNvGrpSpPr/>
          <p:nvPr/>
        </p:nvGrpSpPr>
        <p:grpSpPr>
          <a:xfrm>
            <a:off x="666209" y="2211872"/>
            <a:ext cx="10734891" cy="2948362"/>
            <a:chOff x="666209" y="2211872"/>
            <a:chExt cx="10734891" cy="2948362"/>
          </a:xfrm>
        </p:grpSpPr>
        <p:pic>
          <p:nvPicPr>
            <p:cNvPr id="4" name="Graphic 1">
              <a:extLst>
                <a:ext uri="{FF2B5EF4-FFF2-40B4-BE49-F238E27FC236}">
                  <a16:creationId xmlns:a16="http://schemas.microsoft.com/office/drawing/2014/main" id="{E955BF18-D634-4BED-6D46-56B18A26AB4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66209" y="2211872"/>
              <a:ext cx="2852846" cy="2852846"/>
            </a:xfrm>
            <a:prstGeom prst="rect">
              <a:avLst/>
            </a:prstGeom>
          </p:spPr>
        </p:pic>
        <p:pic>
          <p:nvPicPr>
            <p:cNvPr id="8" name="Picture 7">
              <a:extLst>
                <a:ext uri="{FF2B5EF4-FFF2-40B4-BE49-F238E27FC236}">
                  <a16:creationId xmlns:a16="http://schemas.microsoft.com/office/drawing/2014/main" id="{12C2D759-60F1-5A88-0CC6-BA926CD1908D}"/>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872407" y="2470811"/>
              <a:ext cx="2447185" cy="2334968"/>
            </a:xfrm>
            <a:prstGeom prst="rect">
              <a:avLst/>
            </a:prstGeom>
          </p:spPr>
        </p:pic>
        <p:pic>
          <p:nvPicPr>
            <p:cNvPr id="11" name="Picture 10" descr="dodge">
              <a:extLst>
                <a:ext uri="{FF2B5EF4-FFF2-40B4-BE49-F238E27FC236}">
                  <a16:creationId xmlns:a16="http://schemas.microsoft.com/office/drawing/2014/main" id="{1C6DFEBB-3355-7822-36F9-63037C5A6422}"/>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548254" y="2307388"/>
              <a:ext cx="2852846" cy="2852846"/>
            </a:xfrm>
            <a:prstGeom prst="rect">
              <a:avLst/>
            </a:prstGeom>
          </p:spPr>
        </p:pic>
      </p:grpSp>
    </p:spTree>
    <p:custDataLst>
      <p:tags r:id="rId1"/>
    </p:custDataLst>
    <p:extLst>
      <p:ext uri="{BB962C8B-B14F-4D97-AF65-F5344CB8AC3E}">
        <p14:creationId xmlns:p14="http://schemas.microsoft.com/office/powerpoint/2010/main" val="199801828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EF03824-E084-CC11-80A1-6FC41544AA70}"/>
              </a:ext>
            </a:extLst>
          </p:cNvPr>
          <p:cNvSpPr>
            <a:spLocks noGrp="1"/>
          </p:cNvSpPr>
          <p:nvPr>
            <p:ph type="title"/>
          </p:nvPr>
        </p:nvSpPr>
        <p:spPr>
          <a:xfrm>
            <a:off x="0" y="-1201850"/>
            <a:ext cx="10515600" cy="1325563"/>
          </a:xfrm>
        </p:spPr>
        <p:txBody>
          <a:bodyPr/>
          <a:lstStyle/>
          <a:p>
            <a:r>
              <a:rPr lang="en-US" sz="800" kern="1200">
                <a:solidFill>
                  <a:srgbClr val="E7E6E6"/>
                </a:solidFill>
                <a:effectLst/>
                <a:latin typeface="Calibri" panose="020F0502020204030204" pitchFamily="34" charset="0"/>
                <a:ea typeface="+mj-ea"/>
                <a:cs typeface="+mj-cs"/>
              </a:rPr>
              <a:t>Slide 28 We do</a:t>
            </a:r>
            <a:endParaRPr lang="en-AU"/>
          </a:p>
        </p:txBody>
      </p:sp>
      <p:pic>
        <p:nvPicPr>
          <p:cNvPr id="4" name="Graphic 5" descr="fudge">
            <a:extLst>
              <a:ext uri="{FF2B5EF4-FFF2-40B4-BE49-F238E27FC236}">
                <a16:creationId xmlns:a16="http://schemas.microsoft.com/office/drawing/2014/main" id="{386ADECB-7C14-D9D2-FBEA-C8215A851FC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964652" y="2313930"/>
            <a:ext cx="2230139" cy="2230139"/>
          </a:xfrm>
          <a:prstGeom prst="rect">
            <a:avLst/>
          </a:prstGeom>
        </p:spPr>
      </p:pic>
    </p:spTree>
    <p:custDataLst>
      <p:tags r:id="rId1"/>
    </p:custDataLst>
    <p:extLst>
      <p:ext uri="{BB962C8B-B14F-4D97-AF65-F5344CB8AC3E}">
        <p14:creationId xmlns:p14="http://schemas.microsoft.com/office/powerpoint/2010/main" val="358713508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06352E3-4E17-7DD5-8A98-F545B9B6A9CC}"/>
              </a:ext>
            </a:extLst>
          </p:cNvPr>
          <p:cNvSpPr>
            <a:spLocks noGrp="1"/>
          </p:cNvSpPr>
          <p:nvPr>
            <p:ph type="title"/>
          </p:nvPr>
        </p:nvSpPr>
        <p:spPr>
          <a:xfrm>
            <a:off x="0" y="-1201850"/>
            <a:ext cx="10515600" cy="1325563"/>
          </a:xfrm>
        </p:spPr>
        <p:txBody>
          <a:bodyPr/>
          <a:lstStyle/>
          <a:p>
            <a:r>
              <a:rPr lang="en-US" sz="800" kern="1200">
                <a:solidFill>
                  <a:srgbClr val="E7E6E6"/>
                </a:solidFill>
                <a:effectLst/>
                <a:latin typeface="Calibri" panose="020F0502020204030204" pitchFamily="34" charset="0"/>
                <a:ea typeface="+mj-ea"/>
                <a:cs typeface="+mj-cs"/>
              </a:rPr>
              <a:t>Slide 29 We do </a:t>
            </a:r>
            <a:endParaRPr lang="en-AU"/>
          </a:p>
        </p:txBody>
      </p:sp>
      <p:grpSp>
        <p:nvGrpSpPr>
          <p:cNvPr id="2" name="Group 1" descr="fudge, hedge">
            <a:extLst>
              <a:ext uri="{FF2B5EF4-FFF2-40B4-BE49-F238E27FC236}">
                <a16:creationId xmlns:a16="http://schemas.microsoft.com/office/drawing/2014/main" id="{8E99EB8E-902C-573A-0FC9-3DF4B109A023}"/>
              </a:ext>
            </a:extLst>
          </p:cNvPr>
          <p:cNvGrpSpPr/>
          <p:nvPr/>
        </p:nvGrpSpPr>
        <p:grpSpPr>
          <a:xfrm>
            <a:off x="964652" y="2313930"/>
            <a:ext cx="6246417" cy="2313979"/>
            <a:chOff x="964652" y="2313930"/>
            <a:chExt cx="6246417" cy="2313979"/>
          </a:xfrm>
        </p:grpSpPr>
        <p:pic>
          <p:nvPicPr>
            <p:cNvPr id="6" name="Graphic 5">
              <a:extLst>
                <a:ext uri="{FF2B5EF4-FFF2-40B4-BE49-F238E27FC236}">
                  <a16:creationId xmlns:a16="http://schemas.microsoft.com/office/drawing/2014/main" id="{82A58DEE-B158-6CF8-3614-4A60EC5CEBFD}"/>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964652" y="2313930"/>
              <a:ext cx="2230139" cy="2230139"/>
            </a:xfrm>
            <a:prstGeom prst="rect">
              <a:avLst/>
            </a:prstGeom>
          </p:spPr>
        </p:pic>
        <p:pic>
          <p:nvPicPr>
            <p:cNvPr id="9" name="Picture 8">
              <a:extLst>
                <a:ext uri="{FF2B5EF4-FFF2-40B4-BE49-F238E27FC236}">
                  <a16:creationId xmlns:a16="http://schemas.microsoft.com/office/drawing/2014/main" id="{50384A0A-A3AD-B146-2FD7-43B413787212}"/>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980931" y="2397771"/>
              <a:ext cx="2230138" cy="2230138"/>
            </a:xfrm>
            <a:prstGeom prst="rect">
              <a:avLst/>
            </a:prstGeom>
          </p:spPr>
        </p:pic>
      </p:grpSp>
    </p:spTree>
    <p:custDataLst>
      <p:tags r:id="rId1"/>
    </p:custDataLst>
    <p:extLst>
      <p:ext uri="{BB962C8B-B14F-4D97-AF65-F5344CB8AC3E}">
        <p14:creationId xmlns:p14="http://schemas.microsoft.com/office/powerpoint/2010/main" val="18278115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BDB860-51E2-6F49-0FA4-F6751E4C997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135EF19-D5B1-8081-4404-7F671E115861}"/>
              </a:ext>
            </a:extLst>
          </p:cNvPr>
          <p:cNvSpPr>
            <a:spLocks noGrp="1"/>
          </p:cNvSpPr>
          <p:nvPr>
            <p:ph type="title"/>
          </p:nvPr>
        </p:nvSpPr>
        <p:spPr/>
        <p:txBody>
          <a:bodyPr/>
          <a:lstStyle/>
          <a:p>
            <a:r>
              <a:rPr lang="en-AU" sz="800">
                <a:solidFill>
                  <a:schemeClr val="bg2"/>
                </a:solidFill>
                <a:latin typeface="+mn-lt"/>
              </a:rPr>
              <a:t>Slide 3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3" name="TextBox 2">
            <a:extLst>
              <a:ext uri="{FF2B5EF4-FFF2-40B4-BE49-F238E27FC236}">
                <a16:creationId xmlns:a16="http://schemas.microsoft.com/office/drawing/2014/main" id="{8E23D99A-AF91-525D-8FE9-2718151611CB}"/>
              </a:ext>
            </a:extLst>
          </p:cNvPr>
          <p:cNvSpPr txBox="1"/>
          <p:nvPr/>
        </p:nvSpPr>
        <p:spPr>
          <a:xfrm>
            <a:off x="5354515" y="348440"/>
            <a:ext cx="2406162" cy="1569660"/>
          </a:xfrm>
          <a:prstGeom prst="rect">
            <a:avLst/>
          </a:prstGeom>
          <a:noFill/>
        </p:spPr>
        <p:txBody>
          <a:bodyPr wrap="square" rtlCol="0">
            <a:spAutoFit/>
          </a:bodyPr>
          <a:lstStyle/>
          <a:p>
            <a:r>
              <a:rPr lang="en-AU" sz="9600">
                <a:solidFill>
                  <a:srgbClr val="00B050"/>
                </a:solidFill>
                <a:latin typeface="Calibri" panose="020F0502020204030204" pitchFamily="34" charset="0"/>
                <a:ea typeface="Calibri" panose="020F0502020204030204" pitchFamily="34" charset="0"/>
                <a:cs typeface="Calibri" panose="020F0502020204030204" pitchFamily="34" charset="0"/>
              </a:rPr>
              <a:t>Ə</a:t>
            </a:r>
            <a:endParaRPr lang="en-AU" sz="9600">
              <a:solidFill>
                <a:srgbClr val="00B050"/>
              </a:solidFill>
            </a:endParaRPr>
          </a:p>
        </p:txBody>
      </p:sp>
      <p:sp>
        <p:nvSpPr>
          <p:cNvPr id="4" name="Content Placeholder 2">
            <a:extLst>
              <a:ext uri="{FF2B5EF4-FFF2-40B4-BE49-F238E27FC236}">
                <a16:creationId xmlns:a16="http://schemas.microsoft.com/office/drawing/2014/main" id="{BE8B7BD1-BB8C-4836-9C90-F0DE8A772EB5}"/>
              </a:ext>
            </a:extLst>
          </p:cNvPr>
          <p:cNvSpPr txBox="1">
            <a:spLocks/>
          </p:cNvSpPr>
          <p:nvPr/>
        </p:nvSpPr>
        <p:spPr>
          <a:xfrm>
            <a:off x="452333" y="2731835"/>
            <a:ext cx="11906250" cy="10895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7200">
                <a:solidFill>
                  <a:srgbClr val="4557AD"/>
                </a:solidFill>
                <a:latin typeface="Tenorite" pitchFamily="2" charset="0"/>
                <a:ea typeface="Verdana" panose="020B0604030504040204" pitchFamily="34" charset="0"/>
                <a:cs typeface="Verdana" panose="020B0604030504040204" pitchFamily="34" charset="0"/>
              </a:rPr>
              <a:t>alone    minimal    ticket  </a:t>
            </a:r>
            <a:endParaRPr lang="en-AU" sz="72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52176965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31E221A-F350-C940-012D-1A3E419734FD}"/>
              </a:ext>
            </a:extLst>
          </p:cNvPr>
          <p:cNvSpPr>
            <a:spLocks noGrp="1"/>
          </p:cNvSpPr>
          <p:nvPr>
            <p:ph type="title"/>
          </p:nvPr>
        </p:nvSpPr>
        <p:spPr>
          <a:xfrm>
            <a:off x="0" y="-1201850"/>
            <a:ext cx="10515600" cy="1325563"/>
          </a:xfrm>
        </p:spPr>
        <p:txBody>
          <a:bodyPr/>
          <a:lstStyle/>
          <a:p>
            <a:r>
              <a:rPr lang="en-US" sz="800" kern="1200">
                <a:solidFill>
                  <a:srgbClr val="E7E6E6"/>
                </a:solidFill>
                <a:effectLst/>
                <a:latin typeface="Calibri" panose="020F0502020204030204" pitchFamily="34" charset="0"/>
                <a:ea typeface="+mj-ea"/>
                <a:cs typeface="+mj-cs"/>
              </a:rPr>
              <a:t>Slide 30 We do </a:t>
            </a:r>
            <a:endParaRPr lang="en-AU"/>
          </a:p>
        </p:txBody>
      </p:sp>
      <p:grpSp>
        <p:nvGrpSpPr>
          <p:cNvPr id="2" name="Group 1" descr="fudge, hedge, fridge">
            <a:extLst>
              <a:ext uri="{FF2B5EF4-FFF2-40B4-BE49-F238E27FC236}">
                <a16:creationId xmlns:a16="http://schemas.microsoft.com/office/drawing/2014/main" id="{7B4CC4D3-3D89-8FD5-30FE-F8874E971573}"/>
              </a:ext>
            </a:extLst>
          </p:cNvPr>
          <p:cNvGrpSpPr/>
          <p:nvPr/>
        </p:nvGrpSpPr>
        <p:grpSpPr>
          <a:xfrm>
            <a:off x="964652" y="2313930"/>
            <a:ext cx="10346535" cy="2535161"/>
            <a:chOff x="964652" y="2313930"/>
            <a:chExt cx="10346535" cy="2535161"/>
          </a:xfrm>
        </p:grpSpPr>
        <p:pic>
          <p:nvPicPr>
            <p:cNvPr id="4" name="Graphic 5">
              <a:extLst>
                <a:ext uri="{FF2B5EF4-FFF2-40B4-BE49-F238E27FC236}">
                  <a16:creationId xmlns:a16="http://schemas.microsoft.com/office/drawing/2014/main" id="{F0205D3E-C599-6078-9A49-FFED81CB14C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964652" y="2313930"/>
              <a:ext cx="2230139" cy="2230139"/>
            </a:xfrm>
            <a:prstGeom prst="rect">
              <a:avLst/>
            </a:prstGeom>
          </p:spPr>
        </p:pic>
        <p:grpSp>
          <p:nvGrpSpPr>
            <p:cNvPr id="12" name="Group 11" descr="bee, teeth">
              <a:extLst>
                <a:ext uri="{FF2B5EF4-FFF2-40B4-BE49-F238E27FC236}">
                  <a16:creationId xmlns:a16="http://schemas.microsoft.com/office/drawing/2014/main" id="{C554BA39-9D9B-0DC9-15B9-48170735707E}"/>
                </a:ext>
              </a:extLst>
            </p:cNvPr>
            <p:cNvGrpSpPr/>
            <p:nvPr/>
          </p:nvGrpSpPr>
          <p:grpSpPr>
            <a:xfrm>
              <a:off x="4980931" y="2313930"/>
              <a:ext cx="6330256" cy="2535161"/>
              <a:chOff x="4980931" y="2313930"/>
              <a:chExt cx="6330256" cy="2535161"/>
            </a:xfrm>
          </p:grpSpPr>
          <p:pic>
            <p:nvPicPr>
              <p:cNvPr id="8" name="Picture 7">
                <a:extLst>
                  <a:ext uri="{FF2B5EF4-FFF2-40B4-BE49-F238E27FC236}">
                    <a16:creationId xmlns:a16="http://schemas.microsoft.com/office/drawing/2014/main" id="{FA3491FA-7195-556E-EB01-63B1A824281A}"/>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980931" y="2397771"/>
                <a:ext cx="2230138" cy="2230138"/>
              </a:xfrm>
              <a:prstGeom prst="rect">
                <a:avLst/>
              </a:prstGeom>
            </p:spPr>
          </p:pic>
          <p:pic>
            <p:nvPicPr>
              <p:cNvPr id="11" name="Picture 10">
                <a:extLst>
                  <a:ext uri="{FF2B5EF4-FFF2-40B4-BE49-F238E27FC236}">
                    <a16:creationId xmlns:a16="http://schemas.microsoft.com/office/drawing/2014/main" id="{880375A4-1D1E-6135-75A3-FD578D710CAA}"/>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776026" y="2313930"/>
                <a:ext cx="2535161" cy="2535161"/>
              </a:xfrm>
              <a:prstGeom prst="rect">
                <a:avLst/>
              </a:prstGeom>
            </p:spPr>
          </p:pic>
        </p:grpSp>
      </p:grpSp>
    </p:spTree>
    <p:custDataLst>
      <p:tags r:id="rId1"/>
    </p:custDataLst>
    <p:extLst>
      <p:ext uri="{BB962C8B-B14F-4D97-AF65-F5344CB8AC3E}">
        <p14:creationId xmlns:p14="http://schemas.microsoft.com/office/powerpoint/2010/main" val="337758465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086E2A-9AA9-D02A-CD56-2F282D458518}"/>
              </a:ext>
            </a:extLst>
          </p:cNvPr>
          <p:cNvSpPr>
            <a:spLocks noGrp="1"/>
          </p:cNvSpPr>
          <p:nvPr>
            <p:ph type="title"/>
          </p:nvPr>
        </p:nvSpPr>
        <p:spPr>
          <a:xfrm>
            <a:off x="0" y="-1219771"/>
            <a:ext cx="10515600" cy="1325563"/>
          </a:xfrm>
        </p:spPr>
        <p:txBody>
          <a:bodyPr/>
          <a:lstStyle/>
          <a:p>
            <a:r>
              <a:rPr lang="en-US" sz="800" kern="1200">
                <a:solidFill>
                  <a:srgbClr val="E7E6E6"/>
                </a:solidFill>
                <a:effectLst/>
                <a:latin typeface="Calibri" panose="020F0502020204030204" pitchFamily="34" charset="0"/>
                <a:ea typeface="+mj-ea"/>
                <a:cs typeface="+mj-cs"/>
              </a:rPr>
              <a:t>Slide 31 I do </a:t>
            </a:r>
            <a:endParaRPr lang="en-AU"/>
          </a:p>
        </p:txBody>
      </p:sp>
      <p:sp>
        <p:nvSpPr>
          <p:cNvPr id="3" name="Content Placeholder 2">
            <a:extLst>
              <a:ext uri="{FF2B5EF4-FFF2-40B4-BE49-F238E27FC236}">
                <a16:creationId xmlns:a16="http://schemas.microsoft.com/office/drawing/2014/main" id="{732EB2A1-FA45-E9E4-066F-3C26C9F8850D}"/>
              </a:ext>
            </a:extLst>
          </p:cNvPr>
          <p:cNvSpPr txBox="1">
            <a:spLocks/>
          </p:cNvSpPr>
          <p:nvPr/>
        </p:nvSpPr>
        <p:spPr>
          <a:xfrm>
            <a:off x="263716" y="2910432"/>
            <a:ext cx="12020526"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a:solidFill>
                  <a:srgbClr val="4557AD"/>
                </a:solidFill>
                <a:latin typeface="Tenorite" pitchFamily="2" charset="0"/>
                <a:ea typeface="Verdana" panose="020B0604030504040204" pitchFamily="34" charset="0"/>
                <a:cs typeface="Verdana" panose="020B0604030504040204" pitchFamily="34" charset="0"/>
              </a:rPr>
              <a:t>move  move  move</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01136083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288005-337E-8025-A9F9-339D0CBCA823}"/>
              </a:ext>
            </a:extLst>
          </p:cNvPr>
          <p:cNvSpPr>
            <a:spLocks noGrp="1"/>
          </p:cNvSpPr>
          <p:nvPr>
            <p:ph type="title"/>
          </p:nvPr>
        </p:nvSpPr>
        <p:spPr>
          <a:xfrm>
            <a:off x="0" y="-1219771"/>
            <a:ext cx="10515600" cy="1325563"/>
          </a:xfrm>
        </p:spPr>
        <p:txBody>
          <a:bodyPr/>
          <a:lstStyle/>
          <a:p>
            <a:r>
              <a:rPr lang="en-US" sz="800" kern="1200">
                <a:solidFill>
                  <a:srgbClr val="E7E6E6"/>
                </a:solidFill>
                <a:effectLst/>
                <a:latin typeface="Calibri" panose="020F0502020204030204" pitchFamily="34" charset="0"/>
                <a:ea typeface="+mj-ea"/>
                <a:cs typeface="+mj-cs"/>
              </a:rPr>
              <a:t>Slide 32 We do </a:t>
            </a:r>
            <a:endParaRPr lang="en-AU"/>
          </a:p>
        </p:txBody>
      </p:sp>
      <p:sp>
        <p:nvSpPr>
          <p:cNvPr id="3" name="Content Placeholder 2">
            <a:extLst>
              <a:ext uri="{FF2B5EF4-FFF2-40B4-BE49-F238E27FC236}">
                <a16:creationId xmlns:a16="http://schemas.microsoft.com/office/drawing/2014/main" id="{CA0762E2-8E3E-8AEB-03FA-3BF87CB74C91}"/>
              </a:ext>
            </a:extLst>
          </p:cNvPr>
          <p:cNvSpPr txBox="1">
            <a:spLocks/>
          </p:cNvSpPr>
          <p:nvPr/>
        </p:nvSpPr>
        <p:spPr>
          <a:xfrm>
            <a:off x="263716" y="2910432"/>
            <a:ext cx="12020526"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a:solidFill>
                  <a:srgbClr val="4557AD"/>
                </a:solidFill>
                <a:latin typeface="Tenorite" pitchFamily="2" charset="0"/>
                <a:ea typeface="Verdana" panose="020B0604030504040204" pitchFamily="34" charset="0"/>
                <a:cs typeface="Verdana" panose="020B0604030504040204" pitchFamily="34" charset="0"/>
              </a:rPr>
              <a:t>move  move  move</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5215381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7C0AA0-B6E0-520E-B7E4-E6CCB65186D0}"/>
              </a:ext>
            </a:extLst>
          </p:cNvPr>
          <p:cNvSpPr>
            <a:spLocks noGrp="1"/>
          </p:cNvSpPr>
          <p:nvPr>
            <p:ph type="title"/>
          </p:nvPr>
        </p:nvSpPr>
        <p:spPr>
          <a:xfrm>
            <a:off x="0" y="-1394042"/>
            <a:ext cx="10515600" cy="1325563"/>
          </a:xfrm>
        </p:spPr>
        <p:txBody>
          <a:bodyPr/>
          <a:lstStyle/>
          <a:p>
            <a:r>
              <a:rPr lang="en-US" sz="800" kern="1200">
                <a:solidFill>
                  <a:srgbClr val="E7E6E6"/>
                </a:solidFill>
                <a:effectLst/>
                <a:latin typeface="Calibri" panose="020F0502020204030204" pitchFamily="34" charset="0"/>
                <a:ea typeface="+mj-ea"/>
                <a:cs typeface="+mj-cs"/>
              </a:rPr>
              <a:t>Slide 33 I do </a:t>
            </a:r>
            <a:endParaRPr lang="en-AU"/>
          </a:p>
        </p:txBody>
      </p:sp>
      <p:sp>
        <p:nvSpPr>
          <p:cNvPr id="4" name="Content Placeholder 2">
            <a:extLst>
              <a:ext uri="{FF2B5EF4-FFF2-40B4-BE49-F238E27FC236}">
                <a16:creationId xmlns:a16="http://schemas.microsoft.com/office/drawing/2014/main" id="{C138E7AF-7D90-198E-8BB5-AB17E0B198A6}"/>
              </a:ext>
            </a:extLst>
          </p:cNvPr>
          <p:cNvSpPr txBox="1">
            <a:spLocks/>
          </p:cNvSpPr>
          <p:nvPr/>
        </p:nvSpPr>
        <p:spPr>
          <a:xfrm>
            <a:off x="540913" y="1781434"/>
            <a:ext cx="11423777" cy="3712042"/>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ts val="7000"/>
              </a:lnSpc>
            </a:pPr>
            <a:r>
              <a:rPr lang="en-US" sz="8000">
                <a:solidFill>
                  <a:srgbClr val="4557AD"/>
                </a:solidFill>
                <a:latin typeface="Tenorite" pitchFamily="2" charset="0"/>
                <a:ea typeface="Verdana" panose="020B0604030504040204" pitchFamily="34" charset="0"/>
                <a:cs typeface="Verdana" panose="020B0604030504040204" pitchFamily="34" charset="0"/>
              </a:rPr>
              <a:t>“Move back from the ledge!” she shouted. “You are a smidge too close to the edge.”</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07804090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339FF27-3E75-0CBC-DE69-1170FF7905B8}"/>
              </a:ext>
            </a:extLst>
          </p:cNvPr>
          <p:cNvSpPr>
            <a:spLocks noGrp="1"/>
          </p:cNvSpPr>
          <p:nvPr>
            <p:ph type="title"/>
          </p:nvPr>
        </p:nvSpPr>
        <p:spPr>
          <a:xfrm>
            <a:off x="0" y="-1201850"/>
            <a:ext cx="10515600" cy="1325563"/>
          </a:xfrm>
        </p:spPr>
        <p:txBody>
          <a:bodyPr/>
          <a:lstStyle/>
          <a:p>
            <a:r>
              <a:rPr lang="en-US" sz="800" kern="1200">
                <a:solidFill>
                  <a:srgbClr val="E7E6E6"/>
                </a:solidFill>
                <a:effectLst/>
                <a:latin typeface="Calibri" panose="020F0502020204030204" pitchFamily="34" charset="0"/>
                <a:ea typeface="+mj-ea"/>
                <a:cs typeface="+mj-cs"/>
              </a:rPr>
              <a:t>Slide 34 We do</a:t>
            </a:r>
            <a:endParaRPr lang="en-AU"/>
          </a:p>
        </p:txBody>
      </p:sp>
      <p:sp>
        <p:nvSpPr>
          <p:cNvPr id="7" name="Content Placeholder 2">
            <a:extLst>
              <a:ext uri="{FF2B5EF4-FFF2-40B4-BE49-F238E27FC236}">
                <a16:creationId xmlns:a16="http://schemas.microsoft.com/office/drawing/2014/main" id="{E6621E4A-889E-8FD1-2FB6-F94FC57E80DA}"/>
              </a:ext>
            </a:extLst>
          </p:cNvPr>
          <p:cNvSpPr txBox="1">
            <a:spLocks/>
          </p:cNvSpPr>
          <p:nvPr/>
        </p:nvSpPr>
        <p:spPr>
          <a:xfrm>
            <a:off x="698688" y="1579224"/>
            <a:ext cx="10794623" cy="403905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8000">
                <a:solidFill>
                  <a:srgbClr val="4557AD"/>
                </a:solidFill>
                <a:latin typeface="Tenorite" pitchFamily="2" charset="0"/>
                <a:ea typeface="Verdana" panose="020B0604030504040204" pitchFamily="34" charset="0"/>
                <a:cs typeface="Verdana" panose="020B0604030504040204" pitchFamily="34" charset="0"/>
              </a:rPr>
              <a:t>I had to nudge my cat Smudge so she would move away from the fishing lodge. </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27832924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28681C6-8A71-1A1A-970D-5F0EA4B41422}"/>
              </a:ext>
            </a:extLst>
          </p:cNvPr>
          <p:cNvSpPr>
            <a:spLocks noGrp="1"/>
          </p:cNvSpPr>
          <p:nvPr>
            <p:ph type="title"/>
          </p:nvPr>
        </p:nvSpPr>
        <p:spPr>
          <a:xfrm>
            <a:off x="0" y="-1465281"/>
            <a:ext cx="10515600" cy="1325563"/>
          </a:xfrm>
        </p:spPr>
        <p:txBody>
          <a:bodyPr/>
          <a:lstStyle/>
          <a:p>
            <a:r>
              <a:rPr lang="en-US" sz="800" kern="1200">
                <a:solidFill>
                  <a:srgbClr val="E7E6E6"/>
                </a:solidFill>
                <a:effectLst/>
                <a:latin typeface="Calibri" panose="020F0502020204030204" pitchFamily="34" charset="0"/>
                <a:ea typeface="+mj-ea"/>
                <a:cs typeface="+mj-cs"/>
              </a:rPr>
              <a:t>Slide 35 I do </a:t>
            </a:r>
            <a:endParaRPr lang="en-AU"/>
          </a:p>
        </p:txBody>
      </p:sp>
      <p:pic>
        <p:nvPicPr>
          <p:cNvPr id="2" name="Graphic 1" descr="Pencil outline">
            <a:extLst>
              <a:ext uri="{FF2B5EF4-FFF2-40B4-BE49-F238E27FC236}">
                <a16:creationId xmlns:a16="http://schemas.microsoft.com/office/drawing/2014/main" id="{1B533230-13DD-C044-B1B8-049E4B22CFC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50857239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8B446A7-1E6F-F121-2C5E-B02EF89C2B20}"/>
              </a:ext>
            </a:extLst>
          </p:cNvPr>
          <p:cNvSpPr>
            <a:spLocks noGrp="1"/>
          </p:cNvSpPr>
          <p:nvPr>
            <p:ph type="title"/>
          </p:nvPr>
        </p:nvSpPr>
        <p:spPr>
          <a:xfrm>
            <a:off x="0" y="-1201850"/>
            <a:ext cx="10515600" cy="1325563"/>
          </a:xfrm>
        </p:spPr>
        <p:txBody>
          <a:bodyPr/>
          <a:lstStyle/>
          <a:p>
            <a:r>
              <a:rPr lang="en-US" sz="800" kern="1200">
                <a:solidFill>
                  <a:srgbClr val="E7E6E6"/>
                </a:solidFill>
                <a:effectLst/>
                <a:latin typeface="Calibri" panose="020F0502020204030204" pitchFamily="34" charset="0"/>
                <a:ea typeface="+mj-ea"/>
                <a:cs typeface="+mj-cs"/>
              </a:rPr>
              <a:t>Slide 36 We do </a:t>
            </a:r>
            <a:endParaRPr lang="en-AU"/>
          </a:p>
        </p:txBody>
      </p:sp>
      <p:pic>
        <p:nvPicPr>
          <p:cNvPr id="2" name="Graphic 1" descr="Pencil outline">
            <a:extLst>
              <a:ext uri="{FF2B5EF4-FFF2-40B4-BE49-F238E27FC236}">
                <a16:creationId xmlns:a16="http://schemas.microsoft.com/office/drawing/2014/main" id="{4FD4182A-6CFD-6247-8FC2-1AB2AA7FC35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115731195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FF74E7D-46A4-623E-6F4A-08640157C9E9}"/>
              </a:ext>
            </a:extLst>
          </p:cNvPr>
          <p:cNvSpPr>
            <a:spLocks noGrp="1"/>
          </p:cNvSpPr>
          <p:nvPr>
            <p:ph type="title"/>
          </p:nvPr>
        </p:nvSpPr>
        <p:spPr>
          <a:xfrm>
            <a:off x="0" y="-1219771"/>
            <a:ext cx="10515600" cy="1325563"/>
          </a:xfrm>
        </p:spPr>
        <p:txBody>
          <a:bodyPr/>
          <a:lstStyle/>
          <a:p>
            <a:r>
              <a:rPr lang="en-US" sz="800" kern="1200">
                <a:solidFill>
                  <a:srgbClr val="E7E6E6"/>
                </a:solidFill>
                <a:effectLst/>
                <a:latin typeface="Calibri" panose="020F0502020204030204" pitchFamily="34" charset="0"/>
                <a:ea typeface="+mj-ea"/>
                <a:cs typeface="+mj-cs"/>
              </a:rPr>
              <a:t>Slide 37 Check for understanding</a:t>
            </a:r>
            <a:endParaRPr lang="en-AU"/>
          </a:p>
        </p:txBody>
      </p:sp>
      <p:sp>
        <p:nvSpPr>
          <p:cNvPr id="19" name="TextBox 18">
            <a:extLst>
              <a:ext uri="{FF2B5EF4-FFF2-40B4-BE49-F238E27FC236}">
                <a16:creationId xmlns:a16="http://schemas.microsoft.com/office/drawing/2014/main" id="{214F17CC-34F0-5F43-A747-B3919DAC7160}"/>
              </a:ext>
            </a:extLst>
          </p:cNvPr>
          <p:cNvSpPr txBox="1"/>
          <p:nvPr/>
        </p:nvSpPr>
        <p:spPr>
          <a:xfrm>
            <a:off x="293682" y="2490135"/>
            <a:ext cx="3181882" cy="1092607"/>
          </a:xfrm>
          <a:prstGeom prst="rect">
            <a:avLst/>
          </a:prstGeom>
          <a:noFill/>
        </p:spPr>
        <p:txBody>
          <a:bodyPr wrap="square" rtlCol="0">
            <a:spAutoFit/>
          </a:bodyPr>
          <a:lstStyle/>
          <a:p>
            <a:pPr algn="ctr"/>
            <a:r>
              <a:rPr lang="en-US" sz="6500" b="1">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sp>
        <p:nvSpPr>
          <p:cNvPr id="20" name="Title 1">
            <a:extLst>
              <a:ext uri="{FF2B5EF4-FFF2-40B4-BE49-F238E27FC236}">
                <a16:creationId xmlns:a16="http://schemas.microsoft.com/office/drawing/2014/main" id="{E7B0359D-E390-A544-B173-3787B4AC0A0D}"/>
              </a:ext>
            </a:extLst>
          </p:cNvPr>
          <p:cNvSpPr txBox="1">
            <a:spLocks/>
          </p:cNvSpPr>
          <p:nvPr/>
        </p:nvSpPr>
        <p:spPr>
          <a:xfrm>
            <a:off x="3864474" y="2444455"/>
            <a:ext cx="2259493" cy="1255728"/>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endParaRPr lang="en-US" sz="2800" b="0">
              <a:solidFill>
                <a:srgbClr val="0E1E42"/>
              </a:solidFill>
              <a:latin typeface="Calibri" panose="020F0502020204030204" pitchFamily="34" charset="0"/>
              <a:ea typeface="Verdana" panose="020B0604030504040204" pitchFamily="34" charset="0"/>
            </a:endParaRPr>
          </a:p>
          <a:p>
            <a:pPr algn="ctr"/>
            <a:r>
              <a:rPr lang="en-US" sz="2800" b="0">
                <a:solidFill>
                  <a:srgbClr val="0E1E42"/>
                </a:solidFill>
                <a:latin typeface="Calibri" panose="020F0502020204030204" pitchFamily="34" charset="0"/>
                <a:ea typeface="Verdana" panose="020B0604030504040204" pitchFamily="34" charset="0"/>
              </a:rPr>
              <a:t>say the sound </a:t>
            </a:r>
            <a:br>
              <a:rPr lang="en-US" sz="2800" b="0">
                <a:solidFill>
                  <a:srgbClr val="0E1E42"/>
                </a:solidFill>
                <a:latin typeface="Calibri" panose="020F0502020204030204" pitchFamily="34" charset="0"/>
                <a:ea typeface="Verdana" panose="020B0604030504040204" pitchFamily="34" charset="0"/>
              </a:rPr>
            </a:br>
            <a:endParaRPr lang="en-US" sz="2800">
              <a:solidFill>
                <a:srgbClr val="0E1E42"/>
              </a:solidFill>
              <a:latin typeface="Calibri" panose="020F0502020204030204" pitchFamily="34" charset="0"/>
              <a:ea typeface="Verdana" panose="020B0604030504040204" pitchFamily="34" charset="0"/>
            </a:endParaRPr>
          </a:p>
        </p:txBody>
      </p:sp>
      <p:sp>
        <p:nvSpPr>
          <p:cNvPr id="10" name="TextBox 9">
            <a:extLst>
              <a:ext uri="{FF2B5EF4-FFF2-40B4-BE49-F238E27FC236}">
                <a16:creationId xmlns:a16="http://schemas.microsoft.com/office/drawing/2014/main" id="{81E1BBD2-AE24-813F-0C9A-CC9BDA2D20CD}"/>
              </a:ext>
            </a:extLst>
          </p:cNvPr>
          <p:cNvSpPr txBox="1"/>
          <p:nvPr/>
        </p:nvSpPr>
        <p:spPr>
          <a:xfrm>
            <a:off x="4019547" y="3388560"/>
            <a:ext cx="2173993" cy="1569660"/>
          </a:xfrm>
          <a:prstGeom prst="rect">
            <a:avLst/>
          </a:prstGeom>
          <a:noFill/>
        </p:spPr>
        <p:txBody>
          <a:bodyPr wrap="none" rtlCol="0">
            <a:spAutoFit/>
          </a:bodyPr>
          <a:lstStyle/>
          <a:p>
            <a:r>
              <a:rPr lang="en-US" sz="9600">
                <a:solidFill>
                  <a:srgbClr val="4857A6"/>
                </a:solidFill>
                <a:latin typeface="Tenorite" pitchFamily="2" charset="0"/>
                <a:ea typeface="Verdana" panose="020B0604030504040204" pitchFamily="34" charset="0"/>
                <a:cs typeface="Verdana" panose="020B0604030504040204" pitchFamily="34" charset="0"/>
              </a:rPr>
              <a:t>dge</a:t>
            </a:r>
            <a:endParaRPr lang="en-AU" sz="9600"/>
          </a:p>
        </p:txBody>
      </p:sp>
      <p:sp>
        <p:nvSpPr>
          <p:cNvPr id="31" name="Title 1">
            <a:extLst>
              <a:ext uri="{FF2B5EF4-FFF2-40B4-BE49-F238E27FC236}">
                <a16:creationId xmlns:a16="http://schemas.microsoft.com/office/drawing/2014/main" id="{4364FCCC-3045-ED42-BBF6-6789C6A4CF1E}"/>
              </a:ext>
            </a:extLst>
          </p:cNvPr>
          <p:cNvSpPr txBox="1">
            <a:spLocks/>
          </p:cNvSpPr>
          <p:nvPr/>
        </p:nvSpPr>
        <p:spPr>
          <a:xfrm>
            <a:off x="6525922" y="2832253"/>
            <a:ext cx="2462803"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read a word</a:t>
            </a:r>
            <a:endParaRPr lang="en-US" sz="2800">
              <a:solidFill>
                <a:srgbClr val="0E1E42"/>
              </a:solidFill>
              <a:latin typeface="Calibri" panose="020F0502020204030204" pitchFamily="34" charset="0"/>
              <a:ea typeface="Verdana" panose="020B0604030504040204" pitchFamily="34" charset="0"/>
            </a:endParaRPr>
          </a:p>
        </p:txBody>
      </p:sp>
      <p:sp>
        <p:nvSpPr>
          <p:cNvPr id="21" name="Content Placeholder 3">
            <a:extLst>
              <a:ext uri="{FF2B5EF4-FFF2-40B4-BE49-F238E27FC236}">
                <a16:creationId xmlns:a16="http://schemas.microsoft.com/office/drawing/2014/main" id="{17E4CE3F-6B29-2B49-8731-61EB6323A106}"/>
              </a:ext>
            </a:extLst>
          </p:cNvPr>
          <p:cNvSpPr txBox="1">
            <a:spLocks/>
          </p:cNvSpPr>
          <p:nvPr/>
        </p:nvSpPr>
        <p:spPr>
          <a:xfrm>
            <a:off x="6498721" y="3545617"/>
            <a:ext cx="2648801" cy="2177006"/>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400">
                <a:solidFill>
                  <a:srgbClr val="4557AD"/>
                </a:solidFill>
                <a:latin typeface="Tenorite" pitchFamily="2" charset="0"/>
                <a:cs typeface="Arial"/>
              </a:rPr>
              <a:t>sledge</a:t>
            </a:r>
          </a:p>
          <a:p>
            <a:pPr marL="0" indent="0" algn="ctr">
              <a:buNone/>
            </a:pPr>
            <a:r>
              <a:rPr lang="en-US" sz="4400">
                <a:solidFill>
                  <a:srgbClr val="4557AD"/>
                </a:solidFill>
                <a:latin typeface="Tenorite" pitchFamily="2" charset="0"/>
                <a:cs typeface="Arial"/>
              </a:rPr>
              <a:t>dodge</a:t>
            </a:r>
          </a:p>
          <a:p>
            <a:pPr marL="0" indent="0" algn="ctr">
              <a:buFont typeface="Arial" panose="020B0604020202020204" pitchFamily="34" charset="0"/>
              <a:buNone/>
            </a:pPr>
            <a:r>
              <a:rPr lang="en-US" sz="4400">
                <a:solidFill>
                  <a:srgbClr val="4557AD"/>
                </a:solidFill>
                <a:latin typeface="Tenorite" pitchFamily="2" charset="0"/>
                <a:cs typeface="Arial"/>
              </a:rPr>
              <a:t>grudge</a:t>
            </a:r>
          </a:p>
        </p:txBody>
      </p:sp>
      <p:sp>
        <p:nvSpPr>
          <p:cNvPr id="23" name="Title 1">
            <a:extLst>
              <a:ext uri="{FF2B5EF4-FFF2-40B4-BE49-F238E27FC236}">
                <a16:creationId xmlns:a16="http://schemas.microsoft.com/office/drawing/2014/main" id="{B073B2B4-61AC-664F-825F-CA46D5433F51}"/>
              </a:ext>
            </a:extLst>
          </p:cNvPr>
          <p:cNvSpPr txBox="1">
            <a:spLocks/>
          </p:cNvSpPr>
          <p:nvPr/>
        </p:nvSpPr>
        <p:spPr>
          <a:xfrm>
            <a:off x="9313502" y="2832253"/>
            <a:ext cx="2366887"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write a word</a:t>
            </a:r>
            <a:endParaRPr lang="en-US" sz="2800">
              <a:solidFill>
                <a:srgbClr val="0E1E42"/>
              </a:solidFill>
              <a:latin typeface="Calibri" panose="020F0502020204030204" pitchFamily="34" charset="0"/>
              <a:ea typeface="Verdana" panose="020B0604030504040204" pitchFamily="34" charset="0"/>
            </a:endParaRPr>
          </a:p>
        </p:txBody>
      </p:sp>
      <p:grpSp>
        <p:nvGrpSpPr>
          <p:cNvPr id="33" name="Group 32">
            <a:extLst>
              <a:ext uri="{FF2B5EF4-FFF2-40B4-BE49-F238E27FC236}">
                <a16:creationId xmlns:a16="http://schemas.microsoft.com/office/drawing/2014/main" id="{2F9A5D8F-0705-454F-8A7D-6109A7CC13CA}"/>
              </a:ext>
              <a:ext uri="{C183D7F6-B498-43B3-948B-1728B52AA6E4}">
                <adec:decorative xmlns:adec="http://schemas.microsoft.com/office/drawing/2017/decorative" val="1"/>
              </a:ext>
            </a:extLst>
          </p:cNvPr>
          <p:cNvGrpSpPr/>
          <p:nvPr/>
        </p:nvGrpSpPr>
        <p:grpSpPr>
          <a:xfrm>
            <a:off x="10096546" y="1900112"/>
            <a:ext cx="800799" cy="590023"/>
            <a:chOff x="10096546" y="1900112"/>
            <a:chExt cx="800799" cy="590023"/>
          </a:xfrm>
        </p:grpSpPr>
        <p:sp>
          <p:nvSpPr>
            <p:cNvPr id="25" name="Rounded Rectangle 24">
              <a:extLst>
                <a:ext uri="{FF2B5EF4-FFF2-40B4-BE49-F238E27FC236}">
                  <a16:creationId xmlns:a16="http://schemas.microsoft.com/office/drawing/2014/main" id="{A363734B-AABF-5E43-B240-CB56DB1BD6BC}"/>
                </a:ext>
              </a:extLst>
            </p:cNvPr>
            <p:cNvSpPr/>
            <p:nvPr userDrawn="1"/>
          </p:nvSpPr>
          <p:spPr>
            <a:xfrm>
              <a:off x="10096546" y="1900112"/>
              <a:ext cx="800799" cy="590023"/>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Graphic 25" descr="Pencil outline">
              <a:extLst>
                <a:ext uri="{FF2B5EF4-FFF2-40B4-BE49-F238E27FC236}">
                  <a16:creationId xmlns:a16="http://schemas.microsoft.com/office/drawing/2014/main" id="{B4F359A2-CBC5-E941-8F66-CC771AE6FE9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2621" y="1964946"/>
              <a:ext cx="447584" cy="447584"/>
            </a:xfrm>
            <a:prstGeom prst="rect">
              <a:avLst/>
            </a:prstGeom>
          </p:spPr>
        </p:pic>
      </p:grpSp>
      <p:grpSp>
        <p:nvGrpSpPr>
          <p:cNvPr id="32" name="Group 31">
            <a:extLst>
              <a:ext uri="{FF2B5EF4-FFF2-40B4-BE49-F238E27FC236}">
                <a16:creationId xmlns:a16="http://schemas.microsoft.com/office/drawing/2014/main" id="{0B743ACB-1F20-3D41-890A-BA5D3634B733}"/>
              </a:ext>
              <a:ext uri="{C183D7F6-B498-43B3-948B-1728B52AA6E4}">
                <adec:decorative xmlns:adec="http://schemas.microsoft.com/office/drawing/2017/decorative" val="1"/>
              </a:ext>
            </a:extLst>
          </p:cNvPr>
          <p:cNvGrpSpPr/>
          <p:nvPr/>
        </p:nvGrpSpPr>
        <p:grpSpPr>
          <a:xfrm>
            <a:off x="7356924" y="1891643"/>
            <a:ext cx="800799" cy="598492"/>
            <a:chOff x="7374176" y="1891643"/>
            <a:chExt cx="800799" cy="598492"/>
          </a:xfrm>
        </p:grpSpPr>
        <p:sp>
          <p:nvSpPr>
            <p:cNvPr id="28" name="Rounded Rectangle 27">
              <a:extLst>
                <a:ext uri="{FF2B5EF4-FFF2-40B4-BE49-F238E27FC236}">
                  <a16:creationId xmlns:a16="http://schemas.microsoft.com/office/drawing/2014/main" id="{39FD4883-D300-764A-83C3-3C5B7C00CB50}"/>
                </a:ext>
              </a:extLst>
            </p:cNvPr>
            <p:cNvSpPr/>
            <p:nvPr userDrawn="1"/>
          </p:nvSpPr>
          <p:spPr>
            <a:xfrm>
              <a:off x="7374176" y="1891643"/>
              <a:ext cx="800799" cy="590023"/>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Glasses outline">
              <a:extLst>
                <a:ext uri="{FF2B5EF4-FFF2-40B4-BE49-F238E27FC236}">
                  <a16:creationId xmlns:a16="http://schemas.microsoft.com/office/drawing/2014/main" id="{A3D84708-6DF4-C94A-AEB4-5E35ACA4EB7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83340" y="1891643"/>
              <a:ext cx="598492" cy="598492"/>
            </a:xfrm>
            <a:prstGeom prst="rect">
              <a:avLst/>
            </a:prstGeom>
          </p:spPr>
        </p:pic>
      </p:grpSp>
      <p:pic>
        <p:nvPicPr>
          <p:cNvPr id="30" name="Graphic 29">
            <a:extLst>
              <a:ext uri="{FF2B5EF4-FFF2-40B4-BE49-F238E27FC236}">
                <a16:creationId xmlns:a16="http://schemas.microsoft.com/office/drawing/2014/main" id="{D55D0BDF-AAF6-7942-A364-2A4C7D956351}"/>
              </a:ext>
              <a:ext uri="{C183D7F6-B498-43B3-948B-1728B52AA6E4}">
                <adec:decorative xmlns:adec="http://schemas.microsoft.com/office/drawing/2017/decorative" val="1"/>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flipH="1">
            <a:off x="-418788" y="1134428"/>
            <a:ext cx="4588192" cy="4588192"/>
          </a:xfrm>
          <a:prstGeom prst="rect">
            <a:avLst/>
          </a:prstGeom>
        </p:spPr>
      </p:pic>
      <p:pic>
        <p:nvPicPr>
          <p:cNvPr id="7" name="Picture 6" descr="wedge">
            <a:extLst>
              <a:ext uri="{FF2B5EF4-FFF2-40B4-BE49-F238E27FC236}">
                <a16:creationId xmlns:a16="http://schemas.microsoft.com/office/drawing/2014/main" id="{51C3F29B-273B-A73B-7CA5-E25A903EA4CE}"/>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a:off x="10032966" y="3208720"/>
            <a:ext cx="1058671" cy="1058671"/>
          </a:xfrm>
          <a:prstGeom prst="rect">
            <a:avLst/>
          </a:prstGeom>
        </p:spPr>
      </p:pic>
      <p:pic>
        <p:nvPicPr>
          <p:cNvPr id="6" name="Picture 5" descr="badge">
            <a:extLst>
              <a:ext uri="{FF2B5EF4-FFF2-40B4-BE49-F238E27FC236}">
                <a16:creationId xmlns:a16="http://schemas.microsoft.com/office/drawing/2014/main" id="{68F43B59-FD6A-19B4-BDA8-F99638D4C2AF}"/>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10198965" y="4298219"/>
            <a:ext cx="892672" cy="840772"/>
          </a:xfrm>
          <a:prstGeom prst="rect">
            <a:avLst/>
          </a:prstGeom>
        </p:spPr>
      </p:pic>
      <p:pic>
        <p:nvPicPr>
          <p:cNvPr id="2" name="Picture 1" descr="bridge">
            <a:extLst>
              <a:ext uri="{FF2B5EF4-FFF2-40B4-BE49-F238E27FC236}">
                <a16:creationId xmlns:a16="http://schemas.microsoft.com/office/drawing/2014/main" id="{108BDE09-945B-8032-1561-532E24161CE4}"/>
              </a:ext>
            </a:extLst>
          </p:cNvPr>
          <p:cNvPicPr>
            <a:picLocks noChangeAspect="1"/>
          </p:cNvPicPr>
          <p:nvPr/>
        </p:nvPicPr>
        <p:blipFill>
          <a:blip r:embed="rId12">
            <a:extLst>
              <a:ext uri="{28A0092B-C50C-407E-A947-70E740481C1C}">
                <a14:useLocalDpi xmlns:a14="http://schemas.microsoft.com/office/drawing/2010/main" val="0"/>
              </a:ext>
            </a:extLst>
          </a:blip>
          <a:srcRect/>
          <a:stretch/>
        </p:blipFill>
        <p:spPr>
          <a:xfrm>
            <a:off x="10095232" y="5233120"/>
            <a:ext cx="1119515" cy="1119515"/>
          </a:xfrm>
          <a:prstGeom prst="rect">
            <a:avLst/>
          </a:prstGeom>
        </p:spPr>
      </p:pic>
    </p:spTree>
    <p:custDataLst>
      <p:tags r:id="rId1"/>
    </p:custDataLst>
    <p:extLst>
      <p:ext uri="{BB962C8B-B14F-4D97-AF65-F5344CB8AC3E}">
        <p14:creationId xmlns:p14="http://schemas.microsoft.com/office/powerpoint/2010/main" val="25813006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A465A2C-EA31-EB55-D1ED-038DC7D2B806}"/>
              </a:ext>
            </a:extLst>
          </p:cNvPr>
          <p:cNvSpPr>
            <a:spLocks noGrp="1"/>
          </p:cNvSpPr>
          <p:nvPr>
            <p:ph type="title"/>
          </p:nvPr>
        </p:nvSpPr>
        <p:spPr>
          <a:xfrm>
            <a:off x="0" y="-1201850"/>
            <a:ext cx="10515600" cy="1325563"/>
          </a:xfrm>
        </p:spPr>
        <p:txBody>
          <a:bodyPr/>
          <a:lstStyle/>
          <a:p>
            <a:r>
              <a:rPr lang="en-US" sz="800" kern="1200">
                <a:solidFill>
                  <a:srgbClr val="E7E6E6"/>
                </a:solidFill>
                <a:effectLst/>
                <a:latin typeface="Calibri" panose="020F0502020204030204" pitchFamily="34" charset="0"/>
                <a:ea typeface="+mj-ea"/>
                <a:cs typeface="+mj-cs"/>
              </a:rPr>
              <a:t>Slide 38 Check for understanding</a:t>
            </a:r>
            <a:r>
              <a:rPr lang="en-US" sz="800" kern="1200" baseline="0">
                <a:solidFill>
                  <a:srgbClr val="E7E6E6"/>
                </a:solidFill>
                <a:effectLst/>
                <a:latin typeface="Calibri" panose="020F0502020204030204" pitchFamily="34" charset="0"/>
                <a:ea typeface="+mj-ea"/>
                <a:cs typeface="+mj-cs"/>
              </a:rPr>
              <a:t> </a:t>
            </a:r>
            <a:endParaRPr lang="en-AU"/>
          </a:p>
        </p:txBody>
      </p:sp>
      <p:pic>
        <p:nvPicPr>
          <p:cNvPr id="5" name="Picture 4" descr="Image of Phase 17, lesson 3 student sheet">
            <a:extLst>
              <a:ext uri="{FF2B5EF4-FFF2-40B4-BE49-F238E27FC236}">
                <a16:creationId xmlns:a16="http://schemas.microsoft.com/office/drawing/2014/main" id="{1D273386-9EB7-FCC1-724B-B5784FF5A59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13094" y="384530"/>
            <a:ext cx="4055568" cy="5772790"/>
          </a:xfrm>
          <a:prstGeom prst="rect">
            <a:avLst/>
          </a:prstGeom>
        </p:spPr>
      </p:pic>
    </p:spTree>
    <p:custDataLst>
      <p:tags r:id="rId1"/>
    </p:custDataLst>
    <p:extLst>
      <p:ext uri="{BB962C8B-B14F-4D97-AF65-F5344CB8AC3E}">
        <p14:creationId xmlns:p14="http://schemas.microsoft.com/office/powerpoint/2010/main" val="238935801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018A719-F666-F88E-E4F3-357DF3BB0091}"/>
              </a:ext>
            </a:extLst>
          </p:cNvPr>
          <p:cNvSpPr>
            <a:spLocks noGrp="1"/>
          </p:cNvSpPr>
          <p:nvPr>
            <p:ph type="title"/>
          </p:nvPr>
        </p:nvSpPr>
        <p:spPr>
          <a:xfrm>
            <a:off x="0" y="-1219771"/>
            <a:ext cx="10515600" cy="1325563"/>
          </a:xfrm>
        </p:spPr>
        <p:txBody>
          <a:bodyPr/>
          <a:lstStyle/>
          <a:p>
            <a:r>
              <a:rPr lang="en-US" sz="800" kern="1200">
                <a:solidFill>
                  <a:srgbClr val="E7E6E6"/>
                </a:solidFill>
                <a:effectLst/>
                <a:latin typeface="Calibri" panose="020F0502020204030204" pitchFamily="34" charset="0"/>
                <a:ea typeface="+mj-ea"/>
                <a:cs typeface="+mj-cs"/>
              </a:rPr>
              <a:t>Slide 39 You</a:t>
            </a:r>
            <a:r>
              <a:rPr lang="en-US" sz="800" kern="1200" baseline="0">
                <a:solidFill>
                  <a:srgbClr val="E7E6E6"/>
                </a:solidFill>
                <a:effectLst/>
                <a:latin typeface="Calibri" panose="020F0502020204030204" pitchFamily="34" charset="0"/>
                <a:ea typeface="+mj-ea"/>
                <a:cs typeface="+mj-cs"/>
              </a:rPr>
              <a:t> do</a:t>
            </a:r>
            <a:endParaRPr lang="en-AU"/>
          </a:p>
        </p:txBody>
      </p:sp>
      <p:pic>
        <p:nvPicPr>
          <p:cNvPr id="2" name="Graphic 7" descr="Social network outline">
            <a:extLst>
              <a:ext uri="{FF2B5EF4-FFF2-40B4-BE49-F238E27FC236}">
                <a16:creationId xmlns:a16="http://schemas.microsoft.com/office/drawing/2014/main" id="{80508CFC-EF69-5747-BCB4-D3414CF367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14433" y="1834674"/>
            <a:ext cx="2969559" cy="2969559"/>
          </a:xfrm>
          <a:prstGeom prst="rect">
            <a:avLst/>
          </a:prstGeom>
        </p:spPr>
      </p:pic>
      <p:sp>
        <p:nvSpPr>
          <p:cNvPr id="6" name="Title 1">
            <a:extLst>
              <a:ext uri="{FF2B5EF4-FFF2-40B4-BE49-F238E27FC236}">
                <a16:creationId xmlns:a16="http://schemas.microsoft.com/office/drawing/2014/main" id="{7648263C-1028-404E-8058-C3C306311F1E}"/>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Focused teaching group</a:t>
            </a:r>
          </a:p>
        </p:txBody>
      </p:sp>
      <p:pic>
        <p:nvPicPr>
          <p:cNvPr id="3" name="Graphic 2" descr="Storytelling outline">
            <a:extLst>
              <a:ext uri="{FF2B5EF4-FFF2-40B4-BE49-F238E27FC236}">
                <a16:creationId xmlns:a16="http://schemas.microsoft.com/office/drawing/2014/main" id="{359CD463-C446-D044-A74C-2283E02CC2BC}"/>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471634" y="2026748"/>
            <a:ext cx="2502945" cy="2502945"/>
          </a:xfrm>
          <a:prstGeom prst="rect">
            <a:avLst/>
          </a:prstGeom>
        </p:spPr>
      </p:pic>
      <p:sp>
        <p:nvSpPr>
          <p:cNvPr id="7" name="Title 1">
            <a:extLst>
              <a:ext uri="{FF2B5EF4-FFF2-40B4-BE49-F238E27FC236}">
                <a16:creationId xmlns:a16="http://schemas.microsoft.com/office/drawing/2014/main" id="{32100FFE-670A-5B4A-8E9A-59CF06C4CAA4}"/>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spTree>
    <p:extLst>
      <p:ext uri="{BB962C8B-B14F-4D97-AF65-F5344CB8AC3E}">
        <p14:creationId xmlns:p14="http://schemas.microsoft.com/office/powerpoint/2010/main" val="8241248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703F5-54EA-1A0D-EF89-8E5768C88B96}"/>
              </a:ext>
            </a:extLst>
          </p:cNvPr>
          <p:cNvSpPr>
            <a:spLocks noGrp="1"/>
          </p:cNvSpPr>
          <p:nvPr>
            <p:ph type="title"/>
          </p:nvPr>
        </p:nvSpPr>
        <p:spPr>
          <a:xfrm>
            <a:off x="0" y="-1285875"/>
            <a:ext cx="10515600" cy="1325563"/>
          </a:xfrm>
        </p:spPr>
        <p:txBody>
          <a:bodyPr/>
          <a:lstStyle/>
          <a:p>
            <a:r>
              <a:rPr lang="en-US" sz="800" kern="1200">
                <a:solidFill>
                  <a:srgbClr val="E7E6E6"/>
                </a:solidFill>
                <a:effectLst/>
                <a:latin typeface="Calibri" panose="020F0502020204030204" pitchFamily="34" charset="0"/>
                <a:ea typeface="+mj-ea"/>
                <a:cs typeface="+mj-cs"/>
              </a:rPr>
              <a:t>Slide 4 </a:t>
            </a:r>
            <a:r>
              <a:rPr lang="en-US" sz="800" kern="1200">
                <a:solidFill>
                  <a:schemeClr val="bg2"/>
                </a:solidFill>
                <a:effectLst/>
                <a:latin typeface="Calibri" panose="020F0502020204030204" pitchFamily="34" charset="0"/>
              </a:rPr>
              <a:t>Review </a:t>
            </a:r>
            <a:r>
              <a:rPr lang="en-AU" sz="800" kern="1200">
                <a:solidFill>
                  <a:schemeClr val="bg2"/>
                </a:solidFill>
                <a:effectLst/>
              </a:rPr>
              <a:t>You do</a:t>
            </a:r>
            <a:endParaRPr lang="en-AU" sz="800">
              <a:solidFill>
                <a:schemeClr val="bg2"/>
              </a:solidFill>
            </a:endParaRPr>
          </a:p>
        </p:txBody>
      </p:sp>
      <p:grpSp>
        <p:nvGrpSpPr>
          <p:cNvPr id="3" name="Group 2" descr="A picture of a girl called Cindy standing behind a fence. She is holding a block in her right hand with the letter g on it and a block in her left hand with the letter c on it. She has three buttons on her top with the letters e, i and y written on the buttons. She has two thought bubbles; one is thinking of the /j/ sound and the other is thinking of the /s/ sound.">
            <a:extLst>
              <a:ext uri="{FF2B5EF4-FFF2-40B4-BE49-F238E27FC236}">
                <a16:creationId xmlns:a16="http://schemas.microsoft.com/office/drawing/2014/main" id="{24B084BA-D777-CB95-B334-7C260C8901F8}"/>
              </a:ext>
            </a:extLst>
          </p:cNvPr>
          <p:cNvGrpSpPr/>
          <p:nvPr/>
        </p:nvGrpSpPr>
        <p:grpSpPr>
          <a:xfrm>
            <a:off x="0" y="1085223"/>
            <a:ext cx="12191999" cy="5227910"/>
            <a:chOff x="0" y="1229027"/>
            <a:chExt cx="12191999" cy="5084105"/>
          </a:xfrm>
        </p:grpSpPr>
        <p:sp>
          <p:nvSpPr>
            <p:cNvPr id="4" name="TextBox 3">
              <a:extLst>
                <a:ext uri="{FF2B5EF4-FFF2-40B4-BE49-F238E27FC236}">
                  <a16:creationId xmlns:a16="http://schemas.microsoft.com/office/drawing/2014/main" id="{3745C0C2-BCBB-477B-9F9D-558F2980D1D5}"/>
                </a:ext>
              </a:extLst>
            </p:cNvPr>
            <p:cNvSpPr txBox="1"/>
            <p:nvPr/>
          </p:nvSpPr>
          <p:spPr>
            <a:xfrm>
              <a:off x="0" y="5082026"/>
              <a:ext cx="12191999" cy="1231106"/>
            </a:xfrm>
            <a:prstGeom prst="rect">
              <a:avLst/>
            </a:prstGeom>
            <a:noFill/>
          </p:spPr>
          <p:txBody>
            <a:bodyPr wrap="square">
              <a:spAutoFit/>
            </a:bodyPr>
            <a:lstStyle/>
            <a:p>
              <a:pPr algn="ctr"/>
              <a:r>
                <a:rPr lang="en-US" sz="7400" u="sng">
                  <a:solidFill>
                    <a:srgbClr val="4557AD"/>
                  </a:solidFill>
                  <a:latin typeface="Tenorite" pitchFamily="2" charset="0"/>
                  <a:ea typeface="Verdana" panose="020B0604030504040204" pitchFamily="34" charset="0"/>
                  <a:cs typeface="Verdana" panose="020B0604030504040204" pitchFamily="34" charset="0"/>
                </a:rPr>
                <a:t>G</a:t>
              </a:r>
              <a:r>
                <a:rPr lang="en-US" sz="7400">
                  <a:solidFill>
                    <a:srgbClr val="4557AD"/>
                  </a:solidFill>
                  <a:latin typeface="Tenorite" pitchFamily="2" charset="0"/>
                  <a:ea typeface="Verdana" panose="020B0604030504040204" pitchFamily="34" charset="0"/>
                  <a:cs typeface="Verdana" panose="020B0604030504040204" pitchFamily="34" charset="0"/>
                </a:rPr>
                <a:t>entle </a:t>
              </a:r>
              <a:r>
                <a:rPr lang="en-US" sz="7400" u="sng">
                  <a:solidFill>
                    <a:srgbClr val="4557AD"/>
                  </a:solidFill>
                  <a:latin typeface="Tenorite" pitchFamily="2" charset="0"/>
                  <a:ea typeface="Verdana" panose="020B0604030504040204" pitchFamily="34" charset="0"/>
                  <a:cs typeface="Verdana" panose="020B0604030504040204" pitchFamily="34" charset="0"/>
                </a:rPr>
                <a:t>C</a:t>
              </a:r>
              <a:r>
                <a:rPr lang="en-US" sz="7400">
                  <a:solidFill>
                    <a:srgbClr val="4557AD"/>
                  </a:solidFill>
                  <a:latin typeface="Tenorite" pitchFamily="2" charset="0"/>
                  <a:ea typeface="Verdana" panose="020B0604030504040204" pitchFamily="34" charset="0"/>
                  <a:cs typeface="Verdana" panose="020B0604030504040204" pitchFamily="34" charset="0"/>
                </a:rPr>
                <a:t>indy at the fen</a:t>
              </a:r>
              <a:r>
                <a:rPr lang="en-US" sz="7400" u="sng">
                  <a:solidFill>
                    <a:srgbClr val="4557AD"/>
                  </a:solidFill>
                  <a:latin typeface="Tenorite" pitchFamily="2" charset="0"/>
                  <a:ea typeface="Verdana" panose="020B0604030504040204" pitchFamily="34" charset="0"/>
                  <a:cs typeface="Verdana" panose="020B0604030504040204" pitchFamily="34" charset="0"/>
                </a:rPr>
                <a:t>c</a:t>
              </a:r>
              <a:r>
                <a:rPr lang="en-US" sz="7400">
                  <a:solidFill>
                    <a:srgbClr val="4557AD"/>
                  </a:solidFill>
                  <a:latin typeface="Tenorite" pitchFamily="2" charset="0"/>
                  <a:ea typeface="Verdana" panose="020B0604030504040204" pitchFamily="34" charset="0"/>
                  <a:cs typeface="Verdana" panose="020B0604030504040204" pitchFamily="34" charset="0"/>
                </a:rPr>
                <a:t>e</a:t>
              </a:r>
              <a:endParaRPr lang="en-AU" sz="7400" u="sng">
                <a:solidFill>
                  <a:srgbClr val="4557AD"/>
                </a:solidFill>
              </a:endParaRPr>
            </a:p>
          </p:txBody>
        </p:sp>
        <p:sp>
          <p:nvSpPr>
            <p:cNvPr id="5" name="Rounded Rectangle 2">
              <a:extLst>
                <a:ext uri="{FF2B5EF4-FFF2-40B4-BE49-F238E27FC236}">
                  <a16:creationId xmlns:a16="http://schemas.microsoft.com/office/drawing/2014/main" id="{D411E2FF-016F-EA9A-F329-AB99CC0952D2}"/>
                </a:ext>
              </a:extLst>
            </p:cNvPr>
            <p:cNvSpPr/>
            <p:nvPr/>
          </p:nvSpPr>
          <p:spPr>
            <a:xfrm>
              <a:off x="347133" y="1229027"/>
              <a:ext cx="11557000" cy="5084105"/>
            </a:xfrm>
            <a:prstGeom prst="roundRect">
              <a:avLst>
                <a:gd name="adj" fmla="val 2269"/>
              </a:avLst>
            </a:prstGeom>
            <a:noFill/>
            <a:ln w="38100">
              <a:solidFill>
                <a:srgbClr val="D9ECE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a:extLst>
                <a:ext uri="{FF2B5EF4-FFF2-40B4-BE49-F238E27FC236}">
                  <a16:creationId xmlns:a16="http://schemas.microsoft.com/office/drawing/2014/main" id="{31EE294A-0537-E888-811D-A572130C98EC}"/>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4156223" y="1229027"/>
              <a:ext cx="3575590" cy="2928577"/>
            </a:xfrm>
            <a:prstGeom prst="rect">
              <a:avLst/>
            </a:prstGeom>
          </p:spPr>
        </p:pic>
        <p:grpSp>
          <p:nvGrpSpPr>
            <p:cNvPr id="9" name="Group 8">
              <a:extLst>
                <a:ext uri="{FF2B5EF4-FFF2-40B4-BE49-F238E27FC236}">
                  <a16:creationId xmlns:a16="http://schemas.microsoft.com/office/drawing/2014/main" id="{4D1C6A14-B18A-8D79-F3DE-B2E6BED0D64B}"/>
                </a:ext>
              </a:extLst>
            </p:cNvPr>
            <p:cNvGrpSpPr/>
            <p:nvPr/>
          </p:nvGrpSpPr>
          <p:grpSpPr>
            <a:xfrm>
              <a:off x="3768412" y="3740088"/>
              <a:ext cx="4351211" cy="1638718"/>
              <a:chOff x="3963786" y="4110215"/>
              <a:chExt cx="4351211" cy="1638718"/>
            </a:xfrm>
          </p:grpSpPr>
          <p:pic>
            <p:nvPicPr>
              <p:cNvPr id="12" name="Graphic 11" descr="Fence outline">
                <a:extLst>
                  <a:ext uri="{FF2B5EF4-FFF2-40B4-BE49-F238E27FC236}">
                    <a16:creationId xmlns:a16="http://schemas.microsoft.com/office/drawing/2014/main" id="{4A6F3FAC-03C3-9E1D-F3C0-0167D8976F63}"/>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676279" y="4110215"/>
                <a:ext cx="1638718" cy="1638718"/>
              </a:xfrm>
              <a:prstGeom prst="rect">
                <a:avLst/>
              </a:prstGeom>
            </p:spPr>
          </p:pic>
          <p:pic>
            <p:nvPicPr>
              <p:cNvPr id="13" name="Graphic 12" descr="Fence outline">
                <a:extLst>
                  <a:ext uri="{FF2B5EF4-FFF2-40B4-BE49-F238E27FC236}">
                    <a16:creationId xmlns:a16="http://schemas.microsoft.com/office/drawing/2014/main" id="{D692158B-2FEB-CE7D-51B8-8FBB0ACB1B88}"/>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963786" y="4110215"/>
                <a:ext cx="1638718" cy="1638718"/>
              </a:xfrm>
              <a:prstGeom prst="rect">
                <a:avLst/>
              </a:prstGeom>
            </p:spPr>
          </p:pic>
          <p:pic>
            <p:nvPicPr>
              <p:cNvPr id="14" name="Graphic 13" descr="Fence outline">
                <a:extLst>
                  <a:ext uri="{FF2B5EF4-FFF2-40B4-BE49-F238E27FC236}">
                    <a16:creationId xmlns:a16="http://schemas.microsoft.com/office/drawing/2014/main" id="{CD345C3B-CB36-8FF9-2093-98741E19382C}"/>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310508" y="4110215"/>
                <a:ext cx="1638718" cy="1638718"/>
              </a:xfrm>
              <a:prstGeom prst="rect">
                <a:avLst/>
              </a:prstGeom>
            </p:spPr>
          </p:pic>
        </p:grpSp>
      </p:grpSp>
    </p:spTree>
    <p:custDataLst>
      <p:tags r:id="rId1"/>
    </p:custDataLst>
    <p:extLst>
      <p:ext uri="{BB962C8B-B14F-4D97-AF65-F5344CB8AC3E}">
        <p14:creationId xmlns:p14="http://schemas.microsoft.com/office/powerpoint/2010/main" val="11230165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09A952-6E3A-9ECC-71A5-2F0F63A52D87}"/>
              </a:ext>
            </a:extLst>
          </p:cNvPr>
          <p:cNvSpPr>
            <a:spLocks noGrp="1"/>
          </p:cNvSpPr>
          <p:nvPr>
            <p:ph type="title"/>
          </p:nvPr>
        </p:nvSpPr>
        <p:spPr>
          <a:xfrm>
            <a:off x="0" y="-1216250"/>
            <a:ext cx="10515600" cy="1325563"/>
          </a:xfrm>
        </p:spPr>
        <p:txBody>
          <a:bodyPr/>
          <a:lstStyle/>
          <a:p>
            <a:r>
              <a:rPr lang="en-US" sz="800" kern="1200">
                <a:solidFill>
                  <a:srgbClr val="E7E6E6"/>
                </a:solidFill>
                <a:effectLst/>
                <a:latin typeface="Calibri" panose="020F0502020204030204" pitchFamily="34" charset="0"/>
                <a:ea typeface="+mj-ea"/>
                <a:cs typeface="+mj-cs"/>
              </a:rPr>
              <a:t>Slide 40 End of presentation</a:t>
            </a:r>
            <a:endParaRPr lang="en-AU"/>
          </a:p>
        </p:txBody>
      </p:sp>
    </p:spTree>
    <p:extLst>
      <p:ext uri="{BB962C8B-B14F-4D97-AF65-F5344CB8AC3E}">
        <p14:creationId xmlns:p14="http://schemas.microsoft.com/office/powerpoint/2010/main" val="15830211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E2EC2F-DBEB-7D92-11A7-617BA9EC9D10}"/>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FAD8FCA7-A438-2EC2-4C2C-17DAE26892BF}"/>
              </a:ext>
            </a:extLst>
          </p:cNvPr>
          <p:cNvSpPr>
            <a:spLocks noGrp="1"/>
          </p:cNvSpPr>
          <p:nvPr>
            <p:ph type="title"/>
          </p:nvPr>
        </p:nvSpPr>
        <p:spPr>
          <a:xfrm>
            <a:off x="0" y="-1313088"/>
            <a:ext cx="10515600" cy="1325563"/>
          </a:xfrm>
        </p:spPr>
        <p:txBody>
          <a:bodyPr/>
          <a:lstStyle/>
          <a:p>
            <a:r>
              <a:rPr lang="en-AU" sz="800">
                <a:solidFill>
                  <a:schemeClr val="bg2"/>
                </a:solidFill>
                <a:latin typeface="+mn-lt"/>
              </a:rPr>
              <a:t>Slide 5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9A489239-FA40-EBA1-C372-43637C133434}"/>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6" name="Group 5" descr="decided, fragile, cyclops, charge">
            <a:extLst>
              <a:ext uri="{FF2B5EF4-FFF2-40B4-BE49-F238E27FC236}">
                <a16:creationId xmlns:a16="http://schemas.microsoft.com/office/drawing/2014/main" id="{F6E4324F-4AEF-E022-2C0B-CAA28F08DED7}"/>
              </a:ext>
            </a:extLst>
          </p:cNvPr>
          <p:cNvGrpSpPr/>
          <p:nvPr/>
        </p:nvGrpSpPr>
        <p:grpSpPr>
          <a:xfrm>
            <a:off x="285750" y="1783759"/>
            <a:ext cx="11906250" cy="3609249"/>
            <a:chOff x="285750" y="1783759"/>
            <a:chExt cx="11906250" cy="3609249"/>
          </a:xfrm>
        </p:grpSpPr>
        <p:sp>
          <p:nvSpPr>
            <p:cNvPr id="7" name="Content Placeholder 2">
              <a:extLst>
                <a:ext uri="{FF2B5EF4-FFF2-40B4-BE49-F238E27FC236}">
                  <a16:creationId xmlns:a16="http://schemas.microsoft.com/office/drawing/2014/main" id="{EB36D393-7A0A-9837-6303-F02A9B97DAC3}"/>
                </a:ext>
              </a:extLst>
            </p:cNvPr>
            <p:cNvSpPr txBox="1">
              <a:spLocks/>
            </p:cNvSpPr>
            <p:nvPr/>
          </p:nvSpPr>
          <p:spPr>
            <a:xfrm>
              <a:off x="285750" y="4164980"/>
              <a:ext cx="11906250" cy="122802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200">
                  <a:solidFill>
                    <a:srgbClr val="4557AD"/>
                  </a:solidFill>
                  <a:latin typeface="Tenorite" pitchFamily="2" charset="0"/>
                  <a:ea typeface="Verdana" panose="020B0604030504040204" pitchFamily="34" charset="0"/>
                  <a:cs typeface="Verdana" panose="020B0604030504040204" pitchFamily="34" charset="0"/>
                </a:rPr>
                <a:t>cyclops       charge</a:t>
              </a:r>
              <a:endParaRPr lang="en-AU" sz="8200">
                <a:solidFill>
                  <a:srgbClr val="4557AD"/>
                </a:solidFill>
                <a:latin typeface="Tenorite" pitchFamily="2" charset="0"/>
                <a:ea typeface="Verdana" panose="020B0604030504040204" pitchFamily="34" charset="0"/>
                <a:cs typeface="Verdana" panose="020B0604030504040204" pitchFamily="34" charset="0"/>
              </a:endParaRPr>
            </a:p>
          </p:txBody>
        </p:sp>
        <p:sp>
          <p:nvSpPr>
            <p:cNvPr id="8" name="Content Placeholder 2">
              <a:extLst>
                <a:ext uri="{FF2B5EF4-FFF2-40B4-BE49-F238E27FC236}">
                  <a16:creationId xmlns:a16="http://schemas.microsoft.com/office/drawing/2014/main" id="{508CCEF3-B818-6D44-5E08-B725BEABCB99}"/>
                </a:ext>
              </a:extLst>
            </p:cNvPr>
            <p:cNvSpPr txBox="1">
              <a:spLocks/>
            </p:cNvSpPr>
            <p:nvPr/>
          </p:nvSpPr>
          <p:spPr>
            <a:xfrm>
              <a:off x="285750" y="1783759"/>
              <a:ext cx="11906250" cy="122802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200">
                  <a:solidFill>
                    <a:srgbClr val="4557AD"/>
                  </a:solidFill>
                  <a:latin typeface="Tenorite" pitchFamily="2" charset="0"/>
                  <a:ea typeface="Verdana" panose="020B0604030504040204" pitchFamily="34" charset="0"/>
                  <a:cs typeface="Verdana" panose="020B0604030504040204" pitchFamily="34" charset="0"/>
                </a:rPr>
                <a:t>decided         fragile</a:t>
              </a:r>
              <a:endParaRPr lang="en-AU" sz="8200">
                <a:solidFill>
                  <a:srgbClr val="4557AD"/>
                </a:solidFill>
                <a:latin typeface="Tenorite" pitchFamily="2" charset="0"/>
                <a:ea typeface="Verdana" panose="020B0604030504040204" pitchFamily="34" charset="0"/>
                <a:cs typeface="Verdana" panose="020B0604030504040204" pitchFamily="34" charset="0"/>
              </a:endParaRPr>
            </a:p>
          </p:txBody>
        </p:sp>
      </p:grpSp>
    </p:spTree>
    <p:extLst>
      <p:ext uri="{BB962C8B-B14F-4D97-AF65-F5344CB8AC3E}">
        <p14:creationId xmlns:p14="http://schemas.microsoft.com/office/powerpoint/2010/main" val="13184096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p:nvPr>
        </p:nvSpPr>
        <p:spPr>
          <a:xfrm>
            <a:off x="0" y="-1435526"/>
            <a:ext cx="10515600" cy="1325563"/>
          </a:xfrm>
        </p:spPr>
        <p:txBody>
          <a:bodyPr/>
          <a:lstStyle/>
          <a:p>
            <a:r>
              <a:rPr lang="en-AU" sz="800">
                <a:solidFill>
                  <a:schemeClr val="bg2"/>
                </a:solidFill>
                <a:latin typeface="+mn-lt"/>
              </a:rPr>
              <a:t>Slide 6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4" name="Picture 3" descr="cage">
            <a:extLst>
              <a:ext uri="{FF2B5EF4-FFF2-40B4-BE49-F238E27FC236}">
                <a16:creationId xmlns:a16="http://schemas.microsoft.com/office/drawing/2014/main" id="{78E42BA6-E451-6509-097B-E3E6B645824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873847" y="2196911"/>
            <a:ext cx="2464177" cy="2464177"/>
          </a:xfrm>
          <a:prstGeom prst="rect">
            <a:avLst/>
          </a:prstGeom>
        </p:spPr>
      </p:pic>
      <p:pic>
        <p:nvPicPr>
          <p:cNvPr id="8" name="Picture 7" descr="face">
            <a:extLst>
              <a:ext uri="{FF2B5EF4-FFF2-40B4-BE49-F238E27FC236}">
                <a16:creationId xmlns:a16="http://schemas.microsoft.com/office/drawing/2014/main" id="{4D90F59D-25F5-6A96-E897-E5E59CE2845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973386" y="2306386"/>
            <a:ext cx="2245227" cy="2245227"/>
          </a:xfrm>
          <a:prstGeom prst="rect">
            <a:avLst/>
          </a:prstGeom>
        </p:spPr>
      </p:pic>
      <p:pic>
        <p:nvPicPr>
          <p:cNvPr id="6" name="Picture 5" descr="circus">
            <a:extLst>
              <a:ext uri="{FF2B5EF4-FFF2-40B4-BE49-F238E27FC236}">
                <a16:creationId xmlns:a16="http://schemas.microsoft.com/office/drawing/2014/main" id="{001AAAB2-A788-1B50-3A4B-3AC150D3AA67}"/>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853975" y="2196912"/>
            <a:ext cx="2464176" cy="2464176"/>
          </a:xfrm>
          <a:prstGeom prst="rect">
            <a:avLst/>
          </a:prstGeom>
        </p:spPr>
      </p:pic>
    </p:spTree>
    <p:extLst>
      <p:ext uri="{BB962C8B-B14F-4D97-AF65-F5344CB8AC3E}">
        <p14:creationId xmlns:p14="http://schemas.microsoft.com/office/powerpoint/2010/main" val="24911778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p:nvPr>
        </p:nvSpPr>
        <p:spPr>
          <a:xfrm>
            <a:off x="0" y="-1690688"/>
            <a:ext cx="10515600" cy="1325563"/>
          </a:xfrm>
        </p:spPr>
        <p:txBody>
          <a:bodyPr/>
          <a:lstStyle/>
          <a:p>
            <a:r>
              <a:rPr lang="en-AU" sz="800">
                <a:solidFill>
                  <a:schemeClr val="bg2"/>
                </a:solidFill>
                <a:latin typeface="+mn-lt"/>
              </a:rPr>
              <a:t>Slide 7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5" name="Title 1">
            <a:extLst>
              <a:ext uri="{FF2B5EF4-FFF2-40B4-BE49-F238E27FC236}">
                <a16:creationId xmlns:a16="http://schemas.microsoft.com/office/drawing/2014/main" id="{FA6815EA-7B7C-B884-4069-9F2FFE4F1EAA}"/>
              </a:ext>
            </a:extLst>
          </p:cNvPr>
          <p:cNvSpPr txBox="1">
            <a:spLocks/>
          </p:cNvSpPr>
          <p:nvPr/>
        </p:nvSpPr>
        <p:spPr>
          <a:xfrm>
            <a:off x="307427" y="1210493"/>
            <a:ext cx="10573933" cy="472396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36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25000" b="0">
                <a:solidFill>
                  <a:srgbClr val="4557AD"/>
                </a:solidFill>
                <a:latin typeface="Tenorite" pitchFamily="2" charset="0"/>
              </a:rPr>
              <a:t>-er</a:t>
            </a:r>
            <a:endParaRPr lang="en-US" sz="25000" b="0">
              <a:solidFill>
                <a:srgbClr val="4557AD"/>
              </a:solidFill>
              <a:latin typeface="Tenorite" pitchFamily="2" charset="0"/>
              <a:ea typeface="+mn-ea"/>
              <a:cs typeface="+mn-cs"/>
            </a:endParaRPr>
          </a:p>
        </p:txBody>
      </p:sp>
    </p:spTree>
    <p:extLst>
      <p:ext uri="{BB962C8B-B14F-4D97-AF65-F5344CB8AC3E}">
        <p14:creationId xmlns:p14="http://schemas.microsoft.com/office/powerpoint/2010/main" val="20311616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7E6C2D-4D62-496F-F3DE-95030E55AE06}"/>
              </a:ext>
            </a:extLst>
          </p:cNvPr>
          <p:cNvSpPr>
            <a:spLocks noGrp="1"/>
          </p:cNvSpPr>
          <p:nvPr>
            <p:ph type="title"/>
          </p:nvPr>
        </p:nvSpPr>
        <p:spPr>
          <a:xfrm>
            <a:off x="0" y="-1521888"/>
            <a:ext cx="10515600" cy="1325563"/>
          </a:xfrm>
        </p:spPr>
        <p:txBody>
          <a:bodyPr/>
          <a:lstStyle/>
          <a:p>
            <a:r>
              <a:rPr lang="en-AU" sz="800">
                <a:solidFill>
                  <a:schemeClr val="bg2"/>
                </a:solidFill>
                <a:latin typeface="+mn-lt"/>
              </a:rPr>
              <a:t>Slide 8</a:t>
            </a:r>
            <a:r>
              <a:rPr lang="en-AU" sz="800" baseline="0">
                <a:solidFill>
                  <a:schemeClr val="bg2"/>
                </a:solidFill>
                <a:latin typeface="+mn-lt"/>
              </a:rPr>
              <a:t> </a:t>
            </a:r>
            <a:r>
              <a:rPr lang="en-AU" sz="800">
                <a:solidFill>
                  <a:schemeClr val="bg2"/>
                </a:solidFill>
                <a:latin typeface="+mn-lt"/>
              </a:rPr>
              <a:t>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6" name="Content Placeholder 2">
            <a:extLst>
              <a:ext uri="{FF2B5EF4-FFF2-40B4-BE49-F238E27FC236}">
                <a16:creationId xmlns:a16="http://schemas.microsoft.com/office/drawing/2014/main" id="{26E1D550-5A19-F54C-DDB6-CD6596D074E7}"/>
              </a:ext>
            </a:extLst>
          </p:cNvPr>
          <p:cNvSpPr txBox="1">
            <a:spLocks/>
          </p:cNvSpPr>
          <p:nvPr/>
        </p:nvSpPr>
        <p:spPr>
          <a:xfrm>
            <a:off x="423984" y="2747645"/>
            <a:ext cx="1190625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000">
                <a:solidFill>
                  <a:srgbClr val="4557AD"/>
                </a:solidFill>
                <a:latin typeface="Tenorite" pitchFamily="2" charset="0"/>
                <a:ea typeface="Verdana" panose="020B0604030504040204" pitchFamily="34" charset="0"/>
                <a:cs typeface="Verdana" panose="020B0604030504040204" pitchFamily="34" charset="0"/>
              </a:rPr>
              <a:t>timer   flipper   helper  </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7036246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p:nvPr>
        </p:nvSpPr>
        <p:spPr>
          <a:xfrm>
            <a:off x="0" y="-1419051"/>
            <a:ext cx="10515600" cy="1325563"/>
          </a:xfrm>
        </p:spPr>
        <p:txBody>
          <a:bodyPr/>
          <a:lstStyle/>
          <a:p>
            <a:r>
              <a:rPr lang="en-AU" sz="800">
                <a:solidFill>
                  <a:schemeClr val="bg2"/>
                </a:solidFill>
                <a:latin typeface="+mn-lt"/>
              </a:rPr>
              <a:t>Slide 9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5" name="Group 4" descr="farmer, drummer, jogger">
            <a:extLst>
              <a:ext uri="{FF2B5EF4-FFF2-40B4-BE49-F238E27FC236}">
                <a16:creationId xmlns:a16="http://schemas.microsoft.com/office/drawing/2014/main" id="{8BE07859-4A46-7F7C-524A-74C085B2B805}"/>
              </a:ext>
            </a:extLst>
          </p:cNvPr>
          <p:cNvGrpSpPr/>
          <p:nvPr/>
        </p:nvGrpSpPr>
        <p:grpSpPr>
          <a:xfrm>
            <a:off x="571059" y="1754500"/>
            <a:ext cx="11143021" cy="3044199"/>
            <a:chOff x="746865" y="1741248"/>
            <a:chExt cx="11143021" cy="3044199"/>
          </a:xfrm>
        </p:grpSpPr>
        <p:pic>
          <p:nvPicPr>
            <p:cNvPr id="8" name="Picture 7">
              <a:extLst>
                <a:ext uri="{FF2B5EF4-FFF2-40B4-BE49-F238E27FC236}">
                  <a16:creationId xmlns:a16="http://schemas.microsoft.com/office/drawing/2014/main" id="{5061C29C-B541-22DE-E1E7-70B26B6D033E}"/>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46865" y="2031918"/>
              <a:ext cx="2164881" cy="2164881"/>
            </a:xfrm>
            <a:prstGeom prst="rect">
              <a:avLst/>
            </a:prstGeom>
          </p:spPr>
        </p:pic>
        <p:pic>
          <p:nvPicPr>
            <p:cNvPr id="9" name="Picture 8">
              <a:extLst>
                <a:ext uri="{FF2B5EF4-FFF2-40B4-BE49-F238E27FC236}">
                  <a16:creationId xmlns:a16="http://schemas.microsoft.com/office/drawing/2014/main" id="{C7022674-092A-3A50-F54F-00A2B22F576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108176" y="2180908"/>
              <a:ext cx="2164880" cy="2164880"/>
            </a:xfrm>
            <a:prstGeom prst="rect">
              <a:avLst/>
            </a:prstGeom>
          </p:spPr>
        </p:pic>
        <p:pic>
          <p:nvPicPr>
            <p:cNvPr id="10" name="Picture 9">
              <a:extLst>
                <a:ext uri="{FF2B5EF4-FFF2-40B4-BE49-F238E27FC236}">
                  <a16:creationId xmlns:a16="http://schemas.microsoft.com/office/drawing/2014/main" id="{6CF11EF4-AA20-33C7-5A84-4C6436D67905}"/>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845687" y="1741248"/>
              <a:ext cx="3044199" cy="3044199"/>
            </a:xfrm>
            <a:prstGeom prst="rect">
              <a:avLst/>
            </a:prstGeom>
          </p:spPr>
        </p:pic>
      </p:grpSp>
    </p:spTree>
    <p:extLst>
      <p:ext uri="{BB962C8B-B14F-4D97-AF65-F5344CB8AC3E}">
        <p14:creationId xmlns:p14="http://schemas.microsoft.com/office/powerpoint/2010/main" val="378147962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MAxPGvWV"/>
  <p:tag name="ARTICULATE_SLIDE_COUNT" val="26"/>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Martine Power</DisplayName>
        <AccountId>13</AccountId>
        <AccountType/>
      </UserInfo>
      <UserInfo>
        <DisplayName>Kerrie Shanahan</DisplayName>
        <AccountId>25</AccountId>
        <AccountType/>
      </UserInfo>
      <UserInfo>
        <DisplayName>Elaine Stanley</DisplayName>
        <AccountId>122</AccountId>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_Flow_SignoffStatus xmlns="ff236c08-9611-4854-a4bb-16d44b7327b6"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21" ma:contentTypeDescription="Create a new document." ma:contentTypeScope="" ma:versionID="e78b14b2b5aca9757578d900895d66b9">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0aeb0aea37bf6b1ff6bb116e348c1096"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element ref="ns3:_Flow_SignoffStatu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_Flow_SignoffStatus" ma:index="27" nillable="true" ma:displayName="Sign-off status" ma:internalName="_x0024_Resources_x003a_core_x002c_Signoff_Status">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4B6B44C-FE25-47D4-AD61-028CF4DE9483}">
  <ds:schemaRefs>
    <ds:schemaRef ds:uri="ff236c08-9611-4854-a4bb-16d44b7327b6"/>
    <ds:schemaRef ds:uri="http://www.w3.org/XML/1998/namespace"/>
    <ds:schemaRef ds:uri="http://purl.org/dc/dcmitype/"/>
    <ds:schemaRef ds:uri="64eff3df-e3d6-48ed-978f-45ff25640900"/>
    <ds:schemaRef ds:uri="http://purl.org/dc/elements/1.1/"/>
    <ds:schemaRef ds:uri="http://purl.org/dc/terms/"/>
    <ds:schemaRef ds:uri="http://schemas.microsoft.com/office/infopath/2007/PartnerControls"/>
    <ds:schemaRef ds:uri="http://schemas.microsoft.com/office/2006/documentManagement/types"/>
    <ds:schemaRef ds:uri="http://schemas.microsoft.com/office/2006/metadata/properties"/>
    <ds:schemaRef ds:uri="http://schemas.openxmlformats.org/package/2006/metadata/core-properties"/>
  </ds:schemaRefs>
</ds:datastoreItem>
</file>

<file path=customXml/itemProps2.xml><?xml version="1.0" encoding="utf-8"?>
<ds:datastoreItem xmlns:ds="http://schemas.openxmlformats.org/officeDocument/2006/customXml" ds:itemID="{38D2FF6D-0E7C-45C2-87F9-BD1C136D3F00}">
  <ds:schemaRefs>
    <ds:schemaRef ds:uri="http://schemas.microsoft.com/sharepoint/v3/contenttype/forms"/>
  </ds:schemaRefs>
</ds:datastoreItem>
</file>

<file path=customXml/itemProps3.xml><?xml version="1.0" encoding="utf-8"?>
<ds:datastoreItem xmlns:ds="http://schemas.openxmlformats.org/officeDocument/2006/customXml" ds:itemID="{5E5A2958-2288-4E61-A6CE-59AE9DECD6B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4eff3df-e3d6-48ed-978f-45ff25640900"/>
    <ds:schemaRef ds:uri="ff236c08-9611-4854-a4bb-16d44b7327b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59db9cec-f888-461f-add2-60a613c46be5}" enabled="0" method="" siteId="{59db9cec-f888-461f-add2-60a613c46be5}" removed="1"/>
</clbl:labelList>
</file>

<file path=docProps/app.xml><?xml version="1.0" encoding="utf-8"?>
<Properties xmlns="http://schemas.openxmlformats.org/officeDocument/2006/extended-properties" xmlns:vt="http://schemas.openxmlformats.org/officeDocument/2006/docPropsVTypes">
  <TotalTime>23</TotalTime>
  <Words>4572</Words>
  <Application>Microsoft Office PowerPoint</Application>
  <PresentationFormat>Widescreen</PresentationFormat>
  <Paragraphs>624</Paragraphs>
  <Slides>40</Slides>
  <Notes>39</Notes>
  <HiddenSlides>0</HiddenSlides>
  <MMClips>1</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40</vt:i4>
      </vt:variant>
    </vt:vector>
  </HeadingPairs>
  <TitlesOfParts>
    <vt:vector size="48" baseType="lpstr">
      <vt:lpstr>Aptos</vt:lpstr>
      <vt:lpstr>Arial</vt:lpstr>
      <vt:lpstr>Calibri</vt:lpstr>
      <vt:lpstr>Calibri Light</vt:lpstr>
      <vt:lpstr>Segoe UI</vt:lpstr>
      <vt:lpstr>Symbol</vt:lpstr>
      <vt:lpstr>Tenorite</vt:lpstr>
      <vt:lpstr>Office Theme</vt:lpstr>
      <vt:lpstr>Slide 1 Phase 17 lesson 3 Explicit teaching dge says /j/ </vt:lpstr>
      <vt:lpstr>Slide 2 Review You do</vt:lpstr>
      <vt:lpstr>Slide 3 Review You do</vt:lpstr>
      <vt:lpstr>Slide 4 Review You do</vt:lpstr>
      <vt:lpstr>Slide 5 Review You do</vt:lpstr>
      <vt:lpstr>Slide 6 Review You do</vt:lpstr>
      <vt:lpstr>Slide 7 Review You do</vt:lpstr>
      <vt:lpstr>Slide 8 Review You do</vt:lpstr>
      <vt:lpstr>Slide 9 Review You do</vt:lpstr>
      <vt:lpstr>Slide 10 Review You do</vt:lpstr>
      <vt:lpstr>Slide 11 Review You do</vt:lpstr>
      <vt:lpstr>Slide 12 Review You do</vt:lpstr>
      <vt:lpstr>Slide 13 End of review</vt:lpstr>
      <vt:lpstr>Slide 14 Learning intention and success criteria</vt:lpstr>
      <vt:lpstr>Slide 15 I do</vt:lpstr>
      <vt:lpstr>Slide 16 I do</vt:lpstr>
      <vt:lpstr>Slide 17 I do</vt:lpstr>
      <vt:lpstr>Slide 18 I do </vt:lpstr>
      <vt:lpstr>Slide 19 I do</vt:lpstr>
      <vt:lpstr>Slide 20 I do</vt:lpstr>
      <vt:lpstr>Slide 21 We do </vt:lpstr>
      <vt:lpstr>Slide 22 We do</vt:lpstr>
      <vt:lpstr>Slide 23 We do</vt:lpstr>
      <vt:lpstr>Slide 24 We do</vt:lpstr>
      <vt:lpstr>Slide 25 I do</vt:lpstr>
      <vt:lpstr>Slide 26 I do</vt:lpstr>
      <vt:lpstr>Slide 27 I do </vt:lpstr>
      <vt:lpstr>Slide 28 We do</vt:lpstr>
      <vt:lpstr>Slide 29 We do </vt:lpstr>
      <vt:lpstr>Slide 30 We do </vt:lpstr>
      <vt:lpstr>Slide 31 I do </vt:lpstr>
      <vt:lpstr>Slide 32 We do </vt:lpstr>
      <vt:lpstr>Slide 33 I do </vt:lpstr>
      <vt:lpstr>Slide 34 We do</vt:lpstr>
      <vt:lpstr>Slide 35 I do </vt:lpstr>
      <vt:lpstr>Slide 36 We do </vt:lpstr>
      <vt:lpstr>Slide 37 Check for understanding</vt:lpstr>
      <vt:lpstr>Slide 38 Check for understanding </vt:lpstr>
      <vt:lpstr>Slide 39 You do</vt:lpstr>
      <vt:lpstr>Slide 40 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Kerrie Shanahan</cp:lastModifiedBy>
  <cp:revision>1</cp:revision>
  <dcterms:created xsi:type="dcterms:W3CDTF">2021-01-11T06:19:08Z</dcterms:created>
  <dcterms:modified xsi:type="dcterms:W3CDTF">2025-12-17T00:10:35Z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22CE8438-E82D-4CC6-89E6-CFD1C275D3A8</vt:lpwstr>
  </property>
  <property fmtid="{D5CDD505-2E9C-101B-9397-08002B2CF9AE}" pid="9" name="ArticulatePath">
    <vt:lpwstr>https://educationservicesaustralia.sharepoint.com/sites/DigitalTeachingLearning/Shared Documents/Literacy Hub Project/06_Content and deliverables/Content batch/Lesson plans/Design/Template/Final templates ready for DE feedback/Lesson plan 11.1_0807</vt:lpwstr>
  </property>
</Properties>
</file>