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tags/tag13.xml" ContentType="application/vnd.openxmlformats-officedocument.presentationml.tags+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notesSlides/notesSlide19.xml" ContentType="application/vnd.openxmlformats-officedocument.presentationml.notesSlide+xml"/>
  <Override PartName="/ppt/tags/tag17.xml" ContentType="application/vnd.openxmlformats-officedocument.presentationml.tags+xml"/>
  <Override PartName="/ppt/notesSlides/notesSlide20.xml" ContentType="application/vnd.openxmlformats-officedocument.presentationml.notesSlide+xml"/>
  <Override PartName="/ppt/tags/tag18.xml" ContentType="application/vnd.openxmlformats-officedocument.presentationml.tags+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handoutMasterIdLst>
    <p:handoutMasterId r:id="rId32"/>
  </p:handoutMasterIdLst>
  <p:sldIdLst>
    <p:sldId id="514" r:id="rId5"/>
    <p:sldId id="587" r:id="rId6"/>
    <p:sldId id="500" r:id="rId7"/>
    <p:sldId id="596" r:id="rId8"/>
    <p:sldId id="597" r:id="rId9"/>
    <p:sldId id="598" r:id="rId10"/>
    <p:sldId id="595" r:id="rId11"/>
    <p:sldId id="523" r:id="rId12"/>
    <p:sldId id="524" r:id="rId13"/>
    <p:sldId id="515" r:id="rId14"/>
    <p:sldId id="444" r:id="rId15"/>
    <p:sldId id="475" r:id="rId16"/>
    <p:sldId id="485" r:id="rId17"/>
    <p:sldId id="599" r:id="rId18"/>
    <p:sldId id="546" r:id="rId19"/>
    <p:sldId id="466" r:id="rId20"/>
    <p:sldId id="554" r:id="rId21"/>
    <p:sldId id="468" r:id="rId22"/>
    <p:sldId id="469" r:id="rId23"/>
    <p:sldId id="470" r:id="rId24"/>
    <p:sldId id="547" r:id="rId25"/>
    <p:sldId id="471" r:id="rId26"/>
    <p:sldId id="463" r:id="rId27"/>
    <p:sldId id="493" r:id="rId28"/>
    <p:sldId id="464" r:id="rId29"/>
    <p:sldId id="440" r:id="rId30"/>
  </p:sldIdLst>
  <p:sldSz cx="12192000" cy="6858000"/>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49F87EAE-6CC1-99D4-8E31-202EF7FA06F2}" name="Trish Wilson" initials="TW" userId="1a8d7cc3620296f7" providerId="Windows Live"/>
  <p188:author id="{CC959EB7-7E9D-B755-C552-AF0200119690}" name="Lee Oliver" initials="" userId="S::Lee.Oliver@esa.edu.au::2ea18bb5-f28b-4522-9387-e753f121e090" providerId="AD"/>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CE5"/>
    <a:srgbClr val="008253"/>
    <a:srgbClr val="0E1E42"/>
    <a:srgbClr val="EBE9F2"/>
    <a:srgbClr val="776AAA"/>
    <a:srgbClr val="4557AD"/>
    <a:srgbClr val="E9EED1"/>
    <a:srgbClr val="E2E8E9"/>
    <a:srgbClr val="00858D"/>
    <a:srgbClr val="D9ED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55FEF4-A784-46EB-9A48-93968CC1BA81}" v="28" dt="2025-12-15T22:23:55.3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71671" autoAdjust="0"/>
  </p:normalViewPr>
  <p:slideViewPr>
    <p:cSldViewPr snapToGrid="0">
      <p:cViewPr varScale="1">
        <p:scale>
          <a:sx n="79" d="100"/>
          <a:sy n="79" d="100"/>
        </p:scale>
        <p:origin x="1794" y="11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212B85A7-933D-42BF-B002-27FCAF1CF138}"/>
    <pc:docChg chg="custSel addSld modSld sldOrd">
      <pc:chgData name="Rebecca McEwan" userId="ff810c5d-fc8a-4cb6-9b96-8b31b958f764" providerId="ADAL" clId="{212B85A7-933D-42BF-B002-27FCAF1CF138}" dt="2025-12-15T02:48:55.708" v="250" actId="1076"/>
      <pc:docMkLst>
        <pc:docMk/>
      </pc:docMkLst>
      <pc:sldChg chg="addSp delSp modSp mod modNotesTx">
        <pc:chgData name="Rebecca McEwan" userId="ff810c5d-fc8a-4cb6-9b96-8b31b958f764" providerId="ADAL" clId="{212B85A7-933D-42BF-B002-27FCAF1CF138}" dt="2025-12-15T02:48:55.708" v="250" actId="1076"/>
        <pc:sldMkLst>
          <pc:docMk/>
          <pc:sldMk cId="886532742" sldId="546"/>
        </pc:sldMkLst>
        <pc:spChg chg="add mod ord">
          <ac:chgData name="Rebecca McEwan" userId="ff810c5d-fc8a-4cb6-9b96-8b31b958f764" providerId="ADAL" clId="{212B85A7-933D-42BF-B002-27FCAF1CF138}" dt="2025-12-15T02:48:55.708" v="250" actId="1076"/>
          <ac:spMkLst>
            <pc:docMk/>
            <pc:sldMk cId="886532742" sldId="546"/>
            <ac:spMk id="5" creationId="{E06FDCEF-D37C-D344-6EB0-E35F41F57ED0}"/>
          </ac:spMkLst>
        </pc:spChg>
      </pc:sldChg>
      <pc:sldChg chg="add ord">
        <pc:chgData name="Rebecca McEwan" userId="ff810c5d-fc8a-4cb6-9b96-8b31b958f764" providerId="ADAL" clId="{212B85A7-933D-42BF-B002-27FCAF1CF138}" dt="2025-12-15T02:43:28.420" v="2"/>
        <pc:sldMkLst>
          <pc:docMk/>
          <pc:sldMk cId="1074919547" sldId="599"/>
        </pc:sldMkLst>
      </pc:sldChg>
    </pc:docChg>
  </pc:docChgLst>
  <pc:docChgLst>
    <pc:chgData name="Kerrie Shanahan" userId="ae473d9f-76e9-476f-892f-2674ea963afc" providerId="ADAL" clId="{1C2628FB-1F07-4B48-8FB3-27553585B1CA}"/>
    <pc:docChg chg="modSld">
      <pc:chgData name="Kerrie Shanahan" userId="ae473d9f-76e9-476f-892f-2674ea963afc" providerId="ADAL" clId="{1C2628FB-1F07-4B48-8FB3-27553585B1CA}" dt="2025-12-17T00:13:34.413" v="133"/>
      <pc:docMkLst>
        <pc:docMk/>
      </pc:docMkLst>
      <pc:sldChg chg="modSp">
        <pc:chgData name="Kerrie Shanahan" userId="ae473d9f-76e9-476f-892f-2674ea963afc" providerId="ADAL" clId="{1C2628FB-1F07-4B48-8FB3-27553585B1CA}" dt="2025-12-15T22:23:55.377" v="132" actId="20577"/>
        <pc:sldMkLst>
          <pc:docMk/>
          <pc:sldMk cId="123742003" sldId="440"/>
        </pc:sldMkLst>
        <pc:spChg chg="mod">
          <ac:chgData name="Kerrie Shanahan" userId="ae473d9f-76e9-476f-892f-2674ea963afc" providerId="ADAL" clId="{1C2628FB-1F07-4B48-8FB3-27553585B1CA}" dt="2025-12-15T22:23:55.377" v="132" actId="20577"/>
          <ac:spMkLst>
            <pc:docMk/>
            <pc:sldMk cId="123742003" sldId="440"/>
            <ac:spMk id="2" creationId="{9D642D98-FA5F-012C-E039-09FE4C546D7A}"/>
          </ac:spMkLst>
        </pc:spChg>
      </pc:sldChg>
      <pc:sldChg chg="modSp">
        <pc:chgData name="Kerrie Shanahan" userId="ae473d9f-76e9-476f-892f-2674ea963afc" providerId="ADAL" clId="{1C2628FB-1F07-4B48-8FB3-27553585B1CA}" dt="2025-12-15T22:23:45.639" v="124" actId="20577"/>
        <pc:sldMkLst>
          <pc:docMk/>
          <pc:sldMk cId="811543282" sldId="463"/>
        </pc:sldMkLst>
        <pc:spChg chg="mod">
          <ac:chgData name="Kerrie Shanahan" userId="ae473d9f-76e9-476f-892f-2674ea963afc" providerId="ADAL" clId="{1C2628FB-1F07-4B48-8FB3-27553585B1CA}" dt="2025-12-15T22:23:45.639" v="124" actId="20577"/>
          <ac:spMkLst>
            <pc:docMk/>
            <pc:sldMk cId="811543282" sldId="463"/>
            <ac:spMk id="3" creationId="{53AA2EFB-1DC4-4A42-9504-953375956FB8}"/>
          </ac:spMkLst>
        </pc:spChg>
      </pc:sldChg>
      <pc:sldChg chg="modSp">
        <pc:chgData name="Kerrie Shanahan" userId="ae473d9f-76e9-476f-892f-2674ea963afc" providerId="ADAL" clId="{1C2628FB-1F07-4B48-8FB3-27553585B1CA}" dt="2025-12-15T22:23:52.503" v="130" actId="20577"/>
        <pc:sldMkLst>
          <pc:docMk/>
          <pc:sldMk cId="4106526466" sldId="464"/>
        </pc:sldMkLst>
        <pc:spChg chg="mod">
          <ac:chgData name="Kerrie Shanahan" userId="ae473d9f-76e9-476f-892f-2674ea963afc" providerId="ADAL" clId="{1C2628FB-1F07-4B48-8FB3-27553585B1CA}" dt="2025-12-15T22:23:52.503" v="130" actId="20577"/>
          <ac:spMkLst>
            <pc:docMk/>
            <pc:sldMk cId="4106526466" sldId="464"/>
            <ac:spMk id="2" creationId="{154A6F20-7659-8080-22F6-EFCFB57824C5}"/>
          </ac:spMkLst>
        </pc:spChg>
      </pc:sldChg>
      <pc:sldChg chg="modSp">
        <pc:chgData name="Kerrie Shanahan" userId="ae473d9f-76e9-476f-892f-2674ea963afc" providerId="ADAL" clId="{1C2628FB-1F07-4B48-8FB3-27553585B1CA}" dt="2025-12-15T22:23:24.144" v="108" actId="20577"/>
        <pc:sldMkLst>
          <pc:docMk/>
          <pc:sldMk cId="3435537570" sldId="466"/>
        </pc:sldMkLst>
        <pc:spChg chg="mod">
          <ac:chgData name="Kerrie Shanahan" userId="ae473d9f-76e9-476f-892f-2674ea963afc" providerId="ADAL" clId="{1C2628FB-1F07-4B48-8FB3-27553585B1CA}" dt="2025-12-15T22:23:24.144" v="108" actId="20577"/>
          <ac:spMkLst>
            <pc:docMk/>
            <pc:sldMk cId="3435537570" sldId="466"/>
            <ac:spMk id="2" creationId="{83427020-A72D-C848-7264-55DEE8402730}"/>
          </ac:spMkLst>
        </pc:spChg>
      </pc:sldChg>
      <pc:sldChg chg="modSp">
        <pc:chgData name="Kerrie Shanahan" userId="ae473d9f-76e9-476f-892f-2674ea963afc" providerId="ADAL" clId="{1C2628FB-1F07-4B48-8FB3-27553585B1CA}" dt="2025-12-15T22:23:32.120" v="112" actId="20577"/>
        <pc:sldMkLst>
          <pc:docMk/>
          <pc:sldMk cId="1760372344" sldId="468"/>
        </pc:sldMkLst>
        <pc:spChg chg="mod">
          <ac:chgData name="Kerrie Shanahan" userId="ae473d9f-76e9-476f-892f-2674ea963afc" providerId="ADAL" clId="{1C2628FB-1F07-4B48-8FB3-27553585B1CA}" dt="2025-12-15T22:23:32.120" v="112" actId="20577"/>
          <ac:spMkLst>
            <pc:docMk/>
            <pc:sldMk cId="1760372344" sldId="468"/>
            <ac:spMk id="3" creationId="{C8422955-3183-AB10-C635-D93E6CDC02E4}"/>
          </ac:spMkLst>
        </pc:spChg>
      </pc:sldChg>
      <pc:sldChg chg="modSp">
        <pc:chgData name="Kerrie Shanahan" userId="ae473d9f-76e9-476f-892f-2674ea963afc" providerId="ADAL" clId="{1C2628FB-1F07-4B48-8FB3-27553585B1CA}" dt="2025-12-15T22:23:34.664" v="114" actId="20577"/>
        <pc:sldMkLst>
          <pc:docMk/>
          <pc:sldMk cId="1255986760" sldId="469"/>
        </pc:sldMkLst>
        <pc:spChg chg="mod">
          <ac:chgData name="Kerrie Shanahan" userId="ae473d9f-76e9-476f-892f-2674ea963afc" providerId="ADAL" clId="{1C2628FB-1F07-4B48-8FB3-27553585B1CA}" dt="2025-12-15T22:23:34.664" v="114" actId="20577"/>
          <ac:spMkLst>
            <pc:docMk/>
            <pc:sldMk cId="1255986760" sldId="469"/>
            <ac:spMk id="2" creationId="{84070D3F-4CBE-DD96-74F4-CC83CA0D6DED}"/>
          </ac:spMkLst>
        </pc:spChg>
      </pc:sldChg>
      <pc:sldChg chg="modSp">
        <pc:chgData name="Kerrie Shanahan" userId="ae473d9f-76e9-476f-892f-2674ea963afc" providerId="ADAL" clId="{1C2628FB-1F07-4B48-8FB3-27553585B1CA}" dt="2025-12-15T22:23:37.993" v="118" actId="20577"/>
        <pc:sldMkLst>
          <pc:docMk/>
          <pc:sldMk cId="33849317" sldId="470"/>
        </pc:sldMkLst>
        <pc:spChg chg="mod">
          <ac:chgData name="Kerrie Shanahan" userId="ae473d9f-76e9-476f-892f-2674ea963afc" providerId="ADAL" clId="{1C2628FB-1F07-4B48-8FB3-27553585B1CA}" dt="2025-12-15T22:23:37.993" v="118" actId="20577"/>
          <ac:spMkLst>
            <pc:docMk/>
            <pc:sldMk cId="33849317" sldId="470"/>
            <ac:spMk id="2" creationId="{8DCE6DB4-852F-747B-88F5-2DBD711D1D13}"/>
          </ac:spMkLst>
        </pc:spChg>
      </pc:sldChg>
      <pc:sldChg chg="modSp">
        <pc:chgData name="Kerrie Shanahan" userId="ae473d9f-76e9-476f-892f-2674ea963afc" providerId="ADAL" clId="{1C2628FB-1F07-4B48-8FB3-27553585B1CA}" dt="2025-12-15T22:23:43.104" v="122" actId="20577"/>
        <pc:sldMkLst>
          <pc:docMk/>
          <pc:sldMk cId="1820075087" sldId="471"/>
        </pc:sldMkLst>
        <pc:spChg chg="mod">
          <ac:chgData name="Kerrie Shanahan" userId="ae473d9f-76e9-476f-892f-2674ea963afc" providerId="ADAL" clId="{1C2628FB-1F07-4B48-8FB3-27553585B1CA}" dt="2025-12-15T22:23:43.104" v="122" actId="20577"/>
          <ac:spMkLst>
            <pc:docMk/>
            <pc:sldMk cId="1820075087" sldId="471"/>
            <ac:spMk id="3" creationId="{6116727C-2317-0C04-DF23-D5704086A47F}"/>
          </ac:spMkLst>
        </pc:spChg>
      </pc:sldChg>
      <pc:sldChg chg="modSp">
        <pc:chgData name="Kerrie Shanahan" userId="ae473d9f-76e9-476f-892f-2674ea963afc" providerId="ADAL" clId="{1C2628FB-1F07-4B48-8FB3-27553585B1CA}" dt="2025-12-15T22:23:48.752" v="128" actId="20577"/>
        <pc:sldMkLst>
          <pc:docMk/>
          <pc:sldMk cId="3539524888" sldId="493"/>
        </pc:sldMkLst>
        <pc:spChg chg="mod">
          <ac:chgData name="Kerrie Shanahan" userId="ae473d9f-76e9-476f-892f-2674ea963afc" providerId="ADAL" clId="{1C2628FB-1F07-4B48-8FB3-27553585B1CA}" dt="2025-12-15T22:23:48.752" v="128" actId="20577"/>
          <ac:spMkLst>
            <pc:docMk/>
            <pc:sldMk cId="3539524888" sldId="493"/>
            <ac:spMk id="16" creationId="{93BEBD98-44E2-DDA3-ECC4-F2E92B3EA0D3}"/>
          </ac:spMkLst>
        </pc:spChg>
      </pc:sldChg>
      <pc:sldChg chg="modNotesTx">
        <pc:chgData name="Kerrie Shanahan" userId="ae473d9f-76e9-476f-892f-2674ea963afc" providerId="ADAL" clId="{1C2628FB-1F07-4B48-8FB3-27553585B1CA}" dt="2025-11-30T22:21:08.555" v="99" actId="20577"/>
        <pc:sldMkLst>
          <pc:docMk/>
          <pc:sldMk cId="4124420387" sldId="500"/>
        </pc:sldMkLst>
      </pc:sldChg>
      <pc:sldChg chg="modNotesTx">
        <pc:chgData name="Kerrie Shanahan" userId="ae473d9f-76e9-476f-892f-2674ea963afc" providerId="ADAL" clId="{1C2628FB-1F07-4B48-8FB3-27553585B1CA}" dt="2025-12-15T22:22:38.442" v="104" actId="20577"/>
        <pc:sldMkLst>
          <pc:docMk/>
          <pc:sldMk cId="409148390" sldId="514"/>
        </pc:sldMkLst>
      </pc:sldChg>
      <pc:sldChg chg="modSp mod">
        <pc:chgData name="Kerrie Shanahan" userId="ae473d9f-76e9-476f-892f-2674ea963afc" providerId="ADAL" clId="{1C2628FB-1F07-4B48-8FB3-27553585B1CA}" dt="2025-12-17T00:13:34.413" v="133"/>
        <pc:sldMkLst>
          <pc:docMk/>
          <pc:sldMk cId="886532742" sldId="546"/>
        </pc:sldMkLst>
        <pc:spChg chg="mod ord">
          <ac:chgData name="Kerrie Shanahan" userId="ae473d9f-76e9-476f-892f-2674ea963afc" providerId="ADAL" clId="{1C2628FB-1F07-4B48-8FB3-27553585B1CA}" dt="2025-12-17T00:13:34.413" v="133"/>
          <ac:spMkLst>
            <pc:docMk/>
            <pc:sldMk cId="886532742" sldId="546"/>
            <ac:spMk id="3" creationId="{D245D2D3-8149-39C8-B4A0-C8F7BEA02448}"/>
          </ac:spMkLst>
        </pc:spChg>
      </pc:sldChg>
      <pc:sldChg chg="modSp">
        <pc:chgData name="Kerrie Shanahan" userId="ae473d9f-76e9-476f-892f-2674ea963afc" providerId="ADAL" clId="{1C2628FB-1F07-4B48-8FB3-27553585B1CA}" dt="2025-12-15T22:23:40.670" v="120" actId="20577"/>
        <pc:sldMkLst>
          <pc:docMk/>
          <pc:sldMk cId="2823174621" sldId="547"/>
        </pc:sldMkLst>
        <pc:spChg chg="mod">
          <ac:chgData name="Kerrie Shanahan" userId="ae473d9f-76e9-476f-892f-2674ea963afc" providerId="ADAL" clId="{1C2628FB-1F07-4B48-8FB3-27553585B1CA}" dt="2025-12-15T22:23:40.670" v="120" actId="20577"/>
          <ac:spMkLst>
            <pc:docMk/>
            <pc:sldMk cId="2823174621" sldId="547"/>
            <ac:spMk id="2" creationId="{3879BA7E-F2EA-DE5D-FD87-43807BFB5F90}"/>
          </ac:spMkLst>
        </pc:spChg>
      </pc:sldChg>
      <pc:sldChg chg="modSp">
        <pc:chgData name="Kerrie Shanahan" userId="ae473d9f-76e9-476f-892f-2674ea963afc" providerId="ADAL" clId="{1C2628FB-1F07-4B48-8FB3-27553585B1CA}" dt="2025-12-15T22:23:29.747" v="110" actId="20577"/>
        <pc:sldMkLst>
          <pc:docMk/>
          <pc:sldMk cId="808090699" sldId="554"/>
        </pc:sldMkLst>
        <pc:spChg chg="mod">
          <ac:chgData name="Kerrie Shanahan" userId="ae473d9f-76e9-476f-892f-2674ea963afc" providerId="ADAL" clId="{1C2628FB-1F07-4B48-8FB3-27553585B1CA}" dt="2025-12-15T22:23:29.747" v="110" actId="20577"/>
          <ac:spMkLst>
            <pc:docMk/>
            <pc:sldMk cId="808090699" sldId="554"/>
            <ac:spMk id="6" creationId="{50B65622-42DE-0A87-6751-0AF2B869A4E7}"/>
          </ac:spMkLst>
        </pc:spChg>
      </pc:sldChg>
      <pc:sldChg chg="modNotesTx">
        <pc:chgData name="Kerrie Shanahan" userId="ae473d9f-76e9-476f-892f-2674ea963afc" providerId="ADAL" clId="{1C2628FB-1F07-4B48-8FB3-27553585B1CA}" dt="2025-11-30T22:24:51.442" v="100" actId="20577"/>
        <pc:sldMkLst>
          <pc:docMk/>
          <pc:sldMk cId="2389643279" sldId="59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17/12/2025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17/12/2025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pPr marL="0" indent="0">
              <a:buFont typeface="Arial" panose="020B0604020202020204" pitchFamily="34" charset="0"/>
              <a:buNone/>
              <a:defRPr/>
            </a:pPr>
            <a:r>
              <a:rPr lang="en-AU" sz="1200" dirty="0">
                <a:latin typeface="+mn-lt"/>
              </a:rPr>
              <a:t>Review of previously learnt content (slides 2 to 10</a:t>
            </a:r>
            <a:r>
              <a:rPr lang="en-AU" dirty="0"/>
              <a:t>)</a:t>
            </a:r>
            <a:r>
              <a:rPr lang="en-AU" sz="1200" dirty="0">
                <a:latin typeface="+mn-lt"/>
              </a:rPr>
              <a:t> takes approximately 15 minutes. </a:t>
            </a:r>
            <a:endParaRPr lang="en-AU" sz="1200" dirty="0">
              <a:latin typeface="+mn-lt"/>
              <a:ea typeface="Calibri"/>
              <a:cs typeface="Calibri"/>
            </a:endParaRPr>
          </a:p>
          <a:p>
            <a:pPr>
              <a:defRPr/>
            </a:pPr>
            <a:endParaRPr lang="en-AU" sz="1200" dirty="0">
              <a:latin typeface="+mn-lt"/>
              <a:cs typeface="Calibri"/>
            </a:endParaRPr>
          </a:p>
          <a:p>
            <a:pPr>
              <a:defRPr/>
            </a:pPr>
            <a:r>
              <a:rPr lang="en-AU" sz="1200" dirty="0">
                <a:latin typeface="+mn-lt"/>
                <a:cs typeface="Calibri"/>
              </a:rPr>
              <a:t>Explicit teaching of:</a:t>
            </a:r>
          </a:p>
          <a:p>
            <a:pPr marL="171450" indent="-171450">
              <a:buFont typeface="Arial" panose="020B0604020202020204" pitchFamily="34" charset="0"/>
              <a:buChar char="•"/>
              <a:defRPr/>
            </a:pPr>
            <a:r>
              <a:rPr lang="en-AU" sz="1200" dirty="0">
                <a:latin typeface="+mn-lt"/>
                <a:cs typeface="Calibri"/>
              </a:rPr>
              <a:t>adjectives (slide 11)</a:t>
            </a:r>
          </a:p>
          <a:p>
            <a:pPr marL="171450" indent="-171450">
              <a:buFont typeface="Arial" panose="020B0604020202020204" pitchFamily="34" charset="0"/>
              <a:buChar char="•"/>
              <a:defRPr/>
            </a:pPr>
            <a:r>
              <a:rPr lang="en-AU" sz="1200" b="0" kern="1200" dirty="0">
                <a:effectLst/>
                <a:latin typeface="+mn-lt"/>
                <a:ea typeface="Times New Roman" panose="02020603050405020304" pitchFamily="18" charset="0"/>
                <a:cs typeface="Calibri"/>
              </a:rPr>
              <a:t>the </a:t>
            </a:r>
            <a:r>
              <a:rPr lang="en-AU" sz="1200" b="1" kern="1200" dirty="0">
                <a:effectLst/>
                <a:latin typeface="+mn-lt"/>
                <a:ea typeface="Times New Roman" panose="02020603050405020304" pitchFamily="18" charset="0"/>
                <a:cs typeface="Calibri"/>
              </a:rPr>
              <a:t>-er </a:t>
            </a:r>
            <a:r>
              <a:rPr lang="en-AU" sz="1200" b="0" kern="1200" dirty="0">
                <a:effectLst/>
                <a:latin typeface="+mn-lt"/>
                <a:ea typeface="Times New Roman" panose="02020603050405020304" pitchFamily="18" charset="0"/>
                <a:cs typeface="Calibri"/>
              </a:rPr>
              <a:t>suffix</a:t>
            </a:r>
            <a:r>
              <a:rPr lang="en-AU" sz="1200" b="1" kern="1200" dirty="0">
                <a:effectLst/>
                <a:latin typeface="+mn-lt"/>
                <a:ea typeface="Times New Roman" panose="02020603050405020304" pitchFamily="18" charset="0"/>
                <a:cs typeface="Calibri"/>
              </a:rPr>
              <a:t> </a:t>
            </a:r>
            <a:r>
              <a:rPr lang="en-AU" sz="1200" b="0" kern="1200" dirty="0">
                <a:effectLst/>
                <a:latin typeface="+mn-lt"/>
                <a:ea typeface="Times New Roman" panose="02020603050405020304" pitchFamily="18" charset="0"/>
                <a:cs typeface="Calibri"/>
              </a:rPr>
              <a:t>and how </a:t>
            </a:r>
            <a:r>
              <a:rPr lang="en-AU" sz="1200" kern="1200" dirty="0">
                <a:effectLst/>
                <a:latin typeface="+mn-lt"/>
                <a:ea typeface="Times New Roman" panose="02020603050405020304" pitchFamily="18" charset="0"/>
                <a:cs typeface="Calibri"/>
              </a:rPr>
              <a:t>to add it to a base word to make an adjective that means ‘compared to something else’ </a:t>
            </a:r>
            <a:r>
              <a:rPr lang="en-AU" sz="1200" dirty="0">
                <a:latin typeface="+mn-lt"/>
              </a:rPr>
              <a:t>(slides 12 to 25)</a:t>
            </a:r>
          </a:p>
          <a:p>
            <a:pPr>
              <a:defRPr/>
            </a:pPr>
            <a:r>
              <a:rPr lang="en-AU" sz="1200" dirty="0">
                <a:latin typeface="+mn-lt"/>
              </a:rPr>
              <a:t>takes approximately 25 minutes. </a:t>
            </a:r>
            <a:endParaRPr lang="en-AU" sz="1200" dirty="0">
              <a:latin typeface="+mn-lt"/>
              <a:cs typeface="Calibri"/>
            </a:endParaRPr>
          </a:p>
          <a:p>
            <a:pPr>
              <a:defRPr/>
            </a:pPr>
            <a:endParaRPr lang="en-AU" sz="120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a:p>
            <a:r>
              <a:rPr lang="en-US" sz="1200" b="1" dirty="0">
                <a:latin typeface="+mn-lt"/>
              </a:rPr>
              <a:t>Lesson preparation</a:t>
            </a:r>
          </a:p>
          <a:p>
            <a:endParaRPr lang="en-US" sz="120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effectLst/>
                <a:latin typeface="+mn-lt"/>
              </a:rPr>
              <a:t>If your students have not been taught about adjectives, this should be taught explicitly before starting this lesson.</a:t>
            </a:r>
            <a:endParaRPr lang="en-US" sz="120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latin typeface="+mn-lt"/>
              </a:rPr>
              <a:t>Go to the download folder for this phase; it includes a Word file for the student sheet for this lesson. </a:t>
            </a:r>
            <a:r>
              <a:rPr lang="en-AU" sz="1200" dirty="0">
                <a:solidFill>
                  <a:schemeClr val="tx1"/>
                </a:solidFill>
                <a:latin typeface="+mn-lt"/>
              </a:rPr>
              <a:t>Print one </a:t>
            </a:r>
            <a:r>
              <a:rPr lang="en-AU" sz="1200" u="none" dirty="0">
                <a:solidFill>
                  <a:schemeClr val="tx1"/>
                </a:solidFill>
                <a:latin typeface="+mn-lt"/>
              </a:rPr>
              <a:t>student sheet for each student to be handed out after introducing the learning intention and success criteria for the lesson (slide 13) and used throughout the lesson.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solidFill>
                  <a:schemeClr val="tx1"/>
                </a:solidFill>
                <a:effectLst/>
                <a:latin typeface="+mn-lt"/>
                <a:ea typeface="Verdana"/>
                <a:cs typeface="Calibri"/>
              </a:rPr>
              <a:t>If students are sitting on the floor, provide a clipboard, or something similar for them to lean on. </a:t>
            </a:r>
            <a:endParaRPr lang="en-AU" sz="1200" u="none"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chemeClr val="tx1"/>
                </a:solidFill>
                <a:latin typeface="+mn-lt"/>
              </a:rPr>
              <a:t>Prepare application tasks for independent practice (slide 25</a:t>
            </a:r>
            <a:r>
              <a:rPr lang="en-US" sz="1200" dirty="0">
                <a:solidFill>
                  <a:schemeClr val="tx1"/>
                </a:solidFill>
                <a:latin typeface="+mn-lt"/>
              </a:rPr>
              <a:t>) using th</a:t>
            </a:r>
            <a:r>
              <a:rPr lang="en-US" sz="1200" kern="100" dirty="0">
                <a:solidFill>
                  <a:schemeClr val="tx1"/>
                </a:solidFill>
                <a:effectLst/>
                <a:latin typeface="+mn-lt"/>
                <a:ea typeface="Aptos" panose="020B0004020202020204" pitchFamily="34" charset="0"/>
                <a:cs typeface="Times New Roman" panose="02020603050405020304" pitchFamily="18" charset="0"/>
              </a:rPr>
              <a:t>e Phase 17 decodable resources.</a:t>
            </a:r>
            <a:endParaRPr lang="en-AU" sz="1200" kern="100" dirty="0">
              <a:solidFill>
                <a:schemeClr val="tx1"/>
              </a:solidFill>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dirty="0">
              <a:latin typeface="+mn-lt"/>
            </a:endParaRPr>
          </a:p>
          <a:p>
            <a:endParaRPr lang="en-US" sz="1200"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3905159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115D1-AFA6-DBA4-8287-041350BF82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AB06A-E665-FDC6-31CE-DC7B797FB8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6CCC10-AA2A-CCEE-1ED8-886D244BEB74}"/>
              </a:ext>
            </a:extLst>
          </p:cNvPr>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p:txBody>
      </p:sp>
      <p:sp>
        <p:nvSpPr>
          <p:cNvPr id="4" name="Slide Number Placeholder 3">
            <a:extLst>
              <a:ext uri="{FF2B5EF4-FFF2-40B4-BE49-F238E27FC236}">
                <a16:creationId xmlns:a16="http://schemas.microsoft.com/office/drawing/2014/main" id="{F91CFA23-30CB-6AE1-6A9A-C4ECAF9492A0}"/>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496782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1" dirty="0">
                <a:latin typeface="+mn-lt"/>
              </a:rPr>
              <a:t>Revision: I do, We do</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GB" sz="1200" dirty="0">
                <a:effectLst/>
                <a:latin typeface="+mn-lt"/>
              </a:rPr>
              <a:t>If your students have not been taught about adjectives, this should be taught explicitly before starting this lesson.</a:t>
            </a: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latin typeface="+mn-lt"/>
              </a:rPr>
              <a:t>The icons represent the adjective examples (from left to right): </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cold</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thin</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tall</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old</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quick</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strong</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kumimoji="0" lang="en-US" sz="1200" b="1" i="0" u="none" strike="noStrike" kern="1200" cap="none" spc="0" normalizeH="0" baseline="0" noProof="0" dirty="0">
              <a:ln>
                <a:noFill/>
              </a:ln>
              <a:solidFill>
                <a:srgbClr val="0E1E42"/>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kumimoji="0" lang="en-US" sz="1200" b="0" i="0" u="none" strike="noStrike" kern="1200" cap="none" spc="0" normalizeH="0" baseline="0" noProof="0" dirty="0">
                <a:ln>
                  <a:noFill/>
                </a:ln>
                <a:solidFill>
                  <a:srgbClr val="0E1E42"/>
                </a:solidFill>
                <a:effectLst/>
                <a:uLnTx/>
                <a:uFillTx/>
                <a:latin typeface="+mn-lt"/>
                <a:ea typeface="+mn-ea"/>
              </a:rPr>
              <a:t>Definitions to be used on this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An </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adjective </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is a word that describes a noun.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An adjective tells us more about the person, place or thing; it tells us what they are like. </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latin typeface="+mn-lt"/>
              </a:rPr>
              <a:t>Revise students’ understanding of nouns as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Give the definition of an adjective and ask students to repeat.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Talk through the example words above.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Provide students with further examples as needed.</a:t>
            </a:r>
          </a:p>
          <a:p>
            <a:pPr marL="0" indent="0">
              <a:buFont typeface="Arial"/>
              <a:buNone/>
            </a:pPr>
            <a:endParaRPr lang="en-AU" sz="1200" b="0" dirty="0">
              <a:effectLst/>
              <a:latin typeface="+mn-lt"/>
              <a:cs typeface="Calibri"/>
            </a:endParaRPr>
          </a:p>
          <a:p>
            <a:pPr marL="0" indent="0">
              <a:buFont typeface="Arial" panose="020B0604020202020204" pitchFamily="34" charset="0"/>
              <a:buNone/>
            </a:pPr>
            <a:r>
              <a:rPr lang="en-AU" sz="1200" b="0" dirty="0">
                <a:effectLst/>
                <a:latin typeface="+mn-lt"/>
                <a:cs typeface="Calibri"/>
              </a:rPr>
              <a:t>More example adjectives: </a:t>
            </a:r>
            <a:r>
              <a:rPr lang="en-AU" sz="1200" b="1" dirty="0">
                <a:effectLst/>
                <a:latin typeface="+mn-lt"/>
                <a:cs typeface="Calibri"/>
              </a:rPr>
              <a:t>smart</a:t>
            </a:r>
            <a:r>
              <a:rPr lang="en-AU" sz="1200" b="0" dirty="0">
                <a:effectLst/>
                <a:latin typeface="+mn-lt"/>
                <a:cs typeface="Calibri"/>
              </a:rPr>
              <a:t>,</a:t>
            </a:r>
            <a:r>
              <a:rPr lang="en-AU" sz="1200" b="1" dirty="0">
                <a:effectLst/>
                <a:latin typeface="+mn-lt"/>
                <a:cs typeface="Calibri"/>
              </a:rPr>
              <a:t> sweet</a:t>
            </a:r>
            <a:r>
              <a:rPr lang="en-AU" sz="1200" b="0" dirty="0">
                <a:effectLst/>
                <a:latin typeface="+mn-lt"/>
                <a:cs typeface="Calibri"/>
              </a:rPr>
              <a:t>,</a:t>
            </a:r>
            <a:r>
              <a:rPr lang="en-AU" sz="1200" b="1" dirty="0">
                <a:effectLst/>
                <a:latin typeface="+mn-lt"/>
                <a:cs typeface="Calibri"/>
              </a:rPr>
              <a:t> bright</a:t>
            </a:r>
            <a:r>
              <a:rPr lang="en-AU" sz="1200" b="0" dirty="0">
                <a:effectLst/>
                <a:latin typeface="+mn-lt"/>
                <a:cs typeface="Calibri"/>
              </a:rPr>
              <a:t>,</a:t>
            </a:r>
            <a:r>
              <a:rPr lang="en-AU" sz="1200" b="1" dirty="0">
                <a:effectLst/>
                <a:latin typeface="+mn-lt"/>
                <a:cs typeface="Calibri"/>
              </a:rPr>
              <a:t> big</a:t>
            </a:r>
            <a:r>
              <a:rPr lang="en-AU" sz="1200" b="0" dirty="0">
                <a:effectLst/>
                <a:latin typeface="+mn-lt"/>
                <a:cs typeface="Calibri"/>
              </a:rPr>
              <a:t>,</a:t>
            </a:r>
            <a:r>
              <a:rPr lang="en-AU" sz="1200" b="1" dirty="0">
                <a:effectLst/>
                <a:latin typeface="+mn-lt"/>
                <a:cs typeface="Calibri"/>
              </a:rPr>
              <a:t> hot</a:t>
            </a:r>
            <a:r>
              <a:rPr lang="en-AU" sz="1200" b="0" dirty="0">
                <a:effectLst/>
                <a:latin typeface="+mn-lt"/>
                <a:cs typeface="Calibri"/>
              </a:rPr>
              <a:t>,</a:t>
            </a:r>
            <a:r>
              <a:rPr lang="en-AU" sz="1200" b="1" dirty="0">
                <a:effectLst/>
                <a:latin typeface="+mn-lt"/>
                <a:cs typeface="Calibri"/>
              </a:rPr>
              <a:t> new</a:t>
            </a:r>
            <a:r>
              <a:rPr lang="en-AU" sz="1200" b="0" dirty="0">
                <a:effectLst/>
                <a:latin typeface="+mn-lt"/>
                <a:cs typeface="Calibri"/>
              </a:rPr>
              <a:t>,</a:t>
            </a:r>
            <a:r>
              <a:rPr lang="en-AU" sz="1200" b="1" dirty="0">
                <a:effectLst/>
                <a:latin typeface="+mn-lt"/>
                <a:cs typeface="Calibri"/>
              </a:rPr>
              <a:t> rich</a:t>
            </a:r>
            <a:r>
              <a:rPr lang="en-AU" sz="1200" b="0" dirty="0">
                <a:effectLst/>
                <a:latin typeface="+mn-lt"/>
                <a:cs typeface="Calibri"/>
              </a:rPr>
              <a:t>.</a:t>
            </a:r>
            <a:endParaRPr lang="en-AU" sz="1200" b="0" dirty="0">
              <a:effectLst/>
              <a:latin typeface="+mn-lt"/>
              <a:cs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449060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p>
          <a:p>
            <a:endParaRPr lang="en-AU" sz="1200" kern="1200" dirty="0">
              <a:effectLst/>
              <a:latin typeface="+mn-lt"/>
              <a:ea typeface="Times New Roman" panose="02020603050405020304" pitchFamily="18" charset="0"/>
              <a:cs typeface="Calibri"/>
            </a:endParaRPr>
          </a:p>
          <a:p>
            <a:r>
              <a:rPr lang="en-AU" sz="1200" kern="1200" dirty="0">
                <a:effectLst/>
                <a:latin typeface="+mn-lt"/>
                <a:ea typeface="Times New Roman" panose="02020603050405020304" pitchFamily="18" charset="0"/>
                <a:cs typeface="Calibri"/>
              </a:rPr>
              <a:t>The morpheme introduced in this lesson is the </a:t>
            </a:r>
            <a:r>
              <a:rPr lang="en-AU" sz="1200" b="1" kern="1200" dirty="0">
                <a:effectLst/>
                <a:latin typeface="+mn-lt"/>
                <a:ea typeface="Times New Roman" panose="02020603050405020304" pitchFamily="18" charset="0"/>
                <a:cs typeface="Calibri"/>
              </a:rPr>
              <a:t>-er </a:t>
            </a:r>
            <a:r>
              <a:rPr lang="en-AU" sz="1200" b="0" kern="1200" dirty="0">
                <a:effectLst/>
                <a:latin typeface="+mn-lt"/>
                <a:ea typeface="Times New Roman" panose="02020603050405020304" pitchFamily="18" charset="0"/>
                <a:cs typeface="Calibri"/>
              </a:rPr>
              <a:t>suffix</a:t>
            </a:r>
            <a:r>
              <a:rPr lang="en-AU" sz="1200" b="1" kern="1200" dirty="0">
                <a:effectLst/>
                <a:latin typeface="+mn-lt"/>
                <a:ea typeface="Times New Roman" panose="02020603050405020304" pitchFamily="18" charset="0"/>
                <a:cs typeface="Calibri"/>
              </a:rPr>
              <a:t> </a:t>
            </a:r>
            <a:r>
              <a:rPr lang="en-AU" sz="1200" kern="1200" dirty="0">
                <a:effectLst/>
                <a:latin typeface="+mn-lt"/>
                <a:ea typeface="Times New Roman" panose="02020603050405020304" pitchFamily="18" charset="0"/>
                <a:cs typeface="Calibri"/>
              </a:rPr>
              <a:t>added to a simple base word to make a comparative word</a:t>
            </a:r>
            <a:r>
              <a:rPr lang="en-AU" sz="1200" dirty="0">
                <a:latin typeface="+mn-lt"/>
                <a:ea typeface="Times New Roman" panose="02020603050405020304" pitchFamily="18" charset="0"/>
                <a:cs typeface="Calibri"/>
              </a:rPr>
              <a:t>, meaning ‘compared to something else’, for example,</a:t>
            </a:r>
            <a:r>
              <a:rPr lang="en-AU" sz="1200" kern="1200" dirty="0">
                <a:effectLst/>
                <a:latin typeface="+mn-lt"/>
                <a:ea typeface="Times New Roman" panose="02020603050405020304" pitchFamily="18" charset="0"/>
                <a:cs typeface="Calibri"/>
              </a:rPr>
              <a:t> </a:t>
            </a:r>
            <a:r>
              <a:rPr lang="en-AU" sz="1200" b="1" kern="1200" dirty="0">
                <a:effectLst/>
                <a:latin typeface="+mn-lt"/>
                <a:ea typeface="Times New Roman" panose="02020603050405020304" pitchFamily="18" charset="0"/>
                <a:cs typeface="Calibri"/>
              </a:rPr>
              <a:t>hotter</a:t>
            </a:r>
            <a:r>
              <a:rPr lang="en-AU" sz="1200" kern="1200" dirty="0">
                <a:effectLst/>
                <a:latin typeface="+mn-lt"/>
                <a:ea typeface="Times New Roman" panose="02020603050405020304" pitchFamily="18" charset="0"/>
                <a:cs typeface="Calibri"/>
              </a:rPr>
              <a:t>. </a:t>
            </a:r>
          </a:p>
          <a:p>
            <a:endParaRPr lang="en-AU" sz="1200" kern="1200" dirty="0">
              <a:effectLst/>
              <a:latin typeface="+mn-lt"/>
              <a:ea typeface="Times New Roman" panose="02020603050405020304" pitchFamily="18" charset="0"/>
            </a:endParaRPr>
          </a:p>
          <a:p>
            <a:pPr>
              <a:lnSpc>
                <a:spcPct val="90000"/>
              </a:lnSpc>
              <a:spcBef>
                <a:spcPts val="1000"/>
              </a:spcBef>
            </a:pPr>
            <a:r>
              <a:rPr lang="en-US" sz="1200" b="1" dirty="0">
                <a:latin typeface="+mn-lt"/>
                <a:cs typeface="Calibri" panose="020F0502020204030204"/>
              </a:rPr>
              <a:t>Vocabulary</a:t>
            </a:r>
          </a:p>
          <a:p>
            <a:pPr marL="172800" indent="-172800">
              <a:lnSpc>
                <a:spcPct val="90000"/>
              </a:lnSpc>
              <a:spcBef>
                <a:spcPts val="1000"/>
              </a:spcBef>
              <a:buFont typeface="Arial"/>
              <a:buChar char="•"/>
            </a:pPr>
            <a:r>
              <a:rPr lang="en-US" sz="1200" b="1" dirty="0">
                <a:latin typeface="+mn-lt"/>
              </a:rPr>
              <a:t>Suffix</a:t>
            </a:r>
            <a:r>
              <a:rPr lang="en-US" sz="1200" b="0" dirty="0">
                <a:latin typeface="+mn-lt"/>
              </a:rPr>
              <a:t>: a</a:t>
            </a:r>
            <a:r>
              <a:rPr lang="en-US" sz="1200" b="0" i="0" dirty="0">
                <a:latin typeface="+mn-lt"/>
              </a:rPr>
              <a:t> letter or group of letters added to the end of a word to change its meaning.</a:t>
            </a:r>
            <a:endParaRPr lang="en-US" sz="1200" b="0" i="0" dirty="0">
              <a:latin typeface="+mn-lt"/>
              <a:cs typeface="Calibri"/>
            </a:endParaRPr>
          </a:p>
          <a:p>
            <a:pPr marL="172800" indent="-172800">
              <a:lnSpc>
                <a:spcPct val="90000"/>
              </a:lnSpc>
              <a:spcBef>
                <a:spcPts val="1000"/>
              </a:spcBef>
              <a:buFont typeface="Arial"/>
              <a:buChar char="•"/>
            </a:pPr>
            <a:r>
              <a:rPr lang="en-US" sz="1200" b="1" i="0" dirty="0">
                <a:latin typeface="+mn-lt"/>
              </a:rPr>
              <a:t>Base word</a:t>
            </a:r>
            <a:r>
              <a:rPr lang="en-US" sz="1200" b="0" i="0" dirty="0">
                <a:latin typeface="+mn-lt"/>
              </a:rPr>
              <a:t>: a word that carries meaning on its own.</a:t>
            </a:r>
          </a:p>
          <a:p>
            <a:pPr marL="172800" indent="-172800">
              <a:lnSpc>
                <a:spcPct val="90000"/>
              </a:lnSpc>
              <a:spcBef>
                <a:spcPts val="1000"/>
              </a:spcBef>
              <a:buFont typeface="Arial"/>
              <a:buChar char="•"/>
            </a:pPr>
            <a:r>
              <a:rPr lang="en-US" sz="1200" b="1" i="0" kern="100" dirty="0">
                <a:solidFill>
                  <a:schemeClr val="tx1"/>
                </a:solidFill>
                <a:effectLst/>
                <a:latin typeface="+mn-lt"/>
                <a:ea typeface="Aptos" panose="020B0004020202020204" pitchFamily="34" charset="0"/>
                <a:cs typeface="Times New Roman" panose="02020603050405020304" pitchFamily="18" charset="0"/>
              </a:rPr>
              <a:t>Comparative adjective</a:t>
            </a:r>
            <a:r>
              <a:rPr lang="en-US" sz="1200" b="0" i="0" kern="100" dirty="0">
                <a:solidFill>
                  <a:schemeClr val="tx1"/>
                </a:solidFill>
                <a:effectLst/>
                <a:latin typeface="+mn-lt"/>
                <a:ea typeface="Aptos" panose="020B0004020202020204" pitchFamily="34" charset="0"/>
                <a:cs typeface="Times New Roman" panose="02020603050405020304" pitchFamily="18" charset="0"/>
              </a:rPr>
              <a:t>: describes something compared to something else.</a:t>
            </a:r>
            <a:endParaRPr lang="en-US" sz="1200" b="0" i="0" dirty="0">
              <a:latin typeface="+mn-lt"/>
              <a:cs typeface="Calibri"/>
            </a:endParaRPr>
          </a:p>
          <a:p>
            <a:pPr marL="0" indent="0">
              <a:lnSpc>
                <a:spcPct val="90000"/>
              </a:lnSpc>
              <a:spcBef>
                <a:spcPts val="1000"/>
              </a:spcBef>
              <a:buFont typeface="Arial"/>
              <a:buNone/>
            </a:pPr>
            <a:endParaRPr lang="en-US" sz="1200" i="0" dirty="0">
              <a:cs typeface="Calibri"/>
            </a:endParaRPr>
          </a:p>
          <a:p>
            <a:endParaRPr lang="en-US" dirty="0"/>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929473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Hand out student sheet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Calibri"/>
              </a:rPr>
              <a:t>Give each student a copy of this student sheet. </a:t>
            </a:r>
            <a:r>
              <a:rPr lang="en-US">
                <a:solidFill>
                  <a:srgbClr val="404040"/>
                </a:solidFill>
                <a:ea typeface="Verdana"/>
                <a:cs typeface="Calibri"/>
              </a:rPr>
              <a:t>It</a:t>
            </a:r>
            <a:r>
              <a:rPr lang="en-US" sz="1200" b="0">
                <a:solidFill>
                  <a:srgbClr val="404040"/>
                </a:solidFill>
                <a:effectLst/>
                <a:latin typeface="+mn-lt"/>
                <a:ea typeface="Verdana"/>
                <a:cs typeface="Calibri"/>
              </a:rPr>
              <a:t> will be used throughout the lesson as students follow along with you.</a:t>
            </a:r>
          </a:p>
          <a:p>
            <a:pPr marL="0" indent="0" algn="l">
              <a:spcBef>
                <a:spcPts val="100"/>
              </a:spcBef>
              <a:spcAft>
                <a:spcPts val="400"/>
              </a:spcAft>
              <a:buFontTx/>
              <a:buNone/>
            </a:pPr>
            <a:endParaRPr lang="en-US" sz="1200" b="0">
              <a:solidFill>
                <a:srgbClr val="404040"/>
              </a:solidFill>
              <a:effectLst/>
              <a:latin typeface="+mn-lt"/>
              <a:ea typeface="Verdana"/>
              <a:cs typeface="Calibri"/>
            </a:endParaRPr>
          </a:p>
          <a:p>
            <a:pPr marL="0" indent="0" algn="l">
              <a:spcBef>
                <a:spcPts val="100"/>
              </a:spcBef>
              <a:spcAft>
                <a:spcPts val="400"/>
              </a:spcAft>
              <a:buFontTx/>
              <a:buNone/>
            </a:pPr>
            <a:r>
              <a:rPr lang="en-US" sz="1200" b="0">
                <a:solidFill>
                  <a:srgbClr val="404040"/>
                </a:solidFill>
                <a:effectLst/>
                <a:latin typeface="+mn-lt"/>
                <a:ea typeface="Verdana"/>
                <a:cs typeface="Calibri"/>
              </a:rPr>
              <a:t>A clipboard or something similar to lean on can be helpful if students are sitting on the floor. </a:t>
            </a:r>
            <a:endParaRPr lang="en-US" sz="1200" b="1">
              <a:solidFill>
                <a:srgbClr val="404040"/>
              </a:solidFill>
              <a:effectLst/>
              <a:latin typeface="+mn-lt"/>
              <a:ea typeface="Verdana"/>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6353D-B495-8FCC-D640-87630C857A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7524CE-525D-26D0-ED55-4D830AFA4E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97FD0B-1CB8-96C4-7D4D-73D2B4447CA4}"/>
              </a:ext>
            </a:extLst>
          </p:cNvPr>
          <p:cNvSpPr>
            <a:spLocks noGrp="1"/>
          </p:cNvSpPr>
          <p:nvPr>
            <p:ph type="body" idx="1"/>
          </p:nvPr>
        </p:nvSpPr>
        <p:spPr/>
        <p:txBody>
          <a:bodyPr/>
          <a:lstStyle/>
          <a:p>
            <a:pPr>
              <a:lnSpc>
                <a:spcPct val="115000"/>
              </a:lnSpc>
              <a:spcAft>
                <a:spcPts val="800"/>
              </a:spcAft>
            </a:pPr>
            <a:r>
              <a:rPr lang="en-AU" sz="1200" b="1" kern="100" dirty="0">
                <a:effectLst/>
                <a:latin typeface="+mn-lt"/>
                <a:ea typeface="Aptos" panose="020B0004020202020204" pitchFamily="34" charset="0"/>
                <a:cs typeface="Times New Roman" panose="02020603050405020304" pitchFamily="18" charset="0"/>
              </a:rPr>
              <a:t>I do</a:t>
            </a: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Tell students that they will be learning about another </a:t>
            </a:r>
            <a:r>
              <a:rPr lang="en-AU" sz="1200" b="1" kern="100" dirty="0">
                <a:effectLst/>
                <a:latin typeface="+mn-lt"/>
                <a:ea typeface="Aptos" panose="020B0004020202020204" pitchFamily="34" charset="0"/>
                <a:cs typeface="Times New Roman" panose="02020603050405020304" pitchFamily="18" charset="0"/>
              </a:rPr>
              <a:t>-er </a:t>
            </a:r>
            <a:r>
              <a:rPr lang="en-AU" sz="1200" b="0" kern="100" dirty="0">
                <a:effectLst/>
                <a:latin typeface="+mn-lt"/>
                <a:ea typeface="Aptos" panose="020B0004020202020204" pitchFamily="34" charset="0"/>
                <a:cs typeface="Times New Roman" panose="02020603050405020304" pitchFamily="18" charset="0"/>
              </a:rPr>
              <a:t>suffix. Explain that this </a:t>
            </a:r>
            <a:r>
              <a:rPr lang="en-AU" sz="1200" b="1" kern="100" dirty="0">
                <a:effectLst/>
                <a:latin typeface="+mn-lt"/>
                <a:ea typeface="Aptos" panose="020B0004020202020204" pitchFamily="34" charset="0"/>
                <a:cs typeface="Times New Roman" panose="02020603050405020304" pitchFamily="18" charset="0"/>
              </a:rPr>
              <a:t>-er </a:t>
            </a:r>
            <a:r>
              <a:rPr lang="en-AU" sz="1200" b="0" kern="100" dirty="0">
                <a:effectLst/>
                <a:latin typeface="+mn-lt"/>
                <a:ea typeface="Aptos" panose="020B0004020202020204" pitchFamily="34" charset="0"/>
                <a:cs typeface="Times New Roman" panose="02020603050405020304" pitchFamily="18" charset="0"/>
              </a:rPr>
              <a:t>suffix:</a:t>
            </a:r>
          </a:p>
          <a:p>
            <a:pPr marL="171450" indent="-171450">
              <a:lnSpc>
                <a:spcPct val="115000"/>
              </a:lnSpc>
              <a:spcAft>
                <a:spcPts val="800"/>
              </a:spcAft>
              <a:buFont typeface="Arial" panose="020B0604020202020204" pitchFamily="34" charset="0"/>
              <a:buChar char="•"/>
            </a:pPr>
            <a:r>
              <a:rPr lang="en-AU" sz="1200" b="0" kern="100" dirty="0">
                <a:effectLst/>
                <a:latin typeface="+mn-lt"/>
                <a:ea typeface="Aptos" panose="020B0004020202020204" pitchFamily="34" charset="0"/>
                <a:cs typeface="Times New Roman" panose="02020603050405020304" pitchFamily="18" charset="0"/>
              </a:rPr>
              <a:t>says the schwa sound just like </a:t>
            </a:r>
            <a:r>
              <a:rPr lang="en-AU" sz="1200" b="1" kern="100" dirty="0">
                <a:effectLst/>
                <a:latin typeface="+mn-lt"/>
                <a:ea typeface="Aptos" panose="020B0004020202020204" pitchFamily="34" charset="0"/>
                <a:cs typeface="Times New Roman" panose="02020603050405020304" pitchFamily="18" charset="0"/>
              </a:rPr>
              <a:t>-er </a:t>
            </a:r>
            <a:r>
              <a:rPr lang="en-AU" sz="1200" b="0" kern="100" dirty="0">
                <a:effectLst/>
                <a:latin typeface="+mn-lt"/>
                <a:ea typeface="Aptos" panose="020B0004020202020204" pitchFamily="34" charset="0"/>
                <a:cs typeface="Times New Roman" panose="02020603050405020304" pitchFamily="18" charset="0"/>
              </a:rPr>
              <a:t>as in</a:t>
            </a:r>
            <a:r>
              <a:rPr lang="en-AU" sz="1200" b="1" kern="100" dirty="0">
                <a:effectLst/>
                <a:latin typeface="+mn-lt"/>
                <a:ea typeface="Aptos" panose="020B0004020202020204" pitchFamily="34" charset="0"/>
                <a:cs typeface="Times New Roman" panose="02020603050405020304" pitchFamily="18" charset="0"/>
              </a:rPr>
              <a:t> teacher</a:t>
            </a:r>
            <a:endParaRPr lang="en-AU" sz="1200" b="0" kern="100" dirty="0">
              <a:effectLst/>
              <a:latin typeface="+mn-lt"/>
              <a:ea typeface="Aptos" panose="020B0004020202020204" pitchFamily="34" charset="0"/>
              <a:cs typeface="Times New Roman" panose="02020603050405020304" pitchFamily="18" charset="0"/>
            </a:endParaRPr>
          </a:p>
          <a:p>
            <a:pPr marL="171450" indent="-171450">
              <a:lnSpc>
                <a:spcPct val="115000"/>
              </a:lnSpc>
              <a:spcAft>
                <a:spcPts val="800"/>
              </a:spcAft>
              <a:buFont typeface="Arial" panose="020B0604020202020204" pitchFamily="34" charset="0"/>
              <a:buChar char="•"/>
            </a:pPr>
            <a:r>
              <a:rPr lang="en-AU" sz="1200" b="0" kern="100" dirty="0">
                <a:effectLst/>
                <a:latin typeface="+mn-lt"/>
                <a:ea typeface="Aptos" panose="020B0004020202020204" pitchFamily="34" charset="0"/>
                <a:cs typeface="Times New Roman" panose="02020603050405020304" pitchFamily="18" charset="0"/>
              </a:rPr>
              <a:t>carries a different meaning to the first </a:t>
            </a:r>
            <a:r>
              <a:rPr lang="en-AU" sz="1200" b="1" kern="100" dirty="0">
                <a:effectLst/>
                <a:latin typeface="+mn-lt"/>
                <a:ea typeface="Aptos" panose="020B0004020202020204" pitchFamily="34" charset="0"/>
                <a:cs typeface="Times New Roman" panose="02020603050405020304" pitchFamily="18" charset="0"/>
              </a:rPr>
              <a:t>-er </a:t>
            </a:r>
            <a:r>
              <a:rPr lang="en-AU" sz="1200" b="0" kern="100" dirty="0">
                <a:effectLst/>
                <a:latin typeface="+mn-lt"/>
                <a:ea typeface="Aptos" panose="020B0004020202020204" pitchFamily="34" charset="0"/>
                <a:cs typeface="Times New Roman" panose="02020603050405020304" pitchFamily="18" charset="0"/>
              </a:rPr>
              <a:t>suffix they have learnt (adding </a:t>
            </a:r>
            <a:r>
              <a:rPr lang="en-AU" sz="1200" b="1" kern="100" dirty="0">
                <a:effectLst/>
                <a:latin typeface="+mn-lt"/>
                <a:ea typeface="Aptos" panose="020B0004020202020204" pitchFamily="34" charset="0"/>
                <a:cs typeface="Times New Roman" panose="02020603050405020304" pitchFamily="18" charset="0"/>
              </a:rPr>
              <a:t>-er </a:t>
            </a:r>
            <a:r>
              <a:rPr lang="en-AU" sz="1200" b="0" kern="100" dirty="0">
                <a:effectLst/>
                <a:latin typeface="+mn-lt"/>
                <a:ea typeface="Aptos" panose="020B0004020202020204" pitchFamily="34" charset="0"/>
                <a:cs typeface="Times New Roman" panose="02020603050405020304" pitchFamily="18" charset="0"/>
              </a:rPr>
              <a:t>to a verb such as </a:t>
            </a:r>
            <a:r>
              <a:rPr lang="en-AU" sz="1200" b="1" kern="100" dirty="0">
                <a:effectLst/>
                <a:latin typeface="+mn-lt"/>
                <a:ea typeface="Aptos" panose="020B0004020202020204" pitchFamily="34" charset="0"/>
                <a:cs typeface="Times New Roman" panose="02020603050405020304" pitchFamily="18" charset="0"/>
              </a:rPr>
              <a:t>paint</a:t>
            </a:r>
            <a:r>
              <a:rPr lang="en-AU" sz="1200" b="0" kern="100" dirty="0">
                <a:effectLst/>
                <a:latin typeface="+mn-lt"/>
                <a:ea typeface="Aptos" panose="020B0004020202020204" pitchFamily="34" charset="0"/>
                <a:cs typeface="Times New Roman" panose="02020603050405020304" pitchFamily="18" charset="0"/>
              </a:rPr>
              <a:t> to make a noun such as </a:t>
            </a:r>
            <a:r>
              <a:rPr lang="en-AU" sz="1200" b="1" kern="100" dirty="0">
                <a:effectLst/>
                <a:latin typeface="+mn-lt"/>
                <a:ea typeface="Aptos" panose="020B0004020202020204" pitchFamily="34" charset="0"/>
                <a:cs typeface="Times New Roman" panose="02020603050405020304" pitchFamily="18" charset="0"/>
              </a:rPr>
              <a:t>painter</a:t>
            </a:r>
            <a:r>
              <a:rPr lang="en-AU" sz="1200" b="0" kern="100" dirty="0">
                <a:effectLst/>
                <a:latin typeface="+mn-lt"/>
                <a:ea typeface="Aptos" panose="020B0004020202020204" pitchFamily="34" charset="0"/>
                <a:cs typeface="Times New Roman" panose="02020603050405020304" pitchFamily="18" charset="0"/>
              </a:rPr>
              <a:t> – Lesson 16.4)</a:t>
            </a:r>
          </a:p>
          <a:p>
            <a:pPr marL="171450" indent="-171450">
              <a:lnSpc>
                <a:spcPct val="115000"/>
              </a:lnSpc>
              <a:spcAft>
                <a:spcPts val="800"/>
              </a:spcAft>
              <a:buFont typeface="Arial" panose="020B0604020202020204" pitchFamily="34" charset="0"/>
              <a:buChar char="•"/>
            </a:pPr>
            <a:r>
              <a:rPr lang="en-AU" sz="1200" b="0" kern="100" dirty="0">
                <a:effectLst/>
                <a:latin typeface="+mn-lt"/>
                <a:ea typeface="Aptos" panose="020B0004020202020204" pitchFamily="34" charset="0"/>
                <a:cs typeface="Times New Roman" panose="02020603050405020304" pitchFamily="18" charset="0"/>
              </a:rPr>
              <a:t>is used with </a:t>
            </a:r>
            <a:r>
              <a:rPr lang="en-AU" sz="1200" b="1" kern="100" dirty="0">
                <a:effectLst/>
                <a:latin typeface="+mn-lt"/>
                <a:ea typeface="Aptos" panose="020B0004020202020204" pitchFamily="34" charset="0"/>
                <a:cs typeface="Times New Roman" panose="02020603050405020304" pitchFamily="18" charset="0"/>
              </a:rPr>
              <a:t>adjectives</a:t>
            </a:r>
            <a:r>
              <a:rPr lang="en-AU" sz="1200" b="0" kern="100" dirty="0">
                <a:effectLst/>
                <a:latin typeface="+mn-lt"/>
                <a:ea typeface="Aptos" panose="020B0004020202020204" pitchFamily="34" charset="0"/>
                <a:cs typeface="Times New Roman" panose="02020603050405020304" pitchFamily="18" charset="0"/>
              </a:rPr>
              <a:t>.</a:t>
            </a:r>
            <a:r>
              <a:rPr lang="en-AU" sz="1200" b="1" kern="100" dirty="0">
                <a:effectLst/>
                <a:latin typeface="+mn-lt"/>
                <a:ea typeface="Aptos" panose="020B0004020202020204" pitchFamily="34" charset="0"/>
                <a:cs typeface="Times New Roman" panose="02020603050405020304" pitchFamily="18" charset="0"/>
              </a:rPr>
              <a:t> </a:t>
            </a:r>
          </a:p>
          <a:p>
            <a:pPr marL="171450" indent="-171450">
              <a:lnSpc>
                <a:spcPct val="115000"/>
              </a:lnSpc>
              <a:spcAft>
                <a:spcPts val="800"/>
              </a:spcAft>
              <a:buFont typeface="Arial" panose="020B0604020202020204" pitchFamily="34" charset="0"/>
              <a:buChar char="•"/>
            </a:pPr>
            <a:endParaRPr lang="en-AU" sz="1200" b="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Say:</a:t>
            </a:r>
          </a:p>
          <a:p>
            <a:pPr marL="172800" lvl="0" indent="-172800">
              <a:lnSpc>
                <a:spcPct val="115000"/>
              </a:lnSpc>
              <a:spcAft>
                <a:spcPts val="800"/>
              </a:spcAft>
              <a:buFont typeface="Arial" panose="020B0604020202020204" pitchFamily="34" charset="0"/>
              <a:buChar char="•"/>
              <a:tabLst>
                <a:tab pos="457200" algn="l"/>
              </a:tabLst>
            </a:pPr>
            <a:r>
              <a:rPr lang="en-AU" sz="1200" i="1" kern="100" dirty="0">
                <a:effectLst/>
                <a:latin typeface="+mn-lt"/>
                <a:ea typeface="Aptos" panose="020B0004020202020204" pitchFamily="34" charset="0"/>
                <a:cs typeface="Times New Roman" panose="02020603050405020304" pitchFamily="18" charset="0"/>
              </a:rPr>
              <a:t>This </a:t>
            </a:r>
            <a:r>
              <a:rPr lang="en-AU" sz="1200" b="1" i="1" kern="100" dirty="0">
                <a:effectLst/>
                <a:latin typeface="+mn-lt"/>
                <a:ea typeface="Aptos" panose="020B0004020202020204" pitchFamily="34" charset="0"/>
                <a:cs typeface="Times New Roman" panose="02020603050405020304" pitchFamily="18" charset="0"/>
              </a:rPr>
              <a:t>-er </a:t>
            </a:r>
            <a:r>
              <a:rPr lang="en-AU" sz="1200" b="0" i="1" kern="100" dirty="0">
                <a:effectLst/>
                <a:latin typeface="+mn-lt"/>
                <a:ea typeface="Aptos" panose="020B0004020202020204" pitchFamily="34" charset="0"/>
                <a:cs typeface="Times New Roman" panose="02020603050405020304" pitchFamily="18" charset="0"/>
              </a:rPr>
              <a:t>suffix</a:t>
            </a:r>
            <a:r>
              <a:rPr lang="en-AU" sz="1200" b="1" i="1" kern="100" dirty="0">
                <a:effectLst/>
                <a:latin typeface="+mn-lt"/>
                <a:ea typeface="Aptos" panose="020B0004020202020204" pitchFamily="34" charset="0"/>
                <a:cs typeface="Times New Roman" panose="02020603050405020304" pitchFamily="18" charset="0"/>
              </a:rPr>
              <a:t> </a:t>
            </a:r>
            <a:r>
              <a:rPr lang="en-AU" sz="1200" i="1" kern="100" dirty="0">
                <a:effectLst/>
                <a:latin typeface="+mn-lt"/>
                <a:ea typeface="Aptos" panose="020B0004020202020204" pitchFamily="34" charset="0"/>
                <a:cs typeface="Times New Roman" panose="02020603050405020304" pitchFamily="18" charset="0"/>
              </a:rPr>
              <a:t>means </a:t>
            </a:r>
            <a:r>
              <a:rPr lang="en-AU" sz="1200" i="1" kern="100" dirty="0">
                <a:effectLst/>
                <a:latin typeface="+mn-lt"/>
                <a:ea typeface="Aptos" panose="020B0004020202020204" pitchFamily="34" charset="0"/>
                <a:cs typeface="Calibri"/>
              </a:rPr>
              <a:t>‘</a:t>
            </a:r>
            <a:r>
              <a:rPr lang="en-AU" sz="1200" i="1" dirty="0">
                <a:latin typeface="+mn-lt"/>
                <a:ea typeface="Times New Roman" panose="02020603050405020304" pitchFamily="18" charset="0"/>
                <a:cs typeface="Calibri"/>
              </a:rPr>
              <a:t>compared to something else</a:t>
            </a:r>
            <a:r>
              <a:rPr lang="en-AU" sz="1200" dirty="0">
                <a:latin typeface="+mn-lt"/>
                <a:ea typeface="Times New Roman" panose="02020603050405020304" pitchFamily="18" charset="0"/>
                <a:cs typeface="Calibri"/>
              </a:rPr>
              <a:t>’.</a:t>
            </a:r>
          </a:p>
          <a:p>
            <a:pPr marL="172800" lvl="0" indent="-172800">
              <a:lnSpc>
                <a:spcPct val="115000"/>
              </a:lnSpc>
              <a:spcAft>
                <a:spcPts val="800"/>
              </a:spcAft>
              <a:buFont typeface="Arial" panose="020B0604020202020204" pitchFamily="34" charset="0"/>
              <a:buChar char="•"/>
              <a:tabLst>
                <a:tab pos="457200" algn="l"/>
              </a:tabLst>
            </a:pPr>
            <a:r>
              <a:rPr lang="en-AU" sz="1200" i="1" kern="100" dirty="0">
                <a:effectLst/>
                <a:latin typeface="+mn-lt"/>
                <a:ea typeface="Aptos" panose="020B0004020202020204" pitchFamily="34" charset="0"/>
                <a:cs typeface="Calibri"/>
              </a:rPr>
              <a:t>It can be added to an </a:t>
            </a:r>
            <a:r>
              <a:rPr lang="en-AU" sz="1200" b="1" i="1" kern="100" dirty="0">
                <a:effectLst/>
                <a:latin typeface="+mn-lt"/>
                <a:ea typeface="Aptos" panose="020B0004020202020204" pitchFamily="34" charset="0"/>
                <a:cs typeface="Calibri"/>
              </a:rPr>
              <a:t>adjective</a:t>
            </a:r>
            <a:r>
              <a:rPr lang="en-AU" sz="1200" i="1" kern="100" dirty="0">
                <a:effectLst/>
                <a:latin typeface="+mn-lt"/>
                <a:ea typeface="Aptos" panose="020B0004020202020204" pitchFamily="34" charset="0"/>
                <a:cs typeface="Calibri"/>
              </a:rPr>
              <a:t> like </a:t>
            </a:r>
            <a:r>
              <a:rPr lang="en-AU" sz="1200" b="1" i="1" kern="100" dirty="0">
                <a:effectLst/>
                <a:latin typeface="+mn-lt"/>
                <a:ea typeface="Aptos" panose="020B0004020202020204" pitchFamily="34" charset="0"/>
                <a:cs typeface="Calibri"/>
              </a:rPr>
              <a:t>short </a:t>
            </a:r>
            <a:r>
              <a:rPr lang="en-AU" sz="1200" b="0" i="1" kern="100" dirty="0">
                <a:effectLst/>
                <a:latin typeface="+mn-lt"/>
                <a:ea typeface="Aptos" panose="020B0004020202020204" pitchFamily="34" charset="0"/>
                <a:cs typeface="Calibri"/>
              </a:rPr>
              <a:t>to create a </a:t>
            </a:r>
            <a:r>
              <a:rPr lang="en-AU" sz="1200" b="1" i="1" kern="100" dirty="0">
                <a:effectLst/>
                <a:latin typeface="+mn-lt"/>
                <a:ea typeface="Aptos" panose="020B0004020202020204" pitchFamily="34" charset="0"/>
                <a:cs typeface="Calibri"/>
              </a:rPr>
              <a:t>comparative adjective </a:t>
            </a:r>
            <a:r>
              <a:rPr lang="en-AU" sz="1200" b="0" i="1" kern="100" dirty="0">
                <a:effectLst/>
                <a:latin typeface="+mn-lt"/>
                <a:ea typeface="Aptos" panose="020B0004020202020204" pitchFamily="34" charset="0"/>
                <a:cs typeface="Calibri"/>
              </a:rPr>
              <a:t>like </a:t>
            </a:r>
            <a:r>
              <a:rPr lang="en-AU" sz="1200" b="1" i="1" kern="100" dirty="0">
                <a:effectLst/>
                <a:latin typeface="+mn-lt"/>
                <a:ea typeface="Aptos" panose="020B0004020202020204" pitchFamily="34" charset="0"/>
                <a:cs typeface="Calibri"/>
              </a:rPr>
              <a:t>shorter</a:t>
            </a:r>
            <a:r>
              <a:rPr lang="en-AU" sz="1200" b="0" i="1" kern="100" dirty="0">
                <a:effectLst/>
                <a:latin typeface="+mn-lt"/>
                <a:ea typeface="Aptos" panose="020B0004020202020204" pitchFamily="34" charset="0"/>
                <a:cs typeface="Calibri"/>
              </a:rPr>
              <a:t>.</a:t>
            </a:r>
          </a:p>
          <a:p>
            <a:pPr marL="172800" marR="0" lvl="0" indent="-172800" algn="l" defTabSz="914400" rtl="0" eaLnBrk="1" fontAlgn="auto" latinLnBrk="0" hangingPunct="1">
              <a:lnSpc>
                <a:spcPct val="115000"/>
              </a:lnSpc>
              <a:spcBef>
                <a:spcPts val="0"/>
              </a:spcBef>
              <a:spcAft>
                <a:spcPts val="800"/>
              </a:spcAft>
              <a:buClrTx/>
              <a:buSzTx/>
              <a:buFont typeface="Arial" panose="020B0604020202020204" pitchFamily="34" charset="0"/>
              <a:buChar char="•"/>
              <a:tabLst>
                <a:tab pos="457200" algn="l"/>
              </a:tabLst>
              <a:defRPr/>
            </a:pPr>
            <a:r>
              <a:rPr lang="en-US" sz="1200" b="0" i="1" kern="100" dirty="0">
                <a:solidFill>
                  <a:schemeClr val="tx1"/>
                </a:solidFill>
                <a:effectLst/>
                <a:latin typeface="+mn-lt"/>
                <a:ea typeface="Aptos" panose="020B0004020202020204" pitchFamily="34" charset="0"/>
                <a:cs typeface="Times New Roman" panose="02020603050405020304" pitchFamily="18" charset="0"/>
              </a:rPr>
              <a:t>A </a:t>
            </a:r>
            <a:r>
              <a:rPr lang="en-US" sz="1200" b="1" i="1" kern="100" dirty="0">
                <a:solidFill>
                  <a:schemeClr val="tx1"/>
                </a:solidFill>
                <a:effectLst/>
                <a:latin typeface="+mn-lt"/>
                <a:ea typeface="Aptos" panose="020B0004020202020204" pitchFamily="34" charset="0"/>
                <a:cs typeface="Times New Roman" panose="02020603050405020304" pitchFamily="18" charset="0"/>
              </a:rPr>
              <a:t>comparative adjective</a:t>
            </a:r>
            <a:r>
              <a:rPr lang="en-US" sz="1200" b="0" i="1" kern="100" dirty="0">
                <a:solidFill>
                  <a:schemeClr val="tx1"/>
                </a:solidFill>
                <a:effectLst/>
                <a:latin typeface="+mn-lt"/>
                <a:ea typeface="Aptos" panose="020B0004020202020204" pitchFamily="34" charset="0"/>
                <a:cs typeface="Times New Roman" panose="02020603050405020304" pitchFamily="18" charset="0"/>
              </a:rPr>
              <a:t> describes something compared to something else.</a:t>
            </a:r>
          </a:p>
          <a:p>
            <a:pPr marL="172800" lvl="0" indent="-172800">
              <a:lnSpc>
                <a:spcPct val="115000"/>
              </a:lnSpc>
              <a:spcAft>
                <a:spcPts val="800"/>
              </a:spcAft>
              <a:buFont typeface="Arial" panose="020B0604020202020204" pitchFamily="34" charset="0"/>
              <a:buChar char="•"/>
              <a:tabLst>
                <a:tab pos="457200" algn="l"/>
              </a:tabLst>
            </a:pPr>
            <a:r>
              <a:rPr lang="en-AU" sz="1200" b="1" i="1" kern="100" dirty="0">
                <a:effectLst/>
                <a:latin typeface="+mn-lt"/>
                <a:ea typeface="Aptos" panose="020B0004020202020204" pitchFamily="34" charset="0"/>
                <a:cs typeface="Calibri"/>
              </a:rPr>
              <a:t>Shorter</a:t>
            </a:r>
            <a:r>
              <a:rPr lang="en-AU" sz="1200" b="0" i="1" kern="100" dirty="0">
                <a:effectLst/>
                <a:latin typeface="+mn-lt"/>
                <a:ea typeface="Aptos" panose="020B0004020202020204" pitchFamily="34" charset="0"/>
                <a:cs typeface="Calibri"/>
              </a:rPr>
              <a:t> means</a:t>
            </a:r>
            <a:r>
              <a:rPr lang="en-AU" sz="1200" b="1" i="1" kern="100" dirty="0">
                <a:effectLst/>
                <a:latin typeface="+mn-lt"/>
                <a:ea typeface="Aptos" panose="020B0004020202020204" pitchFamily="34" charset="0"/>
                <a:cs typeface="Calibri"/>
              </a:rPr>
              <a:t> </a:t>
            </a:r>
            <a:r>
              <a:rPr lang="en-AU" sz="1200" b="0" i="1" kern="100" dirty="0">
                <a:effectLst/>
                <a:latin typeface="+mn-lt"/>
                <a:ea typeface="Aptos" panose="020B0004020202020204" pitchFamily="34" charset="0"/>
                <a:cs typeface="Calibri"/>
              </a:rPr>
              <a:t>short compared to something else.</a:t>
            </a:r>
            <a:endParaRPr lang="en-AU" sz="1200" b="0" i="1" kern="100" dirty="0">
              <a:effectLst/>
              <a:latin typeface="+mn-lt"/>
              <a:ea typeface="Aptos" panose="020B0004020202020204" pitchFamily="34" charset="0"/>
              <a:cs typeface="Times New Roman" panose="02020603050405020304" pitchFamily="18" charset="0"/>
            </a:endParaRPr>
          </a:p>
          <a:p>
            <a:pPr marL="172800" lvl="0" indent="-172800" algn="l" defTabSz="914400" rtl="0" eaLnBrk="1" latinLnBrk="0" hangingPunct="1">
              <a:lnSpc>
                <a:spcPct val="115000"/>
              </a:lnSpc>
              <a:spcAft>
                <a:spcPts val="800"/>
              </a:spcAft>
              <a:buFont typeface="Arial" panose="020B0604020202020204" pitchFamily="34" charset="0"/>
              <a:buChar char="•"/>
              <a:tabLst>
                <a:tab pos="457200" algn="l"/>
              </a:tabLst>
            </a:pPr>
            <a:endParaRPr lang="en-US" sz="1200" b="0" i="1" kern="100" dirty="0">
              <a:solidFill>
                <a:schemeClr val="tx1"/>
              </a:solidFill>
              <a:effectLst/>
              <a:latin typeface="+mn-lt"/>
              <a:ea typeface="Aptos" panose="020B0004020202020204" pitchFamily="34" charset="0"/>
              <a:cs typeface="Times New Roman" panose="02020603050405020304" pitchFamily="18" charset="0"/>
            </a:endParaRPr>
          </a:p>
          <a:p>
            <a:pPr marL="0" lvl="0" indent="0">
              <a:lnSpc>
                <a:spcPct val="115000"/>
              </a:lnSpc>
              <a:spcAft>
                <a:spcPts val="800"/>
              </a:spcAft>
              <a:buFont typeface="Arial" panose="020B0604020202020204" pitchFamily="34" charset="0"/>
              <a:buNone/>
              <a:tabLst>
                <a:tab pos="457200" algn="l"/>
              </a:tabLst>
            </a:pPr>
            <a:endParaRPr lang="en-US" sz="1200" b="0" i="0" u="sng" kern="100" dirty="0">
              <a:effectLst/>
              <a:latin typeface="+mn-lt"/>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D4EF6AB-D6B2-928D-87EB-7849E88382CE}"/>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3029331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E6952-B907-313B-34FE-67B44AE3B5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5255CA-108F-5CD9-3E51-41CAC2202A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CA97D-2126-F7EB-BE95-067671785E5E}"/>
              </a:ext>
            </a:extLst>
          </p:cNvPr>
          <p:cNvSpPr>
            <a:spLocks noGrp="1"/>
          </p:cNvSpPr>
          <p:nvPr>
            <p:ph type="body" idx="1"/>
          </p:nvPr>
        </p:nvSpPr>
        <p:spPr/>
        <p:txBody>
          <a:bodyPr/>
          <a:lstStyle/>
          <a:p>
            <a:pPr>
              <a:lnSpc>
                <a:spcPct val="115000"/>
              </a:lnSpc>
              <a:spcAft>
                <a:spcPts val="800"/>
              </a:spcAft>
            </a:pPr>
            <a:r>
              <a:rPr lang="en-AU" sz="1200" b="1" kern="100" dirty="0">
                <a:effectLst/>
                <a:latin typeface="+mn-lt"/>
                <a:ea typeface="Aptos" panose="020B0004020202020204" pitchFamily="34" charset="0"/>
                <a:cs typeface="Times New Roman" panose="02020603050405020304" pitchFamily="18" charset="0"/>
              </a:rPr>
              <a:t>I do</a:t>
            </a:r>
          </a:p>
          <a:p>
            <a:pPr marL="172800" lvl="0" indent="-172800" algn="l" defTabSz="914400" rtl="0" eaLnBrk="1" latinLnBrk="0" hangingPunct="1">
              <a:lnSpc>
                <a:spcPct val="115000"/>
              </a:lnSpc>
              <a:spcAft>
                <a:spcPts val="800"/>
              </a:spcAft>
              <a:buFont typeface="Arial" panose="020B0604020202020204" pitchFamily="34" charset="0"/>
              <a:buChar char="•"/>
              <a:tabLst>
                <a:tab pos="457200" algn="l"/>
              </a:tabLst>
            </a:pPr>
            <a:endParaRPr lang="en-US" sz="1200" b="0" i="1" kern="100" dirty="0">
              <a:solidFill>
                <a:schemeClr val="tx1"/>
              </a:solidFill>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800"/>
              </a:spcAft>
              <a:buClrTx/>
              <a:buSzTx/>
              <a:buFont typeface="Arial" panose="020B0604020202020204" pitchFamily="34" charset="0"/>
              <a:buNone/>
              <a:tabLst>
                <a:tab pos="457200" algn="l"/>
              </a:tabLst>
              <a:defRPr/>
            </a:pPr>
            <a:r>
              <a:rPr lang="en-US" sz="1200" i="0" u="none" kern="100" dirty="0">
                <a:effectLst/>
                <a:latin typeface="+mn-lt"/>
                <a:ea typeface="Aptos" panose="020B0004020202020204" pitchFamily="34" charset="0"/>
                <a:cs typeface="Times New Roman" panose="02020603050405020304" pitchFamily="18" charset="0"/>
              </a:rPr>
              <a:t>Use the sentence on the slide to explain to students that </a:t>
            </a:r>
            <a:r>
              <a:rPr lang="en-US" sz="1200" b="0" i="0" kern="100" dirty="0">
                <a:effectLst/>
                <a:latin typeface="+mn-lt"/>
                <a:ea typeface="Aptos" panose="020B0004020202020204" pitchFamily="34" charset="0"/>
                <a:cs typeface="Times New Roman" panose="02020603050405020304" pitchFamily="18" charset="0"/>
              </a:rPr>
              <a:t>sentences with </a:t>
            </a:r>
            <a:r>
              <a:rPr lang="en-US" sz="1200" b="1" i="0" kern="100" dirty="0">
                <a:effectLst/>
                <a:latin typeface="+mn-lt"/>
                <a:ea typeface="Aptos" panose="020B0004020202020204" pitchFamily="34" charset="0"/>
                <a:cs typeface="Times New Roman" panose="02020603050405020304" pitchFamily="18" charset="0"/>
              </a:rPr>
              <a:t>comparative adjectives </a:t>
            </a:r>
            <a:r>
              <a:rPr lang="en-US" sz="1200" i="0" kern="100" dirty="0">
                <a:effectLst/>
                <a:latin typeface="+mn-lt"/>
                <a:ea typeface="Aptos" panose="020B0004020202020204" pitchFamily="34" charset="0"/>
                <a:cs typeface="Times New Roman" panose="02020603050405020304" pitchFamily="18" charset="0"/>
              </a:rPr>
              <a:t>usually contain:</a:t>
            </a:r>
            <a:endParaRPr lang="en-US" sz="1200" b="1" i="0" kern="100" dirty="0">
              <a:effectLst/>
              <a:latin typeface="+mn-lt"/>
              <a:ea typeface="Aptos" panose="020B0004020202020204" pitchFamily="34" charset="0"/>
              <a:cs typeface="Times New Roman" panose="02020603050405020304" pitchFamily="18" charset="0"/>
            </a:endParaRPr>
          </a:p>
          <a:p>
            <a:pPr marL="171450" lvl="0" indent="-171450">
              <a:lnSpc>
                <a:spcPct val="115000"/>
              </a:lnSpc>
              <a:spcAft>
                <a:spcPts val="800"/>
              </a:spcAft>
              <a:buFont typeface="Arial" panose="020B0604020202020204" pitchFamily="34" charset="0"/>
              <a:buChar char="•"/>
              <a:tabLst>
                <a:tab pos="457200" algn="l"/>
              </a:tabLst>
            </a:pPr>
            <a:r>
              <a:rPr lang="en-US" sz="1200" i="0" kern="100" dirty="0">
                <a:effectLst/>
                <a:latin typeface="+mn-lt"/>
                <a:ea typeface="Aptos" panose="020B0004020202020204" pitchFamily="34" charset="0"/>
                <a:cs typeface="Times New Roman" panose="02020603050405020304" pitchFamily="18" charset="0"/>
              </a:rPr>
              <a:t>the word </a:t>
            </a:r>
            <a:r>
              <a:rPr lang="en-US" sz="1200" b="1" i="0" kern="100" dirty="0">
                <a:effectLst/>
                <a:latin typeface="+mn-lt"/>
                <a:ea typeface="Aptos" panose="020B0004020202020204" pitchFamily="34" charset="0"/>
                <a:cs typeface="Times New Roman" panose="02020603050405020304" pitchFamily="18" charset="0"/>
              </a:rPr>
              <a:t>than</a:t>
            </a:r>
            <a:r>
              <a:rPr lang="en-US" sz="1200" i="0" kern="100" dirty="0">
                <a:effectLst/>
                <a:latin typeface="+mn-lt"/>
                <a:ea typeface="Aptos" panose="020B0004020202020204" pitchFamily="34" charset="0"/>
                <a:cs typeface="Times New Roman" panose="02020603050405020304" pitchFamily="18" charset="0"/>
              </a:rPr>
              <a:t> </a:t>
            </a:r>
          </a:p>
          <a:p>
            <a:pPr marL="171450" lvl="0" indent="-171450">
              <a:lnSpc>
                <a:spcPct val="115000"/>
              </a:lnSpc>
              <a:spcAft>
                <a:spcPts val="800"/>
              </a:spcAft>
              <a:buFont typeface="Arial" panose="020B0604020202020204" pitchFamily="34" charset="0"/>
              <a:buChar char="•"/>
              <a:tabLst>
                <a:tab pos="457200" algn="l"/>
              </a:tabLst>
            </a:pPr>
            <a:r>
              <a:rPr lang="en-US" sz="1200" i="0" kern="100" dirty="0">
                <a:effectLst/>
                <a:latin typeface="+mn-lt"/>
                <a:ea typeface="Aptos" panose="020B0004020202020204" pitchFamily="34" charset="0"/>
                <a:cs typeface="Times New Roman" panose="02020603050405020304" pitchFamily="18" charset="0"/>
              </a:rPr>
              <a:t>the words that label the two things being compared to each other.</a:t>
            </a:r>
          </a:p>
          <a:p>
            <a:pPr marL="171450" lvl="0" indent="-171450">
              <a:lnSpc>
                <a:spcPct val="115000"/>
              </a:lnSpc>
              <a:spcAft>
                <a:spcPts val="800"/>
              </a:spcAft>
              <a:buFont typeface="Arial" panose="020B0604020202020204" pitchFamily="34" charset="0"/>
              <a:buChar char="•"/>
              <a:tabLst>
                <a:tab pos="457200" algn="l"/>
              </a:tabLst>
            </a:pPr>
            <a:endParaRPr lang="en-US" sz="1200" i="0" u="none" kern="100" dirty="0">
              <a:effectLst/>
              <a:latin typeface="+mn-lt"/>
              <a:ea typeface="Aptos" panose="020B0004020202020204" pitchFamily="34" charset="0"/>
              <a:cs typeface="Times New Roman" panose="02020603050405020304" pitchFamily="18" charset="0"/>
            </a:endParaRPr>
          </a:p>
          <a:p>
            <a:pPr marL="0" lvl="0" indent="0">
              <a:lnSpc>
                <a:spcPct val="115000"/>
              </a:lnSpc>
              <a:spcAft>
                <a:spcPts val="800"/>
              </a:spcAft>
              <a:buFont typeface="Arial" panose="020B0604020202020204" pitchFamily="34" charset="0"/>
              <a:buNone/>
              <a:tabLst>
                <a:tab pos="457200" algn="l"/>
              </a:tabLst>
            </a:pPr>
            <a:r>
              <a:rPr lang="en-US" sz="1200" i="0" u="none" kern="100" dirty="0">
                <a:effectLst/>
                <a:latin typeface="+mn-lt"/>
                <a:ea typeface="Aptos" panose="020B0004020202020204" pitchFamily="34" charset="0"/>
                <a:cs typeface="Times New Roman" panose="02020603050405020304" pitchFamily="18" charset="0"/>
              </a:rPr>
              <a:t>You may also provide the following verbal examples:</a:t>
            </a:r>
          </a:p>
          <a:p>
            <a:pPr marL="171450" lvl="0" indent="-171450">
              <a:lnSpc>
                <a:spcPct val="115000"/>
              </a:lnSpc>
              <a:spcAft>
                <a:spcPts val="800"/>
              </a:spcAft>
              <a:buFont typeface="Arial" panose="020B0604020202020204" pitchFamily="34" charset="0"/>
              <a:buChar char="•"/>
              <a:tabLst>
                <a:tab pos="457200" algn="l"/>
              </a:tabLst>
            </a:pPr>
            <a:r>
              <a:rPr lang="en-US" sz="1200" i="0" u="sng" kern="100" dirty="0">
                <a:effectLst/>
                <a:latin typeface="+mn-lt"/>
                <a:ea typeface="Aptos" panose="020B0004020202020204" pitchFamily="34" charset="0"/>
                <a:cs typeface="Times New Roman" panose="02020603050405020304" pitchFamily="18" charset="0"/>
              </a:rPr>
              <a:t>I</a:t>
            </a:r>
            <a:r>
              <a:rPr lang="en-US" sz="1200" i="1" kern="100" dirty="0">
                <a:effectLst/>
                <a:latin typeface="+mn-lt"/>
                <a:ea typeface="Aptos" panose="020B0004020202020204" pitchFamily="34" charset="0"/>
                <a:cs typeface="Times New Roman" panose="02020603050405020304" pitchFamily="18" charset="0"/>
              </a:rPr>
              <a:t> </a:t>
            </a:r>
            <a:r>
              <a:rPr lang="en-US" sz="1200" i="0" kern="100" dirty="0">
                <a:effectLst/>
                <a:latin typeface="+mn-lt"/>
                <a:ea typeface="Aptos" panose="020B0004020202020204" pitchFamily="34" charset="0"/>
                <a:cs typeface="Times New Roman" panose="02020603050405020304" pitchFamily="18" charset="0"/>
              </a:rPr>
              <a:t>am </a:t>
            </a:r>
            <a:r>
              <a:rPr lang="en-US" sz="1200" b="1" i="0" kern="100" dirty="0">
                <a:effectLst/>
                <a:latin typeface="+mn-lt"/>
                <a:ea typeface="Aptos" panose="020B0004020202020204" pitchFamily="34" charset="0"/>
                <a:cs typeface="Times New Roman" panose="02020603050405020304" pitchFamily="18" charset="0"/>
              </a:rPr>
              <a:t>shorter than</a:t>
            </a:r>
            <a:r>
              <a:rPr lang="en-US" sz="1200" i="0" kern="100" dirty="0">
                <a:effectLst/>
                <a:latin typeface="+mn-lt"/>
                <a:ea typeface="Aptos" panose="020B0004020202020204" pitchFamily="34" charset="0"/>
                <a:cs typeface="Times New Roman" panose="02020603050405020304" pitchFamily="18" charset="0"/>
              </a:rPr>
              <a:t> </a:t>
            </a:r>
            <a:r>
              <a:rPr lang="en-US" sz="1200" i="0" u="sng" kern="100" dirty="0">
                <a:effectLst/>
                <a:latin typeface="+mn-lt"/>
                <a:ea typeface="Aptos" panose="020B0004020202020204" pitchFamily="34" charset="0"/>
                <a:cs typeface="Times New Roman" panose="02020603050405020304" pitchFamily="18" charset="0"/>
              </a:rPr>
              <a:t>my friend</a:t>
            </a:r>
            <a:r>
              <a:rPr lang="en-US" sz="1200" i="0" kern="100" dirty="0">
                <a:effectLst/>
                <a:latin typeface="+mn-lt"/>
                <a:ea typeface="Aptos" panose="020B0004020202020204" pitchFamily="34" charset="0"/>
                <a:cs typeface="Times New Roman" panose="02020603050405020304" pitchFamily="18" charset="0"/>
              </a:rPr>
              <a:t>.</a:t>
            </a:r>
          </a:p>
          <a:p>
            <a:pPr marL="171450" lvl="0" indent="-171450">
              <a:lnSpc>
                <a:spcPct val="115000"/>
              </a:lnSpc>
              <a:spcAft>
                <a:spcPts val="800"/>
              </a:spcAft>
              <a:buFont typeface="Arial" panose="020B0604020202020204" pitchFamily="34" charset="0"/>
              <a:buChar char="•"/>
              <a:tabLst>
                <a:tab pos="457200" algn="l"/>
              </a:tabLst>
            </a:pPr>
            <a:r>
              <a:rPr lang="en-US" sz="1200" i="0" u="sng" kern="100" dirty="0">
                <a:effectLst/>
                <a:latin typeface="+mn-lt"/>
                <a:ea typeface="Aptos" panose="020B0004020202020204" pitchFamily="34" charset="0"/>
                <a:cs typeface="Times New Roman" panose="02020603050405020304" pitchFamily="18" charset="0"/>
              </a:rPr>
              <a:t>These pencils</a:t>
            </a:r>
            <a:r>
              <a:rPr lang="en-US" sz="1200" i="0" kern="100" dirty="0">
                <a:effectLst/>
                <a:latin typeface="+mn-lt"/>
                <a:ea typeface="Aptos" panose="020B0004020202020204" pitchFamily="34" charset="0"/>
                <a:cs typeface="Times New Roman" panose="02020603050405020304" pitchFamily="18" charset="0"/>
              </a:rPr>
              <a:t> are all </a:t>
            </a:r>
            <a:r>
              <a:rPr lang="en-US" sz="1200" b="1" i="0" kern="100" dirty="0">
                <a:effectLst/>
                <a:latin typeface="+mn-lt"/>
                <a:ea typeface="Aptos" panose="020B0004020202020204" pitchFamily="34" charset="0"/>
                <a:cs typeface="Times New Roman" panose="02020603050405020304" pitchFamily="18" charset="0"/>
              </a:rPr>
              <a:t>shorter</a:t>
            </a:r>
            <a:r>
              <a:rPr lang="en-US" sz="1200" i="0" kern="100" dirty="0">
                <a:effectLst/>
                <a:latin typeface="+mn-lt"/>
                <a:ea typeface="Aptos" panose="020B0004020202020204" pitchFamily="34" charset="0"/>
                <a:cs typeface="Times New Roman" panose="02020603050405020304" pitchFamily="18" charset="0"/>
              </a:rPr>
              <a:t> now </a:t>
            </a:r>
            <a:r>
              <a:rPr lang="en-US" sz="1200" b="1" i="0" kern="100" dirty="0">
                <a:effectLst/>
                <a:latin typeface="+mn-lt"/>
                <a:ea typeface="Aptos" panose="020B0004020202020204" pitchFamily="34" charset="0"/>
                <a:cs typeface="Times New Roman" panose="02020603050405020304" pitchFamily="18" charset="0"/>
              </a:rPr>
              <a:t>than</a:t>
            </a:r>
            <a:r>
              <a:rPr lang="en-US" sz="1200" i="0" kern="100" dirty="0">
                <a:effectLst/>
                <a:latin typeface="+mn-lt"/>
                <a:ea typeface="Aptos" panose="020B0004020202020204" pitchFamily="34" charset="0"/>
                <a:cs typeface="Times New Roman" panose="02020603050405020304" pitchFamily="18" charset="0"/>
              </a:rPr>
              <a:t> </a:t>
            </a:r>
            <a:r>
              <a:rPr lang="en-US" sz="1200" i="0" u="sng" kern="100" dirty="0">
                <a:effectLst/>
                <a:latin typeface="+mn-lt"/>
                <a:ea typeface="Aptos" panose="020B0004020202020204" pitchFamily="34" charset="0"/>
                <a:cs typeface="Times New Roman" panose="02020603050405020304" pitchFamily="18" charset="0"/>
              </a:rPr>
              <a:t>they</a:t>
            </a:r>
            <a:r>
              <a:rPr lang="en-US" sz="1200" i="0" kern="100" dirty="0">
                <a:effectLst/>
                <a:latin typeface="+mn-lt"/>
                <a:ea typeface="Aptos" panose="020B0004020202020204" pitchFamily="34" charset="0"/>
                <a:cs typeface="Times New Roman" panose="02020603050405020304" pitchFamily="18" charset="0"/>
              </a:rPr>
              <a:t> were last week. </a:t>
            </a:r>
            <a:r>
              <a:rPr lang="en-US" sz="1200" b="0" i="0" u="sng" kern="100" dirty="0">
                <a:effectLst/>
                <a:latin typeface="+mn-lt"/>
                <a:ea typeface="Aptos" panose="020B0004020202020204" pitchFamily="34" charset="0"/>
                <a:cs typeface="Times New Roman" panose="02020603050405020304" pitchFamily="18" charset="0"/>
              </a:rPr>
              <a:t> </a:t>
            </a:r>
          </a:p>
        </p:txBody>
      </p:sp>
      <p:sp>
        <p:nvSpPr>
          <p:cNvPr id="4" name="Slide Number Placeholder 3">
            <a:extLst>
              <a:ext uri="{FF2B5EF4-FFF2-40B4-BE49-F238E27FC236}">
                <a16:creationId xmlns:a16="http://schemas.microsoft.com/office/drawing/2014/main" id="{4C910D5A-E3FE-CB55-9D55-B50DEDDA6080}"/>
              </a:ext>
            </a:extLst>
          </p:cNvPr>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21810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We do</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solidFill>
                  <a:srgbClr val="000000"/>
                </a:solidFill>
                <a:latin typeface="+mn-lt"/>
                <a:cs typeface="Calibri"/>
              </a:rPr>
              <a:t>Students</a:t>
            </a:r>
            <a:r>
              <a:rPr lang="en-AU" dirty="0"/>
              <a:t> follow along on their own copy of the student sheet while you demonstrate.</a:t>
            </a:r>
            <a:endParaRPr lang="en-US" dirty="0">
              <a:cs typeface="Calibri" panose="020F0502020204030204"/>
            </a:endParaRPr>
          </a:p>
          <a:p>
            <a:endParaRPr lang="en-AU" dirty="0"/>
          </a:p>
          <a:p>
            <a:r>
              <a:rPr lang="en-AU" dirty="0"/>
              <a:t>Ask: </a:t>
            </a:r>
            <a:r>
              <a:rPr lang="en-AU" i="1" dirty="0"/>
              <a:t>What is the suffix we are learning?</a:t>
            </a:r>
          </a:p>
          <a:p>
            <a:r>
              <a:rPr lang="en-AU" dirty="0"/>
              <a:t>Students: </a:t>
            </a:r>
            <a:r>
              <a:rPr lang="en-AU" b="1" i="1" dirty="0"/>
              <a:t>-er</a:t>
            </a:r>
            <a:r>
              <a:rPr lang="en-AU" i="1" dirty="0"/>
              <a:t>.</a:t>
            </a:r>
          </a:p>
          <a:p>
            <a:r>
              <a:rPr lang="en-AU" dirty="0"/>
              <a:t>Ask: </a:t>
            </a:r>
            <a:r>
              <a:rPr lang="en-AU" i="1" dirty="0"/>
              <a:t>What does it mean?</a:t>
            </a:r>
          </a:p>
          <a:p>
            <a:r>
              <a:rPr lang="en-AU" dirty="0"/>
              <a:t>Students: </a:t>
            </a:r>
            <a:r>
              <a:rPr lang="en-AU" sz="1200" i="1" dirty="0">
                <a:latin typeface="+mn-lt"/>
                <a:cs typeface="Calibri"/>
              </a:rPr>
              <a:t>‘C</a:t>
            </a:r>
            <a:r>
              <a:rPr lang="en-AU" sz="1200" i="1" dirty="0">
                <a:latin typeface="+mn-lt"/>
                <a:ea typeface="Times New Roman" panose="02020603050405020304" pitchFamily="18" charset="0"/>
                <a:cs typeface="Calibri"/>
              </a:rPr>
              <a:t>ompared to something else’</a:t>
            </a:r>
            <a:r>
              <a:rPr lang="en-AU" i="1" dirty="0"/>
              <a:t>.</a:t>
            </a: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short</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Shorter</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Short, compared to something else</a:t>
            </a:r>
            <a:r>
              <a:rPr lang="en-AU" dirty="0">
                <a:cs typeface="Calibri" panose="020F0502020204030204"/>
              </a:rPr>
              <a:t>. </a:t>
            </a:r>
          </a:p>
          <a:p>
            <a:pPr marL="0" indent="0">
              <a:spcBef>
                <a:spcPts val="100"/>
              </a:spcBef>
              <a:spcAft>
                <a:spcPts val="400"/>
              </a:spcAft>
              <a:buFont typeface="Arial"/>
              <a:buNone/>
              <a:defRPr/>
            </a:pPr>
            <a:r>
              <a:rPr lang="en-AU" i="1" dirty="0">
                <a:cs typeface="Calibri" panose="020F0502020204030204"/>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554904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b="1" dirty="0"/>
              <a:t>I do</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1" dirty="0"/>
          </a:p>
          <a:p>
            <a:pPr marL="0" indent="0">
              <a:lnSpc>
                <a:spcPct val="115000"/>
              </a:lnSpc>
              <a:spcAft>
                <a:spcPts val="800"/>
              </a:spcAft>
              <a:buFont typeface="Arial" panose="020B0604020202020204" pitchFamily="34" charset="0"/>
              <a:buNone/>
            </a:pPr>
            <a:r>
              <a:rPr lang="en-AU" sz="1200" b="0" kern="100" dirty="0">
                <a:effectLst/>
                <a:latin typeface="+mn-lt"/>
                <a:ea typeface="Aptos" panose="020B0004020202020204" pitchFamily="34" charset="0"/>
                <a:cs typeface="Times New Roman" panose="02020603050405020304" pitchFamily="18" charset="0"/>
              </a:rPr>
              <a:t>Remind students that the </a:t>
            </a:r>
            <a:r>
              <a:rPr lang="en-AU" sz="1200" b="1" kern="100" dirty="0">
                <a:effectLst/>
                <a:latin typeface="+mn-lt"/>
                <a:ea typeface="Aptos" panose="020B0004020202020204" pitchFamily="34" charset="0"/>
                <a:cs typeface="Times New Roman" panose="02020603050405020304" pitchFamily="18" charset="0"/>
              </a:rPr>
              <a:t>-er </a:t>
            </a:r>
            <a:r>
              <a:rPr lang="en-AU" sz="1200" b="0" kern="100" dirty="0">
                <a:effectLst/>
                <a:latin typeface="+mn-lt"/>
                <a:ea typeface="Aptos" panose="020B0004020202020204" pitchFamily="34" charset="0"/>
                <a:cs typeface="Times New Roman" panose="02020603050405020304" pitchFamily="18" charset="0"/>
              </a:rPr>
              <a:t>suffix is a vowel suffix and because of this:</a:t>
            </a:r>
          </a:p>
          <a:p>
            <a:pPr marL="171450" indent="-171450">
              <a:lnSpc>
                <a:spcPct val="115000"/>
              </a:lnSpc>
              <a:spcAft>
                <a:spcPts val="800"/>
              </a:spcAft>
              <a:buFont typeface="Arial" panose="020B0604020202020204" pitchFamily="34" charset="0"/>
              <a:buChar char="•"/>
            </a:pPr>
            <a:r>
              <a:rPr lang="en-AU" sz="1200" b="0" kern="100" dirty="0">
                <a:effectLst/>
                <a:latin typeface="+mn-lt"/>
                <a:ea typeface="Aptos" panose="020B0004020202020204" pitchFamily="34" charset="0"/>
                <a:cs typeface="Times New Roman" panose="02020603050405020304" pitchFamily="18" charset="0"/>
              </a:rPr>
              <a:t>when </a:t>
            </a:r>
            <a:r>
              <a:rPr lang="en-AU" sz="1200" b="1" kern="100" dirty="0">
                <a:effectLst/>
                <a:latin typeface="+mn-lt"/>
                <a:ea typeface="Aptos" panose="020B0004020202020204" pitchFamily="34" charset="0"/>
                <a:cs typeface="Times New Roman" panose="02020603050405020304" pitchFamily="18" charset="0"/>
              </a:rPr>
              <a:t>-er</a:t>
            </a:r>
            <a:r>
              <a:rPr lang="en-AU" sz="1200" b="0" kern="100" dirty="0">
                <a:effectLst/>
                <a:latin typeface="+mn-lt"/>
                <a:ea typeface="Aptos" panose="020B0004020202020204" pitchFamily="34" charset="0"/>
                <a:cs typeface="Times New Roman" panose="02020603050405020304" pitchFamily="18" charset="0"/>
              </a:rPr>
              <a:t> is added to a base word ending in </a:t>
            </a:r>
            <a:r>
              <a:rPr lang="en-AU" sz="1200" b="1" kern="100" dirty="0">
                <a:effectLst/>
                <a:latin typeface="+mn-lt"/>
                <a:ea typeface="Aptos" panose="020B0004020202020204" pitchFamily="34" charset="0"/>
                <a:cs typeface="Times New Roman" panose="02020603050405020304" pitchFamily="18" charset="0"/>
              </a:rPr>
              <a:t>e</a:t>
            </a:r>
            <a:r>
              <a:rPr lang="en-AU" sz="1200" b="0" kern="100" dirty="0">
                <a:effectLst/>
                <a:latin typeface="+mn-lt"/>
                <a:ea typeface="Aptos" panose="020B0004020202020204" pitchFamily="34" charset="0"/>
                <a:cs typeface="Times New Roman" panose="02020603050405020304" pitchFamily="18" charset="0"/>
              </a:rPr>
              <a:t>, we leave the </a:t>
            </a:r>
            <a:r>
              <a:rPr lang="en-AU" sz="1200" b="1" kern="100" dirty="0">
                <a:effectLst/>
                <a:latin typeface="+mn-lt"/>
                <a:ea typeface="Aptos" panose="020B0004020202020204" pitchFamily="34" charset="0"/>
                <a:cs typeface="Times New Roman" panose="02020603050405020304" pitchFamily="18" charset="0"/>
              </a:rPr>
              <a:t>e</a:t>
            </a:r>
            <a:r>
              <a:rPr lang="en-AU" sz="1200" b="0" kern="100" dirty="0">
                <a:effectLst/>
                <a:latin typeface="+mn-lt"/>
                <a:ea typeface="Aptos" panose="020B0004020202020204" pitchFamily="34" charset="0"/>
                <a:cs typeface="Times New Roman" panose="02020603050405020304" pitchFamily="18" charset="0"/>
              </a:rPr>
              <a:t> off the base word when we add the </a:t>
            </a:r>
            <a:r>
              <a:rPr lang="en-AU" sz="1200" b="1" kern="100" dirty="0">
                <a:effectLst/>
                <a:latin typeface="+mn-lt"/>
                <a:ea typeface="Aptos" panose="020B0004020202020204" pitchFamily="34" charset="0"/>
                <a:cs typeface="Times New Roman" panose="02020603050405020304" pitchFamily="18" charset="0"/>
              </a:rPr>
              <a:t>-er</a:t>
            </a:r>
            <a:r>
              <a:rPr lang="en-AU" sz="1200" b="0" kern="100" dirty="0">
                <a:effectLst/>
                <a:latin typeface="+mn-lt"/>
                <a:ea typeface="Aptos" panose="020B0004020202020204" pitchFamily="34" charset="0"/>
                <a:cs typeface="Times New Roman" panose="02020603050405020304" pitchFamily="18" charset="0"/>
              </a:rPr>
              <a:t> suffix</a:t>
            </a:r>
          </a:p>
          <a:p>
            <a:pPr marL="171450" indent="-171450">
              <a:lnSpc>
                <a:spcPct val="115000"/>
              </a:lnSpc>
              <a:spcAft>
                <a:spcPts val="800"/>
              </a:spcAft>
              <a:buFont typeface="Arial" panose="020B0604020202020204" pitchFamily="34" charset="0"/>
              <a:buChar char="•"/>
            </a:pPr>
            <a:r>
              <a:rPr lang="en-AU" sz="1200" b="0" kern="100" dirty="0">
                <a:effectLst/>
                <a:latin typeface="+mn-lt"/>
                <a:ea typeface="Aptos" panose="020B0004020202020204" pitchFamily="34" charset="0"/>
                <a:cs typeface="Times New Roman" panose="02020603050405020304" pitchFamily="18" charset="0"/>
              </a:rPr>
              <a:t>when </a:t>
            </a:r>
            <a:r>
              <a:rPr lang="en-AU" sz="1200" b="1" kern="100" dirty="0">
                <a:effectLst/>
                <a:latin typeface="+mn-lt"/>
                <a:ea typeface="Aptos" panose="020B0004020202020204" pitchFamily="34" charset="0"/>
                <a:cs typeface="Times New Roman" panose="02020603050405020304" pitchFamily="18" charset="0"/>
              </a:rPr>
              <a:t>-er</a:t>
            </a:r>
            <a:r>
              <a:rPr lang="en-AU" sz="1200" b="0" kern="100" dirty="0">
                <a:effectLst/>
                <a:latin typeface="+mn-lt"/>
                <a:ea typeface="Aptos" panose="020B0004020202020204" pitchFamily="34" charset="0"/>
                <a:cs typeface="Times New Roman" panose="02020603050405020304" pitchFamily="18" charset="0"/>
              </a:rPr>
              <a:t> is added to a 1-1-1 base word, we double the final consonant then add the </a:t>
            </a:r>
            <a:r>
              <a:rPr lang="en-AU" sz="1200" b="1" kern="100" dirty="0">
                <a:effectLst/>
                <a:latin typeface="+mn-lt"/>
                <a:ea typeface="Aptos" panose="020B0004020202020204" pitchFamily="34" charset="0"/>
                <a:cs typeface="Times New Roman" panose="02020603050405020304" pitchFamily="18" charset="0"/>
              </a:rPr>
              <a:t>-er</a:t>
            </a:r>
            <a:r>
              <a:rPr lang="en-AU" sz="1200" b="0" kern="100" dirty="0">
                <a:effectLst/>
                <a:latin typeface="+mn-lt"/>
                <a:ea typeface="Aptos" panose="020B0004020202020204" pitchFamily="34" charset="0"/>
                <a:cs typeface="Times New Roman" panose="02020603050405020304" pitchFamily="18" charset="0"/>
              </a:rPr>
              <a:t> suffix.</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1" dirty="0"/>
          </a:p>
          <a:p>
            <a:pPr marL="0" indent="0">
              <a:spcBef>
                <a:spcPts val="100"/>
              </a:spcBef>
              <a:spcAft>
                <a:spcPts val="400"/>
              </a:spcAft>
              <a:buFont typeface="Arial" panose="020B0604020202020204" pitchFamily="34" charset="0"/>
              <a:buNone/>
            </a:pPr>
            <a:r>
              <a:rPr lang="en-AU" dirty="0"/>
              <a:t>Model adding the </a:t>
            </a:r>
            <a:r>
              <a:rPr lang="en-AU" b="1" dirty="0"/>
              <a:t>-er </a:t>
            </a:r>
            <a:r>
              <a:rPr lang="en-AU" b="0" dirty="0"/>
              <a:t>suffix</a:t>
            </a:r>
            <a:r>
              <a:rPr lang="en-AU" b="1" dirty="0"/>
              <a:t> </a:t>
            </a:r>
            <a:r>
              <a:rPr lang="en-AU" dirty="0"/>
              <a:t>to adjective base words on the class whiteboard by first writing the adjective and then thinking aloud as you add </a:t>
            </a:r>
            <a:r>
              <a:rPr lang="en-AU" b="1" dirty="0"/>
              <a:t>-er</a:t>
            </a:r>
            <a:r>
              <a:rPr lang="en-AU" dirty="0"/>
              <a:t> to the end. </a:t>
            </a:r>
          </a:p>
          <a:p>
            <a:pPr marL="0" indent="0">
              <a:spcBef>
                <a:spcPts val="100"/>
              </a:spcBef>
              <a:spcAft>
                <a:spcPts val="400"/>
              </a:spcAft>
              <a:buFont typeface="Arial" panose="020B0604020202020204" pitchFamily="34" charset="0"/>
              <a:buNone/>
            </a:pPr>
            <a:endParaRPr lang="en-AU" dirty="0"/>
          </a:p>
          <a:p>
            <a:pPr marL="0" indent="0">
              <a:spcBef>
                <a:spcPts val="100"/>
              </a:spcBef>
              <a:spcAft>
                <a:spcPts val="400"/>
              </a:spcAft>
              <a:buFont typeface="Arial" panose="020B0604020202020204" pitchFamily="34" charset="0"/>
              <a:buNone/>
            </a:pPr>
            <a:r>
              <a:rPr lang="en-AU" dirty="0"/>
              <a:t>Draw students’ attention to the suffix convention for adding this vowel </a:t>
            </a:r>
            <a:r>
              <a:rPr lang="en-AU" b="0" dirty="0"/>
              <a:t>suffix</a:t>
            </a:r>
            <a:r>
              <a:rPr lang="en-AU" dirty="0"/>
              <a:t> </a:t>
            </a:r>
            <a:r>
              <a:rPr lang="en-AU" b="1" dirty="0"/>
              <a:t>-er </a:t>
            </a:r>
            <a:r>
              <a:rPr lang="en-AU" b="0" dirty="0"/>
              <a:t>to words ending in </a:t>
            </a:r>
            <a:r>
              <a:rPr lang="en-AU" b="1" dirty="0"/>
              <a:t>e</a:t>
            </a:r>
            <a:r>
              <a:rPr lang="en-AU" b="0" dirty="0"/>
              <a:t> and 1-1-1 base words.</a:t>
            </a:r>
            <a:endParaRPr lang="en-AU" b="1" dirty="0"/>
          </a:p>
          <a:p>
            <a:pPr marL="0" indent="0">
              <a:spcBef>
                <a:spcPts val="100"/>
              </a:spcBef>
              <a:spcAft>
                <a:spcPts val="400"/>
              </a:spcAft>
              <a:buFont typeface="Arial"/>
              <a:buNone/>
            </a:pPr>
            <a:endParaRPr lang="en-AU" dirty="0"/>
          </a:p>
          <a:p>
            <a:pPr marL="0" indent="0">
              <a:spcBef>
                <a:spcPts val="100"/>
              </a:spcBef>
              <a:spcAft>
                <a:spcPts val="400"/>
              </a:spcAft>
              <a:buFont typeface="Arial"/>
              <a:buNone/>
            </a:pPr>
            <a:r>
              <a:rPr lang="en-AU" dirty="0"/>
              <a:t>Use the following words:</a:t>
            </a:r>
          </a:p>
          <a:p>
            <a:pPr marL="171450" indent="-171450">
              <a:spcBef>
                <a:spcPts val="100"/>
              </a:spcBef>
              <a:spcAft>
                <a:spcPts val="400"/>
              </a:spcAft>
              <a:buFont typeface="Arial" panose="020B0604020202020204" pitchFamily="34" charset="0"/>
              <a:buChar char="•"/>
            </a:pPr>
            <a:r>
              <a:rPr lang="en-AU" b="1" dirty="0"/>
              <a:t>dark </a:t>
            </a:r>
            <a:r>
              <a:rPr lang="en-US" sz="1200" b="0" dirty="0">
                <a:latin typeface="+mn-lt"/>
              </a:rPr>
              <a:t>–</a:t>
            </a:r>
            <a:r>
              <a:rPr lang="en-AU" sz="1200" dirty="0">
                <a:effectLst/>
                <a:latin typeface="+mn-lt"/>
                <a:ea typeface="Calibri" panose="020F0502020204030204" pitchFamily="34" charset="0"/>
              </a:rPr>
              <a:t> </a:t>
            </a:r>
            <a:r>
              <a:rPr lang="en-AU" sz="1200" b="1" dirty="0">
                <a:effectLst/>
                <a:latin typeface="+mn-lt"/>
                <a:ea typeface="Calibri" panose="020F0502020204030204" pitchFamily="34" charset="0"/>
              </a:rPr>
              <a:t>darker</a:t>
            </a:r>
            <a:r>
              <a:rPr lang="en-AU" sz="1200" dirty="0">
                <a:effectLst/>
                <a:latin typeface="+mn-lt"/>
                <a:ea typeface="Calibri" panose="020F0502020204030204" pitchFamily="34" charset="0"/>
              </a:rPr>
              <a:t> </a:t>
            </a:r>
          </a:p>
          <a:p>
            <a:pPr marL="171450" indent="-171450">
              <a:spcBef>
                <a:spcPts val="100"/>
              </a:spcBef>
              <a:spcAft>
                <a:spcPts val="400"/>
              </a:spcAft>
              <a:buFont typeface="Arial" panose="020B0604020202020204" pitchFamily="34" charset="0"/>
              <a:buChar char="•"/>
            </a:pPr>
            <a:r>
              <a:rPr lang="en-AU" b="1" dirty="0"/>
              <a:t>wide </a:t>
            </a:r>
            <a:r>
              <a:rPr lang="en-US" sz="1200" b="0" dirty="0">
                <a:latin typeface="+mn-lt"/>
              </a:rPr>
              <a:t>–</a:t>
            </a:r>
            <a:r>
              <a:rPr lang="en-AU" sz="1200" dirty="0">
                <a:effectLst/>
                <a:latin typeface="+mn-lt"/>
                <a:ea typeface="Calibri" panose="020F0502020204030204" pitchFamily="34" charset="0"/>
              </a:rPr>
              <a:t> </a:t>
            </a:r>
            <a:r>
              <a:rPr lang="en-AU" sz="1200" b="1" dirty="0">
                <a:effectLst/>
                <a:latin typeface="+mn-lt"/>
                <a:ea typeface="Calibri" panose="020F0502020204030204" pitchFamily="34" charset="0"/>
              </a:rPr>
              <a:t>wider </a:t>
            </a:r>
          </a:p>
          <a:p>
            <a:pPr marL="171450" indent="-171450">
              <a:spcBef>
                <a:spcPts val="100"/>
              </a:spcBef>
              <a:spcAft>
                <a:spcPts val="400"/>
              </a:spcAft>
              <a:buFont typeface="Arial" panose="020B0604020202020204" pitchFamily="34" charset="0"/>
              <a:buChar char="•"/>
            </a:pPr>
            <a:r>
              <a:rPr lang="en-AU" b="1" dirty="0"/>
              <a:t>big </a:t>
            </a:r>
            <a:r>
              <a:rPr lang="en-US" sz="1200" b="0" dirty="0">
                <a:latin typeface="+mn-lt"/>
              </a:rPr>
              <a:t>–</a:t>
            </a:r>
            <a:r>
              <a:rPr lang="en-AU" sz="1200" dirty="0">
                <a:effectLst/>
                <a:latin typeface="+mn-lt"/>
                <a:ea typeface="Calibri" panose="020F0502020204030204" pitchFamily="34" charset="0"/>
              </a:rPr>
              <a:t> </a:t>
            </a:r>
            <a:r>
              <a:rPr lang="en-AU" sz="1200" b="1" dirty="0">
                <a:effectLst/>
                <a:latin typeface="+mn-lt"/>
                <a:ea typeface="Calibri" panose="020F0502020204030204" pitchFamily="34" charset="0"/>
              </a:rPr>
              <a:t>bigger</a:t>
            </a:r>
            <a:endParaRPr lang="en-AU" b="0" dirty="0">
              <a:cs typeface="Calibri" panose="020F0502020204030204"/>
            </a:endParaRPr>
          </a:p>
          <a:p>
            <a:pPr marL="0" indent="0">
              <a:spcBef>
                <a:spcPts val="100"/>
              </a:spcBef>
              <a:spcAft>
                <a:spcPts val="400"/>
              </a:spcAft>
              <a:buFont typeface="Arial"/>
              <a:buNone/>
            </a:pPr>
            <a:endParaRPr lang="en-AU" dirty="0">
              <a:cs typeface="Calibri" panose="020F0502020204030204"/>
            </a:endParaRPr>
          </a:p>
          <a:p>
            <a:pPr marL="0" indent="0">
              <a:spcBef>
                <a:spcPts val="100"/>
              </a:spcBef>
              <a:spcAft>
                <a:spcPts val="400"/>
              </a:spcAft>
              <a:buFont typeface="Arial"/>
              <a:buNone/>
            </a:pPr>
            <a:r>
              <a:rPr lang="en-AU" dirty="0"/>
              <a:t>Discuss how each word changes from an </a:t>
            </a:r>
            <a:r>
              <a:rPr lang="en-AU" b="1" dirty="0"/>
              <a:t>adjective</a:t>
            </a:r>
            <a:r>
              <a:rPr lang="en-AU" dirty="0"/>
              <a:t> that can be used to </a:t>
            </a:r>
            <a:r>
              <a:rPr lang="en-AU" i="1" dirty="0"/>
              <a:t>describe</a:t>
            </a:r>
            <a:r>
              <a:rPr lang="en-AU" dirty="0"/>
              <a:t> something to a </a:t>
            </a:r>
            <a:r>
              <a:rPr lang="en-AU" b="1" dirty="0"/>
              <a:t>comparative adjective </a:t>
            </a:r>
            <a:r>
              <a:rPr lang="en-AU" b="0" dirty="0"/>
              <a:t>that can be used to </a:t>
            </a:r>
            <a:r>
              <a:rPr lang="en-AU" b="0" i="1" dirty="0"/>
              <a:t>compare </a:t>
            </a:r>
            <a:r>
              <a:rPr lang="en-AU" b="0" dirty="0"/>
              <a:t>things </a:t>
            </a:r>
            <a:r>
              <a:rPr lang="en-AU" dirty="0"/>
              <a:t>when the </a:t>
            </a:r>
            <a:r>
              <a:rPr lang="en-AU" b="1" dirty="0"/>
              <a:t>-er</a:t>
            </a:r>
            <a:r>
              <a:rPr lang="en-AU" dirty="0"/>
              <a:t> suffix is added.</a:t>
            </a:r>
          </a:p>
          <a:p>
            <a:pPr marL="0" indent="0">
              <a:spcBef>
                <a:spcPts val="100"/>
              </a:spcBef>
              <a:spcAft>
                <a:spcPts val="400"/>
              </a:spcAft>
              <a:buFont typeface="Arial"/>
              <a:buNone/>
            </a:pPr>
            <a:endParaRPr lang="en-AU" dirty="0"/>
          </a:p>
          <a:p>
            <a:pPr marL="0" indent="0">
              <a:spcBef>
                <a:spcPts val="100"/>
              </a:spcBef>
              <a:spcAft>
                <a:spcPts val="400"/>
              </a:spcAft>
              <a:buFont typeface="Arial"/>
              <a:buNone/>
            </a:pPr>
            <a:r>
              <a:rPr lang="en-AU" dirty="0"/>
              <a:t>You may use each base adjective and the matching comparative adjective in sentences to emphasise this comparison. For example:</a:t>
            </a:r>
          </a:p>
          <a:p>
            <a:pPr marL="171450" indent="-171450">
              <a:spcBef>
                <a:spcPts val="100"/>
              </a:spcBef>
              <a:spcAft>
                <a:spcPts val="400"/>
              </a:spcAft>
              <a:buFont typeface="Arial" panose="020B0604020202020204" pitchFamily="34" charset="0"/>
              <a:buChar char="•"/>
            </a:pPr>
            <a:r>
              <a:rPr lang="en-AU" b="0" dirty="0"/>
              <a:t>It was a </a:t>
            </a:r>
            <a:r>
              <a:rPr lang="en-AU" b="1" dirty="0"/>
              <a:t>dark</a:t>
            </a:r>
            <a:r>
              <a:rPr lang="en-AU" b="0" dirty="0"/>
              <a:t> evening. It is </a:t>
            </a:r>
            <a:r>
              <a:rPr lang="en-AU" b="1" dirty="0"/>
              <a:t>darker</a:t>
            </a:r>
            <a:r>
              <a:rPr lang="en-AU" b="0" dirty="0"/>
              <a:t> tonight than it was yesterday. </a:t>
            </a:r>
          </a:p>
          <a:p>
            <a:pPr marL="171450" indent="-171450">
              <a:spcBef>
                <a:spcPts val="100"/>
              </a:spcBef>
              <a:spcAft>
                <a:spcPts val="400"/>
              </a:spcAft>
              <a:buFont typeface="Arial" panose="020B0604020202020204" pitchFamily="34" charset="0"/>
              <a:buChar char="•"/>
            </a:pPr>
            <a:r>
              <a:rPr lang="en-AU" b="0" dirty="0"/>
              <a:t>This is a </a:t>
            </a:r>
            <a:r>
              <a:rPr lang="en-AU" b="1" dirty="0"/>
              <a:t>wide</a:t>
            </a:r>
            <a:r>
              <a:rPr lang="en-AU" b="0" dirty="0"/>
              <a:t> street. This street is </a:t>
            </a:r>
            <a:r>
              <a:rPr lang="en-AU" b="1" dirty="0"/>
              <a:t>wider</a:t>
            </a:r>
            <a:r>
              <a:rPr lang="en-AU" b="0" dirty="0"/>
              <a:t> than our street.</a:t>
            </a:r>
          </a:p>
          <a:p>
            <a:pPr marL="171450" indent="-171450">
              <a:spcBef>
                <a:spcPts val="100"/>
              </a:spcBef>
              <a:spcAft>
                <a:spcPts val="400"/>
              </a:spcAft>
              <a:buFont typeface="Arial" panose="020B0604020202020204" pitchFamily="34" charset="0"/>
              <a:buChar char="•"/>
            </a:pPr>
            <a:r>
              <a:rPr lang="en-AU" b="0" dirty="0"/>
              <a:t>This is a </a:t>
            </a:r>
            <a:r>
              <a:rPr lang="en-AU" b="1" dirty="0"/>
              <a:t>big </a:t>
            </a:r>
            <a:r>
              <a:rPr lang="en-AU" b="0" dirty="0"/>
              <a:t>slide. The yellow slide is </a:t>
            </a:r>
            <a:r>
              <a:rPr lang="en-AU" b="1" dirty="0"/>
              <a:t>bigger </a:t>
            </a:r>
            <a:r>
              <a:rPr lang="en-AU" b="0" dirty="0"/>
              <a:t>than the red slide. </a:t>
            </a:r>
          </a:p>
          <a:p>
            <a:pPr marL="171450" indent="-171450">
              <a:spcBef>
                <a:spcPts val="100"/>
              </a:spcBef>
              <a:spcAft>
                <a:spcPts val="400"/>
              </a:spcAft>
              <a:buFont typeface="Arial" panose="020B0604020202020204" pitchFamily="34" charset="0"/>
              <a:buChar char="•"/>
            </a:pPr>
            <a:endParaRPr lang="en-AU" b="0" dirty="0"/>
          </a:p>
          <a:p>
            <a:pPr marL="171450" indent="-171450">
              <a:spcBef>
                <a:spcPts val="100"/>
              </a:spcBef>
              <a:spcAft>
                <a:spcPts val="400"/>
              </a:spcAft>
              <a:buFont typeface="Arial" panose="020B0604020202020204" pitchFamily="34" charset="0"/>
              <a:buChar char="•"/>
            </a:pPr>
            <a:endParaRPr lang="en-AU" dirty="0"/>
          </a:p>
          <a:p>
            <a:pPr marL="171450" indent="-171450">
              <a:spcBef>
                <a:spcPts val="100"/>
              </a:spcBef>
              <a:spcAft>
                <a:spcPts val="400"/>
              </a:spcAft>
              <a:buFont typeface="Arial" panose="020B0604020202020204" pitchFamily="34" charset="0"/>
              <a:buChar char="•"/>
            </a:pPr>
            <a:endParaRPr lang="en-AU" dirty="0"/>
          </a:p>
          <a:p>
            <a:pPr marL="0" indent="0">
              <a:spcBef>
                <a:spcPts val="100"/>
              </a:spcBef>
              <a:spcAft>
                <a:spcPts val="400"/>
              </a:spcAft>
              <a:buFont typeface="Arial" panose="020B0604020202020204" pitchFamily="34" charset="0"/>
              <a:buNone/>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32382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dirty="0"/>
              <a:t>We do</a:t>
            </a:r>
          </a:p>
          <a:p>
            <a:pPr marL="0" indent="0">
              <a:spcBef>
                <a:spcPts val="100"/>
              </a:spcBef>
              <a:spcAft>
                <a:spcPts val="400"/>
              </a:spcAft>
              <a:buFont typeface="Arial"/>
              <a:buNone/>
            </a:pPr>
            <a:endParaRPr lang="en-AU" dirty="0"/>
          </a:p>
          <a:p>
            <a:pPr marL="0" indent="0">
              <a:spcBef>
                <a:spcPts val="100"/>
              </a:spcBef>
              <a:spcAft>
                <a:spcPts val="400"/>
              </a:spcAft>
              <a:buFont typeface="Arial"/>
              <a:buNone/>
            </a:pPr>
            <a:r>
              <a:rPr lang="en-AU" dirty="0"/>
              <a:t>Support and scaffold students to add the </a:t>
            </a:r>
            <a:r>
              <a:rPr lang="en-AU" b="1" dirty="0"/>
              <a:t>-er </a:t>
            </a:r>
            <a:r>
              <a:rPr lang="en-AU" b="0" dirty="0"/>
              <a:t>suffix</a:t>
            </a:r>
            <a:r>
              <a:rPr lang="en-AU" b="1" dirty="0"/>
              <a:t> </a:t>
            </a:r>
            <a:r>
              <a:rPr lang="en-AU" dirty="0"/>
              <a:t>to the base words on their student sheet.</a:t>
            </a:r>
          </a:p>
          <a:p>
            <a:pPr marL="0" indent="0">
              <a:spcBef>
                <a:spcPts val="100"/>
              </a:spcBef>
              <a:spcAft>
                <a:spcPts val="400"/>
              </a:spcAft>
              <a:buFont typeface="Arial"/>
              <a:buNone/>
            </a:pPr>
            <a:endParaRPr lang="en-AU" dirty="0">
              <a:cs typeface="Calibri"/>
            </a:endParaRPr>
          </a:p>
          <a:p>
            <a:pPr marL="0" indent="0">
              <a:spcBef>
                <a:spcPts val="100"/>
              </a:spcBef>
              <a:spcAft>
                <a:spcPts val="400"/>
              </a:spcAft>
              <a:buFont typeface="Arial"/>
              <a:buNone/>
              <a:defRPr/>
            </a:pPr>
            <a:r>
              <a:rPr lang="en-AU" dirty="0">
                <a:cs typeface="Calibri"/>
              </a:rPr>
              <a:t>Rove around the classroom to support students as needed.</a:t>
            </a:r>
          </a:p>
          <a:p>
            <a:pPr marL="0" indent="0">
              <a:spcBef>
                <a:spcPts val="100"/>
              </a:spcBef>
              <a:spcAft>
                <a:spcPts val="400"/>
              </a:spcAft>
              <a:buFont typeface="Arial"/>
              <a:buNone/>
            </a:pPr>
            <a:endParaRPr lang="en-AU" dirty="0"/>
          </a:p>
          <a:p>
            <a:pPr marL="0" indent="0">
              <a:spcBef>
                <a:spcPts val="100"/>
              </a:spcBef>
              <a:spcAft>
                <a:spcPts val="400"/>
              </a:spcAft>
              <a:buFont typeface="Arial" panose="020B0604020202020204" pitchFamily="34" charset="0"/>
              <a:buNone/>
            </a:pPr>
            <a:r>
              <a:rPr lang="en-AU" dirty="0"/>
              <a:t>Read the first base word with the students:</a:t>
            </a:r>
            <a:r>
              <a:rPr lang="en-AU" b="1" dirty="0"/>
              <a:t> soft</a:t>
            </a:r>
            <a:r>
              <a:rPr lang="en-AU" dirty="0"/>
              <a:t>. </a:t>
            </a:r>
          </a:p>
          <a:p>
            <a:pPr marL="171450" indent="-171450">
              <a:spcBef>
                <a:spcPts val="100"/>
              </a:spcBef>
              <a:spcAft>
                <a:spcPts val="400"/>
              </a:spcAft>
              <a:buFont typeface="Arial" panose="020B0604020202020204" pitchFamily="34" charset="0"/>
              <a:buChar char="•"/>
            </a:pPr>
            <a:r>
              <a:rPr lang="en-AU" i="0" dirty="0"/>
              <a:t>Say: </a:t>
            </a:r>
            <a:r>
              <a:rPr lang="en-AU" i="1" dirty="0"/>
              <a:t>Write the adjective on your sheet. </a:t>
            </a:r>
          </a:p>
          <a:p>
            <a:pPr marL="171450" indent="-171450">
              <a:spcBef>
                <a:spcPts val="100"/>
              </a:spcBef>
              <a:spcAft>
                <a:spcPts val="400"/>
              </a:spcAft>
              <a:buFont typeface="Arial" panose="020B0604020202020204" pitchFamily="34" charset="0"/>
              <a:buChar char="•"/>
            </a:pPr>
            <a:r>
              <a:rPr lang="en-AU" i="0" dirty="0"/>
              <a:t>Ask: </a:t>
            </a:r>
            <a:r>
              <a:rPr lang="en-AU" i="1" dirty="0"/>
              <a:t>What do we need to do to this word to change it to a comparative adjective?</a:t>
            </a:r>
          </a:p>
          <a:p>
            <a:pPr marL="171450" indent="-171450">
              <a:spcBef>
                <a:spcPts val="100"/>
              </a:spcBef>
              <a:spcAft>
                <a:spcPts val="400"/>
              </a:spcAft>
              <a:buFont typeface="Arial" panose="020B0604020202020204" pitchFamily="34" charset="0"/>
              <a:buChar char="•"/>
            </a:pPr>
            <a:r>
              <a:rPr lang="en-AU" dirty="0"/>
              <a:t>Students: </a:t>
            </a:r>
            <a:r>
              <a:rPr lang="en-AU" i="1" dirty="0"/>
              <a:t>Add </a:t>
            </a:r>
            <a:r>
              <a:rPr lang="en-AU" b="1" i="1" dirty="0"/>
              <a:t>-er</a:t>
            </a:r>
            <a:r>
              <a:rPr lang="en-AU" i="1" dirty="0"/>
              <a:t>.</a:t>
            </a:r>
          </a:p>
          <a:p>
            <a:pPr marL="171450" indent="-171450">
              <a:spcBef>
                <a:spcPts val="100"/>
              </a:spcBef>
              <a:spcAft>
                <a:spcPts val="400"/>
              </a:spcAft>
              <a:buFont typeface="Arial" panose="020B0604020202020204" pitchFamily="34" charset="0"/>
              <a:buChar char="•"/>
            </a:pPr>
            <a:r>
              <a:rPr lang="en-AU" i="0" dirty="0">
                <a:cs typeface="+mn-cs"/>
              </a:rPr>
              <a:t>Say:</a:t>
            </a:r>
            <a:r>
              <a:rPr lang="en-AU" i="1" dirty="0">
                <a:cs typeface="+mn-cs"/>
              </a:rPr>
              <a:t> Do that now. </a:t>
            </a:r>
          </a:p>
          <a:p>
            <a:pPr marL="171450" indent="-171450">
              <a:spcBef>
                <a:spcPts val="100"/>
              </a:spcBef>
              <a:spcAft>
                <a:spcPts val="400"/>
              </a:spcAft>
              <a:buFont typeface="Arial" panose="020B0604020202020204" pitchFamily="34" charset="0"/>
              <a:buChar char="•"/>
            </a:pPr>
            <a:r>
              <a:rPr lang="en-AU" i="0" dirty="0">
                <a:cs typeface="+mn-cs"/>
              </a:rPr>
              <a:t>Say:</a:t>
            </a:r>
            <a:r>
              <a:rPr lang="en-AU" i="1" dirty="0">
                <a:cs typeface="+mn-cs"/>
              </a:rPr>
              <a:t> Now read the new word.</a:t>
            </a:r>
          </a:p>
          <a:p>
            <a:pPr marL="171450" indent="-171450">
              <a:spcBef>
                <a:spcPts val="100"/>
              </a:spcBef>
              <a:spcAft>
                <a:spcPts val="400"/>
              </a:spcAft>
              <a:buFont typeface="Arial" panose="020B0604020202020204" pitchFamily="34" charset="0"/>
              <a:buChar char="•"/>
            </a:pPr>
            <a:r>
              <a:rPr lang="en-AU" i="0" dirty="0">
                <a:cs typeface="+mn-cs"/>
              </a:rPr>
              <a:t>Students:</a:t>
            </a:r>
            <a:r>
              <a:rPr lang="en-AU" i="1" dirty="0">
                <a:cs typeface="+mn-cs"/>
              </a:rPr>
              <a:t> </a:t>
            </a:r>
            <a:r>
              <a:rPr lang="en-AU" b="1" i="1" dirty="0">
                <a:cs typeface="+mn-cs"/>
              </a:rPr>
              <a:t>Softer</a:t>
            </a:r>
            <a:r>
              <a:rPr lang="en-AU" b="0" i="1" dirty="0">
                <a:cs typeface="+mn-cs"/>
              </a:rPr>
              <a:t>.</a:t>
            </a:r>
          </a:p>
          <a:p>
            <a:pPr marL="171450" indent="-171450">
              <a:spcBef>
                <a:spcPts val="100"/>
              </a:spcBef>
              <a:spcAft>
                <a:spcPts val="400"/>
              </a:spcAft>
              <a:buFont typeface="Arial" panose="020B0604020202020204" pitchFamily="34" charset="0"/>
              <a:buChar char="•"/>
            </a:pPr>
            <a:r>
              <a:rPr lang="en-AU" i="0" dirty="0">
                <a:cs typeface="+mn-cs"/>
              </a:rPr>
              <a:t>Ask: </a:t>
            </a:r>
            <a:r>
              <a:rPr lang="en-AU" i="1" dirty="0">
                <a:cs typeface="+mn-cs"/>
              </a:rPr>
              <a:t>What does the word mean?</a:t>
            </a:r>
          </a:p>
          <a:p>
            <a:pPr marL="171450" indent="-171450">
              <a:spcBef>
                <a:spcPts val="100"/>
              </a:spcBef>
              <a:spcAft>
                <a:spcPts val="400"/>
              </a:spcAft>
              <a:buFont typeface="Arial" panose="020B0604020202020204" pitchFamily="34" charset="0"/>
              <a:buChar char="•"/>
            </a:pPr>
            <a:r>
              <a:rPr lang="en-AU" i="0" dirty="0">
                <a:cs typeface="+mn-cs"/>
              </a:rPr>
              <a:t>Students: </a:t>
            </a:r>
            <a:r>
              <a:rPr lang="en-AU" i="1" dirty="0">
                <a:cs typeface="+mn-cs"/>
              </a:rPr>
              <a:t>Something is </a:t>
            </a:r>
            <a:r>
              <a:rPr lang="en-AU" b="1" i="1" dirty="0">
                <a:cs typeface="+mn-cs"/>
              </a:rPr>
              <a:t>soft</a:t>
            </a:r>
            <a:r>
              <a:rPr lang="en-AU" i="1" dirty="0">
                <a:cs typeface="+mn-cs"/>
              </a:rPr>
              <a:t> compared to something else. </a:t>
            </a:r>
            <a:endParaRPr lang="en-AU" dirty="0">
              <a:cs typeface="Calibri"/>
            </a:endParaRPr>
          </a:p>
          <a:p>
            <a:pPr marL="0" indent="0">
              <a:spcBef>
                <a:spcPts val="100"/>
              </a:spcBef>
              <a:spcAft>
                <a:spcPts val="400"/>
              </a:spcAft>
              <a:buFont typeface="Arial"/>
              <a:buNone/>
            </a:pPr>
            <a:endParaRPr lang="en-AU" dirty="0"/>
          </a:p>
          <a:p>
            <a:pPr marL="0" indent="0">
              <a:spcBef>
                <a:spcPts val="100"/>
              </a:spcBef>
              <a:spcAft>
                <a:spcPts val="400"/>
              </a:spcAft>
              <a:buFont typeface="Arial"/>
              <a:buNone/>
              <a:defRPr/>
            </a:pPr>
            <a:r>
              <a:rPr lang="en-AU" dirty="0"/>
              <a:t>Repeat with the words: </a:t>
            </a:r>
          </a:p>
          <a:p>
            <a:pPr marL="171450" indent="-171450">
              <a:spcBef>
                <a:spcPts val="100"/>
              </a:spcBef>
              <a:spcAft>
                <a:spcPts val="400"/>
              </a:spcAft>
              <a:buFont typeface="Arial" panose="020B0604020202020204" pitchFamily="34" charset="0"/>
              <a:buChar char="•"/>
              <a:defRPr/>
            </a:pPr>
            <a:r>
              <a:rPr lang="en-AU" b="1" dirty="0"/>
              <a:t>brave – braver</a:t>
            </a:r>
            <a:r>
              <a:rPr lang="en-AU" b="0" dirty="0"/>
              <a:t>:</a:t>
            </a:r>
            <a:r>
              <a:rPr lang="en-AU" b="1" dirty="0"/>
              <a:t> </a:t>
            </a:r>
            <a:r>
              <a:rPr lang="en-AU" b="0" dirty="0"/>
              <a:t>someone is </a:t>
            </a:r>
            <a:r>
              <a:rPr lang="en-AU" b="1" dirty="0"/>
              <a:t>brave </a:t>
            </a:r>
            <a:r>
              <a:rPr lang="en-AU" b="0" dirty="0"/>
              <a:t>compared to someone else </a:t>
            </a:r>
          </a:p>
          <a:p>
            <a:pPr marL="171450" indent="-171450">
              <a:spcBef>
                <a:spcPts val="100"/>
              </a:spcBef>
              <a:spcAft>
                <a:spcPts val="400"/>
              </a:spcAft>
              <a:buFont typeface="Arial" panose="020B0604020202020204" pitchFamily="34" charset="0"/>
              <a:buChar char="•"/>
              <a:defRPr/>
            </a:pPr>
            <a:r>
              <a:rPr lang="en-AU" b="1" dirty="0"/>
              <a:t>hot – hotter</a:t>
            </a:r>
            <a:r>
              <a:rPr lang="en-AU" b="0" dirty="0"/>
              <a:t>: something is </a:t>
            </a:r>
            <a:r>
              <a:rPr lang="en-AU" b="1" dirty="0"/>
              <a:t>hot </a:t>
            </a:r>
            <a:r>
              <a:rPr lang="en-AU" b="0" dirty="0"/>
              <a:t>compared to something else</a:t>
            </a:r>
            <a:endParaRPr lang="en-AU" b="0" dirty="0">
              <a:cs typeface="Calibri"/>
            </a:endParaRPr>
          </a:p>
          <a:p>
            <a:pPr marL="171450" indent="-171450">
              <a:spcBef>
                <a:spcPts val="100"/>
              </a:spcBef>
              <a:spcAft>
                <a:spcPts val="400"/>
              </a:spcAft>
              <a:buFont typeface="Arial" panose="020B0604020202020204" pitchFamily="34" charset="0"/>
              <a:buChar char="•"/>
              <a:defRPr/>
            </a:pPr>
            <a:endParaRPr lang="en-AU" dirty="0">
              <a:cs typeface="Calibri"/>
            </a:endParaRPr>
          </a:p>
          <a:p>
            <a:pPr marL="0" indent="0">
              <a:spcBef>
                <a:spcPts val="100"/>
              </a:spcBef>
              <a:spcAft>
                <a:spcPts val="400"/>
              </a:spcAft>
              <a:buFont typeface="Arial"/>
              <a:buNone/>
              <a:defRPr/>
            </a:pPr>
            <a:r>
              <a:rPr lang="en-AU" dirty="0"/>
              <a:t>Students turn to a partner to:</a:t>
            </a:r>
          </a:p>
          <a:p>
            <a:pPr marL="171450" indent="-171450">
              <a:spcBef>
                <a:spcPts val="100"/>
              </a:spcBef>
              <a:spcAft>
                <a:spcPts val="400"/>
              </a:spcAft>
              <a:buFont typeface="Arial" panose="020B0604020202020204" pitchFamily="34" charset="0"/>
              <a:buChar char="•"/>
              <a:defRPr/>
            </a:pPr>
            <a:r>
              <a:rPr lang="en-AU" dirty="0"/>
              <a:t>share the meaning of each word once the </a:t>
            </a:r>
            <a:r>
              <a:rPr lang="en-AU" b="1" dirty="0"/>
              <a:t>-er </a:t>
            </a:r>
            <a:r>
              <a:rPr lang="en-AU" b="0" dirty="0"/>
              <a:t>suffix</a:t>
            </a:r>
            <a:r>
              <a:rPr lang="en-AU" b="1" dirty="0"/>
              <a:t> </a:t>
            </a:r>
            <a:r>
              <a:rPr lang="en-AU" dirty="0"/>
              <a:t>has </a:t>
            </a:r>
            <a:r>
              <a:rPr lang="en-AU" i="0" dirty="0"/>
              <a:t>been added</a:t>
            </a:r>
          </a:p>
          <a:p>
            <a:pPr marL="171450" indent="-171450">
              <a:spcBef>
                <a:spcPts val="100"/>
              </a:spcBef>
              <a:spcAft>
                <a:spcPts val="400"/>
              </a:spcAft>
              <a:buFont typeface="Arial" panose="020B0604020202020204" pitchFamily="34" charset="0"/>
              <a:buChar char="•"/>
              <a:defRPr/>
            </a:pPr>
            <a:r>
              <a:rPr lang="en-AU" i="0" dirty="0"/>
              <a:t>think of two things that could be compared using this word.</a:t>
            </a:r>
          </a:p>
          <a:p>
            <a:pPr marL="0" indent="0">
              <a:spcBef>
                <a:spcPts val="100"/>
              </a:spcBef>
              <a:spcAft>
                <a:spcPts val="400"/>
              </a:spcAft>
              <a:buFont typeface="Arial" panose="020B0604020202020204" pitchFamily="34" charset="0"/>
              <a:buNone/>
              <a:defRPr/>
            </a:pPr>
            <a:r>
              <a:rPr lang="en-AU" i="0" dirty="0"/>
              <a:t>As they do this, rove and listen in to address any misconceptions. </a:t>
            </a:r>
            <a:endParaRPr lang="en-AU" i="0" dirty="0">
              <a:cs typeface="Calibri"/>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362019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b="1"/>
              <a:t>I do</a:t>
            </a:r>
          </a:p>
          <a:p>
            <a:pPr marL="0" indent="0">
              <a:buFont typeface="Arial"/>
              <a:buNone/>
            </a:pPr>
            <a:endParaRPr lang="en-US"/>
          </a:p>
          <a:p>
            <a:r>
              <a:rPr lang="en-US">
                <a:latin typeface="+mn-lt"/>
              </a:rPr>
              <a:t>Before you read the sentence:</a:t>
            </a:r>
          </a:p>
          <a:p>
            <a:pPr marL="171450" indent="-171450">
              <a:lnSpc>
                <a:spcPct val="107000"/>
              </a:lnSpc>
              <a:spcAft>
                <a:spcPts val="800"/>
              </a:spcAft>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identify words with the </a:t>
            </a:r>
            <a:r>
              <a:rPr lang="en-GB" sz="1200" b="1">
                <a:effectLst/>
                <a:latin typeface="+mn-lt"/>
                <a:ea typeface="Aptos" panose="020B0004020202020204" pitchFamily="34" charset="0"/>
                <a:cs typeface="Times New Roman" panose="02020603050405020304" pitchFamily="18" charset="0"/>
              </a:rPr>
              <a:t>-</a:t>
            </a:r>
            <a:r>
              <a:rPr lang="en-GB" b="1"/>
              <a:t>er </a:t>
            </a:r>
            <a:r>
              <a:rPr lang="en-US" sz="1200" b="0">
                <a:effectLst/>
                <a:latin typeface="+mn-lt"/>
                <a:ea typeface="Aptos" panose="020B0004020202020204" pitchFamily="34" charset="0"/>
                <a:cs typeface="Times New Roman" panose="02020603050405020304" pitchFamily="18" charset="0"/>
              </a:rPr>
              <a:t>suffix (</a:t>
            </a:r>
            <a:r>
              <a:rPr lang="en-US" sz="1200" b="1">
                <a:effectLst/>
                <a:latin typeface="+mn-lt"/>
                <a:ea typeface="Aptos" panose="020B0004020202020204" pitchFamily="34" charset="0"/>
                <a:cs typeface="Times New Roman" panose="02020603050405020304" pitchFamily="18" charset="0"/>
              </a:rPr>
              <a:t>smaller</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longer</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greener</a:t>
            </a:r>
            <a:r>
              <a:rPr lang="en-US" sz="1200" b="0">
                <a:effectLst/>
                <a:latin typeface="+mn-lt"/>
                <a:ea typeface="Aptos" panose="020B0004020202020204" pitchFamily="34" charset="0"/>
                <a:cs typeface="Times New Roman" panose="02020603050405020304" pitchFamily="18" charset="0"/>
              </a:rPr>
              <a:t>), noting their base words.</a:t>
            </a:r>
            <a:endParaRPr lang="en-US" sz="1200" b="1">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endParaRPr lang="en-US"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 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b="0">
                <a:effectLst/>
                <a:latin typeface="+mn-lt"/>
                <a:ea typeface="Aptos" panose="020B0004020202020204" pitchFamily="34" charset="0"/>
                <a:cs typeface="Times New Roman" panose="02020603050405020304" pitchFamily="18" charset="0"/>
              </a:rPr>
              <a:t>read words with the </a:t>
            </a:r>
            <a:r>
              <a:rPr lang="en-GB" sz="1200" b="1">
                <a:effectLst/>
                <a:latin typeface="+mn-lt"/>
                <a:ea typeface="Aptos" panose="020B0004020202020204" pitchFamily="34" charset="0"/>
                <a:cs typeface="Times New Roman" panose="02020603050405020304" pitchFamily="18" charset="0"/>
              </a:rPr>
              <a:t>-</a:t>
            </a:r>
            <a:r>
              <a:rPr lang="en-GB" b="1"/>
              <a:t>er </a:t>
            </a:r>
            <a:r>
              <a:rPr lang="en-GB" b="0"/>
              <a:t>suffix</a:t>
            </a:r>
            <a:r>
              <a:rPr lang="en-GB" b="1"/>
              <a:t> </a:t>
            </a:r>
            <a:r>
              <a:rPr lang="en-US" sz="1200" b="0">
                <a:effectLst/>
                <a:latin typeface="+mn-lt"/>
                <a:ea typeface="Aptos" panose="020B0004020202020204" pitchFamily="34" charset="0"/>
                <a:cs typeface="Times New Roman" panose="02020603050405020304" pitchFamily="18" charset="0"/>
              </a:rPr>
              <a:t>by first reading the base word then reading the word with the suffix.</a:t>
            </a:r>
          </a:p>
          <a:p>
            <a:pPr marL="0" lvl="0" indent="0">
              <a:lnSpc>
                <a:spcPct val="107000"/>
              </a:lnSpc>
              <a:buFont typeface="Symbol" panose="05050102010706020507" pitchFamily="18" charset="2"/>
              <a:buNone/>
              <a:tabLst>
                <a:tab pos="5731510" algn="r"/>
              </a:tabLst>
            </a:pPr>
            <a:endParaRPr lang="en-US" sz="1200" b="1">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 with fluency.</a:t>
            </a:r>
          </a:p>
          <a:p>
            <a:pPr marL="0" lvl="0" indent="0">
              <a:lnSpc>
                <a:spcPct val="107000"/>
              </a:lnSpc>
              <a:buFont typeface="Symbol" panose="05050102010706020507" pitchFamily="18" charset="2"/>
              <a:buNone/>
              <a:tabLst>
                <a:tab pos="5731510" algn="r"/>
              </a:tabLst>
            </a:pPr>
            <a:endParaRPr lang="en-US" sz="1200" b="1">
              <a:effectLst/>
              <a:latin typeface="+mn-lt"/>
              <a:ea typeface="Aptos" panose="020B0004020202020204" pitchFamily="34" charset="0"/>
              <a:cs typeface="Times New Roman" panose="02020603050405020304" pitchFamily="18" charset="0"/>
            </a:endParaRPr>
          </a:p>
          <a:p>
            <a:pPr marL="0" indent="0">
              <a:buFont typeface="Arial" panose="020B0604020202020204" pitchFamily="34" charset="0"/>
              <a:buNone/>
            </a:pPr>
            <a:r>
              <a:rPr lang="en-US"/>
              <a:t>Discuss what is being compared with each of the comparative adjectives in the sentence. </a:t>
            </a: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195359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Ask students to say: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the soft sound for </a:t>
            </a:r>
            <a:r>
              <a:rPr lang="en-US" b="1" dirty="0">
                <a:latin typeface="+mn-lt"/>
              </a:rPr>
              <a:t>g</a:t>
            </a:r>
            <a:r>
              <a:rPr lang="en-US" b="0" dirty="0">
                <a:latin typeface="+mn-lt"/>
              </a:rPr>
              <a:t>:</a:t>
            </a:r>
            <a:r>
              <a:rPr lang="en-US" b="1" dirty="0">
                <a:latin typeface="+mn-lt"/>
              </a:rPr>
              <a:t> </a:t>
            </a:r>
            <a:r>
              <a:rPr lang="en-US" b="0" dirty="0">
                <a:latin typeface="+mn-lt"/>
              </a:rPr>
              <a:t>/j/</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the soft sound for</a:t>
            </a:r>
            <a:r>
              <a:rPr lang="en-US" b="1" dirty="0">
                <a:latin typeface="+mn-lt"/>
              </a:rPr>
              <a:t> c</a:t>
            </a:r>
            <a:r>
              <a:rPr lang="en-US" b="0" dirty="0">
                <a:latin typeface="+mn-lt"/>
              </a:rPr>
              <a:t>:</a:t>
            </a:r>
            <a:r>
              <a:rPr lang="en-US" b="1" dirty="0">
                <a:latin typeface="+mn-lt"/>
              </a:rPr>
              <a:t> </a:t>
            </a:r>
            <a:r>
              <a:rPr lang="en-US" b="0" dirty="0">
                <a:latin typeface="+mn-lt"/>
              </a:rPr>
              <a: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when</a:t>
            </a:r>
            <a:r>
              <a:rPr lang="en-US" b="1" dirty="0">
                <a:latin typeface="+mn-lt"/>
              </a:rPr>
              <a:t> g </a:t>
            </a:r>
            <a:r>
              <a:rPr lang="en-US" b="0" dirty="0">
                <a:latin typeface="+mn-lt"/>
              </a:rPr>
              <a:t>and </a:t>
            </a:r>
            <a:r>
              <a:rPr lang="en-US" b="1" dirty="0">
                <a:latin typeface="+mn-lt"/>
              </a:rPr>
              <a:t>c</a:t>
            </a:r>
            <a:r>
              <a:rPr lang="en-US" b="0" dirty="0">
                <a:latin typeface="+mn-lt"/>
              </a:rPr>
              <a:t> say their soft sounds: before the letters </a:t>
            </a:r>
            <a:r>
              <a:rPr lang="en-US" b="1" dirty="0">
                <a:latin typeface="+mn-lt"/>
              </a:rPr>
              <a:t>e</a:t>
            </a:r>
            <a:r>
              <a:rPr lang="en-US" b="0" dirty="0">
                <a:latin typeface="+mn-lt"/>
              </a:rPr>
              <a:t>,</a:t>
            </a:r>
            <a:r>
              <a:rPr lang="en-US" b="1" dirty="0">
                <a:latin typeface="+mn-lt"/>
              </a:rPr>
              <a:t> </a:t>
            </a:r>
            <a:r>
              <a:rPr lang="en-US" b="1" dirty="0" err="1">
                <a:latin typeface="+mn-lt"/>
              </a:rPr>
              <a:t>i</a:t>
            </a:r>
            <a:r>
              <a:rPr lang="en-US" b="1" dirty="0">
                <a:latin typeface="+mn-lt"/>
              </a:rPr>
              <a:t> </a:t>
            </a:r>
            <a:r>
              <a:rPr lang="en-US" b="0" dirty="0">
                <a:latin typeface="+mn-lt"/>
              </a:rPr>
              <a:t>and</a:t>
            </a:r>
            <a:r>
              <a:rPr lang="en-US" b="1" dirty="0">
                <a:latin typeface="+mn-lt"/>
              </a:rPr>
              <a:t> y</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Prompt students to read the mnemonic phrase, </a:t>
            </a:r>
            <a:r>
              <a:rPr lang="en-US" b="1" u="sng" dirty="0">
                <a:latin typeface="+mn-lt"/>
              </a:rPr>
              <a:t>G</a:t>
            </a:r>
            <a:r>
              <a:rPr lang="en-US" b="1" dirty="0">
                <a:latin typeface="+mn-lt"/>
              </a:rPr>
              <a:t>entle </a:t>
            </a:r>
            <a:r>
              <a:rPr lang="en-US" b="1" u="sng" dirty="0">
                <a:latin typeface="+mn-lt"/>
              </a:rPr>
              <a:t>C</a:t>
            </a:r>
            <a:r>
              <a:rPr lang="en-US" b="1" dirty="0">
                <a:latin typeface="+mn-lt"/>
              </a:rPr>
              <a:t>indy at the fen</a:t>
            </a:r>
            <a:r>
              <a:rPr lang="en-US" b="1" u="sng" dirty="0">
                <a:latin typeface="+mn-lt"/>
              </a:rPr>
              <a:t>c</a:t>
            </a:r>
            <a:r>
              <a:rPr lang="en-US" b="1" dirty="0">
                <a:latin typeface="+mn-lt"/>
              </a:rPr>
              <a:t>e</a:t>
            </a:r>
            <a:r>
              <a:rPr lang="en-US" b="0" dirty="0">
                <a:latin typeface="+mn-lt"/>
              </a:rPr>
              <a:t>.</a:t>
            </a:r>
            <a:r>
              <a:rPr lang="en-US" b="1" dirty="0">
                <a:latin typeface="+mn-lt"/>
              </a:rPr>
              <a:t>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en-AU" b="0" dirty="0">
                <a:latin typeface="+mn-lt"/>
              </a:rPr>
              <a:t>Y</a:t>
            </a:r>
            <a:r>
              <a:rPr lang="en-AU" dirty="0">
                <a:latin typeface="+mn-lt"/>
              </a:rPr>
              <a:t>ou may like to print a copy of this slide to display and reference in the classroom.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AU" b="1">
                <a:latin typeface="+mn-lt"/>
              </a:rPr>
              <a:t>We do</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AU" b="1">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a:latin typeface="+mn-lt"/>
              </a:rPr>
              <a:t>Provide as much support for students as needed.</a:t>
            </a:r>
            <a:endParaRPr lang="en-AU" sz="1200">
              <a:effectLst/>
              <a:latin typeface="+mn-lt"/>
              <a:ea typeface="Aptos" panose="020B0004020202020204" pitchFamily="34" charset="0"/>
              <a:cs typeface="Times New Roman" panose="02020603050405020304" pitchFamily="18" charset="0"/>
            </a:endParaRPr>
          </a:p>
          <a:p>
            <a:pPr marL="0" indent="0">
              <a:buFont typeface="Arial"/>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Before students participate in reading the sentence, support them to:</a:t>
            </a:r>
          </a:p>
          <a:p>
            <a:pPr marL="171450" indent="-171450">
              <a:lnSpc>
                <a:spcPct val="107000"/>
              </a:lnSpc>
              <a:spcAft>
                <a:spcPts val="800"/>
              </a:spcAft>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identify the words with </a:t>
            </a:r>
            <a:r>
              <a:rPr lang="en-US" sz="1200" b="0">
                <a:effectLst/>
                <a:latin typeface="+mn-lt"/>
                <a:ea typeface="Aptos" panose="020B0004020202020204" pitchFamily="34" charset="0"/>
                <a:cs typeface="Times New Roman" panose="02020603050405020304" pitchFamily="18" charset="0"/>
              </a:rPr>
              <a:t>the </a:t>
            </a:r>
            <a:r>
              <a:rPr lang="en-US" sz="1200" b="1">
                <a:effectLst/>
                <a:latin typeface="+mn-lt"/>
                <a:ea typeface="Aptos" panose="020B0004020202020204" pitchFamily="34" charset="0"/>
                <a:cs typeface="Times New Roman" panose="02020603050405020304" pitchFamily="18" charset="0"/>
              </a:rPr>
              <a:t>-er </a:t>
            </a:r>
            <a:r>
              <a:rPr lang="en-US" sz="1200" b="0">
                <a:effectLst/>
                <a:latin typeface="+mn-lt"/>
                <a:ea typeface="Aptos" panose="020B0004020202020204" pitchFamily="34" charset="0"/>
                <a:cs typeface="Times New Roman" panose="02020603050405020304" pitchFamily="18" charset="0"/>
              </a:rPr>
              <a:t>suffix in the sentence (</a:t>
            </a:r>
            <a:r>
              <a:rPr lang="en-US" sz="1200" b="1">
                <a:effectLst/>
                <a:latin typeface="+mn-lt"/>
                <a:ea typeface="Aptos" panose="020B0004020202020204" pitchFamily="34" charset="0"/>
                <a:cs typeface="Times New Roman" panose="02020603050405020304" pitchFamily="18" charset="0"/>
              </a:rPr>
              <a:t>taller</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stronger</a:t>
            </a:r>
            <a:r>
              <a:rPr lang="en-US" sz="1200" b="0">
                <a:effectLst/>
                <a:latin typeface="+mn-lt"/>
                <a:ea typeface="Aptos" panose="020B0004020202020204" pitchFamily="34" charset="0"/>
                <a:cs typeface="Times New Roman" panose="02020603050405020304" pitchFamily="18" charset="0"/>
              </a:rPr>
              <a:t>,</a:t>
            </a:r>
            <a:r>
              <a:rPr lang="en-US" sz="1200" b="1">
                <a:effectLst/>
                <a:latin typeface="+mn-lt"/>
                <a:ea typeface="Aptos" panose="020B0004020202020204" pitchFamily="34" charset="0"/>
                <a:cs typeface="Times New Roman" panose="02020603050405020304" pitchFamily="18" charset="0"/>
              </a:rPr>
              <a:t> older</a:t>
            </a:r>
            <a:r>
              <a:rPr lang="en-US" sz="1200" b="0">
                <a:effectLst/>
                <a:latin typeface="+mn-lt"/>
                <a:ea typeface="Aptos" panose="020B000402020202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from their student sheet. As they do:</a:t>
            </a:r>
            <a:endParaRPr lang="en-US" sz="1200">
              <a:latin typeface="+mn-lt"/>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a:effectLst/>
                <a:latin typeface="+mn-lt"/>
                <a:ea typeface="Aptos" panose="020B0004020202020204" pitchFamily="34" charset="0"/>
                <a:cs typeface="Times New Roman" panose="02020603050405020304" pitchFamily="18" charset="0"/>
              </a:rPr>
              <a:t>prompt students to focus on </a:t>
            </a:r>
            <a:r>
              <a:rPr lang="en-AU" sz="1200">
                <a:effectLst/>
                <a:latin typeface="+mn-lt"/>
                <a:ea typeface="Aptos" panose="020B0004020202020204" pitchFamily="34" charset="0"/>
                <a:cs typeface="Times New Roman" panose="02020603050405020304" pitchFamily="18" charset="0"/>
              </a:rPr>
              <a:t>the words with the </a:t>
            </a:r>
            <a:r>
              <a:rPr lang="en-AU" sz="1200" b="1">
                <a:effectLst/>
                <a:latin typeface="+mn-lt"/>
                <a:ea typeface="Aptos" panose="020B0004020202020204" pitchFamily="34" charset="0"/>
                <a:cs typeface="Times New Roman" panose="02020603050405020304" pitchFamily="18" charset="0"/>
              </a:rPr>
              <a:t>-er </a:t>
            </a:r>
            <a:r>
              <a:rPr lang="en-AU" sz="1200" b="0">
                <a:effectLst/>
                <a:latin typeface="+mn-lt"/>
                <a:ea typeface="Aptos" panose="020B0004020202020204" pitchFamily="34" charset="0"/>
                <a:cs typeface="Times New Roman" panose="02020603050405020304" pitchFamily="18" charset="0"/>
              </a:rPr>
              <a:t>suffix.</a:t>
            </a:r>
            <a:endParaRPr lang="en-US" sz="1200">
              <a:latin typeface="+mn-lt"/>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tab pos="5731510" algn="r"/>
              </a:tabLst>
              <a:defRPr/>
            </a:pPr>
            <a:endParaRPr lang="en-US">
              <a:latin typeface="+mn-lt"/>
            </a:endParaRPr>
          </a:p>
          <a:p>
            <a:pPr marL="0" indent="0">
              <a:buFont typeface="Arial" panose="020B0604020202020204" pitchFamily="34" charset="0"/>
              <a:buNone/>
            </a:pPr>
            <a:r>
              <a:rPr lang="en-US"/>
              <a:t>Discuss what is being compared with each of the comparative adjectives in the sentence. </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tab pos="5731510" algn="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participate in re-reading the sentence with fluency. </a:t>
            </a:r>
            <a:endParaRPr lang="en-AU" sz="1200">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1074370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32C37-E965-EDF5-4B8C-564F5C09F8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221875-E39C-576C-C7DE-49FED68657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A95591-A1E9-CF9C-9841-14AAF93C198B}"/>
              </a:ext>
            </a:extLst>
          </p:cNvPr>
          <p:cNvSpPr>
            <a:spLocks noGrp="1"/>
          </p:cNvSpPr>
          <p:nvPr>
            <p:ph type="body" idx="1"/>
          </p:nvPr>
        </p:nvSpPr>
        <p:spPr/>
        <p:txBody>
          <a:bodyPr/>
          <a:lstStyle/>
          <a:p>
            <a:pPr marL="0" indent="0">
              <a:buFont typeface="Arial"/>
              <a:buNone/>
            </a:pPr>
            <a:r>
              <a:rPr lang="en-AU" b="1"/>
              <a:t>I do</a:t>
            </a: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Sentence dictation: </a:t>
            </a:r>
            <a:r>
              <a:rPr lang="en-AU" sz="1200" b="1">
                <a:effectLst/>
                <a:latin typeface="+mn-lt"/>
                <a:cs typeface="Times New Roman" panose="02020603050405020304" pitchFamily="18" charset="0"/>
              </a:rPr>
              <a:t>Yesterday was colder and wetter than today.</a:t>
            </a:r>
            <a:endParaRPr lang="en-US" sz="1200" b="1">
              <a:latin typeface="+mn-lt"/>
            </a:endParaRPr>
          </a:p>
          <a:p>
            <a:endParaRPr lang="en-US" sz="1200" b="1">
              <a:latin typeface="+mn-lt"/>
            </a:endParaRPr>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a:t>
            </a:r>
          </a:p>
          <a:p>
            <a:pPr marL="171450" indent="-171450">
              <a:buFont typeface="Arial" panose="020B0604020202020204" pitchFamily="34" charset="0"/>
              <a:buChar char="•"/>
            </a:pPr>
            <a:r>
              <a:rPr lang="en-US"/>
              <a:t>recording the words </a:t>
            </a:r>
            <a:r>
              <a:rPr lang="en-US" b="1"/>
              <a:t>cold </a:t>
            </a:r>
            <a:r>
              <a:rPr lang="en-US"/>
              <a:t>and </a:t>
            </a:r>
            <a:r>
              <a:rPr lang="en-US" b="1"/>
              <a:t>wet </a:t>
            </a:r>
            <a:r>
              <a:rPr lang="en-US"/>
              <a:t>first as base words and then adding the </a:t>
            </a:r>
            <a:r>
              <a:rPr lang="en-US" b="1"/>
              <a:t>-er </a:t>
            </a:r>
            <a:r>
              <a:rPr lang="en-US" b="0"/>
              <a:t>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applying any suffix conventions as needed</a:t>
            </a:r>
            <a:endParaRPr lang="en-US" b="1"/>
          </a:p>
          <a:p>
            <a:pPr marL="171450" indent="-171450">
              <a:buFont typeface="Arial" panose="020B0604020202020204" pitchFamily="34" charset="0"/>
              <a:buChar char="•"/>
            </a:pPr>
            <a:r>
              <a:rPr lang="en-US"/>
              <a:t>re-reading the whole sentence to check for accuracy or any editing required. </a:t>
            </a:r>
          </a:p>
          <a:p>
            <a:pPr marL="171450" indent="-171450">
              <a:buFont typeface="Arial" panose="020B0604020202020204" pitchFamily="34" charset="0"/>
              <a:buChar char="•"/>
            </a:pPr>
            <a:endParaRPr lang="en-US"/>
          </a:p>
          <a:p>
            <a:pPr marL="0" indent="0">
              <a:buFont typeface="Arial" panose="020B0604020202020204" pitchFamily="34" charset="0"/>
              <a:buNone/>
            </a:pPr>
            <a:r>
              <a:rPr lang="en-US"/>
              <a:t>Discuss what is being compared with each of the comparative adjectives in the sentence. </a:t>
            </a:r>
          </a:p>
          <a:p>
            <a:pPr marL="0" indent="0">
              <a:buFont typeface="Arial" panose="020B0604020202020204" pitchFamily="34" charset="0"/>
              <a:buNone/>
            </a:pPr>
            <a:endParaRPr lang="en-US" sz="1200">
              <a:latin typeface="+mn-lt"/>
            </a:endParaRPr>
          </a:p>
          <a:p>
            <a:pPr marL="0" indent="0">
              <a:buFont typeface="Arial" panose="020B0604020202020204" pitchFamily="34" charset="0"/>
              <a:buNone/>
            </a:pPr>
            <a:r>
              <a:rPr lang="en-US" sz="1200">
                <a:latin typeface="+mn-lt"/>
              </a:rPr>
              <a:t>Note:</a:t>
            </a:r>
          </a:p>
          <a:p>
            <a:pPr marL="171450" indent="-171450">
              <a:buFont typeface="Arial" panose="020B0604020202020204" pitchFamily="34" charset="0"/>
              <a:buChar char="•"/>
            </a:pPr>
            <a:r>
              <a:rPr lang="en-US" sz="120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a:latin typeface="+mn-lt"/>
              </a:rPr>
              <a:t>Letter formation and placement can also be a focus here. </a:t>
            </a:r>
          </a:p>
          <a:p>
            <a:endParaRPr lang="en-US"/>
          </a:p>
        </p:txBody>
      </p:sp>
      <p:sp>
        <p:nvSpPr>
          <p:cNvPr id="4" name="Slide Number Placeholder 3">
            <a:extLst>
              <a:ext uri="{FF2B5EF4-FFF2-40B4-BE49-F238E27FC236}">
                <a16:creationId xmlns:a16="http://schemas.microsoft.com/office/drawing/2014/main" id="{B72038D9-6E94-DA74-16D2-CABBEF5BE2CC}"/>
              </a:ext>
            </a:extLst>
          </p:cNvPr>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9893730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a:t>We do</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a:cs typeface="Calibri"/>
            </a:endParaRPr>
          </a:p>
          <a:p>
            <a:r>
              <a:rPr lang="en-US"/>
              <a:t>Sentence dictation: </a:t>
            </a:r>
            <a:r>
              <a:rPr lang="en-US" b="1"/>
              <a:t>The vanilla cake is bigger and sweeter than the cupcake</a:t>
            </a:r>
            <a:r>
              <a:rPr lang="en-US" b="0"/>
              <a:t>.</a:t>
            </a:r>
          </a:p>
          <a:p>
            <a:endParaRPr lang="en-US"/>
          </a:p>
          <a:p>
            <a:r>
              <a:rPr lang="en-US"/>
              <a:t>Say the sentence aloud and have students repeat it after you. </a:t>
            </a:r>
          </a:p>
          <a:p>
            <a:endParaRPr lang="en-US"/>
          </a:p>
          <a:p>
            <a:r>
              <a:rPr lang="en-US"/>
              <a:t>Support students as much as needed to write the sentence on their student sheet. </a:t>
            </a:r>
          </a:p>
          <a:p>
            <a:pPr marL="171450" indent="-171450">
              <a:buFont typeface="Arial" panose="020B0604020202020204" pitchFamily="34" charset="0"/>
              <a:buChar char="•"/>
            </a:pPr>
            <a:r>
              <a:rPr lang="en-US"/>
              <a:t>Prompt students to identify the words with the </a:t>
            </a:r>
            <a:r>
              <a:rPr lang="en-US" b="1"/>
              <a:t>-er </a:t>
            </a:r>
            <a:r>
              <a:rPr lang="en-US" b="0"/>
              <a:t>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Have students re-read their sentence to check for accuracy or any editing.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Have students </a:t>
            </a:r>
            <a:r>
              <a:rPr lang="en-US" sz="1200">
                <a:effectLst/>
                <a:latin typeface="+mn-lt"/>
                <a:cs typeface="Times New Roman" panose="02020603050405020304" pitchFamily="18" charset="0"/>
              </a:rPr>
              <a:t>place their student sheets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Discuss what is being compared with each of the comparative adjectives in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AU">
                <a:cs typeface="Calibri"/>
              </a:rPr>
              <a:t>Optional: Have </a:t>
            </a:r>
            <a:r>
              <a:rPr lang="en-AU"/>
              <a:t>students write an additional sentence of their own using words containing the target morpheme from the lesson.</a:t>
            </a:r>
          </a:p>
          <a:p>
            <a:endParaRPr lang="en-AU"/>
          </a:p>
          <a:p>
            <a:r>
              <a:rPr lang="en-US"/>
              <a:t>Note: If students need a high level of support, you may have them just write the words </a:t>
            </a:r>
            <a:r>
              <a:rPr lang="en-US" b="1"/>
              <a:t>bigger</a:t>
            </a:r>
            <a:r>
              <a:rPr lang="en-US"/>
              <a:t> and </a:t>
            </a:r>
            <a:r>
              <a:rPr lang="en-US" b="1"/>
              <a:t>sweeter</a:t>
            </a:r>
            <a:r>
              <a:rPr lang="en-US"/>
              <a:t> with a focus on the</a:t>
            </a:r>
            <a:r>
              <a:rPr lang="en-US" b="1"/>
              <a:t> -er </a:t>
            </a:r>
            <a:r>
              <a:rPr lang="en-US" b="0"/>
              <a:t>suffix.</a:t>
            </a:r>
          </a:p>
          <a:p>
            <a:pPr marL="0" indent="0">
              <a:buFont typeface="Arial" panose="020B0604020202020204" pitchFamily="34" charset="0"/>
              <a:buNone/>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1209338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cs typeface="Calibri" panose="020F0502020204030204"/>
              </a:rPr>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latin typeface="+mn-lt"/>
                <a:cs typeface="Calibri" panose="020F0502020204030204"/>
              </a:rPr>
              <a:t>This review slide:</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dirty="0">
                <a:latin typeface="+mn-lt"/>
                <a:cs typeface="Calibri" panose="020F0502020204030204"/>
              </a:rPr>
              <a:t>sets students up for the expected responses they will give in future morphology reviews </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dirty="0">
                <a:latin typeface="+mn-lt"/>
                <a:cs typeface="Calibri" panose="020F0502020204030204"/>
              </a:rPr>
              <a:t>prepares students to review both the </a:t>
            </a:r>
            <a:r>
              <a:rPr lang="en-AU" b="1" dirty="0">
                <a:latin typeface="+mn-lt"/>
                <a:cs typeface="Calibri" panose="020F0502020204030204"/>
              </a:rPr>
              <a:t>noun -er </a:t>
            </a:r>
            <a:r>
              <a:rPr lang="en-AU" b="0" dirty="0">
                <a:latin typeface="+mn-lt"/>
                <a:cs typeface="Calibri" panose="020F0502020204030204"/>
              </a:rPr>
              <a:t>suffix and </a:t>
            </a:r>
            <a:r>
              <a:rPr lang="en-AU" b="1" dirty="0">
                <a:latin typeface="+mn-lt"/>
                <a:cs typeface="Calibri" panose="020F0502020204030204"/>
              </a:rPr>
              <a:t>comparative -er </a:t>
            </a:r>
            <a:r>
              <a:rPr lang="en-AU" b="0" dirty="0">
                <a:latin typeface="+mn-lt"/>
                <a:cs typeface="Calibri" panose="020F0502020204030204"/>
              </a:rPr>
              <a:t>suffix when shown this slide.</a:t>
            </a:r>
            <a:endParaRPr lang="en-AU" dirty="0">
              <a:latin typeface="+mn-lt"/>
              <a:cs typeface="Calibri" panose="020F0502020204030204"/>
            </a:endParaRPr>
          </a:p>
          <a:p>
            <a:pPr>
              <a:spcBef>
                <a:spcPts val="100"/>
              </a:spcBef>
              <a:spcAft>
                <a:spcPts val="400"/>
              </a:spcAft>
              <a:defRPr/>
            </a:pPr>
            <a:endParaRPr lang="en-AU" b="0" dirty="0">
              <a:latin typeface="+mn-lt"/>
              <a:cs typeface="Calibri" panose="020F0502020204030204"/>
            </a:endParaRPr>
          </a:p>
          <a:p>
            <a:pPr>
              <a:spcBef>
                <a:spcPts val="100"/>
              </a:spcBef>
              <a:spcAft>
                <a:spcPts val="400"/>
              </a:spcAft>
              <a:defRPr/>
            </a:pPr>
            <a:r>
              <a:rPr lang="en-AU" b="0" dirty="0">
                <a:latin typeface="+mn-lt"/>
                <a:cs typeface="Calibri" panose="020F0502020204030204"/>
              </a:rPr>
              <a:t>First focus on the</a:t>
            </a:r>
            <a:r>
              <a:rPr lang="en-AU" b="1" dirty="0">
                <a:latin typeface="+mn-lt"/>
                <a:cs typeface="Calibri" panose="020F0502020204030204"/>
              </a:rPr>
              <a:t> noun -er </a:t>
            </a:r>
            <a:r>
              <a:rPr lang="en-AU" b="0" dirty="0">
                <a:latin typeface="+mn-lt"/>
                <a:cs typeface="Calibri" panose="020F0502020204030204"/>
              </a:rPr>
              <a:t>suffix.</a:t>
            </a:r>
          </a:p>
          <a:p>
            <a:pPr>
              <a:spcBef>
                <a:spcPts val="100"/>
              </a:spcBef>
              <a:spcAft>
                <a:spcPts val="400"/>
              </a:spcAft>
              <a:defRPr/>
            </a:pPr>
            <a:endParaRPr lang="en-AU" b="1" dirty="0">
              <a:latin typeface="+mn-lt"/>
              <a:cs typeface="Calibri" panose="020F0502020204030204"/>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er</a:t>
            </a:r>
            <a:r>
              <a:rPr lang="en-US" b="0" i="1" dirty="0"/>
              <a:t>.</a:t>
            </a:r>
            <a:endParaRPr lang="en-US" b="1" i="1" dirty="0"/>
          </a:p>
          <a:p>
            <a:pPr marL="0" indent="0">
              <a:spcBef>
                <a:spcPts val="100"/>
              </a:spcBef>
              <a:spcAft>
                <a:spcPts val="400"/>
              </a:spcAft>
              <a:buFont typeface="Arial"/>
              <a:buNone/>
              <a:defRPr/>
            </a:pPr>
            <a:r>
              <a:rPr lang="en-US" dirty="0">
                <a:cs typeface="Calibri"/>
              </a:rPr>
              <a:t>Ask: </a:t>
            </a:r>
            <a:r>
              <a:rPr lang="en-US" i="1" dirty="0">
                <a:cs typeface="Calibri"/>
              </a:rPr>
              <a:t>What does it mean when added to a verb?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AU" sz="1200" i="1" kern="100" dirty="0">
                <a:effectLst/>
                <a:latin typeface="+mn-lt"/>
                <a:ea typeface="Aptos" panose="020B0004020202020204" pitchFamily="34" charset="0"/>
                <a:cs typeface="Times New Roman" panose="02020603050405020304" pitchFamily="18" charset="0"/>
              </a:rPr>
              <a:t>A person or a thing that does something</a:t>
            </a:r>
            <a:r>
              <a:rPr lang="en-US" i="1" dirty="0">
                <a:cs typeface="Calibri"/>
              </a:rPr>
              <a:t>.</a:t>
            </a:r>
            <a:endParaRPr lang="en-US" i="1"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speak</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Speaker</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A person who or thing that speaks.</a:t>
            </a:r>
          </a:p>
          <a:p>
            <a:pPr marL="0" indent="0">
              <a:spcBef>
                <a:spcPts val="100"/>
              </a:spcBef>
              <a:spcAft>
                <a:spcPts val="400"/>
              </a:spcAft>
              <a:buFont typeface="Arial" panose="020B0604020202020204" pitchFamily="34" charset="0"/>
              <a:buNone/>
            </a:pPr>
            <a:r>
              <a:rPr lang="en-AU" i="0" dirty="0">
                <a:cs typeface="+mn-cs"/>
              </a:rPr>
              <a:t>Say: </a:t>
            </a:r>
            <a:r>
              <a:rPr lang="en-AU" i="1" dirty="0">
                <a:cs typeface="+mn-cs"/>
              </a:rPr>
              <a:t>That’s right, it could be:</a:t>
            </a:r>
          </a:p>
          <a:p>
            <a:pPr marL="628650" lvl="1" indent="-171450">
              <a:spcBef>
                <a:spcPts val="100"/>
              </a:spcBef>
              <a:spcAft>
                <a:spcPts val="400"/>
              </a:spcAft>
              <a:buFont typeface="Arial" panose="020B0604020202020204" pitchFamily="34" charset="0"/>
              <a:buChar char="•"/>
            </a:pPr>
            <a:r>
              <a:rPr lang="en-AU" i="1" dirty="0">
                <a:cs typeface="+mn-cs"/>
              </a:rPr>
              <a:t>a person who speaks, like someone giving a talk</a:t>
            </a:r>
          </a:p>
          <a:p>
            <a:pPr marL="628650" lvl="1" indent="-171450">
              <a:spcBef>
                <a:spcPts val="100"/>
              </a:spcBef>
              <a:spcAft>
                <a:spcPts val="400"/>
              </a:spcAft>
              <a:buFont typeface="Arial" panose="020B0604020202020204" pitchFamily="34" charset="0"/>
              <a:buChar char="•"/>
            </a:pPr>
            <a:r>
              <a:rPr lang="en-AU" i="1" dirty="0">
                <a:cs typeface="+mn-cs"/>
              </a:rPr>
              <a:t>or a piece of technology that plays voice and sound, like a Bluetooth speaker. </a:t>
            </a:r>
            <a:endParaRPr lang="en-AU" dirty="0">
              <a:cs typeface="Calibri"/>
            </a:endParaRPr>
          </a:p>
          <a:p>
            <a:pPr>
              <a:lnSpc>
                <a:spcPct val="115000"/>
              </a:lnSpc>
              <a:spcAft>
                <a:spcPts val="800"/>
              </a:spcAft>
            </a:pPr>
            <a:endParaRPr lang="en-AU" sz="1200" b="1" kern="100" dirty="0">
              <a:effectLst/>
              <a:latin typeface="+mn-lt"/>
              <a:ea typeface="Aptos" panose="020B0004020202020204" pitchFamily="34" charset="0"/>
              <a:cs typeface="Times New Roman" panose="02020603050405020304" pitchFamily="18" charset="0"/>
            </a:endParaRPr>
          </a:p>
          <a:p>
            <a:pPr marL="0" indent="0">
              <a:spcBef>
                <a:spcPts val="100"/>
              </a:spcBef>
              <a:spcAft>
                <a:spcPts val="400"/>
              </a:spcAft>
              <a:buFont typeface="Arial"/>
              <a:buNone/>
              <a:defRPr/>
            </a:pPr>
            <a:r>
              <a:rPr lang="en-AU" b="0" i="0" dirty="0">
                <a:latin typeface="+mn-lt"/>
              </a:rPr>
              <a:t>Next, focus on the </a:t>
            </a:r>
            <a:r>
              <a:rPr lang="en-AU" b="1" i="0" dirty="0">
                <a:latin typeface="+mn-lt"/>
              </a:rPr>
              <a:t>comparative -er </a:t>
            </a:r>
            <a:r>
              <a:rPr lang="en-AU" b="0" i="0" dirty="0">
                <a:latin typeface="+mn-lt"/>
              </a:rPr>
              <a:t>suffix.</a:t>
            </a:r>
          </a:p>
          <a:p>
            <a:pPr marL="0" indent="0">
              <a:spcBef>
                <a:spcPts val="100"/>
              </a:spcBef>
              <a:spcAft>
                <a:spcPts val="400"/>
              </a:spcAft>
              <a:buFont typeface="Arial"/>
              <a:buNone/>
              <a:defRPr/>
            </a:pPr>
            <a:endParaRPr lang="en-AU" b="1" i="1" dirty="0">
              <a:latin typeface="+mn-lt"/>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er</a:t>
            </a:r>
            <a:r>
              <a:rPr lang="en-US" b="0" i="1" dirty="0"/>
              <a:t>.</a:t>
            </a:r>
            <a:endParaRPr lang="en-US" b="1" i="1" dirty="0"/>
          </a:p>
          <a:p>
            <a:pPr marL="0" indent="0">
              <a:spcBef>
                <a:spcPts val="100"/>
              </a:spcBef>
              <a:spcAft>
                <a:spcPts val="400"/>
              </a:spcAft>
              <a:buFont typeface="Arial"/>
              <a:buNone/>
              <a:defRPr/>
            </a:pPr>
            <a:r>
              <a:rPr lang="en-US" dirty="0">
                <a:cs typeface="Calibri"/>
              </a:rPr>
              <a:t>Ask: </a:t>
            </a:r>
            <a:r>
              <a:rPr lang="en-US" i="1" dirty="0">
                <a:cs typeface="Calibri"/>
              </a:rPr>
              <a:t>What does it mean when added to an adjective?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AU" sz="1200" i="1" kern="100" dirty="0">
                <a:effectLst/>
                <a:latin typeface="+mn-lt"/>
                <a:cs typeface="Times New Roman" panose="02020603050405020304" pitchFamily="18" charset="0"/>
              </a:rPr>
              <a:t>C</a:t>
            </a:r>
            <a:r>
              <a:rPr lang="en-AU" sz="1200" i="1" kern="100" dirty="0">
                <a:effectLst/>
                <a:latin typeface="+mn-lt"/>
                <a:ea typeface="Aptos" panose="020B0004020202020204" pitchFamily="34" charset="0"/>
                <a:cs typeface="Times New Roman" panose="02020603050405020304" pitchFamily="18" charset="0"/>
              </a:rPr>
              <a:t>ompared to something else. </a:t>
            </a:r>
            <a:endParaRPr lang="en-US" i="1"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bright</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Brighter</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Bright compared to something else. </a:t>
            </a:r>
          </a:p>
          <a:p>
            <a:pPr>
              <a:spcBef>
                <a:spcPts val="100"/>
              </a:spcBef>
              <a:spcAft>
                <a:spcPts val="400"/>
              </a:spcAft>
              <a:defRPr/>
            </a:pPr>
            <a:r>
              <a:rPr lang="en-AU" dirty="0">
                <a:cs typeface="Calibri" panose="020F0502020204030204"/>
              </a:rPr>
              <a:t> </a:t>
            </a:r>
          </a:p>
          <a:p>
            <a:pPr>
              <a:spcBef>
                <a:spcPts val="100"/>
              </a:spcBef>
              <a:spcAft>
                <a:spcPts val="400"/>
              </a:spcAft>
              <a:defRPr/>
            </a:pPr>
            <a:endParaRPr lang="en-AU" dirty="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906092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a:latin typeface="+mn-lt"/>
              </a:rPr>
              <a:t>The images represent the base words that students will add the </a:t>
            </a:r>
            <a:r>
              <a:rPr lang="en-US" b="1">
                <a:latin typeface="+mn-lt"/>
              </a:rPr>
              <a:t>-er </a:t>
            </a:r>
            <a:r>
              <a:rPr lang="en-US">
                <a:latin typeface="+mn-lt"/>
              </a:rPr>
              <a:t>suffix to: </a:t>
            </a:r>
            <a:r>
              <a:rPr lang="en-US" b="1">
                <a:latin typeface="+mn-lt"/>
              </a:rPr>
              <a:t>quick</a:t>
            </a:r>
            <a:r>
              <a:rPr lang="en-US" b="0">
                <a:latin typeface="+mn-lt"/>
              </a:rPr>
              <a:t>,</a:t>
            </a:r>
            <a:r>
              <a:rPr lang="en-US" b="1">
                <a:latin typeface="+mn-lt"/>
              </a:rPr>
              <a:t> thin</a:t>
            </a:r>
            <a:r>
              <a:rPr lang="en-US" b="0">
                <a:latin typeface="+mn-lt"/>
              </a:rPr>
              <a:t>,</a:t>
            </a:r>
            <a:r>
              <a:rPr lang="en-US" b="1">
                <a:latin typeface="+mn-lt"/>
              </a:rPr>
              <a:t> cold</a:t>
            </a:r>
            <a:r>
              <a:rPr lang="en-US">
                <a:latin typeface="+mn-lt"/>
              </a:rPr>
              <a:t>.</a:t>
            </a:r>
            <a:endParaRPr lang="en-US" b="1">
              <a:latin typeface="+mn-lt"/>
            </a:endParaRPr>
          </a:p>
          <a:p>
            <a:pPr marL="0" indent="0">
              <a:spcBef>
                <a:spcPts val="100"/>
              </a:spcBef>
              <a:spcAft>
                <a:spcPts val="400"/>
              </a:spcAft>
              <a:buFont typeface="Arial"/>
              <a:buNone/>
            </a:pP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indent="0">
              <a:spcBef>
                <a:spcPts val="100"/>
              </a:spcBef>
              <a:spcAft>
                <a:spcPts val="400"/>
              </a:spcAft>
              <a:buFont typeface="Arial"/>
              <a:buNone/>
            </a:pP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Have students start with the word </a:t>
            </a:r>
            <a:r>
              <a:rPr lang="en-AU" sz="1200" b="1" dirty="0">
                <a:solidFill>
                  <a:srgbClr val="404040"/>
                </a:solidFill>
                <a:effectLst/>
                <a:latin typeface="+mn-lt"/>
                <a:ea typeface="Calibri" panose="020F0502020204030204" pitchFamily="34" charset="0"/>
                <a:cs typeface="Times New Roman" panose="02020603050405020304" pitchFamily="18" charset="0"/>
              </a:rPr>
              <a:t>quick</a:t>
            </a:r>
            <a:r>
              <a:rPr lang="en-AU" sz="1200" dirty="0">
                <a:solidFill>
                  <a:srgbClr val="404040"/>
                </a:solidFill>
                <a:effectLst/>
                <a:latin typeface="+mn-lt"/>
                <a:ea typeface="Calibri" panose="020F0502020204030204" pitchFamily="34" charset="0"/>
                <a:cs typeface="Times New Roman" panose="02020603050405020304" pitchFamily="18" charset="0"/>
              </a:rPr>
              <a:t>. 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write the base word </a:t>
            </a:r>
            <a:r>
              <a:rPr lang="en-AU" sz="1200" dirty="0">
                <a:effectLst/>
                <a:latin typeface="+mn-lt"/>
                <a:ea typeface="Times New Roman" panose="02020603050405020304" pitchFamily="18" charset="0"/>
                <a:cs typeface="Calibri"/>
              </a:rPr>
              <a:t>on their </a:t>
            </a:r>
            <a:r>
              <a:rPr lang="en-AU" sz="1200" dirty="0">
                <a:latin typeface="+mn-lt"/>
                <a:ea typeface="Times New Roman" panose="02020603050405020304" pitchFamily="18" charset="0"/>
                <a:cs typeface="Calibri"/>
              </a:rPr>
              <a:t>mini-whiteboard</a:t>
            </a:r>
            <a:r>
              <a:rPr lang="en-AU" sz="1200" dirty="0">
                <a:effectLst/>
                <a:latin typeface="+mn-lt"/>
                <a:ea typeface="Times New Roman" panose="02020603050405020304" pitchFamily="18" charset="0"/>
                <a:cs typeface="Calibri"/>
              </a:rPr>
              <a:t> or on a piece of paper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add the </a:t>
            </a:r>
            <a:r>
              <a:rPr lang="en-AU" sz="1200" b="1" dirty="0">
                <a:solidFill>
                  <a:srgbClr val="404040"/>
                </a:solidFill>
                <a:effectLst/>
                <a:latin typeface="+mn-lt"/>
                <a:ea typeface="Calibri" panose="020F0502020204030204" pitchFamily="34" charset="0"/>
                <a:cs typeface="Times New Roman" panose="02020603050405020304" pitchFamily="18" charset="0"/>
              </a:rPr>
              <a:t>-er suffix</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171450" lvl="0" indent="-171450">
              <a:spcBef>
                <a:spcPts val="100"/>
              </a:spcBef>
              <a:spcAft>
                <a:spcPts val="400"/>
              </a:spcAft>
              <a:buClr>
                <a:srgbClr val="4656AD"/>
              </a:buClr>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explain the meaning of the word when the </a:t>
            </a:r>
            <a:r>
              <a:rPr lang="en-AU" sz="1200" b="1" dirty="0">
                <a:solidFill>
                  <a:srgbClr val="404040"/>
                </a:solidFill>
                <a:effectLst/>
                <a:latin typeface="+mn-lt"/>
                <a:ea typeface="Calibri" panose="020F0502020204030204" pitchFamily="34" charset="0"/>
                <a:cs typeface="Times New Roman" panose="02020603050405020304" pitchFamily="18" charset="0"/>
              </a:rPr>
              <a:t>-er suffix </a:t>
            </a:r>
            <a:r>
              <a:rPr lang="en-AU" sz="1200" dirty="0">
                <a:solidFill>
                  <a:srgbClr val="404040"/>
                </a:solidFill>
                <a:effectLst/>
                <a:latin typeface="+mn-lt"/>
                <a:ea typeface="Calibri" panose="020F0502020204030204" pitchFamily="34" charset="0"/>
                <a:cs typeface="Times New Roman" panose="02020603050405020304" pitchFamily="18" charset="0"/>
              </a:rPr>
              <a:t>is added</a:t>
            </a:r>
          </a:p>
          <a:p>
            <a:pPr marL="171450" lvl="0" indent="-171450">
              <a:spcBef>
                <a:spcPts val="100"/>
              </a:spcBef>
              <a:spcAft>
                <a:spcPts val="400"/>
              </a:spcAft>
              <a:buClr>
                <a:srgbClr val="4656AD"/>
              </a:buClr>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place their </a:t>
            </a:r>
            <a:r>
              <a:rPr lang="en-AU" sz="1200" dirty="0">
                <a:latin typeface="+mn-lt"/>
                <a:ea typeface="Times New Roman" panose="02020603050405020304" pitchFamily="18" charset="0"/>
                <a:cs typeface="Calibri"/>
              </a:rPr>
              <a:t>mini-whiteboard </a:t>
            </a:r>
            <a:r>
              <a:rPr lang="en-AU" sz="1200" dirty="0">
                <a:solidFill>
                  <a:srgbClr val="404040"/>
                </a:solidFill>
                <a:effectLst/>
                <a:latin typeface="+mn-lt"/>
                <a:ea typeface="Calibri" panose="020F0502020204030204" pitchFamily="34" charset="0"/>
                <a:cs typeface="Times New Roman" panose="02020603050405020304" pitchFamily="18" charset="0"/>
              </a:rPr>
              <a:t>underneath their chin for you to check.</a:t>
            </a:r>
          </a:p>
          <a:p>
            <a:endParaRPr lang="en-US" sz="1200" dirty="0">
              <a:effectLst/>
              <a:latin typeface="+mn-lt"/>
              <a:ea typeface="Calibri" panose="020F0502020204030204" pitchFamily="34" charset="0"/>
              <a:cs typeface="Times New Roman" panose="02020603050405020304" pitchFamily="18" charset="0"/>
            </a:endParaRPr>
          </a:p>
          <a:p>
            <a:pPr marL="0" indent="0">
              <a:spcBef>
                <a:spcPts val="100"/>
              </a:spcBef>
              <a:spcAft>
                <a:spcPts val="400"/>
              </a:spcAft>
              <a:buFont typeface="Arial"/>
              <a:buNone/>
            </a:pPr>
            <a:r>
              <a:rPr lang="en-AU" dirty="0">
                <a:latin typeface="+mn-lt"/>
                <a:cs typeface="Calibri"/>
              </a:rPr>
              <a:t>Repeat with the base words: </a:t>
            </a:r>
            <a:r>
              <a:rPr lang="en-AU" b="1" dirty="0">
                <a:latin typeface="+mn-lt"/>
                <a:cs typeface="Calibri"/>
              </a:rPr>
              <a:t>thin </a:t>
            </a:r>
            <a:r>
              <a:rPr lang="en-AU" sz="1200" b="1" dirty="0">
                <a:latin typeface="+mn-lt"/>
                <a:cs typeface="Calibri"/>
              </a:rPr>
              <a:t>–</a:t>
            </a:r>
            <a:r>
              <a:rPr lang="en-AU" b="1" dirty="0">
                <a:latin typeface="+mn-lt"/>
                <a:cs typeface="Calibri"/>
              </a:rPr>
              <a:t> thinner </a:t>
            </a:r>
            <a:r>
              <a:rPr lang="en-AU" b="0" dirty="0">
                <a:latin typeface="+mn-lt"/>
                <a:cs typeface="Calibri"/>
              </a:rPr>
              <a:t>and </a:t>
            </a:r>
            <a:r>
              <a:rPr lang="en-AU" b="1" dirty="0">
                <a:latin typeface="+mn-lt"/>
                <a:cs typeface="Calibri"/>
              </a:rPr>
              <a:t>cold </a:t>
            </a:r>
            <a:r>
              <a:rPr lang="en-AU" sz="1200" b="1" dirty="0">
                <a:latin typeface="+mn-lt"/>
                <a:cs typeface="Calibri"/>
              </a:rPr>
              <a:t>–</a:t>
            </a:r>
            <a:r>
              <a:rPr lang="en-AU" b="1" dirty="0">
                <a:latin typeface="+mn-lt"/>
                <a:cs typeface="Calibri"/>
              </a:rPr>
              <a:t> colder</a:t>
            </a:r>
            <a:r>
              <a:rPr lang="en-AU" dirty="0">
                <a:latin typeface="+mn-lt"/>
                <a:cs typeface="Calibri"/>
              </a:rPr>
              <a:t>.</a:t>
            </a:r>
          </a:p>
          <a:p>
            <a:pPr marL="0" indent="0">
              <a:spcBef>
                <a:spcPts val="100"/>
              </a:spcBef>
              <a:spcAft>
                <a:spcPts val="400"/>
              </a:spcAft>
              <a:buFont typeface="Arial"/>
              <a:buNone/>
            </a:pPr>
            <a:endParaRPr lang="en-AU" dirty="0">
              <a:latin typeface="+mn-lt"/>
              <a:cs typeface="Calibri"/>
            </a:endParaRPr>
          </a:p>
          <a:p>
            <a:pPr marL="0" indent="0">
              <a:spcBef>
                <a:spcPts val="100"/>
              </a:spcBef>
              <a:spcAft>
                <a:spcPts val="400"/>
              </a:spcAft>
              <a:buFont typeface="Arial"/>
              <a:buNone/>
            </a:pPr>
            <a:r>
              <a:rPr lang="en-AU" dirty="0">
                <a:latin typeface="+mn-lt"/>
                <a:cs typeface="Calibri"/>
              </a:rPr>
              <a:t>You may also ask students to use one of the comparative adjectives in a sentence to further probe their understanding. </a:t>
            </a:r>
          </a:p>
          <a:p>
            <a:pPr marL="0" indent="0">
              <a:spcBef>
                <a:spcPts val="100"/>
              </a:spcBef>
              <a:spcAft>
                <a:spcPts val="400"/>
              </a:spcAft>
              <a:buFont typeface="Arial"/>
              <a:buNone/>
            </a:pPr>
            <a:endParaRPr lang="en-AU" dirty="0">
              <a:latin typeface="+mn-lt"/>
              <a:cs typeface="Calibri"/>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endParaRPr lang="en-US" dirty="0">
              <a:latin typeface="+mn-lt"/>
            </a:endParaRPr>
          </a:p>
          <a:p>
            <a:pPr marL="0" indent="0">
              <a:spcBef>
                <a:spcPts val="100"/>
              </a:spcBef>
              <a:spcAft>
                <a:spcPts val="400"/>
              </a:spcAft>
              <a:buFont typeface="Arial"/>
              <a:buNone/>
            </a:pPr>
            <a:endParaRPr lang="en-AU" dirty="0">
              <a:latin typeface="+mn-lt"/>
              <a:cs typeface="Calibri"/>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US" b="1" dirty="0"/>
              <a:t>You do</a:t>
            </a:r>
          </a:p>
          <a:p>
            <a:pPr marL="0" indent="0">
              <a:spcBef>
                <a:spcPts val="100"/>
              </a:spcBef>
              <a:spcAft>
                <a:spcPts val="400"/>
              </a:spcAft>
              <a:buFont typeface="Arial"/>
              <a:buNone/>
            </a:pPr>
            <a:endParaRPr lang="en-US" dirty="0"/>
          </a:p>
          <a:p>
            <a:pPr marL="0" indent="0">
              <a:spcBef>
                <a:spcPts val="100"/>
              </a:spcBef>
              <a:spcAft>
                <a:spcPts val="400"/>
              </a:spcAft>
              <a:buFont typeface="Arial"/>
              <a:buNone/>
            </a:pPr>
            <a:r>
              <a:rPr lang="en-US" dirty="0"/>
              <a:t>Students</a:t>
            </a:r>
            <a:r>
              <a:rPr lang="en-US" b="0" dirty="0"/>
              <a:t> who </a:t>
            </a:r>
            <a:r>
              <a:rPr lang="en-US" dirty="0"/>
              <a:t>need further instruction (</a:t>
            </a:r>
            <a:r>
              <a:rPr lang="en-US" b="0" dirty="0"/>
              <a:t>identified during the ‘check for understanding’ phase of the lesson</a:t>
            </a:r>
            <a:r>
              <a:rPr lang="en-US" dirty="0"/>
              <a:t>)</a:t>
            </a:r>
            <a:r>
              <a:rPr lang="en-US" b="0" dirty="0"/>
              <a:t> stay with the teacher for small-group targeted instruction.</a:t>
            </a:r>
            <a:endParaRPr lang="en-US" dirty="0">
              <a:cs typeface="Calibri" panose="020F0502020204030204"/>
            </a:endParaRPr>
          </a:p>
          <a:p>
            <a:pPr marL="0" indent="0">
              <a:spcBef>
                <a:spcPts val="100"/>
              </a:spcBef>
              <a:spcAft>
                <a:spcPts val="400"/>
              </a:spcAft>
              <a:buFont typeface="Arial"/>
              <a:buNone/>
            </a:pPr>
            <a:endParaRPr lang="en-US" b="0" dirty="0"/>
          </a:p>
          <a:p>
            <a:pPr marL="0" indent="0">
              <a:spcBef>
                <a:spcPts val="100"/>
              </a:spcBef>
              <a:spcAft>
                <a:spcPts val="400"/>
              </a:spcAft>
              <a:buFont typeface="Arial"/>
              <a:buNone/>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0" dirty="0">
                <a:effectLst/>
                <a:latin typeface="+mn-lt"/>
                <a:ea typeface="Aptos" panose="020B0004020202020204" pitchFamily="34" charset="0"/>
                <a:cs typeface="Aptos" panose="020B0004020202020204" pitchFamily="34" charset="0"/>
              </a:rPr>
              <a:t>Now that you have finished teaching Phase 17, you can support student fluency using the Phase 17 decodable resources, which contain letter–sound correspondences, decodable words and decodable sentences.</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26545455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225501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digraph/trigraph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indent="0">
              <a:buFont typeface="Arial" panose="020B0604020202020204" pitchFamily="34" charset="0"/>
              <a:buNone/>
            </a:pPr>
            <a:r>
              <a:rPr lang="en-US" dirty="0">
                <a:latin typeface="+mn-lt"/>
              </a:rPr>
              <a:t>*Sounds that have been taught:</a:t>
            </a:r>
          </a:p>
          <a:p>
            <a:pPr marL="171450" indent="-171450">
              <a:buFont typeface="Arial" panose="020B0604020202020204" pitchFamily="34" charset="0"/>
              <a:buChar char="•"/>
            </a:pPr>
            <a:r>
              <a:rPr lang="en-US" b="1" dirty="0" err="1">
                <a:latin typeface="+mn-lt"/>
              </a:rPr>
              <a:t>dge</a:t>
            </a:r>
            <a:r>
              <a:rPr lang="en-US" b="0" dirty="0">
                <a:latin typeface="+mn-lt"/>
              </a:rPr>
              <a:t> says /j/ (as in </a:t>
            </a:r>
            <a:r>
              <a:rPr lang="en-US" b="1" dirty="0">
                <a:latin typeface="+mn-lt"/>
              </a:rPr>
              <a:t>bridge</a:t>
            </a:r>
            <a:r>
              <a:rPr lang="en-US" b="0" dirty="0">
                <a:latin typeface="+mn-lt"/>
              </a:rPr>
              <a:t>)</a:t>
            </a:r>
          </a:p>
          <a:p>
            <a:pPr marL="171450" indent="-171450">
              <a:buFont typeface="Arial" panose="020B0604020202020204" pitchFamily="34" charset="0"/>
              <a:buChar char="•"/>
            </a:pPr>
            <a:r>
              <a:rPr lang="en-US" b="1" dirty="0">
                <a:latin typeface="+mn-lt"/>
              </a:rPr>
              <a:t>tch</a:t>
            </a:r>
            <a:r>
              <a:rPr lang="en-US" b="0" dirty="0">
                <a:latin typeface="+mn-lt"/>
              </a:rPr>
              <a:t> says /</a:t>
            </a:r>
            <a:r>
              <a:rPr lang="en-US" b="0" dirty="0" err="1">
                <a:latin typeface="+mn-lt"/>
              </a:rPr>
              <a:t>ch</a:t>
            </a:r>
            <a:r>
              <a:rPr lang="en-US" b="0" dirty="0">
                <a:latin typeface="+mn-lt"/>
              </a:rPr>
              <a:t>/ (as in </a:t>
            </a:r>
            <a:r>
              <a:rPr lang="en-US" b="1" dirty="0">
                <a:latin typeface="+mn-lt"/>
              </a:rPr>
              <a:t>ditch</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err="1">
                <a:latin typeface="+mn-lt"/>
              </a:rPr>
              <a:t>ph</a:t>
            </a:r>
            <a:r>
              <a:rPr lang="en-US" b="0" dirty="0">
                <a:latin typeface="+mn-lt"/>
              </a:rPr>
              <a:t> says /f/ (as in </a:t>
            </a:r>
            <a:r>
              <a:rPr lang="en-US" b="1" dirty="0">
                <a:latin typeface="+mn-lt"/>
              </a:rPr>
              <a:t>phone</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err="1">
                <a:latin typeface="+mn-lt"/>
              </a:rPr>
              <a:t>kn</a:t>
            </a:r>
            <a:r>
              <a:rPr lang="en-US" b="0" dirty="0">
                <a:latin typeface="+mn-lt"/>
              </a:rPr>
              <a:t> says /n/ (as in </a:t>
            </a:r>
            <a:r>
              <a:rPr lang="en-US" b="1" dirty="0">
                <a:latin typeface="+mn-lt"/>
              </a:rPr>
              <a:t>knee</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lvl="0" indent="-171450">
              <a:buFont typeface="Arial" panose="020B0604020202020204" pitchFamily="34" charset="0"/>
              <a:buChar char="•"/>
            </a:pPr>
            <a:r>
              <a:rPr lang="en-AU" sz="1200" u="none" kern="100" dirty="0">
                <a:effectLst/>
                <a:latin typeface="Aptos" panose="020B0004020202020204" pitchFamily="34" charset="0"/>
                <a:ea typeface="Aptos" panose="020B0004020202020204" pitchFamily="34" charset="0"/>
                <a:cs typeface="Times New Roman" panose="02020603050405020304" pitchFamily="18" charset="0"/>
              </a:rPr>
              <a:t>long spelling for /j/,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bridge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u="none" kern="100" dirty="0">
                <a:effectLst/>
                <a:latin typeface="Aptos" panose="020B0004020202020204" pitchFamily="34" charset="0"/>
                <a:ea typeface="Aptos" panose="020B0004020202020204" pitchFamily="34" charset="0"/>
                <a:cs typeface="Times New Roman" panose="02020603050405020304" pitchFamily="18" charset="0"/>
              </a:rPr>
              <a:t>long spelling for /</a:t>
            </a:r>
            <a:r>
              <a:rPr lang="en-AU" sz="1200" u="none" kern="100" dirty="0" err="1">
                <a:effectLst/>
                <a:latin typeface="Aptos" panose="020B0004020202020204" pitchFamily="34" charset="0"/>
                <a:ea typeface="Aptos" panose="020B0004020202020204" pitchFamily="34" charset="0"/>
                <a:cs typeface="Times New Roman" panose="02020603050405020304" pitchFamily="18" charset="0"/>
              </a:rPr>
              <a:t>ch</a:t>
            </a:r>
            <a:r>
              <a:rPr lang="en-AU" sz="1200" u="none" kern="100" dirty="0">
                <a:effectLst/>
                <a:latin typeface="Aptos" panose="020B0004020202020204" pitchFamily="34" charset="0"/>
                <a:ea typeface="Aptos" panose="020B0004020202020204" pitchFamily="34" charset="0"/>
                <a:cs typeface="Times New Roman" panose="02020603050405020304" pitchFamily="18" charset="0"/>
              </a:rPr>
              <a:t>/,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ditch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digraph for /f/,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phone</a:t>
            </a:r>
            <a:endParaRPr lang="en-AU" sz="1200" b="0" u="none" kern="100" dirty="0">
              <a:effectLst/>
              <a:latin typeface="Aptos" panose="020B0004020202020204" pitchFamily="34" charset="0"/>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digraph for /n/, and in</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 knee</a:t>
            </a: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200" b="1" u="none" dirty="0">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provide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cent</a:t>
            </a:r>
            <a:r>
              <a:rPr lang="en-US" b="0" dirty="0"/>
              <a:t>,</a:t>
            </a:r>
            <a:r>
              <a:rPr lang="en-US" b="1" dirty="0"/>
              <a:t> graph</a:t>
            </a:r>
            <a:r>
              <a:rPr lang="en-US" b="0" dirty="0"/>
              <a:t>,</a:t>
            </a:r>
            <a:r>
              <a:rPr lang="en-US" b="1" dirty="0"/>
              <a:t> knot</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spelled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m/o/</a:t>
            </a:r>
            <a:r>
              <a:rPr lang="en-US" b="1" err="1"/>
              <a:t>ve</a:t>
            </a:r>
            <a:r>
              <a:rPr lang="en-US" b="0"/>
              <a:t>,</a:t>
            </a:r>
            <a:r>
              <a:rPr lang="en-US" b="1"/>
              <a:t> move</a:t>
            </a:r>
            <a:r>
              <a:rPr lang="en-US" b="0"/>
              <a:t>,</a:t>
            </a:r>
            <a:r>
              <a:rPr lang="en-US" b="1"/>
              <a:t> m-o-</a:t>
            </a:r>
            <a:r>
              <a:rPr lang="en-US" b="1" err="1"/>
              <a:t>ve</a:t>
            </a:r>
            <a:r>
              <a:rPr lang="en-US" b="0"/>
              <a:t> spells </a:t>
            </a:r>
            <a:r>
              <a:rPr lang="en-US" b="1"/>
              <a:t>move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solidFill>
                  <a:schemeClr val="tx1"/>
                </a:solidFill>
                <a:latin typeface="+mn-lt"/>
              </a:rPr>
              <a:t>Half of the cows were kneeling in the ditch close to the white fence.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We took a photo and laughed but then we quickly rescued them. </a:t>
            </a:r>
            <a:endParaRPr lang="en-AU" sz="1200" b="1">
              <a:solidFill>
                <a:schemeClr val="tx1"/>
              </a:solidFill>
              <a:effectLst/>
              <a:latin typeface="+mn-lt"/>
              <a:ea typeface="Calibri" panose="020F0502020204030204" pitchFamily="34" charset="0"/>
              <a:cs typeface="Times New Roman" panose="02020603050405020304" pitchFamily="18" charset="0"/>
            </a:endParaRPr>
          </a:p>
          <a:p>
            <a:endParaRPr lang="en-US" b="1">
              <a:solidFill>
                <a:schemeClr val="tx1"/>
              </a:solidFill>
              <a:latin typeface="+mn-lt"/>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4570497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7.svg"/><Relationship Id="rId7"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8.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6.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0.png"/><Relationship Id="rId11" Type="http://schemas.openxmlformats.org/officeDocument/2006/relationships/image" Target="file:////Users/ajabongiornonew/ESA%20Design/0_2024%20WIP/LitHub%20Phases%20Templates/Word%20Templates/Links/phase1-lozenge.png" TargetMode="External"/><Relationship Id="rId5" Type="http://schemas.openxmlformats.org/officeDocument/2006/relationships/image" Target="../media/image1.png"/><Relationship Id="rId10" Type="http://schemas.openxmlformats.org/officeDocument/2006/relationships/image" Target="../media/image22.png"/><Relationship Id="rId4" Type="http://schemas.openxmlformats.org/officeDocument/2006/relationships/image" Target="../media/image17.svg"/><Relationship Id="rId9" Type="http://schemas.openxmlformats.org/officeDocument/2006/relationships/image" Target="../media/image19.jpe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7.svg"/><Relationship Id="rId9" Type="http://schemas.openxmlformats.org/officeDocument/2006/relationships/image" Target="../media/image2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11" Type="http://schemas.openxmlformats.org/officeDocument/2006/relationships/image" Target="../media/image11.svg"/><Relationship Id="rId5" Type="http://schemas.openxmlformats.org/officeDocument/2006/relationships/image" Target="../media/image7.svg"/><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15.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8.png"/><Relationship Id="rId4"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2.png"/><Relationship Id="rId11" Type="http://schemas.openxmlformats.org/officeDocument/2006/relationships/image" Target="../media/image11.svg"/><Relationship Id="rId5" Type="http://schemas.openxmlformats.org/officeDocument/2006/relationships/image" Target="../media/image7.svg"/><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Review 2 columns 6:2 I do + we do">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4" y="300637"/>
            <a:ext cx="5332421"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9C1FB31-BD5F-9948-BBA0-3E140C72510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2659E3D4-18BB-7627-2EA8-79B6E39BE5B2}"/>
              </a:ext>
            </a:extLst>
          </p:cNvPr>
          <p:cNvGrpSpPr/>
          <p:nvPr userDrawn="1"/>
        </p:nvGrpSpPr>
        <p:grpSpPr>
          <a:xfrm>
            <a:off x="11029911" y="291263"/>
            <a:ext cx="876718" cy="645960"/>
            <a:chOff x="11029911" y="291263"/>
            <a:chExt cx="876718" cy="645960"/>
          </a:xfrm>
        </p:grpSpPr>
        <p:sp>
          <p:nvSpPr>
            <p:cNvPr id="3" name="Rounded Rectangle 10">
              <a:extLst>
                <a:ext uri="{FF2B5EF4-FFF2-40B4-BE49-F238E27FC236}">
                  <a16:creationId xmlns:a16="http://schemas.microsoft.com/office/drawing/2014/main" id="{D9BCF30C-800A-4D37-0450-19500380FD9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Classroom outline">
              <a:extLst>
                <a:ext uri="{FF2B5EF4-FFF2-40B4-BE49-F238E27FC236}">
                  <a16:creationId xmlns:a16="http://schemas.microsoft.com/office/drawing/2014/main" id="{4EBDB392-C022-B3F8-2D83-86EE1A6A21F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5" name="Rounded Rectangle 13">
            <a:extLst>
              <a:ext uri="{FF2B5EF4-FFF2-40B4-BE49-F238E27FC236}">
                <a16:creationId xmlns:a16="http://schemas.microsoft.com/office/drawing/2014/main" id="{015ABDED-B0C7-1CEE-DEC1-261C7C507944}"/>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Teacher outline">
            <a:extLst>
              <a:ext uri="{FF2B5EF4-FFF2-40B4-BE49-F238E27FC236}">
                <a16:creationId xmlns:a16="http://schemas.microsoft.com/office/drawing/2014/main" id="{764247B3-67B5-0B15-9B34-CF6D51454F7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42240" y="262776"/>
            <a:ext cx="688952" cy="688952"/>
          </a:xfrm>
          <a:prstGeom prst="rect">
            <a:avLst/>
          </a:prstGeom>
        </p:spPr>
      </p:pic>
    </p:spTree>
    <p:extLst>
      <p:ext uri="{BB962C8B-B14F-4D97-AF65-F5344CB8AC3E}">
        <p14:creationId xmlns:p14="http://schemas.microsoft.com/office/powerpoint/2010/main" val="2776780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You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5D66BD2B-D420-9945-B310-D6C1E97D0B1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grpSp>
        <p:nvGrpSpPr>
          <p:cNvPr id="2" name="Group 1">
            <a:extLst>
              <a:ext uri="{FF2B5EF4-FFF2-40B4-BE49-F238E27FC236}">
                <a16:creationId xmlns:a16="http://schemas.microsoft.com/office/drawing/2014/main" id="{3B8338D9-89D3-EE4A-8F79-C055DE775E98}"/>
              </a:ext>
            </a:extLst>
          </p:cNvPr>
          <p:cNvGrpSpPr/>
          <p:nvPr userDrawn="1"/>
        </p:nvGrpSpPr>
        <p:grpSpPr>
          <a:xfrm>
            <a:off x="11029911" y="263900"/>
            <a:ext cx="876718" cy="688952"/>
            <a:chOff x="11029911" y="263900"/>
            <a:chExt cx="876718" cy="688952"/>
          </a:xfrm>
        </p:grpSpPr>
        <p:sp>
          <p:nvSpPr>
            <p:cNvPr id="14" name="Rounded Rectangle 13">
              <a:extLst>
                <a:ext uri="{FF2B5EF4-FFF2-40B4-BE49-F238E27FC236}">
                  <a16:creationId xmlns:a16="http://schemas.microsoft.com/office/drawing/2014/main" id="{75D87EF3-4A7B-DF41-AF20-9CAD271ED5D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3" descr="Users outline">
              <a:extLst>
                <a:ext uri="{FF2B5EF4-FFF2-40B4-BE49-F238E27FC236}">
                  <a16:creationId xmlns:a16="http://schemas.microsoft.com/office/drawing/2014/main" id="{F2F5AC2C-0FD5-BA4E-9EA2-DC09F359EE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ectangle: Rounded Corners 2">
            <a:extLst>
              <a:ext uri="{FF2B5EF4-FFF2-40B4-BE49-F238E27FC236}">
                <a16:creationId xmlns:a16="http://schemas.microsoft.com/office/drawing/2014/main" id="{EF7FA107-FEA3-28D0-B8D0-9356B6878AF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70D39D42-6F6E-CCC3-C44A-39BFEFD09AD8}"/>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6106F075-5B34-9E0E-7527-A206B8DB6BDB}"/>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Tree>
    <p:extLst>
      <p:ext uri="{BB962C8B-B14F-4D97-AF65-F5344CB8AC3E}">
        <p14:creationId xmlns:p14="http://schemas.microsoft.com/office/powerpoint/2010/main" val="1540926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eck for understanding A 6: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57CF951-18BE-8D40-9151-A5E940A91DA3}"/>
              </a:ext>
            </a:extLst>
          </p:cNvPr>
          <p:cNvSpPr txBox="1">
            <a:spLocks/>
          </p:cNvSpPr>
          <p:nvPr userDrawn="1"/>
        </p:nvSpPr>
        <p:spPr>
          <a:xfrm>
            <a:off x="586695" y="301851"/>
            <a:ext cx="472477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3" name="Rounded Rectangle 22">
            <a:extLst>
              <a:ext uri="{FF2B5EF4-FFF2-40B4-BE49-F238E27FC236}">
                <a16:creationId xmlns:a16="http://schemas.microsoft.com/office/drawing/2014/main" id="{A6495338-CFB2-BEBC-4E64-04C8E15EAEEB}"/>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8BD8B7C4-5B93-D66D-35F3-085547F03FF4}"/>
              </a:ext>
            </a:extLst>
          </p:cNvPr>
          <p:cNvGrpSpPr/>
          <p:nvPr userDrawn="1"/>
        </p:nvGrpSpPr>
        <p:grpSpPr>
          <a:xfrm>
            <a:off x="11191356" y="284693"/>
            <a:ext cx="564546" cy="659100"/>
            <a:chOff x="1733006" y="4059633"/>
            <a:chExt cx="914400" cy="1126270"/>
          </a:xfrm>
          <a:solidFill>
            <a:srgbClr val="0E1F42"/>
          </a:solidFill>
        </p:grpSpPr>
        <p:pic>
          <p:nvPicPr>
            <p:cNvPr id="16" name="Graphic 15" descr="School boy outline">
              <a:extLst>
                <a:ext uri="{FF2B5EF4-FFF2-40B4-BE49-F238E27FC236}">
                  <a16:creationId xmlns:a16="http://schemas.microsoft.com/office/drawing/2014/main" id="{0B80042C-8FBD-1467-6C25-4D9D72762D13}"/>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7" name="Graphic 16" descr="Blackboard with solid fill">
              <a:extLst>
                <a:ext uri="{FF2B5EF4-FFF2-40B4-BE49-F238E27FC236}">
                  <a16:creationId xmlns:a16="http://schemas.microsoft.com/office/drawing/2014/main" id="{F0CB1F80-81D9-BE4C-6781-07061776582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2">
            <a:extLst>
              <a:ext uri="{FF2B5EF4-FFF2-40B4-BE49-F238E27FC236}">
                <a16:creationId xmlns:a16="http://schemas.microsoft.com/office/drawing/2014/main" id="{BC5D52E3-EDD3-F2D4-7956-C6961DA43E8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0B34A705-6991-4C40-AE1F-EAB53A21A4AF}"/>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1CA6A950-C835-B8D2-C1C5-879B6E464D63}"/>
              </a:ext>
            </a:extLst>
          </p:cNvPr>
          <p:cNvSpPr>
            <a:spLocks noGrp="1"/>
          </p:cNvSpPr>
          <p:nvPr>
            <p:ph type="title" hasCustomPrompt="1"/>
          </p:nvPr>
        </p:nvSpPr>
        <p:spPr>
          <a:xfrm>
            <a:off x="0" y="-1421073"/>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student worksheet 6.5">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1550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CBB3CFC-8D32-10B5-3C27-3B863DF173C9}"/>
              </a:ext>
            </a:extLst>
          </p:cNvPr>
          <p:cNvSpPr txBox="1"/>
          <p:nvPr userDrawn="1"/>
        </p:nvSpPr>
        <p:spPr>
          <a:xfrm>
            <a:off x="522469" y="290597"/>
            <a:ext cx="4876800" cy="630942"/>
          </a:xfrm>
          <a:prstGeom prst="rect">
            <a:avLst/>
          </a:prstGeom>
          <a:noFill/>
        </p:spPr>
        <p:txBody>
          <a:bodyPr wrap="square" rtlCol="0">
            <a:spAutoFit/>
          </a:bodyPr>
          <a:lstStyle/>
          <a:p>
            <a:r>
              <a:rPr lang="en-AU" sz="3500" b="1"/>
              <a:t>Hand out student sheet</a:t>
            </a:r>
          </a:p>
        </p:txBody>
      </p:sp>
      <p:sp>
        <p:nvSpPr>
          <p:cNvPr id="4" name="Rectangle 3">
            <a:extLst>
              <a:ext uri="{FF2B5EF4-FFF2-40B4-BE49-F238E27FC236}">
                <a16:creationId xmlns:a16="http://schemas.microsoft.com/office/drawing/2014/main" id="{501A5D31-06D6-4B30-6DDF-952DBA21A2E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DA593E31-B3E2-DD85-CCFC-DAF64CB77CA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788202"/>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77F77CEA-8854-AC44-B38B-7C3CE45FABB4}"/>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B41545C-DB1F-3D49-89D3-CAED93278345}"/>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7" name="Footer Placeholder 4">
            <a:extLst>
              <a:ext uri="{FF2B5EF4-FFF2-40B4-BE49-F238E27FC236}">
                <a16:creationId xmlns:a16="http://schemas.microsoft.com/office/drawing/2014/main" id="{22F85D8F-A1AF-2A4F-9525-1AEF42CA625B}"/>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ADE150E4-D49F-EE44-9AD2-171B2EA5C61A}"/>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3671412F-585C-2313-8DBC-B2869C893C6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5" name="Rectangle 4">
            <a:extLst>
              <a:ext uri="{FF2B5EF4-FFF2-40B4-BE49-F238E27FC236}">
                <a16:creationId xmlns:a16="http://schemas.microsoft.com/office/drawing/2014/main" id="{7C6A88B1-BB33-4B41-0B01-A1A0D60A8B1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3">
            <a:extLst>
              <a:ext uri="{FF2B5EF4-FFF2-40B4-BE49-F238E27FC236}">
                <a16:creationId xmlns:a16="http://schemas.microsoft.com/office/drawing/2014/main" id="{32F3E1A8-0C54-A6D5-6B9E-4BD6E53A808E}"/>
              </a:ext>
            </a:extLst>
          </p:cNvPr>
          <p:cNvSpPr>
            <a:spLocks noGrp="1"/>
          </p:cNvSpPr>
          <p:nvPr>
            <p:ph type="title" hasCustomPrompt="1"/>
          </p:nvPr>
        </p:nvSpPr>
        <p:spPr>
          <a:xfrm>
            <a:off x="0" y="-1447875"/>
            <a:ext cx="10515600" cy="1325563"/>
          </a:xfrm>
        </p:spPr>
        <p:txBody>
          <a:bodyPr/>
          <a:lstStyle>
            <a:lvl1pPr>
              <a:defRPr/>
            </a:lvl1pPr>
          </a:lstStyle>
          <a:p>
            <a:r>
              <a:rPr lang="en-US"/>
              <a:t>Slide # End of presentation</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pen Slide Phase6">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6192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5" name="Group 14">
            <a:extLst>
              <a:ext uri="{FF2B5EF4-FFF2-40B4-BE49-F238E27FC236}">
                <a16:creationId xmlns:a16="http://schemas.microsoft.com/office/drawing/2014/main" id="{787F198A-4F37-717B-D439-31300D1234B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1174C0A-A387-AF68-AB54-8E2714A4300E}"/>
              </a:ext>
            </a:extLst>
          </p:cNvPr>
          <p:cNvSpPr txBox="1"/>
          <p:nvPr userDrawn="1"/>
        </p:nvSpPr>
        <p:spPr>
          <a:xfrm>
            <a:off x="6891544" y="2957761"/>
            <a:ext cx="393158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Morphology lesson</a:t>
            </a:r>
            <a:endParaRPr lang="en-AU" sz="3200"/>
          </a:p>
        </p:txBody>
      </p:sp>
      <p:sp>
        <p:nvSpPr>
          <p:cNvPr id="18" name="Title 5">
            <a:extLst>
              <a:ext uri="{FF2B5EF4-FFF2-40B4-BE49-F238E27FC236}">
                <a16:creationId xmlns:a16="http://schemas.microsoft.com/office/drawing/2014/main" id="{7F298109-60E0-6462-539A-8B3B41A6C66B}"/>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9" name="Title 5">
            <a:extLst>
              <a:ext uri="{FF2B5EF4-FFF2-40B4-BE49-F238E27FC236}">
                <a16:creationId xmlns:a16="http://schemas.microsoft.com/office/drawing/2014/main" id="{A8E32B02-5712-E09A-73FB-7A49E732C700}"/>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grpSp>
        <p:nvGrpSpPr>
          <p:cNvPr id="22" name="Group 21">
            <a:extLst>
              <a:ext uri="{FF2B5EF4-FFF2-40B4-BE49-F238E27FC236}">
                <a16:creationId xmlns:a16="http://schemas.microsoft.com/office/drawing/2014/main" id="{AC774BCB-58FB-EEAB-2752-03EE2BCE17F0}"/>
              </a:ext>
            </a:extLst>
          </p:cNvPr>
          <p:cNvGrpSpPr/>
          <p:nvPr userDrawn="1"/>
        </p:nvGrpSpPr>
        <p:grpSpPr>
          <a:xfrm>
            <a:off x="324326" y="6162429"/>
            <a:ext cx="11574178" cy="365125"/>
            <a:chOff x="324326" y="6162429"/>
            <a:chExt cx="11574178" cy="365125"/>
          </a:xfrm>
        </p:grpSpPr>
        <p:sp>
          <p:nvSpPr>
            <p:cNvPr id="23" name="Footer Placeholder 4">
              <a:extLst>
                <a:ext uri="{FF2B5EF4-FFF2-40B4-BE49-F238E27FC236}">
                  <a16:creationId xmlns:a16="http://schemas.microsoft.com/office/drawing/2014/main" id="{891EBCA2-0604-CA03-E891-9ED1DF35E54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4" name="Picture 23">
              <a:extLst>
                <a:ext uri="{FF2B5EF4-FFF2-40B4-BE49-F238E27FC236}">
                  <a16:creationId xmlns:a16="http://schemas.microsoft.com/office/drawing/2014/main" id="{88363631-069F-D5FC-F453-1B84F4D25673}"/>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7" name="Rectangle 6">
            <a:extLst>
              <a:ext uri="{FF2B5EF4-FFF2-40B4-BE49-F238E27FC236}">
                <a16:creationId xmlns:a16="http://schemas.microsoft.com/office/drawing/2014/main" id="{0CB22921-C1D1-B2D5-5B33-1FDD8F1A6268}"/>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481AF6B3-E792-72C0-93EC-FD66A6D3A61D}"/>
              </a:ext>
            </a:extLst>
          </p:cNvPr>
          <p:cNvPicPr>
            <a:picLocks noChangeAspect="1"/>
          </p:cNvPicPr>
          <p:nvPr userDrawn="1"/>
        </p:nvPicPr>
        <p:blipFill>
          <a:blip r:embed="rId10" r:link="rId11">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0" name="Title 1">
            <a:extLst>
              <a:ext uri="{FF2B5EF4-FFF2-40B4-BE49-F238E27FC236}">
                <a16:creationId xmlns:a16="http://schemas.microsoft.com/office/drawing/2014/main" id="{5B2D9BE6-476B-B7DA-4B66-E92A9F78F21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7</a:t>
            </a:r>
          </a:p>
        </p:txBody>
      </p:sp>
      <p:sp>
        <p:nvSpPr>
          <p:cNvPr id="12" name="Title 1">
            <a:extLst>
              <a:ext uri="{FF2B5EF4-FFF2-40B4-BE49-F238E27FC236}">
                <a16:creationId xmlns:a16="http://schemas.microsoft.com/office/drawing/2014/main" id="{B9DBF6B4-A1C3-87A6-56C4-468E31DD11AA}"/>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17</a:t>
            </a:r>
          </a:p>
        </p:txBody>
      </p:sp>
      <p:sp>
        <p:nvSpPr>
          <p:cNvPr id="13" name="Title 1">
            <a:extLst>
              <a:ext uri="{FF2B5EF4-FFF2-40B4-BE49-F238E27FC236}">
                <a16:creationId xmlns:a16="http://schemas.microsoft.com/office/drawing/2014/main" id="{37371199-FEA5-6E95-A647-275D0E84480D}"/>
              </a:ext>
            </a:extLst>
          </p:cNvPr>
          <p:cNvSpPr>
            <a:spLocks noGrp="1"/>
          </p:cNvSpPr>
          <p:nvPr>
            <p:ph type="title" hasCustomPrompt="1"/>
          </p:nvPr>
        </p:nvSpPr>
        <p:spPr>
          <a:xfrm>
            <a:off x="0" y="-895522"/>
            <a:ext cx="7763774" cy="736963"/>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Tree>
    <p:custDataLst>
      <p:tags r:id="rId1"/>
    </p:custDataLst>
    <p:extLst>
      <p:ext uri="{BB962C8B-B14F-4D97-AF65-F5344CB8AC3E}">
        <p14:creationId xmlns:p14="http://schemas.microsoft.com/office/powerpoint/2010/main" val="33444464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9" name="Rounded Rectangle 16">
            <a:extLst>
              <a:ext uri="{FF2B5EF4-FFF2-40B4-BE49-F238E27FC236}">
                <a16:creationId xmlns:a16="http://schemas.microsoft.com/office/drawing/2014/main" id="{020B54B4-5B9B-309D-94B0-C65301E47FBF}"/>
              </a:ext>
            </a:extLst>
          </p:cNvPr>
          <p:cNvSpPr/>
          <p:nvPr userDrawn="1"/>
        </p:nvSpPr>
        <p:spPr>
          <a:xfrm>
            <a:off x="681871" y="742532"/>
            <a:ext cx="407300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5">
            <a:extLst>
              <a:ext uri="{FF2B5EF4-FFF2-40B4-BE49-F238E27FC236}">
                <a16:creationId xmlns:a16="http://schemas.microsoft.com/office/drawing/2014/main" id="{DA639C94-288D-5EC0-6E22-6F6970C0AE21}"/>
              </a:ext>
            </a:extLst>
          </p:cNvPr>
          <p:cNvSpPr/>
          <p:nvPr userDrawn="1"/>
        </p:nvSpPr>
        <p:spPr>
          <a:xfrm>
            <a:off x="681871" y="2753576"/>
            <a:ext cx="3588471"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25318"/>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2" name="Rectangle: Rounded Corners 2">
            <a:extLst>
              <a:ext uri="{FF2B5EF4-FFF2-40B4-BE49-F238E27FC236}">
                <a16:creationId xmlns:a16="http://schemas.microsoft.com/office/drawing/2014/main" id="{C8E3CA24-C18F-4F0B-E918-B858215B771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194BDC7A-2D5E-42A3-8FB6-D0567718D3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8BDC7FA-FB2F-AEA3-8397-564070CE4F71}"/>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 Lesson intention and success criteria</a:t>
            </a:r>
            <a:endParaRPr lang="en-AU"/>
          </a:p>
        </p:txBody>
      </p:sp>
    </p:spTree>
    <p:extLst>
      <p:ext uri="{BB962C8B-B14F-4D97-AF65-F5344CB8AC3E}">
        <p14:creationId xmlns:p14="http://schemas.microsoft.com/office/powerpoint/2010/main" val="546274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sp>
        <p:nvSpPr>
          <p:cNvPr id="13" name="Rounded Rectangle 16">
            <a:extLst>
              <a:ext uri="{FF2B5EF4-FFF2-40B4-BE49-F238E27FC236}">
                <a16:creationId xmlns:a16="http://schemas.microsoft.com/office/drawing/2014/main" id="{E2B81D91-C682-B74F-E283-8DF0AD45E165}"/>
              </a:ext>
            </a:extLst>
          </p:cNvPr>
          <p:cNvSpPr/>
          <p:nvPr userDrawn="1"/>
        </p:nvSpPr>
        <p:spPr>
          <a:xfrm>
            <a:off x="1850867"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92174D56-E90C-C95C-C2EF-5B4161CF1A72}"/>
              </a:ext>
            </a:extLst>
          </p:cNvPr>
          <p:cNvGrpSpPr/>
          <p:nvPr userDrawn="1"/>
        </p:nvGrpSpPr>
        <p:grpSpPr>
          <a:xfrm>
            <a:off x="0" y="892467"/>
            <a:ext cx="8060635" cy="2029968"/>
            <a:chOff x="0" y="695183"/>
            <a:chExt cx="8060635" cy="2029968"/>
          </a:xfrm>
        </p:grpSpPr>
        <p:sp>
          <p:nvSpPr>
            <p:cNvPr id="18" name="Rounded Rectangle 5">
              <a:extLst>
                <a:ext uri="{FF2B5EF4-FFF2-40B4-BE49-F238E27FC236}">
                  <a16:creationId xmlns:a16="http://schemas.microsoft.com/office/drawing/2014/main" id="{C6E8D825-A7D8-A8AA-6072-41683C630EDB}"/>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sp>
          <p:nvSpPr>
            <p:cNvPr id="15" name="Rounded Rectangle 16">
              <a:extLst>
                <a:ext uri="{FF2B5EF4-FFF2-40B4-BE49-F238E27FC236}">
                  <a16:creationId xmlns:a16="http://schemas.microsoft.com/office/drawing/2014/main" id="{0D78762E-3BE7-94EE-3537-4F94509F7453}"/>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9" name="Rounded Rectangle 16">
            <a:extLst>
              <a:ext uri="{FF2B5EF4-FFF2-40B4-BE49-F238E27FC236}">
                <a16:creationId xmlns:a16="http://schemas.microsoft.com/office/drawing/2014/main" id="{913A5FE4-0DBB-378D-8896-A98AABEFE520}"/>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4111CA99-DEE2-52EE-543B-DA78AE07540A}"/>
              </a:ext>
            </a:extLst>
          </p:cNvPr>
          <p:cNvGrpSpPr/>
          <p:nvPr userDrawn="1"/>
        </p:nvGrpSpPr>
        <p:grpSpPr>
          <a:xfrm>
            <a:off x="2463789" y="4184400"/>
            <a:ext cx="938341" cy="938341"/>
            <a:chOff x="2463789" y="4184400"/>
            <a:chExt cx="938341" cy="938341"/>
          </a:xfrm>
        </p:grpSpPr>
        <p:sp>
          <p:nvSpPr>
            <p:cNvPr id="21" name="Oval 20">
              <a:extLst>
                <a:ext uri="{FF2B5EF4-FFF2-40B4-BE49-F238E27FC236}">
                  <a16:creationId xmlns:a16="http://schemas.microsoft.com/office/drawing/2014/main" id="{DA825D98-DBC4-6C50-887D-D63020D892EE}"/>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lay with solid fill">
              <a:extLst>
                <a:ext uri="{FF2B5EF4-FFF2-40B4-BE49-F238E27FC236}">
                  <a16:creationId xmlns:a16="http://schemas.microsoft.com/office/drawing/2014/main" id="{16F35636-B644-47F6-E140-2A93405EE30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691283" y="4386730"/>
              <a:ext cx="542736" cy="542736"/>
            </a:xfrm>
            <a:prstGeom prst="rect">
              <a:avLst/>
            </a:prstGeom>
          </p:spPr>
        </p:pic>
      </p:grpSp>
      <p:sp>
        <p:nvSpPr>
          <p:cNvPr id="11" name="TextBox 10">
            <a:extLst>
              <a:ext uri="{FF2B5EF4-FFF2-40B4-BE49-F238E27FC236}">
                <a16:creationId xmlns:a16="http://schemas.microsoft.com/office/drawing/2014/main" id="{B4AD64A3-4CB3-4859-6DDD-7F1B1E421F8B}"/>
              </a:ext>
            </a:extLst>
          </p:cNvPr>
          <p:cNvSpPr txBox="1"/>
          <p:nvPr userDrawn="1"/>
        </p:nvSpPr>
        <p:spPr>
          <a:xfrm>
            <a:off x="3591525" y="3850381"/>
            <a:ext cx="7724176" cy="1682577"/>
          </a:xfrm>
          <a:prstGeom prst="rect">
            <a:avLst/>
          </a:prstGeom>
          <a:noFill/>
        </p:spPr>
        <p:txBody>
          <a:bodyPr wrap="square" rtlCol="0">
            <a:spAutoFit/>
          </a:bodyPr>
          <a:lstStyle/>
          <a:p>
            <a:pPr>
              <a:lnSpc>
                <a:spcPts val="6000"/>
              </a:lnSpc>
            </a:pPr>
            <a:r>
              <a:rPr lang="en-AU" sz="6000" b="1">
                <a:solidFill>
                  <a:schemeClr val="bg1"/>
                </a:solidFill>
                <a:latin typeface="Calibri" panose="020F0502020204030204" pitchFamily="34" charset="0"/>
                <a:ea typeface="Calibri" panose="020F0502020204030204" pitchFamily="34" charset="0"/>
                <a:cs typeface="Calibri" panose="020F0502020204030204" pitchFamily="34" charset="0"/>
              </a:rPr>
              <a:t>Start of </a:t>
            </a:r>
          </a:p>
          <a:p>
            <a:pPr>
              <a:lnSpc>
                <a:spcPts val="6000"/>
              </a:lnSpc>
            </a:pPr>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morphology lesson</a:t>
            </a:r>
          </a:p>
        </p:txBody>
      </p:sp>
      <p:pic>
        <p:nvPicPr>
          <p:cNvPr id="26" name="Graphic 25" descr="Badge Tick1 with solid fill">
            <a:extLst>
              <a:ext uri="{FF2B5EF4-FFF2-40B4-BE49-F238E27FC236}">
                <a16:creationId xmlns:a16="http://schemas.microsoft.com/office/drawing/2014/main" id="{8D068897-7731-2503-309E-E0254D43A95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302128" y="1278054"/>
            <a:ext cx="1185510" cy="1185510"/>
          </a:xfrm>
          <a:prstGeom prst="rect">
            <a:avLst/>
          </a:prstGeom>
        </p:spPr>
      </p:pic>
      <p:sp>
        <p:nvSpPr>
          <p:cNvPr id="2" name="Rectangle: Rounded Corners 2">
            <a:extLst>
              <a:ext uri="{FF2B5EF4-FFF2-40B4-BE49-F238E27FC236}">
                <a16:creationId xmlns:a16="http://schemas.microsoft.com/office/drawing/2014/main" id="{66E80690-CA9A-EDA4-EA1A-87379E0A51F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7F1E2FED-DC3C-540C-2741-44FE5AEC791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2">
            <a:extLst>
              <a:ext uri="{FF2B5EF4-FFF2-40B4-BE49-F238E27FC236}">
                <a16:creationId xmlns:a16="http://schemas.microsoft.com/office/drawing/2014/main" id="{AE680FCF-9FE8-8279-7BD9-6C7BF0DA2DA9}"/>
              </a:ext>
            </a:extLst>
          </p:cNvPr>
          <p:cNvSpPr>
            <a:spLocks noGrp="1"/>
          </p:cNvSpPr>
          <p:nvPr>
            <p:ph type="title" hasCustomPrompt="1"/>
          </p:nvPr>
        </p:nvSpPr>
        <p:spPr>
          <a:xfrm>
            <a:off x="0" y="-1392877"/>
            <a:ext cx="10515600" cy="1325563"/>
          </a:xfrm>
        </p:spPr>
        <p:txBody>
          <a:bodyPr/>
          <a:lstStyle>
            <a:lvl1pPr>
              <a:defRPr/>
            </a:lvl1pPr>
          </a:lstStyle>
          <a:p>
            <a:r>
              <a:rPr lang="en-US"/>
              <a:t>Slide # End of review, start of lesson</a:t>
            </a:r>
            <a:endParaRPr lang="en-AU"/>
          </a:p>
        </p:txBody>
      </p:sp>
    </p:spTree>
    <p:extLst>
      <p:ext uri="{BB962C8B-B14F-4D97-AF65-F5344CB8AC3E}">
        <p14:creationId xmlns:p14="http://schemas.microsoft.com/office/powerpoint/2010/main" val="35702445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
        <p:nvSpPr>
          <p:cNvPr id="11" name="Rectangle: Rounded Corners 2">
            <a:extLst>
              <a:ext uri="{FF2B5EF4-FFF2-40B4-BE49-F238E27FC236}">
                <a16:creationId xmlns:a16="http://schemas.microsoft.com/office/drawing/2014/main" id="{AF2006D1-3317-BB20-ED9F-0AA10D6E461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0FA8CAE8-5204-26C0-4003-57CDB49E9C4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5">
            <a:extLst>
              <a:ext uri="{FF2B5EF4-FFF2-40B4-BE49-F238E27FC236}">
                <a16:creationId xmlns:a16="http://schemas.microsoft.com/office/drawing/2014/main" id="{D51F9A19-592E-18AA-3A70-AF0B20C93339}"/>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extLst>
      <p:ext uri="{BB962C8B-B14F-4D97-AF65-F5344CB8AC3E}">
        <p14:creationId xmlns:p14="http://schemas.microsoft.com/office/powerpoint/2010/main" val="8285656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317FA38-AF31-2ADB-A919-E877FFE68C07}"/>
              </a:ext>
            </a:extLst>
          </p:cNvPr>
          <p:cNvSpPr txBox="1">
            <a:spLocks/>
          </p:cNvSpPr>
          <p:nvPr userDrawn="1"/>
        </p:nvSpPr>
        <p:spPr>
          <a:xfrm>
            <a:off x="285371" y="307816"/>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3" name="Rectangle: Rounded Corners 2">
            <a:extLst>
              <a:ext uri="{FF2B5EF4-FFF2-40B4-BE49-F238E27FC236}">
                <a16:creationId xmlns:a16="http://schemas.microsoft.com/office/drawing/2014/main" id="{76BC12D4-7EA2-F0D3-0848-724B61DECB4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A6EA9AC3-CCA7-0A16-AFD7-538E430338E8}"/>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5">
            <a:extLst>
              <a:ext uri="{FF2B5EF4-FFF2-40B4-BE49-F238E27FC236}">
                <a16:creationId xmlns:a16="http://schemas.microsoft.com/office/drawing/2014/main" id="{735A0856-5087-2982-5F88-50F9722566F1}"/>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extLst>
      <p:ext uri="{BB962C8B-B14F-4D97-AF65-F5344CB8AC3E}">
        <p14:creationId xmlns:p14="http://schemas.microsoft.com/office/powerpoint/2010/main" val="9739403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5" y="301851"/>
            <a:ext cx="460550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CA13EB07-EEC3-8847-AB66-F9DFF0703A2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BD95B3AC-AC63-0241-B3E1-E66860D40E3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85EC612-752D-2647-803A-5AD686ED0D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770E1058-0E51-1A43-A6BE-AE75E820ECC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Rounded Corners 2">
            <a:extLst>
              <a:ext uri="{FF2B5EF4-FFF2-40B4-BE49-F238E27FC236}">
                <a16:creationId xmlns:a16="http://schemas.microsoft.com/office/drawing/2014/main" id="{6B41D635-2321-95D1-7440-37F32020DF1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93F578E7-CCC6-6725-42A8-D9B2141E9693}"/>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6441A276-7A12-A264-2C59-1CE85212AABE}"/>
              </a:ext>
            </a:extLst>
          </p:cNvPr>
          <p:cNvSpPr>
            <a:spLocks noGrp="1"/>
          </p:cNvSpPr>
          <p:nvPr>
            <p:ph type="title" hasCustomPrompt="1"/>
          </p:nvPr>
        </p:nvSpPr>
        <p:spPr>
          <a:xfrm>
            <a:off x="0" y="-1421073"/>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58297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283764" y="301852"/>
            <a:ext cx="1840189"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72444A57-DE5C-57EE-F1B8-FCC28E7D50F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0AEC3178-25CB-4DAE-0629-666BE6C4661A}"/>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F1D6EC45-EC60-78A6-7D09-86B1C81E6249}"/>
              </a:ext>
            </a:extLst>
          </p:cNvPr>
          <p:cNvSpPr>
            <a:spLocks noGrp="1"/>
          </p:cNvSpPr>
          <p:nvPr>
            <p:ph type="title" hasCustomPrompt="1"/>
          </p:nvPr>
        </p:nvSpPr>
        <p:spPr>
          <a:xfrm>
            <a:off x="12032" y="-1423726"/>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8439230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
        <p:nvSpPr>
          <p:cNvPr id="6" name="Rectangle: Rounded Corners 2">
            <a:extLst>
              <a:ext uri="{FF2B5EF4-FFF2-40B4-BE49-F238E27FC236}">
                <a16:creationId xmlns:a16="http://schemas.microsoft.com/office/drawing/2014/main" id="{67229B6B-43A1-CF44-BBFA-642817C7472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56705F0A-C88F-F06D-9824-6D9F92D4771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5">
            <a:extLst>
              <a:ext uri="{FF2B5EF4-FFF2-40B4-BE49-F238E27FC236}">
                <a16:creationId xmlns:a16="http://schemas.microsoft.com/office/drawing/2014/main" id="{FCFF3281-8C1B-98CC-92B5-D887A58F9BF6}"/>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custDataLst>
      <p:tags r:id="rId1"/>
    </p:custDataLst>
    <p:extLst>
      <p:ext uri="{BB962C8B-B14F-4D97-AF65-F5344CB8AC3E}">
        <p14:creationId xmlns:p14="http://schemas.microsoft.com/office/powerpoint/2010/main" val="31852531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Rounded Corners 2">
            <a:extLst>
              <a:ext uri="{FF2B5EF4-FFF2-40B4-BE49-F238E27FC236}">
                <a16:creationId xmlns:a16="http://schemas.microsoft.com/office/drawing/2014/main" id="{B85A7D34-6453-3DBF-4D0E-B9FD3333066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E54740FD-1B98-1CC9-948B-24C84B60960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5">
            <a:extLst>
              <a:ext uri="{FF2B5EF4-FFF2-40B4-BE49-F238E27FC236}">
                <a16:creationId xmlns:a16="http://schemas.microsoft.com/office/drawing/2014/main" id="{28C5B1E2-B85F-BA97-EDAE-FA5C7D91FC9A}"/>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custDataLst>
      <p:tags r:id="rId1"/>
    </p:custDataLst>
    <p:extLst>
      <p:ext uri="{BB962C8B-B14F-4D97-AF65-F5344CB8AC3E}">
        <p14:creationId xmlns:p14="http://schemas.microsoft.com/office/powerpoint/2010/main" val="40396978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I do + Pen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4" name="Rounded Rectangle 5">
            <a:extLst>
              <a:ext uri="{FF2B5EF4-FFF2-40B4-BE49-F238E27FC236}">
                <a16:creationId xmlns:a16="http://schemas.microsoft.com/office/drawing/2014/main" id="{A1D13485-A150-2B86-FB2D-6FBD7F91065C}"/>
              </a:ext>
            </a:extLst>
          </p:cNvPr>
          <p:cNvSpPr/>
          <p:nvPr userDrawn="1"/>
        </p:nvSpPr>
        <p:spPr>
          <a:xfrm>
            <a:off x="285371" y="299356"/>
            <a:ext cx="1448538"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B130EE0-AB9E-28DD-C2A9-9B0F4DFF20AD}"/>
              </a:ext>
            </a:extLst>
          </p:cNvPr>
          <p:cNvSpPr txBox="1">
            <a:spLocks/>
          </p:cNvSpPr>
          <p:nvPr userDrawn="1"/>
        </p:nvSpPr>
        <p:spPr>
          <a:xfrm>
            <a:off x="285371" y="307816"/>
            <a:ext cx="1448538" cy="6378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pic>
        <p:nvPicPr>
          <p:cNvPr id="3" name="Picture 2">
            <a:extLst>
              <a:ext uri="{FF2B5EF4-FFF2-40B4-BE49-F238E27FC236}">
                <a16:creationId xmlns:a16="http://schemas.microsoft.com/office/drawing/2014/main" id="{0C786C6D-85C0-7B04-3142-38ACFA7CB51A}"/>
              </a:ext>
            </a:extLst>
          </p:cNvPr>
          <p:cNvPicPr>
            <a:picLocks noChangeAspect="1"/>
          </p:cNvPicPr>
          <p:nvPr userDrawn="1"/>
        </p:nvPicPr>
        <p:blipFill>
          <a:blip r:embed="rId5"/>
          <a:stretch>
            <a:fillRect/>
          </a:stretch>
        </p:blipFill>
        <p:spPr>
          <a:xfrm>
            <a:off x="10142262" y="269788"/>
            <a:ext cx="688908" cy="688908"/>
          </a:xfrm>
          <a:prstGeom prst="rect">
            <a:avLst/>
          </a:prstGeom>
        </p:spPr>
      </p:pic>
      <p:sp>
        <p:nvSpPr>
          <p:cNvPr id="2" name="Rectangle: Rounded Corners 3">
            <a:extLst>
              <a:ext uri="{FF2B5EF4-FFF2-40B4-BE49-F238E27FC236}">
                <a16:creationId xmlns:a16="http://schemas.microsoft.com/office/drawing/2014/main" id="{910218C3-F7A6-75DA-7E84-53597EAD275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2103B27E-3C6B-1E47-6021-4C5533FECAC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7">
            <a:extLst>
              <a:ext uri="{FF2B5EF4-FFF2-40B4-BE49-F238E27FC236}">
                <a16:creationId xmlns:a16="http://schemas.microsoft.com/office/drawing/2014/main" id="{DA5794BE-5B32-86A0-7362-3B9D56E9A68D}"/>
              </a:ext>
            </a:extLst>
          </p:cNvPr>
          <p:cNvSpPr>
            <a:spLocks noGrp="1"/>
          </p:cNvSpPr>
          <p:nvPr>
            <p:ph type="title" hasCustomPrompt="1"/>
          </p:nvPr>
        </p:nvSpPr>
        <p:spPr>
          <a:xfrm>
            <a:off x="0" y="-152525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4497086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Rectangle: Rounded Corners 3">
            <a:extLst>
              <a:ext uri="{FF2B5EF4-FFF2-40B4-BE49-F238E27FC236}">
                <a16:creationId xmlns:a16="http://schemas.microsoft.com/office/drawing/2014/main" id="{7C7E9051-53A8-8E89-7BC3-58F852310E8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BDEB92D5-3C47-E109-D078-6B3DC3910EF9}"/>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07802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Rounded Corners 3">
            <a:extLst>
              <a:ext uri="{FF2B5EF4-FFF2-40B4-BE49-F238E27FC236}">
                <a16:creationId xmlns:a16="http://schemas.microsoft.com/office/drawing/2014/main" id="{4A647520-438E-F839-ACAD-4DDFAF939D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6BDFDBC2-45EA-D714-D77A-201B0D695043}"/>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Tree>
    <p:custDataLst>
      <p:tags r:id="rId1"/>
    </p:custDataLst>
    <p:extLst>
      <p:ext uri="{BB962C8B-B14F-4D97-AF65-F5344CB8AC3E}">
        <p14:creationId xmlns:p14="http://schemas.microsoft.com/office/powerpoint/2010/main" val="155203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 do _suffix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BD956BE2-48BF-D9DE-4AC6-4E928FA05EAB}"/>
              </a:ext>
            </a:extLst>
          </p:cNvPr>
          <p:cNvGrpSpPr/>
          <p:nvPr userDrawn="1"/>
        </p:nvGrpSpPr>
        <p:grpSpPr>
          <a:xfrm>
            <a:off x="342081" y="287673"/>
            <a:ext cx="3004968" cy="645960"/>
            <a:chOff x="342081" y="287673"/>
            <a:chExt cx="2603832" cy="645960"/>
          </a:xfrm>
        </p:grpSpPr>
        <p:sp>
          <p:nvSpPr>
            <p:cNvPr id="6" name="Rounded Rectangle 5">
              <a:extLst>
                <a:ext uri="{FF2B5EF4-FFF2-40B4-BE49-F238E27FC236}">
                  <a16:creationId xmlns:a16="http://schemas.microsoft.com/office/drawing/2014/main" id="{69D45BEF-344B-2A4B-972E-72093ED9016C}"/>
                </a:ext>
              </a:extLst>
            </p:cNvPr>
            <p:cNvSpPr/>
            <p:nvPr userDrawn="1"/>
          </p:nvSpPr>
          <p:spPr>
            <a:xfrm>
              <a:off x="342081" y="287673"/>
              <a:ext cx="260383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357081" y="292967"/>
              <a:ext cx="2588832"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gr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4" name="Rectangle: Rounded Corners 2">
            <a:extLst>
              <a:ext uri="{FF2B5EF4-FFF2-40B4-BE49-F238E27FC236}">
                <a16:creationId xmlns:a16="http://schemas.microsoft.com/office/drawing/2014/main" id="{6B715EB4-A52D-2301-53ED-4ACE3E528B4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BA6DE629-20DE-8530-0178-CF17E59D0F7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5">
            <a:extLst>
              <a:ext uri="{FF2B5EF4-FFF2-40B4-BE49-F238E27FC236}">
                <a16:creationId xmlns:a16="http://schemas.microsoft.com/office/drawing/2014/main" id="{F2D78351-711C-D2A7-935B-CD4031EC526D}"/>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Tree>
    <p:extLst>
      <p:ext uri="{BB962C8B-B14F-4D97-AF65-F5344CB8AC3E}">
        <p14:creationId xmlns:p14="http://schemas.microsoft.com/office/powerpoint/2010/main" val="276283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 do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F339E29-A413-B24D-8736-E3FA92F482EF}"/>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grpSp>
        <p:nvGrpSpPr>
          <p:cNvPr id="2" name="Group 1">
            <a:extLst>
              <a:ext uri="{FF2B5EF4-FFF2-40B4-BE49-F238E27FC236}">
                <a16:creationId xmlns:a16="http://schemas.microsoft.com/office/drawing/2014/main" id="{9169B04E-3218-7A4E-8AA4-5E232457B921}"/>
              </a:ext>
            </a:extLst>
          </p:cNvPr>
          <p:cNvGrpSpPr/>
          <p:nvPr userDrawn="1"/>
        </p:nvGrpSpPr>
        <p:grpSpPr>
          <a:xfrm>
            <a:off x="11029911" y="291263"/>
            <a:ext cx="876718" cy="645960"/>
            <a:chOff x="11029911" y="291263"/>
            <a:chExt cx="876718" cy="645960"/>
          </a:xfrm>
        </p:grpSpPr>
        <p:sp>
          <p:nvSpPr>
            <p:cNvPr id="11" name="Rounded Rectangle 10">
              <a:extLst>
                <a:ext uri="{FF2B5EF4-FFF2-40B4-BE49-F238E27FC236}">
                  <a16:creationId xmlns:a16="http://schemas.microsoft.com/office/drawing/2014/main" id="{3EC0EA82-5D56-F249-859D-B023DC135C59}"/>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CD6A19E8-EE0E-F44C-A6A8-2DAC2F8EC03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ectangle: Rounded Corners 2">
            <a:extLst>
              <a:ext uri="{FF2B5EF4-FFF2-40B4-BE49-F238E27FC236}">
                <a16:creationId xmlns:a16="http://schemas.microsoft.com/office/drawing/2014/main" id="{876F5809-C5A4-E74C-C254-0E21734698A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D0380054-B3B3-D004-5DFE-E4ACCE6F582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88F99365-4EC8-9C40-36E0-41239F01CC6E}"/>
              </a:ext>
            </a:extLst>
          </p:cNvPr>
          <p:cNvSpPr>
            <a:spLocks noGrp="1"/>
          </p:cNvSpPr>
          <p:nvPr>
            <p:ph type="title" hasCustomPrompt="1"/>
          </p:nvPr>
        </p:nvSpPr>
        <p:spPr>
          <a:xfrm>
            <a:off x="12032"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2358301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 do + Pen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5406316B-C099-2C43-9751-0BA20D9624C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nvGrpSpPr>
          <p:cNvPr id="2" name="Group 1">
            <a:extLst>
              <a:ext uri="{FF2B5EF4-FFF2-40B4-BE49-F238E27FC236}">
                <a16:creationId xmlns:a16="http://schemas.microsoft.com/office/drawing/2014/main" id="{203FB0AF-7A65-0747-9A74-BDE60BABF39F}"/>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ectangle: Rounded Corners 2">
            <a:extLst>
              <a:ext uri="{FF2B5EF4-FFF2-40B4-BE49-F238E27FC236}">
                <a16:creationId xmlns:a16="http://schemas.microsoft.com/office/drawing/2014/main" id="{EF9C81A6-55D4-E582-2401-21A2B27A25B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6A06D702-D2A4-39C4-0DC0-43ADFFB443CC}"/>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2D5D78A6-9855-0D2B-344D-8E43E5194F4F}"/>
              </a:ext>
            </a:extLst>
          </p:cNvPr>
          <p:cNvSpPr>
            <a:spLocks noGrp="1"/>
          </p:cNvSpPr>
          <p:nvPr>
            <p:ph type="title" hasCustomPrompt="1"/>
          </p:nvPr>
        </p:nvSpPr>
        <p:spPr>
          <a:xfrm>
            <a:off x="12032"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587825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e do + Pen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203FB0AF-7A65-0747-9A74-BDE60BABF39F}"/>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pic>
        <p:nvPicPr>
          <p:cNvPr id="5" name="Graphic 4" descr="Teacher outline">
            <a:extLst>
              <a:ext uri="{FF2B5EF4-FFF2-40B4-BE49-F238E27FC236}">
                <a16:creationId xmlns:a16="http://schemas.microsoft.com/office/drawing/2014/main" id="{1DFC04E3-1C3A-13D2-F43E-7535197A72D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42240" y="262776"/>
            <a:ext cx="688952" cy="688952"/>
          </a:xfrm>
          <a:prstGeom prst="rect">
            <a:avLst/>
          </a:prstGeom>
        </p:spPr>
      </p:pic>
      <p:sp>
        <p:nvSpPr>
          <p:cNvPr id="3" name="Rectangle: Rounded Corners 2">
            <a:extLst>
              <a:ext uri="{FF2B5EF4-FFF2-40B4-BE49-F238E27FC236}">
                <a16:creationId xmlns:a16="http://schemas.microsoft.com/office/drawing/2014/main" id="{62C3C290-E5E2-BA7E-9044-11DDFC73B07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71FBC095-AA5E-D271-B173-ED8624A9FEE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01C29726-A63D-FCF0-C18B-1164F3FCED9C}"/>
              </a:ext>
            </a:extLst>
          </p:cNvPr>
          <p:cNvSpPr>
            <a:spLocks noGrp="1"/>
          </p:cNvSpPr>
          <p:nvPr>
            <p:ph type="title" hasCustomPrompt="1"/>
          </p:nvPr>
        </p:nvSpPr>
        <p:spPr>
          <a:xfrm>
            <a:off x="12032"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31751233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e do + Read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Glasses outline">
            <a:extLst>
              <a:ext uri="{FF2B5EF4-FFF2-40B4-BE49-F238E27FC236}">
                <a16:creationId xmlns:a16="http://schemas.microsoft.com/office/drawing/2014/main" id="{C97F2879-50E5-64BA-BC2C-099E1ADC59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pic>
        <p:nvPicPr>
          <p:cNvPr id="2" name="Graphic 1" descr="Classroom outline">
            <a:extLst>
              <a:ext uri="{FF2B5EF4-FFF2-40B4-BE49-F238E27FC236}">
                <a16:creationId xmlns:a16="http://schemas.microsoft.com/office/drawing/2014/main" id="{805080B1-18A1-92C9-14F9-69D3C9F45F0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80290" y="307816"/>
            <a:ext cx="612851" cy="612851"/>
          </a:xfrm>
          <a:prstGeom prst="rect">
            <a:avLst/>
          </a:prstGeom>
        </p:spPr>
      </p:pic>
      <p:sp>
        <p:nvSpPr>
          <p:cNvPr id="3" name="Rectangle: Rounded Corners 2">
            <a:extLst>
              <a:ext uri="{FF2B5EF4-FFF2-40B4-BE49-F238E27FC236}">
                <a16:creationId xmlns:a16="http://schemas.microsoft.com/office/drawing/2014/main" id="{29A7D285-F8E1-E564-4A34-F6CC8DE4170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50457673-9B8C-0AA3-F071-3F304EECBF8D}"/>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4A439A1-DF91-423B-33F6-D9C0FEA9D749}"/>
              </a:ext>
            </a:extLst>
          </p:cNvPr>
          <p:cNvSpPr>
            <a:spLocks noGrp="1"/>
          </p:cNvSpPr>
          <p:nvPr>
            <p:ph type="title" hasCustomPrompt="1"/>
          </p:nvPr>
        </p:nvSpPr>
        <p:spPr>
          <a:xfrm>
            <a:off x="12032"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4115108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I do + read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FF68A8D2-5B7D-72BE-D4F1-FCD459D894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2240" y="262776"/>
            <a:ext cx="688952" cy="688952"/>
          </a:xfrm>
          <a:prstGeom prst="rect">
            <a:avLst/>
          </a:prstGeom>
        </p:spPr>
      </p:pic>
      <p:pic>
        <p:nvPicPr>
          <p:cNvPr id="3" name="Graphic 2" descr="Glasses outline">
            <a:extLst>
              <a:ext uri="{FF2B5EF4-FFF2-40B4-BE49-F238E27FC236}">
                <a16:creationId xmlns:a16="http://schemas.microsoft.com/office/drawing/2014/main" id="{45D7C81A-6CE5-4C76-432B-7CB7743556C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2">
            <a:extLst>
              <a:ext uri="{FF2B5EF4-FFF2-40B4-BE49-F238E27FC236}">
                <a16:creationId xmlns:a16="http://schemas.microsoft.com/office/drawing/2014/main" id="{38FF228B-2D19-BA50-332B-0AD73F60F73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1D7B14DA-7EF6-9096-DCD1-D5FBD9E4C11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00AF780-39DD-9A8A-6813-D672BCE750F4}"/>
              </a:ext>
            </a:extLst>
          </p:cNvPr>
          <p:cNvSpPr>
            <a:spLocks noGrp="1"/>
          </p:cNvSpPr>
          <p:nvPr>
            <p:ph type="title" hasCustomPrompt="1"/>
          </p:nvPr>
        </p:nvSpPr>
        <p:spPr>
          <a:xfrm>
            <a:off x="12032" y="-1423726"/>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37519761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I do + write  BLANK 6: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FF68A8D2-5B7D-72BE-D4F1-FCD459D894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2240" y="262776"/>
            <a:ext cx="688952" cy="688952"/>
          </a:xfrm>
          <a:prstGeom prst="rect">
            <a:avLst/>
          </a:prstGeom>
        </p:spPr>
      </p:pic>
      <p:grpSp>
        <p:nvGrpSpPr>
          <p:cNvPr id="2" name="Group 1">
            <a:extLst>
              <a:ext uri="{FF2B5EF4-FFF2-40B4-BE49-F238E27FC236}">
                <a16:creationId xmlns:a16="http://schemas.microsoft.com/office/drawing/2014/main" id="{87A2103D-4D5C-8789-E8BC-4D71838D4EC3}"/>
              </a:ext>
            </a:extLst>
          </p:cNvPr>
          <p:cNvGrpSpPr/>
          <p:nvPr userDrawn="1"/>
        </p:nvGrpSpPr>
        <p:grpSpPr>
          <a:xfrm>
            <a:off x="11029911" y="291263"/>
            <a:ext cx="876718" cy="645960"/>
            <a:chOff x="11029911" y="291263"/>
            <a:chExt cx="876718" cy="645960"/>
          </a:xfrm>
        </p:grpSpPr>
        <p:sp>
          <p:nvSpPr>
            <p:cNvPr id="5" name="Rounded Rectangle 16">
              <a:extLst>
                <a:ext uri="{FF2B5EF4-FFF2-40B4-BE49-F238E27FC236}">
                  <a16:creationId xmlns:a16="http://schemas.microsoft.com/office/drawing/2014/main" id="{02C44221-AAC4-3D8E-C2C8-577B14C8204C}"/>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4FE4D572-95A8-BF84-3202-7883F238740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ectangle: Rounded Corners 2">
            <a:extLst>
              <a:ext uri="{FF2B5EF4-FFF2-40B4-BE49-F238E27FC236}">
                <a16:creationId xmlns:a16="http://schemas.microsoft.com/office/drawing/2014/main" id="{0F987363-6AD7-FD4E-A1FA-7355B16EAAD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EB920A55-DE06-82DF-0DE6-FDC9A806E6C5}"/>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4D2DD47E-8334-37A7-A176-46FD79652D98}"/>
              </a:ext>
            </a:extLst>
          </p:cNvPr>
          <p:cNvSpPr>
            <a:spLocks noGrp="1"/>
          </p:cNvSpPr>
          <p:nvPr>
            <p:ph type="title" hasCustomPrompt="1"/>
          </p:nvPr>
        </p:nvSpPr>
        <p:spPr>
          <a:xfrm>
            <a:off x="12032" y="-1423726"/>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549985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0" y="-1518266"/>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17/12/2025</a:t>
            </a:fld>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20" r:id="rId1"/>
    <p:sldLayoutId id="2147483703" r:id="rId2"/>
    <p:sldLayoutId id="2147483723" r:id="rId3"/>
    <p:sldLayoutId id="2147483702" r:id="rId4"/>
    <p:sldLayoutId id="2147483700" r:id="rId5"/>
    <p:sldLayoutId id="2147483708" r:id="rId6"/>
    <p:sldLayoutId id="2147483706" r:id="rId7"/>
    <p:sldLayoutId id="2147483707" r:id="rId8"/>
    <p:sldLayoutId id="2147483721" r:id="rId9"/>
    <p:sldLayoutId id="2147483701" r:id="rId10"/>
    <p:sldLayoutId id="2147483691" r:id="rId11"/>
    <p:sldLayoutId id="2147483705" r:id="rId12"/>
    <p:sldLayoutId id="2147483694" r:id="rId13"/>
    <p:sldLayoutId id="2147483709" r:id="rId14"/>
    <p:sldLayoutId id="2147483718" r:id="rId15"/>
    <p:sldLayoutId id="2147483719" r:id="rId16"/>
    <p:sldLayoutId id="2147483712" r:id="rId17"/>
    <p:sldLayoutId id="2147483713" r:id="rId18"/>
    <p:sldLayoutId id="2147483722" r:id="rId19"/>
    <p:sldLayoutId id="2147483725" r:id="rId20"/>
    <p:sldLayoutId id="2147483726" r:id="rId21"/>
    <p:sldLayoutId id="2147483729" r:id="rId22"/>
    <p:sldLayoutId id="2147483731" r:id="rId23"/>
    <p:sldLayoutId id="2147483732"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11.xml"/><Relationship Id="rId7" Type="http://schemas.openxmlformats.org/officeDocument/2006/relationships/image" Target="../media/image41.png"/><Relationship Id="rId2" Type="http://schemas.openxmlformats.org/officeDocument/2006/relationships/slideLayout" Target="../slideLayouts/slideLayout1.xml"/><Relationship Id="rId1" Type="http://schemas.openxmlformats.org/officeDocument/2006/relationships/tags" Target="../tags/tag8.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46.pn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2.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32.svg"/><Relationship Id="rId2" Type="http://schemas.openxmlformats.org/officeDocument/2006/relationships/slideLayout" Target="../slideLayouts/slideLayout20.xml"/><Relationship Id="rId1" Type="http://schemas.openxmlformats.org/officeDocument/2006/relationships/tags" Target="../tags/tag6.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18.xml"/><Relationship Id="rId5" Type="http://schemas.openxmlformats.org/officeDocument/2006/relationships/image" Target="../media/image34.sv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notesSlide" Target="../notesSlides/notesSlide24.xml"/><Relationship Id="rId7" Type="http://schemas.openxmlformats.org/officeDocument/2006/relationships/image" Target="../media/image41.png"/><Relationship Id="rId2" Type="http://schemas.openxmlformats.org/officeDocument/2006/relationships/slideLayout" Target="../slideLayouts/slideLayout19.xml"/><Relationship Id="rId1" Type="http://schemas.openxmlformats.org/officeDocument/2006/relationships/tags" Target="../tags/tag21.xml"/><Relationship Id="rId6" Type="http://schemas.openxmlformats.org/officeDocument/2006/relationships/image" Target="../media/image49.png"/><Relationship Id="rId5" Type="http://schemas.openxmlformats.org/officeDocument/2006/relationships/image" Target="../media/image48.svg"/><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53.svg"/><Relationship Id="rId2" Type="http://schemas.openxmlformats.org/officeDocument/2006/relationships/slideLayout" Target="../slideLayouts/slideLayout10.xml"/><Relationship Id="rId1" Type="http://schemas.openxmlformats.org/officeDocument/2006/relationships/tags" Target="../tags/tag22.xml"/><Relationship Id="rId6" Type="http://schemas.openxmlformats.org/officeDocument/2006/relationships/image" Target="../media/image52.png"/><Relationship Id="rId5" Type="http://schemas.openxmlformats.org/officeDocument/2006/relationships/image" Target="../media/image51.svg"/><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34.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1.xml"/><Relationship Id="rId5" Type="http://schemas.openxmlformats.org/officeDocument/2006/relationships/image" Target="../media/image37.pn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3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a:xfrm>
            <a:off x="0" y="-660597"/>
            <a:ext cx="7230140" cy="545929"/>
          </a:xfrm>
        </p:spPr>
        <p:txBody>
          <a:bodyPr/>
          <a:lstStyle/>
          <a:p>
            <a:r>
              <a:rPr lang="en-US" sz="800" b="1" dirty="0">
                <a:solidFill>
                  <a:srgbClr val="E2E8E9"/>
                </a:solidFill>
                <a:latin typeface="+mn-lt"/>
              </a:rPr>
              <a:t>Slide 1 Start of presentation, Suffix er (comparative)</a:t>
            </a:r>
            <a:endParaRPr lang="en-US" sz="800" dirty="0">
              <a:solidFill>
                <a:srgbClr val="E2E8E9"/>
              </a:solidFill>
              <a:latin typeface="+mn-lt"/>
            </a:endParaRPr>
          </a:p>
        </p:txBody>
      </p:sp>
      <p:sp>
        <p:nvSpPr>
          <p:cNvPr id="3" name="TextBox 2">
            <a:extLst>
              <a:ext uri="{FF2B5EF4-FFF2-40B4-BE49-F238E27FC236}">
                <a16:creationId xmlns:a16="http://schemas.microsoft.com/office/drawing/2014/main" id="{554321E6-46C6-D906-1858-8701959AFE45}"/>
              </a:ext>
            </a:extLst>
          </p:cNvPr>
          <p:cNvSpPr txBox="1"/>
          <p:nvPr/>
        </p:nvSpPr>
        <p:spPr>
          <a:xfrm>
            <a:off x="275572" y="2817603"/>
            <a:ext cx="5820428" cy="1384995"/>
          </a:xfrm>
          <a:prstGeom prst="rect">
            <a:avLst/>
          </a:prstGeom>
          <a:noFill/>
        </p:spPr>
        <p:txBody>
          <a:bodyPr wrap="square">
            <a:spAutoFit/>
          </a:bodyPr>
          <a:lstStyle/>
          <a:p>
            <a:pPr algn="ctr"/>
            <a:r>
              <a:rPr lang="en-GB" sz="2800"/>
              <a:t>soft g and c</a:t>
            </a:r>
          </a:p>
          <a:p>
            <a:pPr algn="ctr"/>
            <a:r>
              <a:rPr lang="en-GB" sz="2800" err="1"/>
              <a:t>dge</a:t>
            </a:r>
            <a:r>
              <a:rPr lang="en-GB" sz="2800"/>
              <a:t>   tch   </a:t>
            </a:r>
            <a:r>
              <a:rPr lang="en-GB" sz="2800" err="1"/>
              <a:t>ph</a:t>
            </a:r>
            <a:r>
              <a:rPr lang="en-GB" sz="2800"/>
              <a:t>   </a:t>
            </a:r>
            <a:r>
              <a:rPr lang="en-GB" sz="2800" err="1"/>
              <a:t>kn</a:t>
            </a:r>
            <a:r>
              <a:rPr lang="en-GB" sz="2800"/>
              <a:t>   </a:t>
            </a:r>
          </a:p>
          <a:p>
            <a:pPr algn="ctr"/>
            <a:r>
              <a:rPr lang="en-GB" sz="2800"/>
              <a:t>move   half   gone   both</a:t>
            </a:r>
          </a:p>
        </p:txBody>
      </p:sp>
      <p:sp>
        <p:nvSpPr>
          <p:cNvPr id="8" name="TextBox 7">
            <a:extLst>
              <a:ext uri="{FF2B5EF4-FFF2-40B4-BE49-F238E27FC236}">
                <a16:creationId xmlns:a16="http://schemas.microsoft.com/office/drawing/2014/main" id="{007DE339-2F16-A9C2-01B2-1A5A32C61C4F}"/>
              </a:ext>
            </a:extLst>
          </p:cNvPr>
          <p:cNvSpPr txBox="1"/>
          <p:nvPr/>
        </p:nvSpPr>
        <p:spPr>
          <a:xfrm>
            <a:off x="6026725" y="3636226"/>
            <a:ext cx="5837382" cy="5909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3600" b="1" i="0" u="none" strike="noStrike" kern="1200" cap="none" spc="0" normalizeH="0" baseline="0" noProof="0">
                <a:ln>
                  <a:noFill/>
                </a:ln>
                <a:solidFill>
                  <a:srgbClr val="0E1E42"/>
                </a:solidFill>
                <a:effectLst/>
                <a:uLnTx/>
                <a:uFillTx/>
                <a:latin typeface="Calibri" panose="020F0502020204030204"/>
                <a:ea typeface="+mn-ea"/>
                <a:cs typeface="+mn-cs"/>
              </a:rPr>
              <a:t>Suffix -er (comparative)</a:t>
            </a:r>
            <a:endParaRPr lang="en-US" sz="3600" b="1">
              <a:solidFill>
                <a:srgbClr val="0E1E42"/>
              </a:solidFill>
              <a:latin typeface="Calibri" panose="020F0502020204030204"/>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705BC-D015-D06A-26D0-416C07CF74F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0C25FC5-5321-A8D4-56FF-DCFA978EFFF9}"/>
              </a:ext>
            </a:extLst>
          </p:cNvPr>
          <p:cNvSpPr>
            <a:spLocks noGrp="1"/>
          </p:cNvSpPr>
          <p:nvPr>
            <p:ph type="title"/>
          </p:nvPr>
        </p:nvSpPr>
        <p:spPr>
          <a:xfrm>
            <a:off x="0" y="-1177572"/>
            <a:ext cx="10515600" cy="1325563"/>
          </a:xfrm>
        </p:spPr>
        <p:txBody>
          <a:bodyPr/>
          <a:lstStyle/>
          <a:p>
            <a:r>
              <a:rPr lang="en-US" sz="800">
                <a:solidFill>
                  <a:srgbClr val="E2E8E9"/>
                </a:solidFill>
                <a:latin typeface="+mn-lt"/>
              </a:rPr>
              <a:t>Slide 10 End of review, start of lesson</a:t>
            </a:r>
            <a:endParaRPr lang="en-AU" sz="800">
              <a:solidFill>
                <a:srgbClr val="E2E8E9"/>
              </a:solidFill>
              <a:latin typeface="+mn-lt"/>
            </a:endParaRPr>
          </a:p>
        </p:txBody>
      </p:sp>
    </p:spTree>
    <p:custDataLst>
      <p:tags r:id="rId1"/>
    </p:custDataLst>
    <p:extLst>
      <p:ext uri="{BB962C8B-B14F-4D97-AF65-F5344CB8AC3E}">
        <p14:creationId xmlns:p14="http://schemas.microsoft.com/office/powerpoint/2010/main" val="2250366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C50A8-99D4-9C4E-8D74-2C010FA2CFBC}"/>
              </a:ext>
            </a:extLst>
          </p:cNvPr>
          <p:cNvSpPr>
            <a:spLocks noGrp="1"/>
          </p:cNvSpPr>
          <p:nvPr>
            <p:ph type="title" idx="4294967295"/>
          </p:nvPr>
        </p:nvSpPr>
        <p:spPr>
          <a:xfrm>
            <a:off x="-2660" y="-980501"/>
            <a:ext cx="7546590" cy="892927"/>
          </a:xfrm>
        </p:spPr>
        <p:txBody>
          <a:bodyPr/>
          <a:lstStyle/>
          <a:p>
            <a:pPr algn="l"/>
            <a:r>
              <a:rPr lang="en-US" sz="800">
                <a:solidFill>
                  <a:srgbClr val="E2E8E9"/>
                </a:solidFill>
                <a:latin typeface="+mn-lt"/>
              </a:rPr>
              <a:t>Slide 11 Revision: adjectives</a:t>
            </a:r>
          </a:p>
        </p:txBody>
      </p:sp>
      <p:sp>
        <p:nvSpPr>
          <p:cNvPr id="7" name="TextBox 6">
            <a:extLst>
              <a:ext uri="{FF2B5EF4-FFF2-40B4-BE49-F238E27FC236}">
                <a16:creationId xmlns:a16="http://schemas.microsoft.com/office/drawing/2014/main" id="{483AB888-EDC3-8076-740C-D5334E57B9D1}"/>
              </a:ext>
            </a:extLst>
          </p:cNvPr>
          <p:cNvSpPr txBox="1"/>
          <p:nvPr/>
        </p:nvSpPr>
        <p:spPr>
          <a:xfrm>
            <a:off x="523703" y="346753"/>
            <a:ext cx="6747252" cy="769441"/>
          </a:xfrm>
          <a:prstGeom prst="rect">
            <a:avLst/>
          </a:prstGeom>
          <a:noFill/>
        </p:spPr>
        <p:txBody>
          <a:bodyPr wrap="square" rtlCol="0">
            <a:spAutoFit/>
          </a:bodyPr>
          <a:lstStyle/>
          <a:p>
            <a:r>
              <a:rPr lang="en-US" sz="4400" b="1">
                <a:solidFill>
                  <a:srgbClr val="0E1E42"/>
                </a:solidFill>
                <a:latin typeface="Calibri" panose="020F0502020204030204" pitchFamily="34" charset="0"/>
                <a:ea typeface="Verdana" panose="020B0604030504040204" pitchFamily="34" charset="0"/>
                <a:cs typeface="Calibri" panose="020F0502020204030204" pitchFamily="34" charset="0"/>
              </a:rPr>
              <a:t>Revision: adjectives</a:t>
            </a:r>
            <a:endParaRPr lang="en-AU"/>
          </a:p>
        </p:txBody>
      </p:sp>
      <p:pic>
        <p:nvPicPr>
          <p:cNvPr id="11" name="Picture 10" descr="cold">
            <a:extLst>
              <a:ext uri="{FF2B5EF4-FFF2-40B4-BE49-F238E27FC236}">
                <a16:creationId xmlns:a16="http://schemas.microsoft.com/office/drawing/2014/main" id="{2149FD2A-E37D-BE92-9A6C-FA0BD34A703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7853" y="2258783"/>
            <a:ext cx="1764107" cy="1764107"/>
          </a:xfrm>
          <a:prstGeom prst="rect">
            <a:avLst/>
          </a:prstGeom>
        </p:spPr>
      </p:pic>
      <p:pic>
        <p:nvPicPr>
          <p:cNvPr id="13" name="Picture 12" descr="tall">
            <a:extLst>
              <a:ext uri="{FF2B5EF4-FFF2-40B4-BE49-F238E27FC236}">
                <a16:creationId xmlns:a16="http://schemas.microsoft.com/office/drawing/2014/main" id="{C66FFA9B-8C06-2293-2A1B-E2A07362632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4306" y="2389812"/>
            <a:ext cx="1242583" cy="1499248"/>
          </a:xfrm>
          <a:prstGeom prst="rect">
            <a:avLst/>
          </a:prstGeom>
        </p:spPr>
      </p:pic>
      <p:pic>
        <p:nvPicPr>
          <p:cNvPr id="4" name="Picture 3" descr="quick">
            <a:extLst>
              <a:ext uri="{FF2B5EF4-FFF2-40B4-BE49-F238E27FC236}">
                <a16:creationId xmlns:a16="http://schemas.microsoft.com/office/drawing/2014/main" id="{B5746FBC-4F3C-6629-955A-EA8F6DCE91D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7999235" y="2323444"/>
            <a:ext cx="1630356" cy="1630356"/>
          </a:xfrm>
          <a:prstGeom prst="rect">
            <a:avLst/>
          </a:prstGeom>
        </p:spPr>
      </p:pic>
      <p:pic>
        <p:nvPicPr>
          <p:cNvPr id="15" name="Picture 14" descr="thin">
            <a:extLst>
              <a:ext uri="{FF2B5EF4-FFF2-40B4-BE49-F238E27FC236}">
                <a16:creationId xmlns:a16="http://schemas.microsoft.com/office/drawing/2014/main" id="{A2EB8194-58EE-434A-1487-631CF921D70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536299" y="3953800"/>
            <a:ext cx="1656467" cy="2109976"/>
          </a:xfrm>
          <a:prstGeom prst="rect">
            <a:avLst/>
          </a:prstGeom>
        </p:spPr>
      </p:pic>
      <p:pic>
        <p:nvPicPr>
          <p:cNvPr id="19" name="Picture 18" descr="old">
            <a:extLst>
              <a:ext uri="{FF2B5EF4-FFF2-40B4-BE49-F238E27FC236}">
                <a16:creationId xmlns:a16="http://schemas.microsoft.com/office/drawing/2014/main" id="{72EAD33B-F5A0-1324-564D-F9CF5065DBF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221275" y="4180195"/>
            <a:ext cx="1499250" cy="1499250"/>
          </a:xfrm>
          <a:prstGeom prst="rect">
            <a:avLst/>
          </a:prstGeom>
        </p:spPr>
      </p:pic>
      <p:pic>
        <p:nvPicPr>
          <p:cNvPr id="17" name="Picture 16" descr="strong">
            <a:extLst>
              <a:ext uri="{FF2B5EF4-FFF2-40B4-BE49-F238E27FC236}">
                <a16:creationId xmlns:a16="http://schemas.microsoft.com/office/drawing/2014/main" id="{7B4CEA14-6325-2B8A-7AAB-42AC80F854FD}"/>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0124556" y="4199688"/>
            <a:ext cx="1412533" cy="1412533"/>
          </a:xfrm>
          <a:prstGeom prst="rect">
            <a:avLst/>
          </a:prstGeom>
        </p:spPr>
      </p:pic>
    </p:spTree>
    <p:custDataLst>
      <p:tags r:id="rId1"/>
    </p:custDataLst>
    <p:extLst>
      <p:ext uri="{BB962C8B-B14F-4D97-AF65-F5344CB8AC3E}">
        <p14:creationId xmlns:p14="http://schemas.microsoft.com/office/powerpoint/2010/main" val="1729348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45A55-CEB3-3D43-B6BD-FB6123A2983E}"/>
              </a:ext>
            </a:extLst>
          </p:cNvPr>
          <p:cNvSpPr>
            <a:spLocks noGrp="1"/>
          </p:cNvSpPr>
          <p:nvPr>
            <p:ph type="title"/>
          </p:nvPr>
        </p:nvSpPr>
        <p:spPr>
          <a:xfrm>
            <a:off x="0" y="-800201"/>
            <a:ext cx="10572750" cy="625578"/>
          </a:xfrm>
        </p:spPr>
        <p:txBody>
          <a:bodyPr/>
          <a:lstStyle/>
          <a:p>
            <a:r>
              <a:rPr lang="en-US" sz="800">
                <a:solidFill>
                  <a:srgbClr val="E2E8E9"/>
                </a:solidFill>
                <a:latin typeface="+mn-lt"/>
              </a:rPr>
              <a:t>Slide 12 Learning intention and success criteria</a:t>
            </a:r>
          </a:p>
        </p:txBody>
      </p:sp>
      <p:sp>
        <p:nvSpPr>
          <p:cNvPr id="7" name="TextBox 6">
            <a:extLst>
              <a:ext uri="{FF2B5EF4-FFF2-40B4-BE49-F238E27FC236}">
                <a16:creationId xmlns:a16="http://schemas.microsoft.com/office/drawing/2014/main" id="{F2DFD969-3D32-2F47-12E7-496F3810BD9A}"/>
              </a:ext>
            </a:extLst>
          </p:cNvPr>
          <p:cNvSpPr txBox="1"/>
          <p:nvPr/>
        </p:nvSpPr>
        <p:spPr>
          <a:xfrm>
            <a:off x="866774" y="1482816"/>
            <a:ext cx="9705976" cy="867930"/>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a:ln>
                  <a:noFill/>
                </a:ln>
                <a:solidFill>
                  <a:prstClr val="black"/>
                </a:solidFill>
                <a:effectLst/>
                <a:uLnTx/>
                <a:uFillTx/>
                <a:latin typeface="Calibri" panose="020F0502020204030204"/>
                <a:ea typeface="Calibri Light" panose="020F0302020204030204"/>
                <a:cs typeface="Calibri Light" panose="020F0302020204030204"/>
              </a:rPr>
              <a:t>We are learning to add an -er suffix to a base word to mean ‘more’ when compared to something else.</a:t>
            </a: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0B5CCC74-34D5-F37C-C16B-C4763D883AF4}"/>
              </a:ext>
            </a:extLst>
          </p:cNvPr>
          <p:cNvSpPr txBox="1"/>
          <p:nvPr/>
        </p:nvSpPr>
        <p:spPr>
          <a:xfrm>
            <a:off x="866774" y="3537432"/>
            <a:ext cx="9852026" cy="1512209"/>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I will know I have been successful if I can:</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black"/>
                </a:solidFill>
                <a:effectLst/>
                <a:uLnTx/>
                <a:uFillTx/>
                <a:latin typeface="Calibri" panose="020F0502020204030204"/>
                <a:ea typeface="+mn-ea"/>
                <a:cs typeface="+mn-cs"/>
              </a:rPr>
              <a:t>add an -er suffix to a base word </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a:ln>
                  <a:noFill/>
                </a:ln>
                <a:solidFill>
                  <a:prstClr val="black"/>
                </a:solidFill>
                <a:effectLst/>
                <a:uLnTx/>
                <a:uFillTx/>
                <a:latin typeface="Calibri" panose="020F0502020204030204"/>
                <a:ea typeface="+mn-ea"/>
                <a:cs typeface="+mn-cs"/>
              </a:rPr>
              <a:t>explain the meaning of the word when an -er suffix is added.</a:t>
            </a:r>
          </a:p>
        </p:txBody>
      </p:sp>
    </p:spTree>
    <p:custDataLst>
      <p:tags r:id="rId1"/>
    </p:custDataLst>
    <p:extLst>
      <p:ext uri="{BB962C8B-B14F-4D97-AF65-F5344CB8AC3E}">
        <p14:creationId xmlns:p14="http://schemas.microsoft.com/office/powerpoint/2010/main" val="1428149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9C14E0-CED7-F1C3-4022-C4B0BF9B3AA4}"/>
              </a:ext>
            </a:extLst>
          </p:cNvPr>
          <p:cNvSpPr>
            <a:spLocks noGrp="1"/>
          </p:cNvSpPr>
          <p:nvPr>
            <p:ph type="title" idx="4294967295"/>
          </p:nvPr>
        </p:nvSpPr>
        <p:spPr>
          <a:xfrm>
            <a:off x="0" y="-762485"/>
            <a:ext cx="7048500" cy="555438"/>
          </a:xfrm>
        </p:spPr>
        <p:txBody>
          <a:bodyPr/>
          <a:lstStyle/>
          <a:p>
            <a:r>
              <a:rPr lang="en-AU" sz="800">
                <a:solidFill>
                  <a:srgbClr val="E2E8E9"/>
                </a:solidFill>
                <a:latin typeface="+mn-lt"/>
                <a:ea typeface="Verdana"/>
                <a:cs typeface="Calibri"/>
              </a:rPr>
              <a:t>Slide 13 Hand out student sheet</a:t>
            </a:r>
          </a:p>
        </p:txBody>
      </p:sp>
      <p:pic>
        <p:nvPicPr>
          <p:cNvPr id="4" name="Picture 3" descr="Image of Phase 17, lesson 7 student sheet">
            <a:extLst>
              <a:ext uri="{FF2B5EF4-FFF2-40B4-BE49-F238E27FC236}">
                <a16:creationId xmlns:a16="http://schemas.microsoft.com/office/drawing/2014/main" id="{0A32A1C0-9CE4-28D3-1EA8-660DE5D42BD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579097" y="439628"/>
            <a:ext cx="4209135" cy="5978743"/>
          </a:xfrm>
          <a:prstGeom prst="rect">
            <a:avLst/>
          </a:prstGeom>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98F1B-2F84-0F76-6334-C427BD1D081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76B180E-A918-47F2-3A0C-92D0E840BE9C}"/>
              </a:ext>
            </a:extLst>
          </p:cNvPr>
          <p:cNvSpPr>
            <a:spLocks noGrp="1"/>
          </p:cNvSpPr>
          <p:nvPr>
            <p:ph type="title"/>
          </p:nvPr>
        </p:nvSpPr>
        <p:spPr/>
        <p:txBody>
          <a:bodyPr/>
          <a:lstStyle/>
          <a:p>
            <a:r>
              <a:rPr lang="en-AU" sz="800">
                <a:solidFill>
                  <a:srgbClr val="E2E8E9"/>
                </a:solidFill>
                <a:latin typeface="+mn-lt"/>
              </a:rPr>
              <a:t>Slide</a:t>
            </a:r>
            <a:r>
              <a:rPr lang="en-AU" sz="800" baseline="0">
                <a:solidFill>
                  <a:srgbClr val="E2E8E9"/>
                </a:solidFill>
                <a:latin typeface="+mn-lt"/>
              </a:rPr>
              <a:t> 14 I do</a:t>
            </a:r>
            <a:endParaRPr lang="en-AU" sz="800">
              <a:solidFill>
                <a:srgbClr val="E2E8E9"/>
              </a:solidFill>
              <a:latin typeface="+mn-lt"/>
            </a:endParaRPr>
          </a:p>
        </p:txBody>
      </p:sp>
      <p:grpSp>
        <p:nvGrpSpPr>
          <p:cNvPr id="15" name="Group 14" descr="s suffix">
            <a:extLst>
              <a:ext uri="{FF2B5EF4-FFF2-40B4-BE49-F238E27FC236}">
                <a16:creationId xmlns:a16="http://schemas.microsoft.com/office/drawing/2014/main" id="{C3DC21B7-A551-72FB-810E-756FF085CCE2}"/>
              </a:ext>
            </a:extLst>
          </p:cNvPr>
          <p:cNvGrpSpPr/>
          <p:nvPr/>
        </p:nvGrpSpPr>
        <p:grpSpPr>
          <a:xfrm>
            <a:off x="4735946" y="789698"/>
            <a:ext cx="3194195" cy="1634743"/>
            <a:chOff x="499493" y="1215330"/>
            <a:chExt cx="1920244" cy="1634743"/>
          </a:xfrm>
        </p:grpSpPr>
        <p:sp>
          <p:nvSpPr>
            <p:cNvPr id="16" name="Rounded Rectangle 1">
              <a:extLst>
                <a:ext uri="{FF2B5EF4-FFF2-40B4-BE49-F238E27FC236}">
                  <a16:creationId xmlns:a16="http://schemas.microsoft.com/office/drawing/2014/main" id="{BE494D0A-72D9-A9F1-6657-FC8DB7FA9AA8}"/>
                </a:ext>
              </a:extLst>
            </p:cNvPr>
            <p:cNvSpPr/>
            <p:nvPr/>
          </p:nvSpPr>
          <p:spPr>
            <a:xfrm>
              <a:off x="499493" y="1302476"/>
              <a:ext cx="1754036" cy="1547597"/>
            </a:xfrm>
            <a:prstGeom prst="roundRect">
              <a:avLst>
                <a:gd name="adj" fmla="val 10045"/>
              </a:avLst>
            </a:prstGeom>
            <a:noFill/>
            <a:ln w="3810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x</a:t>
              </a:r>
            </a:p>
          </p:txBody>
        </p:sp>
        <p:sp>
          <p:nvSpPr>
            <p:cNvPr id="17" name="Text Placeholder 1">
              <a:extLst>
                <a:ext uri="{FF2B5EF4-FFF2-40B4-BE49-F238E27FC236}">
                  <a16:creationId xmlns:a16="http://schemas.microsoft.com/office/drawing/2014/main" id="{40F207AF-41F7-0955-6FD0-359F2171E1C1}"/>
                </a:ext>
              </a:extLst>
            </p:cNvPr>
            <p:cNvSpPr txBox="1">
              <a:spLocks/>
            </p:cNvSpPr>
            <p:nvPr/>
          </p:nvSpPr>
          <p:spPr>
            <a:xfrm>
              <a:off x="611460" y="1215330"/>
              <a:ext cx="1808277"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0">
                  <a:solidFill>
                    <a:srgbClr val="4557AD"/>
                  </a:solidFill>
                  <a:latin typeface="Tenorite" pitchFamily="2" charset="0"/>
                </a:rPr>
                <a:t>-er</a:t>
              </a:r>
              <a:endParaRPr lang="en-AU" sz="12000">
                <a:solidFill>
                  <a:srgbClr val="4557AD"/>
                </a:solidFill>
                <a:latin typeface="Tenorite" pitchFamily="2" charset="0"/>
              </a:endParaRPr>
            </a:p>
          </p:txBody>
        </p:sp>
      </p:grpSp>
      <p:sp>
        <p:nvSpPr>
          <p:cNvPr id="21" name="Oval 20">
            <a:extLst>
              <a:ext uri="{FF2B5EF4-FFF2-40B4-BE49-F238E27FC236}">
                <a16:creationId xmlns:a16="http://schemas.microsoft.com/office/drawing/2014/main" id="{AB5460C9-D497-32F7-10BA-4250F1F3864A}"/>
              </a:ext>
              <a:ext uri="{C183D7F6-B498-43B3-948B-1728B52AA6E4}">
                <adec:decorative xmlns:adec="http://schemas.microsoft.com/office/drawing/2017/decorative" val="1"/>
              </a:ext>
            </a:extLst>
          </p:cNvPr>
          <p:cNvSpPr/>
          <p:nvPr/>
        </p:nvSpPr>
        <p:spPr>
          <a:xfrm>
            <a:off x="10061612" y="2528456"/>
            <a:ext cx="1182238" cy="1260929"/>
          </a:xfrm>
          <a:prstGeom prst="ellipse">
            <a:avLst/>
          </a:prstGeom>
          <a:noFill/>
          <a:ln w="63500">
            <a:solidFill>
              <a:srgbClr val="D9ECE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2" name="Group 1" descr="On the left is a person being measured with the label short. An arrow is pointing to an image on the right of two people being measured. Another arrow is pointing to the shorter of the two people and the label above says shorter. ">
            <a:extLst>
              <a:ext uri="{FF2B5EF4-FFF2-40B4-BE49-F238E27FC236}">
                <a16:creationId xmlns:a16="http://schemas.microsoft.com/office/drawing/2014/main" id="{D59E7528-7269-1E8C-AF34-47C0ACA2346A}"/>
              </a:ext>
            </a:extLst>
          </p:cNvPr>
          <p:cNvGrpSpPr/>
          <p:nvPr/>
        </p:nvGrpSpPr>
        <p:grpSpPr>
          <a:xfrm>
            <a:off x="948150" y="2448263"/>
            <a:ext cx="10295700" cy="3634571"/>
            <a:chOff x="1649254" y="2589951"/>
            <a:chExt cx="7997037" cy="3080660"/>
          </a:xfrm>
        </p:grpSpPr>
        <p:sp>
          <p:nvSpPr>
            <p:cNvPr id="20" name="TextBox 19">
              <a:extLst>
                <a:ext uri="{FF2B5EF4-FFF2-40B4-BE49-F238E27FC236}">
                  <a16:creationId xmlns:a16="http://schemas.microsoft.com/office/drawing/2014/main" id="{FBBE8CC7-DA89-9BE6-6A56-708642CEC30D}"/>
                </a:ext>
              </a:extLst>
            </p:cNvPr>
            <p:cNvSpPr txBox="1"/>
            <p:nvPr/>
          </p:nvSpPr>
          <p:spPr>
            <a:xfrm>
              <a:off x="1649254" y="2684804"/>
              <a:ext cx="2424143" cy="1121746"/>
            </a:xfrm>
            <a:prstGeom prst="rect">
              <a:avLst/>
            </a:prstGeom>
            <a:noFill/>
          </p:spPr>
          <p:txBody>
            <a:bodyPr wrap="none" rtlCol="0">
              <a:spAutoFit/>
            </a:bodyPr>
            <a:lstStyle/>
            <a:p>
              <a:r>
                <a:rPr lang="en-US" sz="8000" spc="200" dirty="0">
                  <a:solidFill>
                    <a:srgbClr val="0E1E42"/>
                  </a:solidFill>
                  <a:latin typeface="Tenorite" pitchFamily="2" charset="0"/>
                  <a:ea typeface="Verdana" panose="020B0604030504040204" pitchFamily="34" charset="0"/>
                  <a:cs typeface="Verdana" panose="020B0604030504040204" pitchFamily="34" charset="0"/>
                </a:rPr>
                <a:t>short</a:t>
              </a:r>
              <a:endParaRPr lang="en-AU" sz="8000" spc="200" dirty="0">
                <a:solidFill>
                  <a:srgbClr val="0E1E42"/>
                </a:solidFill>
                <a:latin typeface="Tenorite" pitchFamily="2" charset="0"/>
                <a:ea typeface="Verdana" panose="020B0604030504040204" pitchFamily="34" charset="0"/>
                <a:cs typeface="Verdana" panose="020B0604030504040204" pitchFamily="34" charset="0"/>
              </a:endParaRPr>
            </a:p>
          </p:txBody>
        </p:sp>
        <p:sp>
          <p:nvSpPr>
            <p:cNvPr id="18" name="TextBox 17">
              <a:extLst>
                <a:ext uri="{FF2B5EF4-FFF2-40B4-BE49-F238E27FC236}">
                  <a16:creationId xmlns:a16="http://schemas.microsoft.com/office/drawing/2014/main" id="{3F4BC341-87DC-63DD-B92A-9502538A8751}"/>
                </a:ext>
              </a:extLst>
            </p:cNvPr>
            <p:cNvSpPr txBox="1"/>
            <p:nvPr/>
          </p:nvSpPr>
          <p:spPr>
            <a:xfrm>
              <a:off x="6922681" y="2589951"/>
              <a:ext cx="2723610" cy="2165230"/>
            </a:xfrm>
            <a:prstGeom prst="rect">
              <a:avLst/>
            </a:prstGeom>
            <a:noFill/>
          </p:spPr>
          <p:txBody>
            <a:bodyPr wrap="square" rtlCol="0">
              <a:spAutoFit/>
            </a:bodyPr>
            <a:lstStyle/>
            <a:p>
              <a:r>
                <a:rPr lang="en-US" sz="8000" spc="200">
                  <a:solidFill>
                    <a:srgbClr val="0E1E42"/>
                  </a:solidFill>
                  <a:latin typeface="Tenorite" pitchFamily="2" charset="0"/>
                  <a:ea typeface="Verdana" panose="020B0604030504040204" pitchFamily="34" charset="0"/>
                  <a:cs typeface="Verdana" panose="020B0604030504040204" pitchFamily="34" charset="0"/>
                </a:rPr>
                <a:t>shorter</a:t>
              </a:r>
              <a:endParaRPr lang="en-AU" sz="8000" spc="200">
                <a:solidFill>
                  <a:srgbClr val="0E1E42"/>
                </a:solidFill>
                <a:latin typeface="Tenorite" pitchFamily="2" charset="0"/>
                <a:ea typeface="Verdana" panose="020B0604030504040204" pitchFamily="34" charset="0"/>
                <a:cs typeface="Verdana" panose="020B0604030504040204" pitchFamily="34" charset="0"/>
              </a:endParaRPr>
            </a:p>
          </p:txBody>
        </p:sp>
        <p:sp>
          <p:nvSpPr>
            <p:cNvPr id="19" name="Arrow: Right 13">
              <a:extLst>
                <a:ext uri="{FF2B5EF4-FFF2-40B4-BE49-F238E27FC236}">
                  <a16:creationId xmlns:a16="http://schemas.microsoft.com/office/drawing/2014/main" id="{F71B2555-DDED-906F-6EC1-41952EB8AB1F}"/>
                </a:ext>
                <a:ext uri="{C183D7F6-B498-43B3-948B-1728B52AA6E4}">
                  <adec:decorative xmlns:adec="http://schemas.microsoft.com/office/drawing/2017/decorative" val="1"/>
                </a:ext>
              </a:extLst>
            </p:cNvPr>
            <p:cNvSpPr/>
            <p:nvPr/>
          </p:nvSpPr>
          <p:spPr>
            <a:xfrm>
              <a:off x="4631146" y="3005498"/>
              <a:ext cx="1436157" cy="484909"/>
            </a:xfrm>
            <a:prstGeom prst="rightArrow">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14ED268-9283-51CF-E5A5-102EF159517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108827" y="3839749"/>
              <a:ext cx="971617" cy="1830862"/>
            </a:xfrm>
            <a:prstGeom prst="rect">
              <a:avLst/>
            </a:prstGeom>
          </p:spPr>
        </p:pic>
      </p:grpSp>
      <p:pic>
        <p:nvPicPr>
          <p:cNvPr id="4" name="Picture 3" descr="Two people being measured with an arrow pointing to the shorter of the two people.">
            <a:extLst>
              <a:ext uri="{FF2B5EF4-FFF2-40B4-BE49-F238E27FC236}">
                <a16:creationId xmlns:a16="http://schemas.microsoft.com/office/drawing/2014/main" id="{92F3F127-6CA4-499A-65D5-8090D7BB11C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77526" y="3907317"/>
            <a:ext cx="2250106" cy="2190979"/>
          </a:xfrm>
          <a:prstGeom prst="rect">
            <a:avLst/>
          </a:prstGeom>
        </p:spPr>
      </p:pic>
    </p:spTree>
    <p:custDataLst>
      <p:tags r:id="rId1"/>
    </p:custDataLst>
    <p:extLst>
      <p:ext uri="{BB962C8B-B14F-4D97-AF65-F5344CB8AC3E}">
        <p14:creationId xmlns:p14="http://schemas.microsoft.com/office/powerpoint/2010/main" val="10749195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AE5F0-5122-E6C2-00CA-4164CB2FD27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245D2D3-8149-39C8-B4A0-C8F7BEA02448}"/>
              </a:ext>
            </a:extLst>
          </p:cNvPr>
          <p:cNvSpPr>
            <a:spLocks noGrp="1"/>
          </p:cNvSpPr>
          <p:nvPr>
            <p:ph type="title"/>
          </p:nvPr>
        </p:nvSpPr>
        <p:spPr/>
        <p:txBody>
          <a:bodyPr/>
          <a:lstStyle/>
          <a:p>
            <a:r>
              <a:rPr lang="en-AU" sz="800" dirty="0">
                <a:solidFill>
                  <a:srgbClr val="E2E8E9"/>
                </a:solidFill>
                <a:latin typeface="+mn-lt"/>
              </a:rPr>
              <a:t>Slide</a:t>
            </a:r>
            <a:r>
              <a:rPr lang="en-AU" sz="800" baseline="0" dirty="0">
                <a:solidFill>
                  <a:srgbClr val="E2E8E9"/>
                </a:solidFill>
                <a:latin typeface="+mn-lt"/>
              </a:rPr>
              <a:t> 15 I do</a:t>
            </a:r>
            <a:endParaRPr lang="en-AU" sz="800" dirty="0">
              <a:solidFill>
                <a:srgbClr val="E2E8E9"/>
              </a:solidFill>
              <a:latin typeface="+mn-lt"/>
            </a:endParaRPr>
          </a:p>
        </p:txBody>
      </p:sp>
      <p:sp>
        <p:nvSpPr>
          <p:cNvPr id="5" name="TextBox 4">
            <a:extLst>
              <a:ext uri="{FF2B5EF4-FFF2-40B4-BE49-F238E27FC236}">
                <a16:creationId xmlns:a16="http://schemas.microsoft.com/office/drawing/2014/main" id="{E06FDCEF-D37C-D344-6EB0-E35F41F57ED0}"/>
              </a:ext>
            </a:extLst>
          </p:cNvPr>
          <p:cNvSpPr txBox="1"/>
          <p:nvPr/>
        </p:nvSpPr>
        <p:spPr>
          <a:xfrm>
            <a:off x="348341" y="1777266"/>
            <a:ext cx="11070772" cy="3303468"/>
          </a:xfrm>
          <a:prstGeom prst="rect">
            <a:avLst/>
          </a:prstGeom>
          <a:noFill/>
        </p:spPr>
        <p:txBody>
          <a:bodyPr wrap="square" rtlCol="0">
            <a:spAutoFit/>
          </a:bodyPr>
          <a:lstStyle/>
          <a:p>
            <a:pPr lvl="0">
              <a:lnSpc>
                <a:spcPct val="115000"/>
              </a:lnSpc>
              <a:spcAft>
                <a:spcPts val="800"/>
              </a:spcAft>
              <a:tabLst>
                <a:tab pos="457200" algn="l"/>
              </a:tabLst>
            </a:pPr>
            <a:r>
              <a:rPr lang="en-US" sz="8000" u="sng" dirty="0">
                <a:solidFill>
                  <a:srgbClr val="4557AD"/>
                </a:solidFill>
                <a:latin typeface="Tenorite" pitchFamily="2" charset="0"/>
              </a:rPr>
              <a:t>A penguin </a:t>
            </a:r>
            <a:r>
              <a:rPr lang="en-US" sz="8000" dirty="0">
                <a:solidFill>
                  <a:srgbClr val="4557AD"/>
                </a:solidFill>
                <a:latin typeface="Tenorite" pitchFamily="2" charset="0"/>
              </a:rPr>
              <a:t>is a shorter bird </a:t>
            </a:r>
            <a:r>
              <a:rPr lang="en-US" sz="8000" b="1" dirty="0">
                <a:solidFill>
                  <a:srgbClr val="4557AD"/>
                </a:solidFill>
                <a:latin typeface="Tenorite" pitchFamily="2" charset="0"/>
              </a:rPr>
              <a:t>than</a:t>
            </a:r>
            <a:r>
              <a:rPr lang="en-US" sz="8000" dirty="0">
                <a:solidFill>
                  <a:srgbClr val="4557AD"/>
                </a:solidFill>
                <a:latin typeface="Tenorite" pitchFamily="2" charset="0"/>
              </a:rPr>
              <a:t> </a:t>
            </a:r>
            <a:r>
              <a:rPr lang="en-US" sz="8000" u="sng" dirty="0">
                <a:solidFill>
                  <a:srgbClr val="4557AD"/>
                </a:solidFill>
                <a:latin typeface="Tenorite" pitchFamily="2" charset="0"/>
              </a:rPr>
              <a:t>an emu</a:t>
            </a:r>
            <a:r>
              <a:rPr lang="en-US" sz="8000" dirty="0">
                <a:solidFill>
                  <a:srgbClr val="4557AD"/>
                </a:solidFill>
                <a:latin typeface="Tenorite" pitchFamily="2" charset="0"/>
              </a:rPr>
              <a:t>.</a:t>
            </a:r>
          </a:p>
          <a:p>
            <a:endParaRPr lang="en-AU" dirty="0"/>
          </a:p>
        </p:txBody>
      </p:sp>
    </p:spTree>
    <p:custDataLst>
      <p:tags r:id="rId1"/>
    </p:custDataLst>
    <p:extLst>
      <p:ext uri="{BB962C8B-B14F-4D97-AF65-F5344CB8AC3E}">
        <p14:creationId xmlns:p14="http://schemas.microsoft.com/office/powerpoint/2010/main" val="8865327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27020-A72D-C848-7264-55DEE8402730}"/>
              </a:ext>
            </a:extLst>
          </p:cNvPr>
          <p:cNvSpPr>
            <a:spLocks noGrp="1"/>
          </p:cNvSpPr>
          <p:nvPr>
            <p:ph type="title"/>
          </p:nvPr>
        </p:nvSpPr>
        <p:spPr/>
        <p:txBody>
          <a:bodyPr/>
          <a:lstStyle/>
          <a:p>
            <a:r>
              <a:rPr lang="en-AU" sz="800" dirty="0">
                <a:solidFill>
                  <a:srgbClr val="E2E8E9"/>
                </a:solidFill>
                <a:latin typeface="+mn-lt"/>
              </a:rPr>
              <a:t>Slide 16 We do</a:t>
            </a:r>
          </a:p>
        </p:txBody>
      </p:sp>
      <p:graphicFrame>
        <p:nvGraphicFramePr>
          <p:cNvPr id="3" name="Table 2">
            <a:extLst>
              <a:ext uri="{FF2B5EF4-FFF2-40B4-BE49-F238E27FC236}">
                <a16:creationId xmlns:a16="http://schemas.microsoft.com/office/drawing/2014/main" id="{08E01FFA-0242-504D-85F7-1A8CAD895916}"/>
              </a:ext>
            </a:extLst>
          </p:cNvPr>
          <p:cNvGraphicFramePr>
            <a:graphicFrameLocks noGrp="1"/>
          </p:cNvGraphicFramePr>
          <p:nvPr>
            <p:extLst>
              <p:ext uri="{D42A27DB-BD31-4B8C-83A1-F6EECF244321}">
                <p14:modId xmlns:p14="http://schemas.microsoft.com/office/powerpoint/2010/main" val="2089569655"/>
              </p:ext>
            </p:extLst>
          </p:nvPr>
        </p:nvGraphicFramePr>
        <p:xfrm>
          <a:off x="694157" y="1886971"/>
          <a:ext cx="10766323" cy="3229446"/>
        </p:xfrm>
        <a:graphic>
          <a:graphicData uri="http://schemas.openxmlformats.org/drawingml/2006/table">
            <a:tbl>
              <a:tblPr firstRow="1">
                <a:tableStyleId>{5C22544A-7EE6-4342-B048-85BDC9FD1C3A}</a:tableStyleId>
              </a:tblPr>
              <a:tblGrid>
                <a:gridCol w="2429433">
                  <a:extLst>
                    <a:ext uri="{9D8B030D-6E8A-4147-A177-3AD203B41FA5}">
                      <a16:colId xmlns:a16="http://schemas.microsoft.com/office/drawing/2014/main" val="1174973447"/>
                    </a:ext>
                  </a:extLst>
                </a:gridCol>
                <a:gridCol w="8336890">
                  <a:extLst>
                    <a:ext uri="{9D8B030D-6E8A-4147-A177-3AD203B41FA5}">
                      <a16:colId xmlns:a16="http://schemas.microsoft.com/office/drawing/2014/main" val="2314007287"/>
                    </a:ext>
                  </a:extLst>
                </a:gridCol>
              </a:tblGrid>
              <a:tr h="1503929">
                <a:tc>
                  <a:txBody>
                    <a:bodyPr/>
                    <a:lstStyle/>
                    <a:p>
                      <a:pPr algn="l">
                        <a:lnSpc>
                          <a:spcPct val="107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Suffix</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i="0">
                          <a:solidFill>
                            <a:srgbClr val="4557AD"/>
                          </a:solidFill>
                          <a:effectLst/>
                          <a:latin typeface="Tenorite" pitchFamily="2" charset="0"/>
                          <a:ea typeface="Verdana" panose="020B0604030504040204" pitchFamily="34" charset="0"/>
                          <a:cs typeface="Verdana" panose="020B0604030504040204" pitchFamily="34" charset="0"/>
                        </a:rPr>
                        <a:t>-er</a:t>
                      </a: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0528011"/>
                  </a:ext>
                </a:extLst>
              </a:tr>
              <a:tr h="1725517">
                <a:tc>
                  <a:txBody>
                    <a:bodyPr/>
                    <a:lstStyle/>
                    <a:p>
                      <a:pPr marL="0" algn="l" defTabSz="914400" rtl="0" eaLnBrk="1" latinLnBrk="0" hangingPunct="1">
                        <a:lnSpc>
                          <a:spcPct val="107000"/>
                        </a:lnSpc>
                        <a:spcAft>
                          <a:spcPts val="800"/>
                        </a:spcAft>
                      </a:pPr>
                      <a:r>
                        <a:rPr lang="en-AU" sz="3800" b="1" i="0" kern="1200">
                          <a:solidFill>
                            <a:srgbClr val="0E1E42"/>
                          </a:solidFill>
                          <a:effectLst/>
                          <a:latin typeface="Calibri" panose="020F0502020204030204" pitchFamily="34" charset="0"/>
                          <a:ea typeface="Verdana" panose="020B0604030504040204" pitchFamily="34" charset="0"/>
                          <a:cs typeface="Calibri" panose="020F0502020204030204" pitchFamily="34" charset="0"/>
                        </a:rPr>
                        <a:t>Meaning</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ts val="4500"/>
                        </a:lnSpc>
                        <a:spcAft>
                          <a:spcPts val="800"/>
                        </a:spcAft>
                      </a:pPr>
                      <a:r>
                        <a:rPr lang="en-AU" sz="5000" b="0" i="0">
                          <a:solidFill>
                            <a:srgbClr val="4557AD"/>
                          </a:solidFill>
                          <a:effectLst/>
                          <a:latin typeface="Tenorite" pitchFamily="2" charset="0"/>
                          <a:ea typeface="Verdana" panose="020B0604030504040204" pitchFamily="34" charset="0"/>
                          <a:cs typeface="Verdana" panose="020B0604030504040204" pitchFamily="34" charset="0"/>
                        </a:rPr>
                        <a:t>‘</a:t>
                      </a:r>
                      <a:r>
                        <a:rPr lang="en-US" sz="5000" b="0" i="0">
                          <a:solidFill>
                            <a:srgbClr val="4557AD"/>
                          </a:solidFill>
                          <a:effectLst/>
                          <a:latin typeface="Tenorite" pitchFamily="2" charset="0"/>
                          <a:ea typeface="Verdana" panose="020B0604030504040204" pitchFamily="34" charset="0"/>
                          <a:cs typeface="Verdana" panose="020B0604030504040204" pitchFamily="34" charset="0"/>
                        </a:rPr>
                        <a:t>compared to something else</a:t>
                      </a:r>
                      <a:r>
                        <a:rPr lang="en-AU" sz="5000" b="0" i="0">
                          <a:solidFill>
                            <a:srgbClr val="4557AD"/>
                          </a:solidFill>
                          <a:effectLst/>
                          <a:latin typeface="Tenorite" pitchFamily="2" charset="0"/>
                          <a:ea typeface="Verdana" panose="020B0604030504040204" pitchFamily="34" charset="0"/>
                          <a:cs typeface="Verdana" panose="020B0604030504040204" pitchFamily="34" charset="0"/>
                        </a:rPr>
                        <a:t>’</a:t>
                      </a: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04435688"/>
                  </a:ext>
                </a:extLst>
              </a:tr>
            </a:tbl>
          </a:graphicData>
        </a:graphic>
      </p:graphicFrame>
    </p:spTree>
    <p:custDataLst>
      <p:tags r:id="rId1"/>
    </p:custDataLst>
    <p:extLst>
      <p:ext uri="{BB962C8B-B14F-4D97-AF65-F5344CB8AC3E}">
        <p14:creationId xmlns:p14="http://schemas.microsoft.com/office/powerpoint/2010/main" val="34355375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0B65622-42DE-0A87-6751-0AF2B869A4E7}"/>
              </a:ext>
            </a:extLst>
          </p:cNvPr>
          <p:cNvSpPr>
            <a:spLocks noGrp="1"/>
          </p:cNvSpPr>
          <p:nvPr>
            <p:ph type="title"/>
          </p:nvPr>
        </p:nvSpPr>
        <p:spPr>
          <a:xfrm>
            <a:off x="43808" y="-1586505"/>
            <a:ext cx="10515600" cy="1325563"/>
          </a:xfrm>
        </p:spPr>
        <p:txBody>
          <a:bodyPr>
            <a:normAutofit/>
          </a:bodyPr>
          <a:lstStyle/>
          <a:p>
            <a:r>
              <a:rPr lang="en-US" sz="800" dirty="0">
                <a:solidFill>
                  <a:schemeClr val="bg2"/>
                </a:solidFill>
              </a:rPr>
              <a:t>Slide 17 I do</a:t>
            </a:r>
            <a:endParaRPr lang="en-AU" sz="800" dirty="0">
              <a:solidFill>
                <a:schemeClr val="bg2"/>
              </a:solidFill>
            </a:endParaRPr>
          </a:p>
        </p:txBody>
      </p:sp>
      <p:sp>
        <p:nvSpPr>
          <p:cNvPr id="3" name="TextBox 2">
            <a:extLst>
              <a:ext uri="{FF2B5EF4-FFF2-40B4-BE49-F238E27FC236}">
                <a16:creationId xmlns:a16="http://schemas.microsoft.com/office/drawing/2014/main" id="{91867BEB-6674-E640-B8FC-3D6EEC161177}"/>
              </a:ext>
            </a:extLst>
          </p:cNvPr>
          <p:cNvSpPr txBox="1"/>
          <p:nvPr/>
        </p:nvSpPr>
        <p:spPr>
          <a:xfrm>
            <a:off x="1819374" y="1614125"/>
            <a:ext cx="3185337" cy="3785652"/>
          </a:xfrm>
          <a:prstGeom prst="rect">
            <a:avLst/>
          </a:prstGeom>
          <a:noFill/>
        </p:spPr>
        <p:txBody>
          <a:bodyPr wrap="square" rtlCol="0">
            <a:spAutoFit/>
          </a:bodyPr>
          <a:lstStyle/>
          <a:p>
            <a:r>
              <a:rPr lang="en-US" sz="8000">
                <a:solidFill>
                  <a:srgbClr val="4557AD"/>
                </a:solidFill>
                <a:latin typeface="Tenorite" pitchFamily="2" charset="0"/>
                <a:ea typeface="Verdana" panose="020B0604030504040204" pitchFamily="34" charset="0"/>
                <a:cs typeface="Verdana" panose="020B0604030504040204" pitchFamily="34" charset="0"/>
              </a:rPr>
              <a:t>dark</a:t>
            </a:r>
          </a:p>
          <a:p>
            <a:r>
              <a:rPr lang="en-US" sz="8000">
                <a:solidFill>
                  <a:srgbClr val="4557AD"/>
                </a:solidFill>
                <a:latin typeface="Tenorite" pitchFamily="2" charset="0"/>
                <a:ea typeface="Verdana" panose="020B0604030504040204" pitchFamily="34" charset="0"/>
                <a:cs typeface="Verdana" panose="020B0604030504040204" pitchFamily="34" charset="0"/>
              </a:rPr>
              <a:t>wide</a:t>
            </a:r>
          </a:p>
          <a:p>
            <a:r>
              <a:rPr lang="en-US" sz="8000" err="1">
                <a:solidFill>
                  <a:srgbClr val="4557AD"/>
                </a:solidFill>
                <a:latin typeface="Tenorite" pitchFamily="2" charset="0"/>
                <a:ea typeface="Verdana" panose="020B0604030504040204" pitchFamily="34" charset="0"/>
                <a:cs typeface="Verdana" panose="020B0604030504040204" pitchFamily="34" charset="0"/>
              </a:rPr>
              <a:t>big+g</a:t>
            </a:r>
            <a:endParaRPr lang="en-US"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3C917CAA-B825-714B-9E85-002BCF2DF2F1}"/>
              </a:ext>
            </a:extLst>
          </p:cNvPr>
          <p:cNvSpPr txBox="1"/>
          <p:nvPr/>
        </p:nvSpPr>
        <p:spPr>
          <a:xfrm>
            <a:off x="6009003" y="1537181"/>
            <a:ext cx="5069816" cy="3939540"/>
          </a:xfrm>
          <a:prstGeom prst="rect">
            <a:avLst/>
          </a:prstGeom>
          <a:noFill/>
        </p:spPr>
        <p:txBody>
          <a:bodyPr wrap="square" rtlCol="0">
            <a:spAutoFit/>
          </a:bodyPr>
          <a:lstStyle/>
          <a:p>
            <a:pPr algn="ctr"/>
            <a:r>
              <a:rPr lang="en-US" sz="25000">
                <a:solidFill>
                  <a:srgbClr val="4557AD"/>
                </a:solidFill>
                <a:latin typeface="Tenorite" pitchFamily="2" charset="0"/>
                <a:ea typeface="Verdana" panose="020B0604030504040204" pitchFamily="34" charset="0"/>
                <a:cs typeface="Verdana" panose="020B0604030504040204" pitchFamily="34" charset="0"/>
              </a:rPr>
              <a:t>-er</a:t>
            </a:r>
            <a:endParaRPr lang="en-AU" sz="2500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Rounded Rectangle 3">
            <a:extLst>
              <a:ext uri="{FF2B5EF4-FFF2-40B4-BE49-F238E27FC236}">
                <a16:creationId xmlns:a16="http://schemas.microsoft.com/office/drawing/2014/main" id="{172C65A8-63F5-A347-B913-057628D4D4CB}"/>
              </a:ext>
              <a:ext uri="{C183D7F6-B498-43B3-948B-1728B52AA6E4}">
                <adec:decorative xmlns:adec="http://schemas.microsoft.com/office/drawing/2017/decorative" val="1"/>
              </a:ext>
            </a:extLst>
          </p:cNvPr>
          <p:cNvSpPr/>
          <p:nvPr/>
        </p:nvSpPr>
        <p:spPr>
          <a:xfrm>
            <a:off x="1050748" y="1596930"/>
            <a:ext cx="4371644" cy="3827459"/>
          </a:xfrm>
          <a:prstGeom prst="roundRect">
            <a:avLst>
              <a:gd name="adj" fmla="val 4690"/>
            </a:avLst>
          </a:prstGeom>
          <a:noFill/>
          <a:ln w="3810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1A1CB737-F01B-EE4F-B146-EE06365C80D1}"/>
              </a:ext>
              <a:ext uri="{C183D7F6-B498-43B3-948B-1728B52AA6E4}">
                <adec:decorative xmlns:adec="http://schemas.microsoft.com/office/drawing/2017/decorative" val="1"/>
              </a:ext>
            </a:extLst>
          </p:cNvPr>
          <p:cNvSpPr/>
          <p:nvPr/>
        </p:nvSpPr>
        <p:spPr>
          <a:xfrm>
            <a:off x="6009003" y="1596930"/>
            <a:ext cx="5347619" cy="3827459"/>
          </a:xfrm>
          <a:prstGeom prst="roundRect">
            <a:avLst>
              <a:gd name="adj" fmla="val 4690"/>
            </a:avLst>
          </a:prstGeom>
          <a:noFill/>
          <a:ln w="3810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40A0CBB8-E5A8-790C-D1FC-7F56D49D3BF3}"/>
              </a:ext>
              <a:ext uri="{C183D7F6-B498-43B3-948B-1728B52AA6E4}">
                <adec:decorative xmlns:adec="http://schemas.microsoft.com/office/drawing/2017/decorative" val="1"/>
              </a:ext>
            </a:extLst>
          </p:cNvPr>
          <p:cNvCxnSpPr/>
          <p:nvPr/>
        </p:nvCxnSpPr>
        <p:spPr>
          <a:xfrm flipH="1">
            <a:off x="3636927" y="3260035"/>
            <a:ext cx="377687" cy="616226"/>
          </a:xfrm>
          <a:prstGeom prst="line">
            <a:avLst/>
          </a:prstGeom>
        </p:spPr>
        <p:style>
          <a:lnRef idx="3">
            <a:schemeClr val="dk1"/>
          </a:lnRef>
          <a:fillRef idx="0">
            <a:schemeClr val="dk1"/>
          </a:fillRef>
          <a:effectRef idx="2">
            <a:schemeClr val="dk1"/>
          </a:effectRef>
          <a:fontRef idx="minor">
            <a:schemeClr val="tx1"/>
          </a:fontRef>
        </p:style>
      </p:cxnSp>
    </p:spTree>
    <p:custDataLst>
      <p:tags r:id="rId1"/>
    </p:custDataLst>
    <p:extLst>
      <p:ext uri="{BB962C8B-B14F-4D97-AF65-F5344CB8AC3E}">
        <p14:creationId xmlns:p14="http://schemas.microsoft.com/office/powerpoint/2010/main" val="8080906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422955-3183-AB10-C635-D93E6CDC02E4}"/>
              </a:ext>
            </a:extLst>
          </p:cNvPr>
          <p:cNvSpPr>
            <a:spLocks noGrp="1"/>
          </p:cNvSpPr>
          <p:nvPr>
            <p:ph type="title"/>
          </p:nvPr>
        </p:nvSpPr>
        <p:spPr/>
        <p:txBody>
          <a:bodyPr/>
          <a:lstStyle/>
          <a:p>
            <a:r>
              <a:rPr lang="en-AU" sz="800" dirty="0">
                <a:solidFill>
                  <a:schemeClr val="bg2"/>
                </a:solidFill>
                <a:latin typeface="+mn-lt"/>
              </a:rPr>
              <a:t>Slide 18 We do</a:t>
            </a:r>
          </a:p>
        </p:txBody>
      </p:sp>
      <p:graphicFrame>
        <p:nvGraphicFramePr>
          <p:cNvPr id="2" name="Table 1">
            <a:extLst>
              <a:ext uri="{FF2B5EF4-FFF2-40B4-BE49-F238E27FC236}">
                <a16:creationId xmlns:a16="http://schemas.microsoft.com/office/drawing/2014/main" id="{3BDF94D0-8AC2-6D4B-AFD0-0222769CF69F}"/>
              </a:ext>
            </a:extLst>
          </p:cNvPr>
          <p:cNvGraphicFramePr>
            <a:graphicFrameLocks noGrp="1"/>
          </p:cNvGraphicFramePr>
          <p:nvPr>
            <p:extLst>
              <p:ext uri="{D42A27DB-BD31-4B8C-83A1-F6EECF244321}">
                <p14:modId xmlns:p14="http://schemas.microsoft.com/office/powerpoint/2010/main" val="3637185975"/>
              </p:ext>
            </p:extLst>
          </p:nvPr>
        </p:nvGraphicFramePr>
        <p:xfrm>
          <a:off x="330042" y="1810771"/>
          <a:ext cx="1106213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2407920">
                  <a:extLst>
                    <a:ext uri="{9D8B030D-6E8A-4147-A177-3AD203B41FA5}">
                      <a16:colId xmlns:a16="http://schemas.microsoft.com/office/drawing/2014/main" val="984351696"/>
                    </a:ext>
                  </a:extLst>
                </a:gridCol>
                <a:gridCol w="2377440">
                  <a:extLst>
                    <a:ext uri="{9D8B030D-6E8A-4147-A177-3AD203B41FA5}">
                      <a16:colId xmlns:a16="http://schemas.microsoft.com/office/drawing/2014/main" val="1816133748"/>
                    </a:ext>
                  </a:extLst>
                </a:gridCol>
                <a:gridCol w="2293898">
                  <a:extLst>
                    <a:ext uri="{9D8B030D-6E8A-4147-A177-3AD203B41FA5}">
                      <a16:colId xmlns:a16="http://schemas.microsoft.com/office/drawing/2014/main" val="2090795197"/>
                    </a:ext>
                  </a:extLst>
                </a:gridCol>
              </a:tblGrid>
              <a:tr h="2012416">
                <a:tc>
                  <a:txBody>
                    <a:bodyPr/>
                    <a:lstStyle/>
                    <a:p>
                      <a:pPr lvl="0"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soft</a:t>
                      </a: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brave</a:t>
                      </a:r>
                    </a:p>
                  </a:txBody>
                  <a:tcPr marL="68580" marR="68580" marT="0" marB="0" anchor="ctr">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hot</a:t>
                      </a: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8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 with suffix added</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760372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70D3F-4CBE-DD96-74F4-CC83CA0D6DED}"/>
              </a:ext>
            </a:extLst>
          </p:cNvPr>
          <p:cNvSpPr>
            <a:spLocks noGrp="1"/>
          </p:cNvSpPr>
          <p:nvPr>
            <p:ph type="title"/>
          </p:nvPr>
        </p:nvSpPr>
        <p:spPr/>
        <p:txBody>
          <a:bodyPr/>
          <a:lstStyle/>
          <a:p>
            <a:r>
              <a:rPr lang="en-AU" sz="800" dirty="0">
                <a:solidFill>
                  <a:srgbClr val="E2E8E9"/>
                </a:solidFill>
                <a:latin typeface="+mn-lt"/>
              </a:rPr>
              <a:t>Slide</a:t>
            </a:r>
            <a:r>
              <a:rPr lang="en-AU" sz="800" baseline="0" dirty="0">
                <a:solidFill>
                  <a:srgbClr val="E2E8E9"/>
                </a:solidFill>
                <a:latin typeface="+mn-lt"/>
              </a:rPr>
              <a:t> 19 I do</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AA6FDD06-AE27-087F-12EC-D36A5082E39C}"/>
              </a:ext>
            </a:extLst>
          </p:cNvPr>
          <p:cNvSpPr txBox="1">
            <a:spLocks/>
          </p:cNvSpPr>
          <p:nvPr/>
        </p:nvSpPr>
        <p:spPr>
          <a:xfrm>
            <a:off x="479713" y="1719292"/>
            <a:ext cx="11521787" cy="374871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600" b="0">
                <a:solidFill>
                  <a:srgbClr val="4557AD"/>
                </a:solidFill>
                <a:latin typeface="Tenorite" pitchFamily="2" charset="0"/>
              </a:rPr>
              <a:t>The smaller </a:t>
            </a:r>
            <a:r>
              <a:rPr lang="en-US" sz="6600" b="0" err="1">
                <a:solidFill>
                  <a:srgbClr val="4557AD"/>
                </a:solidFill>
                <a:latin typeface="Tenorite" pitchFamily="2" charset="0"/>
              </a:rPr>
              <a:t>billy</a:t>
            </a:r>
            <a:r>
              <a:rPr lang="en-US" sz="6600" b="0">
                <a:solidFill>
                  <a:srgbClr val="4557AD"/>
                </a:solidFill>
                <a:latin typeface="Tenorite" pitchFamily="2" charset="0"/>
              </a:rPr>
              <a:t> goat crossed the longer of the two bridges because the hill across that bridge was greener than his. </a:t>
            </a:r>
          </a:p>
        </p:txBody>
      </p:sp>
    </p:spTree>
    <p:custDataLst>
      <p:tags r:id="rId1"/>
    </p:custDataLst>
    <p:extLst>
      <p:ext uri="{BB962C8B-B14F-4D97-AF65-F5344CB8AC3E}">
        <p14:creationId xmlns:p14="http://schemas.microsoft.com/office/powerpoint/2010/main" val="1255986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a:xfrm>
            <a:off x="0" y="-1285875"/>
            <a:ext cx="10515600" cy="1325563"/>
          </a:xfrm>
        </p:spPr>
        <p:txBody>
          <a:bodyPr/>
          <a:lstStyle/>
          <a:p>
            <a:r>
              <a:rPr lang="en-US" sz="800" kern="1200" dirty="0">
                <a:solidFill>
                  <a:srgbClr val="E7E6E6"/>
                </a:solidFill>
                <a:effectLst/>
                <a:latin typeface="Calibri" panose="020F0502020204030204" pitchFamily="34" charset="0"/>
                <a:ea typeface="+mj-ea"/>
                <a:cs typeface="+mj-cs"/>
              </a:rPr>
              <a:t>Slide 2 Review</a:t>
            </a:r>
            <a:r>
              <a:rPr lang="en-US" sz="800" kern="1200" baseline="0" dirty="0">
                <a:solidFill>
                  <a:srgbClr val="E7E6E6"/>
                </a:solidFill>
                <a:effectLst/>
                <a:latin typeface="Calibri" panose="020F0502020204030204" pitchFamily="34" charset="0"/>
                <a:ea typeface="+mj-ea"/>
                <a:cs typeface="+mj-cs"/>
              </a:rPr>
              <a:t> </a:t>
            </a:r>
            <a:endParaRPr lang="en-AU" dirty="0"/>
          </a:p>
        </p:txBody>
      </p:sp>
      <p:grpSp>
        <p:nvGrpSpPr>
          <p:cNvPr id="3" name="Group 2" descr="A picture of a girl called Cindy standing behind a fence. She is holding a block in her right hand with the letter g on it and a block in her left hand with the letter c on it. She has three buttons on her top with the letters e, i and y written on the buttons. She has two thought bubbles; one is thinking of the /j/ sound and the other is thinking of the /s/ sound.">
            <a:extLst>
              <a:ext uri="{FF2B5EF4-FFF2-40B4-BE49-F238E27FC236}">
                <a16:creationId xmlns:a16="http://schemas.microsoft.com/office/drawing/2014/main" id="{662CD981-4CE2-5BA1-3809-72261BD4106D}"/>
              </a:ext>
            </a:extLst>
          </p:cNvPr>
          <p:cNvGrpSpPr/>
          <p:nvPr/>
        </p:nvGrpSpPr>
        <p:grpSpPr>
          <a:xfrm>
            <a:off x="0" y="1085223"/>
            <a:ext cx="12191999" cy="5227910"/>
            <a:chOff x="0" y="1229027"/>
            <a:chExt cx="12191999" cy="5084105"/>
          </a:xfrm>
        </p:grpSpPr>
        <p:sp>
          <p:nvSpPr>
            <p:cNvPr id="4" name="TextBox 3">
              <a:extLst>
                <a:ext uri="{FF2B5EF4-FFF2-40B4-BE49-F238E27FC236}">
                  <a16:creationId xmlns:a16="http://schemas.microsoft.com/office/drawing/2014/main" id="{4B27D8BA-A5EF-4D79-E350-40CD2F6347CA}"/>
                </a:ext>
              </a:extLst>
            </p:cNvPr>
            <p:cNvSpPr txBox="1"/>
            <p:nvPr/>
          </p:nvSpPr>
          <p:spPr>
            <a:xfrm>
              <a:off x="0" y="5082026"/>
              <a:ext cx="12191999" cy="1231106"/>
            </a:xfrm>
            <a:prstGeom prst="rect">
              <a:avLst/>
            </a:prstGeom>
            <a:noFill/>
          </p:spPr>
          <p:txBody>
            <a:bodyPr wrap="square">
              <a:spAutoFit/>
            </a:bodyPr>
            <a:lstStyle/>
            <a:p>
              <a:pPr algn="ctr"/>
              <a:r>
                <a:rPr lang="en-US" sz="7400" u="sng">
                  <a:solidFill>
                    <a:srgbClr val="4557AD"/>
                  </a:solidFill>
                  <a:latin typeface="Tenorite" pitchFamily="2" charset="0"/>
                  <a:ea typeface="Verdana" panose="020B0604030504040204" pitchFamily="34" charset="0"/>
                  <a:cs typeface="Verdana" panose="020B0604030504040204" pitchFamily="34" charset="0"/>
                </a:rPr>
                <a:t>G</a:t>
              </a:r>
              <a:r>
                <a:rPr lang="en-US" sz="7400">
                  <a:solidFill>
                    <a:srgbClr val="4557AD"/>
                  </a:solidFill>
                  <a:latin typeface="Tenorite" pitchFamily="2" charset="0"/>
                  <a:ea typeface="Verdana" panose="020B0604030504040204" pitchFamily="34" charset="0"/>
                  <a:cs typeface="Verdana" panose="020B0604030504040204" pitchFamily="34" charset="0"/>
                </a:rPr>
                <a:t>entle </a:t>
              </a:r>
              <a:r>
                <a:rPr lang="en-US" sz="7400" u="sng">
                  <a:solidFill>
                    <a:srgbClr val="4557AD"/>
                  </a:solidFill>
                  <a:latin typeface="Tenorite" pitchFamily="2" charset="0"/>
                  <a:ea typeface="Verdana" panose="020B0604030504040204" pitchFamily="34" charset="0"/>
                  <a:cs typeface="Verdana" panose="020B0604030504040204" pitchFamily="34" charset="0"/>
                </a:rPr>
                <a:t>C</a:t>
              </a:r>
              <a:r>
                <a:rPr lang="en-US" sz="7400">
                  <a:solidFill>
                    <a:srgbClr val="4557AD"/>
                  </a:solidFill>
                  <a:latin typeface="Tenorite" pitchFamily="2" charset="0"/>
                  <a:ea typeface="Verdana" panose="020B0604030504040204" pitchFamily="34" charset="0"/>
                  <a:cs typeface="Verdana" panose="020B0604030504040204" pitchFamily="34" charset="0"/>
                </a:rPr>
                <a:t>indy at the fen</a:t>
              </a:r>
              <a:r>
                <a:rPr lang="en-US" sz="7400" u="sng">
                  <a:solidFill>
                    <a:srgbClr val="4557AD"/>
                  </a:solidFill>
                  <a:latin typeface="Tenorite" pitchFamily="2" charset="0"/>
                  <a:ea typeface="Verdana" panose="020B0604030504040204" pitchFamily="34" charset="0"/>
                  <a:cs typeface="Verdana" panose="020B0604030504040204" pitchFamily="34" charset="0"/>
                </a:rPr>
                <a:t>c</a:t>
              </a:r>
              <a:r>
                <a:rPr lang="en-US" sz="7400">
                  <a:solidFill>
                    <a:srgbClr val="4557AD"/>
                  </a:solidFill>
                  <a:latin typeface="Tenorite" pitchFamily="2" charset="0"/>
                  <a:ea typeface="Verdana" panose="020B0604030504040204" pitchFamily="34" charset="0"/>
                  <a:cs typeface="Verdana" panose="020B0604030504040204" pitchFamily="34" charset="0"/>
                </a:rPr>
                <a:t>e</a:t>
              </a:r>
              <a:endParaRPr lang="en-AU" sz="7400" u="sng">
                <a:solidFill>
                  <a:srgbClr val="4557AD"/>
                </a:solidFill>
              </a:endParaRPr>
            </a:p>
          </p:txBody>
        </p:sp>
        <p:sp>
          <p:nvSpPr>
            <p:cNvPr id="5" name="Rounded Rectangle 2">
              <a:extLst>
                <a:ext uri="{FF2B5EF4-FFF2-40B4-BE49-F238E27FC236}">
                  <a16:creationId xmlns:a16="http://schemas.microsoft.com/office/drawing/2014/main" id="{1E67F78D-B326-7E1E-1358-469AFF358EEE}"/>
                </a:ext>
              </a:extLst>
            </p:cNvPr>
            <p:cNvSpPr/>
            <p:nvPr/>
          </p:nvSpPr>
          <p:spPr>
            <a:xfrm>
              <a:off x="347133" y="1229027"/>
              <a:ext cx="11557000" cy="5084105"/>
            </a:xfrm>
            <a:prstGeom prst="roundRect">
              <a:avLst>
                <a:gd name="adj" fmla="val 2269"/>
              </a:avLst>
            </a:prstGeom>
            <a:noFill/>
            <a:ln w="38100">
              <a:solidFill>
                <a:srgbClr val="D9ECE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89255CDE-1B03-1592-7D06-260BEECC49C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156223" y="1229027"/>
              <a:ext cx="3575590" cy="2928577"/>
            </a:xfrm>
            <a:prstGeom prst="rect">
              <a:avLst/>
            </a:prstGeom>
          </p:spPr>
        </p:pic>
        <p:grpSp>
          <p:nvGrpSpPr>
            <p:cNvPr id="9" name="Group 8">
              <a:extLst>
                <a:ext uri="{FF2B5EF4-FFF2-40B4-BE49-F238E27FC236}">
                  <a16:creationId xmlns:a16="http://schemas.microsoft.com/office/drawing/2014/main" id="{1C989254-7D16-39B5-5F81-D67A157C83D4}"/>
                </a:ext>
              </a:extLst>
            </p:cNvPr>
            <p:cNvGrpSpPr/>
            <p:nvPr/>
          </p:nvGrpSpPr>
          <p:grpSpPr>
            <a:xfrm>
              <a:off x="3768412" y="3740088"/>
              <a:ext cx="4351211" cy="1638718"/>
              <a:chOff x="3963786" y="4110215"/>
              <a:chExt cx="4351211" cy="1638718"/>
            </a:xfrm>
          </p:grpSpPr>
          <p:pic>
            <p:nvPicPr>
              <p:cNvPr id="12" name="Graphic 11" descr="Fence outline">
                <a:extLst>
                  <a:ext uri="{FF2B5EF4-FFF2-40B4-BE49-F238E27FC236}">
                    <a16:creationId xmlns:a16="http://schemas.microsoft.com/office/drawing/2014/main" id="{EAD55FC6-33EE-FEFF-A3AE-B820575BDD7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76279" y="4110215"/>
                <a:ext cx="1638718" cy="1638718"/>
              </a:xfrm>
              <a:prstGeom prst="rect">
                <a:avLst/>
              </a:prstGeom>
            </p:spPr>
          </p:pic>
          <p:pic>
            <p:nvPicPr>
              <p:cNvPr id="13" name="Graphic 12" descr="Fence outline">
                <a:extLst>
                  <a:ext uri="{FF2B5EF4-FFF2-40B4-BE49-F238E27FC236}">
                    <a16:creationId xmlns:a16="http://schemas.microsoft.com/office/drawing/2014/main" id="{3B80EC05-9929-DE94-0615-D4BD3CF782A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63786" y="4110215"/>
                <a:ext cx="1638718" cy="1638718"/>
              </a:xfrm>
              <a:prstGeom prst="rect">
                <a:avLst/>
              </a:prstGeom>
            </p:spPr>
          </p:pic>
          <p:pic>
            <p:nvPicPr>
              <p:cNvPr id="14" name="Graphic 13" descr="Fence outline">
                <a:extLst>
                  <a:ext uri="{FF2B5EF4-FFF2-40B4-BE49-F238E27FC236}">
                    <a16:creationId xmlns:a16="http://schemas.microsoft.com/office/drawing/2014/main" id="{AAFE8316-8157-ADAB-F063-FDA88E7FED3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10508" y="4110215"/>
                <a:ext cx="1638718" cy="1638718"/>
              </a:xfrm>
              <a:prstGeom prst="rect">
                <a:avLst/>
              </a:prstGeom>
            </p:spPr>
          </p:pic>
        </p:grpSp>
      </p:grpSp>
    </p:spTree>
    <p:custDataLst>
      <p:tags r:id="rId1"/>
    </p:custDataLst>
    <p:extLst>
      <p:ext uri="{BB962C8B-B14F-4D97-AF65-F5344CB8AC3E}">
        <p14:creationId xmlns:p14="http://schemas.microsoft.com/office/powerpoint/2010/main" val="112301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E6DB4-852F-747B-88F5-2DBD711D1D13}"/>
              </a:ext>
            </a:extLst>
          </p:cNvPr>
          <p:cNvSpPr>
            <a:spLocks noGrp="1"/>
          </p:cNvSpPr>
          <p:nvPr>
            <p:ph type="title"/>
          </p:nvPr>
        </p:nvSpPr>
        <p:spPr/>
        <p:txBody>
          <a:bodyPr/>
          <a:lstStyle/>
          <a:p>
            <a:r>
              <a:rPr lang="en-AU" sz="800" dirty="0">
                <a:solidFill>
                  <a:srgbClr val="E2E8E9"/>
                </a:solidFill>
                <a:latin typeface="+mn-lt"/>
              </a:rPr>
              <a:t>Slide 20 We do</a:t>
            </a:r>
          </a:p>
        </p:txBody>
      </p:sp>
      <p:sp>
        <p:nvSpPr>
          <p:cNvPr id="3" name="Content Placeholder 2">
            <a:extLst>
              <a:ext uri="{FF2B5EF4-FFF2-40B4-BE49-F238E27FC236}">
                <a16:creationId xmlns:a16="http://schemas.microsoft.com/office/drawing/2014/main" id="{064C3551-9842-9C5D-B90B-5772CB57E8D4}"/>
              </a:ext>
            </a:extLst>
          </p:cNvPr>
          <p:cNvSpPr txBox="1">
            <a:spLocks/>
          </p:cNvSpPr>
          <p:nvPr/>
        </p:nvSpPr>
        <p:spPr>
          <a:xfrm>
            <a:off x="443345" y="2011689"/>
            <a:ext cx="11305309" cy="283462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600" b="0">
                <a:solidFill>
                  <a:srgbClr val="4557AD"/>
                </a:solidFill>
                <a:latin typeface="Tenorite" pitchFamily="2" charset="0"/>
              </a:rPr>
              <a:t>My </a:t>
            </a:r>
            <a:r>
              <a:rPr lang="en-US" sz="6600">
                <a:solidFill>
                  <a:srgbClr val="4557AD"/>
                </a:solidFill>
                <a:latin typeface="Tenorite" pitchFamily="2" charset="0"/>
              </a:rPr>
              <a:t>uncle</a:t>
            </a:r>
            <a:r>
              <a:rPr lang="en-US" sz="6600" b="0">
                <a:solidFill>
                  <a:srgbClr val="4557AD"/>
                </a:solidFill>
                <a:latin typeface="Tenorite" pitchFamily="2" charset="0"/>
              </a:rPr>
              <a:t> is taller than my </a:t>
            </a:r>
            <a:r>
              <a:rPr lang="en-US" sz="6600">
                <a:solidFill>
                  <a:srgbClr val="4557AD"/>
                </a:solidFill>
                <a:latin typeface="Tenorite" pitchFamily="2" charset="0"/>
              </a:rPr>
              <a:t>dad</a:t>
            </a:r>
            <a:r>
              <a:rPr lang="en-US" sz="6600" b="0">
                <a:solidFill>
                  <a:srgbClr val="4557AD"/>
                </a:solidFill>
                <a:latin typeface="Tenorite" pitchFamily="2" charset="0"/>
              </a:rPr>
              <a:t> and I am stronger than </a:t>
            </a:r>
            <a:br>
              <a:rPr lang="en-US" sz="6600" b="0">
                <a:solidFill>
                  <a:srgbClr val="4557AD"/>
                </a:solidFill>
                <a:latin typeface="Tenorite" pitchFamily="2" charset="0"/>
              </a:rPr>
            </a:br>
            <a:r>
              <a:rPr lang="en-US" sz="6600" b="0">
                <a:solidFill>
                  <a:srgbClr val="4557AD"/>
                </a:solidFill>
                <a:latin typeface="Tenorite" pitchFamily="2" charset="0"/>
              </a:rPr>
              <a:t>my older sister.</a:t>
            </a:r>
          </a:p>
        </p:txBody>
      </p:sp>
    </p:spTree>
    <p:custDataLst>
      <p:tags r:id="rId1"/>
    </p:custDataLst>
    <p:extLst>
      <p:ext uri="{BB962C8B-B14F-4D97-AF65-F5344CB8AC3E}">
        <p14:creationId xmlns:p14="http://schemas.microsoft.com/office/powerpoint/2010/main" val="338493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99AFC-6D05-746F-CF32-3670FE8DA2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79BA7E-F2EA-DE5D-FD87-43807BFB5F90}"/>
              </a:ext>
            </a:extLst>
          </p:cNvPr>
          <p:cNvSpPr>
            <a:spLocks noGrp="1"/>
          </p:cNvSpPr>
          <p:nvPr>
            <p:ph type="title"/>
          </p:nvPr>
        </p:nvSpPr>
        <p:spPr>
          <a:xfrm>
            <a:off x="0" y="366713"/>
            <a:ext cx="6273800" cy="577850"/>
          </a:xfrm>
        </p:spPr>
        <p:txBody>
          <a:bodyPr/>
          <a:lstStyle/>
          <a:p>
            <a:r>
              <a:rPr lang="en-AU" sz="800" dirty="0">
                <a:solidFill>
                  <a:srgbClr val="E2E8E9"/>
                </a:solidFill>
                <a:latin typeface="+mn-lt"/>
              </a:rPr>
              <a:t>Slide 21 I do</a:t>
            </a:r>
          </a:p>
        </p:txBody>
      </p:sp>
      <p:pic>
        <p:nvPicPr>
          <p:cNvPr id="6" name="Graphic 5" descr="Pencil outline">
            <a:extLst>
              <a:ext uri="{FF2B5EF4-FFF2-40B4-BE49-F238E27FC236}">
                <a16:creationId xmlns:a16="http://schemas.microsoft.com/office/drawing/2014/main" id="{35F8F3F2-90A2-65E5-E836-D450D3CD44D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28231746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16727C-2317-0C04-DF23-D5704086A47F}"/>
              </a:ext>
            </a:extLst>
          </p:cNvPr>
          <p:cNvSpPr>
            <a:spLocks noGrp="1"/>
          </p:cNvSpPr>
          <p:nvPr>
            <p:ph type="title"/>
          </p:nvPr>
        </p:nvSpPr>
        <p:spPr/>
        <p:txBody>
          <a:bodyPr/>
          <a:lstStyle/>
          <a:p>
            <a:r>
              <a:rPr lang="en-AU" sz="800" dirty="0">
                <a:solidFill>
                  <a:srgbClr val="E2E8E9"/>
                </a:solidFill>
                <a:latin typeface="+mn-lt"/>
              </a:rPr>
              <a:t>Slide 22 We do</a:t>
            </a:r>
          </a:p>
        </p:txBody>
      </p:sp>
      <p:graphicFrame>
        <p:nvGraphicFramePr>
          <p:cNvPr id="2" name="Table 1">
            <a:extLst>
              <a:ext uri="{FF2B5EF4-FFF2-40B4-BE49-F238E27FC236}">
                <a16:creationId xmlns:a16="http://schemas.microsoft.com/office/drawing/2014/main" id="{2BFCC4FB-7017-7847-B188-6F18D924CA9A}"/>
              </a:ext>
            </a:extLst>
          </p:cNvPr>
          <p:cNvGraphicFramePr>
            <a:graphicFrameLocks noGrp="1"/>
          </p:cNvGraphicFramePr>
          <p:nvPr>
            <p:extLst>
              <p:ext uri="{D42A27DB-BD31-4B8C-83A1-F6EECF244321}">
                <p14:modId xmlns:p14="http://schemas.microsoft.com/office/powerpoint/2010/main" val="2232602327"/>
              </p:ext>
            </p:extLst>
          </p:nvPr>
        </p:nvGraphicFramePr>
        <p:xfrm>
          <a:off x="330042" y="1810771"/>
          <a:ext cx="1158080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7597928">
                  <a:extLst>
                    <a:ext uri="{9D8B030D-6E8A-4147-A177-3AD203B41FA5}">
                      <a16:colId xmlns:a16="http://schemas.microsoft.com/office/drawing/2014/main" val="2090795197"/>
                    </a:ext>
                  </a:extLst>
                </a:gridCol>
              </a:tblGrid>
              <a:tr h="2012416">
                <a:tc>
                  <a: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Dictated sentence </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endParaRPr lang="en-AU" sz="4400" b="0">
                        <a:solidFill>
                          <a:srgbClr val="4557AD"/>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100000"/>
                        </a:lnSpc>
                        <a:spcAft>
                          <a:spcPts val="800"/>
                        </a:spcAft>
                      </a:pPr>
                      <a:r>
                        <a:rPr lang="en-AU" sz="3800" b="1" i="0">
                          <a:solidFill>
                            <a:srgbClr val="0E1E42"/>
                          </a:solidFill>
                          <a:effectLst/>
                          <a:latin typeface="Calibri" panose="020F0502020204030204" pitchFamily="34" charset="0"/>
                          <a:ea typeface="Verdana" panose="020B0604030504040204" pitchFamily="34" charset="0"/>
                          <a:cs typeface="Calibri" panose="020F0502020204030204" pitchFamily="34" charset="0"/>
                        </a:rPr>
                        <a:t>My own sentence</a:t>
                      </a:r>
                    </a:p>
                  </a:txBody>
                  <a:tcPr marL="68580" marR="68580" marT="0" marB="0" anchor="ctr">
                    <a:lnL w="12700" cap="flat" cmpd="sng" algn="ctr">
                      <a:noFill/>
                      <a:prstDash val="solid"/>
                      <a:round/>
                      <a:headEnd type="none" w="med" len="med"/>
                      <a:tailEnd type="none" w="med" len="med"/>
                    </a:lnL>
                    <a:lnR w="38100" cap="flat" cmpd="sng" algn="ctr">
                      <a:solidFill>
                        <a:schemeClr val="bg2">
                          <a:lumMod val="90000"/>
                        </a:schemeClr>
                      </a:solid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2800" b="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p>
                      <a:pPr algn="ctr">
                        <a:lnSpc>
                          <a:spcPct val="107000"/>
                        </a:lnSpc>
                        <a:spcAft>
                          <a:spcPts val="800"/>
                        </a:spcAft>
                      </a:pPr>
                      <a:r>
                        <a:rPr lang="en-AU" sz="2800" b="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lnL w="38100" cap="flat" cmpd="sng" algn="ctr">
                      <a:solidFill>
                        <a:schemeClr val="bg2">
                          <a:lumMod val="90000"/>
                        </a:schemeClr>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bg2">
                          <a:lumMod val="9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8200750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p:nvPr>
        </p:nvSpPr>
        <p:spPr>
          <a:xfrm>
            <a:off x="0" y="-871538"/>
            <a:ext cx="4248150" cy="577850"/>
          </a:xfrm>
        </p:spPr>
        <p:txBody>
          <a:bodyPr/>
          <a:lstStyle/>
          <a:p>
            <a:r>
              <a:rPr lang="en-US" sz="800" dirty="0">
                <a:solidFill>
                  <a:srgbClr val="E2E8E9"/>
                </a:solidFill>
                <a:latin typeface="+mn-lt"/>
              </a:rPr>
              <a:t>Slide 23 Suffix review</a:t>
            </a:r>
          </a:p>
        </p:txBody>
      </p:sp>
      <p:sp>
        <p:nvSpPr>
          <p:cNvPr id="4" name="Title 1">
            <a:extLst>
              <a:ext uri="{FF2B5EF4-FFF2-40B4-BE49-F238E27FC236}">
                <a16:creationId xmlns:a16="http://schemas.microsoft.com/office/drawing/2014/main" id="{3E0EE937-47C6-8C4D-9429-386197BDFEC9}"/>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-er</a:t>
            </a:r>
            <a:endParaRPr lang="en-US" sz="25000" b="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8115432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340F8334-8658-CE4B-90F2-585D85B93D0A}"/>
              </a:ext>
              <a:ext uri="{C183D7F6-B498-43B3-948B-1728B52AA6E4}">
                <adec:decorative xmlns:adec="http://schemas.microsoft.com/office/drawing/2017/decorative" val="1"/>
              </a:ext>
            </a:extLst>
          </p:cNvPr>
          <p:cNvSpPr/>
          <p:nvPr userDrawn="1"/>
        </p:nvSpPr>
        <p:spPr>
          <a:xfrm>
            <a:off x="8867018" y="1196451"/>
            <a:ext cx="994016" cy="53962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ounded Rectangle 25">
            <a:extLst>
              <a:ext uri="{FF2B5EF4-FFF2-40B4-BE49-F238E27FC236}">
                <a16:creationId xmlns:a16="http://schemas.microsoft.com/office/drawing/2014/main" id="{D1776D6C-CB5A-5248-A6F9-D1C2C6C99B2B}"/>
              </a:ext>
              <a:ext uri="{C183D7F6-B498-43B3-948B-1728B52AA6E4}">
                <adec:decorative xmlns:adec="http://schemas.microsoft.com/office/drawing/2017/decorative" val="1"/>
              </a:ext>
            </a:extLst>
          </p:cNvPr>
          <p:cNvSpPr/>
          <p:nvPr/>
        </p:nvSpPr>
        <p:spPr>
          <a:xfrm>
            <a:off x="5148157" y="1196451"/>
            <a:ext cx="994016" cy="53962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389965" y="1060359"/>
            <a:ext cx="4588192" cy="4588192"/>
          </a:xfrm>
          <a:prstGeom prst="rect">
            <a:avLst/>
          </a:prstGeom>
        </p:spPr>
      </p:pic>
      <p:sp>
        <p:nvSpPr>
          <p:cNvPr id="16" name="Title 15">
            <a:extLst>
              <a:ext uri="{FF2B5EF4-FFF2-40B4-BE49-F238E27FC236}">
                <a16:creationId xmlns:a16="http://schemas.microsoft.com/office/drawing/2014/main" id="{93BEBD98-44E2-DDA3-ECC4-F2E92B3EA0D3}"/>
              </a:ext>
            </a:extLst>
          </p:cNvPr>
          <p:cNvSpPr>
            <a:spLocks noGrp="1"/>
          </p:cNvSpPr>
          <p:nvPr>
            <p:ph type="title"/>
          </p:nvPr>
        </p:nvSpPr>
        <p:spPr/>
        <p:txBody>
          <a:bodyPr/>
          <a:lstStyle/>
          <a:p>
            <a:r>
              <a:rPr lang="en-AU" sz="800" dirty="0">
                <a:solidFill>
                  <a:srgbClr val="E2E8E9"/>
                </a:solidFill>
                <a:latin typeface="+mn-lt"/>
              </a:rPr>
              <a:t>Slide 24</a:t>
            </a:r>
            <a:r>
              <a:rPr lang="en-AU" sz="800" baseline="0" dirty="0">
                <a:solidFill>
                  <a:srgbClr val="E2E8E9"/>
                </a:solidFill>
                <a:latin typeface="+mn-lt"/>
              </a:rPr>
              <a:t> </a:t>
            </a:r>
            <a:r>
              <a:rPr lang="en-AU" sz="800" dirty="0">
                <a:solidFill>
                  <a:srgbClr val="E2E8E9"/>
                </a:solidFill>
                <a:latin typeface="+mn-lt"/>
              </a:rPr>
              <a:t>Check for understanding</a:t>
            </a:r>
          </a:p>
        </p:txBody>
      </p:sp>
      <p:sp>
        <p:nvSpPr>
          <p:cNvPr id="4" name="TextBox 3">
            <a:extLst>
              <a:ext uri="{FF2B5EF4-FFF2-40B4-BE49-F238E27FC236}">
                <a16:creationId xmlns:a16="http://schemas.microsoft.com/office/drawing/2014/main" id="{86125C9F-FFD0-CB45-AD95-DBC2690A50D3}"/>
              </a:ext>
            </a:extLst>
          </p:cNvPr>
          <p:cNvSpPr txBox="1"/>
          <p:nvPr/>
        </p:nvSpPr>
        <p:spPr>
          <a:xfrm>
            <a:off x="33940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4152507" y="2025445"/>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add the suffix</a:t>
            </a:r>
            <a:endParaRPr lang="en-US" sz="2800">
              <a:solidFill>
                <a:srgbClr val="0E1E42"/>
              </a:solidFill>
              <a:latin typeface="Calibri" panose="020F0502020204030204" pitchFamily="34" charset="0"/>
              <a:ea typeface="Verdana" panose="020B0604030504040204" pitchFamily="34" charset="0"/>
            </a:endParaRP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8013800" y="2037436"/>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meaning</a:t>
            </a:r>
            <a:endParaRPr lang="en-US" sz="2800">
              <a:solidFill>
                <a:srgbClr val="0E1E42"/>
              </a:solidFill>
              <a:latin typeface="Calibri" panose="020F0502020204030204" pitchFamily="34" charset="0"/>
              <a:ea typeface="Verdana" panose="020B0604030504040204" pitchFamily="34" charset="0"/>
            </a:endParaRPr>
          </a:p>
        </p:txBody>
      </p:sp>
      <p:pic>
        <p:nvPicPr>
          <p:cNvPr id="10" name="Picture 9" descr="quick">
            <a:extLst>
              <a:ext uri="{FF2B5EF4-FFF2-40B4-BE49-F238E27FC236}">
                <a16:creationId xmlns:a16="http://schemas.microsoft.com/office/drawing/2014/main" id="{42311A81-B64C-E077-E34A-8CE2BB9F93A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131117" y="2871405"/>
            <a:ext cx="2034080" cy="1947889"/>
          </a:xfrm>
          <a:prstGeom prst="rect">
            <a:avLst/>
          </a:prstGeom>
        </p:spPr>
      </p:pic>
      <p:pic>
        <p:nvPicPr>
          <p:cNvPr id="15" name="Picture 14" descr="thin">
            <a:extLst>
              <a:ext uri="{FF2B5EF4-FFF2-40B4-BE49-F238E27FC236}">
                <a16:creationId xmlns:a16="http://schemas.microsoft.com/office/drawing/2014/main" id="{CBE6DAED-CF64-2E9C-CA7F-7BB7DF89876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573734" y="2233153"/>
            <a:ext cx="2034080" cy="3165087"/>
          </a:xfrm>
          <a:prstGeom prst="rect">
            <a:avLst/>
          </a:prstGeom>
        </p:spPr>
      </p:pic>
      <p:pic>
        <p:nvPicPr>
          <p:cNvPr id="18" name="Picture 17" descr="cold">
            <a:extLst>
              <a:ext uri="{FF2B5EF4-FFF2-40B4-BE49-F238E27FC236}">
                <a16:creationId xmlns:a16="http://schemas.microsoft.com/office/drawing/2014/main" id="{910E88E0-7823-5D8F-CC73-18C93E76346F}"/>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9364026" y="2929580"/>
            <a:ext cx="1878874" cy="1878874"/>
          </a:xfrm>
          <a:prstGeom prst="rect">
            <a:avLst/>
          </a:prstGeom>
        </p:spPr>
      </p:pic>
      <p:sp>
        <p:nvSpPr>
          <p:cNvPr id="6" name="Speech Bubble: Rectangle with Corners Rounded 5">
            <a:extLst>
              <a:ext uri="{FF2B5EF4-FFF2-40B4-BE49-F238E27FC236}">
                <a16:creationId xmlns:a16="http://schemas.microsoft.com/office/drawing/2014/main" id="{BBF5A6A5-2FD3-0B0A-7615-424349681AC4}"/>
              </a:ext>
              <a:ext uri="{C183D7F6-B498-43B3-948B-1728B52AA6E4}">
                <adec:decorative xmlns:adec="http://schemas.microsoft.com/office/drawing/2017/decorative" val="1"/>
              </a:ext>
            </a:extLst>
          </p:cNvPr>
          <p:cNvSpPr/>
          <p:nvPr/>
        </p:nvSpPr>
        <p:spPr>
          <a:xfrm>
            <a:off x="9138521" y="1343623"/>
            <a:ext cx="465640" cy="253681"/>
          </a:xfrm>
          <a:prstGeom prst="wedgeRoundRectCallout">
            <a:avLst>
              <a:gd name="adj1" fmla="val -42526"/>
              <a:gd name="adj2" fmla="val 73545"/>
              <a:gd name="adj3" fmla="val 16667"/>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a:extLst>
              <a:ext uri="{FF2B5EF4-FFF2-40B4-BE49-F238E27FC236}">
                <a16:creationId xmlns:a16="http://schemas.microsoft.com/office/drawing/2014/main" id="{EC23700A-F777-F602-1B43-A761F9D0D6AA}"/>
              </a:ext>
              <a:ext uri="{C183D7F6-B498-43B3-948B-1728B52AA6E4}">
                <adec:decorative xmlns:adec="http://schemas.microsoft.com/office/drawing/2017/decorative" val="1"/>
              </a:ext>
            </a:extLst>
          </p:cNvPr>
          <p:cNvSpPr txBox="1"/>
          <p:nvPr/>
        </p:nvSpPr>
        <p:spPr>
          <a:xfrm>
            <a:off x="5148157" y="1151296"/>
            <a:ext cx="947843" cy="584775"/>
          </a:xfrm>
          <a:prstGeom prst="rect">
            <a:avLst/>
          </a:prstGeom>
          <a:noFill/>
        </p:spPr>
        <p:txBody>
          <a:bodyPr wrap="square" rtlCol="0">
            <a:spAutoFit/>
          </a:bodyPr>
          <a:lstStyle/>
          <a:p>
            <a:pPr algn="ctr"/>
            <a:r>
              <a:rPr lang="en-AU" sz="3200"/>
              <a:t>-er</a:t>
            </a:r>
          </a:p>
        </p:txBody>
      </p:sp>
    </p:spTree>
    <p:custDataLst>
      <p:tags r:id="rId1"/>
    </p:custDataLst>
    <p:extLst>
      <p:ext uri="{BB962C8B-B14F-4D97-AF65-F5344CB8AC3E}">
        <p14:creationId xmlns:p14="http://schemas.microsoft.com/office/powerpoint/2010/main" val="3539524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A6F20-7659-8080-22F6-EFCFB57824C5}"/>
              </a:ext>
            </a:extLst>
          </p:cNvPr>
          <p:cNvSpPr>
            <a:spLocks noGrp="1"/>
          </p:cNvSpPr>
          <p:nvPr>
            <p:ph type="title"/>
          </p:nvPr>
        </p:nvSpPr>
        <p:spPr/>
        <p:txBody>
          <a:bodyPr/>
          <a:lstStyle/>
          <a:p>
            <a:r>
              <a:rPr lang="en-AU" sz="800" dirty="0">
                <a:solidFill>
                  <a:srgbClr val="E2E8E9"/>
                </a:solidFill>
                <a:latin typeface="+mn-lt"/>
              </a:rPr>
              <a:t>Slide</a:t>
            </a:r>
            <a:r>
              <a:rPr lang="en-AU" sz="800" baseline="0" dirty="0">
                <a:solidFill>
                  <a:srgbClr val="E2E8E9"/>
                </a:solidFill>
                <a:latin typeface="+mn-lt"/>
              </a:rPr>
              <a:t> 25 You do</a:t>
            </a:r>
            <a:endParaRPr lang="en-AU" sz="800" dirty="0">
              <a:solidFill>
                <a:srgbClr val="E2E8E9"/>
              </a:solidFill>
              <a:latin typeface="+mn-lt"/>
            </a:endParaRPr>
          </a:p>
        </p:txBody>
      </p:sp>
      <p:pic>
        <p:nvPicPr>
          <p:cNvPr id="3" name="Graphic 7" descr="Social network outline">
            <a:extLst>
              <a:ext uri="{FF2B5EF4-FFF2-40B4-BE49-F238E27FC236}">
                <a16:creationId xmlns:a16="http://schemas.microsoft.com/office/drawing/2014/main" id="{B549852A-D262-9C4F-AEA2-6FE6D2D0BC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7" name="Title 1">
            <a:extLst>
              <a:ext uri="{FF2B5EF4-FFF2-40B4-BE49-F238E27FC236}">
                <a16:creationId xmlns:a16="http://schemas.microsoft.com/office/drawing/2014/main" id="{E9DF7452-ECCC-C246-BC35-123CE0B8C09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4" name="Graphic 3" descr="Storytelling outline">
            <a:extLst>
              <a:ext uri="{FF2B5EF4-FFF2-40B4-BE49-F238E27FC236}">
                <a16:creationId xmlns:a16="http://schemas.microsoft.com/office/drawing/2014/main" id="{8D1AB800-CEA4-0A4F-A280-6184C1939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8" name="Title 1">
            <a:extLst>
              <a:ext uri="{FF2B5EF4-FFF2-40B4-BE49-F238E27FC236}">
                <a16:creationId xmlns:a16="http://schemas.microsoft.com/office/drawing/2014/main" id="{7B78CFCE-54F4-4C40-91E8-794DD4452370}"/>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41065264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42D98-FA5F-012C-E039-09FE4C546D7A}"/>
              </a:ext>
            </a:extLst>
          </p:cNvPr>
          <p:cNvSpPr>
            <a:spLocks noGrp="1"/>
          </p:cNvSpPr>
          <p:nvPr>
            <p:ph type="title"/>
          </p:nvPr>
        </p:nvSpPr>
        <p:spPr/>
        <p:txBody>
          <a:bodyPr>
            <a:normAutofit/>
          </a:bodyPr>
          <a:lstStyle/>
          <a:p>
            <a:r>
              <a:rPr lang="en-AU" sz="800" dirty="0">
                <a:solidFill>
                  <a:srgbClr val="E2E8E9"/>
                </a:solidFill>
                <a:latin typeface="+mn-lt"/>
              </a:rPr>
              <a:t>Slide 26 End</a:t>
            </a:r>
            <a:r>
              <a:rPr lang="en-AU" sz="800" baseline="0" dirty="0">
                <a:solidFill>
                  <a:srgbClr val="E2E8E9"/>
                </a:solidFill>
                <a:latin typeface="+mn-lt"/>
              </a:rPr>
              <a:t> of presentation</a:t>
            </a:r>
            <a:endParaRPr lang="en-AU" sz="800" dirty="0">
              <a:solidFill>
                <a:srgbClr val="E2E8E9"/>
              </a:solidFill>
              <a:latin typeface="+mn-lt"/>
            </a:endParaRPr>
          </a:p>
        </p:txBody>
      </p:sp>
    </p:spTree>
    <p:extLst>
      <p:ext uri="{BB962C8B-B14F-4D97-AF65-F5344CB8AC3E}">
        <p14:creationId xmlns:p14="http://schemas.microsoft.com/office/powerpoint/2010/main" val="123742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 Review</a:t>
            </a:r>
            <a:endParaRPr lang="en-AU" sz="800">
              <a:solidFill>
                <a:schemeClr val="bg2"/>
              </a:solidFill>
            </a:endParaRPr>
          </a:p>
        </p:txBody>
      </p:sp>
      <p:grpSp>
        <p:nvGrpSpPr>
          <p:cNvPr id="12" name="Group 11" descr="ff, zz, th, ss, ll, sh">
            <a:extLst>
              <a:ext uri="{FF2B5EF4-FFF2-40B4-BE49-F238E27FC236}">
                <a16:creationId xmlns:a16="http://schemas.microsoft.com/office/drawing/2014/main" id="{06211C19-3C79-A53E-ED6D-E714E58926F6}"/>
              </a:ext>
            </a:extLst>
          </p:cNvPr>
          <p:cNvGrpSpPr/>
          <p:nvPr/>
        </p:nvGrpSpPr>
        <p:grpSpPr>
          <a:xfrm>
            <a:off x="1177932" y="1259174"/>
            <a:ext cx="8697589" cy="4528190"/>
            <a:chOff x="921594" y="1245977"/>
            <a:chExt cx="8697589" cy="4528190"/>
          </a:xfrm>
        </p:grpSpPr>
        <p:sp>
          <p:nvSpPr>
            <p:cNvPr id="15" name="Content Placeholder 2">
              <a:extLst>
                <a:ext uri="{FF2B5EF4-FFF2-40B4-BE49-F238E27FC236}">
                  <a16:creationId xmlns:a16="http://schemas.microsoft.com/office/drawing/2014/main" id="{8EF963E9-1A52-DD74-54AC-894959819F19}"/>
                </a:ext>
              </a:extLst>
            </p:cNvPr>
            <p:cNvSpPr txBox="1">
              <a:spLocks/>
            </p:cNvSpPr>
            <p:nvPr/>
          </p:nvSpPr>
          <p:spPr>
            <a:xfrm>
              <a:off x="6216505" y="3604341"/>
              <a:ext cx="3402678"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dge</a:t>
              </a:r>
              <a:endParaRPr lang="en-AU" sz="15000">
                <a:solidFill>
                  <a:srgbClr val="4557AD"/>
                </a:solidFill>
                <a:latin typeface="Tenorite" pitchFamily="2" charset="0"/>
                <a:cs typeface="Arial"/>
              </a:endParaRPr>
            </a:p>
          </p:txBody>
        </p:sp>
        <p:sp>
          <p:nvSpPr>
            <p:cNvPr id="16" name="Content Placeholder 2">
              <a:extLst>
                <a:ext uri="{FF2B5EF4-FFF2-40B4-BE49-F238E27FC236}">
                  <a16:creationId xmlns:a16="http://schemas.microsoft.com/office/drawing/2014/main" id="{FC92CB8D-2A1A-F50E-C045-4EAE55AEE9D2}"/>
                </a:ext>
              </a:extLst>
            </p:cNvPr>
            <p:cNvSpPr txBox="1">
              <a:spLocks/>
            </p:cNvSpPr>
            <p:nvPr/>
          </p:nvSpPr>
          <p:spPr>
            <a:xfrm>
              <a:off x="1053746" y="1245978"/>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a:solidFill>
                    <a:srgbClr val="4557AD"/>
                  </a:solidFill>
                  <a:latin typeface="Tenorite" pitchFamily="2" charset="0"/>
                  <a:cs typeface="Arial"/>
                </a:rPr>
                <a:t>tch</a:t>
              </a:r>
              <a:endParaRPr lang="en-AU" sz="15000">
                <a:solidFill>
                  <a:srgbClr val="4557AD"/>
                </a:solidFill>
                <a:latin typeface="Tenorite" pitchFamily="2" charset="0"/>
                <a:cs typeface="Arial"/>
              </a:endParaRPr>
            </a:p>
          </p:txBody>
        </p:sp>
        <p:sp>
          <p:nvSpPr>
            <p:cNvPr id="17" name="Content Placeholder 2">
              <a:extLst>
                <a:ext uri="{FF2B5EF4-FFF2-40B4-BE49-F238E27FC236}">
                  <a16:creationId xmlns:a16="http://schemas.microsoft.com/office/drawing/2014/main" id="{F1600E3F-1DEC-D062-5E0E-C7E1CE7613FF}"/>
                </a:ext>
              </a:extLst>
            </p:cNvPr>
            <p:cNvSpPr txBox="1">
              <a:spLocks/>
            </p:cNvSpPr>
            <p:nvPr/>
          </p:nvSpPr>
          <p:spPr>
            <a:xfrm>
              <a:off x="921594" y="3604342"/>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ph</a:t>
              </a:r>
              <a:endParaRPr lang="en-AU" sz="15000">
                <a:solidFill>
                  <a:srgbClr val="4557AD"/>
                </a:solidFill>
                <a:latin typeface="Tenorite" pitchFamily="2" charset="0"/>
                <a:cs typeface="Arial"/>
              </a:endParaRPr>
            </a:p>
          </p:txBody>
        </p:sp>
        <p:sp>
          <p:nvSpPr>
            <p:cNvPr id="18" name="Content Placeholder 2">
              <a:extLst>
                <a:ext uri="{FF2B5EF4-FFF2-40B4-BE49-F238E27FC236}">
                  <a16:creationId xmlns:a16="http://schemas.microsoft.com/office/drawing/2014/main" id="{08EED015-2C23-BA77-F73B-5295AA467227}"/>
                </a:ext>
              </a:extLst>
            </p:cNvPr>
            <p:cNvSpPr txBox="1">
              <a:spLocks/>
            </p:cNvSpPr>
            <p:nvPr/>
          </p:nvSpPr>
          <p:spPr>
            <a:xfrm>
              <a:off x="5839662" y="1245977"/>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kn</a:t>
              </a:r>
              <a:endParaRPr lang="en-AU" sz="150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a:solidFill>
                  <a:schemeClr val="bg2"/>
                </a:solidFill>
                <a:latin typeface="+mn-lt"/>
              </a:rPr>
              <a:t>Slide 4 Review </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5 Review </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dodgeball, trophy, knockback, clutched">
            <a:extLst>
              <a:ext uri="{FF2B5EF4-FFF2-40B4-BE49-F238E27FC236}">
                <a16:creationId xmlns:a16="http://schemas.microsoft.com/office/drawing/2014/main" id="{3ABD3EA1-685B-DC9C-24AE-9EEBEA6FA62E}"/>
              </a:ext>
            </a:extLst>
          </p:cNvPr>
          <p:cNvGrpSpPr/>
          <p:nvPr/>
        </p:nvGrpSpPr>
        <p:grpSpPr>
          <a:xfrm>
            <a:off x="285750" y="1835033"/>
            <a:ext cx="11906250" cy="3609249"/>
            <a:chOff x="285750" y="1783759"/>
            <a:chExt cx="11906250" cy="3609249"/>
          </a:xfrm>
        </p:grpSpPr>
        <p:sp>
          <p:nvSpPr>
            <p:cNvPr id="5" name="Content Placeholder 2">
              <a:extLst>
                <a:ext uri="{FF2B5EF4-FFF2-40B4-BE49-F238E27FC236}">
                  <a16:creationId xmlns:a16="http://schemas.microsoft.com/office/drawing/2014/main" id="{CD786E79-D41F-A84A-0EAC-B138A21E0D96}"/>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knockback       clutched</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AF705EED-A180-0BDD-F3E2-EF179172A02C}"/>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dodgeball        trophy</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2389643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419051"/>
            <a:ext cx="10515600" cy="1325563"/>
          </a:xfrm>
        </p:spPr>
        <p:txBody>
          <a:bodyPr/>
          <a:lstStyle/>
          <a:p>
            <a:r>
              <a:rPr lang="en-AU" sz="800">
                <a:solidFill>
                  <a:schemeClr val="bg2"/>
                </a:solidFill>
                <a:latin typeface="+mn-lt"/>
              </a:rPr>
              <a:t>Slide 6 Review </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5" name="Group 4" descr="cent, graph, knot">
            <a:extLst>
              <a:ext uri="{FF2B5EF4-FFF2-40B4-BE49-F238E27FC236}">
                <a16:creationId xmlns:a16="http://schemas.microsoft.com/office/drawing/2014/main" id="{55248C1A-9285-8120-9535-6F7BA43C788C}"/>
              </a:ext>
            </a:extLst>
          </p:cNvPr>
          <p:cNvGrpSpPr/>
          <p:nvPr/>
        </p:nvGrpSpPr>
        <p:grpSpPr>
          <a:xfrm>
            <a:off x="730210" y="1828852"/>
            <a:ext cx="10914459" cy="3566107"/>
            <a:chOff x="1277541" y="2048309"/>
            <a:chExt cx="10275740" cy="3204716"/>
          </a:xfrm>
        </p:grpSpPr>
        <p:pic>
          <p:nvPicPr>
            <p:cNvPr id="3" name="Picture 2">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06648" y="2292048"/>
              <a:ext cx="2273904" cy="2273904"/>
            </a:xfrm>
            <a:prstGeom prst="rect">
              <a:avLst/>
            </a:prstGeom>
          </p:spPr>
        </p:pic>
        <p:pic>
          <p:nvPicPr>
            <p:cNvPr id="4" name="Picture 3">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48565" y="2048309"/>
              <a:ext cx="3204716" cy="3204716"/>
            </a:xfrm>
            <a:prstGeom prst="rect">
              <a:avLst/>
            </a:prstGeom>
          </p:spPr>
        </p:pic>
        <p:pic>
          <p:nvPicPr>
            <p:cNvPr id="6" name="Picture 5" descr="A black background with a black square&#10;&#10;AI-generated content may be incorrect.">
              <a:extLst>
                <a:ext uri="{FF2B5EF4-FFF2-40B4-BE49-F238E27FC236}">
                  <a16:creationId xmlns:a16="http://schemas.microsoft.com/office/drawing/2014/main" id="{83D42DF5-3C3B-061E-9346-34D24A50AE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7541" y="2810036"/>
              <a:ext cx="1681263" cy="1681263"/>
            </a:xfrm>
            <a:prstGeom prst="rect">
              <a:avLst/>
            </a:prstGeom>
          </p:spPr>
        </p:pic>
      </p:grpSp>
    </p:spTree>
    <p:extLst>
      <p:ext uri="{BB962C8B-B14F-4D97-AF65-F5344CB8AC3E}">
        <p14:creationId xmlns:p14="http://schemas.microsoft.com/office/powerpoint/2010/main" val="3485200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7 Review </a:t>
            </a: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305256" y="2676435"/>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move   both   half   gone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63757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p:nvPr>
        </p:nvSpPr>
        <p:spPr/>
        <p:txBody>
          <a:bodyPr/>
          <a:lstStyle/>
          <a:p>
            <a:r>
              <a:rPr lang="en-AU" sz="800" kern="1200">
                <a:solidFill>
                  <a:srgbClr val="E2E8E9"/>
                </a:solidFill>
                <a:effectLst/>
                <a:latin typeface="+mn-lt"/>
                <a:ea typeface="+mj-ea"/>
                <a:cs typeface="+mj-cs"/>
              </a:rPr>
              <a:t>Slide 8 Review</a:t>
            </a:r>
            <a:endParaRPr lang="en-AU" sz="80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407417" y="1716557"/>
            <a:ext cx="10953558" cy="383181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400" dirty="0">
                <a:solidFill>
                  <a:srgbClr val="4557AD"/>
                </a:solidFill>
                <a:latin typeface="Tenorite" pitchFamily="2" charset="0"/>
                <a:ea typeface="Verdana" panose="020B0604030504040204" pitchFamily="34" charset="0"/>
                <a:cs typeface="Verdana" panose="020B0604030504040204" pitchFamily="34" charset="0"/>
              </a:rPr>
              <a:t>“Do not move,” said the tailor in a gentle voice. He was kneeling at my feet and I had to stand on the ledge so he could stitch the hems on both legs of my pants. </a:t>
            </a:r>
            <a:endParaRPr lang="en-AU" sz="54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p:nvPr>
        </p:nvSpPr>
        <p:spPr/>
        <p:txBody>
          <a:bodyPr/>
          <a:lstStyle/>
          <a:p>
            <a:r>
              <a:rPr lang="en-AU" sz="800" kern="1200">
                <a:solidFill>
                  <a:srgbClr val="E2E8E9"/>
                </a:solidFill>
                <a:effectLst/>
                <a:latin typeface="+mn-lt"/>
                <a:ea typeface="+mj-ea"/>
                <a:cs typeface="+mj-cs"/>
              </a:rPr>
              <a:t>Slide 9 Review</a:t>
            </a:r>
            <a:endParaRPr lang="en-AU" sz="80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Auez1dtH"/>
  <p:tag name="ARTICULATE_SLIDE_COUNT" val="1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e78b14b2b5aca9757578d900895d66b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0aeb0aea37bf6b1ff6bb116e348c1096"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http://purl.org/dc/elements/1.1/"/>
    <ds:schemaRef ds:uri="ff236c08-9611-4854-a4bb-16d44b7327b6"/>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dcmitype/"/>
    <ds:schemaRef ds:uri="64eff3df-e3d6-48ed-978f-45ff25640900"/>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A12240C5-E265-4CD3-AB6E-7D2F2A9ED2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524</TotalTime>
  <Words>3377</Words>
  <Application>Microsoft Office PowerPoint</Application>
  <PresentationFormat>Widescreen</PresentationFormat>
  <Paragraphs>458</Paragraphs>
  <Slides>26</Slides>
  <Notes>26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Aptos</vt:lpstr>
      <vt:lpstr>Arial</vt:lpstr>
      <vt:lpstr>Calibri</vt:lpstr>
      <vt:lpstr>Calibri Light</vt:lpstr>
      <vt:lpstr>Symbol</vt:lpstr>
      <vt:lpstr>Tenorite</vt:lpstr>
      <vt:lpstr>Verdana</vt:lpstr>
      <vt:lpstr>Office Theme</vt:lpstr>
      <vt:lpstr>Slide 1 Start of presentation, Suffix er (comparative)</vt:lpstr>
      <vt:lpstr>Slide 2 Review </vt:lpstr>
      <vt:lpstr>Slide 3 Review</vt:lpstr>
      <vt:lpstr>Slide 4 Review </vt:lpstr>
      <vt:lpstr>Slide 5 Review </vt:lpstr>
      <vt:lpstr>Slide 6 Review </vt:lpstr>
      <vt:lpstr>Slide 7 Review </vt:lpstr>
      <vt:lpstr>Slide 8 Review</vt:lpstr>
      <vt:lpstr>Slide 9 Review</vt:lpstr>
      <vt:lpstr>Slide 10 End of review, start of lesson</vt:lpstr>
      <vt:lpstr>Slide 11 Revision: adjectives</vt:lpstr>
      <vt:lpstr>Slide 12 Learning intention and success criteria</vt:lpstr>
      <vt:lpstr>Slide 13 Hand out student sheet</vt:lpstr>
      <vt:lpstr>Slide 14 I do</vt:lpstr>
      <vt:lpstr>Slide 15 I do</vt:lpstr>
      <vt:lpstr>Slide 16 We do</vt:lpstr>
      <vt:lpstr>Slide 17 I do</vt:lpstr>
      <vt:lpstr>Slide 18 We do</vt:lpstr>
      <vt:lpstr>Slide 19 I do</vt:lpstr>
      <vt:lpstr>Slide 20 We do</vt:lpstr>
      <vt:lpstr>Slide 21 I do</vt:lpstr>
      <vt:lpstr>Slide 22 We do</vt:lpstr>
      <vt:lpstr>Slide 23 Suffix review</vt:lpstr>
      <vt:lpstr>Slide 24 Check for understanding</vt:lpstr>
      <vt:lpstr>Slide 25 You do</vt:lpstr>
      <vt:lpstr>Slide 26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2025-12-17T00:13:43Z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65655C9D-DB4F-40D3-AC8A-3E0445F2047E</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6.2_0807</vt:lpwstr>
  </property>
</Properties>
</file>