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svg" ContentType="image/svg+xml"/>
  <Default Extension="vtt" ContentType="text/vt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0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1.xml" ContentType="application/vnd.openxmlformats-officedocument.presentationml.tags+xml"/>
  <Override PartName="/ppt/notesSlides/notesSlide16.xml" ContentType="application/vnd.openxmlformats-officedocument.presentationml.notesSlide+xml"/>
  <Override PartName="/ppt/tags/tag12.xml" ContentType="application/vnd.openxmlformats-officedocument.presentationml.tags+xml"/>
  <Override PartName="/ppt/notesSlides/notesSlide17.xml" ContentType="application/vnd.openxmlformats-officedocument.presentationml.notesSlide+xml"/>
  <Override PartName="/ppt/tags/tag13.xml" ContentType="application/vnd.openxmlformats-officedocument.presentationml.tags+xml"/>
  <Override PartName="/ppt/notesSlides/notesSlide18.xml" ContentType="application/vnd.openxmlformats-officedocument.presentationml.notesSlide+xml"/>
  <Override PartName="/ppt/tags/tag14.xml" ContentType="application/vnd.openxmlformats-officedocument.presentationml.tags+xml"/>
  <Override PartName="/ppt/notesSlides/notesSlide19.xml" ContentType="application/vnd.openxmlformats-officedocument.presentationml.notesSlide+xml"/>
  <Override PartName="/ppt/tags/tag15.xml" ContentType="application/vnd.openxmlformats-officedocument.presentationml.tags+xml"/>
  <Override PartName="/ppt/notesSlides/notesSlide20.xml" ContentType="application/vnd.openxmlformats-officedocument.presentationml.notesSlide+xml"/>
  <Override PartName="/ppt/tags/tag16.xml" ContentType="application/vnd.openxmlformats-officedocument.presentationml.tags+xml"/>
  <Override PartName="/ppt/notesSlides/notesSlide21.xml" ContentType="application/vnd.openxmlformats-officedocument.presentationml.notesSlide+xml"/>
  <Override PartName="/ppt/tags/tag17.xml" ContentType="application/vnd.openxmlformats-officedocument.presentationml.tags+xml"/>
  <Override PartName="/ppt/notesSlides/notesSlide22.xml" ContentType="application/vnd.openxmlformats-officedocument.presentationml.notesSlide+xml"/>
  <Override PartName="/ppt/tags/tag18.xml" ContentType="application/vnd.openxmlformats-officedocument.presentationml.tags+xml"/>
  <Override PartName="/ppt/notesSlides/notesSlide23.xml" ContentType="application/vnd.openxmlformats-officedocument.presentationml.notesSlide+xml"/>
  <Override PartName="/ppt/tags/tag19.xml" ContentType="application/vnd.openxmlformats-officedocument.presentationml.tags+xml"/>
  <Override PartName="/ppt/notesSlides/notesSlide24.xml" ContentType="application/vnd.openxmlformats-officedocument.presentationml.notesSlide+xml"/>
  <Override PartName="/ppt/tags/tag20.xml" ContentType="application/vnd.openxmlformats-officedocument.presentationml.tags+xml"/>
  <Override PartName="/ppt/notesSlides/notesSlide25.xml" ContentType="application/vnd.openxmlformats-officedocument.presentationml.notesSlide+xml"/>
  <Override PartName="/ppt/tags/tag21.xml" ContentType="application/vnd.openxmlformats-officedocument.presentationml.tags+xml"/>
  <Override PartName="/ppt/notesSlides/notesSlide26.xml" ContentType="application/vnd.openxmlformats-officedocument.presentationml.notesSlide+xml"/>
  <Override PartName="/ppt/tags/tag22.xml" ContentType="application/vnd.openxmlformats-officedocument.presentationml.tags+xml"/>
  <Override PartName="/ppt/notesSlides/notesSlide27.xml" ContentType="application/vnd.openxmlformats-officedocument.presentationml.notesSlide+xml"/>
  <Override PartName="/ppt/tags/tag23.xml" ContentType="application/vnd.openxmlformats-officedocument.presentationml.tags+xml"/>
  <Override PartName="/ppt/notesSlides/notesSlide28.xml" ContentType="application/vnd.openxmlformats-officedocument.presentationml.notesSlide+xml"/>
  <Override PartName="/ppt/tags/tag24.xml" ContentType="application/vnd.openxmlformats-officedocument.presentationml.tags+xml"/>
  <Override PartName="/ppt/notesSlides/notesSlide29.xml" ContentType="application/vnd.openxmlformats-officedocument.presentationml.notesSlide+xml"/>
  <Override PartName="/ppt/tags/tag25.xml" ContentType="application/vnd.openxmlformats-officedocument.presentationml.tags+xml"/>
  <Override PartName="/ppt/notesSlides/notesSlide30.xml" ContentType="application/vnd.openxmlformats-officedocument.presentationml.notesSlide+xml"/>
  <Override PartName="/ppt/tags/tag26.xml" ContentType="application/vnd.openxmlformats-officedocument.presentationml.tags+xml"/>
  <Override PartName="/ppt/notesSlides/notesSlide31.xml" ContentType="application/vnd.openxmlformats-officedocument.presentationml.notesSlide+xml"/>
  <Override PartName="/ppt/tags/tag27.xml" ContentType="application/vnd.openxmlformats-officedocument.presentationml.tags+xml"/>
  <Override PartName="/ppt/notesSlides/notesSlide32.xml" ContentType="application/vnd.openxmlformats-officedocument.presentationml.notesSlide+xml"/>
  <Override PartName="/ppt/tags/tag28.xml" ContentType="application/vnd.openxmlformats-officedocument.presentationml.tags+xml"/>
  <Override PartName="/ppt/notesSlides/notesSlide33.xml" ContentType="application/vnd.openxmlformats-officedocument.presentationml.notesSlide+xml"/>
  <Override PartName="/ppt/tags/tag29.xml" ContentType="application/vnd.openxmlformats-officedocument.presentationml.tags+xml"/>
  <Override PartName="/ppt/notesSlides/notesSlide34.xml" ContentType="application/vnd.openxmlformats-officedocument.presentationml.notesSlide+xml"/>
  <Override PartName="/ppt/tags/tag30.xml" ContentType="application/vnd.openxmlformats-officedocument.presentationml.tags+xml"/>
  <Override PartName="/ppt/notesSlides/notesSlide35.xml" ContentType="application/vnd.openxmlformats-officedocument.presentationml.notesSlide+xml"/>
  <Override PartName="/ppt/tags/tag31.xml" ContentType="application/vnd.openxmlformats-officedocument.presentationml.tags+xml"/>
  <Override PartName="/ppt/notesSlides/notesSlide36.xml" ContentType="application/vnd.openxmlformats-officedocument.presentationml.notesSlide+xml"/>
  <Override PartName="/ppt/tags/tag32.xml" ContentType="application/vnd.openxmlformats-officedocument.presentationml.tags+xml"/>
  <Override PartName="/ppt/notesSlides/notesSlide37.xml" ContentType="application/vnd.openxmlformats-officedocument.presentationml.notesSlide+xml"/>
  <Override PartName="/ppt/tags/tag33.xml" ContentType="application/vnd.openxmlformats-officedocument.presentationml.tags+xml"/>
  <Override PartName="/ppt/notesSlides/notesSlide38.xml" ContentType="application/vnd.openxmlformats-officedocument.presentationml.notesSlide+xml"/>
  <Override PartName="/ppt/tags/tag34.xml" ContentType="application/vnd.openxmlformats-officedocument.presentationml.tags+xml"/>
  <Override PartName="/ppt/notesSlides/notesSlide39.xml" ContentType="application/vnd.openxmlformats-officedocument.presentationml.notesSlide+xml"/>
  <Override PartName="/ppt/tags/tag35.xml" ContentType="application/vnd.openxmlformats-officedocument.presentationml.tags+xml"/>
  <Override PartName="/ppt/notesSlides/notesSlide40.xml" ContentType="application/vnd.openxmlformats-officedocument.presentationml.notesSlide+xml"/>
  <Override PartName="/ppt/tags/tag36.xml" ContentType="application/vnd.openxmlformats-officedocument.presentationml.tags+xml"/>
  <Override PartName="/ppt/notesSlides/notesSlide41.xml" ContentType="application/vnd.openxmlformats-officedocument.presentationml.notesSlide+xml"/>
  <Override PartName="/ppt/tags/tag37.xml" ContentType="application/vnd.openxmlformats-officedocument.presentationml.tags+xml"/>
  <Override PartName="/ppt/notesSlides/notesSlide42.xml" ContentType="application/vnd.openxmlformats-officedocument.presentationml.notesSlide+xml"/>
  <Override PartName="/ppt/tags/tag38.xml" ContentType="application/vnd.openxmlformats-officedocument.presentationml.tags+xml"/>
  <Override PartName="/ppt/notesSlides/notesSlide43.xml" ContentType="application/vnd.openxmlformats-officedocument.presentationml.notesSlide+xml"/>
  <Override PartName="/ppt/tags/tag39.xml" ContentType="application/vnd.openxmlformats-officedocument.presentationml.tags+xml"/>
  <Override PartName="/ppt/notesSlides/notesSlide44.xml" ContentType="application/vnd.openxmlformats-officedocument.presentationml.notesSlide+xml"/>
  <Override PartName="/ppt/tags/tag40.xml" ContentType="application/vnd.openxmlformats-officedocument.presentationml.tags+xml"/>
  <Override PartName="/ppt/notesSlides/notesSlide45.xml" ContentType="application/vnd.openxmlformats-officedocument.presentationml.notesSlide+xml"/>
  <Override PartName="/ppt/tags/tag41.xml" ContentType="application/vnd.openxmlformats-officedocument.presentationml.tags+xml"/>
  <Override PartName="/ppt/notesSlides/notesSlide46.xml" ContentType="application/vnd.openxmlformats-officedocument.presentationml.notesSlide+xml"/>
  <Override PartName="/ppt/tags/tag42.xml" ContentType="application/vnd.openxmlformats-officedocument.presentationml.tags+xml"/>
  <Override PartName="/ppt/notesSlides/notesSlide47.xml" ContentType="application/vnd.openxmlformats-officedocument.presentationml.notesSlide+xml"/>
  <Override PartName="/ppt/tags/tag43.xml" ContentType="application/vnd.openxmlformats-officedocument.presentationml.tags+xml"/>
  <Override PartName="/ppt/notesSlides/notesSlide48.xml" ContentType="application/vnd.openxmlformats-officedocument.presentationml.notesSlide+xml"/>
  <Override PartName="/ppt/tags/tag44.xml" ContentType="application/vnd.openxmlformats-officedocument.presentationml.tags+xml"/>
  <Override PartName="/ppt/notesSlides/notesSlide49.xml" ContentType="application/vnd.openxmlformats-officedocument.presentationml.notesSlide+xml"/>
  <Override PartName="/ppt/tags/tag45.xml" ContentType="application/vnd.openxmlformats-officedocument.presentationml.tags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57"/>
  </p:notesMasterIdLst>
  <p:handoutMasterIdLst>
    <p:handoutMasterId r:id="rId58"/>
  </p:handoutMasterIdLst>
  <p:sldIdLst>
    <p:sldId id="520" r:id="rId5"/>
    <p:sldId id="587" r:id="rId6"/>
    <p:sldId id="595" r:id="rId7"/>
    <p:sldId id="550" r:id="rId8"/>
    <p:sldId id="511" r:id="rId9"/>
    <p:sldId id="512" r:id="rId10"/>
    <p:sldId id="627" r:id="rId11"/>
    <p:sldId id="596" r:id="rId12"/>
    <p:sldId id="594" r:id="rId13"/>
    <p:sldId id="528" r:id="rId14"/>
    <p:sldId id="529" r:id="rId15"/>
    <p:sldId id="513" r:id="rId16"/>
    <p:sldId id="514" r:id="rId17"/>
    <p:sldId id="515" r:id="rId18"/>
    <p:sldId id="516" r:id="rId19"/>
    <p:sldId id="498" r:id="rId20"/>
    <p:sldId id="628" r:id="rId21"/>
    <p:sldId id="629" r:id="rId22"/>
    <p:sldId id="522" r:id="rId23"/>
    <p:sldId id="473" r:id="rId24"/>
    <p:sldId id="474" r:id="rId25"/>
    <p:sldId id="546" r:id="rId26"/>
    <p:sldId id="547" r:id="rId27"/>
    <p:sldId id="583" r:id="rId28"/>
    <p:sldId id="477" r:id="rId29"/>
    <p:sldId id="478" r:id="rId30"/>
    <p:sldId id="479" r:id="rId31"/>
    <p:sldId id="585" r:id="rId32"/>
    <p:sldId id="630" r:id="rId33"/>
    <p:sldId id="631" r:id="rId34"/>
    <p:sldId id="632" r:id="rId35"/>
    <p:sldId id="633" r:id="rId36"/>
    <p:sldId id="634" r:id="rId37"/>
    <p:sldId id="635" r:id="rId38"/>
    <p:sldId id="636" r:id="rId39"/>
    <p:sldId id="637" r:id="rId40"/>
    <p:sldId id="586" r:id="rId41"/>
    <p:sldId id="481" r:id="rId42"/>
    <p:sldId id="482" r:id="rId43"/>
    <p:sldId id="638" r:id="rId44"/>
    <p:sldId id="483" r:id="rId45"/>
    <p:sldId id="484" r:id="rId46"/>
    <p:sldId id="485" r:id="rId47"/>
    <p:sldId id="639" r:id="rId48"/>
    <p:sldId id="488" r:id="rId49"/>
    <p:sldId id="489" r:id="rId50"/>
    <p:sldId id="490" r:id="rId51"/>
    <p:sldId id="491" r:id="rId52"/>
    <p:sldId id="492" r:id="rId53"/>
    <p:sldId id="493" r:id="rId54"/>
    <p:sldId id="494" r:id="rId55"/>
    <p:sldId id="499" r:id="rId56"/>
  </p:sldIdLst>
  <p:sldSz cx="12192000" cy="6858000"/>
  <p:notesSz cx="6858000" cy="9144000"/>
  <p:custDataLst>
    <p:tags r:id="rId5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BC55867-3F67-DC29-6602-F885A9703C4A}" name="Charmaine Kenner" initials="CK" userId="S::charmaine.kenner@esa.edu.au::525cc8d2-224e-44fd-aa57-afaebc349805" providerId="AD"/>
  <p188:author id="{6DCFF56C-C452-04AB-1CC8-788A250198E2}" name="Rebecca McEwan" initials="RM" userId="S::Rebecca.McEwan@esa.edu.au::ff810c5d-fc8a-4cb6-9b96-8b31b958f764" providerId="AD"/>
  <p188:author id="{31FB519C-E53A-3E7D-97B3-82C01CED1935}" name="Kerrie Shanahan" initials="KS" userId="S::Kerrie.Shanahan@esa.edu.au::ae473d9f-76e9-476f-892f-2674ea963afc" providerId="AD"/>
  <p188:author id="{F2AA16A7-A401-F1E4-AE7E-451003CA81B3}" name="Elaine Stanley" initials="ES" userId="S::elaine.stanley@esa.edu.au::9dfc5ab9-b876-4d2e-b928-2720deac3464" providerId="AD"/>
  <p188:author id="{49F87EAE-6CC1-99D4-8E31-202EF7FA06F2}" name="Trish Wilson" initials="TW" userId="1a8d7cc3620296f7" providerId="Windows Live"/>
  <p188:author id="{AC1A14C9-5C87-F7A0-98A6-59A8A750B5A3}" name="Liz Heynes" initials="LH" userId="S::Liz.Heynes@esa.edu.au::e5ff50d5-f39a-42f6-9e9f-e790bcc8c38d" providerId="AD"/>
  <p188:author id="{71D1F6ED-493F-EB67-A9FF-345D6393CC77}" name="Charmaine Kenner" initials="CK" userId="S::Charmaine.Kenner@esa.edu.au::525cc8d2-224e-44fd-aa57-afaebc349805" providerId="AD"/>
  <p188:author id="{92D011FB-E587-8D1F-64AA-2EC6A225EA05}" name="Martine Power" initials="MP" userId="S::Martine.Power@esa.edu.au::f3410e55-3c0b-475c-b0b5-72038337e5c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88D"/>
    <a:srgbClr val="4857A6"/>
    <a:srgbClr val="008253"/>
    <a:srgbClr val="D9ECE5"/>
    <a:srgbClr val="D9EDEE"/>
    <a:srgbClr val="00858D"/>
    <a:srgbClr val="002060"/>
    <a:srgbClr val="4472C4"/>
    <a:srgbClr val="007FC2"/>
    <a:srgbClr val="D9EC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55448" autoAdjust="0"/>
  </p:normalViewPr>
  <p:slideViewPr>
    <p:cSldViewPr snapToGrid="0">
      <p:cViewPr>
        <p:scale>
          <a:sx n="100" d="100"/>
          <a:sy n="100" d="100"/>
        </p:scale>
        <p:origin x="34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61" Type="http://schemas.openxmlformats.org/officeDocument/2006/relationships/viewProps" Target="viewProp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microsoft.com/office/2016/11/relationships/changesInfo" Target="changesInfos/changesInfo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ags" Target="tags/tag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presProps" Target="presProps.xml"/><Relationship Id="rId65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ebecca McEwan" userId="ff810c5d-fc8a-4cb6-9b96-8b31b958f764" providerId="ADAL" clId="{212B85A7-933D-42BF-B002-27FCAF1CF138}"/>
    <pc:docChg chg="modSld">
      <pc:chgData name="Rebecca McEwan" userId="ff810c5d-fc8a-4cb6-9b96-8b31b958f764" providerId="ADAL" clId="{212B85A7-933D-42BF-B002-27FCAF1CF138}" dt="2025-12-15T02:53:05.643" v="6" actId="20577"/>
      <pc:docMkLst>
        <pc:docMk/>
      </pc:docMkLst>
      <pc:sldChg chg="modNotesTx">
        <pc:chgData name="Rebecca McEwan" userId="ff810c5d-fc8a-4cb6-9b96-8b31b958f764" providerId="ADAL" clId="{212B85A7-933D-42BF-B002-27FCAF1CF138}" dt="2025-12-15T02:53:05.643" v="6" actId="20577"/>
        <pc:sldMkLst>
          <pc:docMk/>
          <pc:sldMk cId="1759574190" sldId="498"/>
        </pc:sldMkLst>
      </pc:sldChg>
    </pc:docChg>
  </pc:docChgLst>
  <pc:docChgLst>
    <pc:chgData name="Kerrie Shanahan" userId="ae473d9f-76e9-476f-892f-2674ea963afc" providerId="ADAL" clId="{1C2628FB-1F07-4B48-8FB3-27553585B1CA}"/>
    <pc:docChg chg="modSld">
      <pc:chgData name="Kerrie Shanahan" userId="ae473d9f-76e9-476f-892f-2674ea963afc" providerId="ADAL" clId="{1C2628FB-1F07-4B48-8FB3-27553585B1CA}" dt="2025-11-30T22:23:21.518" v="158" actId="20577"/>
      <pc:docMkLst>
        <pc:docMk/>
      </pc:docMkLst>
      <pc:sldChg chg="modNotesTx">
        <pc:chgData name="Kerrie Shanahan" userId="ae473d9f-76e9-476f-892f-2674ea963afc" providerId="ADAL" clId="{1C2628FB-1F07-4B48-8FB3-27553585B1CA}" dt="2025-11-30T22:23:21.518" v="158" actId="20577"/>
        <pc:sldMkLst>
          <pc:docMk/>
          <pc:sldMk cId="702303488" sldId="511"/>
        </pc:sldMkLst>
      </pc:sldChg>
      <pc:sldChg chg="modNotesTx">
        <pc:chgData name="Kerrie Shanahan" userId="ae473d9f-76e9-476f-892f-2674ea963afc" providerId="ADAL" clId="{1C2628FB-1F07-4B48-8FB3-27553585B1CA}" dt="2025-11-30T22:17:34.309" v="89" actId="20577"/>
        <pc:sldMkLst>
          <pc:docMk/>
          <pc:sldMk cId="1266496643" sldId="595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64F4B7-307B-460A-9216-CC21E96F22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897C1B-43FC-4D09-8B0C-C5FC5D8B1A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0C8173-52BC-4F8E-A1DB-073827CA7B9E}" type="datetimeFigureOut">
              <a:rPr lang="en-AU" smtClean="0"/>
              <a:t>15/12/2025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5A003B-9AFC-40BD-9E27-3767AF8D2BB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18DC3A-9E06-4EC9-94DD-1749B9ECC69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E9432-9770-41A6-ACDC-B313F45D28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70671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53297-7DEE-4CE4-B733-474A3A21B2D8}" type="datetimeFigureOut">
              <a:rPr lang="en-AU" smtClean="0"/>
              <a:t>15/12/2025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44A9DE-4760-4494-A2B3-6554A63B8D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340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Lesson structure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</a:endParaRPr>
          </a:p>
          <a:p>
            <a:pPr>
              <a:defRPr/>
            </a:pPr>
            <a:r>
              <a:rPr lang="en-AU">
                <a:latin typeface="+mn-lt"/>
              </a:rPr>
              <a:t>Review of previously learnt content (slides 2 to 15) takes approximately 15 minutes. </a:t>
            </a:r>
            <a:endParaRPr lang="en-AU">
              <a:latin typeface="+mn-lt"/>
              <a:cs typeface="Calibri"/>
            </a:endParaRPr>
          </a:p>
          <a:p>
            <a:pPr>
              <a:defRPr/>
            </a:pPr>
            <a:endParaRPr lang="en-AU">
              <a:latin typeface="+mn-lt"/>
            </a:endParaRPr>
          </a:p>
          <a:p>
            <a:pPr>
              <a:defRPr/>
            </a:pPr>
            <a:r>
              <a:rPr lang="en-AU">
                <a:latin typeface="+mn-lt"/>
              </a:rPr>
              <a:t>Explicit teaching of </a:t>
            </a:r>
            <a:r>
              <a:rPr lang="en-AU" sz="1200">
                <a:latin typeface="+mn-lt"/>
              </a:rPr>
              <a:t>the letter–sound correspondences </a:t>
            </a:r>
            <a:r>
              <a:rPr lang="en-AU" sz="1200" b="1">
                <a:latin typeface="+mn-lt"/>
              </a:rPr>
              <a:t>g </a:t>
            </a:r>
            <a:r>
              <a:rPr lang="en-AU" sz="1200">
                <a:latin typeface="+mn-lt"/>
              </a:rPr>
              <a:t>saying </a:t>
            </a:r>
            <a:r>
              <a:rPr lang="en-AU" sz="1200" i="0">
                <a:latin typeface="+mn-lt"/>
              </a:rPr>
              <a:t>/j/ and </a:t>
            </a:r>
            <a:r>
              <a:rPr lang="en-AU" sz="1200" b="1" i="0">
                <a:latin typeface="+mn-lt"/>
              </a:rPr>
              <a:t>c</a:t>
            </a:r>
            <a:r>
              <a:rPr lang="en-AU" sz="1200" i="0">
                <a:latin typeface="+mn-lt"/>
              </a:rPr>
              <a:t> saying /s/ </a:t>
            </a:r>
            <a:r>
              <a:rPr lang="en-AU" sz="1200">
                <a:latin typeface="+mn-lt"/>
              </a:rPr>
              <a:t>(slides 16 to 51) </a:t>
            </a:r>
            <a:r>
              <a:rPr lang="en-AU" sz="1200" b="0">
                <a:latin typeface="+mn-lt"/>
              </a:rPr>
              <a:t>t</a:t>
            </a:r>
            <a:r>
              <a:rPr lang="en-AU" sz="1200">
                <a:latin typeface="+mn-lt"/>
              </a:rPr>
              <a:t>akes approximately 40 minutes.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</a:endParaRPr>
          </a:p>
          <a:p>
            <a:r>
              <a:rPr lang="en-US" b="1">
                <a:latin typeface="+mn-lt"/>
              </a:rPr>
              <a:t>Lesson preparation</a:t>
            </a:r>
          </a:p>
          <a:p>
            <a:endParaRPr lang="en-US" sz="120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latin typeface="+mn-lt"/>
              </a:rPr>
              <a:t>Go to the download folder for this phase; it includes a Word file for the student sheet for this lesson. </a:t>
            </a:r>
            <a:r>
              <a:rPr lang="en-US" sz="1200">
                <a:effectLst/>
                <a:latin typeface="+mn-lt"/>
              </a:rPr>
              <a:t>Print one student sheet for each student </a:t>
            </a:r>
            <a:r>
              <a:rPr lang="en-AU" sz="1200" u="none">
                <a:latin typeface="+mn-lt"/>
              </a:rPr>
              <a:t>(to be used with slide 50).</a:t>
            </a:r>
            <a:endParaRPr lang="en-AU" sz="1200" u="none"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>
                <a:solidFill>
                  <a:srgbClr val="000000"/>
                </a:solidFill>
                <a:effectLst/>
                <a:latin typeface="+mn-lt"/>
              </a:rPr>
              <a:t>If desired, edit the letters on slides 19 and 20 to your preferred font.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>
                <a:latin typeface="+mn-lt"/>
              </a:rPr>
              <a:t>Prepare application tasks for independent practice (slide 51). For example, you could use the Phonics pair-game templates found on the Literacy Hub (www.literacyhub.edu.au/search/phonics-pair-game-templates) and add words containing letter–sound correspondences students have already learnt. 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A532F7-F8D3-48F3-865A-76AF0734EDFB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18110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Ask students to read the words by first reading the base word then reading it with the </a:t>
            </a:r>
            <a:r>
              <a:rPr lang="en-US" sz="1200" b="1">
                <a:latin typeface="+mn-lt"/>
              </a:rPr>
              <a:t>-er </a:t>
            </a:r>
            <a:r>
              <a:rPr lang="en-US" sz="1200" b="0">
                <a:latin typeface="+mn-lt"/>
              </a:rPr>
              <a:t>suffix,</a:t>
            </a:r>
            <a:r>
              <a:rPr lang="en-US" sz="1200">
                <a:latin typeface="+mn-lt"/>
              </a:rPr>
              <a:t> for example, </a:t>
            </a:r>
            <a:r>
              <a:rPr lang="en-US" sz="1200" b="1">
                <a:latin typeface="+mn-lt"/>
              </a:rPr>
              <a:t>bank</a:t>
            </a:r>
            <a:r>
              <a:rPr lang="en-US" sz="1200" b="0">
                <a:latin typeface="+mn-lt"/>
              </a:rPr>
              <a:t>,</a:t>
            </a:r>
            <a:r>
              <a:rPr lang="en-US" sz="1200" b="1">
                <a:latin typeface="+mn-lt"/>
              </a:rPr>
              <a:t> banker</a:t>
            </a:r>
            <a:r>
              <a:rPr lang="en-US" sz="1200">
                <a:latin typeface="+mn-lt"/>
              </a:rPr>
              <a:t>.</a:t>
            </a:r>
            <a:endParaRPr lang="en-US" sz="120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You may initially place your hand over the suffix as you ask students to read each word to support this process. </a:t>
            </a:r>
            <a:endParaRPr lang="en-US" sz="120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Choose some students to tell you what each word means. </a:t>
            </a:r>
            <a:r>
              <a:rPr lang="en-US"/>
              <a:t>Encourage them to use the language from the taught catchphrase: ‘a person who or a thing that does something’.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Some nouns with the </a:t>
            </a:r>
            <a:r>
              <a:rPr lang="en-US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-er </a:t>
            </a:r>
            <a:r>
              <a:rPr lang="en-US" sz="12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suffix could mean </a:t>
            </a:r>
            <a:r>
              <a:rPr lang="en-US" sz="1200" b="0" i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both </a:t>
            </a:r>
            <a:r>
              <a:rPr lang="en-US" sz="12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person who or a thing that does something. This can be a valuable point of discussion.</a:t>
            </a:r>
            <a:endParaRPr lang="en-US" sz="1200" b="1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b="1">
              <a:latin typeface="+mn-lt"/>
            </a:endParaRPr>
          </a:p>
          <a:p>
            <a:r>
              <a:rPr lang="en-US" sz="1200" b="1">
                <a:latin typeface="+mn-lt"/>
              </a:rPr>
              <a:t>Provide corrective feedback as needed:</a:t>
            </a:r>
            <a:endParaRPr lang="en-US" sz="1200" b="1">
              <a:latin typeface="+mn-lt"/>
              <a:ea typeface="Calibri"/>
              <a:cs typeface="Calibri"/>
            </a:endParaRPr>
          </a:p>
          <a:p>
            <a:r>
              <a:rPr lang="en-US" sz="1200">
                <a:latin typeface="+mn-lt"/>
              </a:rPr>
              <a:t>If any students have difficulty, model this process for them. Then ask students to try again.</a:t>
            </a:r>
            <a:endParaRPr lang="en-US" sz="1200">
              <a:latin typeface="+mn-lt"/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48746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Tell students the word each picture represents (</a:t>
            </a:r>
            <a:r>
              <a:rPr lang="en-US" b="1"/>
              <a:t>swimmer</a:t>
            </a:r>
            <a:r>
              <a:rPr lang="en-US" b="0"/>
              <a:t>, </a:t>
            </a:r>
            <a:r>
              <a:rPr lang="en-US" b="1"/>
              <a:t>dryer</a:t>
            </a:r>
            <a:r>
              <a:rPr lang="en-US" b="0"/>
              <a:t>,</a:t>
            </a:r>
            <a:r>
              <a:rPr lang="en-US" b="1"/>
              <a:t> teacher</a:t>
            </a:r>
            <a:r>
              <a:rPr lang="en-US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Ask students to spell each word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identifying and spelling the base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leaving off the final </a:t>
            </a:r>
            <a:r>
              <a:rPr lang="en-US" b="1"/>
              <a:t>e </a:t>
            </a:r>
            <a:r>
              <a:rPr lang="en-US" b="0"/>
              <a:t>if needed, or doubling the final consonant if it is a 1-1-1 base word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adding the vowel suffix.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Then choose a student to explain what each word means. Encourage them to use the language from the taught catchphrase: ‘a</a:t>
            </a:r>
            <a:r>
              <a:rPr lang="en-AU" sz="1200" i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person or thing that does something’.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Students show each word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>
              <a:effectLst/>
              <a:latin typeface="+mn-lt"/>
              <a:cs typeface="Times New Roman" panose="02020603050405020304" pitchFamily="18" charset="0"/>
            </a:endParaRPr>
          </a:p>
          <a:p>
            <a:r>
              <a:rPr lang="en-US" b="1"/>
              <a:t>Provide corrective feedback as needed:</a:t>
            </a:r>
          </a:p>
          <a:p>
            <a:r>
              <a:rPr lang="en-US"/>
              <a:t>If any students have difficulty, provide scaffolding as required or model the process for them. 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174864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endParaRPr lang="en-US" b="0"/>
          </a:p>
          <a:p>
            <a:r>
              <a:rPr lang="en-US" b="0"/>
              <a:t>Point to each irregular word in random order. As you point, students read the word.</a:t>
            </a:r>
          </a:p>
          <a:p>
            <a:endParaRPr lang="en-US" b="0"/>
          </a:p>
          <a:p>
            <a:r>
              <a:rPr lang="en-US" b="1"/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/>
              <a:t>If any students do not know the word or say the wrong word, remind them of the sounds in the word, and the spelling of the word, for example, </a:t>
            </a:r>
            <a:r>
              <a:rPr lang="en-US" b="1"/>
              <a:t>a/l/w/ay/s</a:t>
            </a:r>
            <a:r>
              <a:rPr lang="en-US" b="0"/>
              <a:t>,</a:t>
            </a:r>
            <a:r>
              <a:rPr lang="en-US" b="1"/>
              <a:t> always</a:t>
            </a:r>
            <a:r>
              <a:rPr lang="en-US" b="0"/>
              <a:t>,</a:t>
            </a:r>
            <a:r>
              <a:rPr lang="en-US" b="1"/>
              <a:t> a-l-w-ay-s</a:t>
            </a:r>
            <a:r>
              <a:rPr lang="en-US" b="0"/>
              <a:t> spells </a:t>
            </a:r>
            <a:r>
              <a:rPr lang="en-US" b="1"/>
              <a:t>always</a:t>
            </a:r>
            <a:r>
              <a:rPr lang="en-US" b="0"/>
              <a:t>.</a:t>
            </a:r>
            <a:r>
              <a:rPr lang="en-US" b="1"/>
              <a:t> </a:t>
            </a:r>
            <a:r>
              <a:rPr lang="en-US"/>
              <a:t>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48746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Ask students to read the sentences.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Prompt them to:</a:t>
            </a:r>
          </a:p>
          <a:p>
            <a:pPr marL="172800" lvl="0" indent="-1728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 previously taught irregular words fluently</a:t>
            </a:r>
            <a:endParaRPr lang="en-AU" sz="1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sound out and blend to read the other words</a:t>
            </a: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re-read the sentences with fluency.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r>
              <a:rPr lang="en-US" b="1"/>
              <a:t>Provide corrective feedback as needed:</a:t>
            </a:r>
          </a:p>
          <a:p>
            <a:r>
              <a:rPr lang="en-US"/>
              <a:t>If any students have difficulty with an aspect of reading the sentences, model the process. 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912168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Start by reminding students that when they write sentences they should: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think about irregular words they know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stretch words to help with spelling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leave spaces between words and use previously taught punctuation.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Tell students the sentence they are going to write: </a:t>
            </a:r>
            <a:r>
              <a:rPr lang="en-US" b="1">
                <a:solidFill>
                  <a:schemeClr val="tx1"/>
                </a:solidFill>
                <a:latin typeface="+mn-lt"/>
              </a:rPr>
              <a:t>That bird always sits on that branch when there is a crocodile in the water.</a:t>
            </a:r>
            <a:endParaRPr lang="en-US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Then have students: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repeat the sentence to you</a:t>
            </a:r>
            <a:endParaRPr lang="en-US">
              <a:solidFill>
                <a:schemeClr val="tx1"/>
              </a:solidFill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write the sentence on their mini-whiteboard or on paper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solidFill>
                  <a:schemeClr val="tx1"/>
                </a:solidFill>
                <a:effectLst/>
                <a:latin typeface="+mn-lt"/>
                <a:cs typeface="Calibri"/>
              </a:rPr>
              <a:t>show the sentence they have written by placing their mini-whiteboard underneath their chin for you to check.</a:t>
            </a:r>
            <a:endParaRPr lang="en-US" sz="1200">
              <a:solidFill>
                <a:schemeClr val="tx1"/>
              </a:solidFill>
              <a:effectLst/>
              <a:latin typeface="+mn-lt"/>
              <a:ea typeface="Calibri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needed, students can be given these additional follow-on sentences: </a:t>
            </a:r>
            <a:r>
              <a:rPr lang="en-US" b="1">
                <a:solidFill>
                  <a:schemeClr val="tx1"/>
                </a:solidFill>
                <a:latin typeface="+mn-lt"/>
              </a:rPr>
              <a:t>The bird is a plover. Plovers live in habitats close to water.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>
                <a:solidFill>
                  <a:schemeClr val="tx1"/>
                </a:solidFill>
                <a:latin typeface="+mn-lt"/>
              </a:rPr>
              <a:t>Provide corrective feedback as needed:</a:t>
            </a:r>
          </a:p>
          <a:p>
            <a:r>
              <a:rPr lang="en-US">
                <a:solidFill>
                  <a:schemeClr val="tx1"/>
                </a:solidFill>
                <a:latin typeface="+mn-lt"/>
              </a:rPr>
              <a:t>If any students have difficulty with an aspect of writing the sentences,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753895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End of review </a:t>
            </a:r>
          </a:p>
          <a:p>
            <a:endParaRPr lang="en-US"/>
          </a:p>
          <a:p>
            <a:r>
              <a:rPr lang="en-US"/>
              <a:t>The following slides are the </a:t>
            </a:r>
            <a:r>
              <a:rPr lang="en-US" b="1"/>
              <a:t>explicit teaching </a:t>
            </a:r>
            <a:r>
              <a:rPr lang="en-US"/>
              <a:t>part of the lesson where students are taught new skills and knowledge.</a:t>
            </a:r>
          </a:p>
          <a:p>
            <a:endParaRPr lang="en-US"/>
          </a:p>
          <a:p>
            <a:r>
              <a:rPr lang="en-US"/>
              <a:t>You might like to give the students a short break before starting the explicit teaching section.</a:t>
            </a:r>
          </a:p>
          <a:p>
            <a:endParaRPr lang="en-US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390386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Set learning intention and success criteria</a:t>
            </a:r>
          </a:p>
          <a:p>
            <a:endParaRPr lang="en-AU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The letter–sound correspondences introduced in this lesson are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g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says /j/ and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c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says /s/.</a:t>
            </a:r>
          </a:p>
          <a:p>
            <a:endParaRPr lang="en-AU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US" sz="1200" b="1" i="0" u="none" strike="noStrike" baseline="0" dirty="0">
                <a:solidFill>
                  <a:srgbClr val="000000"/>
                </a:solidFill>
                <a:latin typeface="+mn-lt"/>
              </a:rPr>
              <a:t>Spelling </a:t>
            </a:r>
            <a:r>
              <a:rPr lang="en-US" sz="1200" b="1" dirty="0" err="1">
                <a:solidFill>
                  <a:srgbClr val="000000"/>
                </a:solidFill>
                <a:latin typeface="+mn-lt"/>
              </a:rPr>
              <a:t>generalisation</a:t>
            </a:r>
            <a:endParaRPr lang="en-US" sz="1200" b="1" dirty="0">
              <a:solidFill>
                <a:srgbClr val="000000"/>
              </a:solidFill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,Sans-Serif"/>
              <a:buChar char="•"/>
              <a:tabLst/>
              <a:defRPr/>
            </a:pPr>
            <a:r>
              <a:rPr lang="en-AU" b="1" i="0" dirty="0">
                <a:latin typeface="+mn-lt"/>
              </a:rPr>
              <a:t>g </a:t>
            </a:r>
            <a:r>
              <a:rPr lang="en-AU" b="0" i="0" dirty="0">
                <a:latin typeface="+mn-lt"/>
              </a:rPr>
              <a:t>says</a:t>
            </a:r>
            <a:r>
              <a:rPr lang="en-AU" b="1" i="0" dirty="0">
                <a:latin typeface="+mn-lt"/>
              </a:rPr>
              <a:t> </a:t>
            </a:r>
            <a:r>
              <a:rPr lang="en-AU" b="0" i="0" dirty="0">
                <a:latin typeface="+mn-lt"/>
              </a:rPr>
              <a:t>/j/ before the letters </a:t>
            </a:r>
            <a:r>
              <a:rPr lang="en-AU" b="1" i="0" dirty="0">
                <a:latin typeface="+mn-lt"/>
              </a:rPr>
              <a:t>e</a:t>
            </a:r>
            <a:r>
              <a:rPr lang="en-AU" b="0" i="0" dirty="0">
                <a:latin typeface="+mn-lt"/>
              </a:rPr>
              <a:t>, </a:t>
            </a:r>
            <a:r>
              <a:rPr lang="en-AU" b="1" i="0" dirty="0" err="1">
                <a:latin typeface="+mn-lt"/>
              </a:rPr>
              <a:t>i</a:t>
            </a:r>
            <a:r>
              <a:rPr lang="en-AU" b="0" i="0" dirty="0">
                <a:latin typeface="+mn-lt"/>
              </a:rPr>
              <a:t> or </a:t>
            </a:r>
            <a:r>
              <a:rPr lang="en-AU" b="1" i="0" dirty="0">
                <a:latin typeface="+mn-lt"/>
              </a:rPr>
              <a:t>y</a:t>
            </a:r>
          </a:p>
          <a:p>
            <a:pPr marL="171450" indent="-171450">
              <a:buFont typeface="Arial,Sans-Serif"/>
              <a:buChar char="•"/>
              <a:defRPr/>
            </a:pPr>
            <a:r>
              <a:rPr lang="en-AU" b="1" i="0" dirty="0">
                <a:latin typeface="+mn-lt"/>
              </a:rPr>
              <a:t>c</a:t>
            </a:r>
            <a:r>
              <a:rPr lang="en-AU" b="0" i="0" dirty="0">
                <a:latin typeface="+mn-lt"/>
              </a:rPr>
              <a:t> says /s/ before the letters </a:t>
            </a:r>
            <a:r>
              <a:rPr lang="en-AU" b="1" i="0" dirty="0">
                <a:latin typeface="+mn-lt"/>
              </a:rPr>
              <a:t>e</a:t>
            </a:r>
            <a:r>
              <a:rPr lang="en-AU" b="0" i="0" dirty="0">
                <a:latin typeface="+mn-lt"/>
              </a:rPr>
              <a:t>, </a:t>
            </a:r>
            <a:r>
              <a:rPr lang="en-AU" b="1" i="0" dirty="0" err="1">
                <a:latin typeface="+mn-lt"/>
              </a:rPr>
              <a:t>i</a:t>
            </a:r>
            <a:r>
              <a:rPr lang="en-AU" b="0" i="0" dirty="0">
                <a:latin typeface="+mn-lt"/>
              </a:rPr>
              <a:t> or </a:t>
            </a:r>
            <a:r>
              <a:rPr lang="en-AU" b="1" i="0" dirty="0">
                <a:latin typeface="+mn-lt"/>
              </a:rPr>
              <a:t>y</a:t>
            </a:r>
          </a:p>
          <a:p>
            <a:endParaRPr lang="en-US" sz="1200" b="0" i="0" u="none" strike="noStrike" baseline="0" dirty="0">
              <a:solidFill>
                <a:srgbClr val="000000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Note: This lesson does not include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soft g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 and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soft c 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before a </a:t>
            </a:r>
            <a:r>
              <a:rPr lang="en-AU" b="1" i="0" dirty="0">
                <a:latin typeface="+mn-lt"/>
              </a:rPr>
              <a:t>final e</a:t>
            </a:r>
            <a:r>
              <a:rPr lang="en-AU" b="0" i="0" dirty="0">
                <a:latin typeface="+mn-lt"/>
              </a:rPr>
              <a:t>.</a:t>
            </a:r>
            <a:r>
              <a:rPr lang="en-AU" b="1" i="0" dirty="0">
                <a:latin typeface="+mn-lt"/>
              </a:rPr>
              <a:t> </a:t>
            </a:r>
            <a:r>
              <a:rPr lang="en-AU" b="0" i="0" dirty="0">
                <a:latin typeface="+mn-lt"/>
              </a:rPr>
              <a:t>This will be covered in </a:t>
            </a:r>
            <a:r>
              <a:rPr lang="en-AU" b="1" i="0" dirty="0">
                <a:latin typeface="+mn-lt"/>
              </a:rPr>
              <a:t>Lesson 17.2</a:t>
            </a:r>
            <a:r>
              <a:rPr lang="en-AU" b="0" i="0" dirty="0">
                <a:latin typeface="+mn-lt"/>
              </a:rPr>
              <a:t>.</a:t>
            </a:r>
            <a:endParaRPr lang="en-AU" sz="1200" b="0" dirty="0">
              <a:effectLst/>
              <a:latin typeface="+mn-lt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74748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0384AA-569A-DA58-97B5-39E083186C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AA6DC20-F59A-5366-190D-2E0F97FDB0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382D474-2343-16D0-3AE0-2A0621735B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AU" b="0" i="0">
                <a:latin typeface="+mn-lt"/>
              </a:rPr>
              <a:t>Point to the relevant features of the mnemonic phrase (listed below) as shown in the image as you work through the notes below with your students.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0" i="0">
                <a:latin typeface="+mn-lt"/>
              </a:rPr>
              <a:t>The letter </a:t>
            </a:r>
            <a:r>
              <a:rPr lang="en-AU" b="1" i="0">
                <a:latin typeface="+mn-lt"/>
              </a:rPr>
              <a:t>g</a:t>
            </a:r>
            <a:r>
              <a:rPr lang="en-AU" b="0" i="0">
                <a:latin typeface="+mn-lt"/>
              </a:rPr>
              <a:t> on the block in Cindy’s right hand below the /j/ sound in the thought bubble.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0" i="0">
                <a:latin typeface="+mn-lt"/>
              </a:rPr>
              <a:t>The letter </a:t>
            </a:r>
            <a:r>
              <a:rPr lang="en-AU" b="1" i="0">
                <a:latin typeface="+mn-lt"/>
              </a:rPr>
              <a:t>c</a:t>
            </a:r>
            <a:r>
              <a:rPr lang="en-AU" b="0" i="0">
                <a:latin typeface="+mn-lt"/>
              </a:rPr>
              <a:t> on the block in Cindy’s left hand below the /s/ sound in the thought bubble.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0" i="0">
                <a:latin typeface="+mn-lt"/>
              </a:rPr>
              <a:t>The letters </a:t>
            </a:r>
            <a:r>
              <a:rPr lang="en-AU" b="1" i="0">
                <a:latin typeface="+mn-lt"/>
              </a:rPr>
              <a:t>e</a:t>
            </a:r>
            <a:r>
              <a:rPr lang="en-AU" b="0" i="0">
                <a:latin typeface="+mn-lt"/>
              </a:rPr>
              <a:t>, </a:t>
            </a:r>
            <a:r>
              <a:rPr lang="en-AU" b="1" i="0" err="1">
                <a:latin typeface="+mn-lt"/>
              </a:rPr>
              <a:t>i</a:t>
            </a:r>
            <a:r>
              <a:rPr lang="en-AU" b="0" i="0">
                <a:latin typeface="+mn-lt"/>
              </a:rPr>
              <a:t> and </a:t>
            </a:r>
            <a:r>
              <a:rPr lang="en-AU" b="1" i="0">
                <a:latin typeface="+mn-lt"/>
              </a:rPr>
              <a:t>y </a:t>
            </a:r>
            <a:r>
              <a:rPr lang="en-AU" b="0" i="0">
                <a:latin typeface="+mn-lt"/>
              </a:rPr>
              <a:t>on Cindy’s buttons.</a:t>
            </a:r>
          </a:p>
          <a:p>
            <a:pPr>
              <a:defRPr/>
            </a:pPr>
            <a:endParaRPr lang="en-AU">
              <a:ea typeface="Calibri"/>
              <a:cs typeface="Calibri"/>
            </a:endParaRPr>
          </a:p>
          <a:p>
            <a:pPr>
              <a:defRPr/>
            </a:pPr>
            <a:r>
              <a:rPr lang="en-AU">
                <a:ea typeface="Calibri"/>
                <a:cs typeface="Calibri"/>
              </a:rPr>
              <a:t>Say: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 b="0" i="1">
                <a:ea typeface="Calibri"/>
                <a:cs typeface="Calibri"/>
              </a:rPr>
              <a:t>Today we are learning new sounds for the letters </a:t>
            </a:r>
            <a:r>
              <a:rPr lang="en-AU" b="1" i="1">
                <a:ea typeface="Calibri"/>
                <a:cs typeface="Calibri"/>
              </a:rPr>
              <a:t>g</a:t>
            </a:r>
            <a:r>
              <a:rPr lang="en-AU" b="0" i="1">
                <a:ea typeface="Calibri"/>
                <a:cs typeface="Calibri"/>
              </a:rPr>
              <a:t> and </a:t>
            </a:r>
            <a:r>
              <a:rPr lang="en-AU" b="1" i="1">
                <a:ea typeface="Calibri"/>
                <a:cs typeface="Calibri"/>
              </a:rPr>
              <a:t>c</a:t>
            </a:r>
            <a:r>
              <a:rPr lang="en-AU" b="0" i="1">
                <a:ea typeface="Calibri"/>
                <a:cs typeface="Calibri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 b="0" i="1">
                <a:ea typeface="Calibri"/>
                <a:cs typeface="Calibri"/>
              </a:rPr>
              <a:t>We are learning that:</a:t>
            </a:r>
          </a:p>
          <a:p>
            <a:pPr marL="628650" lvl="1" indent="-171450">
              <a:buFont typeface="Arial" panose="020B0604020202020204" pitchFamily="34" charset="0"/>
              <a:buChar char="•"/>
              <a:defRPr/>
            </a:pPr>
            <a:r>
              <a:rPr lang="en-AU" b="1" i="1">
                <a:ea typeface="Calibri"/>
                <a:cs typeface="Calibri"/>
              </a:rPr>
              <a:t>g</a:t>
            </a:r>
            <a:r>
              <a:rPr lang="en-AU" b="0" i="1">
                <a:ea typeface="Calibri"/>
                <a:cs typeface="Calibri"/>
              </a:rPr>
              <a:t> says /j/ in some words</a:t>
            </a:r>
          </a:p>
          <a:p>
            <a:pPr marL="628650" lvl="1" indent="-171450">
              <a:buFont typeface="Arial" panose="020B0604020202020204" pitchFamily="34" charset="0"/>
              <a:buChar char="•"/>
              <a:defRPr/>
            </a:pPr>
            <a:r>
              <a:rPr lang="en-AU" b="1" i="1">
                <a:ea typeface="Calibri"/>
                <a:cs typeface="Calibri"/>
              </a:rPr>
              <a:t>c</a:t>
            </a:r>
            <a:r>
              <a:rPr lang="en-AU" b="0" i="1">
                <a:ea typeface="Calibri"/>
                <a:cs typeface="Calibri"/>
              </a:rPr>
              <a:t> says /s/ in some words.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 b="0" i="1">
                <a:ea typeface="Calibri"/>
                <a:cs typeface="Calibri"/>
              </a:rPr>
              <a:t>We can call these sounds ‘soft sounds’.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1" i="1">
                <a:ea typeface="Calibri"/>
                <a:cs typeface="Calibri"/>
              </a:rPr>
              <a:t>g</a:t>
            </a:r>
            <a:r>
              <a:rPr lang="en-AU" b="0" i="1">
                <a:ea typeface="Calibri"/>
                <a:cs typeface="Calibri"/>
              </a:rPr>
              <a:t> and </a:t>
            </a:r>
            <a:r>
              <a:rPr lang="en-AU" b="1" i="1">
                <a:ea typeface="Calibri"/>
                <a:cs typeface="Calibri"/>
              </a:rPr>
              <a:t>c</a:t>
            </a:r>
            <a:r>
              <a:rPr lang="en-AU" b="0" i="1">
                <a:ea typeface="Calibri"/>
                <a:cs typeface="Calibri"/>
              </a:rPr>
              <a:t> say their ‘soft sounds’ when they come before the letters </a:t>
            </a:r>
            <a:r>
              <a:rPr lang="en-AU" b="1" i="1">
                <a:latin typeface="+mn-lt"/>
              </a:rPr>
              <a:t>e</a:t>
            </a:r>
            <a:r>
              <a:rPr lang="en-AU" b="0" i="1">
                <a:latin typeface="+mn-lt"/>
              </a:rPr>
              <a:t>, </a:t>
            </a:r>
            <a:r>
              <a:rPr lang="en-AU" b="1" i="1" err="1">
                <a:latin typeface="+mn-lt"/>
              </a:rPr>
              <a:t>i</a:t>
            </a:r>
            <a:r>
              <a:rPr lang="en-AU" b="0" i="1">
                <a:latin typeface="+mn-lt"/>
              </a:rPr>
              <a:t> or </a:t>
            </a:r>
            <a:r>
              <a:rPr lang="en-AU" b="1" i="1">
                <a:latin typeface="+mn-lt"/>
              </a:rPr>
              <a:t>y </a:t>
            </a:r>
            <a:r>
              <a:rPr lang="en-AU" b="0" i="1">
                <a:latin typeface="+mn-lt"/>
              </a:rPr>
              <a:t>in a word.</a:t>
            </a:r>
            <a:r>
              <a:rPr lang="en-AU" b="1" i="1">
                <a:latin typeface="+mn-lt"/>
              </a:rPr>
              <a:t> </a:t>
            </a:r>
            <a:endParaRPr lang="en-AU" b="0" i="1">
              <a:ea typeface="Calibri"/>
              <a:cs typeface="Calibri"/>
            </a:endParaRPr>
          </a:p>
          <a:p>
            <a:pPr>
              <a:defRPr/>
            </a:pPr>
            <a:endParaRPr lang="en-AU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>
                <a:latin typeface="+mn-lt"/>
              </a:rPr>
              <a:t>Introduce the </a:t>
            </a:r>
            <a:r>
              <a:rPr lang="en-AU" b="0">
                <a:latin typeface="+mn-lt"/>
              </a:rPr>
              <a:t>mnemonic phrase,</a:t>
            </a:r>
            <a:r>
              <a:rPr lang="en-AU" b="1">
                <a:latin typeface="+mn-lt"/>
              </a:rPr>
              <a:t> Gentle Cindy at the fence </a:t>
            </a:r>
            <a:r>
              <a:rPr lang="en-AU" b="0">
                <a:latin typeface="+mn-lt"/>
              </a:rPr>
              <a:t>for</a:t>
            </a:r>
            <a:r>
              <a:rPr lang="en-AU">
                <a:latin typeface="+mn-lt"/>
              </a:rPr>
              <a:t> the </a:t>
            </a:r>
            <a:r>
              <a:rPr lang="en-AU" b="1">
                <a:latin typeface="+mn-lt"/>
              </a:rPr>
              <a:t>soft</a:t>
            </a:r>
            <a:r>
              <a:rPr lang="en-AU">
                <a:latin typeface="+mn-lt"/>
              </a:rPr>
              <a:t> </a:t>
            </a:r>
            <a:r>
              <a:rPr lang="en-AU" b="1">
                <a:latin typeface="+mn-lt"/>
              </a:rPr>
              <a:t>g</a:t>
            </a:r>
            <a:r>
              <a:rPr lang="en-AU">
                <a:latin typeface="+mn-lt"/>
              </a:rPr>
              <a:t> and </a:t>
            </a:r>
            <a:r>
              <a:rPr lang="en-AU" b="1">
                <a:latin typeface="+mn-lt"/>
              </a:rPr>
              <a:t>soft</a:t>
            </a:r>
            <a:r>
              <a:rPr lang="en-AU">
                <a:latin typeface="+mn-lt"/>
              </a:rPr>
              <a:t> </a:t>
            </a:r>
            <a:r>
              <a:rPr lang="en-AU" b="1">
                <a:latin typeface="+mn-lt"/>
              </a:rPr>
              <a:t>c</a:t>
            </a:r>
            <a:r>
              <a:rPr lang="en-AU">
                <a:latin typeface="+mn-lt"/>
              </a:rPr>
              <a:t> spelling generalisation.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>
                <a:latin typeface="+mn-lt"/>
              </a:rPr>
              <a:t>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i="1">
                <a:latin typeface="+mn-lt"/>
              </a:rPr>
              <a:t>The phrase </a:t>
            </a:r>
            <a:r>
              <a:rPr lang="en-AU" b="1" i="1">
                <a:latin typeface="+mn-lt"/>
              </a:rPr>
              <a:t>Gentle Cindy at the fence </a:t>
            </a:r>
            <a:r>
              <a:rPr lang="en-AU" i="1">
                <a:latin typeface="+mn-lt"/>
              </a:rPr>
              <a:t>can help us remember that </a:t>
            </a:r>
            <a:r>
              <a:rPr lang="en-AU" b="1" i="1">
                <a:latin typeface="+mn-lt"/>
              </a:rPr>
              <a:t>g </a:t>
            </a:r>
            <a:r>
              <a:rPr lang="en-AU" i="1">
                <a:latin typeface="+mn-lt"/>
              </a:rPr>
              <a:t>says /j/ and </a:t>
            </a:r>
            <a:r>
              <a:rPr lang="en-AU" b="1" i="1">
                <a:latin typeface="+mn-lt"/>
              </a:rPr>
              <a:t>c</a:t>
            </a:r>
            <a:r>
              <a:rPr lang="en-AU" i="1">
                <a:latin typeface="+mn-lt"/>
              </a:rPr>
              <a:t> says /s/ before the letters </a:t>
            </a:r>
            <a:r>
              <a:rPr lang="en-AU" b="1" i="0">
                <a:latin typeface="+mn-lt"/>
              </a:rPr>
              <a:t>e</a:t>
            </a:r>
            <a:r>
              <a:rPr lang="en-AU" b="0" i="0">
                <a:latin typeface="+mn-lt"/>
              </a:rPr>
              <a:t>, </a:t>
            </a:r>
            <a:r>
              <a:rPr lang="en-AU" b="1" i="0" err="1">
                <a:latin typeface="+mn-lt"/>
              </a:rPr>
              <a:t>i</a:t>
            </a:r>
            <a:r>
              <a:rPr lang="en-AU" b="0" i="0">
                <a:latin typeface="+mn-lt"/>
              </a:rPr>
              <a:t> or </a:t>
            </a:r>
            <a:r>
              <a:rPr lang="en-AU" b="1" i="0">
                <a:latin typeface="+mn-lt"/>
              </a:rPr>
              <a:t>y</a:t>
            </a:r>
            <a:r>
              <a:rPr lang="en-AU" b="0" i="0">
                <a:latin typeface="+mn-lt"/>
              </a:rPr>
              <a:t>.</a:t>
            </a:r>
            <a:endParaRPr lang="en-AU" b="0" i="1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 i="1">
                <a:latin typeface="+mn-lt"/>
              </a:rPr>
              <a:t>Listen for </a:t>
            </a:r>
            <a:r>
              <a:rPr lang="en-US" i="1">
                <a:latin typeface="+mn-lt"/>
              </a:rPr>
              <a:t>/</a:t>
            </a:r>
            <a:r>
              <a:rPr lang="en-AU" b="0" i="1">
                <a:solidFill>
                  <a:srgbClr val="001D35"/>
                </a:solidFill>
                <a:latin typeface="+mn-lt"/>
              </a:rPr>
              <a:t>j</a:t>
            </a:r>
            <a:r>
              <a:rPr lang="en-US" i="1">
                <a:latin typeface="+mn-lt"/>
              </a:rPr>
              <a:t>/ and /s/ </a:t>
            </a:r>
            <a:r>
              <a:rPr lang="en-AU" i="1">
                <a:latin typeface="+mn-lt"/>
              </a:rPr>
              <a:t>as I say the phrase: </a:t>
            </a:r>
            <a:r>
              <a:rPr lang="en-AU" b="1" u="sng">
                <a:latin typeface="+mn-lt"/>
              </a:rPr>
              <a:t>G</a:t>
            </a:r>
            <a:r>
              <a:rPr lang="en-AU" b="1">
                <a:latin typeface="+mn-lt"/>
              </a:rPr>
              <a:t>entle </a:t>
            </a:r>
            <a:r>
              <a:rPr lang="en-AU" b="1" u="sng">
                <a:latin typeface="+mn-lt"/>
              </a:rPr>
              <a:t>C</a:t>
            </a:r>
            <a:r>
              <a:rPr lang="en-AU" b="1">
                <a:latin typeface="+mn-lt"/>
              </a:rPr>
              <a:t>indy at the fen</a:t>
            </a:r>
            <a:r>
              <a:rPr lang="en-AU" b="1" u="sng">
                <a:latin typeface="+mn-lt"/>
              </a:rPr>
              <a:t>c</a:t>
            </a:r>
            <a:r>
              <a:rPr lang="en-AU" b="1">
                <a:latin typeface="+mn-lt"/>
              </a:rPr>
              <a:t>e.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en-AU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b="0">
                <a:latin typeface="+mn-lt"/>
              </a:rPr>
              <a:t>Note: Y</a:t>
            </a:r>
            <a:r>
              <a:rPr lang="en-AU">
                <a:latin typeface="+mn-lt"/>
              </a:rPr>
              <a:t>ou may like to print a copy of this slide to display and reference in the classroom.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B015F6-12E0-4A7B-9CCF-85493221A0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794132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703A7A-FB79-50D7-9A2C-379AE4BFA5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5E5C1EC-B187-C9E1-3E31-F095215A04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F32676D-6C27-54FC-D012-BCBAFB6941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b="1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b="1" i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>
                <a:latin typeface="+mn-lt"/>
              </a:rPr>
              <a:t>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>
                <a:latin typeface="+mn-lt"/>
              </a:rPr>
              <a:t>In this lesson, we will focus on soft </a:t>
            </a: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</a:rPr>
              <a:t>g</a:t>
            </a:r>
            <a:r>
              <a:rPr lang="en-AU" sz="1200" i="1" kern="1200">
                <a:effectLst/>
                <a:latin typeface="+mn-lt"/>
                <a:ea typeface="Times New Roman" panose="02020603050405020304" pitchFamily="18" charset="0"/>
              </a:rPr>
              <a:t> and </a:t>
            </a: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</a:rPr>
              <a:t>c</a:t>
            </a:r>
            <a:r>
              <a:rPr lang="en-AU" sz="1200" i="1" kern="1200">
                <a:effectLst/>
                <a:latin typeface="+mn-lt"/>
                <a:ea typeface="Times New Roman" panose="02020603050405020304" pitchFamily="18" charset="0"/>
              </a:rPr>
              <a:t> before the letters</a:t>
            </a:r>
            <a:r>
              <a:rPr lang="en-AU" b="0" i="1">
                <a:latin typeface="+mn-lt"/>
              </a:rPr>
              <a:t> </a:t>
            </a:r>
            <a:r>
              <a:rPr lang="en-AU" b="1" i="1">
                <a:latin typeface="+mn-lt"/>
              </a:rPr>
              <a:t>e</a:t>
            </a:r>
            <a:r>
              <a:rPr lang="en-AU" b="0" i="1">
                <a:latin typeface="+mn-lt"/>
              </a:rPr>
              <a:t>, </a:t>
            </a:r>
            <a:r>
              <a:rPr lang="en-AU" b="1" i="1" err="1">
                <a:latin typeface="+mn-lt"/>
              </a:rPr>
              <a:t>i</a:t>
            </a:r>
            <a:r>
              <a:rPr lang="en-AU" b="0" i="1">
                <a:latin typeface="+mn-lt"/>
              </a:rPr>
              <a:t> and </a:t>
            </a:r>
            <a:r>
              <a:rPr lang="en-AU" b="1" i="1">
                <a:latin typeface="+mn-lt"/>
              </a:rPr>
              <a:t>y </a:t>
            </a:r>
            <a:r>
              <a:rPr lang="en-AU" b="0" i="1" u="none">
                <a:latin typeface="+mn-lt"/>
              </a:rPr>
              <a:t>in words like </a:t>
            </a:r>
            <a:r>
              <a:rPr lang="en-AU" b="1" i="1" u="none">
                <a:latin typeface="+mn-lt"/>
              </a:rPr>
              <a:t>gentle</a:t>
            </a:r>
            <a:r>
              <a:rPr lang="en-AU" b="0" i="1" u="none">
                <a:latin typeface="+mn-lt"/>
              </a:rPr>
              <a:t> and </a:t>
            </a:r>
            <a:r>
              <a:rPr lang="en-AU" b="1" i="1" u="none">
                <a:latin typeface="+mn-lt"/>
              </a:rPr>
              <a:t>Cindy</a:t>
            </a:r>
            <a:r>
              <a:rPr lang="en-AU" b="0" i="1" u="none">
                <a:latin typeface="+mn-lt"/>
              </a:rPr>
              <a:t>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0" i="1" u="none">
                <a:latin typeface="+mn-lt"/>
              </a:rPr>
              <a:t>In the next lesson, we will focus on words like </a:t>
            </a:r>
            <a:r>
              <a:rPr lang="en-AU" b="1" i="1" u="none">
                <a:latin typeface="+mn-lt"/>
              </a:rPr>
              <a:t>fence</a:t>
            </a:r>
            <a:r>
              <a:rPr lang="en-AU" b="0" i="1" u="none">
                <a:latin typeface="+mn-lt"/>
              </a:rPr>
              <a:t> where the soft</a:t>
            </a:r>
            <a:r>
              <a:rPr lang="en-AU" b="1" i="1" u="none">
                <a:latin typeface="+mn-lt"/>
              </a:rPr>
              <a:t> g </a:t>
            </a:r>
            <a:r>
              <a:rPr lang="en-AU" b="0" i="1" u="none">
                <a:latin typeface="+mn-lt"/>
              </a:rPr>
              <a:t>or </a:t>
            </a:r>
            <a:r>
              <a:rPr lang="en-AU" b="1" i="1" u="none">
                <a:latin typeface="+mn-lt"/>
              </a:rPr>
              <a:t>c</a:t>
            </a:r>
            <a:r>
              <a:rPr lang="en-AU" b="0" i="1" u="none">
                <a:latin typeface="+mn-lt"/>
              </a:rPr>
              <a:t> comes before a </a:t>
            </a:r>
            <a:r>
              <a:rPr lang="en-AU" b="1" i="1" u="none">
                <a:latin typeface="+mn-lt"/>
              </a:rPr>
              <a:t>final e</a:t>
            </a:r>
            <a:r>
              <a:rPr lang="en-AU" b="0" i="1" u="none">
                <a:latin typeface="+mn-lt"/>
              </a:rPr>
              <a:t>.</a:t>
            </a:r>
            <a:r>
              <a:rPr lang="en-AU" b="1" i="1" u="none">
                <a:latin typeface="+mn-lt"/>
              </a:rPr>
              <a:t>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0" i="1">
                <a:latin typeface="+mn-lt"/>
                <a:ea typeface="Calibri"/>
                <a:cs typeface="Calibri"/>
              </a:rPr>
              <a:t>Let’s look at this more closely now, at </a:t>
            </a:r>
            <a:r>
              <a:rPr lang="en-US" b="0" i="1">
                <a:latin typeface="+mn-lt"/>
              </a:rPr>
              <a:t>soft </a:t>
            </a: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</a:rPr>
              <a:t>g</a:t>
            </a:r>
            <a:r>
              <a:rPr lang="en-AU" sz="1200" i="1" kern="1200">
                <a:effectLst/>
                <a:latin typeface="+mn-lt"/>
                <a:ea typeface="Times New Roman" panose="02020603050405020304" pitchFamily="18" charset="0"/>
              </a:rPr>
              <a:t> and </a:t>
            </a:r>
            <a:r>
              <a:rPr lang="en-AU" sz="1200" b="1" i="1" kern="1200">
                <a:effectLst/>
                <a:latin typeface="+mn-lt"/>
                <a:ea typeface="Times New Roman" panose="02020603050405020304" pitchFamily="18" charset="0"/>
              </a:rPr>
              <a:t>c</a:t>
            </a:r>
            <a:r>
              <a:rPr lang="en-AU" sz="1200" i="1" kern="1200">
                <a:effectLst/>
                <a:latin typeface="+mn-lt"/>
                <a:ea typeface="Times New Roman" panose="02020603050405020304" pitchFamily="18" charset="0"/>
              </a:rPr>
              <a:t> before the letters</a:t>
            </a:r>
            <a:r>
              <a:rPr lang="en-AU" b="0" i="1">
                <a:latin typeface="+mn-lt"/>
              </a:rPr>
              <a:t> </a:t>
            </a:r>
            <a:r>
              <a:rPr lang="en-AU" b="1" i="1">
                <a:latin typeface="+mn-lt"/>
              </a:rPr>
              <a:t>e</a:t>
            </a:r>
            <a:r>
              <a:rPr lang="en-AU" b="0" i="1">
                <a:latin typeface="+mn-lt"/>
              </a:rPr>
              <a:t>, </a:t>
            </a:r>
            <a:r>
              <a:rPr lang="en-AU" b="1" i="1" err="1">
                <a:latin typeface="+mn-lt"/>
              </a:rPr>
              <a:t>i</a:t>
            </a:r>
            <a:r>
              <a:rPr lang="en-AU" b="0" i="1">
                <a:latin typeface="+mn-lt"/>
              </a:rPr>
              <a:t> and </a:t>
            </a:r>
            <a:r>
              <a:rPr lang="en-AU" b="1" i="1">
                <a:latin typeface="+mn-lt"/>
              </a:rPr>
              <a:t>y </a:t>
            </a:r>
            <a:r>
              <a:rPr lang="en-AU" b="0" i="1" u="none">
                <a:latin typeface="+mn-lt"/>
              </a:rPr>
              <a:t>in words like </a:t>
            </a:r>
            <a:r>
              <a:rPr lang="en-AU" b="1" i="1" u="none">
                <a:latin typeface="+mn-lt"/>
              </a:rPr>
              <a:t>gentle</a:t>
            </a:r>
            <a:r>
              <a:rPr lang="en-AU" b="0" i="1" u="none">
                <a:latin typeface="+mn-lt"/>
              </a:rPr>
              <a:t> and </a:t>
            </a:r>
            <a:r>
              <a:rPr lang="en-AU" b="1" i="1" u="none">
                <a:latin typeface="+mn-lt"/>
              </a:rPr>
              <a:t>Cindy</a:t>
            </a:r>
            <a:r>
              <a:rPr lang="en-AU" b="0" i="1" u="none">
                <a:latin typeface="+mn-lt"/>
              </a:rPr>
              <a:t>. </a:t>
            </a:r>
            <a:endParaRPr lang="en-AU" b="0" i="1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 b="1" i="1" u="none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7DB533-405B-4FCF-59CE-C5D5B660697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52909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r>
              <a:rPr lang="en-US">
                <a:latin typeface="+mn-lt"/>
              </a:rPr>
              <a:t>Demonstrate tracing over the </a:t>
            </a:r>
            <a:r>
              <a:rPr lang="en-US" b="1">
                <a:latin typeface="+mn-lt"/>
              </a:rPr>
              <a:t>g</a:t>
            </a:r>
            <a:r>
              <a:rPr lang="en-US">
                <a:latin typeface="+mn-lt"/>
              </a:rPr>
              <a:t> on the large screen while saying the target sound and explaining the spelling </a:t>
            </a:r>
            <a:r>
              <a:rPr lang="en-US" err="1">
                <a:latin typeface="+mn-lt"/>
              </a:rPr>
              <a:t>generalisation</a:t>
            </a:r>
            <a:r>
              <a:rPr lang="en-US">
                <a:latin typeface="+mn-lt"/>
              </a:rPr>
              <a:t>. </a:t>
            </a:r>
          </a:p>
          <a:p>
            <a:endParaRPr lang="en-US">
              <a:latin typeface="+mn-lt"/>
              <a:cs typeface="+mn-cs"/>
            </a:endParaRPr>
          </a:p>
          <a:p>
            <a:r>
              <a:rPr lang="en-US">
                <a:latin typeface="+mn-lt"/>
                <a:cs typeface="+mn-cs"/>
              </a:rPr>
              <a:t>Say:</a:t>
            </a:r>
          </a:p>
          <a:p>
            <a:pPr marL="171450" indent="-171450">
              <a:buFont typeface="Arial,Sans-Serif"/>
              <a:buChar char="•"/>
              <a:defRPr/>
            </a:pPr>
            <a:r>
              <a:rPr lang="en-AU" b="1" i="1"/>
              <a:t>g</a:t>
            </a:r>
            <a:r>
              <a:rPr lang="en-AU" b="0" i="1"/>
              <a:t> says /j/ before the letters </a:t>
            </a:r>
            <a:r>
              <a:rPr lang="en-AU" b="1" i="1"/>
              <a:t>e</a:t>
            </a:r>
            <a:r>
              <a:rPr lang="en-AU" b="0" i="1"/>
              <a:t>,</a:t>
            </a:r>
            <a:r>
              <a:rPr lang="en-AU" b="1" i="1"/>
              <a:t> </a:t>
            </a:r>
            <a:r>
              <a:rPr lang="en-AU" b="1" i="1" err="1"/>
              <a:t>i</a:t>
            </a:r>
            <a:r>
              <a:rPr lang="en-AU" b="1" i="1"/>
              <a:t> </a:t>
            </a:r>
            <a:r>
              <a:rPr lang="en-AU" b="0" i="1"/>
              <a:t>or</a:t>
            </a:r>
            <a:r>
              <a:rPr lang="en-AU" b="1" i="1"/>
              <a:t> y</a:t>
            </a:r>
            <a:r>
              <a:rPr lang="en-AU" b="0" i="1"/>
              <a:t>.</a:t>
            </a:r>
          </a:p>
          <a:p>
            <a:pPr marL="171450" indent="-171450">
              <a:buFont typeface="Arial,Sans-Serif"/>
              <a:buChar char="•"/>
              <a:defRPr/>
            </a:pPr>
            <a:endParaRPr lang="en-AU" b="1" i="1"/>
          </a:p>
          <a:p>
            <a:pPr marL="0" indent="0">
              <a:buFont typeface="Arial,Sans-Serif"/>
              <a:buNone/>
              <a:defRPr/>
            </a:pPr>
            <a:r>
              <a:rPr lang="en-AU" b="0" i="0"/>
              <a:t>Repeat with </a:t>
            </a:r>
            <a:r>
              <a:rPr lang="en-AU" b="1" i="0"/>
              <a:t>c</a:t>
            </a:r>
            <a:r>
              <a:rPr lang="en-AU" b="0" i="0"/>
              <a:t>. Say: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 b="1" i="1"/>
              <a:t>c</a:t>
            </a:r>
            <a:r>
              <a:rPr lang="en-AU" b="0" i="1"/>
              <a:t> says /s/ before the letters </a:t>
            </a:r>
            <a:r>
              <a:rPr lang="en-AU" b="1" i="1"/>
              <a:t>e</a:t>
            </a:r>
            <a:r>
              <a:rPr lang="en-AU" b="0" i="1"/>
              <a:t>,</a:t>
            </a:r>
            <a:r>
              <a:rPr lang="en-AU" b="1" i="1"/>
              <a:t> </a:t>
            </a:r>
            <a:r>
              <a:rPr lang="en-AU" b="1" i="1" err="1"/>
              <a:t>i</a:t>
            </a:r>
            <a:r>
              <a:rPr lang="en-AU" b="1" i="1"/>
              <a:t> </a:t>
            </a:r>
            <a:r>
              <a:rPr lang="en-AU" b="0" i="1"/>
              <a:t>or</a:t>
            </a:r>
            <a:r>
              <a:rPr lang="en-AU" b="1" i="1"/>
              <a:t> y</a:t>
            </a:r>
            <a:r>
              <a:rPr lang="en-AU" b="0" i="1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en-US" b="1" i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13078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The review of these letter</a:t>
            </a:r>
            <a:r>
              <a:rPr lang="en-AU" sz="1200">
                <a:latin typeface="+mn-lt"/>
              </a:rPr>
              <a:t>–</a:t>
            </a:r>
            <a:r>
              <a:rPr lang="en-US" b="0">
                <a:latin typeface="+mn-lt"/>
              </a:rPr>
              <a:t>sound correspondences focuses on the taught sound/s as well as the spelling </a:t>
            </a:r>
            <a:r>
              <a:rPr lang="en-US" b="0" err="1">
                <a:latin typeface="+mn-lt"/>
              </a:rPr>
              <a:t>generalisation</a:t>
            </a:r>
            <a:r>
              <a:rPr lang="en-US" b="0">
                <a:latin typeface="+mn-lt"/>
              </a:rPr>
              <a:t> for their use.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>
                <a:latin typeface="+mn-lt"/>
              </a:rPr>
              <a:t>Point to each digraph. As you point, students say the sound that has been taught.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Prompt students to say the mnemonic phrase, </a:t>
            </a:r>
            <a:r>
              <a:rPr lang="en-US" b="1">
                <a:latin typeface="+mn-lt"/>
              </a:rPr>
              <a:t>H</a:t>
            </a:r>
            <a:r>
              <a:rPr lang="en-US" b="1" u="sng">
                <a:latin typeface="+mn-lt"/>
              </a:rPr>
              <a:t>er</a:t>
            </a:r>
            <a:r>
              <a:rPr lang="en-US" b="1">
                <a:latin typeface="+mn-lt"/>
              </a:rPr>
              <a:t> b</a:t>
            </a:r>
            <a:r>
              <a:rPr lang="en-US" b="1" i="0" u="sng">
                <a:latin typeface="+mn-lt"/>
              </a:rPr>
              <a:t>ir</a:t>
            </a:r>
            <a:r>
              <a:rPr lang="en-US" b="1">
                <a:latin typeface="+mn-lt"/>
              </a:rPr>
              <a:t>d is h</a:t>
            </a:r>
            <a:r>
              <a:rPr lang="en-US" b="1" u="sng">
                <a:latin typeface="+mn-lt"/>
              </a:rPr>
              <a:t>ur</a:t>
            </a:r>
            <a:r>
              <a:rPr lang="en-US" b="1">
                <a:latin typeface="+mn-lt"/>
              </a:rPr>
              <a:t>t</a:t>
            </a:r>
            <a:r>
              <a:rPr lang="en-US" b="0">
                <a:latin typeface="+mn-lt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>
                <a:latin typeface="+mn-lt"/>
              </a:rPr>
              <a:t>Prompt students to review the </a:t>
            </a:r>
            <a:r>
              <a:rPr lang="en-US" b="0" err="1">
                <a:latin typeface="+mn-lt"/>
              </a:rPr>
              <a:t>generalisation</a:t>
            </a:r>
            <a:r>
              <a:rPr lang="en-US" b="0">
                <a:latin typeface="+mn-lt"/>
              </a:rPr>
              <a:t> for the /er/ sound: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AU" i="1">
                <a:latin typeface="+mn-lt"/>
              </a:rPr>
              <a:t>There are three common ways to spell /er/: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b="1" i="1"/>
              <a:t>er</a:t>
            </a:r>
            <a:r>
              <a:rPr lang="en-US" i="1"/>
              <a:t> as in </a:t>
            </a:r>
            <a:r>
              <a:rPr lang="en-US" b="1" i="1"/>
              <a:t>her</a:t>
            </a:r>
            <a:endParaRPr lang="en-US" i="1"/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b="1" i="1" err="1"/>
              <a:t>ir</a:t>
            </a:r>
            <a:r>
              <a:rPr lang="en-US" b="1" i="1"/>
              <a:t> </a:t>
            </a:r>
            <a:r>
              <a:rPr lang="en-US" b="0" i="1"/>
              <a:t>as in </a:t>
            </a:r>
            <a:r>
              <a:rPr lang="en-US" b="1" i="1"/>
              <a:t>bird</a:t>
            </a:r>
          </a:p>
          <a:p>
            <a:pPr marL="628650" lvl="1" indent="-171450">
              <a:buFont typeface="Courier New" panose="02070309020205020404" pitchFamily="49" charset="0"/>
              <a:buChar char="o"/>
            </a:pPr>
            <a:r>
              <a:rPr lang="en-US" b="1" i="1" err="1"/>
              <a:t>ur</a:t>
            </a:r>
            <a:r>
              <a:rPr lang="en-US" i="1"/>
              <a:t> as in </a:t>
            </a:r>
            <a:r>
              <a:rPr lang="en-US" b="1" i="1"/>
              <a:t>hurt</a:t>
            </a:r>
            <a:r>
              <a:rPr lang="en-US" b="0" i="1"/>
              <a:t>.</a:t>
            </a:r>
            <a:endParaRPr lang="en-US" sz="1200" b="0" i="1">
              <a:latin typeface="+mn-lt"/>
              <a:cs typeface="Arial" panose="020B0604020202020204" pitchFamily="34" charset="0"/>
            </a:endParaRPr>
          </a:p>
          <a:p>
            <a:endParaRPr lang="en-US" b="1">
              <a:latin typeface="+mn-lt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If any students do not know a sound or say the wrong sound, provide corrective feedback and modelling. </a:t>
            </a:r>
            <a:r>
              <a:rPr lang="en-US">
                <a:latin typeface="+mn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Note: </a:t>
            </a:r>
            <a:r>
              <a:rPr lang="en-AU" b="0">
                <a:latin typeface="+mn-lt"/>
              </a:rPr>
              <a:t>Y</a:t>
            </a:r>
            <a:r>
              <a:rPr lang="en-AU">
                <a:latin typeface="+mn-lt"/>
              </a:rPr>
              <a:t>ou may like to print a copy of this slide to display and reference in the classroom.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404838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Students form the letters in the air, on the carpet or on a mini-whiteboard while saying the target sound and spelling </a:t>
            </a:r>
            <a:r>
              <a:rPr lang="en-US" err="1">
                <a:latin typeface="+mn-lt"/>
              </a:rPr>
              <a:t>generalisation</a:t>
            </a:r>
            <a:r>
              <a:rPr lang="en-US">
                <a:latin typeface="+mn-lt"/>
              </a:rPr>
              <a:t>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 i="1">
              <a:latin typeface="+mn-lt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b="0" i="0">
                <a:latin typeface="+mn-lt"/>
                <a:cs typeface="Arial" panose="020B0604020202020204" pitchFamily="34" charset="0"/>
              </a:rPr>
              <a:t>First with </a:t>
            </a:r>
            <a:r>
              <a:rPr lang="en-US" b="1" i="0">
                <a:latin typeface="+mn-lt"/>
                <a:cs typeface="Arial" panose="020B0604020202020204" pitchFamily="34" charset="0"/>
              </a:rPr>
              <a:t>g</a:t>
            </a:r>
            <a:r>
              <a:rPr lang="en-US" b="0" i="0">
                <a:latin typeface="+mn-lt"/>
                <a:cs typeface="Arial" panose="020B0604020202020204" pitchFamily="34" charset="0"/>
              </a:rPr>
              <a:t>: </a:t>
            </a:r>
          </a:p>
          <a:p>
            <a:pPr marL="171450" indent="-171450">
              <a:buFont typeface="Arial,Sans-Serif"/>
              <a:buChar char="•"/>
              <a:defRPr/>
            </a:pPr>
            <a:r>
              <a:rPr lang="en-AU" b="1" i="1"/>
              <a:t>soft g</a:t>
            </a:r>
            <a:r>
              <a:rPr lang="en-AU" b="0" i="1"/>
              <a:t> says /j/ before the letters </a:t>
            </a:r>
            <a:r>
              <a:rPr lang="en-AU" b="1" i="1"/>
              <a:t>e</a:t>
            </a:r>
            <a:r>
              <a:rPr lang="en-AU" b="0" i="1"/>
              <a:t>,</a:t>
            </a:r>
            <a:r>
              <a:rPr lang="en-AU" b="1" i="1"/>
              <a:t> </a:t>
            </a:r>
            <a:r>
              <a:rPr lang="en-AU" b="1" i="1" err="1"/>
              <a:t>i</a:t>
            </a:r>
            <a:r>
              <a:rPr lang="en-AU" b="1" i="1"/>
              <a:t> </a:t>
            </a:r>
            <a:r>
              <a:rPr lang="en-AU" b="0" i="1"/>
              <a:t>or</a:t>
            </a:r>
            <a:r>
              <a:rPr lang="en-AU" b="1" i="1"/>
              <a:t> y</a:t>
            </a:r>
            <a:r>
              <a:rPr lang="en-AU" b="0" i="1"/>
              <a:t>.</a:t>
            </a:r>
          </a:p>
          <a:p>
            <a:pPr marL="171450" indent="-171450">
              <a:buFont typeface="Arial,Sans-Serif"/>
              <a:buChar char="•"/>
              <a:defRPr/>
            </a:pPr>
            <a:endParaRPr lang="en-AU" b="1" i="1"/>
          </a:p>
          <a:p>
            <a:pPr marL="0" indent="0">
              <a:buFont typeface="Arial,Sans-Serif"/>
              <a:buNone/>
              <a:defRPr/>
            </a:pPr>
            <a:r>
              <a:rPr lang="en-AU" b="0" i="0"/>
              <a:t>Then with </a:t>
            </a:r>
            <a:r>
              <a:rPr lang="en-AU" b="1" i="0"/>
              <a:t>c</a:t>
            </a:r>
            <a:r>
              <a:rPr lang="en-AU" b="0" i="0"/>
              <a:t>: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 b="1" i="1"/>
              <a:t>soft c</a:t>
            </a:r>
            <a:r>
              <a:rPr lang="en-AU" b="0" i="1"/>
              <a:t> says /s/ before the letters </a:t>
            </a:r>
            <a:r>
              <a:rPr lang="en-AU" b="1" i="1"/>
              <a:t>e</a:t>
            </a:r>
            <a:r>
              <a:rPr lang="en-AU" b="0" i="1"/>
              <a:t>,</a:t>
            </a:r>
            <a:r>
              <a:rPr lang="en-AU" b="1" i="1"/>
              <a:t> </a:t>
            </a:r>
            <a:r>
              <a:rPr lang="en-AU" b="1" i="1" err="1"/>
              <a:t>i</a:t>
            </a:r>
            <a:r>
              <a:rPr lang="en-AU" b="1" i="1"/>
              <a:t> </a:t>
            </a:r>
            <a:r>
              <a:rPr lang="en-AU" b="0" i="1"/>
              <a:t>or</a:t>
            </a:r>
            <a:r>
              <a:rPr lang="en-AU" b="1" i="1"/>
              <a:t> y</a:t>
            </a:r>
            <a:r>
              <a:rPr lang="en-AU" b="0" i="1"/>
              <a:t>.</a:t>
            </a:r>
          </a:p>
          <a:p>
            <a:endParaRPr lang="en-US"/>
          </a:p>
          <a:p>
            <a:r>
              <a:rPr lang="en-US"/>
              <a:t>Note: Students do not need to write the letters </a:t>
            </a:r>
            <a:r>
              <a:rPr lang="en-US" b="1"/>
              <a:t>e</a:t>
            </a:r>
            <a:r>
              <a:rPr lang="en-US"/>
              <a:t>, </a:t>
            </a:r>
            <a:r>
              <a:rPr lang="en-US" b="1" err="1"/>
              <a:t>i</a:t>
            </a:r>
            <a:r>
              <a:rPr lang="en-US"/>
              <a:t> and </a:t>
            </a:r>
            <a:r>
              <a:rPr lang="en-US" b="1"/>
              <a:t>y</a:t>
            </a:r>
            <a:r>
              <a:rPr lang="en-US"/>
              <a:t> when </a:t>
            </a:r>
            <a:r>
              <a:rPr lang="en-US" err="1"/>
              <a:t>practising</a:t>
            </a:r>
            <a:r>
              <a:rPr lang="en-US"/>
              <a:t> the letter–sound correspondence. 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497451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I do</a:t>
            </a:r>
          </a:p>
          <a:p>
            <a:endParaRPr lang="en-US" b="1">
              <a:latin typeface="+mn-lt"/>
            </a:endParaRPr>
          </a:p>
          <a:p>
            <a:r>
              <a:rPr lang="en-US" b="0">
                <a:latin typeface="+mn-lt"/>
              </a:rPr>
              <a:t>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>
                <a:latin typeface="+mn-lt"/>
              </a:rPr>
              <a:t>First, we will focus on </a:t>
            </a:r>
            <a:r>
              <a:rPr lang="en-US" b="1" i="1">
                <a:latin typeface="+mn-lt"/>
              </a:rPr>
              <a:t>g</a:t>
            </a:r>
            <a:r>
              <a:rPr lang="en-US" b="0" i="1">
                <a:latin typeface="+mn-lt"/>
              </a:rPr>
              <a:t> saying its soft sound, /j/.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>
                <a:latin typeface="+mn-lt"/>
              </a:rPr>
              <a:t>In this word, </a:t>
            </a:r>
            <a:r>
              <a:rPr lang="en-US" b="1" i="1">
                <a:latin typeface="+mn-lt"/>
              </a:rPr>
              <a:t>g</a:t>
            </a:r>
            <a:r>
              <a:rPr lang="en-US" b="0" i="1">
                <a:latin typeface="+mn-lt"/>
              </a:rPr>
              <a:t> comes before the letter </a:t>
            </a:r>
            <a:r>
              <a:rPr lang="en-US" b="1" i="1">
                <a:latin typeface="+mn-lt"/>
              </a:rPr>
              <a:t>e</a:t>
            </a:r>
            <a:r>
              <a:rPr lang="en-US" b="0" i="1">
                <a:latin typeface="+mn-lt"/>
              </a:rPr>
              <a:t>, so I will say /j/.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>
                <a:latin typeface="+mn-lt"/>
              </a:rPr>
              <a:t>The </a:t>
            </a:r>
            <a:r>
              <a:rPr lang="en-US" b="1" i="1">
                <a:latin typeface="+mn-lt"/>
              </a:rPr>
              <a:t>e</a:t>
            </a:r>
            <a:r>
              <a:rPr lang="en-US" b="0" i="1">
                <a:latin typeface="+mn-lt"/>
              </a:rPr>
              <a:t> in this word says its short sound, /e/.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0">
              <a:latin typeface="+mn-lt"/>
            </a:endParaRPr>
          </a:p>
          <a:p>
            <a:r>
              <a:rPr lang="en-US">
                <a:latin typeface="+mn-lt"/>
              </a:rPr>
              <a:t>Demonstrate saying each letter–sound correspondence then blending these sounds to read the word.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6213958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B6CC4B-ECD2-CC9F-CFB8-00CA160A51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4FC7056-8ECA-E31D-755C-29FE823BD8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DC5DD5-5CEB-618D-C71B-A771C9F0DA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I do</a:t>
            </a:r>
          </a:p>
          <a:p>
            <a:endParaRPr lang="en-US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>
                <a:latin typeface="+mn-lt"/>
              </a:rPr>
              <a:t>Re-read the first word.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>
              <a:latin typeface="+mn-lt"/>
            </a:endParaRPr>
          </a:p>
          <a:p>
            <a:r>
              <a:rPr lang="en-US" b="0">
                <a:latin typeface="+mn-lt"/>
              </a:rPr>
              <a:t>For the new word, 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>
                <a:latin typeface="+mn-lt"/>
              </a:rPr>
              <a:t>In this word, </a:t>
            </a:r>
            <a:r>
              <a:rPr lang="en-US" b="1" i="1">
                <a:latin typeface="+mn-lt"/>
              </a:rPr>
              <a:t>g</a:t>
            </a:r>
            <a:r>
              <a:rPr lang="en-US" b="0" i="1">
                <a:latin typeface="+mn-lt"/>
              </a:rPr>
              <a:t> comes before the letter </a:t>
            </a:r>
            <a:r>
              <a:rPr lang="en-US" b="1" i="1" err="1">
                <a:latin typeface="+mn-lt"/>
              </a:rPr>
              <a:t>i</a:t>
            </a:r>
            <a:r>
              <a:rPr lang="en-US" b="0" i="1">
                <a:latin typeface="+mn-lt"/>
              </a:rPr>
              <a:t>,</a:t>
            </a:r>
            <a:r>
              <a:rPr lang="en-US" b="1" i="1">
                <a:latin typeface="+mn-lt"/>
              </a:rPr>
              <a:t> </a:t>
            </a:r>
            <a:r>
              <a:rPr lang="en-US" b="0" i="1">
                <a:latin typeface="+mn-lt"/>
              </a:rPr>
              <a:t>so I will say /j/.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>
                <a:latin typeface="+mn-lt"/>
              </a:rPr>
              <a:t>The </a:t>
            </a:r>
            <a:r>
              <a:rPr lang="en-US" b="1" i="1" err="1">
                <a:latin typeface="+mn-lt"/>
              </a:rPr>
              <a:t>i</a:t>
            </a:r>
            <a:r>
              <a:rPr lang="en-US" b="0" i="1">
                <a:latin typeface="+mn-lt"/>
              </a:rPr>
              <a:t> in the new word says its short sound, /</a:t>
            </a:r>
            <a:r>
              <a:rPr lang="en-US" b="0" i="1" err="1">
                <a:latin typeface="+mn-lt"/>
              </a:rPr>
              <a:t>i</a:t>
            </a:r>
            <a:r>
              <a:rPr lang="en-US" b="0" i="1">
                <a:latin typeface="+mn-lt"/>
              </a:rPr>
              <a:t>/.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0">
              <a:latin typeface="+mn-lt"/>
            </a:endParaRPr>
          </a:p>
          <a:p>
            <a:r>
              <a:rPr lang="en-US">
                <a:latin typeface="+mn-lt"/>
              </a:rPr>
              <a:t>Demonstrate saying each letter–sound correspondence then blending these sounds to read the new word.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0C0C0D-995D-2C4E-64CF-2E620D7B2F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430831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8CA996-1ED3-C55D-C6A9-2600AC7AF3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17DD567-90A0-1A13-7CB8-B558123294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8DA349D-2217-8F6E-9ABA-6999250526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I do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latin typeface="+mn-lt"/>
              </a:rPr>
              <a:t>Re-read the first two words.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>
              <a:latin typeface="+mn-lt"/>
            </a:endParaRPr>
          </a:p>
          <a:p>
            <a:r>
              <a:rPr lang="en-US" b="0">
                <a:latin typeface="+mn-lt"/>
              </a:rPr>
              <a:t>For the new word, 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>
                <a:latin typeface="+mn-lt"/>
              </a:rPr>
              <a:t>In this word, </a:t>
            </a:r>
            <a:r>
              <a:rPr lang="en-US" b="1" i="1">
                <a:latin typeface="+mn-lt"/>
              </a:rPr>
              <a:t>g</a:t>
            </a:r>
            <a:r>
              <a:rPr lang="en-US" b="0" i="1">
                <a:latin typeface="+mn-lt"/>
              </a:rPr>
              <a:t> comes before the letter </a:t>
            </a:r>
            <a:r>
              <a:rPr lang="en-US" b="1" i="1">
                <a:latin typeface="+mn-lt"/>
              </a:rPr>
              <a:t>y</a:t>
            </a:r>
            <a:r>
              <a:rPr lang="en-US" b="0" i="1">
                <a:latin typeface="+mn-lt"/>
              </a:rPr>
              <a:t>, so I will say /j/.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>
                <a:latin typeface="+mn-lt"/>
              </a:rPr>
              <a:t>When the letter </a:t>
            </a:r>
            <a:r>
              <a:rPr lang="en-US" b="1" i="1">
                <a:latin typeface="+mn-lt"/>
              </a:rPr>
              <a:t>y</a:t>
            </a:r>
            <a:r>
              <a:rPr lang="en-US" b="0" i="1">
                <a:latin typeface="+mn-lt"/>
              </a:rPr>
              <a:t> comes after </a:t>
            </a:r>
            <a:r>
              <a:rPr lang="en-US" b="1" i="1">
                <a:latin typeface="+mn-lt"/>
              </a:rPr>
              <a:t>g </a:t>
            </a:r>
            <a:r>
              <a:rPr lang="en-US" b="0" i="1">
                <a:latin typeface="+mn-lt"/>
              </a:rPr>
              <a:t>in a word, it usually says the short vowel sound, /</a:t>
            </a:r>
            <a:r>
              <a:rPr lang="en-US" b="0" i="1" err="1">
                <a:latin typeface="+mn-lt"/>
              </a:rPr>
              <a:t>i</a:t>
            </a:r>
            <a:r>
              <a:rPr lang="en-US" b="0" i="1">
                <a:latin typeface="+mn-lt"/>
              </a:rPr>
              <a:t>/.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>
              <a:latin typeface="+mn-lt"/>
            </a:endParaRPr>
          </a:p>
          <a:p>
            <a:r>
              <a:rPr lang="en-US">
                <a:latin typeface="+mn-lt"/>
              </a:rPr>
              <a:t>Demonstrate saying each letter–sound correspondence then blending these sounds to read the new word.</a:t>
            </a:r>
          </a:p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7EE3B6-4A05-E53C-B6DE-0989F2A9F0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5679490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3AA720-2A8F-E451-F80E-695A3E0180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51A27B-90BF-43B0-5081-668C1A27D05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69D7674-E01F-2307-9381-B34367B74F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I do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>
                <a:latin typeface="+mn-lt"/>
              </a:rPr>
              <a:t>Re-read the first three words.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>
              <a:latin typeface="+mn-lt"/>
            </a:endParaRPr>
          </a:p>
          <a:p>
            <a:r>
              <a:rPr lang="en-US" b="0">
                <a:latin typeface="+mn-lt"/>
              </a:rPr>
              <a:t>For the new word, 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>
                <a:latin typeface="+mn-lt"/>
              </a:rPr>
              <a:t>In this word, </a:t>
            </a:r>
            <a:r>
              <a:rPr lang="en-US" b="1" i="1">
                <a:latin typeface="+mn-lt"/>
              </a:rPr>
              <a:t>g</a:t>
            </a:r>
            <a:r>
              <a:rPr lang="en-US" b="0" i="1">
                <a:latin typeface="+mn-lt"/>
              </a:rPr>
              <a:t> comes before the letter </a:t>
            </a:r>
            <a:r>
              <a:rPr lang="en-US" b="1" i="1">
                <a:latin typeface="+mn-lt"/>
              </a:rPr>
              <a:t>e</a:t>
            </a:r>
            <a:r>
              <a:rPr lang="en-US" b="0" i="1">
                <a:latin typeface="+mn-lt"/>
              </a:rPr>
              <a:t>, so I will say /j/.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>
                <a:latin typeface="+mn-lt"/>
              </a:rPr>
              <a:t>The letter </a:t>
            </a:r>
            <a:r>
              <a:rPr lang="en-US" b="1" i="1">
                <a:latin typeface="+mn-lt"/>
              </a:rPr>
              <a:t>e </a:t>
            </a:r>
            <a:r>
              <a:rPr lang="en-US" b="0" i="1">
                <a:latin typeface="+mn-lt"/>
              </a:rPr>
              <a:t>in this word is part of an r-controlled vowel digraph, </a:t>
            </a:r>
            <a:r>
              <a:rPr lang="en-US" b="1" i="1">
                <a:latin typeface="+mn-lt"/>
              </a:rPr>
              <a:t>er</a:t>
            </a:r>
            <a:r>
              <a:rPr lang="en-US" b="0" i="1">
                <a:latin typeface="+mn-lt"/>
              </a:rPr>
              <a:t>.</a:t>
            </a:r>
            <a:endParaRPr lang="en-US" b="1" i="1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0">
              <a:latin typeface="+mn-lt"/>
            </a:endParaRPr>
          </a:p>
          <a:p>
            <a:r>
              <a:rPr lang="en-US">
                <a:latin typeface="+mn-lt"/>
              </a:rPr>
              <a:t>Demonstrate saying each letter–sound correspondence then blending these sounds to read the new word.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B36EB1-EB69-DFEB-4776-88CE742093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273867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Provide as much support for students as needed.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Ask students to identify the letter that follows </a:t>
            </a:r>
            <a:r>
              <a:rPr lang="en-US" b="1">
                <a:latin typeface="+mn-lt"/>
              </a:rPr>
              <a:t>g</a:t>
            </a:r>
            <a:r>
              <a:rPr lang="en-US">
                <a:latin typeface="+mn-lt"/>
              </a:rPr>
              <a:t> in the word (</a:t>
            </a:r>
            <a:r>
              <a:rPr lang="en-US" b="1">
                <a:latin typeface="+mn-lt"/>
              </a:rPr>
              <a:t>e</a:t>
            </a:r>
            <a:r>
              <a:rPr lang="en-US" b="0">
                <a:latin typeface="+mn-lt"/>
              </a:rPr>
              <a:t>,</a:t>
            </a:r>
            <a:r>
              <a:rPr lang="en-US" b="1">
                <a:latin typeface="+mn-lt"/>
              </a:rPr>
              <a:t> </a:t>
            </a:r>
            <a:r>
              <a:rPr lang="en-US" b="1" err="1">
                <a:latin typeface="+mn-lt"/>
              </a:rPr>
              <a:t>i</a:t>
            </a:r>
            <a:r>
              <a:rPr lang="en-US">
                <a:latin typeface="+mn-lt"/>
              </a:rPr>
              <a:t> or </a:t>
            </a:r>
            <a:r>
              <a:rPr lang="en-US" b="1">
                <a:latin typeface="+mn-lt"/>
              </a:rPr>
              <a:t>y</a:t>
            </a:r>
            <a:r>
              <a:rPr lang="en-US">
                <a:latin typeface="+mn-lt"/>
              </a:rPr>
              <a:t>).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Ask students the sound they will say for </a:t>
            </a:r>
            <a:r>
              <a:rPr lang="en-US" b="1">
                <a:latin typeface="+mn-lt"/>
              </a:rPr>
              <a:t>g</a:t>
            </a:r>
            <a:r>
              <a:rPr lang="en-US" b="0">
                <a:latin typeface="+mn-lt"/>
              </a:rPr>
              <a:t>: /j/.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Tell students the sound made by the letter </a:t>
            </a:r>
            <a:r>
              <a:rPr lang="en-US" b="1">
                <a:latin typeface="+mn-lt"/>
              </a:rPr>
              <a:t>e</a:t>
            </a:r>
            <a:r>
              <a:rPr lang="en-US" b="0">
                <a:latin typeface="+mn-lt"/>
              </a:rPr>
              <a:t>,</a:t>
            </a:r>
            <a:r>
              <a:rPr lang="en-US" b="1">
                <a:latin typeface="+mn-lt"/>
              </a:rPr>
              <a:t> </a:t>
            </a:r>
            <a:r>
              <a:rPr lang="en-US" b="1" err="1">
                <a:latin typeface="+mn-lt"/>
              </a:rPr>
              <a:t>i</a:t>
            </a:r>
            <a:r>
              <a:rPr lang="en-US" b="0">
                <a:latin typeface="+mn-lt"/>
              </a:rPr>
              <a:t> or </a:t>
            </a:r>
            <a:r>
              <a:rPr lang="en-US" b="1">
                <a:latin typeface="+mn-lt"/>
              </a:rPr>
              <a:t>y </a:t>
            </a:r>
            <a:r>
              <a:rPr lang="en-US" b="0">
                <a:latin typeface="+mn-lt"/>
              </a:rPr>
              <a:t>in each word as needed.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Have students say </a:t>
            </a:r>
            <a:r>
              <a:rPr lang="en-US"/>
              <a:t>each letter–sound correspondence then blend these sounds to read the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655756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Provide as much support for students as needed.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Prompt students to re-read the first word.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For the new word: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Ask students to identify the letter that follows </a:t>
            </a:r>
            <a:r>
              <a:rPr lang="en-US" b="1">
                <a:latin typeface="+mn-lt"/>
              </a:rPr>
              <a:t>g</a:t>
            </a:r>
            <a:r>
              <a:rPr lang="en-US">
                <a:latin typeface="+mn-lt"/>
              </a:rPr>
              <a:t> in the new word (</a:t>
            </a:r>
            <a:r>
              <a:rPr lang="en-US" b="1">
                <a:latin typeface="+mn-lt"/>
              </a:rPr>
              <a:t>e</a:t>
            </a:r>
            <a:r>
              <a:rPr lang="en-US" b="0">
                <a:latin typeface="+mn-lt"/>
              </a:rPr>
              <a:t>,</a:t>
            </a:r>
            <a:r>
              <a:rPr lang="en-US" b="1">
                <a:latin typeface="+mn-lt"/>
              </a:rPr>
              <a:t> </a:t>
            </a:r>
            <a:r>
              <a:rPr lang="en-US" b="1" err="1">
                <a:latin typeface="+mn-lt"/>
              </a:rPr>
              <a:t>i</a:t>
            </a:r>
            <a:r>
              <a:rPr lang="en-US">
                <a:latin typeface="+mn-lt"/>
              </a:rPr>
              <a:t> or </a:t>
            </a:r>
            <a:r>
              <a:rPr lang="en-US" b="1">
                <a:latin typeface="+mn-lt"/>
              </a:rPr>
              <a:t>y</a:t>
            </a:r>
            <a:r>
              <a:rPr lang="en-US">
                <a:latin typeface="+mn-lt"/>
              </a:rPr>
              <a:t>).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Ask students the sound they will say for </a:t>
            </a:r>
            <a:r>
              <a:rPr lang="en-US" b="1">
                <a:latin typeface="+mn-lt"/>
              </a:rPr>
              <a:t>g</a:t>
            </a:r>
            <a:r>
              <a:rPr lang="en-US" b="0">
                <a:latin typeface="+mn-lt"/>
              </a:rPr>
              <a:t>: /j/.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Tell students the sound made by the letter </a:t>
            </a:r>
            <a:r>
              <a:rPr lang="en-US" b="1">
                <a:latin typeface="+mn-lt"/>
              </a:rPr>
              <a:t>e</a:t>
            </a:r>
            <a:r>
              <a:rPr lang="en-US" b="0">
                <a:latin typeface="+mn-lt"/>
              </a:rPr>
              <a:t>,</a:t>
            </a:r>
            <a:r>
              <a:rPr lang="en-US" b="1">
                <a:latin typeface="+mn-lt"/>
              </a:rPr>
              <a:t> </a:t>
            </a:r>
            <a:r>
              <a:rPr lang="en-US" b="1" err="1">
                <a:latin typeface="+mn-lt"/>
              </a:rPr>
              <a:t>i</a:t>
            </a:r>
            <a:r>
              <a:rPr lang="en-US" b="0">
                <a:latin typeface="+mn-lt"/>
              </a:rPr>
              <a:t> or </a:t>
            </a:r>
            <a:r>
              <a:rPr lang="en-US" b="1">
                <a:latin typeface="+mn-lt"/>
              </a:rPr>
              <a:t>y </a:t>
            </a:r>
            <a:r>
              <a:rPr lang="en-US" b="0">
                <a:latin typeface="+mn-lt"/>
              </a:rPr>
              <a:t>in this word as needed.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Have students say </a:t>
            </a:r>
            <a:r>
              <a:rPr lang="en-US"/>
              <a:t>each letter–sound correspondence then blend these sounds to read the word.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6763920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Provide as much support for students as needed.</a:t>
            </a:r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Prompt students to re-read the first two words.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For the new word: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Ask students to identify the letter that follows </a:t>
            </a:r>
            <a:r>
              <a:rPr lang="en-US" b="1">
                <a:latin typeface="+mn-lt"/>
              </a:rPr>
              <a:t>g</a:t>
            </a:r>
            <a:r>
              <a:rPr lang="en-US">
                <a:latin typeface="+mn-lt"/>
              </a:rPr>
              <a:t> in the new word (</a:t>
            </a:r>
            <a:r>
              <a:rPr lang="en-US" b="1">
                <a:latin typeface="+mn-lt"/>
              </a:rPr>
              <a:t>e</a:t>
            </a:r>
            <a:r>
              <a:rPr lang="en-US" b="0">
                <a:latin typeface="+mn-lt"/>
              </a:rPr>
              <a:t>,</a:t>
            </a:r>
            <a:r>
              <a:rPr lang="en-US" b="1">
                <a:latin typeface="+mn-lt"/>
              </a:rPr>
              <a:t> </a:t>
            </a:r>
            <a:r>
              <a:rPr lang="en-US" b="1" err="1">
                <a:latin typeface="+mn-lt"/>
              </a:rPr>
              <a:t>i</a:t>
            </a:r>
            <a:r>
              <a:rPr lang="en-US">
                <a:latin typeface="+mn-lt"/>
              </a:rPr>
              <a:t> or </a:t>
            </a:r>
            <a:r>
              <a:rPr lang="en-US" b="1">
                <a:latin typeface="+mn-lt"/>
              </a:rPr>
              <a:t>y</a:t>
            </a:r>
            <a:r>
              <a:rPr lang="en-US">
                <a:latin typeface="+mn-lt"/>
              </a:rPr>
              <a:t>).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Ask students the sound they will say for </a:t>
            </a:r>
            <a:r>
              <a:rPr lang="en-US" b="1">
                <a:latin typeface="+mn-lt"/>
              </a:rPr>
              <a:t>g</a:t>
            </a:r>
            <a:r>
              <a:rPr lang="en-US" b="0">
                <a:latin typeface="+mn-lt"/>
              </a:rPr>
              <a:t>: /j/.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Tell students the sound made by the letter </a:t>
            </a:r>
            <a:r>
              <a:rPr lang="en-US" b="1">
                <a:latin typeface="+mn-lt"/>
              </a:rPr>
              <a:t>e</a:t>
            </a:r>
            <a:r>
              <a:rPr lang="en-US" b="0">
                <a:latin typeface="+mn-lt"/>
              </a:rPr>
              <a:t>,</a:t>
            </a:r>
            <a:r>
              <a:rPr lang="en-US" b="1">
                <a:latin typeface="+mn-lt"/>
              </a:rPr>
              <a:t> </a:t>
            </a:r>
            <a:r>
              <a:rPr lang="en-US" b="1" err="1">
                <a:latin typeface="+mn-lt"/>
              </a:rPr>
              <a:t>i</a:t>
            </a:r>
            <a:r>
              <a:rPr lang="en-US" b="0">
                <a:latin typeface="+mn-lt"/>
              </a:rPr>
              <a:t> or </a:t>
            </a:r>
            <a:r>
              <a:rPr lang="en-US" b="1">
                <a:latin typeface="+mn-lt"/>
              </a:rPr>
              <a:t>y </a:t>
            </a:r>
            <a:r>
              <a:rPr lang="en-US" b="0">
                <a:latin typeface="+mn-lt"/>
              </a:rPr>
              <a:t>in this word as needed.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Have students say </a:t>
            </a:r>
            <a:r>
              <a:rPr lang="en-US"/>
              <a:t>each letter–sound correspondence then blend these sounds to read the word.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en-AU">
              <a:latin typeface="+mn-lt"/>
            </a:endParaRP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4887895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183862-5438-C0BB-EF8F-E3866A1FF9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B75ED62-A269-31F0-693D-ED2C16FD52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CFB20FE-3B6C-DF18-8377-183EE98C9D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Provide as much support for students as needed.</a:t>
            </a:r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Prompt students to re-read the first three words.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For the new word: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Ask students to identify the letter that follows </a:t>
            </a:r>
            <a:r>
              <a:rPr lang="en-US" b="1">
                <a:latin typeface="+mn-lt"/>
              </a:rPr>
              <a:t>g</a:t>
            </a:r>
            <a:r>
              <a:rPr lang="en-US">
                <a:latin typeface="+mn-lt"/>
              </a:rPr>
              <a:t> in the new word (</a:t>
            </a:r>
            <a:r>
              <a:rPr lang="en-US" b="1">
                <a:latin typeface="+mn-lt"/>
              </a:rPr>
              <a:t>e</a:t>
            </a:r>
            <a:r>
              <a:rPr lang="en-US" b="0">
                <a:latin typeface="+mn-lt"/>
              </a:rPr>
              <a:t>,</a:t>
            </a:r>
            <a:r>
              <a:rPr lang="en-US" b="1">
                <a:latin typeface="+mn-lt"/>
              </a:rPr>
              <a:t> </a:t>
            </a:r>
            <a:r>
              <a:rPr lang="en-US" b="1" err="1">
                <a:latin typeface="+mn-lt"/>
              </a:rPr>
              <a:t>i</a:t>
            </a:r>
            <a:r>
              <a:rPr lang="en-US">
                <a:latin typeface="+mn-lt"/>
              </a:rPr>
              <a:t> or </a:t>
            </a:r>
            <a:r>
              <a:rPr lang="en-US" b="1">
                <a:latin typeface="+mn-lt"/>
              </a:rPr>
              <a:t>y</a:t>
            </a:r>
            <a:r>
              <a:rPr lang="en-US">
                <a:latin typeface="+mn-lt"/>
              </a:rPr>
              <a:t>).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Ask students the sound they will say for </a:t>
            </a:r>
            <a:r>
              <a:rPr lang="en-US" b="1">
                <a:latin typeface="+mn-lt"/>
              </a:rPr>
              <a:t>g</a:t>
            </a:r>
            <a:r>
              <a:rPr lang="en-US" b="0">
                <a:latin typeface="+mn-lt"/>
              </a:rPr>
              <a:t>: /j/.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Tell students the sound made by the letter </a:t>
            </a:r>
            <a:r>
              <a:rPr lang="en-US" b="1">
                <a:latin typeface="+mn-lt"/>
              </a:rPr>
              <a:t>e</a:t>
            </a:r>
            <a:r>
              <a:rPr lang="en-US" b="0">
                <a:latin typeface="+mn-lt"/>
              </a:rPr>
              <a:t>,</a:t>
            </a:r>
            <a:r>
              <a:rPr lang="en-US" b="1">
                <a:latin typeface="+mn-lt"/>
              </a:rPr>
              <a:t> </a:t>
            </a:r>
            <a:r>
              <a:rPr lang="en-US" b="1" err="1">
                <a:latin typeface="+mn-lt"/>
              </a:rPr>
              <a:t>i</a:t>
            </a:r>
            <a:r>
              <a:rPr lang="en-US" b="0">
                <a:latin typeface="+mn-lt"/>
              </a:rPr>
              <a:t> or </a:t>
            </a:r>
            <a:r>
              <a:rPr lang="en-US" b="1">
                <a:latin typeface="+mn-lt"/>
              </a:rPr>
              <a:t>y </a:t>
            </a:r>
            <a:r>
              <a:rPr lang="en-US" b="0">
                <a:latin typeface="+mn-lt"/>
              </a:rPr>
              <a:t>in this word as needed.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Have students say </a:t>
            </a:r>
            <a:r>
              <a:rPr lang="en-US"/>
              <a:t>each letter–sound correspondence then blend these sounds to read the word.</a:t>
            </a:r>
          </a:p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C7BC1C-718B-D92A-580C-1943278A95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367185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783977-EDB4-6F5E-D24B-C21F2C406A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C3C1926-8613-EF7D-C981-DDC5B36A4A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7602C16-DFB5-F2EF-C25D-D4F46BADD5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I do</a:t>
            </a:r>
          </a:p>
          <a:p>
            <a:endParaRPr lang="en-US" b="1">
              <a:latin typeface="+mn-lt"/>
            </a:endParaRPr>
          </a:p>
          <a:p>
            <a:r>
              <a:rPr lang="en-US" b="0">
                <a:latin typeface="+mn-lt"/>
              </a:rPr>
              <a:t>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>
                <a:latin typeface="+mn-lt"/>
              </a:rPr>
              <a:t>Now we will focus on </a:t>
            </a:r>
            <a:r>
              <a:rPr lang="en-US" b="1" i="1">
                <a:latin typeface="+mn-lt"/>
              </a:rPr>
              <a:t>c</a:t>
            </a:r>
            <a:r>
              <a:rPr lang="en-US" b="0" i="1">
                <a:latin typeface="+mn-lt"/>
              </a:rPr>
              <a:t> saying its soft sound, /s/.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>
                <a:latin typeface="+mn-lt"/>
              </a:rPr>
              <a:t>In this word, </a:t>
            </a:r>
            <a:r>
              <a:rPr lang="en-US" b="1" i="1">
                <a:latin typeface="+mn-lt"/>
              </a:rPr>
              <a:t>c</a:t>
            </a:r>
            <a:r>
              <a:rPr lang="en-US" b="0" i="1">
                <a:latin typeface="+mn-lt"/>
              </a:rPr>
              <a:t> comes before the letter </a:t>
            </a:r>
            <a:r>
              <a:rPr lang="en-US" b="1" i="1">
                <a:latin typeface="+mn-lt"/>
              </a:rPr>
              <a:t>e</a:t>
            </a:r>
            <a:r>
              <a:rPr lang="en-US" b="0" i="1">
                <a:latin typeface="+mn-lt"/>
              </a:rPr>
              <a:t>, so I will say /s/.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>
                <a:latin typeface="+mn-lt"/>
              </a:rPr>
              <a:t>The </a:t>
            </a:r>
            <a:r>
              <a:rPr lang="en-US" b="1" i="1">
                <a:latin typeface="+mn-lt"/>
              </a:rPr>
              <a:t>e</a:t>
            </a:r>
            <a:r>
              <a:rPr lang="en-US" b="0" i="1">
                <a:latin typeface="+mn-lt"/>
              </a:rPr>
              <a:t> in this word says its short sound, /e/.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0">
              <a:latin typeface="+mn-lt"/>
            </a:endParaRPr>
          </a:p>
          <a:p>
            <a:r>
              <a:rPr lang="en-US">
                <a:latin typeface="+mn-lt"/>
              </a:rPr>
              <a:t>Demonstrate saying each letter–sound correspondence then blending these sounds to read the word.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96E2BA-D1AE-3864-635D-CDE513DCB5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830330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276EBE-B531-ED35-7B9C-78A103D456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D1F5793-5038-745F-C2FE-ACAF32C898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14B853D-83D0-B141-3B4A-18F9A03586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Review</a:t>
            </a: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Point to each digraph in random order. As you point, students say the sound* that has been taught.</a:t>
            </a:r>
          </a:p>
          <a:p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Repeat this process once or twice, according to student need. </a:t>
            </a:r>
            <a:endParaRPr lang="en-US" b="0" dirty="0">
              <a:latin typeface="+mn-lt"/>
            </a:endParaRPr>
          </a:p>
          <a:p>
            <a:endParaRPr lang="en-US" b="1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If any students do not know a sound or say the wrong sound, provide corrective feedback and modelling. </a:t>
            </a:r>
            <a:r>
              <a:rPr lang="en-US" dirty="0">
                <a:latin typeface="+mn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>
                <a:latin typeface="+mn-lt"/>
              </a:rPr>
              <a:t>*Sounds that have been taught: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dirty="0" err="1">
                <a:latin typeface="+mn-lt"/>
              </a:rPr>
              <a:t>ir</a:t>
            </a:r>
            <a:r>
              <a:rPr lang="en-US" b="0" dirty="0">
                <a:latin typeface="+mn-lt"/>
              </a:rPr>
              <a:t> says /er/ (as in </a:t>
            </a:r>
            <a:r>
              <a:rPr lang="en-US" b="1" dirty="0">
                <a:latin typeface="+mn-lt"/>
              </a:rPr>
              <a:t>bird</a:t>
            </a:r>
            <a:r>
              <a:rPr lang="en-US" b="0" dirty="0">
                <a:latin typeface="+mn-lt"/>
              </a:rPr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dirty="0">
                <a:latin typeface="+mn-lt"/>
              </a:rPr>
              <a:t>er</a:t>
            </a:r>
            <a:r>
              <a:rPr lang="en-US" b="0" dirty="0">
                <a:latin typeface="+mn-lt"/>
              </a:rPr>
              <a:t> says /</a:t>
            </a:r>
            <a:r>
              <a:rPr lang="en-US" b="0" dirty="0">
                <a:latin typeface="Aptos" panose="020B0004020202020204" pitchFamily="34" charset="0"/>
              </a:rPr>
              <a:t>er/ (as in </a:t>
            </a:r>
            <a:r>
              <a:rPr lang="en-US" b="1" dirty="0">
                <a:latin typeface="Aptos" panose="020B0004020202020204" pitchFamily="34" charset="0"/>
              </a:rPr>
              <a:t>her</a:t>
            </a:r>
            <a:r>
              <a:rPr lang="en-US" b="0" dirty="0">
                <a:latin typeface="Aptos" panose="020B0004020202020204" pitchFamily="34" charset="0"/>
              </a:rPr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 err="1">
                <a:latin typeface="+mn-lt"/>
              </a:rPr>
              <a:t>ur</a:t>
            </a:r>
            <a:r>
              <a:rPr lang="en-US" b="0" dirty="0">
                <a:latin typeface="+mn-lt"/>
              </a:rPr>
              <a:t> says /</a:t>
            </a:r>
            <a:r>
              <a:rPr lang="en-US" b="0" dirty="0">
                <a:latin typeface="Aptos" panose="020B0004020202020204" pitchFamily="34" charset="0"/>
              </a:rPr>
              <a:t>er/ (as in </a:t>
            </a:r>
            <a:r>
              <a:rPr lang="en-US" b="1" dirty="0">
                <a:latin typeface="Aptos" panose="020B0004020202020204" pitchFamily="34" charset="0"/>
              </a:rPr>
              <a:t>hurt</a:t>
            </a:r>
            <a:r>
              <a:rPr lang="en-US" b="0" dirty="0">
                <a:latin typeface="Aptos" panose="020B0004020202020204" pitchFamily="34" charset="0"/>
              </a:rPr>
              <a:t>)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 dirty="0">
              <a:latin typeface="Aptos" panose="020B00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7CC145-3527-5FAE-992E-78AE1C6F6C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853156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B15982-6E78-B050-BA7D-B97D43A631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42465F0-F0B4-5CA6-3F25-57DBB94694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CD4E73B-B0D4-251A-FAAF-A8EBA77BAA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I do</a:t>
            </a:r>
          </a:p>
          <a:p>
            <a:endParaRPr lang="en-US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>
                <a:latin typeface="+mn-lt"/>
              </a:rPr>
              <a:t>Re-read the first word.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>
              <a:latin typeface="+mn-lt"/>
            </a:endParaRPr>
          </a:p>
          <a:p>
            <a:r>
              <a:rPr lang="en-US" b="0">
                <a:latin typeface="+mn-lt"/>
              </a:rPr>
              <a:t>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>
                <a:latin typeface="+mn-lt"/>
              </a:rPr>
              <a:t>In the new word, </a:t>
            </a:r>
            <a:r>
              <a:rPr lang="en-US" b="1" i="1">
                <a:latin typeface="+mn-lt"/>
              </a:rPr>
              <a:t>c</a:t>
            </a:r>
            <a:r>
              <a:rPr lang="en-US" b="0" i="1">
                <a:latin typeface="+mn-lt"/>
              </a:rPr>
              <a:t> comes before the letter</a:t>
            </a:r>
            <a:r>
              <a:rPr lang="en-US" b="1" i="1">
                <a:latin typeface="+mn-lt"/>
              </a:rPr>
              <a:t> </a:t>
            </a:r>
            <a:r>
              <a:rPr lang="en-US" b="1" i="1" err="1">
                <a:latin typeface="+mn-lt"/>
              </a:rPr>
              <a:t>i</a:t>
            </a:r>
            <a:r>
              <a:rPr lang="en-US" b="0" i="1">
                <a:latin typeface="+mn-lt"/>
              </a:rPr>
              <a:t>,</a:t>
            </a:r>
            <a:r>
              <a:rPr lang="en-US" b="1" i="1">
                <a:latin typeface="+mn-lt"/>
              </a:rPr>
              <a:t> </a:t>
            </a:r>
            <a:r>
              <a:rPr lang="en-US" b="0" i="1">
                <a:latin typeface="+mn-lt"/>
              </a:rPr>
              <a:t>so I will say /s/.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>
                <a:latin typeface="+mn-lt"/>
              </a:rPr>
              <a:t>The letter </a:t>
            </a:r>
            <a:r>
              <a:rPr lang="en-US" b="1" i="1" err="1">
                <a:latin typeface="+mn-lt"/>
              </a:rPr>
              <a:t>i</a:t>
            </a:r>
            <a:r>
              <a:rPr lang="en-US" b="1" i="1">
                <a:latin typeface="+mn-lt"/>
              </a:rPr>
              <a:t> </a:t>
            </a:r>
            <a:r>
              <a:rPr lang="en-US" b="0" i="1">
                <a:latin typeface="+mn-lt"/>
              </a:rPr>
              <a:t>in this word is part of a split vowel digraph and says its long sound, /</a:t>
            </a:r>
            <a:r>
              <a:rPr lang="en-US" b="0" i="1">
                <a:latin typeface="+mn-lt"/>
                <a:cs typeface="Arial" panose="020B0604020202020204" pitchFamily="34" charset="0"/>
              </a:rPr>
              <a:t>ī</a:t>
            </a:r>
            <a:r>
              <a:rPr lang="en-US" b="0" i="1">
                <a:latin typeface="+mn-lt"/>
              </a:rPr>
              <a:t>/.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0">
              <a:latin typeface="+mn-lt"/>
            </a:endParaRPr>
          </a:p>
          <a:p>
            <a:r>
              <a:rPr lang="en-US">
                <a:latin typeface="+mn-lt"/>
              </a:rPr>
              <a:t>Demonstrate saying each letter–sound correspondence then blending these sounds to read the new word.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E848B6-A948-B4DD-0C50-B53D9C6629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4214697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EE37A3-AD2E-AEF1-A7B0-0606A937A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B4906B-D25E-AED0-FB4F-D6449C93B5A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7C3F818-8DE5-A62C-E1A1-4AD99D6774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I do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latin typeface="+mn-lt"/>
              </a:rPr>
              <a:t>Re-read the first two words.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>
              <a:latin typeface="+mn-lt"/>
            </a:endParaRPr>
          </a:p>
          <a:p>
            <a:r>
              <a:rPr lang="en-US" b="0">
                <a:latin typeface="+mn-lt"/>
              </a:rPr>
              <a:t>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>
                <a:latin typeface="+mn-lt"/>
              </a:rPr>
              <a:t>In the new word, </a:t>
            </a:r>
            <a:r>
              <a:rPr lang="en-US" b="1" i="1">
                <a:latin typeface="+mn-lt"/>
              </a:rPr>
              <a:t>c</a:t>
            </a:r>
            <a:r>
              <a:rPr lang="en-US" b="0" i="1">
                <a:latin typeface="+mn-lt"/>
              </a:rPr>
              <a:t> comes before the letter </a:t>
            </a:r>
            <a:r>
              <a:rPr lang="en-US" b="1" i="1">
                <a:latin typeface="+mn-lt"/>
              </a:rPr>
              <a:t>y</a:t>
            </a:r>
            <a:r>
              <a:rPr lang="en-US" b="0" i="1">
                <a:latin typeface="+mn-lt"/>
              </a:rPr>
              <a:t>,</a:t>
            </a:r>
            <a:r>
              <a:rPr lang="en-US" b="1" i="1">
                <a:latin typeface="+mn-lt"/>
              </a:rPr>
              <a:t> </a:t>
            </a:r>
            <a:r>
              <a:rPr lang="en-US" b="0" i="1">
                <a:latin typeface="+mn-lt"/>
              </a:rPr>
              <a:t>so I will say /s/.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>
                <a:latin typeface="+mn-lt"/>
              </a:rPr>
              <a:t>When the letter </a:t>
            </a:r>
            <a:r>
              <a:rPr lang="en-US" b="1" i="1">
                <a:latin typeface="+mn-lt"/>
              </a:rPr>
              <a:t>y</a:t>
            </a:r>
            <a:r>
              <a:rPr lang="en-US" b="0" i="1">
                <a:latin typeface="+mn-lt"/>
              </a:rPr>
              <a:t> comes after </a:t>
            </a:r>
            <a:r>
              <a:rPr lang="en-US" b="1" i="1">
                <a:latin typeface="+mn-lt"/>
              </a:rPr>
              <a:t>c </a:t>
            </a:r>
            <a:r>
              <a:rPr lang="en-US" b="0" i="1">
                <a:latin typeface="+mn-lt"/>
              </a:rPr>
              <a:t>in a word, it usually says its long sound</a:t>
            </a:r>
            <a:r>
              <a:rPr lang="en-US" b="0">
                <a:latin typeface="+mn-lt"/>
              </a:rPr>
              <a:t>, </a:t>
            </a:r>
            <a:r>
              <a:rPr lang="en-US" b="0" i="1">
                <a:latin typeface="+mn-lt"/>
              </a:rPr>
              <a:t>/</a:t>
            </a:r>
            <a:r>
              <a:rPr lang="en-US" b="0" i="1">
                <a:latin typeface="+mn-lt"/>
                <a:cs typeface="Arial" panose="020B0604020202020204" pitchFamily="34" charset="0"/>
              </a:rPr>
              <a:t>ī</a:t>
            </a:r>
            <a:r>
              <a:rPr lang="en-US" b="0" i="1">
                <a:latin typeface="+mn-lt"/>
              </a:rPr>
              <a:t>/</a:t>
            </a:r>
            <a:r>
              <a:rPr lang="en-US" b="0">
                <a:latin typeface="+mn-lt"/>
              </a:rPr>
              <a:t>.</a:t>
            </a:r>
            <a:r>
              <a:rPr lang="en-US" b="0" i="1">
                <a:latin typeface="+mn-lt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>
              <a:latin typeface="+mn-lt"/>
            </a:endParaRPr>
          </a:p>
          <a:p>
            <a:r>
              <a:rPr lang="en-US">
                <a:latin typeface="+mn-lt"/>
              </a:rPr>
              <a:t>Demonstrate saying each letter–sound correspondence then blending these sounds to read the new word.</a:t>
            </a:r>
          </a:p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4F6667-F650-D345-ED99-9834020994B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4666739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C9FD9D-931E-14F7-7C6E-717CCD36D0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F30C0D8-BD92-D94A-CA4B-EA959B9918F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6A5E46A-6871-18D7-79B8-512351A140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I do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>
                <a:latin typeface="+mn-lt"/>
              </a:rPr>
              <a:t>Re-read the first three words.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>
              <a:latin typeface="+mn-lt"/>
            </a:endParaRPr>
          </a:p>
          <a:p>
            <a:r>
              <a:rPr lang="en-US" b="0">
                <a:latin typeface="+mn-lt"/>
              </a:rPr>
              <a:t>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>
                <a:latin typeface="+mn-lt"/>
              </a:rPr>
              <a:t>In the new word, </a:t>
            </a:r>
            <a:r>
              <a:rPr lang="en-US" b="1" i="1">
                <a:latin typeface="+mn-lt"/>
              </a:rPr>
              <a:t>c</a:t>
            </a:r>
            <a:r>
              <a:rPr lang="en-US" b="0" i="1">
                <a:latin typeface="+mn-lt"/>
              </a:rPr>
              <a:t> comes before the letter </a:t>
            </a:r>
            <a:r>
              <a:rPr lang="en-US" b="1" i="1" err="1">
                <a:latin typeface="+mn-lt"/>
              </a:rPr>
              <a:t>i</a:t>
            </a:r>
            <a:r>
              <a:rPr lang="en-US" b="0" i="1">
                <a:latin typeface="+mn-lt"/>
              </a:rPr>
              <a:t>, so I will say /s/.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>
                <a:latin typeface="+mn-lt"/>
              </a:rPr>
              <a:t>The letter </a:t>
            </a:r>
            <a:r>
              <a:rPr lang="en-US" b="1" i="1" err="1">
                <a:latin typeface="+mn-lt"/>
              </a:rPr>
              <a:t>i</a:t>
            </a:r>
            <a:r>
              <a:rPr lang="en-US" b="1" i="1">
                <a:latin typeface="+mn-lt"/>
              </a:rPr>
              <a:t> </a:t>
            </a:r>
            <a:r>
              <a:rPr lang="en-US" b="0" i="1">
                <a:latin typeface="+mn-lt"/>
              </a:rPr>
              <a:t>in this word says the </a:t>
            </a:r>
            <a:r>
              <a:rPr lang="en-US" b="1" i="1">
                <a:latin typeface="+mn-lt"/>
              </a:rPr>
              <a:t>schwa</a:t>
            </a:r>
            <a:r>
              <a:rPr lang="en-US" b="0" i="1">
                <a:latin typeface="+mn-lt"/>
              </a:rPr>
              <a:t> sound.</a:t>
            </a:r>
            <a:endParaRPr lang="en-US" b="1" i="1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0">
              <a:latin typeface="+mn-lt"/>
            </a:endParaRPr>
          </a:p>
          <a:p>
            <a:r>
              <a:rPr lang="en-US">
                <a:latin typeface="+mn-lt"/>
              </a:rPr>
              <a:t>Demonstrate saying each letter–sound correspondence then blending these sounds to read the new word.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4F37AB-3D15-EC3D-BCD3-1468EED52B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6757415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F64AD9-8D12-B3A3-CBC1-62C567D13B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9A2856-9519-E7D9-6689-60D225B17D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4BABA7F-C569-EA87-792F-A002726983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Provide as much support for students as needed.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Ask students to identify the letter that follows </a:t>
            </a:r>
            <a:r>
              <a:rPr lang="en-US" b="1">
                <a:latin typeface="+mn-lt"/>
              </a:rPr>
              <a:t>c</a:t>
            </a:r>
            <a:r>
              <a:rPr lang="en-US">
                <a:latin typeface="+mn-lt"/>
              </a:rPr>
              <a:t> in the word (</a:t>
            </a:r>
            <a:r>
              <a:rPr lang="en-US" b="1">
                <a:latin typeface="+mn-lt"/>
              </a:rPr>
              <a:t>e</a:t>
            </a:r>
            <a:r>
              <a:rPr lang="en-US" b="0">
                <a:latin typeface="+mn-lt"/>
              </a:rPr>
              <a:t>,</a:t>
            </a:r>
            <a:r>
              <a:rPr lang="en-US" b="1">
                <a:latin typeface="+mn-lt"/>
              </a:rPr>
              <a:t> </a:t>
            </a:r>
            <a:r>
              <a:rPr lang="en-US" b="1" err="1">
                <a:latin typeface="+mn-lt"/>
              </a:rPr>
              <a:t>i</a:t>
            </a:r>
            <a:r>
              <a:rPr lang="en-US">
                <a:latin typeface="+mn-lt"/>
              </a:rPr>
              <a:t> or </a:t>
            </a:r>
            <a:r>
              <a:rPr lang="en-US" b="1">
                <a:latin typeface="+mn-lt"/>
              </a:rPr>
              <a:t>y</a:t>
            </a:r>
            <a:r>
              <a:rPr lang="en-US">
                <a:latin typeface="+mn-lt"/>
              </a:rPr>
              <a:t>).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Ask students the sound they will say for </a:t>
            </a:r>
            <a:r>
              <a:rPr lang="en-US" b="1">
                <a:latin typeface="+mn-lt"/>
              </a:rPr>
              <a:t>c</a:t>
            </a:r>
            <a:r>
              <a:rPr lang="en-US" b="0">
                <a:latin typeface="+mn-lt"/>
              </a:rPr>
              <a:t>: /s/.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Tell students the sound made by the letter </a:t>
            </a:r>
            <a:r>
              <a:rPr lang="en-US" b="1">
                <a:latin typeface="+mn-lt"/>
              </a:rPr>
              <a:t>e</a:t>
            </a:r>
            <a:r>
              <a:rPr lang="en-US" b="0">
                <a:latin typeface="+mn-lt"/>
              </a:rPr>
              <a:t>,</a:t>
            </a:r>
            <a:r>
              <a:rPr lang="en-US" b="1">
                <a:latin typeface="+mn-lt"/>
              </a:rPr>
              <a:t> </a:t>
            </a:r>
            <a:r>
              <a:rPr lang="en-US" b="1" err="1">
                <a:latin typeface="+mn-lt"/>
              </a:rPr>
              <a:t>i</a:t>
            </a:r>
            <a:r>
              <a:rPr lang="en-US" b="0">
                <a:latin typeface="+mn-lt"/>
              </a:rPr>
              <a:t> or </a:t>
            </a:r>
            <a:r>
              <a:rPr lang="en-US" b="1">
                <a:latin typeface="+mn-lt"/>
              </a:rPr>
              <a:t>y </a:t>
            </a:r>
            <a:r>
              <a:rPr lang="en-US" b="0">
                <a:latin typeface="+mn-lt"/>
              </a:rPr>
              <a:t>in this word as needed.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Have students say </a:t>
            </a:r>
            <a:r>
              <a:rPr lang="en-US"/>
              <a:t>each letter–sound correspondence then blend these sounds to read the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/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980719-D6F7-356F-8692-0941E50311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5125901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C72FD8-7923-E58D-6894-9172DDAA05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DC78B-DE8C-9762-4488-E3074AAF61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2AB4ED5-DF71-25A4-E7C6-58CB1B8A79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Provide as much support for students as needed.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Prompt students to re-read the first word.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For the new word: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Ask students to identify the letter that follows </a:t>
            </a:r>
            <a:r>
              <a:rPr lang="en-US" b="1">
                <a:latin typeface="+mn-lt"/>
              </a:rPr>
              <a:t>c</a:t>
            </a:r>
            <a:r>
              <a:rPr lang="en-US">
                <a:latin typeface="+mn-lt"/>
              </a:rPr>
              <a:t> in the new word (</a:t>
            </a:r>
            <a:r>
              <a:rPr lang="en-US" b="1">
                <a:latin typeface="+mn-lt"/>
              </a:rPr>
              <a:t>e</a:t>
            </a:r>
            <a:r>
              <a:rPr lang="en-US" b="0">
                <a:latin typeface="+mn-lt"/>
              </a:rPr>
              <a:t>,</a:t>
            </a:r>
            <a:r>
              <a:rPr lang="en-US" b="1">
                <a:latin typeface="+mn-lt"/>
              </a:rPr>
              <a:t> </a:t>
            </a:r>
            <a:r>
              <a:rPr lang="en-US" b="1" err="1">
                <a:latin typeface="+mn-lt"/>
              </a:rPr>
              <a:t>i</a:t>
            </a:r>
            <a:r>
              <a:rPr lang="en-US">
                <a:latin typeface="+mn-lt"/>
              </a:rPr>
              <a:t> or </a:t>
            </a:r>
            <a:r>
              <a:rPr lang="en-US" b="1">
                <a:latin typeface="+mn-lt"/>
              </a:rPr>
              <a:t>y</a:t>
            </a:r>
            <a:r>
              <a:rPr lang="en-US">
                <a:latin typeface="+mn-lt"/>
              </a:rPr>
              <a:t>).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Ask students the sound they will say for </a:t>
            </a:r>
            <a:r>
              <a:rPr lang="en-US" b="1">
                <a:latin typeface="+mn-lt"/>
              </a:rPr>
              <a:t>c</a:t>
            </a:r>
            <a:r>
              <a:rPr lang="en-US" b="0">
                <a:latin typeface="+mn-lt"/>
              </a:rPr>
              <a:t>: /s/.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Tell students the sound made by the letter </a:t>
            </a:r>
            <a:r>
              <a:rPr lang="en-US" b="1">
                <a:latin typeface="+mn-lt"/>
              </a:rPr>
              <a:t>e</a:t>
            </a:r>
            <a:r>
              <a:rPr lang="en-US" b="0">
                <a:latin typeface="+mn-lt"/>
              </a:rPr>
              <a:t>,</a:t>
            </a:r>
            <a:r>
              <a:rPr lang="en-US" b="1">
                <a:latin typeface="+mn-lt"/>
              </a:rPr>
              <a:t> </a:t>
            </a:r>
            <a:r>
              <a:rPr lang="en-US" b="1" err="1">
                <a:latin typeface="+mn-lt"/>
              </a:rPr>
              <a:t>i</a:t>
            </a:r>
            <a:r>
              <a:rPr lang="en-US" b="0">
                <a:latin typeface="+mn-lt"/>
              </a:rPr>
              <a:t> or </a:t>
            </a:r>
            <a:r>
              <a:rPr lang="en-US" b="1">
                <a:latin typeface="+mn-lt"/>
              </a:rPr>
              <a:t>y </a:t>
            </a:r>
            <a:r>
              <a:rPr lang="en-US" b="0">
                <a:latin typeface="+mn-lt"/>
              </a:rPr>
              <a:t>in this word as needed.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Have students say </a:t>
            </a:r>
            <a:r>
              <a:rPr lang="en-US"/>
              <a:t>each letter–sound correspondence then blend these sounds to read the new word.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068826-0B64-E8CE-221C-4CC6228BD7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8798072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807D76-12C3-E0A4-0C68-5B33921A44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4D5A6B1-2894-7191-43C8-6BDA566930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733D22-2982-54FE-69FB-5E0D7EBD01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Provide as much support for students as needed.</a:t>
            </a:r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Prompt students to re-read the first two words.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For the new word: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Ask students to identify the letter that follows </a:t>
            </a:r>
            <a:r>
              <a:rPr lang="en-US" b="1">
                <a:latin typeface="+mn-lt"/>
              </a:rPr>
              <a:t>c</a:t>
            </a:r>
            <a:r>
              <a:rPr lang="en-US">
                <a:latin typeface="+mn-lt"/>
              </a:rPr>
              <a:t> in the new word (</a:t>
            </a:r>
            <a:r>
              <a:rPr lang="en-US" b="1">
                <a:latin typeface="+mn-lt"/>
              </a:rPr>
              <a:t>e</a:t>
            </a:r>
            <a:r>
              <a:rPr lang="en-US" b="0">
                <a:latin typeface="+mn-lt"/>
              </a:rPr>
              <a:t>,</a:t>
            </a:r>
            <a:r>
              <a:rPr lang="en-US" b="1">
                <a:latin typeface="+mn-lt"/>
              </a:rPr>
              <a:t> </a:t>
            </a:r>
            <a:r>
              <a:rPr lang="en-US" b="1" err="1">
                <a:latin typeface="+mn-lt"/>
              </a:rPr>
              <a:t>i</a:t>
            </a:r>
            <a:r>
              <a:rPr lang="en-US">
                <a:latin typeface="+mn-lt"/>
              </a:rPr>
              <a:t> or </a:t>
            </a:r>
            <a:r>
              <a:rPr lang="en-US" b="1">
                <a:latin typeface="+mn-lt"/>
              </a:rPr>
              <a:t>y</a:t>
            </a:r>
            <a:r>
              <a:rPr lang="en-US">
                <a:latin typeface="+mn-lt"/>
              </a:rPr>
              <a:t>).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Ask students the sound they will say for </a:t>
            </a:r>
            <a:r>
              <a:rPr lang="en-US" b="1">
                <a:latin typeface="+mn-lt"/>
              </a:rPr>
              <a:t>c</a:t>
            </a:r>
            <a:r>
              <a:rPr lang="en-US" b="0">
                <a:latin typeface="+mn-lt"/>
              </a:rPr>
              <a:t>: /s/.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Tell students the sound made by the letter </a:t>
            </a:r>
            <a:r>
              <a:rPr lang="en-US" b="1">
                <a:latin typeface="+mn-lt"/>
              </a:rPr>
              <a:t>e</a:t>
            </a:r>
            <a:r>
              <a:rPr lang="en-US" b="0">
                <a:latin typeface="+mn-lt"/>
              </a:rPr>
              <a:t>,</a:t>
            </a:r>
            <a:r>
              <a:rPr lang="en-US" b="1">
                <a:latin typeface="+mn-lt"/>
              </a:rPr>
              <a:t> </a:t>
            </a:r>
            <a:r>
              <a:rPr lang="en-US" b="1" err="1">
                <a:latin typeface="+mn-lt"/>
              </a:rPr>
              <a:t>i</a:t>
            </a:r>
            <a:r>
              <a:rPr lang="en-US" b="0">
                <a:latin typeface="+mn-lt"/>
              </a:rPr>
              <a:t> or </a:t>
            </a:r>
            <a:r>
              <a:rPr lang="en-US" b="1">
                <a:latin typeface="+mn-lt"/>
              </a:rPr>
              <a:t>y </a:t>
            </a:r>
            <a:r>
              <a:rPr lang="en-US" b="0">
                <a:latin typeface="+mn-lt"/>
              </a:rPr>
              <a:t>in this word as needed.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Have students say </a:t>
            </a:r>
            <a:r>
              <a:rPr lang="en-US"/>
              <a:t>each letter–sound correspondence then blend these sounds to read the new word.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en-AU">
              <a:latin typeface="+mn-lt"/>
            </a:endParaRPr>
          </a:p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99FCDB-D969-E303-BFF2-1992F79C75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4240379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9473B6-F763-2A2A-CF46-0FCD6ACA3A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1DEB40F-2364-A69C-0ADA-5DEFE2FF7D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FFCC597-9B08-67D0-6229-85D0705D81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Provide as much support for students as needed.</a:t>
            </a:r>
            <a:endParaRPr lang="en-AU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Prompt students to re-read the first three words.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For the new word: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Ask students to identify the letter that follows </a:t>
            </a:r>
            <a:r>
              <a:rPr lang="en-US" b="1">
                <a:latin typeface="+mn-lt"/>
              </a:rPr>
              <a:t>c</a:t>
            </a:r>
            <a:r>
              <a:rPr lang="en-US">
                <a:latin typeface="+mn-lt"/>
              </a:rPr>
              <a:t> in the new word (</a:t>
            </a:r>
            <a:r>
              <a:rPr lang="en-US" b="1">
                <a:latin typeface="+mn-lt"/>
              </a:rPr>
              <a:t>e</a:t>
            </a:r>
            <a:r>
              <a:rPr lang="en-US" b="0">
                <a:latin typeface="+mn-lt"/>
              </a:rPr>
              <a:t>,</a:t>
            </a:r>
            <a:r>
              <a:rPr lang="en-US" b="1">
                <a:latin typeface="+mn-lt"/>
              </a:rPr>
              <a:t> </a:t>
            </a:r>
            <a:r>
              <a:rPr lang="en-US" b="1" err="1">
                <a:latin typeface="+mn-lt"/>
              </a:rPr>
              <a:t>i</a:t>
            </a:r>
            <a:r>
              <a:rPr lang="en-US">
                <a:latin typeface="+mn-lt"/>
              </a:rPr>
              <a:t> or </a:t>
            </a:r>
            <a:r>
              <a:rPr lang="en-US" b="1">
                <a:latin typeface="+mn-lt"/>
              </a:rPr>
              <a:t>y</a:t>
            </a:r>
            <a:r>
              <a:rPr lang="en-US">
                <a:latin typeface="+mn-lt"/>
              </a:rPr>
              <a:t>).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Ask students the sound they will say for </a:t>
            </a:r>
            <a:r>
              <a:rPr lang="en-US" b="1">
                <a:latin typeface="+mn-lt"/>
              </a:rPr>
              <a:t>c</a:t>
            </a:r>
            <a:r>
              <a:rPr lang="en-US" b="0">
                <a:latin typeface="+mn-lt"/>
              </a:rPr>
              <a:t>: /s/.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Tell students the sound made by </a:t>
            </a:r>
            <a:r>
              <a:rPr lang="en-US" b="1">
                <a:latin typeface="+mn-lt"/>
              </a:rPr>
              <a:t>e</a:t>
            </a:r>
            <a:r>
              <a:rPr lang="en-US" b="0">
                <a:latin typeface="+mn-lt"/>
              </a:rPr>
              <a:t>,</a:t>
            </a:r>
            <a:r>
              <a:rPr lang="en-US" b="1">
                <a:latin typeface="+mn-lt"/>
              </a:rPr>
              <a:t> </a:t>
            </a:r>
            <a:r>
              <a:rPr lang="en-US" b="1" err="1">
                <a:latin typeface="+mn-lt"/>
              </a:rPr>
              <a:t>i</a:t>
            </a:r>
            <a:r>
              <a:rPr lang="en-US" b="0">
                <a:latin typeface="+mn-lt"/>
              </a:rPr>
              <a:t> or </a:t>
            </a:r>
            <a:r>
              <a:rPr lang="en-US" b="1">
                <a:latin typeface="+mn-lt"/>
              </a:rPr>
              <a:t>y </a:t>
            </a:r>
            <a:r>
              <a:rPr lang="en-US" b="0">
                <a:latin typeface="+mn-lt"/>
              </a:rPr>
              <a:t>in this word as needed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</a:rPr>
              <a:t>Have students say </a:t>
            </a:r>
            <a:r>
              <a:rPr lang="en-US"/>
              <a:t>each letter–sound correspondence then blend these sounds to read the new word.</a:t>
            </a:r>
          </a:p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3E4F71-7057-C49D-CB6D-B4359789D4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0328933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C5537A-4FFF-7279-DA26-74FDE808E5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5F140AE-BF43-251F-977C-B5133D4E79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30FD66-0565-B4AC-0240-C60BE88F72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I do</a:t>
            </a:r>
          </a:p>
          <a:p>
            <a:endParaRPr lang="en-US">
              <a:latin typeface="+mn-lt"/>
            </a:endParaRPr>
          </a:p>
          <a:p>
            <a:r>
              <a:rPr lang="en-US">
                <a:latin typeface="+mn-lt"/>
              </a:rPr>
              <a:t>The image represents the word to be written: </a:t>
            </a:r>
            <a:r>
              <a:rPr lang="en-US" b="1"/>
              <a:t>urgent</a:t>
            </a:r>
            <a:r>
              <a:rPr lang="en-US" b="0"/>
              <a:t>.</a:t>
            </a:r>
            <a:endParaRPr lang="en-US" b="1"/>
          </a:p>
          <a:p>
            <a:endParaRPr lang="en-US">
              <a:latin typeface="+mn-lt"/>
            </a:endParaRPr>
          </a:p>
          <a:p>
            <a:r>
              <a:rPr lang="en-US">
                <a:latin typeface="+mn-lt"/>
              </a:rPr>
              <a:t>Say: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>
                <a:latin typeface="+mn-lt"/>
              </a:rPr>
              <a:t>For the spelling part of the lesson, we will spell some words with </a:t>
            </a:r>
            <a:r>
              <a:rPr lang="en-US" b="1" i="1">
                <a:latin typeface="+mn-lt"/>
              </a:rPr>
              <a:t>soft g </a:t>
            </a:r>
            <a:r>
              <a:rPr lang="en-US" i="1">
                <a:latin typeface="+mn-lt"/>
              </a:rPr>
              <a:t>and </a:t>
            </a:r>
            <a:r>
              <a:rPr lang="en-US" b="1" i="1">
                <a:latin typeface="+mn-lt"/>
              </a:rPr>
              <a:t>soft c</a:t>
            </a:r>
            <a:r>
              <a:rPr lang="en-US" b="0" i="1">
                <a:latin typeface="+mn-lt"/>
              </a:rPr>
              <a:t>.</a:t>
            </a:r>
          </a:p>
          <a:p>
            <a:endParaRPr lang="en-US">
              <a:latin typeface="+mn-lt"/>
            </a:endParaRPr>
          </a:p>
          <a:p>
            <a:r>
              <a:rPr lang="en-US">
                <a:latin typeface="+mn-lt"/>
              </a:rPr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saying the word aloud 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</a:rPr>
              <a:t>segmenting the sounds in the word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</a:rPr>
              <a:t>identifying the target</a:t>
            </a:r>
            <a:r>
              <a:rPr lang="en-US"/>
              <a:t> /j/ or /s/ sound in the word and the sound following it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  <a:ea typeface="Calibri"/>
                <a:cs typeface="Calibri"/>
              </a:rPr>
              <a:t>spelling the word on the class whiteboard as you say the sounds out 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  <a:ea typeface="Calibri"/>
                <a:cs typeface="Calibri"/>
              </a:rPr>
              <a:t>identifying the letter </a:t>
            </a:r>
            <a:r>
              <a:rPr lang="en-US" b="1">
                <a:latin typeface="+mn-lt"/>
                <a:ea typeface="Calibri"/>
                <a:cs typeface="Calibri"/>
              </a:rPr>
              <a:t>e</a:t>
            </a:r>
            <a:r>
              <a:rPr lang="en-US" b="0">
                <a:latin typeface="+mn-lt"/>
                <a:ea typeface="Calibri"/>
                <a:cs typeface="Calibri"/>
              </a:rPr>
              <a:t>,</a:t>
            </a:r>
            <a:r>
              <a:rPr lang="en-US" b="1">
                <a:latin typeface="+mn-lt"/>
                <a:ea typeface="Calibri"/>
                <a:cs typeface="Calibri"/>
              </a:rPr>
              <a:t> </a:t>
            </a:r>
            <a:r>
              <a:rPr lang="en-US" b="1" err="1">
                <a:latin typeface="+mn-lt"/>
                <a:ea typeface="Calibri"/>
                <a:cs typeface="Calibri"/>
              </a:rPr>
              <a:t>i</a:t>
            </a:r>
            <a:r>
              <a:rPr lang="en-US" b="1">
                <a:latin typeface="+mn-lt"/>
                <a:ea typeface="Calibri"/>
                <a:cs typeface="Calibri"/>
              </a:rPr>
              <a:t> </a:t>
            </a:r>
            <a:r>
              <a:rPr lang="en-US" b="0">
                <a:latin typeface="+mn-lt"/>
                <a:ea typeface="Calibri"/>
                <a:cs typeface="Calibri"/>
              </a:rPr>
              <a:t>or</a:t>
            </a:r>
            <a:r>
              <a:rPr lang="en-US" b="1">
                <a:latin typeface="+mn-lt"/>
                <a:ea typeface="Calibri"/>
                <a:cs typeface="Calibri"/>
              </a:rPr>
              <a:t> y </a:t>
            </a:r>
            <a:r>
              <a:rPr lang="en-US">
                <a:latin typeface="+mn-lt"/>
                <a:ea typeface="Calibri"/>
                <a:cs typeface="Calibri"/>
              </a:rPr>
              <a:t>after the </a:t>
            </a:r>
            <a:r>
              <a:rPr lang="en-US" b="1">
                <a:latin typeface="+mn-lt"/>
                <a:ea typeface="Calibri"/>
                <a:cs typeface="Calibri"/>
              </a:rPr>
              <a:t>soft</a:t>
            </a:r>
            <a:r>
              <a:rPr lang="en-US">
                <a:latin typeface="+mn-lt"/>
                <a:ea typeface="Calibri"/>
                <a:cs typeface="Calibri"/>
              </a:rPr>
              <a:t> </a:t>
            </a:r>
            <a:r>
              <a:rPr lang="en-US" b="1">
                <a:latin typeface="+mn-lt"/>
                <a:ea typeface="Calibri"/>
                <a:cs typeface="Calibri"/>
              </a:rPr>
              <a:t>g</a:t>
            </a:r>
            <a:r>
              <a:rPr lang="en-US">
                <a:latin typeface="+mn-lt"/>
                <a:ea typeface="Calibri"/>
                <a:cs typeface="Calibri"/>
              </a:rPr>
              <a:t> or </a:t>
            </a:r>
            <a:r>
              <a:rPr lang="en-US" b="1">
                <a:latin typeface="+mn-lt"/>
                <a:ea typeface="Calibri"/>
                <a:cs typeface="Calibri"/>
              </a:rPr>
              <a:t>soft c</a:t>
            </a:r>
            <a:r>
              <a:rPr lang="en-US">
                <a:latin typeface="+mn-lt"/>
                <a:ea typeface="Calibri"/>
                <a:cs typeface="Calibri"/>
              </a:rPr>
              <a:t> as you </a:t>
            </a:r>
            <a:r>
              <a:rPr lang="en-US">
                <a:latin typeface="+mn-lt"/>
              </a:rPr>
              <a:t>re-read the word to make sure it is correct.</a:t>
            </a:r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F8C219-0B42-17CA-164B-1081006C2E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730878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+mn-lt"/>
              </a:rPr>
              <a:t>The images represent the words to be written: </a:t>
            </a:r>
            <a:r>
              <a:rPr lang="en-US" b="1"/>
              <a:t>urgent</a:t>
            </a:r>
            <a:r>
              <a:rPr lang="en-US" b="0"/>
              <a:t>,</a:t>
            </a:r>
            <a:r>
              <a:rPr lang="en-US" b="1"/>
              <a:t> cyclone</a:t>
            </a:r>
            <a:r>
              <a:rPr lang="en-US">
                <a:latin typeface="+mn-lt"/>
              </a:rPr>
              <a:t>.</a:t>
            </a:r>
            <a:endParaRPr lang="en-US" b="1">
              <a:latin typeface="+mn-lt"/>
            </a:endParaRPr>
          </a:p>
          <a:p>
            <a:endParaRPr lang="en-US">
              <a:latin typeface="+mn-lt"/>
            </a:endParaRPr>
          </a:p>
          <a:p>
            <a:r>
              <a:rPr lang="en-US">
                <a:latin typeface="+mn-lt"/>
              </a:rPr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saying the new word aloud 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</a:rPr>
              <a:t>segmenting the sounds in the new word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</a:rPr>
              <a:t>identifying the target</a:t>
            </a:r>
            <a:r>
              <a:rPr lang="en-US"/>
              <a:t> /j/ or /s/ sound in the new word and the sound following it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  <a:ea typeface="Calibri"/>
                <a:cs typeface="Calibri"/>
              </a:rPr>
              <a:t>spelling the word on the class whiteboard as you say the sounds out 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  <a:ea typeface="Calibri"/>
                <a:cs typeface="Calibri"/>
              </a:rPr>
              <a:t>identifying the letter </a:t>
            </a:r>
            <a:r>
              <a:rPr lang="en-US" b="1">
                <a:latin typeface="+mn-lt"/>
                <a:ea typeface="Calibri"/>
                <a:cs typeface="Calibri"/>
              </a:rPr>
              <a:t>e</a:t>
            </a:r>
            <a:r>
              <a:rPr lang="en-US" b="0">
                <a:latin typeface="+mn-lt"/>
                <a:ea typeface="Calibri"/>
                <a:cs typeface="Calibri"/>
              </a:rPr>
              <a:t>,</a:t>
            </a:r>
            <a:r>
              <a:rPr lang="en-US" b="1">
                <a:latin typeface="+mn-lt"/>
                <a:ea typeface="Calibri"/>
                <a:cs typeface="Calibri"/>
              </a:rPr>
              <a:t> </a:t>
            </a:r>
            <a:r>
              <a:rPr lang="en-US" b="1" err="1">
                <a:latin typeface="+mn-lt"/>
                <a:ea typeface="Calibri"/>
                <a:cs typeface="Calibri"/>
              </a:rPr>
              <a:t>i</a:t>
            </a:r>
            <a:r>
              <a:rPr lang="en-US" b="1">
                <a:latin typeface="+mn-lt"/>
                <a:ea typeface="Calibri"/>
                <a:cs typeface="Calibri"/>
              </a:rPr>
              <a:t> </a:t>
            </a:r>
            <a:r>
              <a:rPr lang="en-US" b="0">
                <a:latin typeface="+mn-lt"/>
                <a:ea typeface="Calibri"/>
                <a:cs typeface="Calibri"/>
              </a:rPr>
              <a:t>or</a:t>
            </a:r>
            <a:r>
              <a:rPr lang="en-US" b="1">
                <a:latin typeface="+mn-lt"/>
                <a:ea typeface="Calibri"/>
                <a:cs typeface="Calibri"/>
              </a:rPr>
              <a:t> y </a:t>
            </a:r>
            <a:r>
              <a:rPr lang="en-US">
                <a:latin typeface="+mn-lt"/>
                <a:ea typeface="Calibri"/>
                <a:cs typeface="Calibri"/>
              </a:rPr>
              <a:t>after the </a:t>
            </a:r>
            <a:r>
              <a:rPr lang="en-US" b="1">
                <a:latin typeface="+mn-lt"/>
                <a:ea typeface="Calibri"/>
                <a:cs typeface="Calibri"/>
              </a:rPr>
              <a:t>soft g</a:t>
            </a:r>
            <a:r>
              <a:rPr lang="en-US">
                <a:latin typeface="+mn-lt"/>
                <a:ea typeface="Calibri"/>
                <a:cs typeface="Calibri"/>
              </a:rPr>
              <a:t> or </a:t>
            </a:r>
            <a:r>
              <a:rPr lang="en-US" b="1">
                <a:latin typeface="+mn-lt"/>
                <a:ea typeface="Calibri"/>
                <a:cs typeface="Calibri"/>
              </a:rPr>
              <a:t>soft c</a:t>
            </a:r>
            <a:r>
              <a:rPr lang="en-US">
                <a:latin typeface="+mn-lt"/>
                <a:ea typeface="Calibri"/>
                <a:cs typeface="Calibri"/>
              </a:rPr>
              <a:t> as you </a:t>
            </a:r>
            <a:r>
              <a:rPr lang="en-US">
                <a:latin typeface="+mn-lt"/>
              </a:rPr>
              <a:t>re-read the new word to make sure it is correct.</a:t>
            </a:r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3370817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>
              <a:defRPr/>
            </a:pPr>
            <a:r>
              <a:rPr lang="en-US">
                <a:latin typeface="+mn-lt"/>
              </a:rPr>
              <a:t>The images represent the words to be written: </a:t>
            </a:r>
            <a:r>
              <a:rPr lang="en-US" b="1"/>
              <a:t>urgent</a:t>
            </a:r>
            <a:r>
              <a:rPr lang="en-US" b="0"/>
              <a:t>,</a:t>
            </a:r>
            <a:r>
              <a:rPr lang="en-US" b="1"/>
              <a:t> cyclone</a:t>
            </a:r>
            <a:r>
              <a:rPr lang="en-US" b="0"/>
              <a:t>,</a:t>
            </a:r>
            <a:r>
              <a:rPr lang="en-US" b="1"/>
              <a:t> princess</a:t>
            </a:r>
            <a:r>
              <a:rPr lang="en-US"/>
              <a:t>.</a:t>
            </a:r>
            <a:endParaRPr lang="en-AU" b="1">
              <a:latin typeface="+mn-lt"/>
            </a:endParaRPr>
          </a:p>
          <a:p>
            <a:endParaRPr lang="en-AU">
              <a:latin typeface="+mn-lt"/>
            </a:endParaRPr>
          </a:p>
          <a:p>
            <a:r>
              <a:rPr lang="en-US">
                <a:latin typeface="+mn-lt"/>
              </a:rPr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saying the word new aloud 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</a:rPr>
              <a:t>segmenting the sounds in the new word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</a:rPr>
              <a:t>identifying the target</a:t>
            </a:r>
            <a:r>
              <a:rPr lang="en-US"/>
              <a:t> /j/ or /s/ sound in the new word and the sound following it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  <a:ea typeface="Calibri"/>
                <a:cs typeface="Calibri"/>
              </a:rPr>
              <a:t>spelling the word on the class whiteboard as you say the sounds out 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  <a:ea typeface="Calibri"/>
                <a:cs typeface="Calibri"/>
              </a:rPr>
              <a:t>identifying the letter </a:t>
            </a:r>
            <a:r>
              <a:rPr lang="en-US" b="1">
                <a:latin typeface="+mn-lt"/>
                <a:ea typeface="Calibri"/>
                <a:cs typeface="Calibri"/>
              </a:rPr>
              <a:t>e</a:t>
            </a:r>
            <a:r>
              <a:rPr lang="en-US" b="0">
                <a:latin typeface="+mn-lt"/>
                <a:ea typeface="Calibri"/>
                <a:cs typeface="Calibri"/>
              </a:rPr>
              <a:t>,</a:t>
            </a:r>
            <a:r>
              <a:rPr lang="en-US" b="1">
                <a:latin typeface="+mn-lt"/>
                <a:ea typeface="Calibri"/>
                <a:cs typeface="Calibri"/>
              </a:rPr>
              <a:t> </a:t>
            </a:r>
            <a:r>
              <a:rPr lang="en-US" b="1" err="1">
                <a:latin typeface="+mn-lt"/>
                <a:ea typeface="Calibri"/>
                <a:cs typeface="Calibri"/>
              </a:rPr>
              <a:t>i</a:t>
            </a:r>
            <a:r>
              <a:rPr lang="en-US" b="1">
                <a:latin typeface="+mn-lt"/>
                <a:ea typeface="Calibri"/>
                <a:cs typeface="Calibri"/>
              </a:rPr>
              <a:t> </a:t>
            </a:r>
            <a:r>
              <a:rPr lang="en-US" b="0">
                <a:latin typeface="+mn-lt"/>
                <a:ea typeface="Calibri"/>
                <a:cs typeface="Calibri"/>
              </a:rPr>
              <a:t>or</a:t>
            </a:r>
            <a:r>
              <a:rPr lang="en-US" b="1">
                <a:latin typeface="+mn-lt"/>
                <a:ea typeface="Calibri"/>
                <a:cs typeface="Calibri"/>
              </a:rPr>
              <a:t> y </a:t>
            </a:r>
            <a:r>
              <a:rPr lang="en-US">
                <a:latin typeface="+mn-lt"/>
                <a:ea typeface="Calibri"/>
                <a:cs typeface="Calibri"/>
              </a:rPr>
              <a:t>after the </a:t>
            </a:r>
            <a:r>
              <a:rPr lang="en-US" b="1">
                <a:latin typeface="+mn-lt"/>
                <a:ea typeface="Calibri"/>
                <a:cs typeface="Calibri"/>
              </a:rPr>
              <a:t>soft</a:t>
            </a:r>
            <a:r>
              <a:rPr lang="en-US">
                <a:latin typeface="+mn-lt"/>
                <a:ea typeface="Calibri"/>
                <a:cs typeface="Calibri"/>
              </a:rPr>
              <a:t> </a:t>
            </a:r>
            <a:r>
              <a:rPr lang="en-US" b="1">
                <a:latin typeface="+mn-lt"/>
                <a:ea typeface="Calibri"/>
                <a:cs typeface="Calibri"/>
              </a:rPr>
              <a:t>g</a:t>
            </a:r>
            <a:r>
              <a:rPr lang="en-US">
                <a:latin typeface="+mn-lt"/>
                <a:ea typeface="Calibri"/>
                <a:cs typeface="Calibri"/>
              </a:rPr>
              <a:t> or </a:t>
            </a:r>
            <a:r>
              <a:rPr lang="en-US" b="1">
                <a:latin typeface="+mn-lt"/>
                <a:ea typeface="Calibri"/>
                <a:cs typeface="Calibri"/>
              </a:rPr>
              <a:t>soft c</a:t>
            </a:r>
            <a:r>
              <a:rPr lang="en-US">
                <a:latin typeface="+mn-lt"/>
                <a:ea typeface="Calibri"/>
                <a:cs typeface="Calibri"/>
              </a:rPr>
              <a:t> as you </a:t>
            </a:r>
            <a:r>
              <a:rPr lang="en-US">
                <a:latin typeface="+mn-lt"/>
              </a:rPr>
              <a:t>re-read the new word to make sure it is correct.</a:t>
            </a:r>
            <a:endParaRPr lang="en-AU"/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245262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Review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Say the review sounds while students write the corresponding letters on their mini-whiteboard.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Include the /er/ sound made by: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er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 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her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ir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bird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ur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 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as in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fur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1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Students then show the letters they have written by placing their mini-whiteboard underneath their chin for you to check.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US" sz="1200" b="1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b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Provide corrective feedback as needed: </a:t>
            </a:r>
            <a:endParaRPr lang="en-AU" sz="120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If any students are unable to write the corresponding letter or write the letter incorrectly, provide corrective feedback and modelling. Then ask students to try again.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8046055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216AF9-8BC0-F19D-B5FE-DF57CC40E3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0555FD0-EC3A-C7EF-3170-1C1CA6FEED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80A7B55-2766-0C17-A5AE-40051730FB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>
              <a:defRPr/>
            </a:pPr>
            <a:r>
              <a:rPr lang="en-US">
                <a:latin typeface="+mn-lt"/>
              </a:rPr>
              <a:t>The images represent the words to be written: </a:t>
            </a:r>
            <a:r>
              <a:rPr lang="en-US" b="1"/>
              <a:t>urgent</a:t>
            </a:r>
            <a:r>
              <a:rPr lang="en-US" b="0"/>
              <a:t>,</a:t>
            </a:r>
            <a:r>
              <a:rPr lang="en-US" b="1"/>
              <a:t> cyclone</a:t>
            </a:r>
            <a:r>
              <a:rPr lang="en-US" b="0"/>
              <a:t>,</a:t>
            </a:r>
            <a:r>
              <a:rPr lang="en-US" b="1"/>
              <a:t> princess</a:t>
            </a:r>
            <a:r>
              <a:rPr lang="en-US" b="0"/>
              <a:t>,</a:t>
            </a:r>
            <a:r>
              <a:rPr lang="en-US" b="1"/>
              <a:t> giant</a:t>
            </a:r>
            <a:r>
              <a:rPr lang="en-US"/>
              <a:t>.</a:t>
            </a:r>
            <a:endParaRPr lang="en-AU" b="1">
              <a:latin typeface="+mn-lt"/>
            </a:endParaRPr>
          </a:p>
          <a:p>
            <a:endParaRPr lang="en-AU">
              <a:latin typeface="+mn-lt"/>
            </a:endParaRPr>
          </a:p>
          <a:p>
            <a:r>
              <a:rPr lang="en-US">
                <a:latin typeface="+mn-lt"/>
              </a:rPr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</a:rPr>
              <a:t>saying the word new aloud 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</a:rPr>
              <a:t>segmenting the sounds in the new word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</a:rPr>
              <a:t>identifying the target</a:t>
            </a:r>
            <a:r>
              <a:rPr lang="en-US"/>
              <a:t> /j/ or /s/ sound in the new word and the sound following it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  <a:ea typeface="Calibri"/>
                <a:cs typeface="Calibri"/>
              </a:rPr>
              <a:t>spelling the word on the class whiteboard as you say the sounds out 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latin typeface="+mn-lt"/>
                <a:ea typeface="Calibri"/>
                <a:cs typeface="Calibri"/>
              </a:rPr>
              <a:t>identifying the letter </a:t>
            </a:r>
            <a:r>
              <a:rPr lang="en-US" b="1">
                <a:latin typeface="+mn-lt"/>
                <a:ea typeface="Calibri"/>
                <a:cs typeface="Calibri"/>
              </a:rPr>
              <a:t>e</a:t>
            </a:r>
            <a:r>
              <a:rPr lang="en-US" b="0">
                <a:latin typeface="+mn-lt"/>
                <a:ea typeface="Calibri"/>
                <a:cs typeface="Calibri"/>
              </a:rPr>
              <a:t>,</a:t>
            </a:r>
            <a:r>
              <a:rPr lang="en-US" b="1">
                <a:latin typeface="+mn-lt"/>
                <a:ea typeface="Calibri"/>
                <a:cs typeface="Calibri"/>
              </a:rPr>
              <a:t> </a:t>
            </a:r>
            <a:r>
              <a:rPr lang="en-US" b="1" err="1">
                <a:latin typeface="+mn-lt"/>
                <a:ea typeface="Calibri"/>
                <a:cs typeface="Calibri"/>
              </a:rPr>
              <a:t>i</a:t>
            </a:r>
            <a:r>
              <a:rPr lang="en-US" b="1">
                <a:latin typeface="+mn-lt"/>
                <a:ea typeface="Calibri"/>
                <a:cs typeface="Calibri"/>
              </a:rPr>
              <a:t> </a:t>
            </a:r>
            <a:r>
              <a:rPr lang="en-US" b="0">
                <a:latin typeface="+mn-lt"/>
                <a:ea typeface="Calibri"/>
                <a:cs typeface="Calibri"/>
              </a:rPr>
              <a:t>or</a:t>
            </a:r>
            <a:r>
              <a:rPr lang="en-US" b="1">
                <a:latin typeface="+mn-lt"/>
                <a:ea typeface="Calibri"/>
                <a:cs typeface="Calibri"/>
              </a:rPr>
              <a:t> y </a:t>
            </a:r>
            <a:r>
              <a:rPr lang="en-US">
                <a:latin typeface="+mn-lt"/>
                <a:ea typeface="Calibri"/>
                <a:cs typeface="Calibri"/>
              </a:rPr>
              <a:t>after the </a:t>
            </a:r>
            <a:r>
              <a:rPr lang="en-US" b="1">
                <a:latin typeface="+mn-lt"/>
                <a:ea typeface="Calibri"/>
                <a:cs typeface="Calibri"/>
              </a:rPr>
              <a:t>soft</a:t>
            </a:r>
            <a:r>
              <a:rPr lang="en-US">
                <a:latin typeface="+mn-lt"/>
                <a:ea typeface="Calibri"/>
                <a:cs typeface="Calibri"/>
              </a:rPr>
              <a:t> </a:t>
            </a:r>
            <a:r>
              <a:rPr lang="en-US" b="1">
                <a:latin typeface="+mn-lt"/>
                <a:ea typeface="Calibri"/>
                <a:cs typeface="Calibri"/>
              </a:rPr>
              <a:t>g</a:t>
            </a:r>
            <a:r>
              <a:rPr lang="en-US">
                <a:latin typeface="+mn-lt"/>
                <a:ea typeface="Calibri"/>
                <a:cs typeface="Calibri"/>
              </a:rPr>
              <a:t> or </a:t>
            </a:r>
            <a:r>
              <a:rPr lang="en-US" b="1">
                <a:latin typeface="+mn-lt"/>
                <a:ea typeface="Calibri"/>
                <a:cs typeface="Calibri"/>
              </a:rPr>
              <a:t>soft c</a:t>
            </a:r>
            <a:r>
              <a:rPr lang="en-US">
                <a:latin typeface="+mn-lt"/>
                <a:ea typeface="Calibri"/>
                <a:cs typeface="Calibri"/>
              </a:rPr>
              <a:t> as you </a:t>
            </a:r>
            <a:r>
              <a:rPr lang="en-US">
                <a:latin typeface="+mn-lt"/>
              </a:rPr>
              <a:t>re-read the new word to make sure it is correct.</a:t>
            </a:r>
            <a:endParaRPr lang="en-AU"/>
          </a:p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404F0F-7DD8-6048-3089-9DF7F960BA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522959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b="1"/>
              <a:t>We do</a:t>
            </a:r>
            <a:endParaRPr lang="en-US">
              <a:solidFill>
                <a:srgbClr val="444444"/>
              </a:solidFill>
              <a:ea typeface="Calibri"/>
              <a:cs typeface="Calibri"/>
            </a:endParaRPr>
          </a:p>
          <a:p>
            <a:pPr>
              <a:defRPr/>
            </a:pPr>
            <a:endParaRPr lang="en-US"/>
          </a:p>
          <a:p>
            <a:pPr>
              <a:defRPr/>
            </a:pPr>
            <a:r>
              <a:rPr lang="en-US"/>
              <a:t>Students may need support to choose the correct letter (</a:t>
            </a:r>
            <a:r>
              <a:rPr lang="en-US" b="1"/>
              <a:t>e</a:t>
            </a:r>
            <a:r>
              <a:rPr lang="en-US" b="0"/>
              <a:t>,</a:t>
            </a:r>
            <a:r>
              <a:rPr lang="en-US" b="1"/>
              <a:t> </a:t>
            </a:r>
            <a:r>
              <a:rPr lang="en-US" b="1" err="1"/>
              <a:t>i</a:t>
            </a:r>
            <a:r>
              <a:rPr lang="en-US" b="1"/>
              <a:t> </a:t>
            </a:r>
            <a:r>
              <a:rPr lang="en-US" b="0"/>
              <a:t>or</a:t>
            </a:r>
            <a:r>
              <a:rPr lang="en-US" b="1"/>
              <a:t> y</a:t>
            </a:r>
            <a:r>
              <a:rPr lang="en-US"/>
              <a:t>) that follows the </a:t>
            </a:r>
            <a:r>
              <a:rPr lang="en-US" b="1"/>
              <a:t>soft g </a:t>
            </a:r>
            <a:r>
              <a:rPr lang="en-US" b="0"/>
              <a:t>or</a:t>
            </a:r>
            <a:r>
              <a:rPr lang="en-US" b="1"/>
              <a:t> soft c </a:t>
            </a:r>
            <a:r>
              <a:rPr lang="en-US" b="0"/>
              <a:t>in these words. </a:t>
            </a:r>
          </a:p>
          <a:p>
            <a:pPr>
              <a:defRPr/>
            </a:pPr>
            <a:endParaRPr lang="en-US" b="0"/>
          </a:p>
          <a:p>
            <a:pPr>
              <a:defRPr/>
            </a:pPr>
            <a:r>
              <a:rPr lang="en-US"/>
              <a:t>Provide as much support as needed. </a:t>
            </a:r>
            <a:endParaRPr lang="en-AU" b="0">
              <a:solidFill>
                <a:srgbClr val="444444"/>
              </a:solidFill>
            </a:endParaRPr>
          </a:p>
          <a:p>
            <a:pPr>
              <a:defRPr/>
            </a:pPr>
            <a:endParaRPr lang="en-US">
              <a:solidFill>
                <a:srgbClr val="444444"/>
              </a:solidFill>
            </a:endParaRPr>
          </a:p>
          <a:p>
            <a:pPr>
              <a:defRPr/>
            </a:pPr>
            <a:r>
              <a:rPr lang="en-US"/>
              <a:t>The image represents the word to be written:</a:t>
            </a:r>
            <a:r>
              <a:rPr lang="en-AU" b="1"/>
              <a:t> celery</a:t>
            </a:r>
            <a:r>
              <a:rPr lang="en-US"/>
              <a:t>.</a:t>
            </a:r>
            <a:endParaRPr lang="en-AU">
              <a:solidFill>
                <a:srgbClr val="444444"/>
              </a:solidFill>
            </a:endParaRPr>
          </a:p>
          <a:p>
            <a:pPr>
              <a:defRPr/>
            </a:pPr>
            <a:endParaRPr lang="en-AU">
              <a:solidFill>
                <a:srgbClr val="444444"/>
              </a:solidFill>
            </a:endParaRPr>
          </a:p>
          <a:p>
            <a:pPr>
              <a:defRPr/>
            </a:pPr>
            <a:r>
              <a:rPr lang="en-US"/>
              <a:t>Support and scaffold students to:</a:t>
            </a:r>
            <a:endParaRPr lang="en-US">
              <a:solidFill>
                <a:srgbClr val="444444"/>
              </a:solidFill>
            </a:endParaRPr>
          </a:p>
          <a:p>
            <a:pPr marL="171450" indent="-171450">
              <a:buFont typeface="Arial,Sans-Serif"/>
              <a:buChar char="•"/>
              <a:defRPr/>
            </a:pPr>
            <a:r>
              <a:rPr lang="en-US"/>
              <a:t>say the word aloud and segment the individual sounds</a:t>
            </a:r>
            <a:endParaRPr lang="en-US">
              <a:solidFill>
                <a:srgbClr val="44444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</a:rPr>
              <a:t>identify the target</a:t>
            </a:r>
            <a:r>
              <a:rPr lang="en-US"/>
              <a:t> /j/ or /s/ sound in the word and the sound following it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  <a:ea typeface="Calibri"/>
                <a:cs typeface="Calibri"/>
              </a:rPr>
              <a:t>spell the word on their mini-whiteboard or piece of paper as they say the sounds out loud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  <a:ea typeface="Calibri"/>
                <a:cs typeface="Calibri"/>
              </a:rPr>
              <a:t>identify the letter </a:t>
            </a:r>
            <a:r>
              <a:rPr lang="en-US" b="1">
                <a:latin typeface="+mn-lt"/>
                <a:ea typeface="Calibri"/>
                <a:cs typeface="Calibri"/>
              </a:rPr>
              <a:t>e</a:t>
            </a:r>
            <a:r>
              <a:rPr lang="en-US" b="0">
                <a:latin typeface="+mn-lt"/>
                <a:ea typeface="Calibri"/>
                <a:cs typeface="Calibri"/>
              </a:rPr>
              <a:t>,</a:t>
            </a:r>
            <a:r>
              <a:rPr lang="en-US" b="1">
                <a:latin typeface="+mn-lt"/>
                <a:ea typeface="Calibri"/>
                <a:cs typeface="Calibri"/>
              </a:rPr>
              <a:t> </a:t>
            </a:r>
            <a:r>
              <a:rPr lang="en-US" b="1" err="1">
                <a:latin typeface="+mn-lt"/>
                <a:ea typeface="Calibri"/>
                <a:cs typeface="Calibri"/>
              </a:rPr>
              <a:t>i</a:t>
            </a:r>
            <a:r>
              <a:rPr lang="en-US" b="1">
                <a:latin typeface="+mn-lt"/>
                <a:ea typeface="Calibri"/>
                <a:cs typeface="Calibri"/>
              </a:rPr>
              <a:t> </a:t>
            </a:r>
            <a:r>
              <a:rPr lang="en-US" b="0">
                <a:latin typeface="+mn-lt"/>
                <a:ea typeface="Calibri"/>
                <a:cs typeface="Calibri"/>
              </a:rPr>
              <a:t>or</a:t>
            </a:r>
            <a:r>
              <a:rPr lang="en-US" b="1">
                <a:latin typeface="+mn-lt"/>
                <a:ea typeface="Calibri"/>
                <a:cs typeface="Calibri"/>
              </a:rPr>
              <a:t> y </a:t>
            </a:r>
            <a:r>
              <a:rPr lang="en-US">
                <a:latin typeface="+mn-lt"/>
                <a:ea typeface="Calibri"/>
                <a:cs typeface="Calibri"/>
              </a:rPr>
              <a:t>after the </a:t>
            </a:r>
            <a:r>
              <a:rPr lang="en-US" b="1">
                <a:latin typeface="+mn-lt"/>
                <a:ea typeface="Calibri"/>
                <a:cs typeface="Calibri"/>
              </a:rPr>
              <a:t>soft</a:t>
            </a:r>
            <a:r>
              <a:rPr lang="en-US">
                <a:latin typeface="+mn-lt"/>
                <a:ea typeface="Calibri"/>
                <a:cs typeface="Calibri"/>
              </a:rPr>
              <a:t> </a:t>
            </a:r>
            <a:r>
              <a:rPr lang="en-US" b="1">
                <a:latin typeface="+mn-lt"/>
                <a:ea typeface="Calibri"/>
                <a:cs typeface="Calibri"/>
              </a:rPr>
              <a:t>g</a:t>
            </a:r>
            <a:r>
              <a:rPr lang="en-US">
                <a:latin typeface="+mn-lt"/>
                <a:ea typeface="Calibri"/>
                <a:cs typeface="Calibri"/>
              </a:rPr>
              <a:t> or </a:t>
            </a:r>
            <a:r>
              <a:rPr lang="en-US" b="1">
                <a:latin typeface="+mn-lt"/>
                <a:ea typeface="Calibri"/>
                <a:cs typeface="Calibri"/>
              </a:rPr>
              <a:t>soft c</a:t>
            </a:r>
            <a:r>
              <a:rPr lang="en-US">
                <a:latin typeface="+mn-lt"/>
                <a:ea typeface="Calibri"/>
                <a:cs typeface="Calibri"/>
              </a:rPr>
              <a:t> as they </a:t>
            </a:r>
            <a:r>
              <a:rPr lang="en-US">
                <a:latin typeface="+mn-lt"/>
              </a:rPr>
              <a:t>re-read the word to make sure it is correct.</a:t>
            </a:r>
            <a:endParaRPr lang="en-AU"/>
          </a:p>
          <a:p>
            <a:pPr>
              <a:defRPr/>
            </a:pPr>
            <a:endParaRPr lang="en-US">
              <a:solidFill>
                <a:srgbClr val="444444"/>
              </a:solidFill>
            </a:endParaRPr>
          </a:p>
          <a:p>
            <a:pPr>
              <a:defRPr/>
            </a:pPr>
            <a:r>
              <a:rPr lang="en-US"/>
              <a:t>Students place their mini-whiteboard underneath their chin for you to check.</a:t>
            </a:r>
            <a:endParaRPr lang="en-AU">
              <a:solidFill>
                <a:srgbClr val="444444"/>
              </a:solidFill>
            </a:endParaRPr>
          </a:p>
          <a:p>
            <a:pPr>
              <a:defRPr/>
            </a:pPr>
            <a:endParaRPr lang="en-US">
              <a:solidFill>
                <a:srgbClr val="444444"/>
              </a:solidFill>
            </a:endParaRPr>
          </a:p>
          <a:p>
            <a:pPr>
              <a:defRPr/>
            </a:pPr>
            <a:endParaRPr lang="en-AU">
              <a:ea typeface="Calibri"/>
              <a:cs typeface="Calibri"/>
            </a:endParaRPr>
          </a:p>
          <a:p>
            <a:pPr>
              <a:defRPr/>
            </a:pPr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3319815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>
              <a:defRPr/>
            </a:pPr>
            <a:r>
              <a:rPr lang="en-US"/>
              <a:t>Students may need support to choose the correct letter (</a:t>
            </a:r>
            <a:r>
              <a:rPr lang="en-US" b="1"/>
              <a:t>e</a:t>
            </a:r>
            <a:r>
              <a:rPr lang="en-US" b="0"/>
              <a:t>,</a:t>
            </a:r>
            <a:r>
              <a:rPr lang="en-US" b="1"/>
              <a:t> </a:t>
            </a:r>
            <a:r>
              <a:rPr lang="en-US" b="1" err="1"/>
              <a:t>i</a:t>
            </a:r>
            <a:r>
              <a:rPr lang="en-US" b="1"/>
              <a:t> </a:t>
            </a:r>
            <a:r>
              <a:rPr lang="en-US" b="0"/>
              <a:t>or</a:t>
            </a:r>
            <a:r>
              <a:rPr lang="en-US" b="1"/>
              <a:t> y</a:t>
            </a:r>
            <a:r>
              <a:rPr lang="en-US"/>
              <a:t>) that follows the </a:t>
            </a:r>
            <a:r>
              <a:rPr lang="en-US" b="1"/>
              <a:t>soft g </a:t>
            </a:r>
            <a:r>
              <a:rPr lang="en-US" b="0"/>
              <a:t>or</a:t>
            </a:r>
            <a:r>
              <a:rPr lang="en-US" b="1"/>
              <a:t> soft c </a:t>
            </a:r>
            <a:r>
              <a:rPr lang="en-US" b="0"/>
              <a:t>in these words.</a:t>
            </a:r>
          </a:p>
          <a:p>
            <a:pPr>
              <a:defRPr/>
            </a:pPr>
            <a:endParaRPr lang="en-US" b="0">
              <a:solidFill>
                <a:srgbClr val="444444"/>
              </a:solidFill>
            </a:endParaRPr>
          </a:p>
          <a:p>
            <a:pPr>
              <a:defRPr/>
            </a:pPr>
            <a:r>
              <a:rPr lang="en-US"/>
              <a:t>Provide as much support as needed. </a:t>
            </a:r>
            <a:endParaRPr lang="en-AU" b="0">
              <a:solidFill>
                <a:srgbClr val="444444"/>
              </a:solidFill>
            </a:endParaRPr>
          </a:p>
          <a:p>
            <a:pPr>
              <a:defRPr/>
            </a:pPr>
            <a:endParaRPr lang="en-US">
              <a:solidFill>
                <a:srgbClr val="444444"/>
              </a:solidFill>
            </a:endParaRPr>
          </a:p>
          <a:p>
            <a:pPr>
              <a:defRPr/>
            </a:pPr>
            <a:r>
              <a:rPr lang="en-US"/>
              <a:t>The images represent the words to be written:</a:t>
            </a:r>
            <a:r>
              <a:rPr lang="en-AU" b="1"/>
              <a:t> celery</a:t>
            </a:r>
            <a:r>
              <a:rPr lang="en-AU" b="0"/>
              <a:t>,</a:t>
            </a:r>
            <a:r>
              <a:rPr lang="en-AU" b="1"/>
              <a:t> gym</a:t>
            </a:r>
            <a:r>
              <a:rPr lang="en-US"/>
              <a:t>.</a:t>
            </a:r>
            <a:endParaRPr lang="en-AU">
              <a:solidFill>
                <a:srgbClr val="444444"/>
              </a:solidFill>
            </a:endParaRPr>
          </a:p>
          <a:p>
            <a:pPr>
              <a:defRPr/>
            </a:pPr>
            <a:endParaRPr lang="en-AU">
              <a:solidFill>
                <a:srgbClr val="444444"/>
              </a:solidFill>
            </a:endParaRPr>
          </a:p>
          <a:p>
            <a:pPr>
              <a:defRPr/>
            </a:pPr>
            <a:r>
              <a:rPr lang="en-US"/>
              <a:t>Support and scaffold students to:</a:t>
            </a:r>
            <a:endParaRPr lang="en-US">
              <a:solidFill>
                <a:srgbClr val="444444"/>
              </a:solidFill>
            </a:endParaRPr>
          </a:p>
          <a:p>
            <a:pPr marL="171450" indent="-171450">
              <a:buFont typeface="Arial,Sans-Serif"/>
              <a:buChar char="•"/>
              <a:defRPr/>
            </a:pPr>
            <a:r>
              <a:rPr lang="en-US"/>
              <a:t>say the new word aloud and segment the individual sounds</a:t>
            </a:r>
            <a:endParaRPr lang="en-US">
              <a:solidFill>
                <a:srgbClr val="44444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</a:rPr>
              <a:t>identify the target</a:t>
            </a:r>
            <a:r>
              <a:rPr lang="en-US"/>
              <a:t> /j/ or /s/ sound in the new word and the sound following it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  <a:ea typeface="Calibri"/>
                <a:cs typeface="Calibri"/>
              </a:rPr>
              <a:t>spell the word on their mini-whiteboard or piece of paper as they say the sounds out loud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  <a:ea typeface="Calibri"/>
                <a:cs typeface="Calibri"/>
              </a:rPr>
              <a:t>identify the letter </a:t>
            </a:r>
            <a:r>
              <a:rPr lang="en-US" b="1">
                <a:latin typeface="+mn-lt"/>
                <a:ea typeface="Calibri"/>
                <a:cs typeface="Calibri"/>
              </a:rPr>
              <a:t>e</a:t>
            </a:r>
            <a:r>
              <a:rPr lang="en-US" b="0">
                <a:latin typeface="+mn-lt"/>
                <a:ea typeface="Calibri"/>
                <a:cs typeface="Calibri"/>
              </a:rPr>
              <a:t>,</a:t>
            </a:r>
            <a:r>
              <a:rPr lang="en-US" b="1">
                <a:latin typeface="+mn-lt"/>
                <a:ea typeface="Calibri"/>
                <a:cs typeface="Calibri"/>
              </a:rPr>
              <a:t> </a:t>
            </a:r>
            <a:r>
              <a:rPr lang="en-US" b="1" err="1">
                <a:latin typeface="+mn-lt"/>
                <a:ea typeface="Calibri"/>
                <a:cs typeface="Calibri"/>
              </a:rPr>
              <a:t>i</a:t>
            </a:r>
            <a:r>
              <a:rPr lang="en-US" b="1">
                <a:latin typeface="+mn-lt"/>
                <a:ea typeface="Calibri"/>
                <a:cs typeface="Calibri"/>
              </a:rPr>
              <a:t> </a:t>
            </a:r>
            <a:r>
              <a:rPr lang="en-US" b="0">
                <a:latin typeface="+mn-lt"/>
                <a:ea typeface="Calibri"/>
                <a:cs typeface="Calibri"/>
              </a:rPr>
              <a:t>or</a:t>
            </a:r>
            <a:r>
              <a:rPr lang="en-US" b="1">
                <a:latin typeface="+mn-lt"/>
                <a:ea typeface="Calibri"/>
                <a:cs typeface="Calibri"/>
              </a:rPr>
              <a:t> y </a:t>
            </a:r>
            <a:r>
              <a:rPr lang="en-US">
                <a:latin typeface="+mn-lt"/>
                <a:ea typeface="Calibri"/>
                <a:cs typeface="Calibri"/>
              </a:rPr>
              <a:t>after the </a:t>
            </a:r>
            <a:r>
              <a:rPr lang="en-US" b="1">
                <a:latin typeface="+mn-lt"/>
                <a:ea typeface="Calibri"/>
                <a:cs typeface="Calibri"/>
              </a:rPr>
              <a:t>soft</a:t>
            </a:r>
            <a:r>
              <a:rPr lang="en-US">
                <a:latin typeface="+mn-lt"/>
                <a:ea typeface="Calibri"/>
                <a:cs typeface="Calibri"/>
              </a:rPr>
              <a:t> </a:t>
            </a:r>
            <a:r>
              <a:rPr lang="en-US" b="1">
                <a:latin typeface="+mn-lt"/>
                <a:ea typeface="Calibri"/>
                <a:cs typeface="Calibri"/>
              </a:rPr>
              <a:t>g</a:t>
            </a:r>
            <a:r>
              <a:rPr lang="en-US">
                <a:latin typeface="+mn-lt"/>
                <a:ea typeface="Calibri"/>
                <a:cs typeface="Calibri"/>
              </a:rPr>
              <a:t> or </a:t>
            </a:r>
            <a:r>
              <a:rPr lang="en-US" b="1">
                <a:latin typeface="+mn-lt"/>
                <a:ea typeface="Calibri"/>
                <a:cs typeface="Calibri"/>
              </a:rPr>
              <a:t>soft</a:t>
            </a:r>
            <a:r>
              <a:rPr lang="en-US">
                <a:latin typeface="+mn-lt"/>
                <a:ea typeface="Calibri"/>
                <a:cs typeface="Calibri"/>
              </a:rPr>
              <a:t> </a:t>
            </a:r>
            <a:r>
              <a:rPr lang="en-US" b="1">
                <a:latin typeface="+mn-lt"/>
                <a:ea typeface="Calibri"/>
                <a:cs typeface="Calibri"/>
              </a:rPr>
              <a:t>c</a:t>
            </a:r>
            <a:r>
              <a:rPr lang="en-US">
                <a:latin typeface="+mn-lt"/>
                <a:ea typeface="Calibri"/>
                <a:cs typeface="Calibri"/>
              </a:rPr>
              <a:t> as they </a:t>
            </a:r>
            <a:r>
              <a:rPr lang="en-US">
                <a:latin typeface="+mn-lt"/>
              </a:rPr>
              <a:t>re-read the new word to make sure it is correct.</a:t>
            </a:r>
            <a:endParaRPr lang="en-AU"/>
          </a:p>
          <a:p>
            <a:pPr>
              <a:defRPr/>
            </a:pPr>
            <a:endParaRPr lang="en-US">
              <a:solidFill>
                <a:srgbClr val="444444"/>
              </a:solidFill>
            </a:endParaRPr>
          </a:p>
          <a:p>
            <a:pPr>
              <a:defRPr/>
            </a:pPr>
            <a:r>
              <a:rPr lang="en-US"/>
              <a:t>Students place their mini-whiteboard underneath their chin for you to check.</a:t>
            </a:r>
            <a:endParaRPr lang="en-AU">
              <a:solidFill>
                <a:srgbClr val="444444"/>
              </a:solidFill>
            </a:endParaRPr>
          </a:p>
          <a:p>
            <a:pPr>
              <a:defRPr/>
            </a:pPr>
            <a:endParaRPr lang="en-US">
              <a:solidFill>
                <a:srgbClr val="444444"/>
              </a:solidFill>
            </a:endParaRPr>
          </a:p>
          <a:p>
            <a:pPr>
              <a:defRPr/>
            </a:pPr>
            <a:endParaRPr lang="en-US">
              <a:solidFill>
                <a:srgbClr val="444444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9008084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We do</a:t>
            </a:r>
          </a:p>
          <a:p>
            <a:pPr>
              <a:defRPr/>
            </a:pPr>
            <a:endParaRPr lang="en-US"/>
          </a:p>
          <a:p>
            <a:pPr>
              <a:defRPr/>
            </a:pPr>
            <a:r>
              <a:rPr lang="en-US"/>
              <a:t>Students may need support to choose the correct letter (</a:t>
            </a:r>
            <a:r>
              <a:rPr lang="en-US" b="1"/>
              <a:t>e</a:t>
            </a:r>
            <a:r>
              <a:rPr lang="en-US" b="0"/>
              <a:t>,</a:t>
            </a:r>
            <a:r>
              <a:rPr lang="en-US" b="1"/>
              <a:t> </a:t>
            </a:r>
            <a:r>
              <a:rPr lang="en-US" b="1" err="1"/>
              <a:t>i</a:t>
            </a:r>
            <a:r>
              <a:rPr lang="en-US" b="1"/>
              <a:t> </a:t>
            </a:r>
            <a:r>
              <a:rPr lang="en-US" b="0"/>
              <a:t>or</a:t>
            </a:r>
            <a:r>
              <a:rPr lang="en-US" b="1"/>
              <a:t> y</a:t>
            </a:r>
            <a:r>
              <a:rPr lang="en-US"/>
              <a:t>) that follows the </a:t>
            </a:r>
            <a:r>
              <a:rPr lang="en-US" b="1"/>
              <a:t>soft g </a:t>
            </a:r>
            <a:r>
              <a:rPr lang="en-US" b="0"/>
              <a:t>or </a:t>
            </a:r>
            <a:r>
              <a:rPr lang="en-US" b="1"/>
              <a:t>soft c </a:t>
            </a:r>
            <a:r>
              <a:rPr lang="en-US" b="0"/>
              <a:t>in these words.</a:t>
            </a:r>
          </a:p>
          <a:p>
            <a:pPr>
              <a:defRPr/>
            </a:pPr>
            <a:endParaRPr lang="en-US" b="0">
              <a:solidFill>
                <a:srgbClr val="444444"/>
              </a:solidFill>
            </a:endParaRPr>
          </a:p>
          <a:p>
            <a:pPr>
              <a:defRPr/>
            </a:pPr>
            <a:r>
              <a:rPr lang="en-US"/>
              <a:t>Provide as much support as needed. </a:t>
            </a:r>
            <a:endParaRPr lang="en-AU" b="0">
              <a:solidFill>
                <a:srgbClr val="444444"/>
              </a:solidFill>
            </a:endParaRPr>
          </a:p>
          <a:p>
            <a:pPr>
              <a:defRPr/>
            </a:pPr>
            <a:endParaRPr lang="en-US">
              <a:solidFill>
                <a:srgbClr val="444444"/>
              </a:solidFill>
            </a:endParaRPr>
          </a:p>
          <a:p>
            <a:pPr>
              <a:defRPr/>
            </a:pPr>
            <a:r>
              <a:rPr lang="en-US"/>
              <a:t>The images represent the words to be written:</a:t>
            </a:r>
            <a:r>
              <a:rPr lang="en-AU" b="1"/>
              <a:t> celery</a:t>
            </a:r>
            <a:r>
              <a:rPr lang="en-AU" b="0"/>
              <a:t>,</a:t>
            </a:r>
            <a:r>
              <a:rPr lang="en-AU" b="1"/>
              <a:t> gym</a:t>
            </a:r>
            <a:r>
              <a:rPr lang="en-AU" b="0"/>
              <a:t>,</a:t>
            </a:r>
            <a:r>
              <a:rPr lang="en-AU" b="1"/>
              <a:t> angel</a:t>
            </a:r>
            <a:r>
              <a:rPr lang="en-US"/>
              <a:t>.</a:t>
            </a:r>
            <a:endParaRPr lang="en-AU">
              <a:solidFill>
                <a:srgbClr val="444444"/>
              </a:solidFill>
            </a:endParaRPr>
          </a:p>
          <a:p>
            <a:pPr>
              <a:defRPr/>
            </a:pPr>
            <a:endParaRPr lang="en-AU">
              <a:solidFill>
                <a:srgbClr val="444444"/>
              </a:solidFill>
            </a:endParaRPr>
          </a:p>
          <a:p>
            <a:pPr>
              <a:defRPr/>
            </a:pPr>
            <a:r>
              <a:rPr lang="en-US"/>
              <a:t>Support and scaffold students to:</a:t>
            </a:r>
            <a:endParaRPr lang="en-US">
              <a:solidFill>
                <a:srgbClr val="444444"/>
              </a:solidFill>
            </a:endParaRPr>
          </a:p>
          <a:p>
            <a:pPr marL="171450" indent="-171450">
              <a:buFont typeface="Arial,Sans-Serif"/>
              <a:buChar char="•"/>
              <a:defRPr/>
            </a:pPr>
            <a:r>
              <a:rPr lang="en-US"/>
              <a:t>say the new word aloud and segment the individual sounds</a:t>
            </a:r>
            <a:endParaRPr lang="en-US">
              <a:solidFill>
                <a:srgbClr val="44444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</a:rPr>
              <a:t>identify the target</a:t>
            </a:r>
            <a:r>
              <a:rPr lang="en-US"/>
              <a:t> /j/ or /s/ sound in the new word and the sound following it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  <a:ea typeface="Calibri"/>
                <a:cs typeface="Calibri"/>
              </a:rPr>
              <a:t>spell the word on their mini-whiteboard or piece of paper as they say the sounds out loud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  <a:ea typeface="Calibri"/>
                <a:cs typeface="Calibri"/>
              </a:rPr>
              <a:t>identify the letter </a:t>
            </a:r>
            <a:r>
              <a:rPr lang="en-US" b="1">
                <a:latin typeface="+mn-lt"/>
                <a:ea typeface="Calibri"/>
                <a:cs typeface="Calibri"/>
              </a:rPr>
              <a:t>e</a:t>
            </a:r>
            <a:r>
              <a:rPr lang="en-US" b="0">
                <a:latin typeface="+mn-lt"/>
                <a:ea typeface="Calibri"/>
                <a:cs typeface="Calibri"/>
              </a:rPr>
              <a:t>,</a:t>
            </a:r>
            <a:r>
              <a:rPr lang="en-US" b="1">
                <a:latin typeface="+mn-lt"/>
                <a:ea typeface="Calibri"/>
                <a:cs typeface="Calibri"/>
              </a:rPr>
              <a:t> </a:t>
            </a:r>
            <a:r>
              <a:rPr lang="en-US" b="1" err="1">
                <a:latin typeface="+mn-lt"/>
                <a:ea typeface="Calibri"/>
                <a:cs typeface="Calibri"/>
              </a:rPr>
              <a:t>i</a:t>
            </a:r>
            <a:r>
              <a:rPr lang="en-US" b="1">
                <a:latin typeface="+mn-lt"/>
                <a:ea typeface="Calibri"/>
                <a:cs typeface="Calibri"/>
              </a:rPr>
              <a:t> </a:t>
            </a:r>
            <a:r>
              <a:rPr lang="en-US" b="0">
                <a:latin typeface="+mn-lt"/>
                <a:ea typeface="Calibri"/>
                <a:cs typeface="Calibri"/>
              </a:rPr>
              <a:t>or</a:t>
            </a:r>
            <a:r>
              <a:rPr lang="en-US" b="1">
                <a:latin typeface="+mn-lt"/>
                <a:ea typeface="Calibri"/>
                <a:cs typeface="Calibri"/>
              </a:rPr>
              <a:t> y </a:t>
            </a:r>
            <a:r>
              <a:rPr lang="en-US">
                <a:latin typeface="+mn-lt"/>
                <a:ea typeface="Calibri"/>
                <a:cs typeface="Calibri"/>
              </a:rPr>
              <a:t>after the </a:t>
            </a:r>
            <a:r>
              <a:rPr lang="en-US" b="1">
                <a:latin typeface="+mn-lt"/>
                <a:ea typeface="Calibri"/>
                <a:cs typeface="Calibri"/>
              </a:rPr>
              <a:t>soft g</a:t>
            </a:r>
            <a:r>
              <a:rPr lang="en-US">
                <a:latin typeface="+mn-lt"/>
                <a:ea typeface="Calibri"/>
                <a:cs typeface="Calibri"/>
              </a:rPr>
              <a:t> or </a:t>
            </a:r>
            <a:r>
              <a:rPr lang="en-US" b="1">
                <a:latin typeface="+mn-lt"/>
                <a:ea typeface="Calibri"/>
                <a:cs typeface="Calibri"/>
              </a:rPr>
              <a:t>soft c</a:t>
            </a:r>
            <a:r>
              <a:rPr lang="en-US">
                <a:latin typeface="+mn-lt"/>
                <a:ea typeface="Calibri"/>
                <a:cs typeface="Calibri"/>
              </a:rPr>
              <a:t> as they </a:t>
            </a:r>
            <a:r>
              <a:rPr lang="en-US">
                <a:latin typeface="+mn-lt"/>
              </a:rPr>
              <a:t>re-read the new word to make sure it is correct.</a:t>
            </a:r>
            <a:endParaRPr lang="en-AU"/>
          </a:p>
          <a:p>
            <a:pPr>
              <a:defRPr/>
            </a:pPr>
            <a:endParaRPr lang="en-US">
              <a:solidFill>
                <a:srgbClr val="444444"/>
              </a:solidFill>
            </a:endParaRPr>
          </a:p>
          <a:p>
            <a:pPr>
              <a:defRPr/>
            </a:pPr>
            <a:r>
              <a:rPr lang="en-US"/>
              <a:t>Students place their mini-whiteboard underneath their chin for you to check.</a:t>
            </a:r>
            <a:endParaRPr lang="en-AU">
              <a:solidFill>
                <a:srgbClr val="444444"/>
              </a:solidFill>
            </a:endParaRPr>
          </a:p>
          <a:p>
            <a:pPr>
              <a:defRPr/>
            </a:pPr>
            <a:endParaRPr lang="en-US">
              <a:solidFill>
                <a:srgbClr val="444444"/>
              </a:solidFill>
            </a:endParaRPr>
          </a:p>
          <a:p>
            <a:pPr>
              <a:defRPr/>
            </a:pPr>
            <a:endParaRPr lang="en-US">
              <a:solidFill>
                <a:srgbClr val="444444"/>
              </a:solidFill>
            </a:endParaRP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6058065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776EA8-9BF7-3DCB-F08B-48F183EBC2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03ED3AD-42E7-40A0-7B26-34EE5553938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CA41AA7-D36D-F648-731D-1F07BBAB98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>
              <a:defRPr/>
            </a:pPr>
            <a:r>
              <a:rPr lang="en-US"/>
              <a:t>Students may need support to choose the correct letter (</a:t>
            </a:r>
            <a:r>
              <a:rPr lang="en-US" b="1"/>
              <a:t>e</a:t>
            </a:r>
            <a:r>
              <a:rPr lang="en-US" b="0"/>
              <a:t>,</a:t>
            </a:r>
            <a:r>
              <a:rPr lang="en-US" b="1"/>
              <a:t> </a:t>
            </a:r>
            <a:r>
              <a:rPr lang="en-US" b="1" err="1"/>
              <a:t>i</a:t>
            </a:r>
            <a:r>
              <a:rPr lang="en-US" b="1"/>
              <a:t> </a:t>
            </a:r>
            <a:r>
              <a:rPr lang="en-US" b="0"/>
              <a:t>or</a:t>
            </a:r>
            <a:r>
              <a:rPr lang="en-US" b="1"/>
              <a:t> y</a:t>
            </a:r>
            <a:r>
              <a:rPr lang="en-US"/>
              <a:t>) that follows the </a:t>
            </a:r>
            <a:r>
              <a:rPr lang="en-US" b="1"/>
              <a:t>soft</a:t>
            </a:r>
            <a:r>
              <a:rPr lang="en-US"/>
              <a:t> </a:t>
            </a:r>
            <a:r>
              <a:rPr lang="en-US" b="1"/>
              <a:t>g </a:t>
            </a:r>
            <a:r>
              <a:rPr lang="en-US" b="0"/>
              <a:t>or </a:t>
            </a:r>
            <a:r>
              <a:rPr lang="en-US" b="1"/>
              <a:t>soft c </a:t>
            </a:r>
            <a:r>
              <a:rPr lang="en-US" b="0"/>
              <a:t>in these words.</a:t>
            </a:r>
          </a:p>
          <a:p>
            <a:pPr>
              <a:defRPr/>
            </a:pPr>
            <a:endParaRPr lang="en-US" b="0">
              <a:solidFill>
                <a:srgbClr val="444444"/>
              </a:solidFill>
            </a:endParaRPr>
          </a:p>
          <a:p>
            <a:pPr>
              <a:defRPr/>
            </a:pPr>
            <a:r>
              <a:rPr lang="en-US"/>
              <a:t>Provide as much support as needed. </a:t>
            </a:r>
            <a:endParaRPr lang="en-AU" b="0">
              <a:solidFill>
                <a:srgbClr val="444444"/>
              </a:solidFill>
            </a:endParaRPr>
          </a:p>
          <a:p>
            <a:pPr>
              <a:defRPr/>
            </a:pPr>
            <a:endParaRPr lang="en-US">
              <a:solidFill>
                <a:srgbClr val="444444"/>
              </a:solidFill>
            </a:endParaRPr>
          </a:p>
          <a:p>
            <a:pPr>
              <a:defRPr/>
            </a:pPr>
            <a:r>
              <a:rPr lang="en-US"/>
              <a:t>The images represent the words to be written:</a:t>
            </a:r>
            <a:r>
              <a:rPr lang="en-AU" b="1"/>
              <a:t> celery</a:t>
            </a:r>
            <a:r>
              <a:rPr lang="en-AU" b="0"/>
              <a:t>,</a:t>
            </a:r>
            <a:r>
              <a:rPr lang="en-AU" b="1"/>
              <a:t> gym</a:t>
            </a:r>
            <a:r>
              <a:rPr lang="en-AU" b="0"/>
              <a:t>,</a:t>
            </a:r>
            <a:r>
              <a:rPr lang="en-AU" b="1"/>
              <a:t> angel</a:t>
            </a:r>
            <a:r>
              <a:rPr lang="en-AU" b="0"/>
              <a:t>,</a:t>
            </a:r>
            <a:r>
              <a:rPr lang="en-AU" b="1"/>
              <a:t> circus</a:t>
            </a:r>
            <a:r>
              <a:rPr lang="en-US"/>
              <a:t>.</a:t>
            </a:r>
            <a:endParaRPr lang="en-AU">
              <a:solidFill>
                <a:srgbClr val="444444"/>
              </a:solidFill>
            </a:endParaRPr>
          </a:p>
          <a:p>
            <a:pPr>
              <a:defRPr/>
            </a:pPr>
            <a:endParaRPr lang="en-AU">
              <a:solidFill>
                <a:srgbClr val="444444"/>
              </a:solidFill>
            </a:endParaRPr>
          </a:p>
          <a:p>
            <a:pPr>
              <a:defRPr/>
            </a:pPr>
            <a:r>
              <a:rPr lang="en-US"/>
              <a:t>Support and scaffold students to:</a:t>
            </a:r>
            <a:endParaRPr lang="en-US">
              <a:solidFill>
                <a:srgbClr val="444444"/>
              </a:solidFill>
            </a:endParaRPr>
          </a:p>
          <a:p>
            <a:pPr marL="171450" indent="-171450">
              <a:buFont typeface="Arial,Sans-Serif"/>
              <a:buChar char="•"/>
              <a:defRPr/>
            </a:pPr>
            <a:r>
              <a:rPr lang="en-US"/>
              <a:t>say the new word aloud and segment the individual sounds</a:t>
            </a:r>
            <a:endParaRPr lang="en-US">
              <a:solidFill>
                <a:srgbClr val="44444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</a:rPr>
              <a:t>identify the target</a:t>
            </a:r>
            <a:r>
              <a:rPr lang="en-US"/>
              <a:t> /j/ or /s/ sound in the new word and the sound following it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  <a:ea typeface="Calibri"/>
                <a:cs typeface="Calibri"/>
              </a:rPr>
              <a:t>spell the word on their mini-whiteboard or piece of paper as they say the sounds out loud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>
                <a:latin typeface="+mn-lt"/>
                <a:ea typeface="Calibri"/>
                <a:cs typeface="Calibri"/>
              </a:rPr>
              <a:t>identify the letter </a:t>
            </a:r>
            <a:r>
              <a:rPr lang="en-US" b="1">
                <a:latin typeface="+mn-lt"/>
                <a:ea typeface="Calibri"/>
                <a:cs typeface="Calibri"/>
              </a:rPr>
              <a:t>e</a:t>
            </a:r>
            <a:r>
              <a:rPr lang="en-US" b="0">
                <a:latin typeface="+mn-lt"/>
                <a:ea typeface="Calibri"/>
                <a:cs typeface="Calibri"/>
              </a:rPr>
              <a:t>,</a:t>
            </a:r>
            <a:r>
              <a:rPr lang="en-US" b="1">
                <a:latin typeface="+mn-lt"/>
                <a:ea typeface="Calibri"/>
                <a:cs typeface="Calibri"/>
              </a:rPr>
              <a:t> </a:t>
            </a:r>
            <a:r>
              <a:rPr lang="en-US" b="1" err="1">
                <a:latin typeface="+mn-lt"/>
                <a:ea typeface="Calibri"/>
                <a:cs typeface="Calibri"/>
              </a:rPr>
              <a:t>i</a:t>
            </a:r>
            <a:r>
              <a:rPr lang="en-US" b="1">
                <a:latin typeface="+mn-lt"/>
                <a:ea typeface="Calibri"/>
                <a:cs typeface="Calibri"/>
              </a:rPr>
              <a:t> </a:t>
            </a:r>
            <a:r>
              <a:rPr lang="en-US" b="0">
                <a:latin typeface="+mn-lt"/>
                <a:ea typeface="Calibri"/>
                <a:cs typeface="Calibri"/>
              </a:rPr>
              <a:t>or</a:t>
            </a:r>
            <a:r>
              <a:rPr lang="en-US" b="1">
                <a:latin typeface="+mn-lt"/>
                <a:ea typeface="Calibri"/>
                <a:cs typeface="Calibri"/>
              </a:rPr>
              <a:t> y </a:t>
            </a:r>
            <a:r>
              <a:rPr lang="en-US">
                <a:latin typeface="+mn-lt"/>
                <a:ea typeface="Calibri"/>
                <a:cs typeface="Calibri"/>
              </a:rPr>
              <a:t>after the </a:t>
            </a:r>
            <a:r>
              <a:rPr lang="en-US" b="1">
                <a:latin typeface="+mn-lt"/>
                <a:ea typeface="Calibri"/>
                <a:cs typeface="Calibri"/>
              </a:rPr>
              <a:t>soft</a:t>
            </a:r>
            <a:r>
              <a:rPr lang="en-US">
                <a:latin typeface="+mn-lt"/>
                <a:ea typeface="Calibri"/>
                <a:cs typeface="Calibri"/>
              </a:rPr>
              <a:t> </a:t>
            </a:r>
            <a:r>
              <a:rPr lang="en-US" b="1">
                <a:latin typeface="+mn-lt"/>
                <a:ea typeface="Calibri"/>
                <a:cs typeface="Calibri"/>
              </a:rPr>
              <a:t>g</a:t>
            </a:r>
            <a:r>
              <a:rPr lang="en-US">
                <a:latin typeface="+mn-lt"/>
                <a:ea typeface="Calibri"/>
                <a:cs typeface="Calibri"/>
              </a:rPr>
              <a:t> or </a:t>
            </a:r>
            <a:r>
              <a:rPr lang="en-US" b="1">
                <a:latin typeface="+mn-lt"/>
                <a:ea typeface="Calibri"/>
                <a:cs typeface="Calibri"/>
              </a:rPr>
              <a:t>soft</a:t>
            </a:r>
            <a:r>
              <a:rPr lang="en-US">
                <a:latin typeface="+mn-lt"/>
                <a:ea typeface="Calibri"/>
                <a:cs typeface="Calibri"/>
              </a:rPr>
              <a:t> </a:t>
            </a:r>
            <a:r>
              <a:rPr lang="en-US" b="1">
                <a:latin typeface="+mn-lt"/>
                <a:ea typeface="Calibri"/>
                <a:cs typeface="Calibri"/>
              </a:rPr>
              <a:t>c</a:t>
            </a:r>
            <a:r>
              <a:rPr lang="en-US">
                <a:latin typeface="+mn-lt"/>
                <a:ea typeface="Calibri"/>
                <a:cs typeface="Calibri"/>
              </a:rPr>
              <a:t> as they </a:t>
            </a:r>
            <a:r>
              <a:rPr lang="en-US">
                <a:latin typeface="+mn-lt"/>
              </a:rPr>
              <a:t>re-read the new word to make sure it is correct.</a:t>
            </a:r>
            <a:endParaRPr lang="en-AU"/>
          </a:p>
          <a:p>
            <a:pPr>
              <a:defRPr/>
            </a:pPr>
            <a:endParaRPr lang="en-US">
              <a:solidFill>
                <a:srgbClr val="444444"/>
              </a:solidFill>
            </a:endParaRPr>
          </a:p>
          <a:p>
            <a:pPr>
              <a:defRPr/>
            </a:pPr>
            <a:r>
              <a:rPr lang="en-US"/>
              <a:t>Students place their mini-whiteboard underneath their chin for you to check.</a:t>
            </a:r>
            <a:endParaRPr lang="en-AU">
              <a:solidFill>
                <a:srgbClr val="444444"/>
              </a:solidFill>
            </a:endParaRPr>
          </a:p>
          <a:p>
            <a:pPr>
              <a:defRPr/>
            </a:pPr>
            <a:endParaRPr lang="en-US">
              <a:solidFill>
                <a:srgbClr val="444444"/>
              </a:solidFill>
            </a:endParaRPr>
          </a:p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7DDB84-867A-0A09-BE88-D0DE47E7B8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5133749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I do</a:t>
            </a:r>
          </a:p>
          <a:p>
            <a:endParaRPr lang="en-US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Demonstrate reading the sentences. 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As you do so: </a:t>
            </a: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1450" lvl="0" indent="-171450" algn="l" defTabSz="914400" rtl="0" eaLnBrk="1" latinLnBrk="0" hangingPunct="1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 previously taught irregular words fluently</a:t>
            </a:r>
          </a:p>
          <a:p>
            <a:pPr marL="172800" lvl="0" indent="-172800">
              <a:lnSpc>
                <a:spcPct val="106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200" b="0" kern="120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emphasise</a:t>
            </a:r>
            <a:r>
              <a:rPr lang="en-US" sz="1200" b="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sounding 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out and blending to read the other words as needed, in particular the words with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soft g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and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soft c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None/>
              <a:tabLst>
                <a:tab pos="5731510" algn="r"/>
              </a:tabLst>
            </a:pPr>
            <a:endParaRPr lang="en-US" sz="1200" b="0">
              <a:effectLst/>
              <a:latin typeface="+mn-lt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Symbol" panose="05050102010706020507" pitchFamily="18" charset="2"/>
              <a:buNone/>
              <a:tabLst>
                <a:tab pos="5731510" algn="r"/>
              </a:tabLst>
              <a:defRPr/>
            </a:pPr>
            <a:r>
              <a:rPr lang="en-US" sz="1200" b="0">
                <a:effectLst/>
                <a:latin typeface="+mn-lt"/>
                <a:cs typeface="Times New Roman" panose="02020603050405020304" pitchFamily="18" charset="0"/>
              </a:rPr>
              <a:t>You may repeat the spelling </a:t>
            </a:r>
            <a:r>
              <a:rPr lang="en-US" sz="1200" b="0" err="1">
                <a:effectLst/>
                <a:latin typeface="+mn-lt"/>
                <a:cs typeface="Times New Roman" panose="02020603050405020304" pitchFamily="18" charset="0"/>
              </a:rPr>
              <a:t>generalisation</a:t>
            </a:r>
            <a:r>
              <a:rPr lang="en-US" sz="1200" b="0">
                <a:effectLst/>
                <a:latin typeface="+mn-lt"/>
                <a:cs typeface="Times New Roman" panose="02020603050405020304" pitchFamily="18" charset="0"/>
              </a:rPr>
              <a:t> when referring to the words with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soft g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and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soft c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n-US" sz="1200" b="0">
              <a:effectLst/>
              <a:latin typeface="+mn-lt"/>
              <a:cs typeface="Times New Roman" panose="02020603050405020304" pitchFamily="18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,Sans-Serif"/>
              <a:buChar char="•"/>
              <a:tabLst/>
              <a:defRPr/>
            </a:pPr>
            <a:r>
              <a:rPr lang="en-AU" b="1" i="1">
                <a:latin typeface="+mn-lt"/>
              </a:rPr>
              <a:t>g </a:t>
            </a:r>
            <a:r>
              <a:rPr lang="en-AU" b="0" i="1">
                <a:latin typeface="+mn-lt"/>
              </a:rPr>
              <a:t>says</a:t>
            </a:r>
            <a:r>
              <a:rPr lang="en-AU" b="1" i="1">
                <a:latin typeface="+mn-lt"/>
              </a:rPr>
              <a:t> </a:t>
            </a:r>
            <a:r>
              <a:rPr lang="en-AU" b="0" i="1">
                <a:latin typeface="+mn-lt"/>
              </a:rPr>
              <a:t>/j/ before the letters </a:t>
            </a:r>
            <a:r>
              <a:rPr lang="en-AU" b="1" i="1">
                <a:latin typeface="+mn-lt"/>
              </a:rPr>
              <a:t>e</a:t>
            </a:r>
            <a:r>
              <a:rPr lang="en-AU" b="0" i="1">
                <a:latin typeface="+mn-lt"/>
              </a:rPr>
              <a:t>, </a:t>
            </a:r>
            <a:r>
              <a:rPr lang="en-AU" b="1" i="1" err="1">
                <a:latin typeface="+mn-lt"/>
              </a:rPr>
              <a:t>i</a:t>
            </a:r>
            <a:r>
              <a:rPr lang="en-AU" b="0" i="1">
                <a:latin typeface="+mn-lt"/>
              </a:rPr>
              <a:t> or </a:t>
            </a:r>
            <a:r>
              <a:rPr lang="en-AU" b="1" i="1">
                <a:latin typeface="+mn-lt"/>
              </a:rPr>
              <a:t>y</a:t>
            </a:r>
            <a:r>
              <a:rPr lang="en-AU" b="0" i="1">
                <a:latin typeface="+mn-lt"/>
              </a:rPr>
              <a:t>.</a:t>
            </a:r>
          </a:p>
          <a:p>
            <a:pPr marL="171450" indent="-171450">
              <a:buFont typeface="Arial,Sans-Serif"/>
              <a:buChar char="•"/>
              <a:defRPr/>
            </a:pPr>
            <a:r>
              <a:rPr lang="en-AU" b="1" i="1">
                <a:latin typeface="+mn-lt"/>
              </a:rPr>
              <a:t>c</a:t>
            </a:r>
            <a:r>
              <a:rPr lang="en-AU" b="0" i="1">
                <a:latin typeface="+mn-lt"/>
              </a:rPr>
              <a:t> says /s/ before the letters </a:t>
            </a:r>
            <a:r>
              <a:rPr lang="en-AU" b="1" i="1">
                <a:latin typeface="+mn-lt"/>
              </a:rPr>
              <a:t>e</a:t>
            </a:r>
            <a:r>
              <a:rPr lang="en-AU" b="0" i="1">
                <a:latin typeface="+mn-lt"/>
              </a:rPr>
              <a:t>, </a:t>
            </a:r>
            <a:r>
              <a:rPr lang="en-AU" b="1" i="1" err="1">
                <a:latin typeface="+mn-lt"/>
              </a:rPr>
              <a:t>i</a:t>
            </a:r>
            <a:r>
              <a:rPr lang="en-AU" b="0" i="1">
                <a:latin typeface="+mn-lt"/>
              </a:rPr>
              <a:t> or </a:t>
            </a:r>
            <a:r>
              <a:rPr lang="en-AU" b="1" i="1">
                <a:latin typeface="+mn-lt"/>
              </a:rPr>
              <a:t>y</a:t>
            </a:r>
            <a:r>
              <a:rPr lang="en-AU" b="0" i="1">
                <a:latin typeface="+mn-lt"/>
              </a:rPr>
              <a:t>.</a:t>
            </a:r>
          </a:p>
          <a:p>
            <a:endParaRPr lang="en-US">
              <a:latin typeface="+mn-lt"/>
            </a:endParaRPr>
          </a:p>
          <a:p>
            <a:r>
              <a:rPr lang="en-US">
                <a:latin typeface="+mn-lt"/>
              </a:rPr>
              <a:t>Demonstrate re-reading the sentences with fluency.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8200253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Provide as much support for students as needed.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 participate in reading the sentences. </a:t>
            </a:r>
            <a:endParaRPr lang="en-AU" sz="120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Prompt students to:</a:t>
            </a:r>
            <a:endParaRPr lang="en-AU" sz="1200" b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previously taught irregular words fluently</a:t>
            </a:r>
          </a:p>
          <a:p>
            <a:pPr marL="172800" lvl="0" indent="-172800">
              <a:lnSpc>
                <a:spcPct val="106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sound out and blend to read the other words as needed, in particular the words with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soft g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and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soft c</a:t>
            </a:r>
            <a:r>
              <a:rPr lang="en-US" sz="1200" b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latin typeface="+mn-lt"/>
              </a:rPr>
              <a:t>Students participate in re-reading the sentences with fluency. </a:t>
            </a:r>
            <a:endParaRPr lang="en-AU" sz="1200">
              <a:latin typeface="+mn-lt"/>
            </a:endParaRPr>
          </a:p>
          <a:p>
            <a:endParaRPr lang="en-AU" sz="120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321532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solidFill>
                  <a:schemeClr val="tx1"/>
                </a:solidFill>
                <a:latin typeface="+mn-lt"/>
              </a:rPr>
              <a:t>I do</a:t>
            </a:r>
          </a:p>
          <a:p>
            <a:endParaRPr lang="en-US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Sentence dictation</a:t>
            </a:r>
            <a:r>
              <a:rPr lang="en-US" b="0">
                <a:solidFill>
                  <a:schemeClr val="tx1"/>
                </a:solidFill>
                <a:latin typeface="+mn-lt"/>
              </a:rPr>
              <a:t>:</a:t>
            </a:r>
            <a:r>
              <a:rPr lang="en-US" b="1">
                <a:solidFill>
                  <a:schemeClr val="tx1"/>
                </a:solidFill>
                <a:latin typeface="+mn-lt"/>
              </a:rPr>
              <a:t> I grow ginger, citrus trees and vegetables in my garden. I use my dad’s recipe to make ginger cake.</a:t>
            </a:r>
          </a:p>
          <a:p>
            <a:endParaRPr lang="en-US" b="1">
              <a:solidFill>
                <a:schemeClr val="tx1"/>
              </a:solidFill>
              <a:latin typeface="+mn-lt"/>
            </a:endParaRPr>
          </a:p>
          <a:p>
            <a:r>
              <a:rPr lang="en-US">
                <a:solidFill>
                  <a:schemeClr val="tx1"/>
                </a:solidFill>
                <a:latin typeface="+mn-lt"/>
              </a:rPr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  <a:latin typeface="+mn-lt"/>
              </a:rPr>
              <a:t>saying the sentences aloud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recording</a:t>
            </a:r>
            <a:r>
              <a:rPr lang="en-US">
                <a:solidFill>
                  <a:schemeClr val="tx1"/>
                </a:solidFill>
                <a:latin typeface="+mn-lt"/>
              </a:rPr>
              <a:t> the sentences word by word, focusing on words with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soft g</a:t>
            </a:r>
            <a:r>
              <a:rPr lang="en-US" sz="12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and </a:t>
            </a:r>
            <a:r>
              <a:rPr lang="en-US" sz="1200" b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soft c</a:t>
            </a:r>
            <a:endParaRPr lang="en-US" b="1">
              <a:solidFill>
                <a:schemeClr val="tx1"/>
              </a:solidFill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  <a:latin typeface="+mn-lt"/>
              </a:rPr>
              <a:t>re-reading the sentences to check for accuracy or any editing required.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>
              <a:solidFill>
                <a:schemeClr val="tx1"/>
              </a:solidFill>
              <a:latin typeface="+mn-lt"/>
            </a:endParaRPr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None/>
              <a:tabLst>
                <a:tab pos="5731510" algn="r"/>
              </a:tabLst>
            </a:pPr>
            <a:r>
              <a:rPr lang="en-US" sz="1200" b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You may repeat the spelling </a:t>
            </a:r>
            <a:r>
              <a:rPr lang="en-US" sz="1200" b="0" err="1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generalisation</a:t>
            </a:r>
            <a:r>
              <a:rPr lang="en-US" sz="1200" b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 when spelling the target words: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,Sans-Serif"/>
              <a:buChar char="•"/>
              <a:tabLst/>
              <a:defRPr/>
            </a:pPr>
            <a:r>
              <a:rPr lang="en-AU" b="1" i="1">
                <a:latin typeface="+mn-lt"/>
              </a:rPr>
              <a:t>g </a:t>
            </a:r>
            <a:r>
              <a:rPr lang="en-AU" b="0" i="1">
                <a:latin typeface="+mn-lt"/>
              </a:rPr>
              <a:t>says</a:t>
            </a:r>
            <a:r>
              <a:rPr lang="en-AU" b="1" i="1">
                <a:latin typeface="+mn-lt"/>
              </a:rPr>
              <a:t> </a:t>
            </a:r>
            <a:r>
              <a:rPr lang="en-AU" b="0" i="1">
                <a:latin typeface="+mn-lt"/>
              </a:rPr>
              <a:t>/j/ before the letters </a:t>
            </a:r>
            <a:r>
              <a:rPr lang="en-AU" b="1" i="1">
                <a:latin typeface="+mn-lt"/>
              </a:rPr>
              <a:t>e</a:t>
            </a:r>
            <a:r>
              <a:rPr lang="en-AU" b="0" i="1">
                <a:latin typeface="+mn-lt"/>
              </a:rPr>
              <a:t>, </a:t>
            </a:r>
            <a:r>
              <a:rPr lang="en-AU" b="1" i="1" err="1">
                <a:latin typeface="+mn-lt"/>
              </a:rPr>
              <a:t>i</a:t>
            </a:r>
            <a:r>
              <a:rPr lang="en-AU" b="0" i="1">
                <a:latin typeface="+mn-lt"/>
              </a:rPr>
              <a:t> or </a:t>
            </a:r>
            <a:r>
              <a:rPr lang="en-AU" b="1" i="1">
                <a:latin typeface="+mn-lt"/>
              </a:rPr>
              <a:t>y</a:t>
            </a:r>
            <a:r>
              <a:rPr lang="en-AU" b="0" i="1">
                <a:latin typeface="+mn-lt"/>
              </a:rPr>
              <a:t>.</a:t>
            </a:r>
          </a:p>
          <a:p>
            <a:pPr marL="171450" indent="-171450">
              <a:buFont typeface="Arial,Sans-Serif"/>
              <a:buChar char="•"/>
              <a:defRPr/>
            </a:pPr>
            <a:r>
              <a:rPr lang="en-AU" b="1" i="1">
                <a:latin typeface="+mn-lt"/>
              </a:rPr>
              <a:t>c</a:t>
            </a:r>
            <a:r>
              <a:rPr lang="en-AU" b="0" i="1">
                <a:latin typeface="+mn-lt"/>
              </a:rPr>
              <a:t> says /s/ before the letters </a:t>
            </a:r>
            <a:r>
              <a:rPr lang="en-AU" b="1" i="1">
                <a:latin typeface="+mn-lt"/>
              </a:rPr>
              <a:t>e</a:t>
            </a:r>
            <a:r>
              <a:rPr lang="en-AU" b="0" i="1">
                <a:latin typeface="+mn-lt"/>
              </a:rPr>
              <a:t>, </a:t>
            </a:r>
            <a:r>
              <a:rPr lang="en-AU" b="1" i="1" err="1">
                <a:latin typeface="+mn-lt"/>
              </a:rPr>
              <a:t>i</a:t>
            </a:r>
            <a:r>
              <a:rPr lang="en-AU" b="0" i="1">
                <a:latin typeface="+mn-lt"/>
              </a:rPr>
              <a:t> or </a:t>
            </a:r>
            <a:r>
              <a:rPr lang="en-AU" b="1" i="1">
                <a:latin typeface="+mn-lt"/>
              </a:rPr>
              <a:t>y</a:t>
            </a:r>
            <a:r>
              <a:rPr lang="en-AU" b="0" i="1">
                <a:latin typeface="+mn-lt"/>
              </a:rPr>
              <a:t>.</a:t>
            </a:r>
          </a:p>
          <a:p>
            <a:endParaRPr lang="en-US">
              <a:solidFill>
                <a:schemeClr val="tx1"/>
              </a:solidFill>
              <a:latin typeface="+mn-lt"/>
            </a:endParaRPr>
          </a:p>
          <a:p>
            <a:r>
              <a:rPr lang="en-US">
                <a:solidFill>
                  <a:schemeClr val="tx1"/>
                </a:solidFill>
                <a:latin typeface="+mn-lt"/>
              </a:rPr>
              <a:t>Note: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  <a:latin typeface="+mn-lt"/>
              </a:rPr>
              <a:t>Use of correct punctuation and spaces between words should also be explicitly taught during sentence dictation.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  <a:latin typeface="+mn-lt"/>
              </a:rPr>
              <a:t>Letter formation and placement can also be a focus here. </a:t>
            </a:r>
          </a:p>
          <a:p>
            <a:endParaRPr lang="en-US">
              <a:solidFill>
                <a:schemeClr val="tx1"/>
              </a:solidFill>
              <a:latin typeface="+mn-lt"/>
            </a:endParaRPr>
          </a:p>
          <a:p>
            <a:endParaRPr lang="en-US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4572692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>
                <a:latin typeface="+mn-lt"/>
              </a:rPr>
              <a:t>We do</a:t>
            </a:r>
          </a:p>
          <a:p>
            <a:endParaRPr lang="en-US">
              <a:latin typeface="+mn-lt"/>
            </a:endParaRPr>
          </a:p>
          <a:p>
            <a:r>
              <a:rPr lang="en-US">
                <a:solidFill>
                  <a:schemeClr val="tx1"/>
                </a:solidFill>
                <a:latin typeface="+mn-lt"/>
              </a:rPr>
              <a:t>Support students as much as needed to write the sentences on their mini-whiteboard or on paper.</a:t>
            </a:r>
          </a:p>
          <a:p>
            <a:endParaRPr lang="en-US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Sentence dictation: </a:t>
            </a:r>
            <a:r>
              <a:rPr lang="en-US" b="1">
                <a:solidFill>
                  <a:schemeClr val="tx1"/>
                </a:solidFill>
                <a:latin typeface="+mn-lt"/>
              </a:rPr>
              <a:t>I had no energy and my legs felt like cement because I got a germ at the gym.</a:t>
            </a:r>
            <a:endParaRPr lang="en-AU" sz="1200" b="1">
              <a:solidFill>
                <a:schemeClr val="tx1"/>
              </a:solidFill>
              <a:latin typeface="+mn-lt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US">
              <a:solidFill>
                <a:schemeClr val="tx1"/>
              </a:solidFill>
              <a:latin typeface="+mn-lt"/>
            </a:endParaRPr>
          </a:p>
          <a:p>
            <a:r>
              <a:rPr lang="en-US">
                <a:solidFill>
                  <a:schemeClr val="tx1"/>
                </a:solidFill>
                <a:latin typeface="+mn-lt"/>
              </a:rPr>
              <a:t>Say the sentences aloud and have students repeat them after you.</a:t>
            </a:r>
          </a:p>
          <a:p>
            <a:endParaRPr lang="en-US">
              <a:solidFill>
                <a:schemeClr val="tx1"/>
              </a:solidFill>
              <a:latin typeface="+mn-lt"/>
            </a:endParaRPr>
          </a:p>
          <a:p>
            <a:r>
              <a:rPr lang="en-US">
                <a:solidFill>
                  <a:schemeClr val="tx1"/>
                </a:solidFill>
                <a:latin typeface="+mn-lt"/>
              </a:rPr>
              <a:t>Prompt students to: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  <a:latin typeface="+mn-lt"/>
              </a:rPr>
              <a:t>use segmenting to track sounds and write corresponding letters for each word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latin typeface="+mn-lt"/>
              </a:rPr>
              <a:t>identify </a:t>
            </a:r>
            <a:r>
              <a:rPr lang="en-AU" sz="1200">
                <a:latin typeface="+mn-lt"/>
              </a:rPr>
              <a:t>words that follow the</a:t>
            </a:r>
            <a:r>
              <a:rPr lang="en-AU" sz="1200" b="1">
                <a:latin typeface="+mn-lt"/>
              </a:rPr>
              <a:t> soft g </a:t>
            </a:r>
            <a:r>
              <a:rPr lang="en-AU" sz="1200" b="0">
                <a:latin typeface="+mn-lt"/>
              </a:rPr>
              <a:t>and</a:t>
            </a:r>
            <a:r>
              <a:rPr lang="en-AU" sz="1200" b="1">
                <a:latin typeface="+mn-lt"/>
              </a:rPr>
              <a:t> soft c </a:t>
            </a:r>
            <a:r>
              <a:rPr lang="en-AU" sz="1200">
                <a:latin typeface="+mn-lt"/>
              </a:rPr>
              <a:t>spelling generalisation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remember the sounds in and spelling for known and new irregular words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  <a:latin typeface="+mn-lt"/>
              </a:rPr>
              <a:t>use correct punctuation and spaces.</a:t>
            </a:r>
          </a:p>
          <a:p>
            <a:endParaRPr lang="en-US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solidFill>
                  <a:schemeClr val="tx1"/>
                </a:solidFill>
                <a:latin typeface="+mn-lt"/>
              </a:rPr>
              <a:t>Students re-read the sentences to check for accuracy or any edits including use of correct punctuation and spaces between words. </a:t>
            </a:r>
          </a:p>
          <a:p>
            <a:endParaRPr lang="en-US">
              <a:solidFill>
                <a:schemeClr val="tx1"/>
              </a:solidFill>
              <a:latin typeface="+mn-lt"/>
            </a:endParaRPr>
          </a:p>
          <a:p>
            <a:r>
              <a:rPr lang="en-US">
                <a:solidFill>
                  <a:schemeClr val="tx1"/>
                </a:solidFill>
                <a:latin typeface="+mn-lt"/>
              </a:rPr>
              <a:t>Note: Students who are able can extend the sentences or write additional sentences containing the target spelling for the lesson.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810332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</a:p>
          <a:p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check for understanding by demonstrating the success criteria on the slide.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can demonstrate their understanding directly to you or by working with a partner while you listen in. </a:t>
            </a:r>
          </a:p>
          <a:p>
            <a:endParaRPr lang="en-AU" sz="120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AU" sz="120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They will: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say the target sound(s)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read a word from the list on the slide </a:t>
            </a:r>
            <a:r>
              <a:rPr lang="en-AU" sz="1200"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Aptos" panose="020B0004020202020204" pitchFamily="34" charset="0"/>
              </a:rPr>
              <a:t>and explain why target letter/s have been used in that word</a:t>
            </a:r>
            <a:endParaRPr lang="en-AU" sz="120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write a word </a:t>
            </a:r>
            <a:r>
              <a:rPr lang="en-US" sz="120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on their mini-whiteboard using the icons on the slide: </a:t>
            </a:r>
            <a:r>
              <a:rPr lang="en-AU" sz="1200" b="1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princess</a:t>
            </a:r>
            <a:r>
              <a:rPr lang="en-AU" sz="1200" b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,</a:t>
            </a:r>
            <a:r>
              <a:rPr lang="en-AU" sz="1200" b="1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 germ</a:t>
            </a:r>
            <a:r>
              <a:rPr lang="en-AU" sz="1200" b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,</a:t>
            </a:r>
            <a:r>
              <a:rPr lang="en-AU" sz="1200" b="1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 gym</a:t>
            </a:r>
            <a:endParaRPr lang="en-AU" sz="1200" b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show the word they have written by placing their mini-whiteboard underneath their chin for you to check.</a:t>
            </a:r>
            <a:endParaRPr lang="en-AU" sz="120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20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20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have not met the success criteria are top priority for small-group targeted instruction.</a:t>
            </a:r>
            <a:endParaRPr lang="en-US" sz="1200">
              <a:solidFill>
                <a:schemeClr val="tx1"/>
              </a:solidFill>
              <a:effectLst/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781369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Review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>
                <a:latin typeface="+mn-lt"/>
              </a:rPr>
              <a:t>Have students read: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>
                <a:latin typeface="+mn-lt"/>
              </a:rPr>
              <a:t>one-syllable words </a:t>
            </a:r>
            <a:r>
              <a:rPr lang="en-US" dirty="0">
                <a:latin typeface="+mn-lt"/>
              </a:rPr>
              <a:t>by saying each letter–sound correspondence then blending the sounds to read the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>
                <a:latin typeface="+mn-lt"/>
              </a:rPr>
              <a:t>multisyllabic </a:t>
            </a:r>
            <a:r>
              <a:rPr lang="en-US" b="0" dirty="0">
                <a:latin typeface="+mn-lt"/>
              </a:rPr>
              <a:t>or</a:t>
            </a:r>
            <a:r>
              <a:rPr lang="en-US" b="1" dirty="0">
                <a:latin typeface="+mn-lt"/>
              </a:rPr>
              <a:t> compound words </a:t>
            </a:r>
            <a:r>
              <a:rPr lang="en-US" b="0" dirty="0">
                <a:latin typeface="+mn-lt"/>
              </a:rPr>
              <a:t>by </a:t>
            </a:r>
            <a:r>
              <a:rPr lang="en-US" dirty="0">
                <a:latin typeface="+mn-lt"/>
              </a:rPr>
              <a:t>reading each syllable or base word before reading the whole word </a:t>
            </a:r>
            <a:endParaRPr lang="en-US" b="1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>
                <a:latin typeface="+mn-lt"/>
              </a:rPr>
              <a:t>words with a prefix or suffix </a:t>
            </a:r>
            <a:r>
              <a:rPr lang="en-US" b="0" dirty="0">
                <a:latin typeface="+mn-lt"/>
              </a:rPr>
              <a:t>by</a:t>
            </a:r>
            <a:r>
              <a:rPr lang="en-US" b="1" dirty="0">
                <a:latin typeface="+mn-lt"/>
              </a:rPr>
              <a:t> </a:t>
            </a:r>
            <a:r>
              <a:rPr lang="en-US" b="0" dirty="0">
                <a:latin typeface="+mn-lt"/>
              </a:rPr>
              <a:t>reading the prefix and then the base word, or the base word then the suffix.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r>
              <a:rPr lang="en-US" dirty="0">
                <a:latin typeface="+mn-lt"/>
              </a:rPr>
              <a:t>If any students have difficulty with a letter–sound correspondence or with blending, model this process.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Note: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Y</a:t>
            </a:r>
            <a:r>
              <a:rPr lang="en-US" dirty="0">
                <a:latin typeface="+mn-lt"/>
              </a:rPr>
              <a:t>ou may choose to ask a particular student/group/row of students to read each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Where it applies, you may ask students to identify the position of the target spelling/sound in the word. </a:t>
            </a:r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289139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AU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  <a:endParaRPr lang="en-US" sz="1200" b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student sheet independently either at their desks or on clipboards on the floor.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As you rove:</a:t>
            </a:r>
          </a:p>
          <a:p>
            <a:pPr marL="171450" lvl="0" indent="-171450">
              <a:lnSpc>
                <a:spcPct val="106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support students at their point of need by giving immediate corrective feedback</a:t>
            </a:r>
          </a:p>
          <a:p>
            <a:pPr marL="171450" lvl="0" indent="-171450">
              <a:lnSpc>
                <a:spcPct val="106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listen to students read either word/s or the sentence depending on individual skills.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Identify any students who need to join a teacher-led focus group.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1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Letter and sounds practice</a:t>
            </a:r>
            <a:endParaRPr lang="en-US" sz="1200" b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Students write each letter/letter pattern while saying the target sound.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Words to read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Rove around the class to listen as students whisper-read one or more of the words from the student sheet. (Students are asked to whisper-read so that students nearby who may also be asked to read the same word cannot hear.)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Words to </a:t>
            </a:r>
            <a:r>
              <a:rPr lang="en-US" b="1">
                <a:solidFill>
                  <a:srgbClr val="404040"/>
                </a:solidFill>
                <a:latin typeface="+mn-lt"/>
                <a:ea typeface="Verdana"/>
                <a:cs typeface="Times New Roman" panose="02020603050405020304" pitchFamily="18" charset="0"/>
              </a:rPr>
              <a:t>write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Rove around the class to check students’ work as they segment the sounds and write the words to match each image: 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magic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,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cyclone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,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pencil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.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</a:t>
            </a:r>
            <a:r>
              <a:rPr lang="en-US" sz="1200" b="0" u="none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For students who need support, dictate the words to them.</a:t>
            </a:r>
          </a:p>
          <a:p>
            <a:pPr marL="0" lvl="0" indent="0">
              <a:lnSpc>
                <a:spcPct val="106000"/>
              </a:lnSpc>
              <a:buFont typeface="Arial" panose="020B0604020202020204" pitchFamily="34" charset="0"/>
              <a:buNone/>
            </a:pPr>
            <a:endParaRPr lang="en-AU" sz="1200" b="1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lvl="0" indent="0">
              <a:lnSpc>
                <a:spcPct val="106000"/>
              </a:lnSpc>
              <a:buFont typeface="Arial" panose="020B0604020202020204" pitchFamily="34" charset="0"/>
              <a:buNone/>
            </a:pPr>
            <a:r>
              <a:rPr lang="en-AU" sz="1200" b="1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Sentence reading</a:t>
            </a:r>
          </a:p>
          <a:p>
            <a:pPr marL="0" lvl="0" indent="0">
              <a:lnSpc>
                <a:spcPct val="106000"/>
              </a:lnSpc>
              <a:buFont typeface="Arial" panose="020B0604020202020204" pitchFamily="34" charset="0"/>
              <a:buNone/>
            </a:pPr>
            <a:r>
              <a:rPr lang="en-AU" sz="1200" b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Students read the sentence to themselves or a partner. </a:t>
            </a:r>
          </a:p>
          <a:p>
            <a:pPr marL="0" lvl="0" indent="0">
              <a:lnSpc>
                <a:spcPct val="106000"/>
              </a:lnSpc>
              <a:buFont typeface="Arial" panose="020B0604020202020204" pitchFamily="34" charset="0"/>
              <a:buNone/>
            </a:pPr>
            <a:r>
              <a:rPr lang="en-AU" sz="1200" b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Rove around the class and ask target students to read the sentence to you.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AU" sz="1200" b="1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AU" sz="1200" b="1">
                <a:effectLst/>
                <a:latin typeface="+mn-lt"/>
                <a:ea typeface="Calibri" panose="020F0502020204030204" pitchFamily="34" charset="0"/>
                <a:cs typeface="Calibri"/>
              </a:rPr>
              <a:t>Sentence dictation</a:t>
            </a:r>
            <a:endParaRPr lang="en-US" sz="1200" b="1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>
                <a:solidFill>
                  <a:srgbClr val="40404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ictate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a sentence for the whole class with words containing </a:t>
            </a:r>
            <a:r>
              <a:rPr lang="en-US">
                <a:solidFill>
                  <a:srgbClr val="40404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 target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letter</a:t>
            </a:r>
            <a:r>
              <a:rPr lang="en-US"/>
              <a:t>–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sound correspondence for students to write: 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 got a fancy parcel from the circus and inside was a magic gem.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1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are not yet working at the sentence level can complete independent practice tasks aimed at their level of skill application during this time. 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kern="120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AU" sz="1200" b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50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9131349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r>
              <a:rPr lang="en-US" b="1"/>
              <a:t>You do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endParaRPr lang="en-US"/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r>
              <a:rPr lang="en-US"/>
              <a:t>Students who have been identified during the ‘check for understanding’ phase of the lesson stay with the teacher for small-group targeted instruction.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endParaRPr lang="en-US"/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r>
              <a:rPr lang="en-US" b="0"/>
              <a:t>The remaining students continue independent practice with application tasks that have been taught previously and can be carried out independently. </a:t>
            </a:r>
            <a:endParaRPr lang="en-AU" b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51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9539011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52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253824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Tell students the word each picture represents (</a:t>
            </a:r>
            <a:r>
              <a:rPr lang="en-US" b="1" dirty="0"/>
              <a:t>church</a:t>
            </a:r>
            <a:r>
              <a:rPr lang="en-US" b="0" dirty="0"/>
              <a:t>, </a:t>
            </a:r>
            <a:r>
              <a:rPr lang="en-US" b="1" dirty="0"/>
              <a:t>termite</a:t>
            </a:r>
            <a:r>
              <a:rPr lang="en-US" b="0" dirty="0"/>
              <a:t>,</a:t>
            </a:r>
            <a:r>
              <a:rPr lang="en-US" b="1" dirty="0"/>
              <a:t> smirk</a:t>
            </a:r>
            <a:r>
              <a:rPr lang="en-US" dirty="0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Ask students to say the given word aloud then spell: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one-syllable words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saying the single sounds in the word while recording the letter/s for each sound.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multisyllabic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compound words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spelling each syllable or base word to spell the word as a whole.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Students then: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read the word they have spelled to check it is correct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show each word they have written by placing their mini-whiteboard underneath their chin for you to check.</a:t>
            </a:r>
            <a:endParaRPr lang="en-AU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 dirty="0"/>
              <a:t>Provide corrective feedback as needed: </a:t>
            </a:r>
          </a:p>
          <a:p>
            <a:r>
              <a:rPr lang="en-US" dirty="0"/>
              <a:t>If any students have difficulty,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41172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843F83-DF1B-AD40-A87C-7A04197550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0F4A535-2B3E-ED61-031B-6D8D740863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441BB9E-8666-E579-EB35-81954ED59E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>
                <a:latin typeface="+mn-lt"/>
              </a:rPr>
              <a:t>Review</a:t>
            </a:r>
          </a:p>
          <a:p>
            <a:endParaRPr lang="en-US" sz="1200" b="1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latin typeface="+mn-lt"/>
              </a:rPr>
              <a:t>Point to the </a:t>
            </a:r>
            <a:r>
              <a:rPr lang="en-US" sz="1200" b="1">
                <a:latin typeface="+mn-lt"/>
              </a:rPr>
              <a:t>schwa</a:t>
            </a:r>
            <a:r>
              <a:rPr lang="en-US" sz="1200" b="0">
                <a:latin typeface="+mn-lt"/>
              </a:rPr>
              <a:t> symbol (</a:t>
            </a:r>
            <a:r>
              <a:rPr lang="en-US" sz="1200" b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</a:t>
            </a:r>
            <a:r>
              <a:rPr lang="en-US" sz="1200" b="0">
                <a:latin typeface="+mn-lt"/>
              </a:rPr>
              <a:t>) inside the ear.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latin typeface="+mn-lt"/>
              </a:rPr>
              <a:t>Say: </a:t>
            </a:r>
            <a:r>
              <a:rPr lang="en-US" sz="1200" b="0" i="1">
                <a:latin typeface="+mn-lt"/>
              </a:rPr>
              <a:t>Say the </a:t>
            </a:r>
            <a:r>
              <a:rPr lang="en-US" sz="1200" b="1" i="1">
                <a:latin typeface="+mn-lt"/>
              </a:rPr>
              <a:t>schwa</a:t>
            </a:r>
            <a:r>
              <a:rPr lang="en-US" sz="1200" b="0" i="1">
                <a:latin typeface="+mn-lt"/>
              </a:rPr>
              <a:t> sound</a:t>
            </a:r>
            <a:r>
              <a:rPr lang="en-US" sz="1200" b="0">
                <a:latin typeface="+mn-lt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>
                <a:latin typeface="+mn-lt"/>
              </a:rPr>
              <a:t>Students respond by saying the </a:t>
            </a:r>
            <a:r>
              <a:rPr lang="en-US" sz="1200" b="1">
                <a:latin typeface="+mn-lt"/>
              </a:rPr>
              <a:t>schwa</a:t>
            </a:r>
            <a:r>
              <a:rPr lang="en-US" sz="1200" b="0">
                <a:latin typeface="+mn-lt"/>
              </a:rPr>
              <a:t> sound. </a:t>
            </a:r>
          </a:p>
          <a:p>
            <a:endParaRPr lang="en-US" sz="1200" b="1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b="0">
                <a:latin typeface="+mn-lt"/>
              </a:rPr>
              <a:t>You may ask each row of students to take a turn saying the sound.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i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>
                <a:latin typeface="+mn-lt"/>
              </a:rPr>
              <a:t>Note: A recording of the </a:t>
            </a:r>
            <a:r>
              <a:rPr lang="en-US" sz="1200" b="1">
                <a:latin typeface="+mn-lt"/>
              </a:rPr>
              <a:t>schwa</a:t>
            </a:r>
            <a:r>
              <a:rPr lang="en-US" sz="1200" b="0">
                <a:latin typeface="+mn-lt"/>
              </a:rPr>
              <a:t> sound is embedded in the speaker symbol on the bottom right of the slide. </a:t>
            </a:r>
            <a:endParaRPr lang="en-US" sz="1200" b="0">
              <a:latin typeface="+mn-lt"/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>
                <a:latin typeface="+mn-lt"/>
              </a:rPr>
              <a:t>This </a:t>
            </a:r>
            <a:r>
              <a:rPr lang="en-US" b="0" i="0"/>
              <a:t>has been included to support you with an example of how to articulate this sound.</a:t>
            </a:r>
            <a:endParaRPr lang="en-US" sz="1200" b="0">
              <a:latin typeface="+mn-lt"/>
              <a:ea typeface="Calibri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i="0"/>
          </a:p>
          <a:p>
            <a:pPr marL="0" indent="0">
              <a:buFont typeface="Arial" panose="020B0604020202020204" pitchFamily="34" charset="0"/>
              <a:buNone/>
            </a:pPr>
            <a:endParaRPr lang="en-US" i="0"/>
          </a:p>
          <a:p>
            <a:pPr marL="0" indent="0">
              <a:buFont typeface="Arial" panose="020B0604020202020204" pitchFamily="34" charset="0"/>
              <a:buNone/>
            </a:pPr>
            <a:endParaRPr lang="en-US" i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FECBAF-17B1-3C96-7B8A-6ABA52243B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853951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2FD201-38EF-E38A-BD0A-A4C0CB2198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B831BC-5040-4CC4-A629-51D9F76E7F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A79D5D7-1C51-1FA1-2E71-664FE4CDA1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Tell students that all these words all include a </a:t>
            </a:r>
            <a:r>
              <a:rPr lang="en-US" b="1">
                <a:latin typeface="+mn-lt"/>
              </a:rPr>
              <a:t>schwa</a:t>
            </a:r>
            <a:r>
              <a:rPr lang="en-US" b="0">
                <a:latin typeface="+mn-lt"/>
              </a:rPr>
              <a:t> sound. Refer to the </a:t>
            </a:r>
            <a:r>
              <a:rPr lang="en-US" b="1">
                <a:latin typeface="+mn-lt"/>
              </a:rPr>
              <a:t>schwa</a:t>
            </a:r>
            <a:r>
              <a:rPr lang="en-US" b="0">
                <a:latin typeface="+mn-lt"/>
              </a:rPr>
              <a:t> symbol on the slide.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>
                <a:latin typeface="+mn-lt"/>
              </a:rPr>
              <a:t>Have students read and write each word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reading the word from the slide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identifying the spelling for </a:t>
            </a:r>
            <a:r>
              <a:rPr lang="en-US" b="1">
                <a:latin typeface="+mn-lt"/>
              </a:rPr>
              <a:t>schwa</a:t>
            </a:r>
            <a:r>
              <a:rPr lang="en-US">
                <a:latin typeface="+mn-lt"/>
              </a:rPr>
              <a:t> in the word (</a:t>
            </a:r>
            <a:r>
              <a:rPr lang="en-US" err="1">
                <a:latin typeface="+mn-lt"/>
              </a:rPr>
              <a:t>hab</a:t>
            </a:r>
            <a:r>
              <a:rPr lang="en-US" b="1" err="1">
                <a:latin typeface="Aptos" panose="020B0004020202020204" pitchFamily="34" charset="0"/>
              </a:rPr>
              <a:t>ǝ</a:t>
            </a:r>
            <a:r>
              <a:rPr lang="en-US" err="1">
                <a:latin typeface="+mn-lt"/>
              </a:rPr>
              <a:t>tat</a:t>
            </a:r>
            <a:r>
              <a:rPr lang="en-US">
                <a:latin typeface="+mn-lt"/>
              </a:rPr>
              <a:t>, </a:t>
            </a:r>
            <a:r>
              <a:rPr lang="en-US" b="1" err="1">
                <a:latin typeface="Aptos" panose="020B0004020202020204" pitchFamily="34" charset="0"/>
              </a:rPr>
              <a:t>ǝ</a:t>
            </a:r>
            <a:r>
              <a:rPr lang="en-US" err="1">
                <a:latin typeface="+mn-lt"/>
              </a:rPr>
              <a:t>ttempt</a:t>
            </a:r>
            <a:r>
              <a:rPr lang="en-US">
                <a:latin typeface="+mn-lt"/>
              </a:rPr>
              <a:t>, </a:t>
            </a:r>
            <a:r>
              <a:rPr lang="en-US" err="1">
                <a:latin typeface="+mn-lt"/>
              </a:rPr>
              <a:t>doll</a:t>
            </a:r>
            <a:r>
              <a:rPr lang="en-US" b="1" err="1">
                <a:latin typeface="Aptos" panose="020B0004020202020204" pitchFamily="34" charset="0"/>
              </a:rPr>
              <a:t>ǝ</a:t>
            </a:r>
            <a:r>
              <a:rPr lang="en-US" b="0">
                <a:latin typeface="Aptos" panose="020B0004020202020204" pitchFamily="34" charset="0"/>
              </a:rPr>
              <a:t>) </a:t>
            </a:r>
            <a:endParaRPr lang="en-US" b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latin typeface="+mn-lt"/>
              </a:rPr>
              <a:t>saying the word with their ‘spelling voice’, for example, </a:t>
            </a:r>
            <a:r>
              <a:rPr lang="en-US" b="1">
                <a:latin typeface="+mn-lt"/>
              </a:rPr>
              <a:t>doll</a:t>
            </a:r>
            <a:r>
              <a:rPr lang="en-US">
                <a:latin typeface="+mn-lt"/>
              </a:rPr>
              <a:t>-/</a:t>
            </a:r>
            <a:r>
              <a:rPr lang="en-US" b="0" err="1">
                <a:latin typeface="+mn-lt"/>
                <a:ea typeface="Calibri"/>
                <a:cs typeface="Calibri"/>
              </a:rPr>
              <a:t>ar</a:t>
            </a:r>
            <a:r>
              <a:rPr lang="en-US" b="0">
                <a:latin typeface="+mn-lt"/>
                <a:ea typeface="Calibri"/>
                <a:cs typeface="Calibri"/>
              </a:rPr>
              <a:t>/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>
                <a:latin typeface="+mn-lt"/>
                <a:ea typeface="Calibri"/>
                <a:cs typeface="Calibri"/>
              </a:rPr>
              <a:t>spelling the word on their mini-whiteboard or piece of paper as they say the corresponding sounds*.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b="0">
              <a:latin typeface="+mn-lt"/>
              <a:ea typeface="Calibri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>
                <a:effectLst/>
                <a:latin typeface="+mn-lt"/>
                <a:cs typeface="Times New Roman" panose="02020603050405020304" pitchFamily="18" charset="0"/>
              </a:rPr>
              <a:t>Students show the word they have written by placing their mini-whiteboard underneath their chin for you to check.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>
              <a:latin typeface="+mn-lt"/>
            </a:endParaRPr>
          </a:p>
          <a:p>
            <a:r>
              <a:rPr lang="en-US" b="1">
                <a:latin typeface="+mn-lt"/>
              </a:rPr>
              <a:t>Provide corrective feedback as needed:</a:t>
            </a:r>
          </a:p>
          <a:p>
            <a:r>
              <a:rPr lang="en-US">
                <a:latin typeface="+mn-lt"/>
              </a:rPr>
              <a:t>If any students have difficulty with a letter–sound correspondence or with blending, model this process. Then ask students to try again.</a:t>
            </a:r>
            <a:endParaRPr lang="en-US" b="1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latin typeface="+mn-lt"/>
              </a:rPr>
              <a:t>Note: Y</a:t>
            </a:r>
            <a:r>
              <a:rPr lang="en-US">
                <a:latin typeface="+mn-lt"/>
              </a:rPr>
              <a:t>ou may choose to ask a particular student/group/row of students to read each word.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/>
          </a:p>
          <a:p>
            <a:pPr rtl="0" fontAlgn="base"/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*Note:</a:t>
            </a:r>
          </a:p>
          <a:p>
            <a:pPr marL="171450" indent="-171450" rtl="0">
              <a:buFont typeface="Arial" panose="020B0604020202020204" pitchFamily="34" charset="0"/>
              <a:buChar char="•"/>
            </a:pP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Students are not expected to know the correct spelling for a wide range of words with </a:t>
            </a:r>
            <a:r>
              <a:rPr lang="en-US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schwa</a:t>
            </a: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yet.</a:t>
            </a:r>
          </a:p>
          <a:p>
            <a:pPr marL="171450" indent="-171450" rtl="0" fontAlgn="base">
              <a:buFont typeface="Arial" panose="020B0604020202020204" pitchFamily="34" charset="0"/>
              <a:buChar char="•"/>
            </a:pP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Having students spell the words from the slide avoids them practicing incorrect spelling and provides structured practice of the spelling voice strategy.</a:t>
            </a:r>
          </a:p>
          <a:p>
            <a:pPr marL="171450" indent="-171450" rtl="0" fontAlgn="base">
              <a:buFont typeface="Arial" panose="020B0604020202020204" pitchFamily="34" charset="0"/>
              <a:buChar char="•"/>
            </a:pPr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your students need less scaffolding, you can click back to the previous slide when you ask students to spell the words.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C413C6-374C-32FD-5737-75E1802289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439198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Suffix 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lang="en-AU"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>
                <a:cs typeface="Calibri" panose="020F0502020204030204"/>
              </a:rPr>
              <a:t>Review the </a:t>
            </a:r>
            <a:r>
              <a:rPr lang="en-AU" b="1">
                <a:cs typeface="Calibri" panose="020F0502020204030204"/>
              </a:rPr>
              <a:t>-er </a:t>
            </a:r>
            <a:r>
              <a:rPr lang="en-AU" b="0">
                <a:cs typeface="Calibri" panose="020F0502020204030204"/>
              </a:rPr>
              <a:t>suffix</a:t>
            </a:r>
            <a:r>
              <a:rPr lang="en-AU" b="1">
                <a:cs typeface="Calibri" panose="020F0502020204030204"/>
              </a:rPr>
              <a:t> </a:t>
            </a:r>
            <a:r>
              <a:rPr lang="en-AU">
                <a:cs typeface="Calibri" panose="020F0502020204030204"/>
              </a:rPr>
              <a:t>using the following sequence.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0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Ask: </a:t>
            </a:r>
            <a:r>
              <a:rPr lang="en-AU" i="1">
                <a:cs typeface="Calibri" panose="020F0502020204030204"/>
              </a:rPr>
              <a:t>What is the suffix? </a:t>
            </a:r>
            <a:endParaRPr lang="en-AU" i="1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b="1" i="1">
                <a:cs typeface="Calibri" panose="020F0502020204030204"/>
              </a:rPr>
              <a:t>-</a:t>
            </a:r>
            <a:r>
              <a:rPr lang="en-US" b="1" i="1"/>
              <a:t>er</a:t>
            </a:r>
            <a:r>
              <a:rPr lang="en-US" b="0" i="1"/>
              <a:t>.</a:t>
            </a:r>
            <a:endParaRPr lang="en-US" b="1" i="1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Calibri"/>
              </a:rPr>
              <a:t>Ask: </a:t>
            </a:r>
            <a:r>
              <a:rPr lang="en-US" i="1">
                <a:cs typeface="Calibri"/>
              </a:rPr>
              <a:t>What does it mean? </a:t>
            </a:r>
            <a:endParaRPr lang="en-US" i="1">
              <a:ea typeface="Calibri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Calibri"/>
              </a:rPr>
              <a:t>Students: </a:t>
            </a:r>
            <a:r>
              <a:rPr lang="en-AU" sz="1200" i="0" kern="10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 person or thing that does something</a:t>
            </a:r>
            <a:r>
              <a:rPr lang="en-US">
                <a:cs typeface="Calibri"/>
              </a:rPr>
              <a:t>.</a:t>
            </a:r>
            <a:endParaRPr lang="en-US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>
                <a:cs typeface="+mn-cs"/>
              </a:rPr>
              <a:t>Say: </a:t>
            </a:r>
            <a:r>
              <a:rPr lang="en-AU" i="1">
                <a:cs typeface="Calibri" panose="020F0502020204030204"/>
              </a:rPr>
              <a:t>Your word is </a:t>
            </a:r>
            <a:r>
              <a:rPr lang="en-AU" b="1" i="1">
                <a:cs typeface="Calibri" panose="020F0502020204030204"/>
              </a:rPr>
              <a:t>speak</a:t>
            </a:r>
            <a:r>
              <a:rPr lang="en-AU" i="1">
                <a:cs typeface="Calibri" panose="020F0502020204030204"/>
              </a:rPr>
              <a:t>. Add the suffix. </a:t>
            </a:r>
            <a:endParaRPr lang="en-AU" i="1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</a:t>
            </a:r>
            <a:r>
              <a:rPr lang="en-AU" b="1">
                <a:cs typeface="Calibri" panose="020F0502020204030204"/>
              </a:rPr>
              <a:t> </a:t>
            </a:r>
            <a:r>
              <a:rPr lang="en-AU" b="1" i="1">
                <a:cs typeface="Calibri" panose="020F0502020204030204"/>
              </a:rPr>
              <a:t>Speaker</a:t>
            </a:r>
            <a:r>
              <a:rPr lang="en-AU">
                <a:cs typeface="Calibri" panose="020F0502020204030204"/>
              </a:rPr>
              <a:t>.</a:t>
            </a:r>
            <a:endParaRPr lang="en-AU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+mn-cs"/>
              </a:rPr>
              <a:t>Ask: </a:t>
            </a:r>
            <a:r>
              <a:rPr lang="en-AU" i="1">
                <a:cs typeface="Calibri" panose="020F0502020204030204"/>
              </a:rPr>
              <a:t>What does it mean? </a:t>
            </a:r>
            <a:endParaRPr lang="en-AU" i="1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>
                <a:cs typeface="Calibri" panose="020F0502020204030204"/>
              </a:rPr>
              <a:t>Students: </a:t>
            </a:r>
            <a:r>
              <a:rPr lang="en-AU" i="1">
                <a:cs typeface="Calibri" panose="020F0502020204030204"/>
              </a:rPr>
              <a:t>A person who or thing that speaks.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en-AU" i="0">
                <a:cs typeface="+mn-cs"/>
              </a:rPr>
              <a:t>Say: </a:t>
            </a:r>
            <a:r>
              <a:rPr lang="en-AU" i="1">
                <a:cs typeface="+mn-cs"/>
              </a:rPr>
              <a:t>That’s right, it could be: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1">
                <a:cs typeface="+mn-cs"/>
              </a:rPr>
              <a:t>a person who speaks, like someone giving a talk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1">
                <a:cs typeface="+mn-cs"/>
              </a:rPr>
              <a:t>or a piece of technology that plays voice and sound, like a Bluetooth speaker. </a:t>
            </a:r>
            <a:endParaRPr lang="en-AU">
              <a:cs typeface="Calibri" panose="020F0502020204030204"/>
            </a:endParaRPr>
          </a:p>
          <a:p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2152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teracyhub.edu.au/" TargetMode="External"/><Relationship Id="rId3" Type="http://schemas.openxmlformats.org/officeDocument/2006/relationships/image" Target="../media/image14.svg"/><Relationship Id="rId7" Type="http://schemas.openxmlformats.org/officeDocument/2006/relationships/image" Target="../media/image16.jpe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file:////Users/ajabongiornonew/ESA%20Design/0_2024%20WIP/LitHub%20Phases%20Templates/PP%20Templates/Links/Laptop-Icon_TH.png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teracyhub.edu.au/plan-teach-and-assess/lesson-packs/" TargetMode="External"/><Relationship Id="rId3" Type="http://schemas.openxmlformats.org/officeDocument/2006/relationships/image" Target="../media/image13.png"/><Relationship Id="rId7" Type="http://schemas.openxmlformats.org/officeDocument/2006/relationships/image" Target="../media/image18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6" Type="http://schemas.openxmlformats.org/officeDocument/2006/relationships/image" Target="../media/image17.png"/><Relationship Id="rId11" Type="http://schemas.openxmlformats.org/officeDocument/2006/relationships/image" Target="file:////Users/ajabongiornonew/ESA%20Design/0_2024%20WIP/LitHub%20Phases%20Templates/Word%20Templates/Links/phase1-lozenge.png" TargetMode="External"/><Relationship Id="rId5" Type="http://schemas.openxmlformats.org/officeDocument/2006/relationships/image" Target="../media/image1.png"/><Relationship Id="rId10" Type="http://schemas.openxmlformats.org/officeDocument/2006/relationships/image" Target="../media/image19.png"/><Relationship Id="rId4" Type="http://schemas.openxmlformats.org/officeDocument/2006/relationships/image" Target="../media/image14.svg"/><Relationship Id="rId9" Type="http://schemas.openxmlformats.org/officeDocument/2006/relationships/image" Target="../media/image16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7.svg"/><Relationship Id="rId3" Type="http://schemas.openxmlformats.org/officeDocument/2006/relationships/image" Target="../media/image1.png"/><Relationship Id="rId7" Type="http://schemas.openxmlformats.org/officeDocument/2006/relationships/image" Target="../media/image21.svg"/><Relationship Id="rId12" Type="http://schemas.openxmlformats.org/officeDocument/2006/relationships/image" Target="../media/image6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openxmlformats.org/officeDocument/2006/relationships/image" Target="../media/image20.png"/><Relationship Id="rId11" Type="http://schemas.openxmlformats.org/officeDocument/2006/relationships/image" Target="../media/image12.svg"/><Relationship Id="rId5" Type="http://schemas.openxmlformats.org/officeDocument/2006/relationships/image" Target="../media/image3.svg"/><Relationship Id="rId10" Type="http://schemas.openxmlformats.org/officeDocument/2006/relationships/image" Target="../media/image11.png"/><Relationship Id="rId4" Type="http://schemas.openxmlformats.org/officeDocument/2006/relationships/image" Target="../media/image2.png"/><Relationship Id="rId9" Type="http://schemas.openxmlformats.org/officeDocument/2006/relationships/image" Target="../media/image23.sv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.png"/><Relationship Id="rId7" Type="http://schemas.openxmlformats.org/officeDocument/2006/relationships/image" Target="../media/image21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6" Type="http://schemas.openxmlformats.org/officeDocument/2006/relationships/image" Target="../media/image20.png"/><Relationship Id="rId11" Type="http://schemas.openxmlformats.org/officeDocument/2006/relationships/image" Target="../media/image12.svg"/><Relationship Id="rId5" Type="http://schemas.openxmlformats.org/officeDocument/2006/relationships/image" Target="../media/image3.svg"/><Relationship Id="rId10" Type="http://schemas.openxmlformats.org/officeDocument/2006/relationships/image" Target="../media/image11.png"/><Relationship Id="rId4" Type="http://schemas.openxmlformats.org/officeDocument/2006/relationships/image" Target="../media/image2.png"/><Relationship Id="rId9" Type="http://schemas.openxmlformats.org/officeDocument/2006/relationships/image" Target="../media/image23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2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6" Type="http://schemas.openxmlformats.org/officeDocument/2006/relationships/image" Target="../media/image11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5.sv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7.sv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9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9.svg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3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9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ntion/Criteria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F5F79013-1113-CAAE-507A-C01A5D6D2CCA}"/>
              </a:ext>
            </a:extLst>
          </p:cNvPr>
          <p:cNvSpPr/>
          <p:nvPr userDrawn="1"/>
        </p:nvSpPr>
        <p:spPr>
          <a:xfrm>
            <a:off x="681871" y="742532"/>
            <a:ext cx="4010526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AB9B0651-4E90-8395-E5AD-FDF897BE5798}"/>
              </a:ext>
            </a:extLst>
          </p:cNvPr>
          <p:cNvSpPr/>
          <p:nvPr userDrawn="1"/>
        </p:nvSpPr>
        <p:spPr>
          <a:xfrm>
            <a:off x="681871" y="2754702"/>
            <a:ext cx="3606350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CD17BD9-CB19-7DA3-334E-828F5D474F67}"/>
              </a:ext>
            </a:extLst>
          </p:cNvPr>
          <p:cNvSpPr txBox="1"/>
          <p:nvPr userDrawn="1"/>
        </p:nvSpPr>
        <p:spPr>
          <a:xfrm>
            <a:off x="850233" y="733269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Learning intention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63E81F-B547-E517-446B-9A7CBEC68253}"/>
              </a:ext>
            </a:extLst>
          </p:cNvPr>
          <p:cNvSpPr txBox="1"/>
          <p:nvPr userDrawn="1"/>
        </p:nvSpPr>
        <p:spPr>
          <a:xfrm>
            <a:off x="890339" y="2746559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Success criteria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48995D-C9E8-9DEA-5CDB-A3335605A5D4}"/>
              </a:ext>
            </a:extLst>
          </p:cNvPr>
          <p:cNvSpPr txBox="1"/>
          <p:nvPr userDrawn="1"/>
        </p:nvSpPr>
        <p:spPr>
          <a:xfrm>
            <a:off x="902913" y="1527734"/>
            <a:ext cx="93487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>
                <a:solidFill>
                  <a:srgbClr val="0E1E42"/>
                </a:solidFill>
                <a:ea typeface="+mj-lt"/>
                <a:cs typeface="+mj-lt"/>
              </a:rPr>
              <a:t>We are learning about letters and sounds so that we can read and </a:t>
            </a:r>
            <a:r>
              <a:rPr lang="en-US" sz="3000">
                <a:ea typeface="+mj-lt"/>
                <a:cs typeface="+mj-lt"/>
              </a:rPr>
              <a:t>spell</a:t>
            </a:r>
            <a:r>
              <a:rPr lang="en-US" sz="3000">
                <a:solidFill>
                  <a:srgbClr val="0E1E42"/>
                </a:solidFill>
                <a:ea typeface="+mj-lt"/>
                <a:cs typeface="+mj-lt"/>
              </a:rPr>
              <a:t> words.</a:t>
            </a:r>
            <a:endParaRPr lang="en-US" sz="3000">
              <a:solidFill>
                <a:srgbClr val="0E1E42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0436A71-5D6D-456D-4872-D000D1E8407C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1">
            <a:extLst>
              <a:ext uri="{FF2B5EF4-FFF2-40B4-BE49-F238E27FC236}">
                <a16:creationId xmlns:a16="http://schemas.microsoft.com/office/drawing/2014/main" id="{038B2B4D-1C3B-911D-1998-DA9C6909B3F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870C3BF-BFCA-1FA4-6691-1FB45D0362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" y="-796208"/>
            <a:ext cx="10890913" cy="625578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4400" b="0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Slide # Lesson intention and success criteria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6479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eck for understanding A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5416895-8037-BA45-95E8-B04F3E425DA5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C06D6E-9D6A-B548-844A-32470D7D12A6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55A2419-CE2C-BB9C-8AC4-231CBDCD111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5" name="Rounded Rectangle 2">
              <a:extLst>
                <a:ext uri="{FF2B5EF4-FFF2-40B4-BE49-F238E27FC236}">
                  <a16:creationId xmlns:a16="http://schemas.microsoft.com/office/drawing/2014/main" id="{7D843F25-2AFB-7E73-A3E8-11CBA32AEB8C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Graphic 8" descr="Pencil outline">
              <a:extLst>
                <a:ext uri="{FF2B5EF4-FFF2-40B4-BE49-F238E27FC236}">
                  <a16:creationId xmlns:a16="http://schemas.microsoft.com/office/drawing/2014/main" id="{24511098-83BB-351C-11BC-675D88290BB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FFBB9E9E-B7FB-1E4A-4563-4BBB5652AEC3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1">
            <a:extLst>
              <a:ext uri="{FF2B5EF4-FFF2-40B4-BE49-F238E27FC236}">
                <a16:creationId xmlns:a16="http://schemas.microsoft.com/office/drawing/2014/main" id="{F1E420CD-BBA0-61F6-4AC0-5BBD4441117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E668F8-64DE-2CE9-261A-91864862AD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395184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Check for understanding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197322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A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5416895-8037-BA45-95E8-B04F3E425DA5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C06D6E-9D6A-B548-844A-32470D7D12A6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5" name="Rounded Rectangle 2">
            <a:extLst>
              <a:ext uri="{FF2B5EF4-FFF2-40B4-BE49-F238E27FC236}">
                <a16:creationId xmlns:a16="http://schemas.microsoft.com/office/drawing/2014/main" id="{7D843F25-2AFB-7E73-A3E8-11CBA32AEB8C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16C4BAC-26A8-F322-2D53-51BA19A1902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55273" y="252544"/>
            <a:ext cx="628409" cy="73314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F6F207A-EAF4-B43D-EDDB-F2A825A1EF9C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1">
            <a:extLst>
              <a:ext uri="{FF2B5EF4-FFF2-40B4-BE49-F238E27FC236}">
                <a16:creationId xmlns:a16="http://schemas.microsoft.com/office/drawing/2014/main" id="{D7D5F5AC-7A09-EAAD-4E6E-07E92E4D4DF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75BA738-E1D8-A1DD-C68C-EE41E61D97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395184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Check for understanding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505165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B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8D00A3E-38EC-2D41-B828-07984F735D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9E3BA2C-3004-474B-9965-AC5FCEA725CC}"/>
              </a:ext>
            </a:extLst>
          </p:cNvPr>
          <p:cNvSpPr/>
          <p:nvPr userDrawn="1"/>
        </p:nvSpPr>
        <p:spPr>
          <a:xfrm>
            <a:off x="283765" y="299355"/>
            <a:ext cx="3418714" cy="918569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83F05EC-9A49-4D49-896A-D101A5CCE42A}"/>
              </a:ext>
            </a:extLst>
          </p:cNvPr>
          <p:cNvSpPr txBox="1">
            <a:spLocks/>
          </p:cNvSpPr>
          <p:nvPr userDrawn="1"/>
        </p:nvSpPr>
        <p:spPr>
          <a:xfrm>
            <a:off x="586695" y="361024"/>
            <a:ext cx="2947490" cy="8474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91A6AC1-FAF8-2B0F-073D-AB8912B6E9CA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4" name="Rounded Rectangle 2">
              <a:extLst>
                <a:ext uri="{FF2B5EF4-FFF2-40B4-BE49-F238E27FC236}">
                  <a16:creationId xmlns:a16="http://schemas.microsoft.com/office/drawing/2014/main" id="{76270C31-08E1-B0C0-9F9C-79A266CC4B23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Graphic 4" descr="Pencil outline">
              <a:extLst>
                <a:ext uri="{FF2B5EF4-FFF2-40B4-BE49-F238E27FC236}">
                  <a16:creationId xmlns:a16="http://schemas.microsoft.com/office/drawing/2014/main" id="{03A298B5-199E-BE46-4951-EBE4BB3F3FE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2CC3F5A9-3303-3E50-DEAE-5275B143F404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1">
            <a:extLst>
              <a:ext uri="{FF2B5EF4-FFF2-40B4-BE49-F238E27FC236}">
                <a16:creationId xmlns:a16="http://schemas.microsoft.com/office/drawing/2014/main" id="{51A014FF-1C9E-61FC-C730-4FDDF1BA27CB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2663A26-9E8D-F31C-CF37-A80184E737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395184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Check for understanding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302972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C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66E9150-BC80-E740-A022-92E8F8D9DD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432ED9E-85DA-2C4A-A567-B320AD209C3A}"/>
              </a:ext>
            </a:extLst>
          </p:cNvPr>
          <p:cNvSpPr/>
          <p:nvPr userDrawn="1"/>
        </p:nvSpPr>
        <p:spPr>
          <a:xfrm>
            <a:off x="283765" y="2628206"/>
            <a:ext cx="3418714" cy="918569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DAD2DF0-C326-7D4D-96D3-FED35297419E}"/>
              </a:ext>
            </a:extLst>
          </p:cNvPr>
          <p:cNvSpPr txBox="1">
            <a:spLocks/>
          </p:cNvSpPr>
          <p:nvPr userDrawn="1"/>
        </p:nvSpPr>
        <p:spPr>
          <a:xfrm>
            <a:off x="586695" y="2686235"/>
            <a:ext cx="2947490" cy="8474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11D34B9-555C-34C6-B683-53F61ED4D137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3" name="Rounded Rectangle 2">
              <a:extLst>
                <a:ext uri="{FF2B5EF4-FFF2-40B4-BE49-F238E27FC236}">
                  <a16:creationId xmlns:a16="http://schemas.microsoft.com/office/drawing/2014/main" id="{E8C69906-2403-847A-EB78-1B27700E3A81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Graphic 3" descr="Pencil outline">
              <a:extLst>
                <a:ext uri="{FF2B5EF4-FFF2-40B4-BE49-F238E27FC236}">
                  <a16:creationId xmlns:a16="http://schemas.microsoft.com/office/drawing/2014/main" id="{3409AEEB-39B8-E0C3-01C1-6DE44E1144B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E20EEE7A-1A17-F753-E7B6-A7F57DAA844A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1">
            <a:extLst>
              <a:ext uri="{FF2B5EF4-FFF2-40B4-BE49-F238E27FC236}">
                <a16:creationId xmlns:a16="http://schemas.microsoft.com/office/drawing/2014/main" id="{118D8149-DA27-A881-B802-32301E16B84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6A946A4-F153-62FB-6A11-B2EF3D0CE8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395184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Check for understanding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3846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C73214-CFC5-3C41-AF5A-30A62A03647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0DA0D097-479F-6644-8276-350766DA2500}"/>
              </a:ext>
            </a:extLst>
          </p:cNvPr>
          <p:cNvSpPr/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AE17DA0-8E44-C345-9585-E8A731D0641B}"/>
              </a:ext>
            </a:extLst>
          </p:cNvPr>
          <p:cNvPicPr>
            <a:picLocks noChangeAspect="1"/>
          </p:cNvPicPr>
          <p:nvPr userDrawn="1"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30" y="2023678"/>
            <a:ext cx="2813301" cy="2641058"/>
          </a:xfrm>
          <a:prstGeom prst="rect">
            <a:avLst/>
          </a:prstGeom>
        </p:spPr>
      </p:pic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1AAEB114-892C-454C-B087-6DB2143FBD2D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2025 Commonwealth of Australia, unless otherwise indicated. Creative Commons Attribution 4.0, unless otherwise indicated.</a:t>
            </a:r>
            <a:endParaRPr lang="en-AU" sz="100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A936680-F0C6-EE4C-9C7E-6F6C6097321F}"/>
              </a:ext>
            </a:extLst>
          </p:cNvPr>
          <p:cNvPicPr/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EE6426B-7740-5629-F492-A077CB09971D}"/>
              </a:ext>
            </a:extLst>
          </p:cNvPr>
          <p:cNvSpPr/>
          <p:nvPr userDrawn="1"/>
        </p:nvSpPr>
        <p:spPr>
          <a:xfrm>
            <a:off x="4136019" y="2702816"/>
            <a:ext cx="61075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AU" sz="3200" b="1">
                <a:solidFill>
                  <a:srgbClr val="0E1E42"/>
                </a:solidFill>
              </a:rPr>
              <a:t>Visit </a:t>
            </a:r>
            <a:r>
              <a:rPr lang="en-AU" sz="3200" b="1" i="0" u="sng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literacyhub.edu.au</a:t>
            </a:r>
            <a:r>
              <a:rPr lang="en-AU" sz="3200" b="1" u="none">
                <a:solidFill>
                  <a:srgbClr val="0E1E42"/>
                </a:solidFill>
              </a:rPr>
              <a:t> </a:t>
            </a:r>
            <a:r>
              <a:rPr lang="en-AU" sz="3200" b="1">
                <a:solidFill>
                  <a:srgbClr val="0E1E42"/>
                </a:solidFill>
              </a:rPr>
              <a:t>to access more free, evidence-based literacy resources for teachers. 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91FCBF2-F2C0-0141-4757-63DC2381FB29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00B9B90-7898-D848-AEF1-740AC077C0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47875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End of presentation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880558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pen Slide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DBA0CFF-0A7D-BB66-E977-D6B85EDC3B6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pic>
        <p:nvPicPr>
          <p:cNvPr id="17" name="Graphic 16" descr="Circle with left arrow outline">
            <a:extLst>
              <a:ext uri="{FF2B5EF4-FFF2-40B4-BE49-F238E27FC236}">
                <a16:creationId xmlns:a16="http://schemas.microsoft.com/office/drawing/2014/main" id="{D5972B4B-6F1E-8F44-BBF4-87A995796D7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5400000">
            <a:off x="226280" y="5260523"/>
            <a:ext cx="624548" cy="6245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A37FD61-74A1-4F91-9EF7-6D0EE5FCEB00}"/>
              </a:ext>
            </a:extLst>
          </p:cNvPr>
          <p:cNvSpPr txBox="1"/>
          <p:nvPr userDrawn="1"/>
        </p:nvSpPr>
        <p:spPr>
          <a:xfrm>
            <a:off x="850828" y="5376342"/>
            <a:ext cx="690001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89D1A9-CFA3-AEB3-1486-0F3CCBD354E4}"/>
              </a:ext>
            </a:extLst>
          </p:cNvPr>
          <p:cNvSpPr txBox="1">
            <a:spLocks/>
          </p:cNvSpPr>
          <p:nvPr userDrawn="1"/>
        </p:nvSpPr>
        <p:spPr>
          <a:xfrm>
            <a:off x="6096000" y="2258567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5128174-FF5F-9845-1621-8F6951D2C244}"/>
              </a:ext>
            </a:extLst>
          </p:cNvPr>
          <p:cNvSpPr txBox="1">
            <a:spLocks/>
          </p:cNvSpPr>
          <p:nvPr userDrawn="1"/>
        </p:nvSpPr>
        <p:spPr>
          <a:xfrm>
            <a:off x="6152688" y="2230918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E102EAB-9CD2-6071-A4F3-08B34ACB37F0}"/>
              </a:ext>
            </a:extLst>
          </p:cNvPr>
          <p:cNvGrpSpPr/>
          <p:nvPr userDrawn="1"/>
        </p:nvGrpSpPr>
        <p:grpSpPr>
          <a:xfrm>
            <a:off x="283765" y="2071136"/>
            <a:ext cx="11666496" cy="725055"/>
            <a:chOff x="283765" y="2071136"/>
            <a:chExt cx="11666496" cy="725055"/>
          </a:xfrm>
        </p:grpSpPr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60D1E531-3571-853D-FE2E-16BB927641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071136"/>
              <a:ext cx="11666496" cy="638571"/>
            </a:xfrm>
            <a:prstGeom prst="roundRect">
              <a:avLst>
                <a:gd name="adj" fmla="val 41812"/>
              </a:avLst>
            </a:prstGeom>
            <a:solidFill>
              <a:srgbClr val="0082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4A710540-BE23-A028-A025-2B3404ECA67C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341758"/>
              <a:ext cx="11666496" cy="454433"/>
            </a:xfrm>
            <a:prstGeom prst="roundRect">
              <a:avLst>
                <a:gd name="adj" fmla="val 0"/>
              </a:avLst>
            </a:prstGeom>
            <a:solidFill>
              <a:srgbClr val="0082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A8FCDE1-4BCD-14E7-0DF2-C4E606FF81E7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 userDrawn="1"/>
        </p:nvCxnSpPr>
        <p:spPr>
          <a:xfrm flipH="1">
            <a:off x="6078383" y="2064931"/>
            <a:ext cx="21697" cy="2665819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itle 5">
            <a:extLst>
              <a:ext uri="{FF2B5EF4-FFF2-40B4-BE49-F238E27FC236}">
                <a16:creationId xmlns:a16="http://schemas.microsoft.com/office/drawing/2014/main" id="{1BED9B0A-DD7A-5D93-EBFE-DE12382AEC96}"/>
              </a:ext>
            </a:extLst>
          </p:cNvPr>
          <p:cNvSpPr txBox="1">
            <a:spLocks/>
          </p:cNvSpPr>
          <p:nvPr userDrawn="1"/>
        </p:nvSpPr>
        <p:spPr>
          <a:xfrm>
            <a:off x="6209185" y="2230918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>
                <a:solidFill>
                  <a:schemeClr val="bg1"/>
                </a:solidFill>
                <a:latin typeface="+mn-lt"/>
              </a:rPr>
              <a:t>Explicit teaching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id="{26988C3C-2843-1026-9069-8DD7C30BC5DA}"/>
              </a:ext>
            </a:extLst>
          </p:cNvPr>
          <p:cNvSpPr txBox="1">
            <a:spLocks/>
          </p:cNvSpPr>
          <p:nvPr userDrawn="1"/>
        </p:nvSpPr>
        <p:spPr>
          <a:xfrm>
            <a:off x="538554" y="2214587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>
                <a:solidFill>
                  <a:schemeClr val="bg1"/>
                </a:solidFill>
                <a:latin typeface="+mn-lt"/>
              </a:rPr>
              <a:t>Review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B1DBC34-84DA-4361-5159-9E3DC586728E}"/>
              </a:ext>
            </a:extLst>
          </p:cNvPr>
          <p:cNvSpPr txBox="1"/>
          <p:nvPr userDrawn="1"/>
        </p:nvSpPr>
        <p:spPr>
          <a:xfrm>
            <a:off x="7323155" y="2949456"/>
            <a:ext cx="31817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/>
              <a:t>SSP lesson</a:t>
            </a:r>
            <a:endParaRPr lang="en-AU" sz="320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B68FDAC-603E-1149-97DE-50DFB6AC4C36}"/>
              </a:ext>
            </a:extLst>
          </p:cNvPr>
          <p:cNvGrpSpPr/>
          <p:nvPr userDrawn="1"/>
        </p:nvGrpSpPr>
        <p:grpSpPr>
          <a:xfrm>
            <a:off x="324326" y="6162429"/>
            <a:ext cx="11574178" cy="365125"/>
            <a:chOff x="324326" y="6162429"/>
            <a:chExt cx="11574178" cy="365125"/>
          </a:xfrm>
        </p:grpSpPr>
        <p:sp>
          <p:nvSpPr>
            <p:cNvPr id="22" name="Footer Placeholder 4">
              <a:extLst>
                <a:ext uri="{FF2B5EF4-FFF2-40B4-BE49-F238E27FC236}">
                  <a16:creationId xmlns:a16="http://schemas.microsoft.com/office/drawing/2014/main" id="{5123AA02-ADCC-30AE-A868-400600829F9F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24326" y="6162429"/>
              <a:ext cx="10930415" cy="365125"/>
            </a:xfrm>
            <a:prstGeom prst="rect">
              <a:avLst/>
            </a:prstGeom>
          </p:spPr>
          <p:txBody>
            <a:bodyPr vert="horz" lIns="0" tIns="0" rIns="0" bIns="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V1.0 © 2025 Commonwealth of Australia, unless otherwise indicated. Creative Commons Attribution 4.0, unless otherwise indicated.</a:t>
              </a: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  <a:b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</a:b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View online: </a:t>
              </a: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  <a:hlinkClick r:id="rId8"/>
                </a:rPr>
                <a:t>https://www.literacyhub.edu.au/plan-teach-and-assess/lesson-packs/</a:t>
              </a: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89E245B-43BA-B3A3-EA84-C1428A5B66C1}"/>
                </a:ext>
              </a:extLst>
            </p:cNvPr>
            <p:cNvPicPr/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48708" y="6262121"/>
              <a:ext cx="549796" cy="199390"/>
            </a:xfrm>
            <a:prstGeom prst="rect">
              <a:avLst/>
            </a:prstGeom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CFF329AB-C23A-57EB-AE6F-9F92631874A7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9803226-A1C1-3E7C-B4A1-86FB3CA36366}"/>
              </a:ext>
            </a:extLst>
          </p:cNvPr>
          <p:cNvPicPr>
            <a:picLocks noChangeAspect="1"/>
          </p:cNvPicPr>
          <p:nvPr userDrawn="1"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497" y="437601"/>
            <a:ext cx="5547360" cy="711200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52CF2F77-AB3C-2A33-7BA3-B47668BF1FC4}"/>
              </a:ext>
            </a:extLst>
          </p:cNvPr>
          <p:cNvSpPr txBox="1">
            <a:spLocks/>
          </p:cNvSpPr>
          <p:nvPr userDrawn="1"/>
        </p:nvSpPr>
        <p:spPr>
          <a:xfrm>
            <a:off x="9063641" y="437601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1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44AFB93-D5D4-B583-7DEE-B1C6EEC31402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17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BE73FE-AAC4-7052-D575-545D81F017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895522"/>
            <a:ext cx="7763774" cy="736963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600" b="0" i="0" kern="1200">
                <a:solidFill>
                  <a:schemeClr val="tx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Slide 1 Start of presentation</a:t>
            </a:r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58660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You do Pre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8" name="Rounded Rectangle 10">
            <a:extLst>
              <a:ext uri="{FF2B5EF4-FFF2-40B4-BE49-F238E27FC236}">
                <a16:creationId xmlns:a16="http://schemas.microsoft.com/office/drawing/2014/main" id="{B8560032-C960-7E18-B2DC-C5CEEA19C9C5}"/>
              </a:ext>
            </a:extLst>
          </p:cNvPr>
          <p:cNvSpPr/>
          <p:nvPr userDrawn="1"/>
        </p:nvSpPr>
        <p:spPr>
          <a:xfrm>
            <a:off x="283765" y="299356"/>
            <a:ext cx="2875814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4961344-67D2-2FC3-45BA-CF2CAFA0C464}"/>
              </a:ext>
            </a:extLst>
          </p:cNvPr>
          <p:cNvSpPr txBox="1">
            <a:spLocks/>
          </p:cNvSpPr>
          <p:nvPr userDrawn="1"/>
        </p:nvSpPr>
        <p:spPr>
          <a:xfrm>
            <a:off x="406225" y="310015"/>
            <a:ext cx="2588831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Prefix review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8A36BD6-BBF8-AF14-1368-08D0D9722C5E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1">
            <a:extLst>
              <a:ext uri="{FF2B5EF4-FFF2-40B4-BE49-F238E27FC236}">
                <a16:creationId xmlns:a16="http://schemas.microsoft.com/office/drawing/2014/main" id="{0E59B722-7C7B-C32B-6C2D-0ED7BB4E7C6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itle 5">
            <a:extLst>
              <a:ext uri="{FF2B5EF4-FFF2-40B4-BE49-F238E27FC236}">
                <a16:creationId xmlns:a16="http://schemas.microsoft.com/office/drawing/2014/main" id="{FCD10971-16E8-1C1E-2B90-97CAC9247A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513795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Prefix review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680107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You do Suff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8" name="Rounded Rectangle 10">
            <a:extLst>
              <a:ext uri="{FF2B5EF4-FFF2-40B4-BE49-F238E27FC236}">
                <a16:creationId xmlns:a16="http://schemas.microsoft.com/office/drawing/2014/main" id="{B8560032-C960-7E18-B2DC-C5CEEA19C9C5}"/>
              </a:ext>
            </a:extLst>
          </p:cNvPr>
          <p:cNvSpPr/>
          <p:nvPr userDrawn="1"/>
        </p:nvSpPr>
        <p:spPr>
          <a:xfrm>
            <a:off x="283765" y="299356"/>
            <a:ext cx="2875814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76AAA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4961344-67D2-2FC3-45BA-CF2CAFA0C464}"/>
              </a:ext>
            </a:extLst>
          </p:cNvPr>
          <p:cNvSpPr txBox="1">
            <a:spLocks/>
          </p:cNvSpPr>
          <p:nvPr userDrawn="1"/>
        </p:nvSpPr>
        <p:spPr>
          <a:xfrm>
            <a:off x="406225" y="310015"/>
            <a:ext cx="2588831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Suffix review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26D67F1-5336-A027-DC2D-6E1161BE367B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1">
            <a:extLst>
              <a:ext uri="{FF2B5EF4-FFF2-40B4-BE49-F238E27FC236}">
                <a16:creationId xmlns:a16="http://schemas.microsoft.com/office/drawing/2014/main" id="{56BBDDF0-F893-DA12-9817-5C30C9E873BC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itle 5">
            <a:extLst>
              <a:ext uri="{FF2B5EF4-FFF2-40B4-BE49-F238E27FC236}">
                <a16:creationId xmlns:a16="http://schemas.microsoft.com/office/drawing/2014/main" id="{940504D4-5B9D-C5E7-04D3-54BA01AD53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513795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Suffix review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390843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view_you do_read_ 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8056479" y="29783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29783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150362" y="296785"/>
            <a:ext cx="688952" cy="6889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CB74D75-318F-592A-EF79-265F9557FF4D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1">
            <a:extLst>
              <a:ext uri="{FF2B5EF4-FFF2-40B4-BE49-F238E27FC236}">
                <a16:creationId xmlns:a16="http://schemas.microsoft.com/office/drawing/2014/main" id="{31D5C20D-CC9D-0D78-92B8-3A7CABCB48FA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itle 5">
            <a:extLst>
              <a:ext uri="{FF2B5EF4-FFF2-40B4-BE49-F238E27FC236}">
                <a16:creationId xmlns:a16="http://schemas.microsoft.com/office/drawing/2014/main" id="{5EA60B49-009C-2D8A-6442-2166D6F1CE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513795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Review</a:t>
            </a:r>
            <a:endParaRPr lang="en-AU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191EDBF-E2DB-CDF8-7AD0-18D2BB2FAD54}"/>
              </a:ext>
            </a:extLst>
          </p:cNvPr>
          <p:cNvGrpSpPr/>
          <p:nvPr userDrawn="1"/>
        </p:nvGrpSpPr>
        <p:grpSpPr>
          <a:xfrm>
            <a:off x="9072263" y="306892"/>
            <a:ext cx="876718" cy="655143"/>
            <a:chOff x="10048357" y="291262"/>
            <a:chExt cx="876718" cy="655143"/>
          </a:xfrm>
        </p:grpSpPr>
        <p:sp>
          <p:nvSpPr>
            <p:cNvPr id="17" name="Rounded Rectangle 28">
              <a:extLst>
                <a:ext uri="{FF2B5EF4-FFF2-40B4-BE49-F238E27FC236}">
                  <a16:creationId xmlns:a16="http://schemas.microsoft.com/office/drawing/2014/main" id="{9825417D-21B1-4795-F538-460D6516B388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Graphic 17" descr="Glasses outline">
              <a:extLst>
                <a:ext uri="{FF2B5EF4-FFF2-40B4-BE49-F238E27FC236}">
                  <a16:creationId xmlns:a16="http://schemas.microsoft.com/office/drawing/2014/main" id="{7800AC00-92D8-DA39-B142-9E89B1B6002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10159737" y="307816"/>
              <a:ext cx="638589" cy="638589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8573603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299356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29783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CB74D75-318F-592A-EF79-265F9557FF4D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1">
            <a:extLst>
              <a:ext uri="{FF2B5EF4-FFF2-40B4-BE49-F238E27FC236}">
                <a16:creationId xmlns:a16="http://schemas.microsoft.com/office/drawing/2014/main" id="{31D5C20D-CC9D-0D78-92B8-3A7CABCB48FA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itle 5">
            <a:extLst>
              <a:ext uri="{FF2B5EF4-FFF2-40B4-BE49-F238E27FC236}">
                <a16:creationId xmlns:a16="http://schemas.microsoft.com/office/drawing/2014/main" id="{5EA60B49-009C-2D8A-6442-2166D6F1CE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513795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Review</a:t>
            </a:r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4003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+ pen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FDE43A7A-C785-9A4D-B5C2-F0B90BD65D43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EA292C72-7B42-D043-847B-0B68F60C6A92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Graphic 16" descr="Pencil outline">
              <a:extLst>
                <a:ext uri="{FF2B5EF4-FFF2-40B4-BE49-F238E27FC236}">
                  <a16:creationId xmlns:a16="http://schemas.microsoft.com/office/drawing/2014/main" id="{0ADD2B5E-4346-2C41-B0DB-AFDA3BB6A85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BFF1B36-0B73-4346-9696-F8E4C89F846D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9BB9364C-8353-9345-9681-E45337845551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Graphic 22" descr="Teacher outline">
              <a:extLst>
                <a:ext uri="{FF2B5EF4-FFF2-40B4-BE49-F238E27FC236}">
                  <a16:creationId xmlns:a16="http://schemas.microsoft.com/office/drawing/2014/main" id="{807F1311-5081-AC4F-929F-54BF3E0B2CA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10004B58-D0A6-7654-4AF8-5F086D061AA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6F93530-9C7B-BD3E-C956-B3E99F0BB631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E2D9890-9252-D5A1-91BD-1C3831773C3A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1">
            <a:extLst>
              <a:ext uri="{FF2B5EF4-FFF2-40B4-BE49-F238E27FC236}">
                <a16:creationId xmlns:a16="http://schemas.microsoft.com/office/drawing/2014/main" id="{CB9D2027-E925-4228-A5C5-AEBE05DAF9A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itle 5">
            <a:extLst>
              <a:ext uri="{FF2B5EF4-FFF2-40B4-BE49-F238E27FC236}">
                <a16:creationId xmlns:a16="http://schemas.microsoft.com/office/drawing/2014/main" id="{6279ACB5-CE74-0775-0FD4-BB20F99BA0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4973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I do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237980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866647C-0171-EC6E-FC41-CCE6C949770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1">
            <a:extLst>
              <a:ext uri="{FF2B5EF4-FFF2-40B4-BE49-F238E27FC236}">
                <a16:creationId xmlns:a16="http://schemas.microsoft.com/office/drawing/2014/main" id="{6DDB7417-1606-CFFF-A84C-7F0197CE6B9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itle 5">
            <a:extLst>
              <a:ext uri="{FF2B5EF4-FFF2-40B4-BE49-F238E27FC236}">
                <a16:creationId xmlns:a16="http://schemas.microsoft.com/office/drawing/2014/main" id="{ABDCB16E-8537-392C-2B72-9D5EC09FC51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513795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Review</a:t>
            </a:r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6561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_you do_r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69027" y="305661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10044674" y="3056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15" descr="Glasses outline">
            <a:extLst>
              <a:ext uri="{FF2B5EF4-FFF2-40B4-BE49-F238E27FC236}">
                <a16:creationId xmlns:a16="http://schemas.microsoft.com/office/drawing/2014/main" id="{2FC5EF3E-BA51-2F00-2836-5636A486306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88092" y="313486"/>
            <a:ext cx="638589" cy="638589"/>
          </a:xfrm>
          <a:prstGeom prst="rect">
            <a:avLst/>
          </a:prstGeom>
        </p:spPr>
      </p:pic>
      <p:pic>
        <p:nvPicPr>
          <p:cNvPr id="10" name="Graphic 13" descr="Users outline">
            <a:extLst>
              <a:ext uri="{FF2B5EF4-FFF2-40B4-BE49-F238E27FC236}">
                <a16:creationId xmlns:a16="http://schemas.microsoft.com/office/drawing/2014/main" id="{066A0514-CF1A-3A3E-9F12-6D4F425854B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38557" y="284165"/>
            <a:ext cx="688952" cy="6889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866647C-0171-EC6E-FC41-CCE6C9497705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1">
            <a:extLst>
              <a:ext uri="{FF2B5EF4-FFF2-40B4-BE49-F238E27FC236}">
                <a16:creationId xmlns:a16="http://schemas.microsoft.com/office/drawing/2014/main" id="{6DDB7417-1606-CFFF-A84C-7F0197CE6B9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itle 5">
            <a:extLst>
              <a:ext uri="{FF2B5EF4-FFF2-40B4-BE49-F238E27FC236}">
                <a16:creationId xmlns:a16="http://schemas.microsoft.com/office/drawing/2014/main" id="{ABDCB16E-8537-392C-2B72-9D5EC09FC51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513795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Review</a:t>
            </a:r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02407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3_Break after review_Phonemic awaren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ounded Rectangle 16">
            <a:extLst>
              <a:ext uri="{FF2B5EF4-FFF2-40B4-BE49-F238E27FC236}">
                <a16:creationId xmlns:a16="http://schemas.microsoft.com/office/drawing/2014/main" id="{BC79AE74-51F2-7677-B84D-BAD89C5114D2}"/>
              </a:ext>
            </a:extLst>
          </p:cNvPr>
          <p:cNvSpPr/>
          <p:nvPr userDrawn="1"/>
        </p:nvSpPr>
        <p:spPr>
          <a:xfrm>
            <a:off x="1876248" y="3638587"/>
            <a:ext cx="9637728" cy="2029968"/>
          </a:xfrm>
          <a:prstGeom prst="round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D666460-C125-E287-D70E-E158C0C70392}"/>
              </a:ext>
            </a:extLst>
          </p:cNvPr>
          <p:cNvGrpSpPr/>
          <p:nvPr userDrawn="1"/>
        </p:nvGrpSpPr>
        <p:grpSpPr>
          <a:xfrm>
            <a:off x="0" y="892467"/>
            <a:ext cx="8060635" cy="2029968"/>
            <a:chOff x="0" y="695183"/>
            <a:chExt cx="8060635" cy="2029968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14C0B759-E816-C44B-9AB0-4528F191C8A1}"/>
                </a:ext>
              </a:extLst>
            </p:cNvPr>
            <p:cNvSpPr/>
            <p:nvPr userDrawn="1"/>
          </p:nvSpPr>
          <p:spPr>
            <a:xfrm>
              <a:off x="449580" y="695183"/>
              <a:ext cx="7611055" cy="2029968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214E9F29-E60F-33A4-B504-A075397670AD}"/>
                </a:ext>
              </a:extLst>
            </p:cNvPr>
            <p:cNvSpPr/>
            <p:nvPr userDrawn="1"/>
          </p:nvSpPr>
          <p:spPr>
            <a:xfrm>
              <a:off x="0" y="695183"/>
              <a:ext cx="2504661" cy="2029968"/>
            </a:xfrm>
            <a:prstGeom prst="roundRect">
              <a:avLst>
                <a:gd name="adj" fmla="val 0"/>
              </a:avLst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7" name="Rounded Rectangle 16">
            <a:extLst>
              <a:ext uri="{FF2B5EF4-FFF2-40B4-BE49-F238E27FC236}">
                <a16:creationId xmlns:a16="http://schemas.microsoft.com/office/drawing/2014/main" id="{BCB66945-3CC0-4D78-BBBA-CF319FBA36FE}"/>
              </a:ext>
            </a:extLst>
          </p:cNvPr>
          <p:cNvSpPr/>
          <p:nvPr userDrawn="1"/>
        </p:nvSpPr>
        <p:spPr>
          <a:xfrm>
            <a:off x="10386390" y="3638587"/>
            <a:ext cx="1805609" cy="2029968"/>
          </a:xfrm>
          <a:prstGeom prst="roundRect">
            <a:avLst>
              <a:gd name="adj" fmla="val 0"/>
            </a:avLst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16" name="Graphic 15" descr="Badge Tick1 with solid fill">
            <a:extLst>
              <a:ext uri="{FF2B5EF4-FFF2-40B4-BE49-F238E27FC236}">
                <a16:creationId xmlns:a16="http://schemas.microsoft.com/office/drawing/2014/main" id="{C7888E28-8055-F983-D973-FC699B4CEEA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2128" y="1278054"/>
            <a:ext cx="1185510" cy="118551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90A44D4D-26A7-FDB2-AD65-3C7F20FA23CA}"/>
              </a:ext>
            </a:extLst>
          </p:cNvPr>
          <p:cNvGrpSpPr/>
          <p:nvPr userDrawn="1"/>
        </p:nvGrpSpPr>
        <p:grpSpPr>
          <a:xfrm>
            <a:off x="2463789" y="4184400"/>
            <a:ext cx="938341" cy="938341"/>
            <a:chOff x="2463789" y="4184400"/>
            <a:chExt cx="938341" cy="938341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400C917-BD77-581B-D549-FFA38ED1813A}"/>
                </a:ext>
              </a:extLst>
            </p:cNvPr>
            <p:cNvSpPr/>
            <p:nvPr userDrawn="1"/>
          </p:nvSpPr>
          <p:spPr>
            <a:xfrm>
              <a:off x="2463789" y="4184400"/>
              <a:ext cx="938341" cy="9383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22" name="Graphic 21" descr="Play with solid fill">
              <a:extLst>
                <a:ext uri="{FF2B5EF4-FFF2-40B4-BE49-F238E27FC236}">
                  <a16:creationId xmlns:a16="http://schemas.microsoft.com/office/drawing/2014/main" id="{2B81E913-AECC-E45B-960B-33B9B595062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691283" y="4386730"/>
              <a:ext cx="542736" cy="542736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CF19FFE3-8C8B-EFF6-E71E-ADA5BF61F43F}"/>
              </a:ext>
            </a:extLst>
          </p:cNvPr>
          <p:cNvSpPr txBox="1"/>
          <p:nvPr userDrawn="1"/>
        </p:nvSpPr>
        <p:spPr>
          <a:xfrm>
            <a:off x="1479021" y="1195523"/>
            <a:ext cx="60157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End of review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AD64A3-4CB3-4859-6DDD-7F1B1E421F8B}"/>
              </a:ext>
            </a:extLst>
          </p:cNvPr>
          <p:cNvSpPr txBox="1"/>
          <p:nvPr userDrawn="1"/>
        </p:nvSpPr>
        <p:spPr>
          <a:xfrm>
            <a:off x="3453621" y="4053405"/>
            <a:ext cx="7669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of SSP lesson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0B1C344-F27D-4E65-5E34-52F04ABEF2D3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1">
            <a:extLst>
              <a:ext uri="{FF2B5EF4-FFF2-40B4-BE49-F238E27FC236}">
                <a16:creationId xmlns:a16="http://schemas.microsoft.com/office/drawing/2014/main" id="{4A022FA3-ADEE-FA19-DF2E-E3411C1310D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DDDE85C6-D3C1-DCA0-5B7A-2EB2B62CEC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392877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End of review, start of lesson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289485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view, you do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96C72814-3046-4147-B53C-2F7C2833FAE9}"/>
              </a:ext>
            </a:extLst>
          </p:cNvPr>
          <p:cNvGrpSpPr/>
          <p:nvPr userDrawn="1"/>
        </p:nvGrpSpPr>
        <p:grpSpPr>
          <a:xfrm>
            <a:off x="11029911" y="263900"/>
            <a:ext cx="876718" cy="688952"/>
            <a:chOff x="11029911" y="263900"/>
            <a:chExt cx="876718" cy="688952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035E6C16-8630-1240-88BA-C5AD01E074DA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Graphic 13" descr="Users outline">
              <a:extLst>
                <a:ext uri="{FF2B5EF4-FFF2-40B4-BE49-F238E27FC236}">
                  <a16:creationId xmlns:a16="http://schemas.microsoft.com/office/drawing/2014/main" id="{634BAB07-2598-0A46-8903-42D5B0FDE9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23794" y="263900"/>
              <a:ext cx="688952" cy="688952"/>
            </a:xfrm>
            <a:prstGeom prst="rect">
              <a:avLst/>
            </a:prstGeom>
          </p:spPr>
        </p:pic>
      </p:grp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ED1917D4-6119-E147-AAA1-7B6504609D5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C2CA037-E0DF-9410-3B11-EF5E7E69B778}"/>
              </a:ext>
            </a:extLst>
          </p:cNvPr>
          <p:cNvSpPr txBox="1">
            <a:spLocks/>
          </p:cNvSpPr>
          <p:nvPr userDrawn="1"/>
        </p:nvSpPr>
        <p:spPr>
          <a:xfrm>
            <a:off x="423563" y="300761"/>
            <a:ext cx="1560591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3" name="Rectangle: Rounded Corners 3">
            <a:extLst>
              <a:ext uri="{FF2B5EF4-FFF2-40B4-BE49-F238E27FC236}">
                <a16:creationId xmlns:a16="http://schemas.microsoft.com/office/drawing/2014/main" id="{14303B26-8062-180A-AB71-2FECE80FDB92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067F88B-730C-906D-68D4-9BACB7220DB6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74312AE-0FC8-435A-C6C9-F2FBE1740F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032" y="-1423726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You do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268200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 do + view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8D874059-AC1A-B644-B47A-44C7AC632A09}"/>
              </a:ext>
            </a:extLst>
          </p:cNvPr>
          <p:cNvGrpSpPr/>
          <p:nvPr userDrawn="1"/>
        </p:nvGrpSpPr>
        <p:grpSpPr>
          <a:xfrm>
            <a:off x="11029911" y="291262"/>
            <a:ext cx="876718" cy="655143"/>
            <a:chOff x="11029911" y="291262"/>
            <a:chExt cx="876718" cy="655143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9FA620FD-F28D-624E-B25C-B66D6BC91461}"/>
                </a:ext>
              </a:extLst>
            </p:cNvPr>
            <p:cNvSpPr/>
            <p:nvPr userDrawn="1"/>
          </p:nvSpPr>
          <p:spPr>
            <a:xfrm>
              <a:off x="11029911" y="291262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Graphic 17" descr="Glasses outline">
              <a:extLst>
                <a:ext uri="{FF2B5EF4-FFF2-40B4-BE49-F238E27FC236}">
                  <a16:creationId xmlns:a16="http://schemas.microsoft.com/office/drawing/2014/main" id="{BF7C3449-8A2D-5541-8956-BAD79DE609B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41291" y="307816"/>
              <a:ext cx="638589" cy="638589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36E2729-83B1-A342-AF7E-FE2D6222F29A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3EE31828-2882-5C4D-8BB1-92FCBEF6AF00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Graphic 23" descr="Teacher outline">
              <a:extLst>
                <a:ext uri="{FF2B5EF4-FFF2-40B4-BE49-F238E27FC236}">
                  <a16:creationId xmlns:a16="http://schemas.microsoft.com/office/drawing/2014/main" id="{3DAFC0AE-C6AE-8445-B77B-7991ED80BB9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FDFBAA8C-C81D-A40D-7129-12C86FC73D88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4F002A6-0353-30CB-A108-5690B517A391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FCC4C07-2DA6-694F-63CE-B881BD219D3F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1">
            <a:extLst>
              <a:ext uri="{FF2B5EF4-FFF2-40B4-BE49-F238E27FC236}">
                <a16:creationId xmlns:a16="http://schemas.microsoft.com/office/drawing/2014/main" id="{88981615-1F65-104A-F37F-DE06FAFD5B9B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itle 5">
            <a:extLst>
              <a:ext uri="{FF2B5EF4-FFF2-40B4-BE49-F238E27FC236}">
                <a16:creationId xmlns:a16="http://schemas.microsoft.com/office/drawing/2014/main" id="{9DCDA9E3-3C98-1E26-7949-52A737A2CE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4973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I do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45027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 do + view + pen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F6858D44-258E-EF4F-817C-BAD62E4ECB37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C2AA4B2A-AC0D-FB4B-9031-5A954AEB5F82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7" name="Graphic 26" descr="Pencil outline">
              <a:extLst>
                <a:ext uri="{FF2B5EF4-FFF2-40B4-BE49-F238E27FC236}">
                  <a16:creationId xmlns:a16="http://schemas.microsoft.com/office/drawing/2014/main" id="{E87D9DA4-CBF2-4042-941C-6298671D1A0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85E52806-B2E3-2340-A632-3C09619CB141}"/>
              </a:ext>
            </a:extLst>
          </p:cNvPr>
          <p:cNvGrpSpPr/>
          <p:nvPr userDrawn="1"/>
        </p:nvGrpSpPr>
        <p:grpSpPr>
          <a:xfrm>
            <a:off x="10048357" y="291262"/>
            <a:ext cx="876718" cy="655143"/>
            <a:chOff x="10048357" y="291262"/>
            <a:chExt cx="876718" cy="655143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3B212C11-8B36-A342-B007-377815F6B876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0" name="Graphic 29" descr="Glasses outline">
              <a:extLst>
                <a:ext uri="{FF2B5EF4-FFF2-40B4-BE49-F238E27FC236}">
                  <a16:creationId xmlns:a16="http://schemas.microsoft.com/office/drawing/2014/main" id="{38138F31-1A58-8E4E-B4D8-A91B06CB1B1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59737" y="307816"/>
              <a:ext cx="638589" cy="638589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76F9F639-9648-8245-990D-F1827194E14F}"/>
              </a:ext>
            </a:extLst>
          </p:cNvPr>
          <p:cNvGrpSpPr/>
          <p:nvPr userDrawn="1"/>
        </p:nvGrpSpPr>
        <p:grpSpPr>
          <a:xfrm>
            <a:off x="9066803" y="248271"/>
            <a:ext cx="876718" cy="688952"/>
            <a:chOff x="9066803" y="248271"/>
            <a:chExt cx="876718" cy="688952"/>
          </a:xfrm>
        </p:grpSpPr>
        <p:sp>
          <p:nvSpPr>
            <p:cNvPr id="32" name="Rounded Rectangle 31">
              <a:extLst>
                <a:ext uri="{FF2B5EF4-FFF2-40B4-BE49-F238E27FC236}">
                  <a16:creationId xmlns:a16="http://schemas.microsoft.com/office/drawing/2014/main" id="{484A7BA6-6F56-BF47-8CE4-7CFD033A3E0F}"/>
                </a:ext>
              </a:extLst>
            </p:cNvPr>
            <p:cNvSpPr/>
            <p:nvPr userDrawn="1"/>
          </p:nvSpPr>
          <p:spPr>
            <a:xfrm>
              <a:off x="9066803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Graphic 32" descr="Teacher outline">
              <a:extLst>
                <a:ext uri="{FF2B5EF4-FFF2-40B4-BE49-F238E27FC236}">
                  <a16:creationId xmlns:a16="http://schemas.microsoft.com/office/drawing/2014/main" id="{32751847-2C42-2B45-8DB2-14421FB8C1D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140120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7" name="Rounded Rectangle 8">
            <a:extLst>
              <a:ext uri="{FF2B5EF4-FFF2-40B4-BE49-F238E27FC236}">
                <a16:creationId xmlns:a16="http://schemas.microsoft.com/office/drawing/2014/main" id="{2F2E725C-2D2B-F627-5D7A-0C7D51CD6A00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D5E6D1B-BF47-A765-5FC2-4D7F21CBB387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1475E95-7C6D-3187-8E4D-8E0924008DD1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1">
            <a:extLst>
              <a:ext uri="{FF2B5EF4-FFF2-40B4-BE49-F238E27FC236}">
                <a16:creationId xmlns:a16="http://schemas.microsoft.com/office/drawing/2014/main" id="{BBDB9237-F739-1AF8-8BDB-5EBC83B68D0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itle 5">
            <a:extLst>
              <a:ext uri="{FF2B5EF4-FFF2-40B4-BE49-F238E27FC236}">
                <a16:creationId xmlns:a16="http://schemas.microsoft.com/office/drawing/2014/main" id="{A4771044-FD9E-FAFD-1B1A-6074250214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4973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I do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180364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Pen 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6349637D-2728-E54D-86AF-DE201417F897}"/>
              </a:ext>
            </a:extLst>
          </p:cNvPr>
          <p:cNvGrpSpPr/>
          <p:nvPr userDrawn="1"/>
        </p:nvGrpSpPr>
        <p:grpSpPr>
          <a:xfrm>
            <a:off x="10048357" y="291262"/>
            <a:ext cx="876718" cy="645960"/>
            <a:chOff x="10048357" y="291262"/>
            <a:chExt cx="876718" cy="645960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0BD3D0EF-3A5F-C74D-A4AE-57141160AE8E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" name="Graphic 19" descr="Classroom outline">
              <a:extLst>
                <a:ext uri="{FF2B5EF4-FFF2-40B4-BE49-F238E27FC236}">
                  <a16:creationId xmlns:a16="http://schemas.microsoft.com/office/drawing/2014/main" id="{6353CBE6-94B2-E34E-9F69-3EBAD9C3EC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80290" y="307816"/>
              <a:ext cx="612851" cy="612851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967D93F-54C2-674C-9510-9518BC33682C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8D5D58A0-553A-6F42-9085-C32566CB4DA4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Graphic 22" descr="Pencil outline">
              <a:extLst>
                <a:ext uri="{FF2B5EF4-FFF2-40B4-BE49-F238E27FC236}">
                  <a16:creationId xmlns:a16="http://schemas.microsoft.com/office/drawing/2014/main" id="{1DA28767-8D33-4547-A0BE-EC70106C045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600EFB9D-E877-DECD-FFDB-10B3D3DB967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284D8A-7BEB-A15E-2D17-A41D1EFE314A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6BFF1DB-A393-2A0A-4F7B-7318AD471CDD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1">
            <a:extLst>
              <a:ext uri="{FF2B5EF4-FFF2-40B4-BE49-F238E27FC236}">
                <a16:creationId xmlns:a16="http://schemas.microsoft.com/office/drawing/2014/main" id="{92C1C3E3-825D-2ACC-DA9E-D1DB4686980B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itle 7">
            <a:extLst>
              <a:ext uri="{FF2B5EF4-FFF2-40B4-BE49-F238E27FC236}">
                <a16:creationId xmlns:a16="http://schemas.microsoft.com/office/drawing/2014/main" id="{8653E92F-BE4E-272A-27D3-531818D1347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525253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We do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662526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view 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5D2254C3-DF68-D84F-9254-1DAFA518F3B8}"/>
              </a:ext>
            </a:extLst>
          </p:cNvPr>
          <p:cNvGrpSpPr/>
          <p:nvPr userDrawn="1"/>
        </p:nvGrpSpPr>
        <p:grpSpPr>
          <a:xfrm>
            <a:off x="10048357" y="291262"/>
            <a:ext cx="876718" cy="645960"/>
            <a:chOff x="10048357" y="291262"/>
            <a:chExt cx="876718" cy="645960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9E58A593-3233-CA42-83B4-1E3E8480DE10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" name="Graphic 20" descr="Classroom outline">
              <a:extLst>
                <a:ext uri="{FF2B5EF4-FFF2-40B4-BE49-F238E27FC236}">
                  <a16:creationId xmlns:a16="http://schemas.microsoft.com/office/drawing/2014/main" id="{6F54825B-D061-554E-8795-C80CCA1FAD9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80290" y="307816"/>
              <a:ext cx="612851" cy="612851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D7188C64-387D-734F-AD01-909A74B21E0C}"/>
              </a:ext>
            </a:extLst>
          </p:cNvPr>
          <p:cNvGrpSpPr/>
          <p:nvPr userDrawn="1"/>
        </p:nvGrpSpPr>
        <p:grpSpPr>
          <a:xfrm>
            <a:off x="11029911" y="291262"/>
            <a:ext cx="876718" cy="655143"/>
            <a:chOff x="11029911" y="291262"/>
            <a:chExt cx="876718" cy="655143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1519E285-F3BE-C440-8B3E-952FAE42C11F}"/>
                </a:ext>
              </a:extLst>
            </p:cNvPr>
            <p:cNvSpPr/>
            <p:nvPr userDrawn="1"/>
          </p:nvSpPr>
          <p:spPr>
            <a:xfrm>
              <a:off x="11029911" y="291262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Graphic 23" descr="Glasses outline">
              <a:extLst>
                <a:ext uri="{FF2B5EF4-FFF2-40B4-BE49-F238E27FC236}">
                  <a16:creationId xmlns:a16="http://schemas.microsoft.com/office/drawing/2014/main" id="{CBCFCB70-0D0D-7040-BD4B-0E8334C29D8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141291" y="307816"/>
              <a:ext cx="638589" cy="638589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9C9E58E3-C79E-2277-CAFB-79F43B238513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338333-EEFC-B9E7-5C24-579E35B6FF78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B37CF5F-FB76-6D93-16FA-FA5C40CFA6D0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1">
            <a:extLst>
              <a:ext uri="{FF2B5EF4-FFF2-40B4-BE49-F238E27FC236}">
                <a16:creationId xmlns:a16="http://schemas.microsoft.com/office/drawing/2014/main" id="{466857C1-76B3-3F1D-9F95-F915B518404A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E699548-8750-D972-6505-0C0B149DF5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525253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We do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9364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view + pen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7E24AB7D-3886-B54A-B2A3-55DA6F8F0BA7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AFC8717E-2E2E-0842-A159-75BCCAF8D540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" name="Graphic 20" descr="Pencil outline">
              <a:extLst>
                <a:ext uri="{FF2B5EF4-FFF2-40B4-BE49-F238E27FC236}">
                  <a16:creationId xmlns:a16="http://schemas.microsoft.com/office/drawing/2014/main" id="{DBEBA0CA-1227-1542-8F10-01439DAD67B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6A95C73-A096-1A4A-84E8-C2AD1AAEE8BE}"/>
              </a:ext>
            </a:extLst>
          </p:cNvPr>
          <p:cNvGrpSpPr/>
          <p:nvPr userDrawn="1"/>
        </p:nvGrpSpPr>
        <p:grpSpPr>
          <a:xfrm>
            <a:off x="9066803" y="291262"/>
            <a:ext cx="876718" cy="645960"/>
            <a:chOff x="9066803" y="291262"/>
            <a:chExt cx="876718" cy="645960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2D9CBA8A-AA92-8A46-B0BA-89A1B974D567}"/>
                </a:ext>
              </a:extLst>
            </p:cNvPr>
            <p:cNvSpPr/>
            <p:nvPr userDrawn="1"/>
          </p:nvSpPr>
          <p:spPr>
            <a:xfrm>
              <a:off x="9066803" y="291262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7" name="Graphic 26" descr="Classroom outline">
              <a:extLst>
                <a:ext uri="{FF2B5EF4-FFF2-40B4-BE49-F238E27FC236}">
                  <a16:creationId xmlns:a16="http://schemas.microsoft.com/office/drawing/2014/main" id="{52B30A04-5BED-FE45-8D32-C244F98FC7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198736" y="307816"/>
              <a:ext cx="612851" cy="612851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1761F877-022D-2C4B-B24F-44E5924B41E6}"/>
              </a:ext>
            </a:extLst>
          </p:cNvPr>
          <p:cNvGrpSpPr/>
          <p:nvPr userDrawn="1"/>
        </p:nvGrpSpPr>
        <p:grpSpPr>
          <a:xfrm>
            <a:off x="10048357" y="291262"/>
            <a:ext cx="876718" cy="655143"/>
            <a:chOff x="10048357" y="291262"/>
            <a:chExt cx="876718" cy="655143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6B12110D-D7E8-9B48-A56E-8033ED91E703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0" name="Graphic 29" descr="Glasses outline">
              <a:extLst>
                <a:ext uri="{FF2B5EF4-FFF2-40B4-BE49-F238E27FC236}">
                  <a16:creationId xmlns:a16="http://schemas.microsoft.com/office/drawing/2014/main" id="{7B6A47EF-7AEA-8F47-9033-51DD6336938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159737" y="307816"/>
              <a:ext cx="638589" cy="638589"/>
            </a:xfrm>
            <a:prstGeom prst="rect">
              <a:avLst/>
            </a:prstGeom>
          </p:spPr>
        </p:pic>
      </p:grpSp>
      <p:sp>
        <p:nvSpPr>
          <p:cNvPr id="7" name="Rounded Rectangle 8">
            <a:extLst>
              <a:ext uri="{FF2B5EF4-FFF2-40B4-BE49-F238E27FC236}">
                <a16:creationId xmlns:a16="http://schemas.microsoft.com/office/drawing/2014/main" id="{6E49FD2D-6EB8-F7BC-04C2-62AEE302DD5B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8D519A-44D2-A145-118A-20C11E45DE82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B90ABFF-DDF5-D674-1DA5-788E9036BB42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1">
            <a:extLst>
              <a:ext uri="{FF2B5EF4-FFF2-40B4-BE49-F238E27FC236}">
                <a16:creationId xmlns:a16="http://schemas.microsoft.com/office/drawing/2014/main" id="{E39AFC62-0B89-47CB-F6EB-C07E511C9E4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itle 7">
            <a:extLst>
              <a:ext uri="{FF2B5EF4-FFF2-40B4-BE49-F238E27FC236}">
                <a16:creationId xmlns:a16="http://schemas.microsoft.com/office/drawing/2014/main" id="{AA3E9484-11C6-2F43-541B-BF3771DF47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525253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We do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163508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e do + pen + chin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AFC8717E-2E2E-0842-A159-75BCCAF8D540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6A95C73-A096-1A4A-84E8-C2AD1AAEE8BE}"/>
              </a:ext>
            </a:extLst>
          </p:cNvPr>
          <p:cNvGrpSpPr/>
          <p:nvPr userDrawn="1"/>
        </p:nvGrpSpPr>
        <p:grpSpPr>
          <a:xfrm>
            <a:off x="9066803" y="291262"/>
            <a:ext cx="876718" cy="645960"/>
            <a:chOff x="9066803" y="291262"/>
            <a:chExt cx="876718" cy="645960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2D9CBA8A-AA92-8A46-B0BA-89A1B974D567}"/>
                </a:ext>
              </a:extLst>
            </p:cNvPr>
            <p:cNvSpPr/>
            <p:nvPr userDrawn="1"/>
          </p:nvSpPr>
          <p:spPr>
            <a:xfrm>
              <a:off x="9066803" y="291262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7" name="Graphic 26" descr="Classroom outline">
              <a:extLst>
                <a:ext uri="{FF2B5EF4-FFF2-40B4-BE49-F238E27FC236}">
                  <a16:creationId xmlns:a16="http://schemas.microsoft.com/office/drawing/2014/main" id="{52B30A04-5BED-FE45-8D32-C244F98FC7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198736" y="307816"/>
              <a:ext cx="612851" cy="612851"/>
            </a:xfrm>
            <a:prstGeom prst="rect">
              <a:avLst/>
            </a:prstGeom>
          </p:spPr>
        </p:pic>
      </p:grp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6B12110D-D7E8-9B48-A56E-8033ED91E703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8">
            <a:extLst>
              <a:ext uri="{FF2B5EF4-FFF2-40B4-BE49-F238E27FC236}">
                <a16:creationId xmlns:a16="http://schemas.microsoft.com/office/drawing/2014/main" id="{6E49FD2D-6EB8-F7BC-04C2-62AEE302DD5B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8D519A-44D2-A145-118A-20C11E45DE82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pic>
        <p:nvPicPr>
          <p:cNvPr id="21" name="Graphic 20" descr="Pencil outline">
            <a:extLst>
              <a:ext uri="{FF2B5EF4-FFF2-40B4-BE49-F238E27FC236}">
                <a16:creationId xmlns:a16="http://schemas.microsoft.com/office/drawing/2014/main" id="{DBEBA0CA-1227-1542-8F10-01439DAD67B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42468" y="369232"/>
            <a:ext cx="490017" cy="49001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FAC27D8-FDCE-A2D7-2C2D-65C7D399DD88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155273" y="252544"/>
            <a:ext cx="628409" cy="73314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37306CB-A078-3B38-186A-239EE6C25184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1">
            <a:extLst>
              <a:ext uri="{FF2B5EF4-FFF2-40B4-BE49-F238E27FC236}">
                <a16:creationId xmlns:a16="http://schemas.microsoft.com/office/drawing/2014/main" id="{6B27E8A9-7168-4C63-3FFE-52DBBBEB3B6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itle 7">
            <a:extLst>
              <a:ext uri="{FF2B5EF4-FFF2-40B4-BE49-F238E27FC236}">
                <a16:creationId xmlns:a16="http://schemas.microsoft.com/office/drawing/2014/main" id="{7E24E34B-9DE2-5143-3A31-554CAA3EFF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525253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We do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6423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 do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96C72814-3046-4147-B53C-2F7C2833FAE9}"/>
              </a:ext>
            </a:extLst>
          </p:cNvPr>
          <p:cNvGrpSpPr/>
          <p:nvPr userDrawn="1"/>
        </p:nvGrpSpPr>
        <p:grpSpPr>
          <a:xfrm>
            <a:off x="11029911" y="263900"/>
            <a:ext cx="876718" cy="688952"/>
            <a:chOff x="11029911" y="263900"/>
            <a:chExt cx="876718" cy="688952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035E6C16-8630-1240-88BA-C5AD01E074DA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Graphic 13" descr="Users outline">
              <a:extLst>
                <a:ext uri="{FF2B5EF4-FFF2-40B4-BE49-F238E27FC236}">
                  <a16:creationId xmlns:a16="http://schemas.microsoft.com/office/drawing/2014/main" id="{634BAB07-2598-0A46-8903-42D5B0FDE9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23794" y="263900"/>
              <a:ext cx="688952" cy="688952"/>
            </a:xfrm>
            <a:prstGeom prst="rect">
              <a:avLst/>
            </a:prstGeom>
          </p:spPr>
        </p:pic>
      </p:grp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ED1917D4-6119-E147-AAA1-7B6504609D5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C2CA037-E0DF-9410-3B11-EF5E7E69B778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 do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D8B0C6C-DD0F-F046-EA2E-B08525664FBA}"/>
              </a:ext>
            </a:extLst>
          </p:cNvPr>
          <p:cNvSpPr/>
          <p:nvPr userDrawn="1"/>
        </p:nvSpPr>
        <p:spPr>
          <a:xfrm>
            <a:off x="0" y="2761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1">
            <a:extLst>
              <a:ext uri="{FF2B5EF4-FFF2-40B4-BE49-F238E27FC236}">
                <a16:creationId xmlns:a16="http://schemas.microsoft.com/office/drawing/2014/main" id="{27C8FDC0-CB14-8D20-69A8-D4A87F7D9E5F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784DF8E-2BB2-5B10-79BF-207B1290E4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032" y="-1423726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You do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76126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E8AE92-0213-437C-B940-E546331FD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9BF950-B261-4035-8EDE-B2D5DCADC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F18C0A-A42C-4D0E-94B9-3FDF9E1FE5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5DAE1-7B8B-4C7C-83FF-3DD6341096D6}" type="datetimeFigureOut">
              <a:rPr lang="en-AU" smtClean="0"/>
              <a:t>15/12/2025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F79769-F158-4776-B700-9935E348B1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2021 Commonwealth of Australia, unless otherwise indicated. Creative Commons Attribution 4.0, unless otherwise indicated.</a:t>
            </a: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6AE215-8FC2-4F79-B2ED-DF41FC3171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B0705A-9875-450F-9AE0-9789426F280F}" type="slidenum">
              <a:rPr lang="en-AU" smtClean="0"/>
              <a:t>‹#›</a:t>
            </a:fld>
            <a:endParaRPr lang="en-AU"/>
          </a:p>
        </p:txBody>
      </p:sp>
    </p:spTree>
    <p:custDataLst>
      <p:tags r:id="rId25"/>
    </p:custDataLst>
    <p:extLst>
      <p:ext uri="{BB962C8B-B14F-4D97-AF65-F5344CB8AC3E}">
        <p14:creationId xmlns:p14="http://schemas.microsoft.com/office/powerpoint/2010/main" val="1034081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00" r:id="rId2"/>
    <p:sldLayoutId id="2147483701" r:id="rId3"/>
    <p:sldLayoutId id="2147483704" r:id="rId4"/>
    <p:sldLayoutId id="2147483699" r:id="rId5"/>
    <p:sldLayoutId id="2147483702" r:id="rId6"/>
    <p:sldLayoutId id="2147483703" r:id="rId7"/>
    <p:sldLayoutId id="2147483706" r:id="rId8"/>
    <p:sldLayoutId id="2147483698" r:id="rId9"/>
    <p:sldLayoutId id="2147483705" r:id="rId10"/>
    <p:sldLayoutId id="2147483695" r:id="rId11"/>
    <p:sldLayoutId id="2147483692" r:id="rId12"/>
    <p:sldLayoutId id="2147483693" r:id="rId13"/>
    <p:sldLayoutId id="2147483694" r:id="rId14"/>
    <p:sldLayoutId id="2147483716" r:id="rId15"/>
    <p:sldLayoutId id="2147483715" r:id="rId16"/>
    <p:sldLayoutId id="2147483721" r:id="rId17"/>
    <p:sldLayoutId id="2147483724" r:id="rId18"/>
    <p:sldLayoutId id="2147483710" r:id="rId19"/>
    <p:sldLayoutId id="2147483723" r:id="rId20"/>
    <p:sldLayoutId id="2147483711" r:id="rId21"/>
    <p:sldLayoutId id="2147483712" r:id="rId22"/>
    <p:sldLayoutId id="2147483725" r:id="rId2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1.sv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43.sv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6" Type="http://schemas.openxmlformats.org/officeDocument/2006/relationships/image" Target="../media/image42.png"/><Relationship Id="rId5" Type="http://schemas.openxmlformats.org/officeDocument/2006/relationships/image" Target="../media/image41.svg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43.sv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6" Type="http://schemas.openxmlformats.org/officeDocument/2006/relationships/image" Target="../media/image42.png"/><Relationship Id="rId5" Type="http://schemas.openxmlformats.org/officeDocument/2006/relationships/image" Target="../media/image41.svg"/><Relationship Id="rId4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1.xml"/><Relationship Id="rId1" Type="http://schemas.openxmlformats.org/officeDocument/2006/relationships/tags" Target="../tags/tag8.xml"/><Relationship Id="rId5" Type="http://schemas.openxmlformats.org/officeDocument/2006/relationships/image" Target="../media/image29.svg"/><Relationship Id="rId4" Type="http://schemas.openxmlformats.org/officeDocument/2006/relationships/image" Target="../media/image2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1.xml"/><Relationship Id="rId1" Type="http://schemas.openxmlformats.org/officeDocument/2006/relationships/tags" Target="../tags/tag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Relationship Id="rId4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1.sv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7" Type="http://schemas.openxmlformats.org/officeDocument/2006/relationships/image" Target="../media/image4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6.xml"/><Relationship Id="rId4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7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8.xml"/><Relationship Id="rId6" Type="http://schemas.openxmlformats.org/officeDocument/2006/relationships/image" Target="../media/image49.png"/><Relationship Id="rId5" Type="http://schemas.openxmlformats.org/officeDocument/2006/relationships/image" Target="../media/image50.png"/><Relationship Id="rId4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7" Type="http://schemas.openxmlformats.org/officeDocument/2006/relationships/image" Target="../media/image49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9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0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3.xml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49.png"/><Relationship Id="rId3" Type="http://schemas.openxmlformats.org/officeDocument/2006/relationships/notesSlide" Target="../notesSlides/notesSlide49.xml"/><Relationship Id="rId7" Type="http://schemas.openxmlformats.org/officeDocument/2006/relationships/image" Target="../media/image6.png"/><Relationship Id="rId12" Type="http://schemas.openxmlformats.org/officeDocument/2006/relationships/image" Target="../media/image55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44.xml"/><Relationship Id="rId6" Type="http://schemas.openxmlformats.org/officeDocument/2006/relationships/image" Target="../media/image3.svg"/><Relationship Id="rId11" Type="http://schemas.openxmlformats.org/officeDocument/2006/relationships/image" Target="../media/image46.png"/><Relationship Id="rId5" Type="http://schemas.openxmlformats.org/officeDocument/2006/relationships/image" Target="../media/image2.png"/><Relationship Id="rId10" Type="http://schemas.openxmlformats.org/officeDocument/2006/relationships/image" Target="../media/image54.svg"/><Relationship Id="rId4" Type="http://schemas.openxmlformats.org/officeDocument/2006/relationships/image" Target="../media/image52.png"/><Relationship Id="rId9" Type="http://schemas.openxmlformats.org/officeDocument/2006/relationships/image" Target="../media/image5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45.xml"/><Relationship Id="rId4" Type="http://schemas.openxmlformats.org/officeDocument/2006/relationships/image" Target="../media/image5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0.svg"/><Relationship Id="rId5" Type="http://schemas.openxmlformats.org/officeDocument/2006/relationships/image" Target="../media/image59.png"/><Relationship Id="rId4" Type="http://schemas.openxmlformats.org/officeDocument/2006/relationships/image" Target="../media/image58.sv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audio" Target="../media/media1.m4a"/><Relationship Id="rId7" Type="http://schemas.microsoft.com/office/2017/04/relationships/track" Target="../media/track1.vtt"/><Relationship Id="rId2" Type="http://schemas.microsoft.com/office/2007/relationships/media" Target="../media/media1.m4a"/><Relationship Id="rId1" Type="http://schemas.openxmlformats.org/officeDocument/2006/relationships/tags" Target="../tags/tag10.xml"/><Relationship Id="rId6" Type="http://schemas.openxmlformats.org/officeDocument/2006/relationships/image" Target="../media/image35.pn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E192CB3-B945-9406-F3AE-9F952F274A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705236"/>
            <a:ext cx="7997588" cy="545929"/>
          </a:xfrm>
        </p:spPr>
        <p:txBody>
          <a:bodyPr/>
          <a:lstStyle/>
          <a:p>
            <a:pPr algn="l"/>
            <a:r>
              <a:rPr lang="en-US" sz="800" b="1">
                <a:solidFill>
                  <a:schemeClr val="bg2"/>
                </a:solidFill>
              </a:rPr>
              <a:t>Slide 1 Explicit teaching Phase 17, Lesson 1 Soft g and c</a:t>
            </a:r>
            <a:endParaRPr lang="en-US" sz="800">
              <a:solidFill>
                <a:schemeClr val="bg2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3314942-F746-FCEA-CEE6-C329177DCF38}"/>
              </a:ext>
            </a:extLst>
          </p:cNvPr>
          <p:cNvSpPr txBox="1"/>
          <p:nvPr/>
        </p:nvSpPr>
        <p:spPr>
          <a:xfrm>
            <a:off x="275572" y="2867449"/>
            <a:ext cx="582042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/>
              <a:t>er </a:t>
            </a:r>
            <a:r>
              <a:rPr lang="en-GB" sz="2800" err="1"/>
              <a:t>ir</a:t>
            </a:r>
            <a:r>
              <a:rPr lang="en-GB" sz="2800"/>
              <a:t> </a:t>
            </a:r>
            <a:r>
              <a:rPr lang="en-GB" sz="2800" err="1"/>
              <a:t>ur</a:t>
            </a:r>
            <a:r>
              <a:rPr lang="en-GB" sz="2800"/>
              <a:t>   </a:t>
            </a:r>
          </a:p>
          <a:p>
            <a:pPr algn="ctr"/>
            <a:r>
              <a:rPr lang="en-GB" sz="2800"/>
              <a:t>schwa </a:t>
            </a:r>
          </a:p>
          <a:p>
            <a:pPr algn="ctr"/>
            <a:r>
              <a:rPr lang="en-US" sz="2800"/>
              <a:t>suffix -er  </a:t>
            </a:r>
          </a:p>
          <a:p>
            <a:pPr algn="ctr"/>
            <a:r>
              <a:rPr lang="en-GB" sz="2800"/>
              <a:t>always   friend   water    eyes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90F197-D46C-9CA8-EE12-3BF470C0CDC9}"/>
              </a:ext>
            </a:extLst>
          </p:cNvPr>
          <p:cNvSpPr txBox="1"/>
          <p:nvPr/>
        </p:nvSpPr>
        <p:spPr>
          <a:xfrm>
            <a:off x="5952708" y="3452225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AU" sz="3600" b="1"/>
              <a:t>Soft g and soft c</a:t>
            </a:r>
            <a:endParaRPr lang="en-AU" sz="3600" b="1">
              <a:solidFill>
                <a:srgbClr val="0E1E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48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E6C2D-4D62-496F-F3DE-95030E55A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52188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10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6E1D550-5A19-F54C-DDB6-CD6596D074E7}"/>
              </a:ext>
            </a:extLst>
          </p:cNvPr>
          <p:cNvSpPr txBox="1">
            <a:spLocks/>
          </p:cNvSpPr>
          <p:nvPr/>
        </p:nvSpPr>
        <p:spPr>
          <a:xfrm>
            <a:off x="423984" y="2747645"/>
            <a:ext cx="11906250" cy="120032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banker   camper   glider  </a:t>
            </a:r>
            <a:endParaRPr lang="en-AU" sz="8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36246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19051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11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5" name="Group 4" descr="swimmer, dryer, teacher">
            <a:extLst>
              <a:ext uri="{FF2B5EF4-FFF2-40B4-BE49-F238E27FC236}">
                <a16:creationId xmlns:a16="http://schemas.microsoft.com/office/drawing/2014/main" id="{8BE07859-4A46-7F7C-524A-74C085B2B805}"/>
              </a:ext>
            </a:extLst>
          </p:cNvPr>
          <p:cNvGrpSpPr/>
          <p:nvPr/>
        </p:nvGrpSpPr>
        <p:grpSpPr>
          <a:xfrm>
            <a:off x="476211" y="2110195"/>
            <a:ext cx="10934778" cy="2332810"/>
            <a:chOff x="562524" y="2017538"/>
            <a:chExt cx="10934778" cy="2332810"/>
          </a:xfrm>
        </p:grpSpPr>
        <p:pic>
          <p:nvPicPr>
            <p:cNvPr id="8" name="Picture 7" descr="swimmer">
              <a:extLst>
                <a:ext uri="{FF2B5EF4-FFF2-40B4-BE49-F238E27FC236}">
                  <a16:creationId xmlns:a16="http://schemas.microsoft.com/office/drawing/2014/main" id="{5061C29C-B541-22DE-E1E7-70B26B6D03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62524" y="2481147"/>
              <a:ext cx="2728472" cy="1809934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7022674-092A-3A50-F54F-00A2B22F57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322777" y="2481147"/>
              <a:ext cx="1869201" cy="1869201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CF11EF4-AA20-33C7-5A84-4C6436D6790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223759" y="2017538"/>
              <a:ext cx="2273543" cy="22735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814796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E6C2D-4D62-496F-F3DE-95030E55A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52188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12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4" name="Group 3" descr="always, water, eyes, friend">
            <a:extLst>
              <a:ext uri="{FF2B5EF4-FFF2-40B4-BE49-F238E27FC236}">
                <a16:creationId xmlns:a16="http://schemas.microsoft.com/office/drawing/2014/main" id="{3F80E059-B772-D12B-7541-6AF79FA0B3F1}"/>
              </a:ext>
            </a:extLst>
          </p:cNvPr>
          <p:cNvGrpSpPr/>
          <p:nvPr/>
        </p:nvGrpSpPr>
        <p:grpSpPr>
          <a:xfrm>
            <a:off x="285750" y="1758833"/>
            <a:ext cx="11906250" cy="3609249"/>
            <a:chOff x="285750" y="1783759"/>
            <a:chExt cx="11906250" cy="3609249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FE179C07-142F-C377-855B-E8F1C2CED437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4164980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eyes             friend</a:t>
              </a:r>
              <a:endParaRPr lang="en-AU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F70BD4BC-9758-05BC-547C-55CBE3DF9F70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1783759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always         water</a:t>
              </a:r>
              <a:endParaRPr lang="en-AU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86847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E5BD0B-E140-5477-BE01-F8F9AA3D41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52188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13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08D8FA-FE96-A24B-C1C6-457BC61E9ADE}"/>
              </a:ext>
            </a:extLst>
          </p:cNvPr>
          <p:cNvSpPr txBox="1">
            <a:spLocks/>
          </p:cNvSpPr>
          <p:nvPr/>
        </p:nvSpPr>
        <p:spPr>
          <a:xfrm>
            <a:off x="363508" y="1842456"/>
            <a:ext cx="11337955" cy="34440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6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My friend always opens her eyes when she does a whirl under the water. I keep my eyes tightly shut because the water hurts them.</a:t>
            </a:r>
            <a:r>
              <a:rPr lang="en-US" sz="6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597794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935530F-870A-B513-EF82-108017879D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19051"/>
            <a:ext cx="10515600" cy="1325563"/>
          </a:xfrm>
        </p:spPr>
        <p:txBody>
          <a:bodyPr>
            <a:normAutofit/>
          </a:bodyPr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14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473F7823-7FBA-6BB2-B000-1B045E7D1D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5525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636FF6-6F4F-360A-427A-483D0ED70D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769598"/>
            <a:ext cx="8973832" cy="1571097"/>
          </a:xfrm>
        </p:spPr>
        <p:txBody>
          <a:bodyPr/>
          <a:lstStyle/>
          <a:p>
            <a:r>
              <a:rPr lang="en-US" sz="800">
                <a:solidFill>
                  <a:schemeClr val="bg2"/>
                </a:solidFill>
                <a:latin typeface="+mn-lt"/>
              </a:rPr>
              <a:t>Slide 15 End of review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918919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CD6A97-6D38-BE47-BD52-3F22E3E5A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00201"/>
            <a:ext cx="10106526" cy="625578"/>
          </a:xfrm>
        </p:spPr>
        <p:txBody>
          <a:bodyPr/>
          <a:lstStyle/>
          <a:p>
            <a:r>
              <a:rPr lang="en-US" sz="800" b="0">
                <a:solidFill>
                  <a:schemeClr val="bg2"/>
                </a:solidFill>
              </a:rPr>
              <a:t>Slide 16 Learning intention and success criteria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6F79CC-9A8A-3573-D4AA-5B324082BC90}"/>
              </a:ext>
            </a:extLst>
          </p:cNvPr>
          <p:cNvSpPr txBox="1"/>
          <p:nvPr/>
        </p:nvSpPr>
        <p:spPr>
          <a:xfrm>
            <a:off x="958516" y="3618909"/>
            <a:ext cx="7527758" cy="193899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3000"/>
              <a:t>I will know I have been successful if I can: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/>
              <a:t>say the soft sounds for g and c</a:t>
            </a:r>
            <a:endParaRPr lang="en-US" sz="3000">
              <a:ea typeface="Calibri"/>
              <a:cs typeface="Calibri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/>
              <a:t>read words with soft g and soft c</a:t>
            </a:r>
            <a:endParaRPr lang="en-US" sz="3000">
              <a:ea typeface="Calibri"/>
              <a:cs typeface="Calibri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/>
              <a:t>write words with soft g and soft c.</a:t>
            </a:r>
            <a:endParaRPr lang="en-US" sz="3000">
              <a:ea typeface="Calibri"/>
              <a:cs typeface="Calibr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95741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97DF56-500D-0470-37DE-86FD33FCF3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548FE6-55E3-F367-CD82-CD78B67E19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219771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17 I</a:t>
            </a:r>
            <a:r>
              <a:rPr lang="en-US" sz="800" kern="1200" baseline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 do </a:t>
            </a:r>
            <a:endParaRPr lang="en-AU"/>
          </a:p>
        </p:txBody>
      </p:sp>
      <p:grpSp>
        <p:nvGrpSpPr>
          <p:cNvPr id="13" name="Group 12" descr="A picture of a girl called Cindy standing behind a fence. She is holding a block in her right hand with the letter g on it and a block in her left hand with the letter c on it. She has three buttons on her top with the letters e, i and y written on the buttons. She has two thought bubbles; one is thinking of the /j/ sound and the other is thinking of the /s/ sound.">
            <a:extLst>
              <a:ext uri="{FF2B5EF4-FFF2-40B4-BE49-F238E27FC236}">
                <a16:creationId xmlns:a16="http://schemas.microsoft.com/office/drawing/2014/main" id="{012C7113-3C81-1CD1-6450-15352D67A1CD}"/>
              </a:ext>
            </a:extLst>
          </p:cNvPr>
          <p:cNvGrpSpPr/>
          <p:nvPr/>
        </p:nvGrpSpPr>
        <p:grpSpPr>
          <a:xfrm>
            <a:off x="0" y="1229027"/>
            <a:ext cx="12191999" cy="5084105"/>
            <a:chOff x="0" y="1229027"/>
            <a:chExt cx="12191999" cy="5084105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800B3B5-F51A-020A-8233-6B36411533F5}"/>
                </a:ext>
              </a:extLst>
            </p:cNvPr>
            <p:cNvSpPr txBox="1"/>
            <p:nvPr/>
          </p:nvSpPr>
          <p:spPr>
            <a:xfrm>
              <a:off x="0" y="5082026"/>
              <a:ext cx="12191999" cy="12311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7400" u="sng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G</a:t>
              </a:r>
              <a:r>
                <a:rPr lang="en-US" sz="74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entle </a:t>
              </a:r>
              <a:r>
                <a:rPr lang="en-US" sz="7400" u="sng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C</a:t>
              </a:r>
              <a:r>
                <a:rPr lang="en-US" sz="74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indy at the fen</a:t>
              </a:r>
              <a:r>
                <a:rPr lang="en-US" sz="7400" u="sng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c</a:t>
              </a:r>
              <a:r>
                <a:rPr lang="en-US" sz="74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e</a:t>
              </a:r>
              <a:endParaRPr lang="en-AU" sz="7400" u="sng">
                <a:solidFill>
                  <a:srgbClr val="4557AD"/>
                </a:solidFill>
              </a:endParaRPr>
            </a:p>
          </p:txBody>
        </p:sp>
        <p:sp>
          <p:nvSpPr>
            <p:cNvPr id="5" name="Rounded Rectangle 2">
              <a:extLst>
                <a:ext uri="{FF2B5EF4-FFF2-40B4-BE49-F238E27FC236}">
                  <a16:creationId xmlns:a16="http://schemas.microsoft.com/office/drawing/2014/main" id="{48527A7A-3E1B-4CB4-B3D5-F7617C47B234}"/>
                </a:ext>
              </a:extLst>
            </p:cNvPr>
            <p:cNvSpPr/>
            <p:nvPr/>
          </p:nvSpPr>
          <p:spPr>
            <a:xfrm>
              <a:off x="347133" y="1229027"/>
              <a:ext cx="11557000" cy="4967191"/>
            </a:xfrm>
            <a:prstGeom prst="roundRect">
              <a:avLst>
                <a:gd name="adj" fmla="val 2269"/>
              </a:avLst>
            </a:prstGeom>
            <a:noFill/>
            <a:ln w="38100">
              <a:solidFill>
                <a:srgbClr val="D9ECE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937F89CB-0CC9-C1B6-8181-FF9196262F7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4156223" y="1229027"/>
              <a:ext cx="3575590" cy="2928577"/>
            </a:xfrm>
            <a:prstGeom prst="rect">
              <a:avLst/>
            </a:prstGeom>
          </p:spPr>
        </p:pic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47D61741-1C02-FA52-EEEA-401E1172EF0E}"/>
                </a:ext>
              </a:extLst>
            </p:cNvPr>
            <p:cNvGrpSpPr/>
            <p:nvPr/>
          </p:nvGrpSpPr>
          <p:grpSpPr>
            <a:xfrm>
              <a:off x="3768412" y="3740088"/>
              <a:ext cx="4351211" cy="1638718"/>
              <a:chOff x="3963786" y="4110215"/>
              <a:chExt cx="4351211" cy="1638718"/>
            </a:xfrm>
          </p:grpSpPr>
          <p:pic>
            <p:nvPicPr>
              <p:cNvPr id="6" name="Graphic 5" descr="Fence outline">
                <a:extLst>
                  <a:ext uri="{FF2B5EF4-FFF2-40B4-BE49-F238E27FC236}">
                    <a16:creationId xmlns:a16="http://schemas.microsoft.com/office/drawing/2014/main" id="{DA38C366-DD46-6F4C-4830-F92071FA468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6676279" y="4110215"/>
                <a:ext cx="1638718" cy="1638718"/>
              </a:xfrm>
              <a:prstGeom prst="rect">
                <a:avLst/>
              </a:prstGeom>
            </p:spPr>
          </p:pic>
          <p:pic>
            <p:nvPicPr>
              <p:cNvPr id="7" name="Graphic 6" descr="Fence outline">
                <a:extLst>
                  <a:ext uri="{FF2B5EF4-FFF2-40B4-BE49-F238E27FC236}">
                    <a16:creationId xmlns:a16="http://schemas.microsoft.com/office/drawing/2014/main" id="{24A2FE82-252B-9851-1C7C-32FDC2FBD6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3963786" y="4110215"/>
                <a:ext cx="1638718" cy="1638718"/>
              </a:xfrm>
              <a:prstGeom prst="rect">
                <a:avLst/>
              </a:prstGeom>
            </p:spPr>
          </p:pic>
          <p:pic>
            <p:nvPicPr>
              <p:cNvPr id="9" name="Graphic 8" descr="Fence outline">
                <a:extLst>
                  <a:ext uri="{FF2B5EF4-FFF2-40B4-BE49-F238E27FC236}">
                    <a16:creationId xmlns:a16="http://schemas.microsoft.com/office/drawing/2014/main" id="{8E0E4E7F-82E0-988F-0C9A-73580F2CD57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5310508" y="4110215"/>
                <a:ext cx="1638718" cy="1638718"/>
              </a:xfrm>
              <a:prstGeom prst="rect">
                <a:avLst/>
              </a:prstGeom>
            </p:spPr>
          </p:pic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41559389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9E3075-0FA1-4B86-8F4E-6EFD189B0C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CF852B-E146-A7BD-9AEC-11FB997F04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219771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18 I</a:t>
            </a:r>
            <a:r>
              <a:rPr lang="en-US" sz="800" kern="1200" baseline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 do </a:t>
            </a:r>
            <a:endParaRPr lang="en-AU"/>
          </a:p>
        </p:txBody>
      </p:sp>
      <p:grpSp>
        <p:nvGrpSpPr>
          <p:cNvPr id="11" name="Group 10" descr="A picture of a girl called Cindy standing behind a fence. She is holding a block in her right hand with the letter g on it and a block in her left hand with the letter c on it. She has three buttons on her top with the letters e, i and y written on the buttons. She has two thought bubbles; one is thinking of the /j/ sound and the other is thinking of the /s/ sound. The words underneath the picture say: Gentle Cindy at the fence. In this phrase the words Gentle Cindy are circled.">
            <a:extLst>
              <a:ext uri="{FF2B5EF4-FFF2-40B4-BE49-F238E27FC236}">
                <a16:creationId xmlns:a16="http://schemas.microsoft.com/office/drawing/2014/main" id="{0D521C40-B16E-F970-E409-2869A4DB8BAB}"/>
              </a:ext>
            </a:extLst>
          </p:cNvPr>
          <p:cNvGrpSpPr/>
          <p:nvPr/>
        </p:nvGrpSpPr>
        <p:grpSpPr>
          <a:xfrm>
            <a:off x="0" y="1229027"/>
            <a:ext cx="12191999" cy="5084105"/>
            <a:chOff x="0" y="1229027"/>
            <a:chExt cx="12191999" cy="5084105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7B7585E-8BD0-EEFE-0154-4095833A75EA}"/>
                </a:ext>
              </a:extLst>
            </p:cNvPr>
            <p:cNvSpPr txBox="1"/>
            <p:nvPr/>
          </p:nvSpPr>
          <p:spPr>
            <a:xfrm>
              <a:off x="0" y="5082026"/>
              <a:ext cx="12191999" cy="12311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7400" u="sng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G</a:t>
              </a:r>
              <a:r>
                <a:rPr lang="en-US" sz="74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entle </a:t>
              </a:r>
              <a:r>
                <a:rPr lang="en-US" sz="7400" u="sng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C</a:t>
              </a:r>
              <a:r>
                <a:rPr lang="en-US" sz="74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indy at the fen</a:t>
              </a:r>
              <a:r>
                <a:rPr lang="en-US" sz="7400" u="sng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c</a:t>
              </a:r>
              <a:r>
                <a:rPr lang="en-US" sz="74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e</a:t>
              </a:r>
              <a:endParaRPr lang="en-AU" sz="7400" u="sng">
                <a:solidFill>
                  <a:srgbClr val="4557AD"/>
                </a:solidFill>
              </a:endParaRPr>
            </a:p>
          </p:txBody>
        </p:sp>
        <p:sp>
          <p:nvSpPr>
            <p:cNvPr id="5" name="Rounded Rectangle 2" descr="A picture of a girl called Cindy standing behind a fence. She is holding a block in her right hand with the letter g on it and a block in her left hand with the letter c on it. She has three buttons on her top with the letters e, i and y written on the buttons. She has two thought bubbles; one is thinking of the /j/ sound and the other is thinking of the /s/ sound. The words underneath the picture say: Gentle Cindy at the fence. In this phrase the words Gentle Cindy are circled.">
              <a:extLst>
                <a:ext uri="{FF2B5EF4-FFF2-40B4-BE49-F238E27FC236}">
                  <a16:creationId xmlns:a16="http://schemas.microsoft.com/office/drawing/2014/main" id="{37EC96BE-EBFF-BA59-966D-33FE4E4A3A82}"/>
                </a:ext>
              </a:extLst>
            </p:cNvPr>
            <p:cNvSpPr/>
            <p:nvPr/>
          </p:nvSpPr>
          <p:spPr>
            <a:xfrm>
              <a:off x="347133" y="1283958"/>
              <a:ext cx="11557000" cy="4912260"/>
            </a:xfrm>
            <a:prstGeom prst="roundRect">
              <a:avLst>
                <a:gd name="adj" fmla="val 2269"/>
              </a:avLst>
            </a:prstGeom>
            <a:noFill/>
            <a:ln w="38100">
              <a:solidFill>
                <a:srgbClr val="D9ECE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Graphic 7" descr="A picture of a girl called Cindy standing behind a fence. She is holding a block in her right hand with the letter g on it and a block in her left hand with the letter c on it. She has three buttons on her top with the letters e, i and y written on the buttons. She has two thought bubbles; one is thinking of the /j/ sound and the other is thinking of the /s/ sound. ">
              <a:extLst>
                <a:ext uri="{FF2B5EF4-FFF2-40B4-BE49-F238E27FC236}">
                  <a16:creationId xmlns:a16="http://schemas.microsoft.com/office/drawing/2014/main" id="{171A5361-7E02-5CB0-016A-C124012C60C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4156223" y="1229027"/>
              <a:ext cx="3575590" cy="2928577"/>
            </a:xfrm>
            <a:prstGeom prst="rect">
              <a:avLst/>
            </a:prstGeom>
          </p:spPr>
        </p:pic>
        <p:grpSp>
          <p:nvGrpSpPr>
            <p:cNvPr id="10" name="Group 9" descr="fence">
              <a:extLst>
                <a:ext uri="{FF2B5EF4-FFF2-40B4-BE49-F238E27FC236}">
                  <a16:creationId xmlns:a16="http://schemas.microsoft.com/office/drawing/2014/main" id="{10C3FEAD-BD91-AEC7-D6EA-007754C0687B}"/>
                </a:ext>
              </a:extLst>
            </p:cNvPr>
            <p:cNvGrpSpPr/>
            <p:nvPr/>
          </p:nvGrpSpPr>
          <p:grpSpPr>
            <a:xfrm>
              <a:off x="3768412" y="3740088"/>
              <a:ext cx="4351211" cy="1638718"/>
              <a:chOff x="3963786" y="4110215"/>
              <a:chExt cx="4351211" cy="1638718"/>
            </a:xfrm>
          </p:grpSpPr>
          <p:pic>
            <p:nvPicPr>
              <p:cNvPr id="6" name="Graphic 5" descr="Fence outline">
                <a:extLst>
                  <a:ext uri="{FF2B5EF4-FFF2-40B4-BE49-F238E27FC236}">
                    <a16:creationId xmlns:a16="http://schemas.microsoft.com/office/drawing/2014/main" id="{77365E43-D03A-6ADE-23C4-848B5F66E70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6676279" y="4110215"/>
                <a:ext cx="1638718" cy="1638718"/>
              </a:xfrm>
              <a:prstGeom prst="rect">
                <a:avLst/>
              </a:prstGeom>
            </p:spPr>
          </p:pic>
          <p:pic>
            <p:nvPicPr>
              <p:cNvPr id="7" name="Graphic 6" descr="Fence outline">
                <a:extLst>
                  <a:ext uri="{FF2B5EF4-FFF2-40B4-BE49-F238E27FC236}">
                    <a16:creationId xmlns:a16="http://schemas.microsoft.com/office/drawing/2014/main" id="{CD39930D-DA4A-4828-6C13-8CCE89721B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3963786" y="4110215"/>
                <a:ext cx="1638718" cy="1638718"/>
              </a:xfrm>
              <a:prstGeom prst="rect">
                <a:avLst/>
              </a:prstGeom>
            </p:spPr>
          </p:pic>
          <p:pic>
            <p:nvPicPr>
              <p:cNvPr id="9" name="Graphic 8" descr="Fence outline">
                <a:extLst>
                  <a:ext uri="{FF2B5EF4-FFF2-40B4-BE49-F238E27FC236}">
                    <a16:creationId xmlns:a16="http://schemas.microsoft.com/office/drawing/2014/main" id="{54548158-626D-FCA0-7FE2-2B88AC063C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5310508" y="4110215"/>
                <a:ext cx="1638718" cy="1638718"/>
              </a:xfrm>
              <a:prstGeom prst="rect">
                <a:avLst/>
              </a:prstGeom>
            </p:spPr>
          </p:pic>
        </p:grpSp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E15326F4-AE8E-3C38-288E-22A3F3BFF5D9}"/>
                </a:ext>
              </a:extLst>
            </p:cNvPr>
            <p:cNvSpPr/>
            <p:nvPr/>
          </p:nvSpPr>
          <p:spPr>
            <a:xfrm>
              <a:off x="617543" y="5274922"/>
              <a:ext cx="5575495" cy="976227"/>
            </a:xfrm>
            <a:prstGeom prst="ellipse">
              <a:avLst/>
            </a:prstGeom>
            <a:noFill/>
            <a:ln w="38100">
              <a:solidFill>
                <a:srgbClr val="33C88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508148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B3DE614-2500-DDC6-79A7-93512B15B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219771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</a:rPr>
              <a:t>Slide</a:t>
            </a:r>
            <a:r>
              <a:rPr lang="en-US" sz="800" kern="1200">
                <a:solidFill>
                  <a:schemeClr val="bg2"/>
                </a:solidFill>
                <a:effectLst/>
                <a:latin typeface="+mn-lt"/>
              </a:rPr>
              <a:t> 19 I</a:t>
            </a:r>
            <a:r>
              <a:rPr lang="en-US" sz="800" kern="1200" baseline="0">
                <a:solidFill>
                  <a:schemeClr val="bg2"/>
                </a:solidFill>
                <a:effectLst/>
                <a:latin typeface="+mn-lt"/>
              </a:rPr>
              <a:t>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grpSp>
        <p:nvGrpSpPr>
          <p:cNvPr id="10" name="Group 9" descr="The letters g and c are written horizontally on the left-hand side and the letters e, i and y are written horizontally on the right-hand side.">
            <a:extLst>
              <a:ext uri="{FF2B5EF4-FFF2-40B4-BE49-F238E27FC236}">
                <a16:creationId xmlns:a16="http://schemas.microsoft.com/office/drawing/2014/main" id="{3BE481DF-2189-0604-1620-8D393EA5A2B7}"/>
              </a:ext>
            </a:extLst>
          </p:cNvPr>
          <p:cNvGrpSpPr/>
          <p:nvPr/>
        </p:nvGrpSpPr>
        <p:grpSpPr>
          <a:xfrm>
            <a:off x="4089817" y="447701"/>
            <a:ext cx="3682583" cy="5481534"/>
            <a:chOff x="3765967" y="638201"/>
            <a:chExt cx="3682583" cy="5481534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34C52257-2A7B-697F-1D74-F36BBA235E7A}"/>
                </a:ext>
              </a:extLst>
            </p:cNvPr>
            <p:cNvSpPr/>
            <p:nvPr/>
          </p:nvSpPr>
          <p:spPr>
            <a:xfrm>
              <a:off x="5943600" y="1514475"/>
              <a:ext cx="1504950" cy="4210050"/>
            </a:xfrm>
            <a:prstGeom prst="roundRect">
              <a:avLst/>
            </a:prstGeom>
            <a:noFill/>
            <a:ln>
              <a:solidFill>
                <a:srgbClr val="4857A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8800">
                  <a:solidFill>
                    <a:srgbClr val="4857A6"/>
                  </a:solidFill>
                </a:rPr>
                <a:t>e</a:t>
              </a:r>
            </a:p>
            <a:p>
              <a:pPr algn="ctr"/>
              <a:r>
                <a:rPr lang="en-AU" sz="8800" err="1">
                  <a:solidFill>
                    <a:srgbClr val="4857A6"/>
                  </a:solidFill>
                </a:rPr>
                <a:t>i</a:t>
              </a:r>
              <a:endParaRPr lang="en-AU" sz="8800">
                <a:solidFill>
                  <a:srgbClr val="4857A6"/>
                </a:solidFill>
              </a:endParaRPr>
            </a:p>
            <a:p>
              <a:pPr algn="ctr"/>
              <a:r>
                <a:rPr lang="en-AU" sz="8800">
                  <a:solidFill>
                    <a:srgbClr val="4857A6"/>
                  </a:solidFill>
                </a:rPr>
                <a:t>y</a:t>
              </a:r>
              <a:endParaRPr lang="en-AU">
                <a:solidFill>
                  <a:srgbClr val="4857A6"/>
                </a:solidFill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2D049C4-98A3-83A1-9200-35BBCF672A65}"/>
                </a:ext>
              </a:extLst>
            </p:cNvPr>
            <p:cNvSpPr txBox="1"/>
            <p:nvPr/>
          </p:nvSpPr>
          <p:spPr>
            <a:xfrm>
              <a:off x="3767216" y="638201"/>
              <a:ext cx="1504950" cy="34317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9900">
                  <a:solidFill>
                    <a:srgbClr val="4857A6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g</a:t>
              </a:r>
            </a:p>
            <a:p>
              <a:endParaRPr lang="en-AU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363C2EA-30C1-9414-BA57-B5DB61A83A45}"/>
                </a:ext>
              </a:extLst>
            </p:cNvPr>
            <p:cNvSpPr txBox="1"/>
            <p:nvPr/>
          </p:nvSpPr>
          <p:spPr>
            <a:xfrm>
              <a:off x="3765967" y="2965025"/>
              <a:ext cx="1504950" cy="31547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9900">
                  <a:solidFill>
                    <a:srgbClr val="4857A6"/>
                  </a:solidFill>
                  <a:latin typeface="Tenorite"/>
                  <a:ea typeface="Verdana"/>
                </a:rPr>
                <a:t>c</a:t>
              </a:r>
              <a:endParaRPr lang="en-AU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92901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703F5-54EA-1A0D-EF89-8E5768C88B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285875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 Review you do</a:t>
            </a:r>
            <a:endParaRPr lang="en-AU"/>
          </a:p>
        </p:txBody>
      </p:sp>
      <p:grpSp>
        <p:nvGrpSpPr>
          <p:cNvPr id="5" name="Group 4" descr="Letters er ir and ur above a picture. The picture is of a girl holding a hurt bird in her arms. She is looking down at the bird with a sad look and the bird has two band-aids on it. The words underneath say: Her bird is hurt.">
            <a:extLst>
              <a:ext uri="{FF2B5EF4-FFF2-40B4-BE49-F238E27FC236}">
                <a16:creationId xmlns:a16="http://schemas.microsoft.com/office/drawing/2014/main" id="{3B4ED2E0-4317-012C-6726-77A43E1E47C7}"/>
              </a:ext>
            </a:extLst>
          </p:cNvPr>
          <p:cNvGrpSpPr/>
          <p:nvPr/>
        </p:nvGrpSpPr>
        <p:grpSpPr>
          <a:xfrm>
            <a:off x="0" y="533264"/>
            <a:ext cx="12192000" cy="5822366"/>
            <a:chOff x="0" y="533264"/>
            <a:chExt cx="12192000" cy="5822366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1297250-99A9-D400-3FFC-AFCBF59F9451}"/>
                </a:ext>
              </a:extLst>
            </p:cNvPr>
            <p:cNvSpPr txBox="1"/>
            <p:nvPr/>
          </p:nvSpPr>
          <p:spPr>
            <a:xfrm>
              <a:off x="1" y="5124524"/>
              <a:ext cx="12191999" cy="12311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74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H</a:t>
              </a:r>
              <a:r>
                <a:rPr lang="en-US" sz="7400" u="sng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er</a:t>
              </a:r>
              <a:r>
                <a:rPr lang="en-US" sz="74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b</a:t>
              </a:r>
              <a:r>
                <a:rPr lang="en-US" sz="7400" u="sng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ir</a:t>
              </a:r>
              <a:r>
                <a:rPr lang="en-US" sz="74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d is h</a:t>
              </a:r>
              <a:r>
                <a:rPr lang="en-US" sz="7400" u="sng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ur</a:t>
              </a:r>
              <a:r>
                <a:rPr lang="en-US" sz="74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t.</a:t>
              </a:r>
              <a:endParaRPr lang="en-AU" sz="7400" u="sng">
                <a:solidFill>
                  <a:srgbClr val="4557AD"/>
                </a:solidFill>
              </a:endParaRPr>
            </a:p>
          </p:txBody>
        </p:sp>
        <p:sp>
          <p:nvSpPr>
            <p:cNvPr id="9" name="Rounded Rectangle 2">
              <a:extLst>
                <a:ext uri="{FF2B5EF4-FFF2-40B4-BE49-F238E27FC236}">
                  <a16:creationId xmlns:a16="http://schemas.microsoft.com/office/drawing/2014/main" id="{F4F75782-1C16-EBB0-EB04-E4B00C0BEACC}"/>
                </a:ext>
              </a:extLst>
            </p:cNvPr>
            <p:cNvSpPr/>
            <p:nvPr/>
          </p:nvSpPr>
          <p:spPr>
            <a:xfrm>
              <a:off x="1961606" y="2024482"/>
              <a:ext cx="8268789" cy="4331148"/>
            </a:xfrm>
            <a:prstGeom prst="roundRect">
              <a:avLst>
                <a:gd name="adj" fmla="val 2269"/>
              </a:avLst>
            </a:prstGeom>
            <a:noFill/>
            <a:ln w="38100">
              <a:solidFill>
                <a:srgbClr val="D9ECE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" name="Graphic 2">
              <a:extLst>
                <a:ext uri="{FF2B5EF4-FFF2-40B4-BE49-F238E27FC236}">
                  <a16:creationId xmlns:a16="http://schemas.microsoft.com/office/drawing/2014/main" id="{52B13EAD-1075-E7CF-D669-373E1C89610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4955397" y="2191410"/>
              <a:ext cx="2281207" cy="3269731"/>
            </a:xfrm>
            <a:prstGeom prst="rect">
              <a:avLst/>
            </a:prstGeom>
          </p:spPr>
        </p:pic>
        <p:sp>
          <p:nvSpPr>
            <p:cNvPr id="4" name="Content Placeholder 2">
              <a:extLst>
                <a:ext uri="{FF2B5EF4-FFF2-40B4-BE49-F238E27FC236}">
                  <a16:creationId xmlns:a16="http://schemas.microsoft.com/office/drawing/2014/main" id="{10C70962-6AC5-8DAA-0DA4-9B2C2B63FB13}"/>
                </a:ext>
              </a:extLst>
            </p:cNvPr>
            <p:cNvSpPr txBox="1">
              <a:spLocks/>
            </p:cNvSpPr>
            <p:nvPr/>
          </p:nvSpPr>
          <p:spPr>
            <a:xfrm>
              <a:off x="0" y="533264"/>
              <a:ext cx="12192000" cy="165814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1000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 er </a:t>
              </a:r>
              <a:r>
                <a:rPr lang="en-US" sz="11000" err="1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ir</a:t>
              </a:r>
              <a:r>
                <a:rPr lang="en-US" sz="11000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 </a:t>
              </a:r>
              <a:r>
                <a:rPr lang="en-US" sz="11000" err="1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ur</a:t>
              </a:r>
              <a:endParaRPr lang="en-AU" sz="11000">
                <a:solidFill>
                  <a:srgbClr val="4557AD"/>
                </a:solidFill>
                <a:latin typeface="Tenorite" pitchFamily="2" charset="0"/>
                <a:cs typeface="Arial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23016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C9F7A25-0774-C930-9842-15FFE0D904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53818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20 We do </a:t>
            </a:r>
            <a:endParaRPr lang="en-AU"/>
          </a:p>
        </p:txBody>
      </p:sp>
      <p:grpSp>
        <p:nvGrpSpPr>
          <p:cNvPr id="2" name="Group 1" descr="The letters g and c are written horizontally on the left-hand side and the letters e, i and y are written horizontally on the right-hand side.">
            <a:extLst>
              <a:ext uri="{FF2B5EF4-FFF2-40B4-BE49-F238E27FC236}">
                <a16:creationId xmlns:a16="http://schemas.microsoft.com/office/drawing/2014/main" id="{96F2D0A3-4AB3-9F10-3B66-456F50C6EA22}"/>
              </a:ext>
            </a:extLst>
          </p:cNvPr>
          <p:cNvGrpSpPr/>
          <p:nvPr/>
        </p:nvGrpSpPr>
        <p:grpSpPr>
          <a:xfrm>
            <a:off x="4089817" y="447701"/>
            <a:ext cx="3682583" cy="5481534"/>
            <a:chOff x="3765967" y="638201"/>
            <a:chExt cx="3682583" cy="5481534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591E2D4B-47C1-F2A2-3738-E0C7EDCF0F3F}"/>
                </a:ext>
              </a:extLst>
            </p:cNvPr>
            <p:cNvSpPr/>
            <p:nvPr/>
          </p:nvSpPr>
          <p:spPr>
            <a:xfrm>
              <a:off x="5943600" y="1514475"/>
              <a:ext cx="1504950" cy="4210050"/>
            </a:xfrm>
            <a:prstGeom prst="roundRect">
              <a:avLst/>
            </a:prstGeom>
            <a:noFill/>
            <a:ln>
              <a:solidFill>
                <a:srgbClr val="4857A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sz="8800">
                  <a:solidFill>
                    <a:srgbClr val="4857A6"/>
                  </a:solidFill>
                </a:rPr>
                <a:t>e</a:t>
              </a:r>
            </a:p>
            <a:p>
              <a:pPr algn="ctr"/>
              <a:r>
                <a:rPr lang="en-AU" sz="8800" err="1">
                  <a:solidFill>
                    <a:srgbClr val="4857A6"/>
                  </a:solidFill>
                </a:rPr>
                <a:t>i</a:t>
              </a:r>
              <a:endParaRPr lang="en-AU" sz="8800">
                <a:solidFill>
                  <a:srgbClr val="4857A6"/>
                </a:solidFill>
              </a:endParaRPr>
            </a:p>
            <a:p>
              <a:pPr algn="ctr"/>
              <a:r>
                <a:rPr lang="en-AU" sz="8800">
                  <a:solidFill>
                    <a:srgbClr val="4857A6"/>
                  </a:solidFill>
                </a:rPr>
                <a:t>y</a:t>
              </a:r>
              <a:endParaRPr lang="en-AU">
                <a:solidFill>
                  <a:srgbClr val="4857A6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894064A-FA37-4646-7EBE-A9C2FC18947D}"/>
                </a:ext>
              </a:extLst>
            </p:cNvPr>
            <p:cNvSpPr txBox="1"/>
            <p:nvPr/>
          </p:nvSpPr>
          <p:spPr>
            <a:xfrm>
              <a:off x="3767216" y="638201"/>
              <a:ext cx="1504950" cy="34317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9900">
                  <a:solidFill>
                    <a:srgbClr val="4857A6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g</a:t>
              </a:r>
            </a:p>
            <a:p>
              <a:endParaRPr lang="en-AU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6253FE8-CE72-93E9-CF47-4A4AFCACD22E}"/>
                </a:ext>
              </a:extLst>
            </p:cNvPr>
            <p:cNvSpPr txBox="1"/>
            <p:nvPr/>
          </p:nvSpPr>
          <p:spPr>
            <a:xfrm>
              <a:off x="3765967" y="2965025"/>
              <a:ext cx="1504950" cy="31547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9900">
                  <a:solidFill>
                    <a:srgbClr val="4857A6"/>
                  </a:solidFill>
                  <a:latin typeface="Tenorite"/>
                  <a:ea typeface="Verdana"/>
                </a:rPr>
                <a:t>c</a:t>
              </a:r>
              <a:endParaRPr lang="en-AU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686660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74CADB-9446-6068-C140-A7F6504762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53818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21 I do</a:t>
            </a:r>
            <a:endParaRPr lang="en-AU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56A2EF2-4C2B-03F5-1160-C984B8D52B2E}"/>
              </a:ext>
            </a:extLst>
          </p:cNvPr>
          <p:cNvSpPr txBox="1">
            <a:spLocks/>
          </p:cNvSpPr>
          <p:nvPr/>
        </p:nvSpPr>
        <p:spPr>
          <a:xfrm>
            <a:off x="285750" y="1485247"/>
            <a:ext cx="11906250" cy="180049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gel </a:t>
            </a:r>
            <a:endParaRPr lang="en-AU" sz="12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16079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5192AA-313B-F287-8605-DEDF0E5D67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99D245-CF9C-FDA8-1077-45918CD9D7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53818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22 I do </a:t>
            </a:r>
            <a:endParaRPr lang="en-AU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C27397E-30AD-7392-319F-FC4F1BB2F82A}"/>
              </a:ext>
            </a:extLst>
          </p:cNvPr>
          <p:cNvSpPr txBox="1">
            <a:spLocks/>
          </p:cNvSpPr>
          <p:nvPr/>
        </p:nvSpPr>
        <p:spPr>
          <a:xfrm>
            <a:off x="285750" y="1485247"/>
            <a:ext cx="11906250" cy="180049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gel     ginger</a:t>
            </a:r>
            <a:endParaRPr lang="en-AU" sz="12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405964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90D6E0-7734-684A-4889-0889A1968D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A5F4B9-3EBC-49D1-D383-3A2E8BB76F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53818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23 I do 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DAD74E-F087-EF09-15A2-6263FFA4BE8B}"/>
              </a:ext>
            </a:extLst>
          </p:cNvPr>
          <p:cNvSpPr txBox="1">
            <a:spLocks/>
          </p:cNvSpPr>
          <p:nvPr/>
        </p:nvSpPr>
        <p:spPr>
          <a:xfrm>
            <a:off x="285750" y="3904345"/>
            <a:ext cx="11906250" cy="180049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gym</a:t>
            </a:r>
            <a:endParaRPr lang="en-AU" sz="12000">
              <a:solidFill>
                <a:srgbClr val="4557AD"/>
              </a:solidFill>
              <a:latin typeface="Tenorite"/>
              <a:ea typeface="Verdana"/>
              <a:cs typeface="Verdana" panose="020B060403050404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CE27298-E2AD-66C9-56A3-15D5D732CB1D}"/>
              </a:ext>
            </a:extLst>
          </p:cNvPr>
          <p:cNvSpPr txBox="1">
            <a:spLocks/>
          </p:cNvSpPr>
          <p:nvPr/>
        </p:nvSpPr>
        <p:spPr>
          <a:xfrm>
            <a:off x="285750" y="1485247"/>
            <a:ext cx="11906250" cy="180049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gel     ginger</a:t>
            </a:r>
            <a:endParaRPr lang="en-AU" sz="12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50195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9F73C1-A353-2DD6-9773-C63B1D6D17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7B549B-62D7-E97A-C4D8-49333FD4D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53818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24 I do </a:t>
            </a:r>
            <a:endParaRPr lang="en-AU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FBCF5BC-7BA0-1E8B-2BC9-DF0413E98BE3}"/>
              </a:ext>
            </a:extLst>
          </p:cNvPr>
          <p:cNvSpPr txBox="1">
            <a:spLocks/>
          </p:cNvSpPr>
          <p:nvPr/>
        </p:nvSpPr>
        <p:spPr>
          <a:xfrm>
            <a:off x="285750" y="3904345"/>
            <a:ext cx="11906250" cy="180049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gym   germ</a:t>
            </a:r>
            <a:endParaRPr lang="en-AU" sz="12000">
              <a:solidFill>
                <a:srgbClr val="4557AD"/>
              </a:solidFill>
              <a:latin typeface="Tenorite"/>
              <a:ea typeface="Verdana"/>
              <a:cs typeface="Verdana" panose="020B060403050404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4D50857-83A4-137D-9D7E-99D2A6272638}"/>
              </a:ext>
            </a:extLst>
          </p:cNvPr>
          <p:cNvSpPr txBox="1">
            <a:spLocks/>
          </p:cNvSpPr>
          <p:nvPr/>
        </p:nvSpPr>
        <p:spPr>
          <a:xfrm>
            <a:off x="285750" y="1485247"/>
            <a:ext cx="11906250" cy="180049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gel     ginger</a:t>
            </a:r>
            <a:endParaRPr lang="en-AU" sz="12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879651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12F5E4E-5A13-57FE-48C2-DEF3DD4A04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53818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25 We do</a:t>
            </a:r>
            <a:r>
              <a:rPr lang="en-US" sz="800" kern="1200" baseline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 </a:t>
            </a:r>
            <a:endParaRPr lang="en-AU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29EF000F-6F8E-5310-62E2-88324773A1AB}"/>
              </a:ext>
            </a:extLst>
          </p:cNvPr>
          <p:cNvSpPr txBox="1">
            <a:spLocks/>
          </p:cNvSpPr>
          <p:nvPr/>
        </p:nvSpPr>
        <p:spPr>
          <a:xfrm>
            <a:off x="285750" y="1485247"/>
            <a:ext cx="11906250" cy="180049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gem    </a:t>
            </a:r>
            <a:endParaRPr lang="en-AU" sz="12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31614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FF05E2-E15F-8B04-AB3D-03BDB4CFBE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53818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26 We do</a:t>
            </a:r>
            <a:endParaRPr lang="en-AU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7F060BF-9048-4D80-78EA-6B0A1E173DE0}"/>
              </a:ext>
            </a:extLst>
          </p:cNvPr>
          <p:cNvSpPr txBox="1">
            <a:spLocks/>
          </p:cNvSpPr>
          <p:nvPr/>
        </p:nvSpPr>
        <p:spPr>
          <a:xfrm>
            <a:off x="285750" y="1485247"/>
            <a:ext cx="11906250" cy="180049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gem        magic</a:t>
            </a:r>
            <a:endParaRPr lang="en-AU" sz="12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421994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B96F2F3-9342-B133-1B1E-9141B297D1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53818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27 We do</a:t>
            </a:r>
            <a:endParaRPr lang="en-AU"/>
          </a:p>
        </p:txBody>
      </p:sp>
      <p:grpSp>
        <p:nvGrpSpPr>
          <p:cNvPr id="7" name="Group 6" descr="gem, magic, energy">
            <a:extLst>
              <a:ext uri="{FF2B5EF4-FFF2-40B4-BE49-F238E27FC236}">
                <a16:creationId xmlns:a16="http://schemas.microsoft.com/office/drawing/2014/main" id="{408B313A-5A97-008F-7EF2-44A29FD4FA39}"/>
              </a:ext>
            </a:extLst>
          </p:cNvPr>
          <p:cNvGrpSpPr/>
          <p:nvPr/>
        </p:nvGrpSpPr>
        <p:grpSpPr>
          <a:xfrm>
            <a:off x="285750" y="1485247"/>
            <a:ext cx="11906250" cy="4173424"/>
            <a:chOff x="285750" y="1485247"/>
            <a:chExt cx="11906250" cy="4173424"/>
          </a:xfrm>
        </p:grpSpPr>
        <p:sp>
          <p:nvSpPr>
            <p:cNvPr id="8" name="Content Placeholder 2">
              <a:extLst>
                <a:ext uri="{FF2B5EF4-FFF2-40B4-BE49-F238E27FC236}">
                  <a16:creationId xmlns:a16="http://schemas.microsoft.com/office/drawing/2014/main" id="{1313B244-5BEB-B095-890D-26C4285AC79E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3904345"/>
              <a:ext cx="11906250" cy="175432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200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energy</a:t>
              </a:r>
              <a:endParaRPr lang="en-AU" sz="1200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endParaRPr>
            </a:p>
          </p:txBody>
        </p:sp>
        <p:sp>
          <p:nvSpPr>
            <p:cNvPr id="9" name="Content Placeholder 2">
              <a:extLst>
                <a:ext uri="{FF2B5EF4-FFF2-40B4-BE49-F238E27FC236}">
                  <a16:creationId xmlns:a16="http://schemas.microsoft.com/office/drawing/2014/main" id="{6ADB2BE3-D724-C468-1717-A2FA653A8C37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1485247"/>
              <a:ext cx="11906250" cy="1800493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200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gem        magic</a:t>
              </a:r>
              <a:endParaRPr lang="en-AU" sz="12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614708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EC5834-2AD8-DFE6-4DE6-0AFC257FA4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D6B1A97-A768-8788-64C7-3DCD93215E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53818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28 We do</a:t>
            </a:r>
            <a:endParaRPr lang="en-AU"/>
          </a:p>
        </p:txBody>
      </p:sp>
      <p:grpSp>
        <p:nvGrpSpPr>
          <p:cNvPr id="2" name="Group 1" descr="gem, magic, energy, germy">
            <a:extLst>
              <a:ext uri="{FF2B5EF4-FFF2-40B4-BE49-F238E27FC236}">
                <a16:creationId xmlns:a16="http://schemas.microsoft.com/office/drawing/2014/main" id="{78C044F3-D2D1-1105-1DAF-BF4BD1865738}"/>
              </a:ext>
            </a:extLst>
          </p:cNvPr>
          <p:cNvGrpSpPr/>
          <p:nvPr/>
        </p:nvGrpSpPr>
        <p:grpSpPr>
          <a:xfrm>
            <a:off x="285750" y="1485247"/>
            <a:ext cx="11906250" cy="4173424"/>
            <a:chOff x="285750" y="1485247"/>
            <a:chExt cx="11906250" cy="4173424"/>
          </a:xfrm>
        </p:grpSpPr>
        <p:sp>
          <p:nvSpPr>
            <p:cNvPr id="4" name="Content Placeholder 2">
              <a:extLst>
                <a:ext uri="{FF2B5EF4-FFF2-40B4-BE49-F238E27FC236}">
                  <a16:creationId xmlns:a16="http://schemas.microsoft.com/office/drawing/2014/main" id="{4DADBFE6-913B-A047-7BA4-62785A82AA80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3904345"/>
              <a:ext cx="11906250" cy="175432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200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energy    germy</a:t>
              </a:r>
              <a:endParaRPr lang="en-AU" sz="1200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endParaRPr>
            </a:p>
          </p:txBody>
        </p:sp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0CD22A7B-D541-F649-FF65-59E7DB21FA18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1485247"/>
              <a:ext cx="11906250" cy="1800493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200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gem        magic</a:t>
              </a:r>
              <a:endParaRPr lang="en-AU" sz="12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7449698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88545-BCD1-F0E1-A22D-0E8891C39D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5FAF40-778A-3602-8F40-7909895BA9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53818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29 I do</a:t>
            </a:r>
            <a:endParaRPr lang="en-AU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0F7A896-0462-7144-857D-4886D64E6674}"/>
              </a:ext>
            </a:extLst>
          </p:cNvPr>
          <p:cNvSpPr txBox="1">
            <a:spLocks/>
          </p:cNvSpPr>
          <p:nvPr/>
        </p:nvSpPr>
        <p:spPr>
          <a:xfrm>
            <a:off x="285750" y="1485247"/>
            <a:ext cx="11906250" cy="161582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cell</a:t>
            </a:r>
            <a:endParaRPr lang="en-AU" sz="11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62281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459979-545E-1AD9-9127-8D83178781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3AC8D7-4EE1-5DF4-B6AA-B8E9CA0510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285875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 Review You do</a:t>
            </a:r>
            <a:endParaRPr lang="en-AU"/>
          </a:p>
        </p:txBody>
      </p:sp>
      <p:grpSp>
        <p:nvGrpSpPr>
          <p:cNvPr id="6" name="Group 5" descr="ir, er">
            <a:extLst>
              <a:ext uri="{FF2B5EF4-FFF2-40B4-BE49-F238E27FC236}">
                <a16:creationId xmlns:a16="http://schemas.microsoft.com/office/drawing/2014/main" id="{7040DD52-EC40-5481-21DD-C10513CD0D61}"/>
              </a:ext>
            </a:extLst>
          </p:cNvPr>
          <p:cNvGrpSpPr/>
          <p:nvPr/>
        </p:nvGrpSpPr>
        <p:grpSpPr>
          <a:xfrm>
            <a:off x="632114" y="2136338"/>
            <a:ext cx="6324600" cy="2585323"/>
            <a:chOff x="590550" y="1300876"/>
            <a:chExt cx="6324600" cy="2585323"/>
          </a:xfrm>
        </p:grpSpPr>
        <p:sp>
          <p:nvSpPr>
            <p:cNvPr id="8" name="Content Placeholder 3">
              <a:extLst>
                <a:ext uri="{FF2B5EF4-FFF2-40B4-BE49-F238E27FC236}">
                  <a16:creationId xmlns:a16="http://schemas.microsoft.com/office/drawing/2014/main" id="{FC49318C-EC8F-0F2E-AB4A-498915E0F675}"/>
                </a:ext>
              </a:extLst>
            </p:cNvPr>
            <p:cNvSpPr txBox="1">
              <a:spLocks/>
            </p:cNvSpPr>
            <p:nvPr/>
          </p:nvSpPr>
          <p:spPr>
            <a:xfrm>
              <a:off x="590550" y="1300876"/>
              <a:ext cx="3314700" cy="2585323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8000" err="1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ir</a:t>
              </a:r>
              <a:endParaRPr lang="en-AU" sz="1800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2" name="Content Placeholder 3">
              <a:extLst>
                <a:ext uri="{FF2B5EF4-FFF2-40B4-BE49-F238E27FC236}">
                  <a16:creationId xmlns:a16="http://schemas.microsoft.com/office/drawing/2014/main" id="{F05A4E3C-C21E-1F18-57E5-D0841288F629}"/>
                </a:ext>
              </a:extLst>
            </p:cNvPr>
            <p:cNvSpPr txBox="1">
              <a:spLocks/>
            </p:cNvSpPr>
            <p:nvPr/>
          </p:nvSpPr>
          <p:spPr>
            <a:xfrm>
              <a:off x="3600450" y="1300876"/>
              <a:ext cx="3314700" cy="2585323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800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er</a:t>
              </a:r>
              <a:endParaRPr lang="en-AU" sz="1800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B55449A1-85B0-8896-56CF-E482333A0181}"/>
              </a:ext>
            </a:extLst>
          </p:cNvPr>
          <p:cNvSpPr txBox="1">
            <a:spLocks/>
          </p:cNvSpPr>
          <p:nvPr/>
        </p:nvSpPr>
        <p:spPr>
          <a:xfrm>
            <a:off x="6956714" y="2136337"/>
            <a:ext cx="3314700" cy="2585323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900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8000" err="1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ur</a:t>
            </a:r>
            <a:endParaRPr lang="en-AU" sz="18000">
              <a:solidFill>
                <a:srgbClr val="4857A6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649664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E083F5-DE18-2CDB-0AC8-F707766F47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745E89-05DF-8E23-7AAF-491127FF79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53818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30 I do </a:t>
            </a:r>
            <a:endParaRPr lang="en-AU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50FD3BA-BAFC-1FB4-7C80-1C54A2E206EE}"/>
              </a:ext>
            </a:extLst>
          </p:cNvPr>
          <p:cNvSpPr txBox="1">
            <a:spLocks/>
          </p:cNvSpPr>
          <p:nvPr/>
        </p:nvSpPr>
        <p:spPr>
          <a:xfrm>
            <a:off x="285750" y="1485247"/>
            <a:ext cx="11906250" cy="161582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cell         exercise</a:t>
            </a:r>
            <a:endParaRPr lang="en-AU" sz="11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168485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8BE84E-CC62-AD96-341F-B6E59EF439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C04B9F-5BB1-CD8B-4A4E-AF913CEE67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53818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31 I do </a:t>
            </a:r>
            <a:endParaRPr lang="en-AU"/>
          </a:p>
        </p:txBody>
      </p:sp>
      <p:grpSp>
        <p:nvGrpSpPr>
          <p:cNvPr id="8" name="Group 7" descr="cell, exercise, cyclone">
            <a:extLst>
              <a:ext uri="{FF2B5EF4-FFF2-40B4-BE49-F238E27FC236}">
                <a16:creationId xmlns:a16="http://schemas.microsoft.com/office/drawing/2014/main" id="{9C93EE29-6BC8-EAEB-B335-EE51DED26AE7}"/>
              </a:ext>
            </a:extLst>
          </p:cNvPr>
          <p:cNvGrpSpPr/>
          <p:nvPr/>
        </p:nvGrpSpPr>
        <p:grpSpPr>
          <a:xfrm>
            <a:off x="285750" y="1485247"/>
            <a:ext cx="11906250" cy="4034925"/>
            <a:chOff x="285750" y="1485247"/>
            <a:chExt cx="11906250" cy="4034925"/>
          </a:xfrm>
        </p:grpSpPr>
        <p:sp>
          <p:nvSpPr>
            <p:cNvPr id="9" name="Content Placeholder 2">
              <a:extLst>
                <a:ext uri="{FF2B5EF4-FFF2-40B4-BE49-F238E27FC236}">
                  <a16:creationId xmlns:a16="http://schemas.microsoft.com/office/drawing/2014/main" id="{FFD47FA8-795A-1219-2DBF-A57FBA003396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3904345"/>
              <a:ext cx="11906250" cy="1615827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100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cyclone</a:t>
              </a:r>
              <a:endParaRPr lang="en-AU" sz="1100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endParaRPr>
            </a:p>
          </p:txBody>
        </p:sp>
        <p:sp>
          <p:nvSpPr>
            <p:cNvPr id="10" name="Content Placeholder 2">
              <a:extLst>
                <a:ext uri="{FF2B5EF4-FFF2-40B4-BE49-F238E27FC236}">
                  <a16:creationId xmlns:a16="http://schemas.microsoft.com/office/drawing/2014/main" id="{96AFBD70-1A5E-72F3-2816-D8E387B6CC22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1485247"/>
              <a:ext cx="11906250" cy="1615827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100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cell         exercise</a:t>
              </a:r>
              <a:endParaRPr lang="en-AU" sz="11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7106228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8672CD-5760-40C9-5F7A-686E063F0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550DDB-59AE-6892-2D20-183D94CBD7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53818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32 I do </a:t>
            </a:r>
            <a:endParaRPr lang="en-AU"/>
          </a:p>
        </p:txBody>
      </p:sp>
      <p:grpSp>
        <p:nvGrpSpPr>
          <p:cNvPr id="3" name="Group 2" descr="cell, exercise, cyclone, pencil">
            <a:extLst>
              <a:ext uri="{FF2B5EF4-FFF2-40B4-BE49-F238E27FC236}">
                <a16:creationId xmlns:a16="http://schemas.microsoft.com/office/drawing/2014/main" id="{C006C237-9963-41C9-BCCE-4AB0B92B679A}"/>
              </a:ext>
            </a:extLst>
          </p:cNvPr>
          <p:cNvGrpSpPr/>
          <p:nvPr/>
        </p:nvGrpSpPr>
        <p:grpSpPr>
          <a:xfrm>
            <a:off x="285750" y="1485247"/>
            <a:ext cx="11906250" cy="4034925"/>
            <a:chOff x="285750" y="1485247"/>
            <a:chExt cx="11906250" cy="4034925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6601954D-AF4A-2490-C923-123AB91E2E6E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3904345"/>
              <a:ext cx="11906250" cy="1615827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100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cyclone   pencil</a:t>
              </a:r>
              <a:endParaRPr lang="en-AU" sz="1100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endParaRPr>
            </a:p>
          </p:txBody>
        </p:sp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B68C869E-C16E-6630-6832-C5AE311E9B5D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1485247"/>
              <a:ext cx="11906250" cy="1615827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100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cell         exercise</a:t>
              </a:r>
              <a:endParaRPr lang="en-AU" sz="11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7486421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09B916-25F5-8F50-13B6-25A0426794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4517882-A408-3ECF-B302-E9A54D6406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53818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33 We do</a:t>
            </a:r>
            <a:r>
              <a:rPr lang="en-US" sz="800" kern="1200" baseline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 </a:t>
            </a:r>
            <a:endParaRPr lang="en-AU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4C3C15D-FA2E-22A5-B0F6-D500908B14BE}"/>
              </a:ext>
            </a:extLst>
          </p:cNvPr>
          <p:cNvSpPr txBox="1">
            <a:spLocks/>
          </p:cNvSpPr>
          <p:nvPr/>
        </p:nvSpPr>
        <p:spPr>
          <a:xfrm>
            <a:off x="285750" y="1485247"/>
            <a:ext cx="11906250" cy="161582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cent</a:t>
            </a:r>
            <a:endParaRPr lang="en-AU" sz="11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916200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EF907E-4B4E-7AA2-7BAF-B1A1277B9A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3214DE-B85F-7101-1D36-F879A21A36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53818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34 We do</a:t>
            </a:r>
            <a:endParaRPr lang="en-AU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D8DC69B-5F8C-DD62-E6E8-2F139DE079E5}"/>
              </a:ext>
            </a:extLst>
          </p:cNvPr>
          <p:cNvSpPr txBox="1">
            <a:spLocks/>
          </p:cNvSpPr>
          <p:nvPr/>
        </p:nvSpPr>
        <p:spPr>
          <a:xfrm>
            <a:off x="285750" y="1485247"/>
            <a:ext cx="11906250" cy="161582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cent     citrus</a:t>
            </a:r>
            <a:endParaRPr lang="en-AU" sz="11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1743456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9364D1-07CB-41FD-CBAA-9AA4665D65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096A8C-9A28-2BCF-85D7-BDD66D78DB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53818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35 We do</a:t>
            </a:r>
            <a:endParaRPr lang="en-AU"/>
          </a:p>
        </p:txBody>
      </p:sp>
      <p:grpSp>
        <p:nvGrpSpPr>
          <p:cNvPr id="7" name="Group 6" descr="cent, citrus, cyber">
            <a:extLst>
              <a:ext uri="{FF2B5EF4-FFF2-40B4-BE49-F238E27FC236}">
                <a16:creationId xmlns:a16="http://schemas.microsoft.com/office/drawing/2014/main" id="{D623C008-47BD-E323-FC77-F1C54F1623B6}"/>
              </a:ext>
            </a:extLst>
          </p:cNvPr>
          <p:cNvGrpSpPr/>
          <p:nvPr/>
        </p:nvGrpSpPr>
        <p:grpSpPr>
          <a:xfrm>
            <a:off x="285750" y="1485247"/>
            <a:ext cx="11906250" cy="4034925"/>
            <a:chOff x="285750" y="1485247"/>
            <a:chExt cx="11906250" cy="4034925"/>
          </a:xfrm>
        </p:grpSpPr>
        <p:sp>
          <p:nvSpPr>
            <p:cNvPr id="8" name="Content Placeholder 2">
              <a:extLst>
                <a:ext uri="{FF2B5EF4-FFF2-40B4-BE49-F238E27FC236}">
                  <a16:creationId xmlns:a16="http://schemas.microsoft.com/office/drawing/2014/main" id="{8F68177D-A86D-3BFE-0108-4F2EC0B3F431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3904345"/>
              <a:ext cx="11906250" cy="1615827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100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cyber</a:t>
              </a:r>
              <a:endParaRPr lang="en-AU" sz="1100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endParaRPr>
            </a:p>
          </p:txBody>
        </p:sp>
        <p:sp>
          <p:nvSpPr>
            <p:cNvPr id="9" name="Content Placeholder 2">
              <a:extLst>
                <a:ext uri="{FF2B5EF4-FFF2-40B4-BE49-F238E27FC236}">
                  <a16:creationId xmlns:a16="http://schemas.microsoft.com/office/drawing/2014/main" id="{91AE3633-B353-AFCF-EE4B-C55F1A274102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1485247"/>
              <a:ext cx="11906250" cy="1615827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100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cent     citrus</a:t>
              </a:r>
              <a:endParaRPr lang="en-AU" sz="11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7121582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451FDC-1FAC-E0F2-E69F-4677AEA4EB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36A233E-867C-D70A-B2D5-662D0FA734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53818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36 We do</a:t>
            </a:r>
            <a:endParaRPr lang="en-AU"/>
          </a:p>
        </p:txBody>
      </p:sp>
      <p:grpSp>
        <p:nvGrpSpPr>
          <p:cNvPr id="2" name="Group 1" descr="cent, citrus, cyber, parcel">
            <a:extLst>
              <a:ext uri="{FF2B5EF4-FFF2-40B4-BE49-F238E27FC236}">
                <a16:creationId xmlns:a16="http://schemas.microsoft.com/office/drawing/2014/main" id="{4D1E65B6-245D-AE14-C7E7-B61ACF126934}"/>
              </a:ext>
            </a:extLst>
          </p:cNvPr>
          <p:cNvGrpSpPr/>
          <p:nvPr/>
        </p:nvGrpSpPr>
        <p:grpSpPr>
          <a:xfrm>
            <a:off x="285750" y="1485247"/>
            <a:ext cx="11906250" cy="4034925"/>
            <a:chOff x="285750" y="1485247"/>
            <a:chExt cx="11906250" cy="4034925"/>
          </a:xfrm>
        </p:grpSpPr>
        <p:sp>
          <p:nvSpPr>
            <p:cNvPr id="4" name="Content Placeholder 2">
              <a:extLst>
                <a:ext uri="{FF2B5EF4-FFF2-40B4-BE49-F238E27FC236}">
                  <a16:creationId xmlns:a16="http://schemas.microsoft.com/office/drawing/2014/main" id="{09B92FCD-A8B7-B024-1E89-2751020C290D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3904345"/>
              <a:ext cx="11906250" cy="1615827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100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cyber   parcel</a:t>
              </a:r>
              <a:endParaRPr lang="en-AU" sz="1100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endParaRPr>
            </a:p>
          </p:txBody>
        </p:sp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90807CFD-8787-AB66-91BB-33FBC508786E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1485247"/>
              <a:ext cx="11906250" cy="1615827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100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cent     citrus</a:t>
              </a:r>
              <a:endParaRPr lang="en-AU" sz="11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85080010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A035C1-79D7-8193-74FD-34169F533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F8E29C5-9446-F360-543D-9C755A398F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219771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37 I do</a:t>
            </a:r>
            <a:endParaRPr lang="en-AU"/>
          </a:p>
        </p:txBody>
      </p:sp>
      <p:pic>
        <p:nvPicPr>
          <p:cNvPr id="16" name="Picture 15" descr="urgent">
            <a:extLst>
              <a:ext uri="{FF2B5EF4-FFF2-40B4-BE49-F238E27FC236}">
                <a16:creationId xmlns:a16="http://schemas.microsoft.com/office/drawing/2014/main" id="{8D43553D-E2B6-C9FA-9C49-25B76DEB13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75710" y="1130833"/>
            <a:ext cx="2016967" cy="201696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9966730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1405AE87-29A7-8B98-5A05-6FA5064368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219771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38 I do</a:t>
            </a:r>
            <a:endParaRPr lang="en-AU"/>
          </a:p>
        </p:txBody>
      </p:sp>
      <p:grpSp>
        <p:nvGrpSpPr>
          <p:cNvPr id="16" name="Group 15" descr="urgent, cyclone">
            <a:extLst>
              <a:ext uri="{FF2B5EF4-FFF2-40B4-BE49-F238E27FC236}">
                <a16:creationId xmlns:a16="http://schemas.microsoft.com/office/drawing/2014/main" id="{F3C64235-0F05-CB6C-B46A-6C04CAFDA18D}"/>
              </a:ext>
            </a:extLst>
          </p:cNvPr>
          <p:cNvGrpSpPr/>
          <p:nvPr/>
        </p:nvGrpSpPr>
        <p:grpSpPr>
          <a:xfrm>
            <a:off x="1875710" y="1130833"/>
            <a:ext cx="6764180" cy="2016967"/>
            <a:chOff x="1765761" y="1466637"/>
            <a:chExt cx="6764180" cy="2016967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AD2ABCFC-26B8-6D4D-E3A3-F444A33AC9A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765761" y="1466637"/>
              <a:ext cx="2016967" cy="2016967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4E1F88FA-4BF0-C5EF-B3BC-07386991F26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681905" y="1466637"/>
              <a:ext cx="1848036" cy="184803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95413515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461FC22D-E4D8-4449-9E17-6CDF688E54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219771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39 I do </a:t>
            </a:r>
            <a:endParaRPr lang="en-AU"/>
          </a:p>
        </p:txBody>
      </p:sp>
      <p:grpSp>
        <p:nvGrpSpPr>
          <p:cNvPr id="17" name="Group 16" descr="urgent, cyclone, princess">
            <a:extLst>
              <a:ext uri="{FF2B5EF4-FFF2-40B4-BE49-F238E27FC236}">
                <a16:creationId xmlns:a16="http://schemas.microsoft.com/office/drawing/2014/main" id="{13E03B7D-A5C3-EF96-2751-EA2E1F203DDF}"/>
              </a:ext>
            </a:extLst>
          </p:cNvPr>
          <p:cNvGrpSpPr/>
          <p:nvPr/>
        </p:nvGrpSpPr>
        <p:grpSpPr>
          <a:xfrm>
            <a:off x="1875710" y="1130833"/>
            <a:ext cx="6764180" cy="4596334"/>
            <a:chOff x="1765761" y="1466637"/>
            <a:chExt cx="6764180" cy="4596334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860E831C-3CED-278D-DA49-59051B45B7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765761" y="1466637"/>
              <a:ext cx="2016967" cy="2016967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4B1035DC-9B23-0618-E80E-D61A5B257EA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681905" y="1466637"/>
              <a:ext cx="1848036" cy="1848036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042DD68F-FE73-DD2A-A3EC-46D321D7E7A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765761" y="4046005"/>
              <a:ext cx="2016966" cy="201696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9980182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9173E-77E2-9796-7385-E9E73BA9A4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06525"/>
            <a:ext cx="10515600" cy="1325562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4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8" name="Graphic 7" descr="Pencil outline">
            <a:extLst>
              <a:ext uri="{FF2B5EF4-FFF2-40B4-BE49-F238E27FC236}">
                <a16:creationId xmlns:a16="http://schemas.microsoft.com/office/drawing/2014/main" id="{BFB65F00-B804-7722-B0DD-6C0E00D9BE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23792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EF081A-2D47-7792-B0A7-124AFB54A1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A49938A-39CC-2CFF-1326-81A291B3C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219771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40 I do </a:t>
            </a:r>
            <a:endParaRPr lang="en-AU"/>
          </a:p>
        </p:txBody>
      </p:sp>
      <p:grpSp>
        <p:nvGrpSpPr>
          <p:cNvPr id="8" name="Group 7" descr="urgent, cyclone, princess, giant">
            <a:extLst>
              <a:ext uri="{FF2B5EF4-FFF2-40B4-BE49-F238E27FC236}">
                <a16:creationId xmlns:a16="http://schemas.microsoft.com/office/drawing/2014/main" id="{EF570D61-17F7-4147-AA5F-C9EE2A106811}"/>
              </a:ext>
            </a:extLst>
          </p:cNvPr>
          <p:cNvGrpSpPr/>
          <p:nvPr/>
        </p:nvGrpSpPr>
        <p:grpSpPr>
          <a:xfrm>
            <a:off x="1875710" y="1130833"/>
            <a:ext cx="6764180" cy="4596334"/>
            <a:chOff x="1765761" y="1466637"/>
            <a:chExt cx="6764180" cy="459633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D68FE524-2F49-C170-1517-71789D7580F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765761" y="1466637"/>
              <a:ext cx="2016967" cy="2016967"/>
            </a:xfrm>
            <a:prstGeom prst="rect">
              <a:avLst/>
            </a:prstGeom>
          </p:spPr>
        </p:pic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9B5AE8C6-AB42-4899-7D6B-8A1A54BCF01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681905" y="1466637"/>
              <a:ext cx="1848036" cy="1848036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D241CE5-4DC6-7FF4-C137-6CF3EDEDDEE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765761" y="4046005"/>
              <a:ext cx="2016966" cy="2016966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22C49D48-44CA-89C3-B5CF-274DFACC2BD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681905" y="4214935"/>
              <a:ext cx="1848036" cy="184803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427748408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EF03824-E084-CC11-80A1-6FC41544AA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79762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41 We do</a:t>
            </a:r>
            <a:endParaRPr lang="en-AU"/>
          </a:p>
        </p:txBody>
      </p:sp>
      <p:pic>
        <p:nvPicPr>
          <p:cNvPr id="5" name="Picture 4" descr="celery">
            <a:extLst>
              <a:ext uri="{FF2B5EF4-FFF2-40B4-BE49-F238E27FC236}">
                <a16:creationId xmlns:a16="http://schemas.microsoft.com/office/drawing/2014/main" id="{0AFEA905-5250-599A-918B-9668E545F5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75710" y="1130833"/>
            <a:ext cx="2122768" cy="209147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8713508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06352E3-4E17-7DD5-8A98-F545B9B6A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79762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42 We do </a:t>
            </a:r>
            <a:endParaRPr lang="en-AU"/>
          </a:p>
        </p:txBody>
      </p:sp>
      <p:grpSp>
        <p:nvGrpSpPr>
          <p:cNvPr id="2" name="Group 1" descr="celery, gym">
            <a:extLst>
              <a:ext uri="{FF2B5EF4-FFF2-40B4-BE49-F238E27FC236}">
                <a16:creationId xmlns:a16="http://schemas.microsoft.com/office/drawing/2014/main" id="{7F7CFB77-C13D-15C1-EB7F-AD1D1EF50790}"/>
              </a:ext>
            </a:extLst>
          </p:cNvPr>
          <p:cNvGrpSpPr/>
          <p:nvPr/>
        </p:nvGrpSpPr>
        <p:grpSpPr>
          <a:xfrm>
            <a:off x="1875710" y="1130833"/>
            <a:ext cx="7417580" cy="2395425"/>
            <a:chOff x="1765761" y="1466637"/>
            <a:chExt cx="7047878" cy="2310095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70015DC-B7F9-DAAF-9A91-FDF44529CAA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765761" y="1466637"/>
              <a:ext cx="2016967" cy="2016967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407B913-7C25-3962-BD84-8FDF5E57118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358254" y="1466637"/>
              <a:ext cx="2455385" cy="2310095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82781158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31E221A-F350-C940-012D-1A3E419734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79762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43 We do </a:t>
            </a:r>
            <a:endParaRPr lang="en-AU"/>
          </a:p>
        </p:txBody>
      </p:sp>
      <p:grpSp>
        <p:nvGrpSpPr>
          <p:cNvPr id="4" name="Group 3" descr="celery, gym, angel">
            <a:extLst>
              <a:ext uri="{FF2B5EF4-FFF2-40B4-BE49-F238E27FC236}">
                <a16:creationId xmlns:a16="http://schemas.microsoft.com/office/drawing/2014/main" id="{29540C96-306D-A90C-7357-C32ACEE70E48}"/>
              </a:ext>
            </a:extLst>
          </p:cNvPr>
          <p:cNvGrpSpPr/>
          <p:nvPr/>
        </p:nvGrpSpPr>
        <p:grpSpPr>
          <a:xfrm>
            <a:off x="1875710" y="1130833"/>
            <a:ext cx="2122768" cy="4766114"/>
            <a:chOff x="1765761" y="1466637"/>
            <a:chExt cx="2016967" cy="459633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F66D9A3-0313-3FD6-C536-67B4A50D241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765761" y="1466637"/>
              <a:ext cx="2016967" cy="2016967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CA82A86C-D38A-6EFE-9F2F-5A4C5D995B8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765761" y="4046005"/>
              <a:ext cx="2016966" cy="2016966"/>
            </a:xfrm>
            <a:prstGeom prst="rect">
              <a:avLst/>
            </a:prstGeom>
          </p:spPr>
        </p:pic>
      </p:grpSp>
      <p:pic>
        <p:nvPicPr>
          <p:cNvPr id="10" name="Picture 9" descr="gym">
            <a:extLst>
              <a:ext uri="{FF2B5EF4-FFF2-40B4-BE49-F238E27FC236}">
                <a16:creationId xmlns:a16="http://schemas.microsoft.com/office/drawing/2014/main" id="{BF543BA2-BBB6-EBB5-47E9-EA333283CCC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09106" y="1130833"/>
            <a:ext cx="2584184" cy="23954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7758465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F06A2B-48DF-1BA1-225D-C8BF70EAAA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C475124A-625B-25E2-C687-8847E6C4F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79762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44 We do </a:t>
            </a:r>
            <a:endParaRPr lang="en-AU"/>
          </a:p>
        </p:txBody>
      </p:sp>
      <p:grpSp>
        <p:nvGrpSpPr>
          <p:cNvPr id="4" name="Group 3" descr="celery, gym, angel, circus">
            <a:extLst>
              <a:ext uri="{FF2B5EF4-FFF2-40B4-BE49-F238E27FC236}">
                <a16:creationId xmlns:a16="http://schemas.microsoft.com/office/drawing/2014/main" id="{4D431FC7-C73D-BD8C-65DF-E68A7E6AF22D}"/>
              </a:ext>
            </a:extLst>
          </p:cNvPr>
          <p:cNvGrpSpPr/>
          <p:nvPr/>
        </p:nvGrpSpPr>
        <p:grpSpPr>
          <a:xfrm>
            <a:off x="1875710" y="1130833"/>
            <a:ext cx="7119000" cy="4766114"/>
            <a:chOff x="1765761" y="1466637"/>
            <a:chExt cx="6764180" cy="459633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008948D-22F8-15DE-A18B-57E3654A24A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765761" y="1466637"/>
              <a:ext cx="2016967" cy="2016967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1E8C07E-5045-C3BD-C949-09021DF8AE8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765761" y="4046005"/>
              <a:ext cx="2016966" cy="2016966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889355AD-3713-6FC9-B11D-DF38E2A9153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681905" y="4214935"/>
              <a:ext cx="1848036" cy="1848036"/>
            </a:xfrm>
            <a:prstGeom prst="rect">
              <a:avLst/>
            </a:prstGeom>
          </p:spPr>
        </p:pic>
      </p:grpSp>
      <p:pic>
        <p:nvPicPr>
          <p:cNvPr id="10" name="Picture 9" descr="gym">
            <a:extLst>
              <a:ext uri="{FF2B5EF4-FFF2-40B4-BE49-F238E27FC236}">
                <a16:creationId xmlns:a16="http://schemas.microsoft.com/office/drawing/2014/main" id="{7C9F19D7-BD84-74F1-1325-D9ADD2F53E6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09106" y="1130833"/>
            <a:ext cx="2584184" cy="23954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0695345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7C0AA0-B6E0-520E-B7E4-E6CCB65186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53818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45 I do </a:t>
            </a:r>
            <a:endParaRPr lang="en-AU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637D744-1307-77B6-78C2-1DDC4DC0F41E}"/>
              </a:ext>
            </a:extLst>
          </p:cNvPr>
          <p:cNvSpPr txBox="1">
            <a:spLocks/>
          </p:cNvSpPr>
          <p:nvPr/>
        </p:nvSpPr>
        <p:spPr>
          <a:xfrm>
            <a:off x="496563" y="1613859"/>
            <a:ext cx="10139041" cy="40376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US" sz="6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Once an energetic princess and a fancy giant decided to get fit. They went to the gym, ate celery and did exercises every day. </a:t>
            </a:r>
            <a:endParaRPr lang="en-AU" sz="64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7804090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339FF27-3E75-0CBC-DE69-1170FF790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53818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46 We do</a:t>
            </a:r>
            <a:endParaRPr lang="en-AU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B824AEB-2449-6FF1-8F30-05CE6789FF82}"/>
              </a:ext>
            </a:extLst>
          </p:cNvPr>
          <p:cNvSpPr txBox="1">
            <a:spLocks/>
          </p:cNvSpPr>
          <p:nvPr/>
        </p:nvSpPr>
        <p:spPr>
          <a:xfrm>
            <a:off x="496563" y="1613859"/>
            <a:ext cx="10203180" cy="403764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US" sz="64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In December, I was at a magic circus when I got an urgent call. “A cyclone is on the way!” said my brother. So home I went in a flash! </a:t>
            </a:r>
            <a:endParaRPr lang="en-AU" sz="64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832924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28681C6-8A71-1A1A-970D-5F0EA4B414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219771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47 I do </a:t>
            </a:r>
            <a:endParaRPr lang="en-AU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1B533230-13DD-C044-B1B8-049E4B22CF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0857239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8B446A7-1E6F-F121-2C5E-B02EF89C2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79762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48 We do </a:t>
            </a:r>
            <a:endParaRPr lang="en-AU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4FD4182A-6CFD-6247-8FC2-1AB2AA7FC3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5731195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FF74E7D-46A4-623E-6F4A-08640157C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203009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49 Check for understanding</a:t>
            </a:r>
            <a:endParaRPr lang="en-A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14F17CC-34F0-5F43-A747-B3919DAC7160}"/>
              </a:ext>
            </a:extLst>
          </p:cNvPr>
          <p:cNvSpPr txBox="1"/>
          <p:nvPr/>
        </p:nvSpPr>
        <p:spPr>
          <a:xfrm>
            <a:off x="293682" y="2490135"/>
            <a:ext cx="318188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b="1">
                <a:solidFill>
                  <a:srgbClr val="4857A6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 can…</a:t>
            </a:r>
            <a:endParaRPr lang="en-AU" sz="6500" b="1">
              <a:solidFill>
                <a:srgbClr val="4857A6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7B0359D-E390-A544-B173-3787B4AC0A0D}"/>
              </a:ext>
            </a:extLst>
          </p:cNvPr>
          <p:cNvSpPr txBox="1">
            <a:spLocks/>
          </p:cNvSpPr>
          <p:nvPr/>
        </p:nvSpPr>
        <p:spPr>
          <a:xfrm>
            <a:off x="3864474" y="2444455"/>
            <a:ext cx="2259493" cy="1255728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endParaRPr lang="en-US" sz="2800" b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say the sound </a:t>
            </a:r>
            <a:b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</a:b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pic>
        <p:nvPicPr>
          <p:cNvPr id="9" name="Picture 8" descr="The letters g and c written horizontally on the left-hand side and the letters e, i and y written horizontally on the right-hand side.">
            <a:extLst>
              <a:ext uri="{FF2B5EF4-FFF2-40B4-BE49-F238E27FC236}">
                <a16:creationId xmlns:a16="http://schemas.microsoft.com/office/drawing/2014/main" id="{DCCDADE1-CF28-8063-7EE4-30AB74EB15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1231" y="3428524"/>
            <a:ext cx="2433584" cy="2969499"/>
          </a:xfrm>
          <a:prstGeom prst="rect">
            <a:avLst/>
          </a:prstGeom>
        </p:spPr>
      </p:pic>
      <p:sp>
        <p:nvSpPr>
          <p:cNvPr id="31" name="Title 1">
            <a:extLst>
              <a:ext uri="{FF2B5EF4-FFF2-40B4-BE49-F238E27FC236}">
                <a16:creationId xmlns:a16="http://schemas.microsoft.com/office/drawing/2014/main" id="{4364FCCC-3045-ED42-BBF6-6789C6A4CF1E}"/>
              </a:ext>
            </a:extLst>
          </p:cNvPr>
          <p:cNvSpPr txBox="1">
            <a:spLocks/>
          </p:cNvSpPr>
          <p:nvPr/>
        </p:nvSpPr>
        <p:spPr>
          <a:xfrm>
            <a:off x="6525922" y="2832253"/>
            <a:ext cx="2462803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read a word</a:t>
            </a: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17E4CE3F-6B29-2B49-8731-61EB6323A106}"/>
              </a:ext>
            </a:extLst>
          </p:cNvPr>
          <p:cNvSpPr txBox="1">
            <a:spLocks/>
          </p:cNvSpPr>
          <p:nvPr/>
        </p:nvSpPr>
        <p:spPr>
          <a:xfrm>
            <a:off x="6749366" y="3417062"/>
            <a:ext cx="2462803" cy="2914644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4400">
                <a:solidFill>
                  <a:srgbClr val="4557AD"/>
                </a:solidFill>
                <a:latin typeface="Tenorite" pitchFamily="2" charset="0"/>
                <a:cs typeface="Arial"/>
              </a:rPr>
              <a:t>gel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4400">
                <a:solidFill>
                  <a:srgbClr val="4557AD"/>
                </a:solidFill>
                <a:latin typeface="Tenorite" pitchFamily="2" charset="0"/>
                <a:cs typeface="Arial"/>
              </a:rPr>
              <a:t>cent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4400">
                <a:solidFill>
                  <a:srgbClr val="4557AD"/>
                </a:solidFill>
                <a:latin typeface="Tenorite" pitchFamily="2" charset="0"/>
                <a:cs typeface="Arial"/>
              </a:rPr>
              <a:t>exercise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4400">
                <a:solidFill>
                  <a:srgbClr val="4557AD"/>
                </a:solidFill>
                <a:latin typeface="Tenorite" pitchFamily="2" charset="0"/>
                <a:cs typeface="Arial"/>
              </a:rPr>
              <a:t>fancy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B073B2B4-61AC-664F-825F-CA46D5433F51}"/>
              </a:ext>
            </a:extLst>
          </p:cNvPr>
          <p:cNvSpPr txBox="1">
            <a:spLocks/>
          </p:cNvSpPr>
          <p:nvPr/>
        </p:nvSpPr>
        <p:spPr>
          <a:xfrm>
            <a:off x="9313502" y="2832253"/>
            <a:ext cx="2366887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write a word</a:t>
            </a: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2F9A5D8F-0705-454F-8A7D-6109A7CC13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096546" y="1900112"/>
            <a:ext cx="800799" cy="590023"/>
            <a:chOff x="10096546" y="1900112"/>
            <a:chExt cx="800799" cy="590023"/>
          </a:xfrm>
        </p:grpSpPr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A363734B-AABF-5E43-B240-CB56DB1BD6BC}"/>
                </a:ext>
              </a:extLst>
            </p:cNvPr>
            <p:cNvSpPr/>
            <p:nvPr userDrawn="1"/>
          </p:nvSpPr>
          <p:spPr>
            <a:xfrm>
              <a:off x="10096546" y="1900112"/>
              <a:ext cx="800799" cy="590023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6" name="Graphic 25" descr="Pencil outline">
              <a:extLst>
                <a:ext uri="{FF2B5EF4-FFF2-40B4-BE49-F238E27FC236}">
                  <a16:creationId xmlns:a16="http://schemas.microsoft.com/office/drawing/2014/main" id="{B4F359A2-CBC5-E941-8F66-CC771AE6FE9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272621" y="1964946"/>
              <a:ext cx="447584" cy="447584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B743ACB-1F20-3D41-890A-BA5D3634B7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356924" y="1891643"/>
            <a:ext cx="800799" cy="598492"/>
            <a:chOff x="7374176" y="1891643"/>
            <a:chExt cx="800799" cy="598492"/>
          </a:xfrm>
        </p:grpSpPr>
        <p:sp>
          <p:nvSpPr>
            <p:cNvPr id="28" name="Rounded Rectangle 27">
              <a:extLst>
                <a:ext uri="{FF2B5EF4-FFF2-40B4-BE49-F238E27FC236}">
                  <a16:creationId xmlns:a16="http://schemas.microsoft.com/office/drawing/2014/main" id="{39FD4883-D300-764A-83C3-3C5B7C00CB50}"/>
                </a:ext>
              </a:extLst>
            </p:cNvPr>
            <p:cNvSpPr/>
            <p:nvPr userDrawn="1"/>
          </p:nvSpPr>
          <p:spPr>
            <a:xfrm>
              <a:off x="7374176" y="1891643"/>
              <a:ext cx="800799" cy="590023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Graphic 28" descr="Glasses outline">
              <a:extLst>
                <a:ext uri="{FF2B5EF4-FFF2-40B4-BE49-F238E27FC236}">
                  <a16:creationId xmlns:a16="http://schemas.microsoft.com/office/drawing/2014/main" id="{A3D84708-6DF4-C94A-AEB4-5E35ACA4EB7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483340" y="1891643"/>
              <a:ext cx="598492" cy="598492"/>
            </a:xfrm>
            <a:prstGeom prst="rect">
              <a:avLst/>
            </a:prstGeom>
          </p:spPr>
        </p:pic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D55D0BDF-AAF6-7942-A364-2A4C7D9563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 flipH="1">
            <a:off x="-418788" y="1134428"/>
            <a:ext cx="4588192" cy="4588192"/>
          </a:xfrm>
          <a:prstGeom prst="rect">
            <a:avLst/>
          </a:prstGeom>
        </p:spPr>
      </p:pic>
      <p:pic>
        <p:nvPicPr>
          <p:cNvPr id="12" name="Picture 11" descr="princess">
            <a:extLst>
              <a:ext uri="{FF2B5EF4-FFF2-40B4-BE49-F238E27FC236}">
                <a16:creationId xmlns:a16="http://schemas.microsoft.com/office/drawing/2014/main" id="{648EBA59-8883-1503-2B79-BD66E6E6E33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87075" y="3246702"/>
            <a:ext cx="815600" cy="815600"/>
          </a:xfrm>
          <a:prstGeom prst="rect">
            <a:avLst/>
          </a:prstGeom>
        </p:spPr>
      </p:pic>
      <p:pic>
        <p:nvPicPr>
          <p:cNvPr id="15" name="Picture 14" descr="germ">
            <a:extLst>
              <a:ext uri="{FF2B5EF4-FFF2-40B4-BE49-F238E27FC236}">
                <a16:creationId xmlns:a16="http://schemas.microsoft.com/office/drawing/2014/main" id="{ED2D297D-E65B-C957-2B12-D9436774667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95247" y="4293577"/>
            <a:ext cx="815600" cy="815600"/>
          </a:xfrm>
          <a:prstGeom prst="rect">
            <a:avLst/>
          </a:prstGeom>
        </p:spPr>
      </p:pic>
      <p:pic>
        <p:nvPicPr>
          <p:cNvPr id="17" name="Picture 16" descr="gym">
            <a:extLst>
              <a:ext uri="{FF2B5EF4-FFF2-40B4-BE49-F238E27FC236}">
                <a16:creationId xmlns:a16="http://schemas.microsoft.com/office/drawing/2014/main" id="{235C7BF8-887C-64A3-032E-4836619A3B3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96546" y="5199834"/>
            <a:ext cx="1273548" cy="119818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81300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A57364-6EB2-EC1C-926A-8EC67CB5BA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52188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5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pSp>
        <p:nvGrpSpPr>
          <p:cNvPr id="4" name="Group 3" descr="serve, squirm, uncurl, converted">
            <a:extLst>
              <a:ext uri="{FF2B5EF4-FFF2-40B4-BE49-F238E27FC236}">
                <a16:creationId xmlns:a16="http://schemas.microsoft.com/office/drawing/2014/main" id="{3ABD3EA1-685B-DC9C-24AE-9EEBEA6FA62E}"/>
              </a:ext>
            </a:extLst>
          </p:cNvPr>
          <p:cNvGrpSpPr/>
          <p:nvPr/>
        </p:nvGrpSpPr>
        <p:grpSpPr>
          <a:xfrm>
            <a:off x="285750" y="1835033"/>
            <a:ext cx="11906250" cy="3609249"/>
            <a:chOff x="285750" y="1783759"/>
            <a:chExt cx="11906250" cy="3609249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CD786E79-D41F-A84A-0EAC-B138A21E0D96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4164980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uncurl           converted</a:t>
              </a:r>
              <a:endParaRPr lang="en-AU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AF705EED-A180-0BDD-F3E2-EF179172A02C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1783759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serve         squirm</a:t>
              </a:r>
              <a:endParaRPr lang="en-AU" sz="8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230348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A465A2C-EA31-EB55-D1ED-038DC7D2B8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53819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50 Check for understanding</a:t>
            </a:r>
            <a:r>
              <a:rPr lang="en-US" sz="800" kern="1200" baseline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 </a:t>
            </a:r>
            <a:endParaRPr lang="en-AU"/>
          </a:p>
        </p:txBody>
      </p:sp>
      <p:pic>
        <p:nvPicPr>
          <p:cNvPr id="5" name="Picture 4" descr="Image of Phase 17, lesson 1 student sheet">
            <a:extLst>
              <a:ext uri="{FF2B5EF4-FFF2-40B4-BE49-F238E27FC236}">
                <a16:creationId xmlns:a16="http://schemas.microsoft.com/office/drawing/2014/main" id="{F28E344D-AE9B-7C0F-2B48-199ADA29E2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32320" y="519168"/>
            <a:ext cx="3918582" cy="55270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8935801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018A719-F666-F88E-E4F3-357DF3BB0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53818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51 You</a:t>
            </a:r>
            <a:r>
              <a:rPr lang="en-US" sz="800" kern="1200" baseline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 do</a:t>
            </a:r>
            <a:endParaRPr lang="en-AU"/>
          </a:p>
        </p:txBody>
      </p:sp>
      <p:pic>
        <p:nvPicPr>
          <p:cNvPr id="2" name="Graphic 7" descr="Social network outline">
            <a:extLst>
              <a:ext uri="{FF2B5EF4-FFF2-40B4-BE49-F238E27FC236}">
                <a16:creationId xmlns:a16="http://schemas.microsoft.com/office/drawing/2014/main" id="{80508CFC-EF69-5747-BCB4-D3414CF367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14433" y="1834674"/>
            <a:ext cx="2969559" cy="296955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648263C-1028-404E-8058-C3C306311F1E}"/>
              </a:ext>
            </a:extLst>
          </p:cNvPr>
          <p:cNvSpPr txBox="1">
            <a:spLocks/>
          </p:cNvSpPr>
          <p:nvPr/>
        </p:nvSpPr>
        <p:spPr>
          <a:xfrm>
            <a:off x="111612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Focused teaching group</a:t>
            </a:r>
          </a:p>
        </p:txBody>
      </p:sp>
      <p:pic>
        <p:nvPicPr>
          <p:cNvPr id="3" name="Graphic 2" descr="Storytelling outline">
            <a:extLst>
              <a:ext uri="{FF2B5EF4-FFF2-40B4-BE49-F238E27FC236}">
                <a16:creationId xmlns:a16="http://schemas.microsoft.com/office/drawing/2014/main" id="{359CD463-C446-D044-A74C-2283E02CC2B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471634" y="2026748"/>
            <a:ext cx="2502945" cy="2502945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2100FFE-670A-5B4A-8E9A-59CF06C4CAA4}"/>
              </a:ext>
            </a:extLst>
          </p:cNvPr>
          <p:cNvSpPr txBox="1">
            <a:spLocks/>
          </p:cNvSpPr>
          <p:nvPr/>
        </p:nvSpPr>
        <p:spPr>
          <a:xfrm>
            <a:off x="647720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Independent practice</a:t>
            </a:r>
          </a:p>
        </p:txBody>
      </p:sp>
    </p:spTree>
    <p:extLst>
      <p:ext uri="{BB962C8B-B14F-4D97-AF65-F5344CB8AC3E}">
        <p14:creationId xmlns:p14="http://schemas.microsoft.com/office/powerpoint/2010/main" val="82412481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9A952-6E3A-9ECC-71A5-2F0F63A52D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209669"/>
            <a:ext cx="10515600" cy="1325563"/>
          </a:xfrm>
        </p:spPr>
        <p:txBody>
          <a:bodyPr/>
          <a:lstStyle/>
          <a:p>
            <a:r>
              <a:rPr lang="en-US" sz="800" kern="120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52 End of presentation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30211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19051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6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3" name="Picture 2" descr="church">
            <a:extLst>
              <a:ext uri="{FF2B5EF4-FFF2-40B4-BE49-F238E27FC236}">
                <a16:creationId xmlns:a16="http://schemas.microsoft.com/office/drawing/2014/main" id="{E9A903B1-8F1A-DFEC-4497-AD9FC84C9F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4986" y="1969263"/>
            <a:ext cx="3204716" cy="3204716"/>
          </a:xfrm>
          <a:prstGeom prst="rect">
            <a:avLst/>
          </a:prstGeom>
        </p:spPr>
      </p:pic>
      <p:pic>
        <p:nvPicPr>
          <p:cNvPr id="4" name="Picture 3" descr="termite">
            <a:extLst>
              <a:ext uri="{FF2B5EF4-FFF2-40B4-BE49-F238E27FC236}">
                <a16:creationId xmlns:a16="http://schemas.microsoft.com/office/drawing/2014/main" id="{78E42BA6-E451-6509-097B-E3E6B64582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05948" y="2356256"/>
            <a:ext cx="2817723" cy="2817723"/>
          </a:xfrm>
          <a:prstGeom prst="rect">
            <a:avLst/>
          </a:prstGeom>
        </p:spPr>
      </p:pic>
      <p:pic>
        <p:nvPicPr>
          <p:cNvPr id="7" name="Picture 6" descr="smirk">
            <a:extLst>
              <a:ext uri="{FF2B5EF4-FFF2-40B4-BE49-F238E27FC236}">
                <a16:creationId xmlns:a16="http://schemas.microsoft.com/office/drawing/2014/main" id="{1574D421-D3D3-3BD3-5639-CD621B5E56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92300" y="2523717"/>
            <a:ext cx="2482800" cy="248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1778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3CD696-B8D1-3084-81F1-CB0CB91650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CE62DD-0E4A-7A8E-AEC2-9762E48B97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7 Review</a:t>
            </a:r>
            <a:r>
              <a:rPr lang="en-AU" sz="800" baseline="0">
                <a:solidFill>
                  <a:schemeClr val="bg2"/>
                </a:solidFill>
                <a:latin typeface="+mn-lt"/>
              </a:rPr>
              <a:t> You</a:t>
            </a:r>
            <a:r>
              <a:rPr lang="en-AU" sz="800">
                <a:solidFill>
                  <a:schemeClr val="bg2"/>
                </a:solidFill>
                <a:latin typeface="+mn-lt"/>
              </a:rPr>
              <a:t> do</a:t>
            </a:r>
          </a:p>
        </p:txBody>
      </p:sp>
      <p:pic>
        <p:nvPicPr>
          <p:cNvPr id="8" name="Picture 7" descr="Image of an ear with the schwa symbol inside it">
            <a:extLst>
              <a:ext uri="{FF2B5EF4-FFF2-40B4-BE49-F238E27FC236}">
                <a16:creationId xmlns:a16="http://schemas.microsoft.com/office/drawing/2014/main" id="{FD9A9ADB-4078-469C-11E8-C9A0B6AC91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48" t="12027" r="20703" b="11040"/>
          <a:stretch/>
        </p:blipFill>
        <p:spPr>
          <a:xfrm>
            <a:off x="4460929" y="1297982"/>
            <a:ext cx="3270142" cy="4262035"/>
          </a:xfrm>
          <a:prstGeom prst="rect">
            <a:avLst/>
          </a:prstGeom>
        </p:spPr>
      </p:pic>
      <p:pic>
        <p:nvPicPr>
          <p:cNvPr id="18" name="Recorded Sound" descr="Image of a speaker">
            <a:hlinkClick r:id="" action="ppaction://media"/>
            <a:extLst>
              <a:ext uri="{FF2B5EF4-FFF2-40B4-BE49-F238E27FC236}">
                <a16:creationId xmlns:a16="http://schemas.microsoft.com/office/drawing/2014/main" id="{0DDADB93-3912-813A-1358-4E3A793C44A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>
                  <p14:extLst>
                    <p:ext uri="{3AFAAA56-56D3-431D-BCD4-E75A35582382}">
                      <p173:tracksInfo xmlns:p173="http://schemas.microsoft.com/office/powerpoint/2017/3/main" displayLoc="slide">
                        <p173:trackLst>
                          <p173:track id="{B71F3557-1C92-4C49-B115-C6ADD8DEC0D8}" label="schwa sound caption.vtt" lang="" r:embed="rId7"/>
                        </p173:trackLst>
                      </p173:tracksInfo>
                    </p:ext>
                  </p14:extLst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782300" y="5181600"/>
            <a:ext cx="1028700" cy="10287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34934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7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BDB860-51E2-6F49-0FA4-F6751E4C99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35EF19-D5B1-8081-4404-7F671E115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8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E23D99A-AF91-525D-8FE9-2718151611CB}"/>
              </a:ext>
            </a:extLst>
          </p:cNvPr>
          <p:cNvSpPr txBox="1"/>
          <p:nvPr/>
        </p:nvSpPr>
        <p:spPr>
          <a:xfrm>
            <a:off x="5354515" y="348440"/>
            <a:ext cx="24061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960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Ə</a:t>
            </a:r>
            <a:endParaRPr lang="en-AU" sz="9600">
              <a:solidFill>
                <a:srgbClr val="00B050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E8B7BD1-BB8C-4836-9C90-F0DE8A772EB5}"/>
              </a:ext>
            </a:extLst>
          </p:cNvPr>
          <p:cNvSpPr txBox="1">
            <a:spLocks/>
          </p:cNvSpPr>
          <p:nvPr/>
        </p:nvSpPr>
        <p:spPr>
          <a:xfrm>
            <a:off x="452333" y="2731835"/>
            <a:ext cx="11906250" cy="108952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72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habitat    attempt    dollar  </a:t>
            </a:r>
            <a:endParaRPr lang="en-AU" sz="72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17696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690688"/>
            <a:ext cx="10515600" cy="1325563"/>
          </a:xfrm>
        </p:spPr>
        <p:txBody>
          <a:bodyPr/>
          <a:lstStyle/>
          <a:p>
            <a:r>
              <a:rPr lang="en-AU" sz="800">
                <a:solidFill>
                  <a:schemeClr val="bg2"/>
                </a:solidFill>
                <a:latin typeface="+mn-lt"/>
              </a:rPr>
              <a:t>Slide 9 Review </a:t>
            </a:r>
            <a:r>
              <a:rPr lang="en-AU" sz="800" kern="120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A6815EA-7B7C-B884-4069-9F2FFE4F1EAA}"/>
              </a:ext>
            </a:extLst>
          </p:cNvPr>
          <p:cNvSpPr txBox="1">
            <a:spLocks/>
          </p:cNvSpPr>
          <p:nvPr/>
        </p:nvSpPr>
        <p:spPr>
          <a:xfrm>
            <a:off x="307427" y="1210493"/>
            <a:ext cx="10573933" cy="472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36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25000" b="0">
                <a:solidFill>
                  <a:srgbClr val="4557AD"/>
                </a:solidFill>
                <a:latin typeface="Tenorite" pitchFamily="2" charset="0"/>
              </a:rPr>
              <a:t>-er</a:t>
            </a:r>
            <a:endParaRPr lang="en-US" sz="25000" b="0">
              <a:solidFill>
                <a:srgbClr val="4557AD"/>
              </a:solidFill>
              <a:latin typeface="Tenorite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116163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OFFICE THEME" val="MAxPGvWV"/>
  <p:tag name="ARTICULATE_SLIDE_COUNT" val="26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4eff3df-e3d6-48ed-978f-45ff25640900">
      <UserInfo>
        <DisplayName>Martine Power</DisplayName>
        <AccountId>13</AccountId>
        <AccountType/>
      </UserInfo>
      <UserInfo>
        <DisplayName>Kerrie Shanahan</DisplayName>
        <AccountId>25</AccountId>
        <AccountType/>
      </UserInfo>
      <UserInfo>
        <DisplayName>Elaine Stanley</DisplayName>
        <AccountId>122</AccountId>
        <AccountType/>
      </UserInfo>
    </SharedWithUsers>
    <MediaLengthInSeconds xmlns="ff236c08-9611-4854-a4bb-16d44b7327b6" xsi:nil="true"/>
    <Comments xmlns="ff236c08-9611-4854-a4bb-16d44b7327b6" xsi:nil="true"/>
    <lcf76f155ced4ddcb4097134ff3c332f xmlns="ff236c08-9611-4854-a4bb-16d44b7327b6">
      <Terms xmlns="http://schemas.microsoft.com/office/infopath/2007/PartnerControls"/>
    </lcf76f155ced4ddcb4097134ff3c332f>
    <TaxCatchAll xmlns="64eff3df-e3d6-48ed-978f-45ff25640900" xsi:nil="true"/>
    <_Flow_SignoffStatus xmlns="ff236c08-9611-4854-a4bb-16d44b7327b6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10856600FD2D4391AFDDFCF33A69BD" ma:contentTypeVersion="21" ma:contentTypeDescription="Create a new document." ma:contentTypeScope="" ma:versionID="e78b14b2b5aca9757578d900895d66b9">
  <xsd:schema xmlns:xsd="http://www.w3.org/2001/XMLSchema" xmlns:xs="http://www.w3.org/2001/XMLSchema" xmlns:p="http://schemas.microsoft.com/office/2006/metadata/properties" xmlns:ns2="64eff3df-e3d6-48ed-978f-45ff25640900" xmlns:ns3="ff236c08-9611-4854-a4bb-16d44b7327b6" targetNamespace="http://schemas.microsoft.com/office/2006/metadata/properties" ma:root="true" ma:fieldsID="0aeb0aea37bf6b1ff6bb116e348c1096" ns2:_="" ns3:_="">
    <xsd:import namespace="64eff3df-e3d6-48ed-978f-45ff25640900"/>
    <xsd:import namespace="ff236c08-9611-4854-a4bb-16d44b7327b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Comment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_Flow_SignoffStatu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eff3df-e3d6-48ed-978f-45ff2564090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7267be2-ffe6-46cd-94d9-2cfd9b1e6422}" ma:internalName="TaxCatchAll" ma:showField="CatchAllData" ma:web="64eff3df-e3d6-48ed-978f-45ff256409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236c08-9611-4854-a4bb-16d44b7327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ments" ma:index="20" nillable="true" ma:displayName="Comments" ma:format="Dropdown" ma:internalName="Comments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f7212af-5298-4b34-9fde-95afa33fa1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7" nillable="true" ma:displayName="Sign-off status" ma:internalName="_x0024_Resources_x003a_core_x002c_Signoff_Status">
      <xsd:simpleType>
        <xsd:restriction base="dms:Text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4B6B44C-FE25-47D4-AD61-028CF4DE9483}">
  <ds:schemaRefs>
    <ds:schemaRef ds:uri="http://schemas.microsoft.com/office/2006/metadata/properties"/>
    <ds:schemaRef ds:uri="64eff3df-e3d6-48ed-978f-45ff25640900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purl.org/dc/elements/1.1/"/>
    <ds:schemaRef ds:uri="ff236c08-9611-4854-a4bb-16d44b7327b6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8D2FF6D-0E7C-45C2-87F9-BD1C136D3F0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C698FCE-E074-4A92-ABEA-0D2CA3EF024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4eff3df-e3d6-48ed-978f-45ff25640900"/>
    <ds:schemaRef ds:uri="ff236c08-9611-4854-a4bb-16d44b7327b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59db9cec-f888-461f-add2-60a613c46be5}" enabled="0" method="" siteId="{59db9cec-f888-461f-add2-60a613c46be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5963</Words>
  <Application>Microsoft Office PowerPoint</Application>
  <PresentationFormat>Widescreen</PresentationFormat>
  <Paragraphs>789</Paragraphs>
  <Slides>52</Slides>
  <Notes>52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61" baseType="lpstr">
      <vt:lpstr>Aptos</vt:lpstr>
      <vt:lpstr>Arial</vt:lpstr>
      <vt:lpstr>Arial,Sans-Serif</vt:lpstr>
      <vt:lpstr>Calibri</vt:lpstr>
      <vt:lpstr>Calibri Light</vt:lpstr>
      <vt:lpstr>Courier New</vt:lpstr>
      <vt:lpstr>Symbol</vt:lpstr>
      <vt:lpstr>Tenorite</vt:lpstr>
      <vt:lpstr>Office Theme</vt:lpstr>
      <vt:lpstr>Slide 1 Explicit teaching Phase 17, Lesson 1 Soft g and c</vt:lpstr>
      <vt:lpstr>Slide 2 Review you do</vt:lpstr>
      <vt:lpstr>Slide 3 Review You do</vt:lpstr>
      <vt:lpstr>Slide 4 Review You do</vt:lpstr>
      <vt:lpstr>Slide 5 Review You do</vt:lpstr>
      <vt:lpstr>Slide 6 Review You do</vt:lpstr>
      <vt:lpstr>Slide 7 Review You do</vt:lpstr>
      <vt:lpstr>Slide 8 Review You do</vt:lpstr>
      <vt:lpstr>Slide 9 Review You do</vt:lpstr>
      <vt:lpstr>Slide 10 Review You do</vt:lpstr>
      <vt:lpstr>Slide 11 Review You do</vt:lpstr>
      <vt:lpstr>Slide 12 Review You do</vt:lpstr>
      <vt:lpstr>Slide 13 Review You do</vt:lpstr>
      <vt:lpstr>Slide 14 Review You do</vt:lpstr>
      <vt:lpstr>Slide 15 End of review</vt:lpstr>
      <vt:lpstr>Slide 16 Learning intention and success criteria</vt:lpstr>
      <vt:lpstr>Slide 17 I do </vt:lpstr>
      <vt:lpstr>Slide 18 I do </vt:lpstr>
      <vt:lpstr>Slide 19 I do</vt:lpstr>
      <vt:lpstr>Slide 20 We do </vt:lpstr>
      <vt:lpstr>Slide 21 I do</vt:lpstr>
      <vt:lpstr>Slide 22 I do </vt:lpstr>
      <vt:lpstr>Slide 23 I do </vt:lpstr>
      <vt:lpstr>Slide 24 I do </vt:lpstr>
      <vt:lpstr>Slide 25 We do </vt:lpstr>
      <vt:lpstr>Slide 26 We do</vt:lpstr>
      <vt:lpstr>Slide 27 We do</vt:lpstr>
      <vt:lpstr>Slide 28 We do</vt:lpstr>
      <vt:lpstr>Slide 29 I do</vt:lpstr>
      <vt:lpstr>Slide 30 I do </vt:lpstr>
      <vt:lpstr>Slide 31 I do </vt:lpstr>
      <vt:lpstr>Slide 32 I do </vt:lpstr>
      <vt:lpstr>Slide 33 We do </vt:lpstr>
      <vt:lpstr>Slide 34 We do</vt:lpstr>
      <vt:lpstr>Slide 35 We do</vt:lpstr>
      <vt:lpstr>Slide 36 We do</vt:lpstr>
      <vt:lpstr>Slide 37 I do</vt:lpstr>
      <vt:lpstr>Slide 38 I do</vt:lpstr>
      <vt:lpstr>Slide 39 I do </vt:lpstr>
      <vt:lpstr>Slide 40 I do </vt:lpstr>
      <vt:lpstr>Slide 41 We do</vt:lpstr>
      <vt:lpstr>Slide 42 We do </vt:lpstr>
      <vt:lpstr>Slide 43 We do </vt:lpstr>
      <vt:lpstr>Slide 44 We do </vt:lpstr>
      <vt:lpstr>Slide 45 I do </vt:lpstr>
      <vt:lpstr>Slide 46 We do</vt:lpstr>
      <vt:lpstr>Slide 47 I do </vt:lpstr>
      <vt:lpstr>Slide 48 We do </vt:lpstr>
      <vt:lpstr>Slide 49 Check for understanding</vt:lpstr>
      <vt:lpstr>Slide 50 Check for understanding </vt:lpstr>
      <vt:lpstr>Slide 51 You do</vt:lpstr>
      <vt:lpstr>Slide 52 End of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Aimee Bloom</dc:creator>
  <cp:lastModifiedBy>Rebecca McEwan</cp:lastModifiedBy>
  <cp:revision>1</cp:revision>
  <dcterms:created xsi:type="dcterms:W3CDTF">2021-01-11T06:19:08Z</dcterms:created>
  <dcterms:modified xsi:type="dcterms:W3CDTF">2025-12-15T02:53:09Z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0x0101000810856600FD2D4391AFDDFCF33A69BD</vt:lpwstr>
  </property>
  <property fmtid="{D5CDD505-2E9C-101B-9397-08002B2CF9AE}" pid="3" name="Order">
    <vt:r8>137500</vt:r8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  <property fmtid="{D5CDD505-2E9C-101B-9397-08002B2CF9AE}" pid="8" name="ArticulateGUID">
    <vt:lpwstr>22CE8438-E82D-4CC6-89E6-CFD1C275D3A8</vt:lpwstr>
  </property>
  <property fmtid="{D5CDD505-2E9C-101B-9397-08002B2CF9AE}" pid="9" name="ArticulatePath">
    <vt:lpwstr>https://educationservicesaustralia.sharepoint.com/sites/DigitalTeachingLearning/Shared Documents/Literacy Hub Project/06_Content and deliverables/Content batch/Lesson plans/Design/Template/Final templates ready for DE feedback/Lesson plan 11.1_0807</vt:lpwstr>
  </property>
</Properties>
</file>