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ags/tag21.xml" ContentType="application/vnd.openxmlformats-officedocument.presentationml.tags+xml"/>
  <Override PartName="/ppt/notesSlides/notesSlide26.xml" ContentType="application/vnd.openxmlformats-officedocument.presentationml.notesSlide+xml"/>
  <Override PartName="/ppt/tags/tag22.xml" ContentType="application/vnd.openxmlformats-officedocument.presentationml.tags+xml"/>
  <Override PartName="/ppt/notesSlides/notesSlide27.xml" ContentType="application/vnd.openxmlformats-officedocument.presentationml.notesSlide+xml"/>
  <Override PartName="/ppt/tags/tag23.xml" ContentType="application/vnd.openxmlformats-officedocument.presentationml.tags+xml"/>
  <Override PartName="/ppt/notesSlides/notesSlide28.xml" ContentType="application/vnd.openxmlformats-officedocument.presentationml.notesSlide+xml"/>
  <Override PartName="/ppt/tags/tag24.xml" ContentType="application/vnd.openxmlformats-officedocument.presentationml.tags+xml"/>
  <Override PartName="/ppt/notesSlides/notesSlide29.xml" ContentType="application/vnd.openxmlformats-officedocument.presentationml.notesSlide+xml"/>
  <Override PartName="/ppt/tags/tag25.xml" ContentType="application/vnd.openxmlformats-officedocument.presentationml.tags+xml"/>
  <Override PartName="/ppt/notesSlides/notesSlide30.xml" ContentType="application/vnd.openxmlformats-officedocument.presentationml.notesSlide+xml"/>
  <Override PartName="/ppt/tags/tag26.xml" ContentType="application/vnd.openxmlformats-officedocument.presentationml.tags+xml"/>
  <Override PartName="/ppt/notesSlides/notesSlide31.xml" ContentType="application/vnd.openxmlformats-officedocument.presentationml.notesSlide+xml"/>
  <Override PartName="/ppt/tags/tag27.xml" ContentType="application/vnd.openxmlformats-officedocument.presentationml.tags+xml"/>
  <Override PartName="/ppt/notesSlides/notesSlide32.xml" ContentType="application/vnd.openxmlformats-officedocument.presentationml.notesSlide+xml"/>
  <Override PartName="/ppt/tags/tag28.xml" ContentType="application/vnd.openxmlformats-officedocument.presentationml.tags+xml"/>
  <Override PartName="/ppt/notesSlides/notesSlide33.xml" ContentType="application/vnd.openxmlformats-officedocument.presentationml.notesSlide+xml"/>
  <Override PartName="/ppt/tags/tag29.xml" ContentType="application/vnd.openxmlformats-officedocument.presentationml.tags+xml"/>
  <Override PartName="/ppt/notesSlides/notesSlide34.xml" ContentType="application/vnd.openxmlformats-officedocument.presentationml.notesSlide+xml"/>
  <Override PartName="/ppt/tags/tag30.xml" ContentType="application/vnd.openxmlformats-officedocument.presentationml.tags+xml"/>
  <Override PartName="/ppt/notesSlides/notesSlide35.xml" ContentType="application/vnd.openxmlformats-officedocument.presentationml.notesSlide+xml"/>
  <Override PartName="/ppt/tags/tag31.xml" ContentType="application/vnd.openxmlformats-officedocument.presentationml.tags+xml"/>
  <Override PartName="/ppt/notesSlides/notesSlide36.xml" ContentType="application/vnd.openxmlformats-officedocument.presentationml.notesSlide+xml"/>
  <Override PartName="/ppt/tags/tag32.xml" ContentType="application/vnd.openxmlformats-officedocument.presentationml.tags+xml"/>
  <Override PartName="/ppt/notesSlides/notesSlide37.xml" ContentType="application/vnd.openxmlformats-officedocument.presentationml.notesSlide+xml"/>
  <Override PartName="/ppt/tags/tag33.xml" ContentType="application/vnd.openxmlformats-officedocument.presentationml.tags+xml"/>
  <Override PartName="/ppt/notesSlides/notesSlide38.xml" ContentType="application/vnd.openxmlformats-officedocument.presentationml.notesSlide+xml"/>
  <Override PartName="/ppt/tags/tag34.xml" ContentType="application/vnd.openxmlformats-officedocument.presentationml.tags+xml"/>
  <Override PartName="/ppt/notesSlides/notesSlide39.xml" ContentType="application/vnd.openxmlformats-officedocument.presentationml.notesSlide+xml"/>
  <Override PartName="/ppt/tags/tag35.xml" ContentType="application/vnd.openxmlformats-officedocument.presentationml.tags+xml"/>
  <Override PartName="/ppt/notesSlides/notesSlide40.xml" ContentType="application/vnd.openxmlformats-officedocument.presentationml.notesSlide+xml"/>
  <Override PartName="/ppt/tags/tag36.xml" ContentType="application/vnd.openxmlformats-officedocument.presentationml.tags+xml"/>
  <Override PartName="/ppt/notesSlides/notesSlide41.xml" ContentType="application/vnd.openxmlformats-officedocument.presentationml.notesSlide+xml"/>
  <Override PartName="/ppt/tags/tag37.xml" ContentType="application/vnd.openxmlformats-officedocument.presentationml.tags+xml"/>
  <Override PartName="/ppt/notesSlides/notesSlide42.xml" ContentType="application/vnd.openxmlformats-officedocument.presentationml.notesSlide+xml"/>
  <Override PartName="/ppt/tags/tag38.xml" ContentType="application/vnd.openxmlformats-officedocument.presentationml.tags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0"/>
  </p:notesMasterIdLst>
  <p:handoutMasterIdLst>
    <p:handoutMasterId r:id="rId51"/>
  </p:handoutMasterIdLst>
  <p:sldIdLst>
    <p:sldId id="520" r:id="rId5"/>
    <p:sldId id="628" r:id="rId6"/>
    <p:sldId id="625" r:id="rId7"/>
    <p:sldId id="587" r:id="rId8"/>
    <p:sldId id="511" r:id="rId9"/>
    <p:sldId id="512" r:id="rId10"/>
    <p:sldId id="595" r:id="rId11"/>
    <p:sldId id="596" r:id="rId12"/>
    <p:sldId id="597" r:id="rId13"/>
    <p:sldId id="513" r:id="rId14"/>
    <p:sldId id="514" r:id="rId15"/>
    <p:sldId id="515" r:id="rId16"/>
    <p:sldId id="516" r:id="rId17"/>
    <p:sldId id="498" r:id="rId18"/>
    <p:sldId id="629" r:id="rId19"/>
    <p:sldId id="522" r:id="rId20"/>
    <p:sldId id="473" r:id="rId21"/>
    <p:sldId id="474" r:id="rId22"/>
    <p:sldId id="546" r:id="rId23"/>
    <p:sldId id="547" r:id="rId24"/>
    <p:sldId id="477" r:id="rId25"/>
    <p:sldId id="478" r:id="rId26"/>
    <p:sldId id="479" r:id="rId27"/>
    <p:sldId id="630" r:id="rId28"/>
    <p:sldId id="631" r:id="rId29"/>
    <p:sldId id="632" r:id="rId30"/>
    <p:sldId id="633" r:id="rId31"/>
    <p:sldId id="634" r:id="rId32"/>
    <p:sldId id="635" r:id="rId33"/>
    <p:sldId id="586" r:id="rId34"/>
    <p:sldId id="481" r:id="rId35"/>
    <p:sldId id="482" r:id="rId36"/>
    <p:sldId id="636" r:id="rId37"/>
    <p:sldId id="483" r:id="rId38"/>
    <p:sldId id="484" r:id="rId39"/>
    <p:sldId id="485" r:id="rId40"/>
    <p:sldId id="637" r:id="rId41"/>
    <p:sldId id="488" r:id="rId42"/>
    <p:sldId id="489" r:id="rId43"/>
    <p:sldId id="490" r:id="rId44"/>
    <p:sldId id="491" r:id="rId45"/>
    <p:sldId id="492" r:id="rId46"/>
    <p:sldId id="493" r:id="rId47"/>
    <p:sldId id="494" r:id="rId48"/>
    <p:sldId id="499" r:id="rId49"/>
  </p:sldIdLst>
  <p:sldSz cx="12192000" cy="6858000"/>
  <p:notesSz cx="6858000" cy="9144000"/>
  <p:custDataLst>
    <p:tags r:id="rId5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CE5"/>
    <a:srgbClr val="008253"/>
    <a:srgbClr val="4857A6"/>
    <a:srgbClr val="D9EDEE"/>
    <a:srgbClr val="00858D"/>
    <a:srgbClr val="002060"/>
    <a:srgbClr val="4472C4"/>
    <a:srgbClr val="007FC2"/>
    <a:srgbClr val="D9ECF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BF4D20-2417-4A0C-A51A-E42C32229DE5}" v="4" dt="2025-12-15T02:19:31.7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49395" autoAdjust="0"/>
  </p:normalViewPr>
  <p:slideViewPr>
    <p:cSldViewPr snapToGrid="0">
      <p:cViewPr varScale="1">
        <p:scale>
          <a:sx n="54" d="100"/>
          <a:sy n="54" d="100"/>
        </p:scale>
        <p:origin x="27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McEwan" userId="ff810c5d-fc8a-4cb6-9b96-8b31b958f764" providerId="ADAL" clId="{212B85A7-933D-42BF-B002-27FCAF1CF138}"/>
    <pc:docChg chg="undo custSel modSld">
      <pc:chgData name="Rebecca McEwan" userId="ff810c5d-fc8a-4cb6-9b96-8b31b958f764" providerId="ADAL" clId="{212B85A7-933D-42BF-B002-27FCAF1CF138}" dt="2025-12-15T02:19:40.672" v="267" actId="6549"/>
      <pc:docMkLst>
        <pc:docMk/>
      </pc:docMkLst>
      <pc:sldChg chg="modNotesTx">
        <pc:chgData name="Rebecca McEwan" userId="ff810c5d-fc8a-4cb6-9b96-8b31b958f764" providerId="ADAL" clId="{212B85A7-933D-42BF-B002-27FCAF1CF138}" dt="2025-12-15T02:15:24.162" v="33" actId="113"/>
        <pc:sldMkLst>
          <pc:docMk/>
          <pc:sldMk cId="1759574190" sldId="498"/>
        </pc:sldMkLst>
      </pc:sldChg>
      <pc:sldChg chg="modNotesTx">
        <pc:chgData name="Rebecca McEwan" userId="ff810c5d-fc8a-4cb6-9b96-8b31b958f764" providerId="ADAL" clId="{212B85A7-933D-42BF-B002-27FCAF1CF138}" dt="2025-12-15T02:19:40.672" v="267" actId="6549"/>
        <pc:sldMkLst>
          <pc:docMk/>
          <pc:sldMk cId="4155938915" sldId="629"/>
        </pc:sldMkLst>
      </pc:sldChg>
    </pc:docChg>
  </pc:docChgLst>
  <pc:docChgLst>
    <pc:chgData name="Kerrie Shanahan" userId="ae473d9f-76e9-476f-892f-2674ea963afc" providerId="ADAL" clId="{1C2628FB-1F07-4B48-8FB3-27553585B1CA}"/>
    <pc:docChg chg="custSel modSld">
      <pc:chgData name="Kerrie Shanahan" userId="ae473d9f-76e9-476f-892f-2674ea963afc" providerId="ADAL" clId="{1C2628FB-1F07-4B48-8FB3-27553585B1CA}" dt="2025-12-15T22:06:50.796" v="130" actId="114"/>
      <pc:docMkLst>
        <pc:docMk/>
      </pc:docMkLst>
      <pc:sldChg chg="modNotesTx">
        <pc:chgData name="Kerrie Shanahan" userId="ae473d9f-76e9-476f-892f-2674ea963afc" providerId="ADAL" clId="{1C2628FB-1F07-4B48-8FB3-27553585B1CA}" dt="2025-11-30T22:22:34.927" v="126" actId="20577"/>
        <pc:sldMkLst>
          <pc:docMk/>
          <pc:sldMk cId="702303488" sldId="511"/>
        </pc:sldMkLst>
      </pc:sldChg>
      <pc:sldChg chg="modNotesTx">
        <pc:chgData name="Kerrie Shanahan" userId="ae473d9f-76e9-476f-892f-2674ea963afc" providerId="ADAL" clId="{1C2628FB-1F07-4B48-8FB3-27553585B1CA}" dt="2025-11-30T22:25:50.992" v="128" actId="20577"/>
        <pc:sldMkLst>
          <pc:docMk/>
          <pc:sldMk cId="2491177883" sldId="512"/>
        </pc:sldMkLst>
      </pc:sldChg>
      <pc:sldChg chg="modNotesTx">
        <pc:chgData name="Kerrie Shanahan" userId="ae473d9f-76e9-476f-892f-2674ea963afc" providerId="ADAL" clId="{1C2628FB-1F07-4B48-8FB3-27553585B1CA}" dt="2025-12-15T22:06:50.796" v="130" actId="114"/>
        <pc:sldMkLst>
          <pc:docMk/>
          <pc:sldMk cId="4155938915" sldId="62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16/12/2025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16/12/2025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13)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b="1">
                <a:latin typeface="+mn-lt"/>
              </a:rPr>
              <a:t>final e</a:t>
            </a:r>
            <a:r>
              <a:rPr lang="en-AU" sz="1200" b="0">
                <a:latin typeface="+mn-lt"/>
              </a:rPr>
              <a:t> in words ending with </a:t>
            </a:r>
            <a:r>
              <a:rPr lang="en-AU" sz="1200" b="1" err="1">
                <a:latin typeface="+mn-lt"/>
              </a:rPr>
              <a:t>ge</a:t>
            </a:r>
            <a:r>
              <a:rPr lang="en-AU" sz="1200" b="1">
                <a:latin typeface="+mn-lt"/>
              </a:rPr>
              <a:t> </a:t>
            </a:r>
            <a:r>
              <a:rPr lang="en-AU" sz="1200" b="0">
                <a:latin typeface="+mn-lt"/>
              </a:rPr>
              <a:t>and</a:t>
            </a:r>
            <a:r>
              <a:rPr lang="en-AU" sz="1200" b="1">
                <a:latin typeface="+mn-lt"/>
              </a:rPr>
              <a:t> </a:t>
            </a:r>
            <a:r>
              <a:rPr lang="en-AU" sz="1200" b="1" err="1">
                <a:latin typeface="+mn-lt"/>
              </a:rPr>
              <a:t>ce</a:t>
            </a:r>
            <a:r>
              <a:rPr lang="en-AU" sz="1200" b="0">
                <a:latin typeface="+mn-lt"/>
              </a:rPr>
              <a:t> </a:t>
            </a:r>
            <a:r>
              <a:rPr lang="en-AU" sz="1200">
                <a:latin typeface="+mn-lt"/>
              </a:rPr>
              <a:t>(slides 14 to 44)</a:t>
            </a:r>
          </a:p>
          <a:p>
            <a:pPr>
              <a:defRPr/>
            </a:pPr>
            <a:r>
              <a:rPr lang="en-AU" sz="1200" b="0">
                <a:latin typeface="+mn-lt"/>
              </a:rPr>
              <a:t>t</a:t>
            </a:r>
            <a:r>
              <a:rPr lang="en-AU" sz="1200">
                <a:latin typeface="+mn-lt"/>
              </a:rPr>
              <a:t>akes approximately 35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43).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solidFill>
                  <a:srgbClr val="000000"/>
                </a:solidFill>
                <a:effectLst/>
                <a:latin typeface="+mn-lt"/>
              </a:rPr>
              <a:t>If desired, edit the letters on slides 16 and 17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44).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 </a:t>
            </a:r>
            <a:r>
              <a:rPr lang="en-US" b="1"/>
              <a:t>eye/s</a:t>
            </a:r>
            <a:r>
              <a:rPr lang="en-US" b="0"/>
              <a:t>,</a:t>
            </a:r>
            <a:r>
              <a:rPr lang="en-US" b="1"/>
              <a:t> eyes</a:t>
            </a:r>
            <a:r>
              <a:rPr lang="en-US" b="0"/>
              <a:t>,</a:t>
            </a:r>
            <a:r>
              <a:rPr lang="en-US" b="1"/>
              <a:t> eye-s</a:t>
            </a:r>
            <a:r>
              <a:rPr lang="en-US" b="0"/>
              <a:t> spells </a:t>
            </a:r>
            <a:r>
              <a:rPr lang="en-US" b="1"/>
              <a:t>eyes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My eyes popped when I saw that the magenta gel was only fifty cents. 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  <a:cs typeface="Calibri"/>
              </a:rPr>
              <a:t>Remind students to write </a:t>
            </a:r>
            <a:r>
              <a:rPr lang="en-US" b="1">
                <a:solidFill>
                  <a:schemeClr val="tx1"/>
                </a:solidFill>
                <a:latin typeface="+mn-lt"/>
                <a:cs typeface="Calibri"/>
              </a:rPr>
              <a:t>fifty</a:t>
            </a:r>
            <a:r>
              <a:rPr lang="en-US">
                <a:solidFill>
                  <a:schemeClr val="tx1"/>
                </a:solidFill>
                <a:latin typeface="+mn-lt"/>
                <a:cs typeface="Calibri"/>
              </a:rPr>
              <a:t> as a word, not a number.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sentence: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needed the gel for my fancy dress party on Saturday.</a:t>
            </a:r>
            <a:endParaRPr lang="en-AU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This lesson f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ocuses on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soft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g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saying /j/ and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soft c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saying /s/ before an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at the end of a word. </a:t>
            </a:r>
          </a:p>
          <a:p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Teacher background knowledge:</a:t>
            </a:r>
          </a:p>
          <a:p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final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could be: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silent final 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e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as part of a split digraph.</a:t>
            </a:r>
          </a:p>
          <a:p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It follows on from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Lesson 17.1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which introduced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the mnemonic phrase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Gentle Cindy at the fence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and the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 spelling generalisation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AU" b="1" i="0" dirty="0">
                <a:latin typeface="+mn-lt"/>
              </a:rPr>
              <a:t>g </a:t>
            </a:r>
            <a:r>
              <a:rPr lang="en-AU" b="0" i="0" dirty="0">
                <a:latin typeface="+mn-lt"/>
              </a:rPr>
              <a:t>says</a:t>
            </a:r>
            <a:r>
              <a:rPr lang="en-AU" b="1" i="0" dirty="0">
                <a:latin typeface="+mn-lt"/>
              </a:rPr>
              <a:t> </a:t>
            </a:r>
            <a:r>
              <a:rPr lang="en-AU" b="0" i="0" dirty="0">
                <a:latin typeface="+mn-lt"/>
              </a:rPr>
              <a:t>/j/ before the letters </a:t>
            </a:r>
            <a:r>
              <a:rPr lang="en-AU" b="1" i="0" dirty="0">
                <a:latin typeface="+mn-lt"/>
              </a:rPr>
              <a:t>e</a:t>
            </a:r>
            <a:r>
              <a:rPr lang="en-AU" b="0" i="0" dirty="0">
                <a:latin typeface="+mn-lt"/>
              </a:rPr>
              <a:t>, </a:t>
            </a:r>
            <a:r>
              <a:rPr lang="en-AU" b="1" i="0" dirty="0" err="1">
                <a:latin typeface="+mn-lt"/>
              </a:rPr>
              <a:t>i</a:t>
            </a:r>
            <a:r>
              <a:rPr lang="en-AU" b="0" i="0" dirty="0">
                <a:latin typeface="+mn-lt"/>
              </a:rPr>
              <a:t> or </a:t>
            </a:r>
            <a:r>
              <a:rPr lang="en-AU" b="1" i="0" dirty="0">
                <a:latin typeface="+mn-lt"/>
              </a:rPr>
              <a:t>y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0" dirty="0">
                <a:latin typeface="+mn-lt"/>
              </a:rPr>
              <a:t>c</a:t>
            </a:r>
            <a:r>
              <a:rPr lang="en-AU" b="0" i="0" dirty="0">
                <a:latin typeface="+mn-lt"/>
              </a:rPr>
              <a:t> says /s/ before the letters </a:t>
            </a:r>
            <a:r>
              <a:rPr lang="en-AU" b="1" i="0" dirty="0">
                <a:latin typeface="+mn-lt"/>
              </a:rPr>
              <a:t>e</a:t>
            </a:r>
            <a:r>
              <a:rPr lang="en-AU" b="0" i="0" dirty="0">
                <a:latin typeface="+mn-lt"/>
              </a:rPr>
              <a:t>, </a:t>
            </a:r>
            <a:r>
              <a:rPr lang="en-AU" b="1" i="0" dirty="0" err="1">
                <a:latin typeface="+mn-lt"/>
              </a:rPr>
              <a:t>i</a:t>
            </a:r>
            <a:r>
              <a:rPr lang="en-AU" b="0" i="0" dirty="0">
                <a:latin typeface="+mn-lt"/>
              </a:rPr>
              <a:t> or </a:t>
            </a:r>
            <a:r>
              <a:rPr lang="en-AU" b="1" i="0" dirty="0">
                <a:latin typeface="+mn-lt"/>
              </a:rPr>
              <a:t>y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384AA-569A-DA58-97B5-39E083186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A6DC20-F59A-5366-190D-2E0F97FDB0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82D474-2343-16D0-3AE0-2A0621735B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>
              <a:defRPr/>
            </a:pPr>
            <a:r>
              <a:rPr lang="en-AU" dirty="0">
                <a:ea typeface="Calibri"/>
                <a:cs typeface="Calibri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 dirty="0">
                <a:ea typeface="Calibri"/>
                <a:cs typeface="Calibri"/>
              </a:rPr>
              <a:t>We have learnt the mnemonic phrase </a:t>
            </a:r>
            <a:r>
              <a:rPr lang="en-US" sz="1200" b="1" i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1200" b="1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entle </a:t>
            </a:r>
            <a:r>
              <a:rPr lang="en-US" sz="1200" b="1" i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1200" b="1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indy at the fen</a:t>
            </a:r>
            <a:r>
              <a:rPr lang="en-US" sz="1200" b="1" i="1" u="sng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1200" b="1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sz="1200" b="0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for soft </a:t>
            </a:r>
            <a:r>
              <a:rPr lang="en-US" sz="1200" b="1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1200" b="0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r>
              <a:rPr lang="en-US" sz="1200" b="1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1200" b="0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We have learnt that </a:t>
            </a:r>
            <a:r>
              <a:rPr lang="en-AU" b="1" i="1" dirty="0">
                <a:ea typeface="Calibri"/>
                <a:cs typeface="Calibri"/>
              </a:rPr>
              <a:t>g </a:t>
            </a:r>
            <a:r>
              <a:rPr lang="en-AU" i="1" dirty="0">
                <a:ea typeface="Calibri"/>
                <a:cs typeface="Calibri"/>
              </a:rPr>
              <a:t>says /j/ and </a:t>
            </a:r>
            <a:r>
              <a:rPr lang="en-AU" b="1" i="1" dirty="0">
                <a:ea typeface="Calibri"/>
                <a:cs typeface="Calibri"/>
              </a:rPr>
              <a:t>c </a:t>
            </a:r>
            <a:r>
              <a:rPr lang="en-AU" i="1" dirty="0">
                <a:ea typeface="Calibri"/>
                <a:cs typeface="Calibri"/>
              </a:rPr>
              <a:t>says /s/ before the letters </a:t>
            </a:r>
            <a:r>
              <a:rPr lang="en-AU" b="1" i="1" dirty="0">
                <a:ea typeface="Calibri"/>
                <a:cs typeface="Calibri"/>
              </a:rPr>
              <a:t>e</a:t>
            </a:r>
            <a:r>
              <a:rPr lang="en-AU" i="1" dirty="0">
                <a:ea typeface="Calibri"/>
                <a:cs typeface="Calibri"/>
              </a:rPr>
              <a:t>, </a:t>
            </a:r>
            <a:r>
              <a:rPr lang="en-AU" b="1" i="1" dirty="0" err="1">
                <a:ea typeface="Calibri"/>
                <a:cs typeface="Calibri"/>
              </a:rPr>
              <a:t>i</a:t>
            </a:r>
            <a:r>
              <a:rPr lang="en-AU" i="1" dirty="0">
                <a:ea typeface="Calibri"/>
                <a:cs typeface="Calibri"/>
              </a:rPr>
              <a:t> and </a:t>
            </a:r>
            <a:r>
              <a:rPr lang="en-AU" b="1" i="1" dirty="0">
                <a:ea typeface="Calibri"/>
                <a:cs typeface="Calibri"/>
              </a:rPr>
              <a:t>y</a:t>
            </a:r>
            <a:r>
              <a:rPr lang="en-AU" b="0" i="1" dirty="0">
                <a:ea typeface="Calibri"/>
                <a:cs typeface="Calibri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b="0" i="1" dirty="0">
                <a:ea typeface="Calibri"/>
                <a:cs typeface="Calibri"/>
              </a:rPr>
              <a:t>Today we will learn about </a:t>
            </a:r>
            <a:r>
              <a:rPr lang="en-AU" b="1" i="1" dirty="0">
                <a:ea typeface="Calibri"/>
                <a:cs typeface="Calibri"/>
              </a:rPr>
              <a:t>soft g </a:t>
            </a:r>
            <a:r>
              <a:rPr lang="en-AU" b="0" i="1" dirty="0">
                <a:ea typeface="Calibri"/>
                <a:cs typeface="Calibri"/>
              </a:rPr>
              <a:t>and </a:t>
            </a:r>
            <a:r>
              <a:rPr lang="en-AU" b="1" i="1" dirty="0">
                <a:ea typeface="Calibri"/>
                <a:cs typeface="Calibri"/>
              </a:rPr>
              <a:t>soft</a:t>
            </a:r>
            <a:r>
              <a:rPr lang="en-AU" b="0" i="1" dirty="0">
                <a:ea typeface="Calibri"/>
                <a:cs typeface="Calibri"/>
              </a:rPr>
              <a:t> </a:t>
            </a:r>
            <a:r>
              <a:rPr lang="en-AU" b="1" i="1" dirty="0">
                <a:ea typeface="Calibri"/>
                <a:cs typeface="Calibri"/>
              </a:rPr>
              <a:t>c </a:t>
            </a:r>
            <a:r>
              <a:rPr lang="en-AU" b="0" i="1" dirty="0">
                <a:ea typeface="Calibri"/>
                <a:cs typeface="Calibri"/>
              </a:rPr>
              <a:t>before a </a:t>
            </a:r>
            <a:r>
              <a:rPr lang="en-AU" b="1" i="1" dirty="0">
                <a:ea typeface="Calibri"/>
                <a:cs typeface="Calibri"/>
              </a:rPr>
              <a:t>final e</a:t>
            </a:r>
            <a:r>
              <a:rPr lang="en-AU" b="0" i="1" dirty="0">
                <a:ea typeface="Calibri"/>
                <a:cs typeface="Calibri"/>
              </a:rPr>
              <a:t>*.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1" dirty="0">
                <a:ea typeface="Calibri"/>
                <a:cs typeface="Calibri"/>
              </a:rPr>
              <a:t>When words end in </a:t>
            </a:r>
            <a:r>
              <a:rPr lang="en-AU" b="1" i="1" dirty="0">
                <a:ea typeface="Calibri"/>
                <a:cs typeface="Calibri"/>
              </a:rPr>
              <a:t>g</a:t>
            </a:r>
            <a:r>
              <a:rPr lang="en-AU" b="0" i="1" dirty="0">
                <a:ea typeface="Calibri"/>
                <a:cs typeface="Calibri"/>
              </a:rPr>
              <a:t> and a </a:t>
            </a:r>
            <a:r>
              <a:rPr lang="en-AU" b="1" i="1" dirty="0">
                <a:ea typeface="Calibri"/>
                <a:cs typeface="Calibri"/>
              </a:rPr>
              <a:t>final e</a:t>
            </a:r>
            <a:r>
              <a:rPr lang="en-AU" b="0" i="1" dirty="0">
                <a:ea typeface="Calibri"/>
                <a:cs typeface="Calibri"/>
              </a:rPr>
              <a:t>, they end in the sound /j/ made by the </a:t>
            </a:r>
            <a:r>
              <a:rPr lang="en-AU" b="1" i="1" dirty="0">
                <a:ea typeface="Calibri"/>
                <a:cs typeface="Calibri"/>
              </a:rPr>
              <a:t>soft 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1" dirty="0">
                <a:ea typeface="Calibri"/>
                <a:cs typeface="Calibri"/>
              </a:rPr>
              <a:t>When words end in </a:t>
            </a:r>
            <a:r>
              <a:rPr lang="en-AU" b="1" i="1" dirty="0">
                <a:ea typeface="Calibri"/>
                <a:cs typeface="Calibri"/>
              </a:rPr>
              <a:t>c</a:t>
            </a:r>
            <a:r>
              <a:rPr lang="en-AU" b="0" i="1" dirty="0">
                <a:ea typeface="Calibri"/>
                <a:cs typeface="Calibri"/>
              </a:rPr>
              <a:t> and a </a:t>
            </a:r>
            <a:r>
              <a:rPr lang="en-AU" b="1" i="1" dirty="0">
                <a:ea typeface="Calibri"/>
                <a:cs typeface="Calibri"/>
              </a:rPr>
              <a:t>final e</a:t>
            </a:r>
            <a:r>
              <a:rPr lang="en-AU" b="0" i="1" dirty="0">
                <a:ea typeface="Calibri"/>
                <a:cs typeface="Calibri"/>
              </a:rPr>
              <a:t>, they end in the sound /s/ made by the </a:t>
            </a:r>
            <a:r>
              <a:rPr lang="en-AU" b="1" i="1" dirty="0">
                <a:ea typeface="Calibri"/>
                <a:cs typeface="Calibri"/>
              </a:rPr>
              <a:t>soft c.</a:t>
            </a:r>
            <a:endParaRPr lang="en-AU" b="0" i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1" dirty="0">
                <a:latin typeface="+mn-lt"/>
                <a:ea typeface="Calibri"/>
                <a:cs typeface="Calibri"/>
              </a:rPr>
              <a:t>T</a:t>
            </a:r>
            <a:r>
              <a:rPr lang="en-AU" i="1" dirty="0">
                <a:latin typeface="+mn-lt"/>
              </a:rPr>
              <a:t>he word </a:t>
            </a:r>
            <a:r>
              <a:rPr lang="en-AU" b="1" i="1" dirty="0">
                <a:latin typeface="+mn-lt"/>
              </a:rPr>
              <a:t>fence</a:t>
            </a:r>
            <a:r>
              <a:rPr lang="en-AU" i="1" dirty="0">
                <a:latin typeface="+mn-lt"/>
              </a:rPr>
              <a:t> in the mnemonic phrase </a:t>
            </a:r>
            <a:r>
              <a:rPr lang="en-AU" b="1" i="1" dirty="0">
                <a:latin typeface="+mn-lt"/>
              </a:rPr>
              <a:t>Gentle Cindy at the fence </a:t>
            </a:r>
            <a:r>
              <a:rPr lang="en-AU" i="1" dirty="0">
                <a:latin typeface="+mn-lt"/>
              </a:rPr>
              <a:t>can remind us of this.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AU" b="0" i="1" dirty="0"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b="0" i="0" dirty="0">
                <a:ea typeface="Calibri"/>
                <a:cs typeface="Calibri"/>
              </a:rPr>
              <a:t>*You may like to explain to students that a </a:t>
            </a:r>
            <a:r>
              <a:rPr lang="en-AU" b="1" i="0" dirty="0">
                <a:ea typeface="Calibri"/>
                <a:cs typeface="Calibri"/>
              </a:rPr>
              <a:t>final e</a:t>
            </a:r>
            <a:r>
              <a:rPr lang="en-AU" b="0" i="0" dirty="0">
                <a:ea typeface="Calibri"/>
                <a:cs typeface="Calibri"/>
              </a:rPr>
              <a:t> can be: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 i="0" dirty="0">
                <a:ea typeface="Calibri"/>
                <a:cs typeface="Calibri"/>
              </a:rPr>
              <a:t>a</a:t>
            </a:r>
            <a:r>
              <a:rPr lang="en-AU" b="1" i="0" dirty="0">
                <a:ea typeface="Calibri"/>
                <a:cs typeface="Calibri"/>
              </a:rPr>
              <a:t> silent final e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 i="0" dirty="0">
                <a:ea typeface="Calibri"/>
                <a:cs typeface="Calibri"/>
              </a:rPr>
              <a:t>part of a </a:t>
            </a:r>
            <a:r>
              <a:rPr lang="en-AU" b="1" i="0" dirty="0">
                <a:ea typeface="Calibri"/>
                <a:cs typeface="Calibri"/>
              </a:rPr>
              <a:t>split digraph.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b="0" i="0" dirty="0">
                <a:ea typeface="Calibri"/>
                <a:cs typeface="Calibri"/>
              </a:rPr>
              <a:t>Consider cognitive load when choosing whether to do so at this point in the lesson. 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AU" b="1" i="1" dirty="0"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AU" b="0" i="1" dirty="0"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AU" b="0" i="1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b="0" dirty="0">
                <a:latin typeface="+mn-lt"/>
              </a:rPr>
              <a:t>Note: Y</a:t>
            </a:r>
            <a:r>
              <a:rPr lang="en-AU" dirty="0">
                <a:latin typeface="+mn-lt"/>
              </a:rPr>
              <a:t>ou may like to print a copy of this slide to display and reference in the classroom.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B015F6-12E0-4A7B-9CCF-85493221A0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4132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tracing over the </a:t>
            </a:r>
            <a:r>
              <a:rPr lang="en-US" b="1">
                <a:latin typeface="+mn-lt"/>
              </a:rPr>
              <a:t>g</a:t>
            </a:r>
            <a:r>
              <a:rPr lang="en-US">
                <a:latin typeface="+mn-lt"/>
              </a:rPr>
              <a:t> on the large screen while saying the target sound and explaining the spelling </a:t>
            </a:r>
            <a:r>
              <a:rPr lang="en-US" err="1">
                <a:latin typeface="+mn-lt"/>
              </a:rPr>
              <a:t>generalisation</a:t>
            </a:r>
            <a:r>
              <a:rPr lang="en-US">
                <a:latin typeface="+mn-lt"/>
              </a:rPr>
              <a:t>. </a:t>
            </a:r>
            <a:r>
              <a:rPr lang="en-US">
                <a:latin typeface="+mn-lt"/>
                <a:cs typeface="+mn-cs"/>
              </a:rPr>
              <a:t>Say: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Words that end in </a:t>
            </a:r>
            <a:r>
              <a:rPr lang="en-AU" b="1" i="1"/>
              <a:t>g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, end in the sound /j/.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1"/>
              <a:t>g </a:t>
            </a:r>
            <a:r>
              <a:rPr lang="en-AU" b="0" i="1"/>
              <a:t>says /j/ before a </a:t>
            </a:r>
            <a:r>
              <a:rPr lang="en-AU" b="1" i="1"/>
              <a:t>final e.</a:t>
            </a:r>
          </a:p>
          <a:p>
            <a:pPr marL="171450" indent="-171450">
              <a:buFont typeface="Arial,Sans-Serif"/>
              <a:buChar char="•"/>
              <a:defRPr/>
            </a:pPr>
            <a:endParaRPr lang="en-AU" b="1" i="1"/>
          </a:p>
          <a:p>
            <a:pPr marL="0" indent="0">
              <a:buFont typeface="Arial,Sans-Serif"/>
              <a:buNone/>
              <a:defRPr/>
            </a:pPr>
            <a:r>
              <a:rPr lang="en-AU" b="0" i="0"/>
              <a:t>Repeat with </a:t>
            </a:r>
            <a:r>
              <a:rPr lang="en-AU" b="1" i="0"/>
              <a:t>c</a:t>
            </a:r>
            <a:r>
              <a:rPr lang="en-AU" b="0" i="0"/>
              <a:t>. Say: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Words that end in </a:t>
            </a:r>
            <a:r>
              <a:rPr lang="en-AU" b="1" i="1"/>
              <a:t>c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, end in the sound /s/.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AU" b="1" i="1"/>
              <a:t>c </a:t>
            </a:r>
            <a:r>
              <a:rPr lang="en-AU" b="0" i="1"/>
              <a:t>says /s/ before a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e.</a:t>
            </a:r>
          </a:p>
          <a:p>
            <a:pPr marL="171450" indent="-171450">
              <a:buFont typeface="Arial,Sans-Serif"/>
              <a:buChar char="•"/>
              <a:defRPr/>
            </a:pPr>
            <a:endParaRPr lang="en-AU" b="0" i="1"/>
          </a:p>
          <a:p>
            <a:pPr marL="0" indent="0">
              <a:buFont typeface="Arial,Sans-Serif"/>
              <a:buNone/>
              <a:defRPr/>
            </a:pPr>
            <a:r>
              <a:rPr lang="en-AU" b="0" i="0"/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b="0" i="1"/>
              <a:t>The </a:t>
            </a:r>
            <a:r>
              <a:rPr lang="en-AU" b="1" i="1"/>
              <a:t>e </a:t>
            </a:r>
            <a:r>
              <a:rPr lang="en-AU" b="0" i="1"/>
              <a:t>in these words doesn’t say a sound at the end of the word, either because: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 i="1"/>
              <a:t>it has already said its </a:t>
            </a:r>
            <a:r>
              <a:rPr lang="en-AU" b="1" i="1"/>
              <a:t>split digraph </a:t>
            </a:r>
            <a:r>
              <a:rPr lang="en-AU" b="0" i="1"/>
              <a:t>sound before the </a:t>
            </a:r>
            <a:r>
              <a:rPr lang="en-AU" b="1" i="1"/>
              <a:t>g </a:t>
            </a:r>
            <a:r>
              <a:rPr lang="en-AU" b="0" i="1"/>
              <a:t>or</a:t>
            </a:r>
            <a:r>
              <a:rPr lang="en-AU" b="1" i="1"/>
              <a:t> c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 i="1"/>
              <a:t>it is a </a:t>
            </a:r>
            <a:r>
              <a:rPr lang="en-AU" b="1" i="1"/>
              <a:t>silent final e</a:t>
            </a:r>
            <a:r>
              <a:rPr lang="en-AU" b="0" i="1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None/>
              <a:tabLst/>
              <a:defRPr/>
            </a:pPr>
            <a:endParaRPr lang="en-AU" sz="1200" b="0" i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i="0"/>
              <a:t>Start with </a:t>
            </a:r>
            <a:r>
              <a:rPr lang="en-AU" b="1" i="0"/>
              <a:t>g</a:t>
            </a:r>
            <a:r>
              <a:rPr lang="en-AU" b="0" i="0"/>
              <a:t> before a </a:t>
            </a:r>
            <a:r>
              <a:rPr lang="en-AU" b="1" i="0"/>
              <a:t>final</a:t>
            </a:r>
            <a:r>
              <a:rPr lang="en-AU" b="0" i="0"/>
              <a:t> </a:t>
            </a:r>
            <a:r>
              <a:rPr lang="en-AU" b="1" i="0"/>
              <a:t>e</a:t>
            </a:r>
            <a:r>
              <a:rPr lang="en-AU" b="0" i="0"/>
              <a:t>.</a:t>
            </a: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Have students copy the notation for </a:t>
            </a:r>
            <a:r>
              <a:rPr lang="en-US" b="1">
                <a:latin typeface="+mn-lt"/>
              </a:rPr>
              <a:t>soft g </a:t>
            </a:r>
            <a:r>
              <a:rPr lang="en-US">
                <a:latin typeface="+mn-lt"/>
              </a:rPr>
              <a:t>before </a:t>
            </a:r>
            <a:r>
              <a:rPr lang="en-US" b="1">
                <a:latin typeface="+mn-lt"/>
              </a:rPr>
              <a:t>final e </a:t>
            </a:r>
            <a:r>
              <a:rPr lang="en-US">
                <a:latin typeface="+mn-lt"/>
              </a:rPr>
              <a:t>from the slide.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Prompt students by asking: </a:t>
            </a:r>
            <a:r>
              <a:rPr lang="en-AU" b="0" i="1">
                <a:latin typeface="+mn-lt"/>
              </a:rPr>
              <a:t>W</a:t>
            </a:r>
            <a:r>
              <a:rPr lang="en-AU" b="0" i="1"/>
              <a:t>ords that end in </a:t>
            </a:r>
            <a:r>
              <a:rPr lang="en-AU" b="1" i="1"/>
              <a:t>g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what sound?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Students respond: </a:t>
            </a:r>
            <a:r>
              <a:rPr lang="en-AU" b="0" i="1"/>
              <a:t>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Prompt students by asking: </a:t>
            </a:r>
            <a:r>
              <a:rPr lang="en-AU" b="0" i="1"/>
              <a:t>What does </a:t>
            </a:r>
            <a:r>
              <a:rPr lang="en-AU" b="1" i="1"/>
              <a:t>g</a:t>
            </a:r>
            <a:r>
              <a:rPr lang="en-AU" b="0" i="1"/>
              <a:t> say before a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Students respond: </a:t>
            </a:r>
            <a:r>
              <a:rPr lang="en-AU" b="1" i="1"/>
              <a:t>g</a:t>
            </a:r>
            <a:r>
              <a:rPr lang="en-AU" b="0" i="1"/>
              <a:t> says /j/ before a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i="0"/>
              <a:t>Repeat with </a:t>
            </a:r>
            <a:r>
              <a:rPr lang="en-AU" b="1" i="0"/>
              <a:t>c</a:t>
            </a:r>
            <a:r>
              <a:rPr lang="en-AU" b="0" i="0"/>
              <a:t> before a </a:t>
            </a:r>
            <a:r>
              <a:rPr lang="en-AU" b="1" i="0"/>
              <a:t>final</a:t>
            </a:r>
            <a:r>
              <a:rPr lang="en-AU" b="0" i="0"/>
              <a:t> </a:t>
            </a:r>
            <a:r>
              <a:rPr lang="en-AU" b="1" i="0"/>
              <a:t>e</a:t>
            </a:r>
            <a:r>
              <a:rPr lang="en-AU" b="0" i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Have students copy the notation for </a:t>
            </a:r>
            <a:r>
              <a:rPr lang="en-US" b="1">
                <a:latin typeface="+mn-lt"/>
              </a:rPr>
              <a:t>soft c </a:t>
            </a:r>
            <a:r>
              <a:rPr lang="en-US">
                <a:latin typeface="+mn-lt"/>
              </a:rPr>
              <a:t>before </a:t>
            </a:r>
            <a:r>
              <a:rPr lang="en-US" b="1">
                <a:latin typeface="+mn-lt"/>
              </a:rPr>
              <a:t>final e </a:t>
            </a:r>
            <a:r>
              <a:rPr lang="en-US">
                <a:latin typeface="+mn-lt"/>
              </a:rPr>
              <a:t>from the slide.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Prompt students by asking: </a:t>
            </a:r>
            <a:r>
              <a:rPr lang="en-AU" b="0" i="1">
                <a:latin typeface="+mn-lt"/>
              </a:rPr>
              <a:t>W</a:t>
            </a:r>
            <a:r>
              <a:rPr lang="en-AU" b="0" i="1"/>
              <a:t>ords that end in </a:t>
            </a:r>
            <a:r>
              <a:rPr lang="en-AU" b="1" i="1"/>
              <a:t>c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what sound?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Students respond: </a:t>
            </a:r>
            <a:r>
              <a:rPr lang="en-AU" b="0" i="1"/>
              <a:t>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Prompt students by asking: </a:t>
            </a:r>
            <a:r>
              <a:rPr lang="en-AU" b="0" i="1"/>
              <a:t>What does </a:t>
            </a:r>
            <a:r>
              <a:rPr lang="en-AU" b="1" i="1"/>
              <a:t>c</a:t>
            </a:r>
            <a:r>
              <a:rPr lang="en-AU" b="0" i="1"/>
              <a:t> say before a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?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Students respond: </a:t>
            </a:r>
            <a:r>
              <a:rPr lang="en-AU" b="1" i="1"/>
              <a:t>c</a:t>
            </a:r>
            <a:r>
              <a:rPr lang="en-AU" b="0" i="1"/>
              <a:t> says /s/ before a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i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/>
              <a:t>You may also ask students why a </a:t>
            </a:r>
            <a:r>
              <a:rPr lang="en-US" b="1"/>
              <a:t>final e</a:t>
            </a:r>
            <a:r>
              <a:rPr lang="en-US"/>
              <a:t> after </a:t>
            </a:r>
            <a:r>
              <a:rPr lang="en-US" b="1"/>
              <a:t>g</a:t>
            </a:r>
            <a:r>
              <a:rPr lang="en-US"/>
              <a:t> or </a:t>
            </a:r>
            <a:r>
              <a:rPr lang="en-US" b="1"/>
              <a:t>c</a:t>
            </a:r>
            <a:r>
              <a:rPr lang="en-US"/>
              <a:t> doesn’t say a sound at the end of the word.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b="0" i="0"/>
              <a:t>Because it</a:t>
            </a:r>
            <a:r>
              <a:rPr lang="en-AU" b="0" i="0"/>
              <a:t> has already said its </a:t>
            </a:r>
            <a:r>
              <a:rPr lang="en-AU" b="1" i="0"/>
              <a:t>split digraph </a:t>
            </a:r>
            <a:r>
              <a:rPr lang="en-AU" b="0" i="0"/>
              <a:t>sound before the </a:t>
            </a:r>
            <a:r>
              <a:rPr lang="en-AU" b="1" i="0"/>
              <a:t>g </a:t>
            </a:r>
            <a:r>
              <a:rPr lang="en-AU" b="0" i="0"/>
              <a:t>or</a:t>
            </a:r>
            <a:r>
              <a:rPr lang="en-AU" b="1" i="0"/>
              <a:t> c </a:t>
            </a:r>
            <a:r>
              <a:rPr lang="en-AU" b="0" i="0" u="sng"/>
              <a:t>or</a:t>
            </a:r>
            <a:r>
              <a:rPr lang="en-AU" b="0" i="0" u="none"/>
              <a:t> </a:t>
            </a:r>
            <a:r>
              <a:rPr lang="en-AU" b="0" i="0"/>
              <a:t>it is a </a:t>
            </a:r>
            <a:r>
              <a:rPr lang="en-AU" b="1" i="0"/>
              <a:t>silent final e</a:t>
            </a:r>
            <a:r>
              <a:rPr lang="en-AU" b="0" i="0"/>
              <a:t>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9745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First, we will focus on </a:t>
            </a:r>
            <a:r>
              <a:rPr lang="en-US" b="1" i="1">
                <a:latin typeface="+mn-lt"/>
              </a:rPr>
              <a:t>g</a:t>
            </a:r>
            <a:r>
              <a:rPr lang="en-US" b="0" i="1">
                <a:latin typeface="+mn-lt"/>
              </a:rPr>
              <a:t> before a</a:t>
            </a:r>
            <a:r>
              <a:rPr lang="en-US" b="1" i="1">
                <a:latin typeface="+mn-lt"/>
              </a:rPr>
              <a:t> final e</a:t>
            </a:r>
            <a:r>
              <a:rPr lang="en-US" b="0" i="1">
                <a:latin typeface="+mn-lt"/>
              </a:rPr>
              <a:t>.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Words that end in </a:t>
            </a:r>
            <a:r>
              <a:rPr lang="en-AU" b="1" i="1"/>
              <a:t>g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, end in the sound /j/. 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1"/>
              <a:t>g</a:t>
            </a:r>
            <a:r>
              <a:rPr lang="en-AU" b="0" i="1"/>
              <a:t> says /j/ before a </a:t>
            </a:r>
            <a:r>
              <a:rPr lang="en-AU" b="1" i="1"/>
              <a:t>final e</a:t>
            </a:r>
            <a:r>
              <a:rPr lang="en-AU" b="0" i="1"/>
              <a:t>.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The </a:t>
            </a:r>
            <a:r>
              <a:rPr lang="en-AU" b="1" i="1"/>
              <a:t>final e</a:t>
            </a:r>
            <a:r>
              <a:rPr lang="en-AU" b="0" i="1"/>
              <a:t> in this word is part of an </a:t>
            </a:r>
            <a:r>
              <a:rPr lang="en-AU" b="1" i="1" err="1"/>
              <a:t>a_e</a:t>
            </a:r>
            <a:r>
              <a:rPr lang="en-AU" b="1" i="1"/>
              <a:t> split digraph</a:t>
            </a:r>
            <a:r>
              <a:rPr lang="en-AU" b="0" i="1"/>
              <a:t>. 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word.</a:t>
            </a:r>
          </a:p>
          <a:p>
            <a:endParaRPr lang="en-US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B6CC4B-ECD2-CC9F-CFB8-00CA160A5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FC7056-8ECA-E31D-755C-29FE823BD8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DC5DD5-5CEB-618D-C71B-A771C9F0DA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Re-read the first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The </a:t>
            </a:r>
            <a:r>
              <a:rPr lang="en-US" b="1" i="1">
                <a:latin typeface="+mn-lt"/>
              </a:rPr>
              <a:t>final e</a:t>
            </a:r>
            <a:r>
              <a:rPr lang="en-US" i="1">
                <a:latin typeface="+mn-lt"/>
              </a:rPr>
              <a:t> in this word is a </a:t>
            </a:r>
            <a:r>
              <a:rPr lang="en-US" b="1" i="1">
                <a:latin typeface="+mn-lt"/>
              </a:rPr>
              <a:t>silent final e</a:t>
            </a:r>
            <a:r>
              <a:rPr lang="en-US" b="0" i="1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Demonstrate saying each letter–sound correspondence then blending these sounds to read the new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Say: </a:t>
            </a:r>
            <a:r>
              <a:rPr lang="en-AU" b="0" i="1"/>
              <a:t>Words that end in </a:t>
            </a:r>
            <a:r>
              <a:rPr lang="en-AU" b="1" i="1"/>
              <a:t>g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, end in the sound /j/.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1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C0C0D-995D-2C4E-64CF-2E620D7B2F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3083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3F83-DF1B-AD40-A87C-7A0419755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F4A535-2B3E-ED61-031B-6D8D74086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41BB9E-8666-E579-EB35-81954ED59E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Review</a:t>
            </a:r>
          </a:p>
          <a:p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Point to the schwa symbol (</a:t>
            </a:r>
            <a:r>
              <a:rPr lang="en-US" sz="1200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sz="1200" b="0">
                <a:latin typeface="+mn-lt"/>
              </a:rPr>
              <a:t>) inside the ear.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Say: </a:t>
            </a:r>
            <a:r>
              <a:rPr lang="en-US" sz="1200" b="0" i="1">
                <a:latin typeface="+mn-lt"/>
              </a:rPr>
              <a:t>Say the schwa sound</a:t>
            </a:r>
            <a:r>
              <a:rPr lang="en-US" sz="1200" b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Students respond by saying the schwa sound. </a:t>
            </a:r>
          </a:p>
          <a:p>
            <a:endParaRPr lang="en-US" sz="1200" b="1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>
                <a:latin typeface="+mn-lt"/>
              </a:rPr>
              <a:t>You may ask each row of students to take a turn saying the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Note: A recording of the schwa sound is embedded in the speaker symbol on the bottom right of the slide. 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This </a:t>
            </a:r>
            <a:r>
              <a:rPr lang="en-US" b="0" i="0"/>
              <a:t>has been included to support you with an example of how to articulate this sound.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ECBAF-17B1-3C96-7B8A-6ABA52243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53951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CA996-1ED3-C55D-C6A9-2600AC7AF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7DD567-90A0-1A13-7CB8-B558123294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DA349D-2217-8F6E-9ABA-6999250526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Re-read the first two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The </a:t>
            </a:r>
            <a:r>
              <a:rPr lang="en-US" b="1" i="1">
                <a:latin typeface="+mn-lt"/>
              </a:rPr>
              <a:t>final</a:t>
            </a:r>
            <a:r>
              <a:rPr lang="en-US" i="1">
                <a:latin typeface="+mn-lt"/>
              </a:rPr>
              <a:t> </a:t>
            </a:r>
            <a:r>
              <a:rPr lang="en-US" b="1" i="1">
                <a:latin typeface="+mn-lt"/>
              </a:rPr>
              <a:t>e</a:t>
            </a:r>
            <a:r>
              <a:rPr lang="en-US" i="1">
                <a:latin typeface="+mn-lt"/>
              </a:rPr>
              <a:t> in this word is a </a:t>
            </a:r>
            <a:r>
              <a:rPr lang="en-US" b="1" i="1">
                <a:latin typeface="+mn-lt"/>
              </a:rPr>
              <a:t>silent final e</a:t>
            </a:r>
            <a:r>
              <a:rPr lang="en-US" b="0" i="1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Demonstrate reading the new word syllable by syllable then as a whole (</a:t>
            </a:r>
            <a:r>
              <a:rPr lang="en-US" b="1">
                <a:latin typeface="+mn-lt"/>
              </a:rPr>
              <a:t>dam-age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>
                <a:latin typeface="+mn-lt"/>
              </a:rPr>
              <a:t>When an </a:t>
            </a:r>
            <a:r>
              <a:rPr lang="en-US" b="1" i="1">
                <a:latin typeface="+mn-lt"/>
              </a:rPr>
              <a:t>a</a:t>
            </a:r>
            <a:r>
              <a:rPr lang="en-US" i="1">
                <a:latin typeface="+mn-lt"/>
              </a:rPr>
              <a:t> comes before a </a:t>
            </a:r>
            <a:r>
              <a:rPr lang="en-US" b="1" i="1">
                <a:latin typeface="+mn-lt"/>
              </a:rPr>
              <a:t>g</a:t>
            </a:r>
            <a:r>
              <a:rPr lang="en-US" i="1">
                <a:latin typeface="+mn-lt"/>
              </a:rPr>
              <a:t> and </a:t>
            </a:r>
            <a:r>
              <a:rPr lang="en-US" b="1" i="1">
                <a:latin typeface="+mn-lt"/>
              </a:rPr>
              <a:t>final</a:t>
            </a:r>
            <a:r>
              <a:rPr lang="en-US" i="1">
                <a:latin typeface="+mn-lt"/>
              </a:rPr>
              <a:t> </a:t>
            </a:r>
            <a:r>
              <a:rPr lang="en-US" b="1" i="1">
                <a:latin typeface="+mn-lt"/>
              </a:rPr>
              <a:t>e</a:t>
            </a:r>
            <a:r>
              <a:rPr lang="en-US" i="1">
                <a:latin typeface="+mn-lt"/>
              </a:rPr>
              <a:t>, the </a:t>
            </a:r>
            <a:r>
              <a:rPr lang="en-US" b="1" i="1">
                <a:latin typeface="+mn-lt"/>
              </a:rPr>
              <a:t>a</a:t>
            </a:r>
            <a:r>
              <a:rPr lang="en-US" i="1">
                <a:latin typeface="+mn-lt"/>
              </a:rPr>
              <a:t> often says /</a:t>
            </a:r>
            <a:r>
              <a:rPr lang="en-US" i="1" err="1">
                <a:latin typeface="+mn-lt"/>
              </a:rPr>
              <a:t>i</a:t>
            </a:r>
            <a:r>
              <a:rPr lang="en-US" i="1">
                <a:latin typeface="+mn-lt"/>
              </a:rPr>
              <a:t>/.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>
                <a:latin typeface="+mn-lt"/>
              </a:rPr>
              <a:t>If we see </a:t>
            </a:r>
            <a:r>
              <a:rPr lang="en-US" b="1" i="1">
                <a:latin typeface="+mn-lt"/>
              </a:rPr>
              <a:t>a</a:t>
            </a:r>
            <a:r>
              <a:rPr lang="en-US" b="0" i="1">
                <a:latin typeface="+mn-lt"/>
              </a:rPr>
              <a:t>,</a:t>
            </a:r>
            <a:r>
              <a:rPr lang="en-US" b="1" i="1">
                <a:latin typeface="+mn-lt"/>
              </a:rPr>
              <a:t> g</a:t>
            </a:r>
            <a:r>
              <a:rPr lang="en-US" b="0" i="1">
                <a:latin typeface="+mn-lt"/>
              </a:rPr>
              <a:t>,</a:t>
            </a:r>
            <a:r>
              <a:rPr lang="en-US" b="1" i="1">
                <a:latin typeface="+mn-lt"/>
              </a:rPr>
              <a:t> e</a:t>
            </a:r>
            <a:r>
              <a:rPr lang="en-US" i="1">
                <a:latin typeface="+mn-lt"/>
              </a:rPr>
              <a:t> at the end of a word like </a:t>
            </a:r>
            <a:r>
              <a:rPr lang="en-US" b="1" i="1">
                <a:latin typeface="+mn-lt"/>
              </a:rPr>
              <a:t>damage</a:t>
            </a:r>
            <a:r>
              <a:rPr lang="en-US" i="1">
                <a:latin typeface="+mn-lt"/>
              </a:rPr>
              <a:t> we can say ‘</a:t>
            </a:r>
            <a:r>
              <a:rPr lang="en-US" b="1" i="1" err="1">
                <a:latin typeface="+mn-lt"/>
              </a:rPr>
              <a:t>ij</a:t>
            </a:r>
            <a:r>
              <a:rPr lang="en-US" i="1">
                <a:latin typeface="+mn-lt"/>
              </a:rPr>
              <a:t>’.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7EE3B6-4A05-E53C-B6DE-0989F2A9F0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67949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</a:t>
            </a:r>
            <a:r>
              <a:rPr lang="en-AU" b="0" i="1"/>
              <a:t>he </a:t>
            </a:r>
            <a:r>
              <a:rPr lang="en-AU" b="1" i="1"/>
              <a:t>final e</a:t>
            </a:r>
            <a:r>
              <a:rPr lang="en-AU" b="0" i="1"/>
              <a:t> in this word is part of an </a:t>
            </a:r>
            <a:r>
              <a:rPr lang="en-AU" b="1" i="1" err="1"/>
              <a:t>a_e</a:t>
            </a:r>
            <a:r>
              <a:rPr lang="en-AU" b="1" i="1"/>
              <a:t> split digraph</a:t>
            </a:r>
            <a:r>
              <a:rPr lang="en-AU" b="0" i="1"/>
              <a:t>.</a:t>
            </a:r>
            <a:r>
              <a:rPr lang="en-AU" b="1" i="1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Students participate in </a:t>
            </a:r>
            <a:r>
              <a:rPr lang="en-US"/>
              <a:t>saying each letter–sound correspondence then blending these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Prompt students to re-read the first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</a:t>
            </a:r>
            <a:r>
              <a:rPr lang="en-AU" b="0" i="1"/>
              <a:t>he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 in this word is a </a:t>
            </a:r>
            <a:r>
              <a:rPr lang="en-AU" b="1" i="1"/>
              <a:t>silent final e</a:t>
            </a:r>
            <a:r>
              <a:rPr lang="en-AU" b="0" i="1"/>
              <a:t>.</a:t>
            </a:r>
            <a:endParaRPr lang="en-AU" b="1" i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Students participate in </a:t>
            </a:r>
            <a:r>
              <a:rPr lang="en-US"/>
              <a:t>saying each letter–sound correspondence then blending these sounds to read the new word.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Prompt students to re-read the first two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</a:t>
            </a:r>
            <a:r>
              <a:rPr lang="en-AU" b="0" i="1"/>
              <a:t>he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 in this word is a </a:t>
            </a:r>
            <a:r>
              <a:rPr lang="en-AU" b="1" i="1"/>
              <a:t>silent final e</a:t>
            </a:r>
            <a:r>
              <a:rPr lang="en-AU" b="0" i="1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Remind students that: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>
                <a:latin typeface="+mn-lt"/>
              </a:rPr>
              <a:t>when an </a:t>
            </a:r>
            <a:r>
              <a:rPr lang="en-US" b="1" i="0">
                <a:latin typeface="+mn-lt"/>
              </a:rPr>
              <a:t>a</a:t>
            </a:r>
            <a:r>
              <a:rPr lang="en-US" i="0">
                <a:latin typeface="+mn-lt"/>
              </a:rPr>
              <a:t> comes before a </a:t>
            </a:r>
            <a:r>
              <a:rPr lang="en-US" b="1" i="0">
                <a:latin typeface="+mn-lt"/>
              </a:rPr>
              <a:t>g</a:t>
            </a:r>
            <a:r>
              <a:rPr lang="en-US" i="0">
                <a:latin typeface="+mn-lt"/>
              </a:rPr>
              <a:t> and </a:t>
            </a:r>
            <a:r>
              <a:rPr lang="en-US" b="1" i="0">
                <a:latin typeface="+mn-lt"/>
              </a:rPr>
              <a:t>final</a:t>
            </a:r>
            <a:r>
              <a:rPr lang="en-US" i="0">
                <a:latin typeface="+mn-lt"/>
              </a:rPr>
              <a:t> </a:t>
            </a:r>
            <a:r>
              <a:rPr lang="en-US" b="1" i="0">
                <a:latin typeface="+mn-lt"/>
              </a:rPr>
              <a:t>e</a:t>
            </a:r>
            <a:r>
              <a:rPr lang="en-US" i="0">
                <a:latin typeface="+mn-lt"/>
              </a:rPr>
              <a:t>, the </a:t>
            </a:r>
            <a:r>
              <a:rPr lang="en-US" b="1" i="0">
                <a:latin typeface="+mn-lt"/>
              </a:rPr>
              <a:t>a</a:t>
            </a:r>
            <a:r>
              <a:rPr lang="en-US" i="0">
                <a:latin typeface="+mn-lt"/>
              </a:rPr>
              <a:t> often says /</a:t>
            </a:r>
            <a:r>
              <a:rPr lang="en-US" i="0" err="1">
                <a:latin typeface="+mn-lt"/>
              </a:rPr>
              <a:t>i</a:t>
            </a:r>
            <a:r>
              <a:rPr lang="en-US" i="0">
                <a:latin typeface="+mn-lt"/>
              </a:rPr>
              <a:t>/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>
                <a:latin typeface="+mn-lt"/>
              </a:rPr>
              <a:t>if we see </a:t>
            </a:r>
            <a:r>
              <a:rPr lang="en-US" b="1" i="0">
                <a:latin typeface="+mn-lt"/>
              </a:rPr>
              <a:t>a</a:t>
            </a:r>
            <a:r>
              <a:rPr lang="en-US" b="0" i="0">
                <a:latin typeface="+mn-lt"/>
              </a:rPr>
              <a:t>,</a:t>
            </a:r>
            <a:r>
              <a:rPr lang="en-US" b="1" i="0">
                <a:latin typeface="+mn-lt"/>
              </a:rPr>
              <a:t> g</a:t>
            </a:r>
            <a:r>
              <a:rPr lang="en-US" b="0" i="0">
                <a:latin typeface="+mn-lt"/>
              </a:rPr>
              <a:t>,</a:t>
            </a:r>
            <a:r>
              <a:rPr lang="en-US" b="1" i="0">
                <a:latin typeface="+mn-lt"/>
              </a:rPr>
              <a:t> e</a:t>
            </a:r>
            <a:r>
              <a:rPr lang="en-US" i="0">
                <a:latin typeface="+mn-lt"/>
              </a:rPr>
              <a:t> at the end of a word we can say ‘</a:t>
            </a:r>
            <a:r>
              <a:rPr lang="en-US" b="1" i="0" err="1">
                <a:latin typeface="+mn-lt"/>
              </a:rPr>
              <a:t>ij</a:t>
            </a:r>
            <a:r>
              <a:rPr lang="en-US" i="0">
                <a:latin typeface="+mn-lt"/>
              </a:rPr>
              <a:t>’.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Students participate in </a:t>
            </a:r>
            <a:r>
              <a:rPr lang="en-US"/>
              <a:t>saying each letter–sound correspondence then blending these sounds to read the new word.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F1C87-9F21-9FE9-A883-4EFE85ADF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2F6346-8385-6C0F-CE92-CE78ED78D9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E3A2337-A1D9-8C3F-8D2C-472CFBCA9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Now, we will focus on </a:t>
            </a:r>
            <a:r>
              <a:rPr lang="en-US" b="1" i="1">
                <a:latin typeface="+mn-lt"/>
              </a:rPr>
              <a:t>c</a:t>
            </a:r>
            <a:r>
              <a:rPr lang="en-US" b="0" i="1">
                <a:latin typeface="+mn-lt"/>
              </a:rPr>
              <a:t> before a</a:t>
            </a:r>
            <a:r>
              <a:rPr lang="en-US" b="1" i="1">
                <a:latin typeface="+mn-lt"/>
              </a:rPr>
              <a:t> final e</a:t>
            </a:r>
            <a:r>
              <a:rPr lang="en-US" b="0" i="1">
                <a:latin typeface="+mn-lt"/>
              </a:rPr>
              <a:t>.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Words that end in </a:t>
            </a:r>
            <a:r>
              <a:rPr lang="en-AU" b="1" i="1"/>
              <a:t>c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the sound /s/ .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1"/>
              <a:t>c</a:t>
            </a:r>
            <a:r>
              <a:rPr lang="en-AU" b="0" i="1"/>
              <a:t> says /s/ before a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.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The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 in this word is part of an </a:t>
            </a:r>
            <a:r>
              <a:rPr lang="en-AU" b="1" i="1" err="1"/>
              <a:t>i_e</a:t>
            </a:r>
            <a:r>
              <a:rPr lang="en-AU" b="1" i="1"/>
              <a:t> split digraph</a:t>
            </a:r>
            <a:r>
              <a:rPr lang="en-AU" b="0" i="1"/>
              <a:t>. 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word.</a:t>
            </a:r>
          </a:p>
          <a:p>
            <a:endParaRPr lang="en-US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A8C1E4-FAA2-562F-EF94-6476EF76D9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0643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6C91CF-850C-A916-EBB3-2BC4B9A7E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9625C3-7D00-928F-D24D-8854E0BCE4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0ECC4B-60BF-CE83-1BD4-44AF25902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Re-read the first word.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</a:t>
            </a:r>
            <a:r>
              <a:rPr lang="en-AU" b="0" i="1"/>
              <a:t>he </a:t>
            </a:r>
            <a:r>
              <a:rPr lang="en-AU" b="1" i="1"/>
              <a:t>final e</a:t>
            </a:r>
            <a:r>
              <a:rPr lang="en-AU" b="0" i="1"/>
              <a:t> in this new word is a </a:t>
            </a:r>
            <a:r>
              <a:rPr lang="en-AU" b="1" i="1"/>
              <a:t>silent final e</a:t>
            </a:r>
            <a:r>
              <a:rPr lang="en-AU" b="0" i="1"/>
              <a:t>.</a:t>
            </a:r>
            <a:endParaRPr lang="en-AU" b="1" i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Demonstrate saying each letter–sound correspondence then blending these sounds to read the new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Say: </a:t>
            </a:r>
            <a:r>
              <a:rPr lang="en-AU" b="0" i="1"/>
              <a:t>Words that end in </a:t>
            </a:r>
            <a:r>
              <a:rPr lang="en-AU" b="1" i="1"/>
              <a:t>c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the sound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/>
              <a:t>Say: </a:t>
            </a:r>
            <a:r>
              <a:rPr lang="en-AU" b="0" i="1"/>
              <a:t>This word starts with an upper-case </a:t>
            </a:r>
            <a:r>
              <a:rPr lang="en-AU" b="1" i="1"/>
              <a:t>F</a:t>
            </a:r>
            <a:r>
              <a:rPr lang="en-AU" b="0" i="1"/>
              <a:t> because it is a proper noun, the name of a country.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D08617-291E-A4CD-2C2E-4ACBEB6CE7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52441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FB809-E300-794D-DE5D-21C0C447E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636801-A4C0-2718-F22D-800BABEF57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3E5435-C47B-C813-B0B1-CB48628DF5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Re-read the first two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The </a:t>
            </a:r>
            <a:r>
              <a:rPr lang="en-US" b="1" i="1">
                <a:latin typeface="+mn-lt"/>
              </a:rPr>
              <a:t>final e</a:t>
            </a:r>
            <a:r>
              <a:rPr lang="en-US" i="1">
                <a:latin typeface="+mn-lt"/>
              </a:rPr>
              <a:t> in this word is a </a:t>
            </a:r>
            <a:r>
              <a:rPr lang="en-US" b="1" i="1">
                <a:latin typeface="+mn-lt"/>
              </a:rPr>
              <a:t>silent final e</a:t>
            </a:r>
            <a:r>
              <a:rPr lang="en-US" b="0" i="1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Demonstrate reading the new word syllable by syllable then as a whole (</a:t>
            </a:r>
            <a:r>
              <a:rPr lang="en-US" b="1">
                <a:latin typeface="+mn-lt"/>
              </a:rPr>
              <a:t>ser-vice</a:t>
            </a:r>
            <a:r>
              <a:rPr lang="en-US">
                <a:latin typeface="+mn-lt"/>
              </a:rPr>
              <a:t>).</a:t>
            </a:r>
          </a:p>
          <a:p>
            <a:endParaRPr lang="en-AU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8D45AF-B418-D3E5-EDD8-D36C252A8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092734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ECF86-09BB-8609-0A9F-0007D590B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870A40-4CFE-71AC-FB0E-FEC2D8B105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222DAB-3996-4563-57E4-13F82A2C90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</a:t>
            </a:r>
            <a:r>
              <a:rPr lang="en-AU" b="0" i="1"/>
              <a:t>he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 in this word is part of an </a:t>
            </a:r>
            <a:r>
              <a:rPr lang="en-AU" b="1" i="1" err="1"/>
              <a:t>a_e</a:t>
            </a:r>
            <a:r>
              <a:rPr lang="en-AU" b="1" i="1"/>
              <a:t> split digraph</a:t>
            </a:r>
            <a:r>
              <a:rPr lang="en-AU" b="0" i="1"/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Students participate in </a:t>
            </a:r>
            <a:r>
              <a:rPr lang="en-US"/>
              <a:t>saying each letter–sound correspondence then blending these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>
              <a:latin typeface="+mn-lt"/>
            </a:endParaRP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FDDC84-A33A-A424-64C4-6CBD169037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6277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50796-62D2-1653-67A5-47CB36485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127485-E30B-36EA-989A-5E7094300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4DC365-B08B-6877-F316-DE83344E3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Prompt students to re-read the first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</a:t>
            </a:r>
            <a:r>
              <a:rPr lang="en-AU" b="0" i="1"/>
              <a:t>he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 in this new word is a </a:t>
            </a:r>
            <a:r>
              <a:rPr lang="en-AU" b="1" i="1"/>
              <a:t>silent final e</a:t>
            </a:r>
            <a:r>
              <a:rPr lang="en-AU" b="0" i="1"/>
              <a:t>.</a:t>
            </a:r>
            <a:endParaRPr lang="en-AU" b="1" i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Students participate in </a:t>
            </a:r>
            <a:r>
              <a:rPr lang="en-US"/>
              <a:t>saying each letter–sound correspondence then blending these sounds to read the new word.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D78425-0779-D954-A7FA-3316F89037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26875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19255-E1EC-7410-6A59-0F86A28C3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7CBC65-154F-81A3-DC47-85B5233890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D4FD6B-3E87-28F3-1146-546856ADB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Prompt students to re-read the first two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Say: </a:t>
            </a:r>
            <a:r>
              <a:rPr lang="en-US" i="1">
                <a:latin typeface="+mn-lt"/>
              </a:rPr>
              <a:t>T</a:t>
            </a:r>
            <a:r>
              <a:rPr lang="en-AU" b="0" i="1"/>
              <a:t>he </a:t>
            </a:r>
            <a:r>
              <a:rPr lang="en-AU" b="1" i="1"/>
              <a:t>final</a:t>
            </a:r>
            <a:r>
              <a:rPr lang="en-AU" b="0" i="1"/>
              <a:t> </a:t>
            </a:r>
            <a:r>
              <a:rPr lang="en-AU" b="1" i="1"/>
              <a:t>e</a:t>
            </a:r>
            <a:r>
              <a:rPr lang="en-AU" b="0" i="1"/>
              <a:t> in this new word is a </a:t>
            </a:r>
            <a:r>
              <a:rPr lang="en-AU" b="1" i="1"/>
              <a:t>silent final e</a:t>
            </a:r>
            <a:r>
              <a:rPr lang="en-AU" b="0" i="1"/>
              <a:t>.</a:t>
            </a:r>
            <a:endParaRPr lang="en-AU" b="1" i="1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Students participate in </a:t>
            </a:r>
            <a:r>
              <a:rPr lang="en-US"/>
              <a:t>saying each letter–sound correspondence then blending these sounds to read the new word.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A3F7FB-0082-302F-6B21-3A13DF8395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25672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FD201-38EF-E38A-BD0A-A4C0CB219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B831BC-5040-4CC4-A629-51D9F76E7F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79D5D7-1C51-1FA1-2E71-664FE4CDA1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Tell students that all these words all include a schwa sound. Refer to the schwa symbol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Have students read and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reading the word from the slide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identifying the spelling for </a:t>
            </a:r>
            <a:r>
              <a:rPr lang="en-US" b="1">
                <a:latin typeface="+mn-lt"/>
              </a:rPr>
              <a:t>schwa</a:t>
            </a:r>
            <a:r>
              <a:rPr lang="en-US">
                <a:latin typeface="+mn-lt"/>
              </a:rPr>
              <a:t> in the word (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 b="0" err="1">
                <a:latin typeface="+mn-lt"/>
              </a:rPr>
              <a:t>ccur</a:t>
            </a:r>
            <a:r>
              <a:rPr lang="en-US">
                <a:latin typeface="+mn-lt"/>
              </a:rPr>
              <a:t>, </a:t>
            </a:r>
            <a:r>
              <a:rPr lang="en-US" err="1">
                <a:latin typeface="+mn-lt"/>
              </a:rPr>
              <a:t>comput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>
                <a:latin typeface="+mn-lt"/>
              </a:rPr>
              <a:t>, </a:t>
            </a:r>
            <a:r>
              <a:rPr lang="en-US" err="1">
                <a:latin typeface="+mn-lt"/>
              </a:rPr>
              <a:t>fam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 b="0" err="1">
                <a:latin typeface="Aptos" panose="020B0004020202020204" pitchFamily="34" charset="0"/>
              </a:rPr>
              <a:t>ly</a:t>
            </a:r>
            <a:r>
              <a:rPr lang="en-US" b="0">
                <a:latin typeface="Aptos" panose="020B0004020202020204" pitchFamily="34" charset="0"/>
              </a:rPr>
              <a:t>) </a:t>
            </a: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saying the word with their ‘spelling voice’, for example, /</a:t>
            </a:r>
            <a:r>
              <a:rPr lang="en-US" b="0">
                <a:latin typeface="+mn-lt"/>
                <a:ea typeface="Calibri"/>
                <a:cs typeface="Calibri"/>
              </a:rPr>
              <a:t>ō/-</a:t>
            </a:r>
            <a:r>
              <a:rPr lang="en-US" b="1" err="1">
                <a:latin typeface="+mn-lt"/>
                <a:ea typeface="Calibri"/>
                <a:cs typeface="Calibri"/>
              </a:rPr>
              <a:t>ccur</a:t>
            </a:r>
            <a:endParaRPr lang="en-US" b="1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  <a:ea typeface="Calibri"/>
                <a:cs typeface="Calibri"/>
              </a:rPr>
              <a:t>spelling the word on their mini-whiteboard or piece of paper as they say the corresponding sounds*.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the word they have written by placing their mini-whiteboard underneath their chin for you to check.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rtl="0" fontAlgn="base"/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*Note: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are not expected to know the correct spelling for a wide range of words with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yet.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students spell the words from the slide avoids them practicing incorrect spelling and provides structured practice of the spelling voice strategy.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your students need less scaffolding, you can click back to the previous slide when you ask students to spell the words.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C413C6-374C-32FD-5737-75E1802289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39198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5537A-4FFF-7279-DA26-74FDE808E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F140AE-BF43-251F-977C-B5133D4E79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30FD66-0565-B4AC-0240-C60BE88F72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The image represents the word to be written: </a:t>
            </a:r>
            <a:r>
              <a:rPr lang="en-US" b="1">
                <a:latin typeface="+mn-lt"/>
              </a:rPr>
              <a:t>page</a:t>
            </a:r>
            <a:r>
              <a:rPr lang="en-US" b="0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>
                <a:latin typeface="+mn-lt"/>
              </a:rPr>
              <a:t>For the spelling part of the lesson we will spell words with either </a:t>
            </a:r>
            <a:r>
              <a:rPr lang="en-US" b="1" i="1">
                <a:latin typeface="+mn-lt"/>
              </a:rPr>
              <a:t>soft c</a:t>
            </a:r>
            <a:r>
              <a:rPr lang="en-US" i="1">
                <a:latin typeface="+mn-lt"/>
              </a:rPr>
              <a:t> or </a:t>
            </a:r>
            <a:r>
              <a:rPr lang="en-US" b="1" i="1">
                <a:latin typeface="+mn-lt"/>
              </a:rPr>
              <a:t>soft g</a:t>
            </a:r>
            <a:r>
              <a:rPr lang="en-US" i="1">
                <a:latin typeface="+mn-lt"/>
              </a:rPr>
              <a:t> before a </a:t>
            </a:r>
            <a:r>
              <a:rPr lang="en-US" b="1" i="1">
                <a:latin typeface="+mn-lt"/>
              </a:rPr>
              <a:t>final</a:t>
            </a:r>
            <a:r>
              <a:rPr lang="en-US" i="1">
                <a:latin typeface="+mn-lt"/>
              </a:rPr>
              <a:t> </a:t>
            </a:r>
            <a:r>
              <a:rPr lang="en-US" b="1" i="1">
                <a:latin typeface="+mn-lt"/>
              </a:rPr>
              <a:t>e</a:t>
            </a:r>
            <a:r>
              <a:rPr lang="en-US" b="0" i="1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</a:rPr>
              <a:t>If you hear /j/ at the end of these words, it means they end with </a:t>
            </a:r>
            <a:r>
              <a:rPr lang="en-US" b="1" i="1">
                <a:latin typeface="+mn-lt"/>
              </a:rPr>
              <a:t>g</a:t>
            </a:r>
            <a:r>
              <a:rPr lang="en-US" b="0" i="1">
                <a:latin typeface="+mn-lt"/>
              </a:rPr>
              <a:t> and a </a:t>
            </a:r>
            <a:r>
              <a:rPr lang="en-US" b="1" i="1">
                <a:latin typeface="+mn-lt"/>
              </a:rPr>
              <a:t>final</a:t>
            </a:r>
            <a:r>
              <a:rPr lang="en-US" b="0" i="1">
                <a:latin typeface="+mn-lt"/>
              </a:rPr>
              <a:t> </a:t>
            </a:r>
            <a:r>
              <a:rPr lang="en-US" b="1" i="1">
                <a:latin typeface="+mn-lt"/>
              </a:rPr>
              <a:t>e</a:t>
            </a:r>
            <a:r>
              <a:rPr lang="en-US" b="0" i="1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>
                <a:latin typeface="+mn-lt"/>
              </a:rPr>
              <a:t>If you hear /s/ at the end of these words, it means they end with </a:t>
            </a:r>
            <a:r>
              <a:rPr lang="en-US" b="1" i="1">
                <a:latin typeface="+mn-lt"/>
              </a:rPr>
              <a:t>c</a:t>
            </a:r>
            <a:r>
              <a:rPr lang="en-US" b="0" i="1">
                <a:latin typeface="+mn-lt"/>
              </a:rPr>
              <a:t> and a </a:t>
            </a:r>
            <a:r>
              <a:rPr lang="en-US" b="1" i="1">
                <a:latin typeface="+mn-lt"/>
              </a:rPr>
              <a:t>final</a:t>
            </a:r>
            <a:r>
              <a:rPr lang="en-US" b="0" i="1">
                <a:latin typeface="+mn-lt"/>
              </a:rPr>
              <a:t> </a:t>
            </a:r>
            <a:r>
              <a:rPr lang="en-US" b="1" i="1">
                <a:latin typeface="+mn-lt"/>
              </a:rPr>
              <a:t>e</a:t>
            </a:r>
            <a:r>
              <a:rPr lang="en-US" b="0" i="1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aloud.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Saying: </a:t>
            </a:r>
            <a:r>
              <a:rPr lang="en-US" b="1" i="1">
                <a:latin typeface="+mn-lt"/>
              </a:rPr>
              <a:t>page</a:t>
            </a:r>
            <a:r>
              <a:rPr lang="en-US" i="1">
                <a:latin typeface="+mn-lt"/>
              </a:rPr>
              <a:t> ends in the sound /j/.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Spelling the word on the class whiteboard, thinking aloud about including the </a:t>
            </a:r>
            <a:r>
              <a:rPr lang="en-US" b="1">
                <a:latin typeface="+mn-lt"/>
                <a:ea typeface="Calibri"/>
                <a:cs typeface="Calibri"/>
              </a:rPr>
              <a:t>soft g</a:t>
            </a:r>
            <a:r>
              <a:rPr lang="en-US" b="0">
                <a:latin typeface="+mn-lt"/>
                <a:ea typeface="Calibri"/>
                <a:cs typeface="Calibri"/>
              </a:rPr>
              <a:t> before a </a:t>
            </a:r>
            <a:r>
              <a:rPr lang="en-US" b="1">
                <a:latin typeface="+mn-lt"/>
                <a:ea typeface="Calibri"/>
                <a:cs typeface="Calibri"/>
              </a:rPr>
              <a:t>final e</a:t>
            </a:r>
            <a:r>
              <a:rPr lang="en-US" b="0">
                <a:latin typeface="+mn-lt"/>
                <a:ea typeface="Calibri"/>
                <a:cs typeface="Calibri"/>
              </a:rPr>
              <a:t> as part of the  </a:t>
            </a:r>
            <a:r>
              <a:rPr lang="en-US" b="1" err="1">
                <a:latin typeface="+mn-lt"/>
                <a:ea typeface="Calibri"/>
                <a:cs typeface="Calibri"/>
              </a:rPr>
              <a:t>a_e</a:t>
            </a:r>
            <a:r>
              <a:rPr lang="en-US" b="1">
                <a:latin typeface="+mn-lt"/>
                <a:ea typeface="Calibri"/>
                <a:cs typeface="Calibri"/>
              </a:rPr>
              <a:t> split digraph</a:t>
            </a:r>
            <a:r>
              <a:rPr lang="en-US" b="0">
                <a:latin typeface="+mn-lt"/>
                <a:ea typeface="Calibri"/>
                <a:cs typeface="Calibri"/>
              </a:rPr>
              <a:t>.</a:t>
            </a:r>
            <a:endParaRPr lang="en-AU" b="1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>
              <a:latin typeface="+mn-lt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F8C219-0B42-17CA-164B-1081006C2E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73087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/>
              <a:t>page</a:t>
            </a:r>
            <a:r>
              <a:rPr lang="en-US" b="0"/>
              <a:t>,</a:t>
            </a:r>
            <a:r>
              <a:rPr lang="en-US" b="1"/>
              <a:t> large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Saying: </a:t>
            </a:r>
            <a:r>
              <a:rPr lang="en-US" b="1" i="1">
                <a:latin typeface="+mn-lt"/>
              </a:rPr>
              <a:t>large</a:t>
            </a:r>
            <a:r>
              <a:rPr lang="en-US" i="1">
                <a:latin typeface="+mn-lt"/>
              </a:rPr>
              <a:t> ends in the sound /j/.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Spelling the word on the class whiteboard, thinking aloud about including the </a:t>
            </a:r>
            <a:r>
              <a:rPr lang="en-US" b="1">
                <a:latin typeface="+mn-lt"/>
                <a:ea typeface="Calibri"/>
                <a:cs typeface="Calibri"/>
              </a:rPr>
              <a:t>soft g</a:t>
            </a:r>
            <a:r>
              <a:rPr lang="en-US" b="0">
                <a:latin typeface="+mn-lt"/>
                <a:ea typeface="Calibri"/>
                <a:cs typeface="Calibri"/>
              </a:rPr>
              <a:t> before the </a:t>
            </a:r>
            <a:r>
              <a:rPr lang="en-US" b="1">
                <a:latin typeface="+mn-lt"/>
                <a:ea typeface="Calibri"/>
                <a:cs typeface="Calibri"/>
              </a:rPr>
              <a:t>silent final e</a:t>
            </a:r>
            <a:r>
              <a:rPr lang="en-US" b="0">
                <a:latin typeface="+mn-lt"/>
                <a:ea typeface="Calibri"/>
                <a:cs typeface="Calibri"/>
              </a:rPr>
              <a:t>.</a:t>
            </a:r>
            <a:endParaRPr lang="en-AU" b="0">
              <a:latin typeface="+mn-lt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370817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page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large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mice</a:t>
            </a:r>
            <a:r>
              <a:rPr lang="en-US"/>
              <a:t>.</a:t>
            </a:r>
            <a:endParaRPr lang="en-AU" b="1">
              <a:latin typeface="+mn-lt"/>
            </a:endParaRPr>
          </a:p>
          <a:p>
            <a:endParaRPr lang="en-AU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Saying: </a:t>
            </a:r>
            <a:r>
              <a:rPr lang="en-US" b="1" i="1">
                <a:latin typeface="+mn-lt"/>
              </a:rPr>
              <a:t>mice</a:t>
            </a:r>
            <a:r>
              <a:rPr lang="en-US" i="1">
                <a:latin typeface="+mn-lt"/>
              </a:rPr>
              <a:t> ends in the sound /s/.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Spelling the word on the class whiteboard, thinking aloud about including the </a:t>
            </a:r>
            <a:r>
              <a:rPr lang="en-US" b="1">
                <a:latin typeface="+mn-lt"/>
                <a:ea typeface="Calibri"/>
                <a:cs typeface="Calibri"/>
              </a:rPr>
              <a:t>soft c</a:t>
            </a:r>
            <a:r>
              <a:rPr lang="en-US" b="0">
                <a:latin typeface="+mn-lt"/>
                <a:ea typeface="Calibri"/>
                <a:cs typeface="Calibri"/>
              </a:rPr>
              <a:t> before a </a:t>
            </a:r>
            <a:r>
              <a:rPr lang="en-US" b="1">
                <a:latin typeface="+mn-lt"/>
                <a:ea typeface="Calibri"/>
                <a:cs typeface="Calibri"/>
              </a:rPr>
              <a:t>final e</a:t>
            </a:r>
            <a:r>
              <a:rPr lang="en-US" b="0">
                <a:latin typeface="+mn-lt"/>
                <a:ea typeface="Calibri"/>
                <a:cs typeface="Calibri"/>
              </a:rPr>
              <a:t> as part of the  </a:t>
            </a:r>
            <a:r>
              <a:rPr lang="en-US" b="1" err="1">
                <a:latin typeface="+mn-lt"/>
                <a:ea typeface="Calibri"/>
                <a:cs typeface="Calibri"/>
              </a:rPr>
              <a:t>i_e</a:t>
            </a:r>
            <a:r>
              <a:rPr lang="en-US" b="1">
                <a:latin typeface="+mn-lt"/>
                <a:ea typeface="Calibri"/>
                <a:cs typeface="Calibri"/>
              </a:rPr>
              <a:t> split digraph</a:t>
            </a:r>
            <a:r>
              <a:rPr lang="en-US" b="0">
                <a:latin typeface="+mn-lt"/>
                <a:ea typeface="Calibri"/>
                <a:cs typeface="Calibri"/>
              </a:rPr>
              <a:t>.</a:t>
            </a:r>
            <a:endParaRPr lang="en-AU" b="0">
              <a:latin typeface="+mn-lt"/>
              <a:ea typeface="Calibri"/>
              <a:cs typeface="Calibri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45262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0637E-A32D-B1B3-5D39-1D39ED2A1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DEC50A-5B4F-B2B6-BBD4-F63D181BCD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5800E4-F822-0B7D-CABF-950160388E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/>
              <a:t>page</a:t>
            </a:r>
            <a:r>
              <a:rPr lang="en-US" b="0"/>
              <a:t>,</a:t>
            </a:r>
            <a:r>
              <a:rPr lang="en-US" b="1"/>
              <a:t> large</a:t>
            </a:r>
            <a:r>
              <a:rPr lang="en-US" b="0"/>
              <a:t>,</a:t>
            </a:r>
            <a:r>
              <a:rPr lang="en-US" b="1"/>
              <a:t> mice</a:t>
            </a:r>
            <a:r>
              <a:rPr lang="en-US" b="0"/>
              <a:t>, </a:t>
            </a:r>
            <a:r>
              <a:rPr lang="en-US" b="1"/>
              <a:t>office</a:t>
            </a:r>
            <a:r>
              <a:rPr lang="en-US"/>
              <a:t>.</a:t>
            </a:r>
            <a:endParaRPr lang="en-AU" b="1">
              <a:latin typeface="+mn-lt"/>
            </a:endParaRPr>
          </a:p>
          <a:p>
            <a:endParaRPr lang="en-AU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Saying: </a:t>
            </a:r>
            <a:r>
              <a:rPr lang="en-US" b="1" i="1">
                <a:latin typeface="+mn-lt"/>
              </a:rPr>
              <a:t>office</a:t>
            </a:r>
            <a:r>
              <a:rPr lang="en-US" i="1">
                <a:latin typeface="+mn-lt"/>
              </a:rPr>
              <a:t> ends in the sound /s/.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Spelling the word on the class whiteboard by: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writing the first syllable, </a:t>
            </a:r>
            <a:r>
              <a:rPr lang="en-US" b="1">
                <a:latin typeface="+mn-lt"/>
                <a:ea typeface="Calibri"/>
                <a:cs typeface="Calibri"/>
              </a:rPr>
              <a:t>off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writing the second syllable, </a:t>
            </a:r>
            <a:r>
              <a:rPr lang="en-US" b="1">
                <a:latin typeface="+mn-lt"/>
                <a:ea typeface="Calibri"/>
                <a:cs typeface="Calibri"/>
              </a:rPr>
              <a:t>ice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thinking aloud about including the </a:t>
            </a:r>
            <a:r>
              <a:rPr lang="en-US" b="1">
                <a:latin typeface="+mn-lt"/>
                <a:ea typeface="Calibri"/>
                <a:cs typeface="Calibri"/>
              </a:rPr>
              <a:t>soft c</a:t>
            </a:r>
            <a:r>
              <a:rPr lang="en-US" b="0">
                <a:latin typeface="+mn-lt"/>
                <a:ea typeface="Calibri"/>
                <a:cs typeface="Calibri"/>
              </a:rPr>
              <a:t> before the </a:t>
            </a:r>
            <a:r>
              <a:rPr lang="en-US" b="1">
                <a:latin typeface="+mn-lt"/>
                <a:ea typeface="Calibri"/>
                <a:cs typeface="Calibri"/>
              </a:rPr>
              <a:t>silent final e</a:t>
            </a:r>
            <a:r>
              <a:rPr lang="en-US" b="0">
                <a:latin typeface="+mn-lt"/>
                <a:ea typeface="Calibri"/>
                <a:cs typeface="Calibri"/>
              </a:rPr>
              <a:t>.</a:t>
            </a:r>
            <a:endParaRPr lang="en-AU" b="0">
              <a:latin typeface="+mn-lt"/>
              <a:ea typeface="Calibri"/>
              <a:cs typeface="Calibri"/>
            </a:endParaRP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EA9E29-5C5B-BD6C-53C3-769DF6E40B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05475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/>
              <a:t>We do</a:t>
            </a:r>
            <a:endParaRPr lang="en-US">
              <a:solidFill>
                <a:srgbClr val="444444"/>
              </a:solidFill>
              <a:ea typeface="Calibri"/>
              <a:cs typeface="Calibri"/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Provide as much support for students as needed.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The image represents the word to be written:</a:t>
            </a:r>
            <a:r>
              <a:rPr lang="en-AU" b="1"/>
              <a:t> face</a:t>
            </a:r>
            <a:r>
              <a:rPr lang="en-US"/>
              <a:t>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Support and scaffold students to: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 the word aloud.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 the sounds in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Say the final sound in the word.</a:t>
            </a:r>
            <a:endParaRPr lang="en-US" i="1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 the word on their mini-whiteboard or a piece of paper.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>
                <a:latin typeface="+mn-lt"/>
                <a:ea typeface="Calibri"/>
                <a:cs typeface="Calibri"/>
              </a:rPr>
              <a:t>Identify whether the </a:t>
            </a:r>
            <a:r>
              <a:rPr lang="en-AU" b="1">
                <a:latin typeface="+mn-lt"/>
                <a:ea typeface="Calibri"/>
                <a:cs typeface="Calibri"/>
              </a:rPr>
              <a:t>final e</a:t>
            </a:r>
            <a:r>
              <a:rPr lang="en-AU">
                <a:latin typeface="+mn-lt"/>
                <a:ea typeface="Calibri"/>
                <a:cs typeface="Calibri"/>
              </a:rPr>
              <a:t> is:</a:t>
            </a:r>
            <a:endParaRPr lang="en-AU" b="0">
              <a:latin typeface="+mn-lt"/>
              <a:ea typeface="Calibri"/>
              <a:cs typeface="Calibri"/>
            </a:endParaRP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>
                <a:latin typeface="+mn-lt"/>
                <a:ea typeface="Calibri"/>
                <a:cs typeface="Calibri"/>
              </a:rPr>
              <a:t>a </a:t>
            </a:r>
            <a:r>
              <a:rPr lang="en-AU" b="1">
                <a:latin typeface="+mn-lt"/>
                <a:ea typeface="Calibri"/>
                <a:cs typeface="Calibri"/>
              </a:rPr>
              <a:t>silent final e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>
                <a:latin typeface="+mn-lt"/>
                <a:ea typeface="Calibri"/>
                <a:cs typeface="Calibri"/>
              </a:rPr>
              <a:t>part of a </a:t>
            </a:r>
            <a:r>
              <a:rPr lang="en-AU" b="1">
                <a:latin typeface="+mn-lt"/>
                <a:ea typeface="Calibri"/>
                <a:cs typeface="Calibri"/>
              </a:rPr>
              <a:t>split digraph</a:t>
            </a:r>
            <a:r>
              <a:rPr lang="en-AU" b="0">
                <a:latin typeface="+mn-lt"/>
                <a:ea typeface="Calibri"/>
                <a:cs typeface="Calibri"/>
              </a:rPr>
              <a:t>.</a:t>
            </a: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Students place their mini-whiteboard underneath their chin for you to check.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endParaRPr lang="en-AU">
              <a:ea typeface="Calibri"/>
              <a:cs typeface="Calibri"/>
            </a:endParaRPr>
          </a:p>
          <a:p>
            <a:pPr>
              <a:buFont typeface="Arial" panose="020B0604020202020204" pitchFamily="34" charset="0"/>
              <a:defRPr/>
            </a:pPr>
            <a:endParaRPr lang="en-US">
              <a:ea typeface="Calibri"/>
              <a:cs typeface="Calibri"/>
            </a:endParaRPr>
          </a:p>
          <a:p>
            <a:pPr>
              <a:defRPr/>
            </a:pPr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AU" b="1">
                <a:latin typeface="+mn-lt"/>
              </a:rPr>
              <a:t>face</a:t>
            </a:r>
            <a:r>
              <a:rPr lang="en-AU" b="0">
                <a:latin typeface="+mn-lt"/>
              </a:rPr>
              <a:t>,</a:t>
            </a:r>
            <a:r>
              <a:rPr lang="en-AU" b="1">
                <a:latin typeface="+mn-lt"/>
              </a:rPr>
              <a:t> lounge</a:t>
            </a:r>
            <a:r>
              <a:rPr lang="en-US">
                <a:latin typeface="+mn-lt"/>
              </a:rPr>
              <a:t>.</a:t>
            </a:r>
            <a:endParaRPr lang="en-AU" b="1">
              <a:latin typeface="+mn-lt"/>
            </a:endParaRPr>
          </a:p>
          <a:p>
            <a:endParaRPr lang="en-AU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 the new word aloud.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 the sounds in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Say the final sound in the word.</a:t>
            </a:r>
            <a:endParaRPr lang="en-US" i="1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 the word on their mini-whiteboard or a piece of paper.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>
                <a:latin typeface="+mn-lt"/>
                <a:ea typeface="Calibri"/>
                <a:cs typeface="Calibri"/>
              </a:rPr>
              <a:t>Identify whether the </a:t>
            </a:r>
            <a:r>
              <a:rPr lang="en-AU" b="1">
                <a:latin typeface="+mn-lt"/>
                <a:ea typeface="Calibri"/>
                <a:cs typeface="Calibri"/>
              </a:rPr>
              <a:t>final</a:t>
            </a:r>
            <a:r>
              <a:rPr lang="en-AU">
                <a:latin typeface="+mn-lt"/>
                <a:ea typeface="Calibri"/>
                <a:cs typeface="Calibri"/>
              </a:rPr>
              <a:t> </a:t>
            </a:r>
            <a:r>
              <a:rPr lang="en-AU" b="1">
                <a:latin typeface="+mn-lt"/>
                <a:ea typeface="Calibri"/>
                <a:cs typeface="Calibri"/>
              </a:rPr>
              <a:t>e</a:t>
            </a:r>
            <a:r>
              <a:rPr lang="en-AU">
                <a:latin typeface="+mn-lt"/>
                <a:ea typeface="Calibri"/>
                <a:cs typeface="Calibri"/>
              </a:rPr>
              <a:t> is:</a:t>
            </a:r>
            <a:endParaRPr lang="en-AU" b="0">
              <a:latin typeface="+mn-lt"/>
              <a:ea typeface="Calibri"/>
              <a:cs typeface="Calibri"/>
            </a:endParaRP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>
                <a:latin typeface="+mn-lt"/>
                <a:ea typeface="Calibri"/>
                <a:cs typeface="Calibri"/>
              </a:rPr>
              <a:t>a </a:t>
            </a:r>
            <a:r>
              <a:rPr lang="en-AU" b="1">
                <a:latin typeface="+mn-lt"/>
                <a:ea typeface="Calibri"/>
                <a:cs typeface="Calibri"/>
              </a:rPr>
              <a:t>silent final e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>
                <a:latin typeface="+mn-lt"/>
                <a:ea typeface="Calibri"/>
                <a:cs typeface="Calibri"/>
              </a:rPr>
              <a:t>part of a </a:t>
            </a:r>
            <a:r>
              <a:rPr lang="en-AU" b="1">
                <a:latin typeface="+mn-lt"/>
                <a:ea typeface="Calibri"/>
                <a:cs typeface="Calibri"/>
              </a:rPr>
              <a:t>split digraph</a:t>
            </a:r>
            <a:r>
              <a:rPr lang="en-AU" b="0">
                <a:latin typeface="+mn-lt"/>
                <a:ea typeface="Calibri"/>
                <a:cs typeface="Calibri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face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lounge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charge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 the new word aloud.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 the sounds in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Say the final sound in the word.</a:t>
            </a:r>
            <a:endParaRPr lang="en-US" i="1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 the word on their mini-whiteboard or a piece of paper.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>
                <a:latin typeface="+mn-lt"/>
                <a:ea typeface="Calibri"/>
                <a:cs typeface="Calibri"/>
              </a:rPr>
              <a:t>Identify whether the final </a:t>
            </a:r>
            <a:r>
              <a:rPr lang="en-AU" b="1">
                <a:latin typeface="+mn-lt"/>
                <a:ea typeface="Calibri"/>
                <a:cs typeface="Calibri"/>
              </a:rPr>
              <a:t>e</a:t>
            </a:r>
            <a:r>
              <a:rPr lang="en-AU">
                <a:latin typeface="+mn-lt"/>
                <a:ea typeface="Calibri"/>
                <a:cs typeface="Calibri"/>
              </a:rPr>
              <a:t> is:</a:t>
            </a:r>
            <a:endParaRPr lang="en-AU" b="0">
              <a:latin typeface="+mn-lt"/>
              <a:ea typeface="Calibri"/>
              <a:cs typeface="Calibri"/>
            </a:endParaRP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>
                <a:latin typeface="+mn-lt"/>
                <a:ea typeface="Calibri"/>
                <a:cs typeface="Calibri"/>
              </a:rPr>
              <a:t>a </a:t>
            </a:r>
            <a:r>
              <a:rPr lang="en-AU" b="1">
                <a:latin typeface="+mn-lt"/>
                <a:ea typeface="Calibri"/>
                <a:cs typeface="Calibri"/>
              </a:rPr>
              <a:t>silent final e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>
                <a:latin typeface="+mn-lt"/>
                <a:ea typeface="Calibri"/>
                <a:cs typeface="Calibri"/>
              </a:rPr>
              <a:t>part of a </a:t>
            </a:r>
            <a:r>
              <a:rPr lang="en-AU" b="1">
                <a:latin typeface="+mn-lt"/>
                <a:ea typeface="Calibri"/>
                <a:cs typeface="Calibri"/>
              </a:rPr>
              <a:t>split digraph</a:t>
            </a:r>
            <a:r>
              <a:rPr lang="en-AU" b="0">
                <a:latin typeface="+mn-lt"/>
                <a:ea typeface="Calibri"/>
                <a:cs typeface="Calibri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D902C-1C5C-592F-F7C7-E4E52F60F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141157-D524-CAC5-9630-FD183166F7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10F695-857E-4092-DD0D-54324E6C1B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>
                <a:latin typeface="+mn-lt"/>
              </a:rPr>
              <a:t>face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lounge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charge</a:t>
            </a:r>
            <a:r>
              <a:rPr lang="en-US" b="0">
                <a:latin typeface="+mn-lt"/>
              </a:rPr>
              <a:t>, </a:t>
            </a:r>
            <a:r>
              <a:rPr lang="en-US" b="1">
                <a:latin typeface="+mn-lt"/>
              </a:rPr>
              <a:t>embrace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sz="1200" u="none">
                <a:latin typeface="+mn-lt"/>
              </a:rPr>
              <a:t>Support and scaffold students to:</a:t>
            </a:r>
            <a:endParaRPr lang="en-US" sz="1200" u="none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 the new word aloud.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 the sounds in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Say the final sound in the word.</a:t>
            </a:r>
            <a:endParaRPr lang="en-US" i="1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 the word on their mini-whiteboard or a piece of paper syllable by syllable (</a:t>
            </a:r>
            <a:r>
              <a:rPr lang="en-US" b="1" err="1">
                <a:latin typeface="+mn-lt"/>
                <a:ea typeface="Calibri"/>
                <a:cs typeface="Calibri"/>
              </a:rPr>
              <a:t>em</a:t>
            </a:r>
            <a:r>
              <a:rPr lang="en-US" b="1">
                <a:latin typeface="+mn-lt"/>
                <a:ea typeface="Calibri"/>
                <a:cs typeface="Calibri"/>
              </a:rPr>
              <a:t>-brace</a:t>
            </a:r>
            <a:r>
              <a:rPr lang="en-US" b="0">
                <a:latin typeface="+mn-lt"/>
                <a:ea typeface="Calibri"/>
                <a:cs typeface="Calibri"/>
              </a:rPr>
              <a:t>).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>
                <a:latin typeface="+mn-lt"/>
                <a:ea typeface="Calibri"/>
                <a:cs typeface="Calibri"/>
              </a:rPr>
              <a:t>Identify whether the final e is:</a:t>
            </a:r>
            <a:endParaRPr lang="en-AU" b="0">
              <a:latin typeface="+mn-lt"/>
              <a:ea typeface="Calibri"/>
              <a:cs typeface="Calibri"/>
            </a:endParaRP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>
                <a:latin typeface="+mn-lt"/>
                <a:ea typeface="Calibri"/>
                <a:cs typeface="Calibri"/>
              </a:rPr>
              <a:t>a </a:t>
            </a:r>
            <a:r>
              <a:rPr lang="en-AU" b="1">
                <a:latin typeface="+mn-lt"/>
                <a:ea typeface="Calibri"/>
                <a:cs typeface="Calibri"/>
              </a:rPr>
              <a:t>silent final e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0">
                <a:latin typeface="+mn-lt"/>
                <a:ea typeface="Calibri"/>
                <a:cs typeface="Calibri"/>
              </a:rPr>
              <a:t>part of a </a:t>
            </a:r>
            <a:r>
              <a:rPr lang="en-AU" b="1">
                <a:latin typeface="+mn-lt"/>
                <a:ea typeface="Calibri"/>
                <a:cs typeface="Calibri"/>
              </a:rPr>
              <a:t>split digraph</a:t>
            </a:r>
            <a:r>
              <a:rPr lang="en-AU" b="0">
                <a:latin typeface="+mn-lt"/>
                <a:ea typeface="Calibri"/>
                <a:cs typeface="Calibri"/>
              </a:rPr>
              <a:t>.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AU" b="1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>
                <a:effectLst/>
                <a:latin typeface="+mn-lt"/>
                <a:cs typeface="+mn-cs"/>
              </a:rPr>
              <a:t>Students </a:t>
            </a: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953D62-8153-AF47-BFED-0FEC537126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31503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lvl="0" indent="-171450" algn="l" defTabSz="914400" rtl="0" eaLnBrk="1" latinLnBrk="0" hangingPunct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emphasise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sounding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out and blending to read the other words as needed, in particular the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g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and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soft c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a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final e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0"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You may repeat the following when reading the target words: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Words that end in </a:t>
            </a:r>
            <a:r>
              <a:rPr lang="en-AU" b="1" i="1"/>
              <a:t>g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the sound /j/.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AU" b="0" i="1"/>
              <a:t>Words that end in </a:t>
            </a:r>
            <a:r>
              <a:rPr lang="en-AU" b="1" i="1"/>
              <a:t>c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the sound /s/. 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sentences with fluency.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 as needed, in particular the words with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 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or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c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before a </a:t>
            </a:r>
            <a:r>
              <a:rPr lang="en-AU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final e</a:t>
            </a:r>
            <a:r>
              <a:rPr lang="en-AU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You may repeat the following to support students: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Words that end in </a:t>
            </a:r>
            <a:r>
              <a:rPr lang="en-AU" b="1" i="1"/>
              <a:t>g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the sound /j/.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AU" b="0" i="1"/>
              <a:t>Words that end in </a:t>
            </a:r>
            <a:r>
              <a:rPr lang="en-AU" b="1" i="1"/>
              <a:t>c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the sound /s/.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Ask students to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the soft sound for </a:t>
            </a:r>
            <a:r>
              <a:rPr lang="en-US" b="1">
                <a:latin typeface="+mn-lt"/>
              </a:rPr>
              <a:t>g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/j/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the soft sound for</a:t>
            </a:r>
            <a:r>
              <a:rPr lang="en-US" b="1">
                <a:latin typeface="+mn-lt"/>
              </a:rPr>
              <a:t> c</a:t>
            </a:r>
            <a:r>
              <a:rPr lang="en-US" b="0">
                <a:latin typeface="+mn-lt"/>
              </a:rPr>
              <a:t>: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/s/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when</a:t>
            </a:r>
            <a:r>
              <a:rPr lang="en-US" b="1">
                <a:latin typeface="+mn-lt"/>
              </a:rPr>
              <a:t> g </a:t>
            </a:r>
            <a:r>
              <a:rPr lang="en-US" b="0">
                <a:latin typeface="+mn-lt"/>
              </a:rPr>
              <a:t>and </a:t>
            </a:r>
            <a:r>
              <a:rPr lang="en-US" b="1">
                <a:latin typeface="+mn-lt"/>
              </a:rPr>
              <a:t>c</a:t>
            </a:r>
            <a:r>
              <a:rPr lang="en-US" b="0">
                <a:latin typeface="+mn-lt"/>
              </a:rPr>
              <a:t> say their soft sounds: before the letters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1">
                <a:latin typeface="+mn-lt"/>
              </a:rPr>
              <a:t> </a:t>
            </a:r>
            <a:r>
              <a:rPr lang="en-US" b="0">
                <a:latin typeface="+mn-lt"/>
              </a:rPr>
              <a:t>and</a:t>
            </a:r>
            <a:r>
              <a:rPr lang="en-US" b="1">
                <a:latin typeface="+mn-lt"/>
              </a:rPr>
              <a:t> y</a:t>
            </a:r>
            <a:r>
              <a:rPr lang="en-US" b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>
                <a:latin typeface="+mn-lt"/>
              </a:rPr>
              <a:t>Prompt students to read the mnemonic phrase, </a:t>
            </a:r>
            <a:r>
              <a:rPr lang="en-US" b="1" u="sng">
                <a:latin typeface="+mn-lt"/>
              </a:rPr>
              <a:t>G</a:t>
            </a:r>
            <a:r>
              <a:rPr lang="en-US" b="1">
                <a:latin typeface="+mn-lt"/>
              </a:rPr>
              <a:t>entle </a:t>
            </a:r>
            <a:r>
              <a:rPr lang="en-US" b="1" u="sng">
                <a:latin typeface="+mn-lt"/>
              </a:rPr>
              <a:t>C</a:t>
            </a:r>
            <a:r>
              <a:rPr lang="en-US" b="1">
                <a:latin typeface="+mn-lt"/>
              </a:rPr>
              <a:t>indy at the fen</a:t>
            </a:r>
            <a:r>
              <a:rPr lang="en-US" b="1" u="sng">
                <a:latin typeface="+mn-lt"/>
              </a:rPr>
              <a:t>c</a:t>
            </a:r>
            <a:r>
              <a:rPr lang="en-US" b="1">
                <a:latin typeface="+mn-lt"/>
              </a:rPr>
              <a:t>e. </a:t>
            </a:r>
            <a:endParaRPr lang="en-US" b="0">
              <a:latin typeface="+mn-lt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Note: </a:t>
            </a:r>
            <a:r>
              <a:rPr lang="en-AU" b="0">
                <a:latin typeface="+mn-lt"/>
              </a:rPr>
              <a:t>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04838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chemeClr val="tx1"/>
                </a:solidFill>
                <a:latin typeface="+mn-lt"/>
              </a:rPr>
              <a:t>I do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Sentence dictation</a:t>
            </a:r>
            <a:r>
              <a:rPr lang="en-US" b="0">
                <a:solidFill>
                  <a:schemeClr val="tx1"/>
                </a:solidFill>
                <a:latin typeface="+mn-lt"/>
              </a:rPr>
              <a:t>:</a:t>
            </a:r>
            <a:r>
              <a:rPr lang="en-US" b="1">
                <a:solidFill>
                  <a:schemeClr val="tx1"/>
                </a:solidFill>
                <a:latin typeface="+mn-lt"/>
              </a:rPr>
              <a:t> In the first stage of the race, Alice felt a twinge in her leg. She seemed to be in a trance and kept up a quick pace anyway.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algn="l">
              <a:lnSpc>
                <a:spcPct val="80000"/>
              </a:lnSpc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saying the sentences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recording</a:t>
            </a:r>
            <a:r>
              <a:rPr lang="en-US">
                <a:solidFill>
                  <a:schemeClr val="tx1"/>
                </a:solidFill>
                <a:latin typeface="+mn-lt"/>
              </a:rPr>
              <a:t> the sentences word by word, focusing on: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words with </a:t>
            </a:r>
            <a:r>
              <a:rPr lang="en-US" b="1">
                <a:solidFill>
                  <a:schemeClr val="tx1"/>
                </a:solidFill>
                <a:latin typeface="+mn-lt"/>
              </a:rPr>
              <a:t>soft</a:t>
            </a:r>
            <a:r>
              <a:rPr lang="en-US" b="0">
                <a:solidFill>
                  <a:schemeClr val="tx1"/>
                </a:solidFill>
                <a:latin typeface="+mn-lt"/>
              </a:rPr>
              <a:t> </a:t>
            </a:r>
            <a:r>
              <a:rPr lang="en-US" b="1">
                <a:solidFill>
                  <a:schemeClr val="tx1"/>
                </a:solidFill>
                <a:latin typeface="+mn-lt"/>
              </a:rPr>
              <a:t>g</a:t>
            </a:r>
            <a:r>
              <a:rPr lang="en-US" b="0">
                <a:solidFill>
                  <a:schemeClr val="tx1"/>
                </a:solidFill>
                <a:latin typeface="+mn-lt"/>
              </a:rPr>
              <a:t> or</a:t>
            </a:r>
            <a:r>
              <a:rPr lang="en-US" b="1">
                <a:solidFill>
                  <a:schemeClr val="tx1"/>
                </a:solidFill>
                <a:latin typeface="+mn-lt"/>
              </a:rPr>
              <a:t> soft c </a:t>
            </a:r>
            <a:r>
              <a:rPr lang="en-US" b="0">
                <a:solidFill>
                  <a:schemeClr val="tx1"/>
                </a:solidFill>
                <a:latin typeface="+mn-lt"/>
              </a:rPr>
              <a:t>and a </a:t>
            </a:r>
            <a:r>
              <a:rPr lang="en-US" b="1">
                <a:solidFill>
                  <a:schemeClr val="tx1"/>
                </a:solidFill>
                <a:latin typeface="+mn-lt"/>
              </a:rPr>
              <a:t>final 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>
                <a:solidFill>
                  <a:schemeClr val="tx1"/>
                </a:solidFill>
                <a:latin typeface="+mn-lt"/>
              </a:rPr>
              <a:t>known and new irregular words</a:t>
            </a:r>
            <a:endParaRPr lang="en-US" b="1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re-reading the sentences to check for accuracy or any editing required.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You may repeat the following when spelling the target words: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0" i="1"/>
              <a:t>Words that end in </a:t>
            </a:r>
            <a:r>
              <a:rPr lang="en-AU" b="1" i="1"/>
              <a:t>g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the sound /j/.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AU" b="0" i="1"/>
              <a:t>Words that end in </a:t>
            </a:r>
            <a:r>
              <a:rPr lang="en-AU" b="1" i="1"/>
              <a:t>c</a:t>
            </a:r>
            <a:r>
              <a:rPr lang="en-AU" b="0" i="1"/>
              <a:t> and a </a:t>
            </a:r>
            <a:r>
              <a:rPr lang="en-AU" b="1" i="1"/>
              <a:t>final e</a:t>
            </a:r>
            <a:r>
              <a:rPr lang="en-AU" b="0" i="1"/>
              <a:t> end in the sound /s/. 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Letter formation and placement can also be a focus here. 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We do</a:t>
            </a:r>
          </a:p>
          <a:p>
            <a:endParaRPr lang="en-US"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Sentence dictation: </a:t>
            </a:r>
            <a:r>
              <a:rPr lang="en-US" b="1">
                <a:solidFill>
                  <a:schemeClr val="tx1"/>
                </a:solidFill>
                <a:latin typeface="+mn-lt"/>
              </a:rPr>
              <a:t>A huge force of energy sent the large rocket into space.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b="1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Say the sentence aloud and have students repeat it after you.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Prompt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identify </a:t>
            </a:r>
            <a:r>
              <a:rPr lang="en-AU" sz="1200">
                <a:latin typeface="+mn-lt"/>
              </a:rPr>
              <a:t>words that end in a </a:t>
            </a:r>
            <a:r>
              <a:rPr lang="en-AU" sz="1200" b="1">
                <a:latin typeface="+mn-lt"/>
              </a:rPr>
              <a:t>soft g</a:t>
            </a:r>
            <a:r>
              <a:rPr lang="en-AU" sz="1200">
                <a:latin typeface="+mn-lt"/>
              </a:rPr>
              <a:t> or </a:t>
            </a:r>
            <a:r>
              <a:rPr lang="en-AU" sz="1200" b="1">
                <a:latin typeface="+mn-lt"/>
              </a:rPr>
              <a:t>soft c</a:t>
            </a:r>
            <a:r>
              <a:rPr lang="en-AU" sz="1200">
                <a:latin typeface="+mn-lt"/>
              </a:rPr>
              <a:t> and a </a:t>
            </a:r>
            <a:r>
              <a:rPr lang="en-AU" sz="1200" b="1">
                <a:latin typeface="+mn-lt"/>
              </a:rPr>
              <a:t>final 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correct punctuation and spaces.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Students re-read the entire sentence to check for accuracy or any edits including use of correct punctuation and spaces between words. 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sounds: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i="0"/>
              <a:t>g </a:t>
            </a:r>
            <a:r>
              <a:rPr lang="en-AU" b="0" i="0"/>
              <a:t>says /j/ before a </a:t>
            </a:r>
            <a:r>
              <a:rPr lang="en-AU" b="1" i="0"/>
              <a:t>final</a:t>
            </a:r>
            <a:r>
              <a:rPr lang="en-AU" b="0" i="0"/>
              <a:t> </a:t>
            </a:r>
            <a:r>
              <a:rPr lang="en-AU" b="1" i="0"/>
              <a:t>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i="0"/>
              <a:t>c </a:t>
            </a:r>
            <a:r>
              <a:rPr lang="en-AU" b="0" i="0"/>
              <a:t>says /s/ before a </a:t>
            </a:r>
            <a:r>
              <a:rPr lang="en-AU" b="1" i="0"/>
              <a:t>final</a:t>
            </a:r>
            <a:r>
              <a:rPr lang="en-AU" b="0" i="0"/>
              <a:t> </a:t>
            </a:r>
            <a:r>
              <a:rPr lang="en-AU" b="1" i="0"/>
              <a:t>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cage</a:t>
            </a: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rice</a:t>
            </a: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office</a:t>
            </a:r>
            <a:endParaRPr lang="en-AU" sz="1200" b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  <a:endParaRPr lang="en-US" sz="120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sounds practice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letter/letter pattern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nearby who may also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mice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fringe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space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US"/>
              <a:t>–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Ace sent me a voice message on my device about the race.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/>
              <a:t>The remaining students continue independent practice with application tasks that have been taught previously and can be carried out independently. </a:t>
            </a:r>
            <a:endParaRPr lang="en-AU" b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5382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cent</a:t>
            </a:r>
            <a:r>
              <a:rPr lang="en-US" b="0" dirty="0"/>
              <a:t>, </a:t>
            </a:r>
            <a:r>
              <a:rPr lang="en-US" b="1" dirty="0"/>
              <a:t>pencil</a:t>
            </a:r>
            <a:r>
              <a:rPr lang="en-US" b="0" dirty="0"/>
              <a:t>,</a:t>
            </a:r>
            <a:r>
              <a:rPr lang="en-US" b="1" dirty="0"/>
              <a:t> gem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spelled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-er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-</a:t>
            </a:r>
            <a:r>
              <a:rPr lang="en-US" b="1" i="1"/>
              <a:t>er</a:t>
            </a:r>
            <a:r>
              <a:rPr lang="en-US" b="0" i="1"/>
              <a:t>.</a:t>
            </a:r>
            <a:endParaRPr lang="en-US" b="1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AU" sz="1200" i="1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person or thing that does something</a:t>
            </a:r>
            <a:r>
              <a:rPr lang="en-US" i="1">
                <a:cs typeface="Calibri"/>
              </a:rPr>
              <a:t>.</a:t>
            </a:r>
            <a:endParaRPr lang="en-US" i="1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speak</a:t>
            </a:r>
            <a:r>
              <a:rPr lang="en-AU" i="1">
                <a:cs typeface="Calibri" panose="020F0502020204030204"/>
              </a:rPr>
              <a:t>. Add the suffix.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Speaker</a:t>
            </a:r>
            <a:r>
              <a:rPr lang="en-AU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A person who or thing that speaks.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i="0">
                <a:cs typeface="+mn-cs"/>
              </a:rPr>
              <a:t>Say: </a:t>
            </a:r>
            <a:r>
              <a:rPr lang="en-AU" i="1">
                <a:cs typeface="+mn-cs"/>
              </a:rPr>
              <a:t>That’s right, it could be: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>
                <a:cs typeface="+mn-cs"/>
              </a:rPr>
              <a:t>a person who speaks, like someone giving a talk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>
                <a:cs typeface="+mn-cs"/>
              </a:rPr>
              <a:t>or a piece of technology that plays voice and sound, like a Bluetooth speaker. </a:t>
            </a:r>
            <a:endParaRPr lang="en-AU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152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-er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heat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heater</a:t>
            </a:r>
            <a:r>
              <a:rPr lang="en-US" sz="1200">
                <a:latin typeface="+mn-lt"/>
              </a:rPr>
              <a:t>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some students to tell you what each word means. </a:t>
            </a:r>
            <a:r>
              <a:rPr lang="en-US"/>
              <a:t>Encourage them to use the language from the taught catchphrase: ‘a person who or a thing that does something’.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nouns with the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-er </a:t>
            </a:r>
            <a:r>
              <a:rPr lang="en-US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suffix could mean </a:t>
            </a:r>
            <a:r>
              <a:rPr lang="en-US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 </a:t>
            </a:r>
            <a:r>
              <a:rPr lang="en-US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person who or a thing that does something. This can be a valuable point of discussion.</a:t>
            </a:r>
            <a:endParaRPr lang="en-US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1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  <a:endParaRPr lang="en-US" sz="1200" b="1">
              <a:latin typeface="+mn-lt"/>
              <a:ea typeface="Calibri"/>
              <a:cs typeface="Calibri"/>
            </a:endParaRP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digger</a:t>
            </a:r>
            <a:r>
              <a:rPr lang="en-US" b="0"/>
              <a:t>, </a:t>
            </a:r>
            <a:r>
              <a:rPr lang="en-US" b="1"/>
              <a:t>cleaner</a:t>
            </a:r>
            <a:r>
              <a:rPr lang="en-US" b="0"/>
              <a:t>,</a:t>
            </a:r>
            <a:r>
              <a:rPr lang="en-US" b="1"/>
              <a:t> baker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leaving off the final </a:t>
            </a:r>
            <a:r>
              <a:rPr lang="en-US" b="1"/>
              <a:t>e </a:t>
            </a:r>
            <a:r>
              <a:rPr lang="en-US" b="0"/>
              <a:t>if needed, or doubling the final consonant if it is a 1-1-1 base word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‘a</a:t>
            </a:r>
            <a:r>
              <a:rPr lang="en-AU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person or thing that does something’.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Users/ajabongiornonew/ESA%20Design/0_2024%20WIP/LitHub%20Phases%20Templates/Word%20Templates/Links/phase1-lozenge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3.sv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23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7.sv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12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3.sv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23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01052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3606350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436A71-5D6D-456D-4872-D000D1E8407C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038B2B4D-1C3B-911D-1998-DA9C6909B3F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870C3BF-BFCA-1FA4-6691-1FB45D0362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796208"/>
            <a:ext cx="10890913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# Lesson intention and success criteria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FFBB9E9E-B7FB-1E4A-4563-4BBB5652AEC3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F1E420CD-BBA0-61F6-4AC0-5BBD4441117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E668F8-64DE-2CE9-261A-91864862AD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6F207A-EAF4-B43D-EDDB-F2A825A1EF9C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D7D5F5AC-7A09-EAAD-4E6E-07E92E4D4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5BA738-E1D8-A1DD-C68C-EE41E61D9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CC3F5A9-3303-3E50-DEAE-5275B143F40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51A014FF-1C9E-61FC-C730-4FDDF1BA27C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663A26-9E8D-F31C-CF37-A80184E737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E20EEE7A-1A17-F753-E7B6-A7F57DAA844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118D8149-DA27-A881-B802-32301E16B84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A946A4-F153-62FB-6A11-B2EF3D0CE8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1FCBF2-F2C0-0141-4757-63DC2381FB2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0B9B90-7898-D848-AEF1-740AC077C0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787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CFF329AB-C23A-57EB-AE6F-9F92631874A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803226-A1C1-3E7C-B4A1-86FB3CA36366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2CF2F77-AB3C-2A33-7BA3-B47668BF1FC4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4AFB93-D5D4-B583-7DEE-B1C6EEC31402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BE73FE-AAC4-7052-D575-545D81F017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895522"/>
            <a:ext cx="7763774" cy="736963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0" i="0" kern="120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1 Start of presentation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Pre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B8560032-C960-7E18-B2DC-C5CEEA19C9C5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961344-67D2-2FC3-45BA-CF2CAFA0C464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A36BD6-BBF8-AF14-1368-08D0D9722C5E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0E59B722-7C7B-C32B-6C2D-0ED7BB4E7C6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FCD10971-16E8-1C1E-2B90-97CAC9247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Prefix review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B8560032-C960-7E18-B2DC-C5CEEA19C9C5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961344-67D2-2FC3-45BA-CF2CAFA0C464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6D67F1-5336-A027-DC2D-6E1161BE367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56BBDDF0-F893-DA12-9817-5C30C9E873B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940504D4-5B9D-C5E7-04D3-54BA01AD53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Suffix review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9084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B74D75-318F-592A-EF79-265F9557FF4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31D5C20D-CC9D-0D78-92B8-3A7CABCB48F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5EA60B49-009C-2D8A-6442-2166D6F1CE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5661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56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13486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4165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866647C-0171-EC6E-FC41-CCE6C949770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6DDB7417-1606-CFFF-A84C-7F0197CE6B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ABDCB16E-8537-392C-2B72-9D5EC09FC5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2D9890-9252-D5A1-91BD-1C3831773C3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CB9D2027-E925-4228-A5C5-AEBE05DAF9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6279ACB5-CE74-0775-0FD4-BB20F99BA0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B1C344-F27D-4E65-5E34-52F04ABEF2D3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4A022FA3-ADEE-FA19-DF2E-E3411C1310D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DDDE85C6-D3C1-DCA0-5B7A-2EB2B62CEC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2877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review, start of lesson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_ 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8056479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150362" y="296785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B74D75-318F-592A-EF79-265F9557FF4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31D5C20D-CC9D-0D78-92B8-3A7CABCB48F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5EA60B49-009C-2D8A-6442-2166D6F1CE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191EDBF-E2DB-CDF8-7AD0-18D2BB2FAD54}"/>
              </a:ext>
            </a:extLst>
          </p:cNvPr>
          <p:cNvGrpSpPr/>
          <p:nvPr userDrawn="1"/>
        </p:nvGrpSpPr>
        <p:grpSpPr>
          <a:xfrm>
            <a:off x="9072263" y="306892"/>
            <a:ext cx="876718" cy="655143"/>
            <a:chOff x="10048357" y="291262"/>
            <a:chExt cx="876718" cy="655143"/>
          </a:xfrm>
        </p:grpSpPr>
        <p:sp>
          <p:nvSpPr>
            <p:cNvPr id="17" name="Rounded Rectangle 28">
              <a:extLst>
                <a:ext uri="{FF2B5EF4-FFF2-40B4-BE49-F238E27FC236}">
                  <a16:creationId xmlns:a16="http://schemas.microsoft.com/office/drawing/2014/main" id="{9825417D-21B1-4795-F538-460D6516B388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7800AC00-92D8-DA39-B142-9E89B1B600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887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, you do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23563" y="300761"/>
            <a:ext cx="156059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14303B26-8062-180A-AB71-2FECE80FDB9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67F88B-730C-906D-68D4-9BACB7220DB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4312AE-0FC8-435A-C6C9-F2FBE1740F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436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CC4C07-2DA6-694F-63CE-B881BD219D3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88981615-1F65-104A-F37F-DE06FAFD5B9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9DCDA9E3-3C98-1E26-7949-52A737A2CE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475E95-7C6D-3187-8E4D-8E0924008DD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BBDB9237-F739-1AF8-8BDB-5EBC83B68D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A4771044-FD9E-FAFD-1B1A-6074250214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6BFF1DB-A393-2A0A-4F7B-7318AD471CD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92C1C3E3-825D-2ACC-DA9E-D1DB4686980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8653E92F-BE4E-272A-27D3-531818D134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37CF5F-FB76-6D93-16FA-FA5C40CFA6D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">
            <a:extLst>
              <a:ext uri="{FF2B5EF4-FFF2-40B4-BE49-F238E27FC236}">
                <a16:creationId xmlns:a16="http://schemas.microsoft.com/office/drawing/2014/main" id="{466857C1-76B3-3F1D-9F95-F915B518404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E699548-8750-D972-6505-0C0B149DF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90ABFF-DDF5-D674-1DA5-788E9036BB4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39AFC62-0B89-47CB-F6EB-C07E511C9E4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7">
            <a:extLst>
              <a:ext uri="{FF2B5EF4-FFF2-40B4-BE49-F238E27FC236}">
                <a16:creationId xmlns:a16="http://schemas.microsoft.com/office/drawing/2014/main" id="{AA3E9484-11C6-2F43-541B-BF3771DF4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7306CB-A078-3B38-186A-239EE6C2518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6B27E8A9-7168-4C63-3FFE-52DBBBEB3B6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7E24E34B-9DE2-5143-3A31-554CAA3EFF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D8B0C6C-DD0F-F046-EA2E-B08525664FB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27C8FDC0-CB14-8D20-69A8-D4A87F7D9E5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84DF8E-2BB2-5B10-79BF-207B1290E4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16/12/2025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24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0" r:id="rId2"/>
    <p:sldLayoutId id="2147483701" r:id="rId3"/>
    <p:sldLayoutId id="2147483704" r:id="rId4"/>
    <p:sldLayoutId id="2147483699" r:id="rId5"/>
    <p:sldLayoutId id="2147483702" r:id="rId6"/>
    <p:sldLayoutId id="2147483703" r:id="rId7"/>
    <p:sldLayoutId id="2147483706" r:id="rId8"/>
    <p:sldLayoutId id="2147483698" r:id="rId9"/>
    <p:sldLayoutId id="2147483705" r:id="rId10"/>
    <p:sldLayoutId id="2147483695" r:id="rId11"/>
    <p:sldLayoutId id="2147483692" r:id="rId12"/>
    <p:sldLayoutId id="2147483693" r:id="rId13"/>
    <p:sldLayoutId id="2147483694" r:id="rId14"/>
    <p:sldLayoutId id="2147483716" r:id="rId15"/>
    <p:sldLayoutId id="2147483715" r:id="rId16"/>
    <p:sldLayoutId id="2147483721" r:id="rId17"/>
    <p:sldLayoutId id="2147483710" r:id="rId18"/>
    <p:sldLayoutId id="2147483711" r:id="rId19"/>
    <p:sldLayoutId id="2147483712" r:id="rId20"/>
    <p:sldLayoutId id="2147483723" r:id="rId21"/>
    <p:sldLayoutId id="2147483725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33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media1.m4a"/><Relationship Id="rId7" Type="http://schemas.microsoft.com/office/2017/04/relationships/track" Target="../media/track1.vtt"/><Relationship Id="rId2" Type="http://schemas.microsoft.com/office/2007/relationships/media" Target="../media/media1.m4a"/><Relationship Id="rId1" Type="http://schemas.openxmlformats.org/officeDocument/2006/relationships/tags" Target="../tags/tag7.xml"/><Relationship Id="rId6" Type="http://schemas.openxmlformats.org/officeDocument/2006/relationships/image" Target="../media/image28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6" Type="http://schemas.openxmlformats.org/officeDocument/2006/relationships/image" Target="../media/image43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9.xm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0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1.xml"/><Relationship Id="rId6" Type="http://schemas.openxmlformats.org/officeDocument/2006/relationships/image" Target="../media/image47.png"/><Relationship Id="rId5" Type="http://schemas.openxmlformats.org/officeDocument/2006/relationships/image" Target="../media/image48.png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3.sv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6.xml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7.svg"/><Relationship Id="rId12" Type="http://schemas.openxmlformats.org/officeDocument/2006/relationships/image" Target="../media/image45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7.xml"/><Relationship Id="rId6" Type="http://schemas.openxmlformats.org/officeDocument/2006/relationships/image" Target="../media/image6.png"/><Relationship Id="rId11" Type="http://schemas.openxmlformats.org/officeDocument/2006/relationships/image" Target="../media/image53.png"/><Relationship Id="rId5" Type="http://schemas.openxmlformats.org/officeDocument/2006/relationships/image" Target="../media/image3.svg"/><Relationship Id="rId10" Type="http://schemas.openxmlformats.org/officeDocument/2006/relationships/image" Target="../media/image52.png"/><Relationship Id="rId4" Type="http://schemas.openxmlformats.org/officeDocument/2006/relationships/image" Target="../media/image2.png"/><Relationship Id="rId9" Type="http://schemas.openxmlformats.org/officeDocument/2006/relationships/image" Target="../media/image51.sv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8.xml"/><Relationship Id="rId4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705236"/>
            <a:ext cx="7997588" cy="545929"/>
          </a:xfrm>
        </p:spPr>
        <p:txBody>
          <a:bodyPr/>
          <a:lstStyle/>
          <a:p>
            <a:pPr algn="l"/>
            <a:r>
              <a:rPr lang="en-US" sz="800" b="1">
                <a:solidFill>
                  <a:schemeClr val="bg2"/>
                </a:solidFill>
              </a:rPr>
              <a:t>Slide 1 Explicit teaching Phase 17,</a:t>
            </a:r>
            <a:r>
              <a:rPr lang="en-US" sz="800" b="1" baseline="0">
                <a:solidFill>
                  <a:schemeClr val="bg2"/>
                </a:solidFill>
              </a:rPr>
              <a:t> lesson 2. Soft g and c before final e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FFE7B-E79E-16D1-B643-DF6FDFA4DC1B}"/>
              </a:ext>
            </a:extLst>
          </p:cNvPr>
          <p:cNvSpPr txBox="1"/>
          <p:nvPr/>
        </p:nvSpPr>
        <p:spPr>
          <a:xfrm>
            <a:off x="275572" y="2867449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/>
              <a:t>schwa   </a:t>
            </a:r>
          </a:p>
          <a:p>
            <a:pPr algn="ctr"/>
            <a:r>
              <a:rPr lang="en-GB" sz="2800"/>
              <a:t>soft g and soft c</a:t>
            </a:r>
          </a:p>
          <a:p>
            <a:pPr algn="ctr"/>
            <a:r>
              <a:rPr lang="en-US" sz="2800"/>
              <a:t>suffix -er  </a:t>
            </a:r>
          </a:p>
          <a:p>
            <a:pPr algn="ctr"/>
            <a:r>
              <a:rPr lang="en-GB" sz="2800"/>
              <a:t>water    eyes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952708" y="3452225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3600" b="1"/>
              <a:t>Soft g and c </a:t>
            </a:r>
            <a:br>
              <a:rPr lang="en-AU" sz="3600" b="1"/>
            </a:br>
            <a:r>
              <a:rPr lang="en-AU" sz="3600" b="1"/>
              <a:t>before final e</a:t>
            </a:r>
            <a:endParaRPr lang="en-AU" sz="3600" b="1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2851688" y="2676435"/>
            <a:ext cx="9055018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eyes    water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502451" y="1674816"/>
            <a:ext cx="11024717" cy="34440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remember drinking water on my recent trip to the grocer. </a:t>
            </a:r>
            <a:br>
              <a:rPr lang="en-US" sz="6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6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It must have had germs in it because I am feeling sick now.</a:t>
            </a:r>
            <a:r>
              <a:rPr lang="en-US" sz="6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19051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13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14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762000" y="3618909"/>
            <a:ext cx="11144250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00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say the soft sounds for g and c before a final e</a:t>
            </a:r>
            <a:endParaRPr lang="en-US" sz="3000"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read words with soft g and soft c before a final e</a:t>
            </a:r>
            <a:endParaRPr lang="en-US" sz="3000"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write words with soft g and soft c before a final e</a:t>
            </a:r>
            <a:endParaRPr lang="en-US" sz="3000">
              <a:ea typeface="Calibri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7DF56-500D-0470-37DE-86FD33FCF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48FE6-55E3-F367-CD82-CD78B67E1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15 I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 </a:t>
            </a:r>
            <a:endParaRPr lang="en-A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00B3B5-F51A-020A-8233-6B36411533F5}"/>
              </a:ext>
            </a:extLst>
          </p:cNvPr>
          <p:cNvSpPr txBox="1"/>
          <p:nvPr/>
        </p:nvSpPr>
        <p:spPr>
          <a:xfrm>
            <a:off x="0" y="5082026"/>
            <a:ext cx="12191999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7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entle </a:t>
            </a:r>
            <a:r>
              <a:rPr lang="en-US" sz="7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7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indy at the fen</a:t>
            </a:r>
            <a:r>
              <a:rPr lang="en-US" sz="7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7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endParaRPr lang="en-AU" sz="7400" u="sng">
              <a:solidFill>
                <a:srgbClr val="4557AD"/>
              </a:solidFill>
            </a:endParaRPr>
          </a:p>
        </p:txBody>
      </p:sp>
      <p:sp>
        <p:nvSpPr>
          <p:cNvPr id="5" name="Rounded Rectangle 2" descr="A picture of a girl called Cindy standing behind a fence. She is holding a block in her right hand with the letter g on it and a block in her left hand with the letter c on it. She has three buttons on her top with the letters e, i and y written on the buttons. She has two thought bubbles; one is thinking of the /j/ sound and the other is thinking of the /s/ sound.">
            <a:extLst>
              <a:ext uri="{FF2B5EF4-FFF2-40B4-BE49-F238E27FC236}">
                <a16:creationId xmlns:a16="http://schemas.microsoft.com/office/drawing/2014/main" id="{48527A7A-3E1B-4CB4-B3D5-F7617C47B234}"/>
              </a:ext>
            </a:extLst>
          </p:cNvPr>
          <p:cNvSpPr/>
          <p:nvPr/>
        </p:nvSpPr>
        <p:spPr>
          <a:xfrm>
            <a:off x="347133" y="1283958"/>
            <a:ext cx="11557000" cy="4912260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A picture of a girl called Cindy. She is holding a block in her right hand with the letter g on it and a block in her left hand with the letter c on it. She has three buttons on her top with the letters e, i and y written on the buttons. She has two thought bubbles; one is thinking of the /j/ sound and the other is thinking of the /s/ sound.">
            <a:extLst>
              <a:ext uri="{FF2B5EF4-FFF2-40B4-BE49-F238E27FC236}">
                <a16:creationId xmlns:a16="http://schemas.microsoft.com/office/drawing/2014/main" id="{937F89CB-0CC9-C1B6-8181-FF9196262F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156223" y="1229027"/>
            <a:ext cx="3575590" cy="2928577"/>
          </a:xfrm>
          <a:prstGeom prst="rect">
            <a:avLst/>
          </a:prstGeom>
        </p:spPr>
      </p:pic>
      <p:grpSp>
        <p:nvGrpSpPr>
          <p:cNvPr id="10" name="Group 9" descr="fence">
            <a:extLst>
              <a:ext uri="{FF2B5EF4-FFF2-40B4-BE49-F238E27FC236}">
                <a16:creationId xmlns:a16="http://schemas.microsoft.com/office/drawing/2014/main" id="{47D61741-1C02-FA52-EEEA-401E1172EF0E}"/>
              </a:ext>
            </a:extLst>
          </p:cNvPr>
          <p:cNvGrpSpPr/>
          <p:nvPr/>
        </p:nvGrpSpPr>
        <p:grpSpPr>
          <a:xfrm>
            <a:off x="3768412" y="3740088"/>
            <a:ext cx="4351211" cy="1638718"/>
            <a:chOff x="3963786" y="4110215"/>
            <a:chExt cx="4351211" cy="1638718"/>
          </a:xfrm>
        </p:grpSpPr>
        <p:pic>
          <p:nvPicPr>
            <p:cNvPr id="6" name="Graphic 5" descr="Fence outline">
              <a:extLst>
                <a:ext uri="{FF2B5EF4-FFF2-40B4-BE49-F238E27FC236}">
                  <a16:creationId xmlns:a16="http://schemas.microsoft.com/office/drawing/2014/main" id="{DA38C366-DD46-6F4C-4830-F92071FA4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76279" y="4110215"/>
              <a:ext cx="1638718" cy="1638718"/>
            </a:xfrm>
            <a:prstGeom prst="rect">
              <a:avLst/>
            </a:prstGeom>
          </p:spPr>
        </p:pic>
        <p:pic>
          <p:nvPicPr>
            <p:cNvPr id="7" name="Graphic 6" descr="Fence outline">
              <a:extLst>
                <a:ext uri="{FF2B5EF4-FFF2-40B4-BE49-F238E27FC236}">
                  <a16:creationId xmlns:a16="http://schemas.microsoft.com/office/drawing/2014/main" id="{24A2FE82-252B-9851-1C7C-32FDC2FBD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963786" y="4110215"/>
              <a:ext cx="1638718" cy="1638718"/>
            </a:xfrm>
            <a:prstGeom prst="rect">
              <a:avLst/>
            </a:prstGeom>
          </p:spPr>
        </p:pic>
        <p:pic>
          <p:nvPicPr>
            <p:cNvPr id="9" name="Graphic 8" descr="Fence outline">
              <a:extLst>
                <a:ext uri="{FF2B5EF4-FFF2-40B4-BE49-F238E27FC236}">
                  <a16:creationId xmlns:a16="http://schemas.microsoft.com/office/drawing/2014/main" id="{8E0E4E7F-82E0-988F-0C9A-73580F2CD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310508" y="4110215"/>
              <a:ext cx="1638718" cy="163871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155938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16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56D3E8FF-BF86-0547-211E-96A283E63C93}"/>
              </a:ext>
            </a:extLst>
          </p:cNvPr>
          <p:cNvSpPr txBox="1">
            <a:spLocks/>
          </p:cNvSpPr>
          <p:nvPr/>
        </p:nvSpPr>
        <p:spPr>
          <a:xfrm>
            <a:off x="-133350" y="2463497"/>
            <a:ext cx="12192000" cy="425090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19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___</a:t>
            </a:r>
            <a:r>
              <a:rPr lang="en-US" sz="11900" err="1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ge</a:t>
            </a:r>
            <a:r>
              <a:rPr lang="en-US" sz="119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      ___</a:t>
            </a:r>
            <a:r>
              <a:rPr lang="en-US" sz="11900" err="1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ce</a:t>
            </a:r>
            <a:r>
              <a:rPr lang="en-US" sz="119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72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							</a:t>
            </a:r>
            <a:endParaRPr lang="en-AU" sz="17200">
              <a:solidFill>
                <a:srgbClr val="4857A6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9F7A25-0774-C930-9842-15FFE0D90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17 We do </a:t>
            </a:r>
            <a:endParaRPr lang="en-AU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DD2B21A-5C73-2D5F-E703-E81786597EB1}"/>
              </a:ext>
            </a:extLst>
          </p:cNvPr>
          <p:cNvSpPr txBox="1">
            <a:spLocks/>
          </p:cNvSpPr>
          <p:nvPr/>
        </p:nvSpPr>
        <p:spPr>
          <a:xfrm>
            <a:off x="-133350" y="2463497"/>
            <a:ext cx="12192000" cy="425090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19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___</a:t>
            </a:r>
            <a:r>
              <a:rPr lang="en-US" sz="11900" err="1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ge</a:t>
            </a:r>
            <a:r>
              <a:rPr lang="en-US" sz="119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      ___</a:t>
            </a:r>
            <a:r>
              <a:rPr lang="en-US" sz="11900" err="1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ce</a:t>
            </a:r>
            <a:r>
              <a:rPr lang="en-US" sz="119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172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							</a:t>
            </a:r>
            <a:endParaRPr lang="en-AU" sz="17200">
              <a:solidFill>
                <a:srgbClr val="4857A6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8666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18 I do</a:t>
            </a:r>
            <a:endParaRPr lang="en-AU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7C50C0C-F3B4-C4AB-10DD-411341A39F96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cage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192AA-313B-F287-8605-DEDF0E5D6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D245-CF9C-FDA8-1077-45918CD9D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19 I do 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F4F5D95-5EF9-76A6-370C-E0D355ABF34C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cage   twinge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0596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CD696-B8D1-3084-81F1-CB0CB9165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E62DD-0E4A-7A8E-AEC2-9762E48B9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2 Review You do</a:t>
            </a:r>
          </a:p>
        </p:txBody>
      </p:sp>
      <p:pic>
        <p:nvPicPr>
          <p:cNvPr id="8" name="Picture 7" descr="Image of an ear with the schwa symbol inside it">
            <a:extLst>
              <a:ext uri="{FF2B5EF4-FFF2-40B4-BE49-F238E27FC236}">
                <a16:creationId xmlns:a16="http://schemas.microsoft.com/office/drawing/2014/main" id="{FD9A9ADB-4078-469C-11E8-C9A0B6AC91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8" t="12027" r="20703" b="11040"/>
          <a:stretch/>
        </p:blipFill>
        <p:spPr>
          <a:xfrm>
            <a:off x="4460929" y="1297982"/>
            <a:ext cx="3270142" cy="4262035"/>
          </a:xfrm>
          <a:prstGeom prst="rect">
            <a:avLst/>
          </a:prstGeom>
        </p:spPr>
      </p:pic>
      <p:pic>
        <p:nvPicPr>
          <p:cNvPr id="18" name="Recorded Sound" descr="Speaker symbol">
            <a:hlinkClick r:id="" action="ppaction://media"/>
            <a:extLst>
              <a:ext uri="{FF2B5EF4-FFF2-40B4-BE49-F238E27FC236}">
                <a16:creationId xmlns:a16="http://schemas.microsoft.com/office/drawing/2014/main" id="{0DDADB93-3912-813A-1358-4E3A793C44A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extLst>
                    <p:ext uri="{3AFAAA56-56D3-431D-BCD4-E75A35582382}">
                      <p173:tracksInfo xmlns:p173="http://schemas.microsoft.com/office/powerpoint/2017/3/main" displayLoc="slide">
                        <p173:trackLst>
                          <p173:track id="{95AE80EA-A0FA-436C-B37F-06D56FD1DF01}" label="schwa sound caption.vtt" lang="" r:embed="rId7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82300" y="5181600"/>
            <a:ext cx="1028700" cy="1028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493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0D6E0-7734-684A-4889-0889A1968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5F4B9-3EBC-49D1-D383-3A2E8BB76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I do 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4F0BC1-87E9-1458-5265-61527A7B101A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cage   twinge   damage 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019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We do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73CCA7-CF0F-35E0-B970-5478BD758D39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rage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We do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53B5FB0-7785-72FA-451E-BC1A499B0274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rage   large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We do</a:t>
            </a:r>
            <a:endParaRPr lang="en-AU"/>
          </a:p>
        </p:txBody>
      </p:sp>
      <p:sp>
        <p:nvSpPr>
          <p:cNvPr id="2" name="Content Placeholder 2" descr="rage, large, message">
            <a:extLst>
              <a:ext uri="{FF2B5EF4-FFF2-40B4-BE49-F238E27FC236}">
                <a16:creationId xmlns:a16="http://schemas.microsoft.com/office/drawing/2014/main" id="{0AD1D779-70E8-D259-3B2C-4D232ED587F5}"/>
              </a:ext>
            </a:extLst>
          </p:cNvPr>
          <p:cNvSpPr txBox="1">
            <a:spLocks/>
          </p:cNvSpPr>
          <p:nvPr/>
        </p:nvSpPr>
        <p:spPr>
          <a:xfrm>
            <a:off x="285750" y="2528753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 </a:t>
            </a:r>
            <a:endParaRPr lang="en-AU" sz="120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09371C-6080-2C9D-117F-FC338E8F88B3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rage   large   message 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8604F-B9F6-9590-CCCA-3F79DB7A3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76D78-C760-1481-2790-4C177B82D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I do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64DCD-3C64-5975-6444-C49EBA25AC1F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nice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0096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0106D-9028-8CB5-E69F-00AC6663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6E566-4062-E9B1-9ED4-3A54338BF6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I do 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144EA-E042-5B4A-A310-74AF6E85188D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nice    France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4874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97AD5-FE6C-E45D-7D06-F966A5D90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73F89-53C7-FE1B-1ED6-58737E53B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I do 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59A735-AFBF-83B5-EF8F-5CA0EE1E867B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nice    France    service 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49929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6E4F4-127B-3AB5-142E-C0645DA7D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9A90062-6B31-B069-5AA2-DC596419A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We do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9ACD26-A3B7-94C1-666D-0E2F56C9C416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lace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50998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74986-5F32-B93F-AFDF-57B394DB5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25734-D936-25A7-FC63-24AB39AA1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We do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A9B5A57-B87D-0634-823F-13C69239A888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lace   voice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5979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08447-601A-5739-670D-276D32478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BA7BBC0-7EDE-B56F-D519-8A5936202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We do</a:t>
            </a:r>
            <a:endParaRPr lang="en-AU"/>
          </a:p>
        </p:txBody>
      </p:sp>
      <p:sp>
        <p:nvSpPr>
          <p:cNvPr id="2" name="Content Placeholder 2" descr="lace, voice, practice">
            <a:extLst>
              <a:ext uri="{FF2B5EF4-FFF2-40B4-BE49-F238E27FC236}">
                <a16:creationId xmlns:a16="http://schemas.microsoft.com/office/drawing/2014/main" id="{84C9338B-F3A3-816E-D2E4-7B833A1ABEE1}"/>
              </a:ext>
            </a:extLst>
          </p:cNvPr>
          <p:cNvSpPr txBox="1">
            <a:spLocks/>
          </p:cNvSpPr>
          <p:nvPr/>
        </p:nvSpPr>
        <p:spPr>
          <a:xfrm>
            <a:off x="285750" y="2528753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 </a:t>
            </a:r>
            <a:endParaRPr lang="en-AU" sz="120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CDC7DC-3134-9CFC-ADAA-0B250CC90D26}"/>
              </a:ext>
            </a:extLst>
          </p:cNvPr>
          <p:cNvSpPr txBox="1">
            <a:spLocks/>
          </p:cNvSpPr>
          <p:nvPr/>
        </p:nvSpPr>
        <p:spPr>
          <a:xfrm>
            <a:off x="472440" y="2787286"/>
            <a:ext cx="12515306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lace   voice   practice </a:t>
            </a:r>
            <a:endParaRPr lang="en-AU" sz="86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4463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DB860-51E2-6F49-0FA4-F6751E4C9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5EF19-D5B1-8081-4404-7F671E115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3</a:t>
            </a:r>
            <a:r>
              <a:rPr lang="en-AU" sz="800" baseline="0">
                <a:solidFill>
                  <a:schemeClr val="bg2"/>
                </a:solidFill>
                <a:latin typeface="+mn-lt"/>
              </a:rPr>
              <a:t> </a:t>
            </a:r>
            <a:r>
              <a:rPr lang="en-AU" sz="80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23D99A-AF91-525D-8FE9-2718151611CB}"/>
              </a:ext>
            </a:extLst>
          </p:cNvPr>
          <p:cNvSpPr txBox="1"/>
          <p:nvPr/>
        </p:nvSpPr>
        <p:spPr>
          <a:xfrm>
            <a:off x="5354515" y="348440"/>
            <a:ext cx="2406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60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endParaRPr lang="en-AU" sz="9600">
              <a:solidFill>
                <a:srgbClr val="00B05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E8B7BD1-BB8C-4836-9C90-F0DE8A772EB5}"/>
              </a:ext>
            </a:extLst>
          </p:cNvPr>
          <p:cNvSpPr txBox="1">
            <a:spLocks/>
          </p:cNvSpPr>
          <p:nvPr/>
        </p:nvSpPr>
        <p:spPr>
          <a:xfrm>
            <a:off x="452333" y="2731835"/>
            <a:ext cx="11906250" cy="10895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occur    computer    family  </a:t>
            </a:r>
            <a:endParaRPr lang="en-AU" sz="7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7696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035C1-79D7-8193-74FD-34169F533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8E29C5-9446-F360-543D-9C755A39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I do</a:t>
            </a:r>
            <a:endParaRPr lang="en-AU"/>
          </a:p>
        </p:txBody>
      </p:sp>
      <p:pic>
        <p:nvPicPr>
          <p:cNvPr id="4" name="Picture 3" descr="page">
            <a:extLst>
              <a:ext uri="{FF2B5EF4-FFF2-40B4-BE49-F238E27FC236}">
                <a16:creationId xmlns:a16="http://schemas.microsoft.com/office/drawing/2014/main" id="{AFC754A9-ACF9-7CB9-A0EE-B580A9723F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1857" y="1310365"/>
            <a:ext cx="1740629" cy="19850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96673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405AE87-29A7-8B98-5A05-6FA506436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I do</a:t>
            </a:r>
            <a:endParaRPr lang="en-AU"/>
          </a:p>
        </p:txBody>
      </p:sp>
      <p:pic>
        <p:nvPicPr>
          <p:cNvPr id="4" name="Picture 3" descr="large">
            <a:extLst>
              <a:ext uri="{FF2B5EF4-FFF2-40B4-BE49-F238E27FC236}">
                <a16:creationId xmlns:a16="http://schemas.microsoft.com/office/drawing/2014/main" id="{5EB93D30-EF4A-E560-42E0-4F5F555D07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1857" y="1310365"/>
            <a:ext cx="1740629" cy="1985028"/>
          </a:xfrm>
          <a:prstGeom prst="rect">
            <a:avLst/>
          </a:prstGeom>
        </p:spPr>
      </p:pic>
      <p:pic>
        <p:nvPicPr>
          <p:cNvPr id="5" name="Picture 4" descr="large">
            <a:extLst>
              <a:ext uri="{FF2B5EF4-FFF2-40B4-BE49-F238E27FC236}">
                <a16:creationId xmlns:a16="http://schemas.microsoft.com/office/drawing/2014/main" id="{175A7F60-0F1A-58B8-C20A-1B00D71FBD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7253" y="1034003"/>
            <a:ext cx="2069944" cy="20699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41351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61FC22D-E4D8-4449-9E17-6CDF688E5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I do </a:t>
            </a:r>
            <a:endParaRPr lang="en-AU"/>
          </a:p>
        </p:txBody>
      </p:sp>
      <p:grpSp>
        <p:nvGrpSpPr>
          <p:cNvPr id="2" name="Group 1" descr="page, mice">
            <a:extLst>
              <a:ext uri="{FF2B5EF4-FFF2-40B4-BE49-F238E27FC236}">
                <a16:creationId xmlns:a16="http://schemas.microsoft.com/office/drawing/2014/main" id="{D96BCD02-3E4B-6AC3-3730-B045A841C564}"/>
              </a:ext>
            </a:extLst>
          </p:cNvPr>
          <p:cNvGrpSpPr/>
          <p:nvPr/>
        </p:nvGrpSpPr>
        <p:grpSpPr>
          <a:xfrm>
            <a:off x="2461857" y="1310365"/>
            <a:ext cx="2064525" cy="4519051"/>
            <a:chOff x="2023814" y="1792533"/>
            <a:chExt cx="1848036" cy="402405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3C89C88-B901-BFE1-B19B-7B8CB06194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23814" y="1792533"/>
              <a:ext cx="1558104" cy="176759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D183EDA-6FF4-53E0-2145-5B129B216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23814" y="4197034"/>
              <a:ext cx="1848036" cy="1619551"/>
            </a:xfrm>
            <a:prstGeom prst="rect">
              <a:avLst/>
            </a:prstGeom>
          </p:spPr>
        </p:pic>
      </p:grpSp>
      <p:pic>
        <p:nvPicPr>
          <p:cNvPr id="5" name="Picture 4" descr="large">
            <a:extLst>
              <a:ext uri="{FF2B5EF4-FFF2-40B4-BE49-F238E27FC236}">
                <a16:creationId xmlns:a16="http://schemas.microsoft.com/office/drawing/2014/main" id="{5C196B39-47E3-B31F-2C2C-86C4532AB5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7253" y="1034003"/>
            <a:ext cx="2069944" cy="20699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8018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23FD2-FC5B-2377-A0BF-8352A6069B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DBC1267-6033-0539-2DD0-CA3494F29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I do </a:t>
            </a:r>
            <a:endParaRPr lang="en-AU"/>
          </a:p>
        </p:txBody>
      </p:sp>
      <p:grpSp>
        <p:nvGrpSpPr>
          <p:cNvPr id="4" name="Group 3" descr="page, large, mice, office">
            <a:extLst>
              <a:ext uri="{FF2B5EF4-FFF2-40B4-BE49-F238E27FC236}">
                <a16:creationId xmlns:a16="http://schemas.microsoft.com/office/drawing/2014/main" id="{7C4D2BBA-3FDD-B841-6E52-51E4AA167BF7}"/>
              </a:ext>
            </a:extLst>
          </p:cNvPr>
          <p:cNvGrpSpPr/>
          <p:nvPr/>
        </p:nvGrpSpPr>
        <p:grpSpPr>
          <a:xfrm>
            <a:off x="2461857" y="1310365"/>
            <a:ext cx="6559921" cy="4519051"/>
            <a:chOff x="2023814" y="1792533"/>
            <a:chExt cx="5872039" cy="4024052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9B4A8D0-0B4B-64EB-4C5B-D00463516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23814" y="1792533"/>
              <a:ext cx="1558104" cy="176759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981C3D3-0D98-D8D6-561B-42F55F3B8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23814" y="4197034"/>
              <a:ext cx="1848036" cy="161955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6B9066F-E53D-AB37-667A-8A9EB47A40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47817" y="3968549"/>
              <a:ext cx="1848036" cy="1848036"/>
            </a:xfrm>
            <a:prstGeom prst="rect">
              <a:avLst/>
            </a:prstGeom>
          </p:spPr>
        </p:pic>
      </p:grpSp>
      <p:pic>
        <p:nvPicPr>
          <p:cNvPr id="3" name="Picture 2" descr="large">
            <a:extLst>
              <a:ext uri="{FF2B5EF4-FFF2-40B4-BE49-F238E27FC236}">
                <a16:creationId xmlns:a16="http://schemas.microsoft.com/office/drawing/2014/main" id="{0F9C174D-0E88-012F-087E-294BEFE101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57253" y="1034003"/>
            <a:ext cx="2069944" cy="20699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1485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We do</a:t>
            </a:r>
            <a:endParaRPr lang="en-AU"/>
          </a:p>
        </p:txBody>
      </p:sp>
      <p:pic>
        <p:nvPicPr>
          <p:cNvPr id="4" name="Picture 3" descr="face">
            <a:extLst>
              <a:ext uri="{FF2B5EF4-FFF2-40B4-BE49-F238E27FC236}">
                <a16:creationId xmlns:a16="http://schemas.microsoft.com/office/drawing/2014/main" id="{0311EFB4-FE50-B919-D947-E8AA7969BF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1491" y="1287099"/>
            <a:ext cx="1980982" cy="19809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6352E3-4E17-7DD5-8A98-F545B9B6A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We do </a:t>
            </a:r>
            <a:endParaRPr lang="en-AU"/>
          </a:p>
        </p:txBody>
      </p:sp>
      <p:pic>
        <p:nvPicPr>
          <p:cNvPr id="5" name="Picture 4" descr="face">
            <a:extLst>
              <a:ext uri="{FF2B5EF4-FFF2-40B4-BE49-F238E27FC236}">
                <a16:creationId xmlns:a16="http://schemas.microsoft.com/office/drawing/2014/main" id="{8758C21F-99F3-719D-FFAE-B413E5D06B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21491" y="1287099"/>
            <a:ext cx="1980982" cy="1980982"/>
          </a:xfrm>
          <a:prstGeom prst="rect">
            <a:avLst/>
          </a:prstGeom>
        </p:spPr>
      </p:pic>
      <p:pic>
        <p:nvPicPr>
          <p:cNvPr id="2" name="Picture 1" descr="lounge">
            <a:extLst>
              <a:ext uri="{FF2B5EF4-FFF2-40B4-BE49-F238E27FC236}">
                <a16:creationId xmlns:a16="http://schemas.microsoft.com/office/drawing/2014/main" id="{97ABD1BB-119A-B359-87E1-FBB45998DD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20924" y="1494036"/>
            <a:ext cx="1980982" cy="19809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78115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1E221A-F350-C940-012D-1A3E41973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We do </a:t>
            </a:r>
            <a:endParaRPr lang="en-AU"/>
          </a:p>
        </p:txBody>
      </p:sp>
      <p:grpSp>
        <p:nvGrpSpPr>
          <p:cNvPr id="2" name="Group 1" descr="face, charge">
            <a:extLst>
              <a:ext uri="{FF2B5EF4-FFF2-40B4-BE49-F238E27FC236}">
                <a16:creationId xmlns:a16="http://schemas.microsoft.com/office/drawing/2014/main" id="{D45E5740-6BA9-EA4C-6F8B-B683EF74ACBC}"/>
              </a:ext>
            </a:extLst>
          </p:cNvPr>
          <p:cNvGrpSpPr/>
          <p:nvPr/>
        </p:nvGrpSpPr>
        <p:grpSpPr>
          <a:xfrm>
            <a:off x="2521491" y="1287099"/>
            <a:ext cx="2149077" cy="4665193"/>
            <a:chOff x="2023813" y="1754115"/>
            <a:chExt cx="1923722" cy="415418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C83B05B-848A-FED7-95F1-44F434D3AE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23813" y="1754115"/>
              <a:ext cx="1773254" cy="176399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0D589FA-CCB0-0C03-4A6F-068AC96C0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0660" y="4140706"/>
              <a:ext cx="1776875" cy="1767595"/>
            </a:xfrm>
            <a:prstGeom prst="rect">
              <a:avLst/>
            </a:prstGeom>
          </p:spPr>
        </p:pic>
      </p:grpSp>
      <p:pic>
        <p:nvPicPr>
          <p:cNvPr id="4" name="Picture 3" descr="lounge">
            <a:extLst>
              <a:ext uri="{FF2B5EF4-FFF2-40B4-BE49-F238E27FC236}">
                <a16:creationId xmlns:a16="http://schemas.microsoft.com/office/drawing/2014/main" id="{64860181-7093-FD55-CA58-3DCA16668D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20924" y="1494036"/>
            <a:ext cx="1980982" cy="19809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75846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AC7ED-5EBF-1267-74CA-256587834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F787C7C-9F74-321E-CBA1-850517596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We do </a:t>
            </a:r>
            <a:endParaRPr lang="en-AU"/>
          </a:p>
        </p:txBody>
      </p:sp>
      <p:grpSp>
        <p:nvGrpSpPr>
          <p:cNvPr id="4" name="Group 3" descr="face, lounge, charge, embrace">
            <a:extLst>
              <a:ext uri="{FF2B5EF4-FFF2-40B4-BE49-F238E27FC236}">
                <a16:creationId xmlns:a16="http://schemas.microsoft.com/office/drawing/2014/main" id="{515D0AD5-4A61-195A-B602-7E203F9E0E22}"/>
              </a:ext>
            </a:extLst>
          </p:cNvPr>
          <p:cNvGrpSpPr/>
          <p:nvPr/>
        </p:nvGrpSpPr>
        <p:grpSpPr>
          <a:xfrm>
            <a:off x="2521491" y="1287099"/>
            <a:ext cx="6527770" cy="4665193"/>
            <a:chOff x="2023813" y="1754115"/>
            <a:chExt cx="5843261" cy="415418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5942508-3AF8-6707-245C-02576A82D3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023813" y="1754115"/>
              <a:ext cx="1773254" cy="176399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C68AF80-F711-08CE-AE28-8416E643C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51431" y="1938385"/>
              <a:ext cx="1773254" cy="176399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3CA7A94-3551-08EE-3448-8FCECFCEA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170660" y="4140706"/>
              <a:ext cx="1776875" cy="176759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7B7B2B-E824-BD21-7BB9-341F7ED205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767384" y="3819577"/>
              <a:ext cx="2099690" cy="208872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7449800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C0AA0-B6E0-520E-B7E4-E6CCB6518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I do 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824AEB-2449-6FF1-8F30-05CE6789FF82}"/>
              </a:ext>
            </a:extLst>
          </p:cNvPr>
          <p:cNvSpPr txBox="1">
            <a:spLocks/>
          </p:cNvSpPr>
          <p:nvPr/>
        </p:nvSpPr>
        <p:spPr>
          <a:xfrm>
            <a:off x="596844" y="1634389"/>
            <a:ext cx="10515599" cy="40376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6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Paige did not like her fringe until she put on her nice lace headband. Then she changed her mind and said in a happy voice, “Now it looks ace!” </a:t>
            </a:r>
            <a:endParaRPr lang="en-AU" sz="6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0409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39 We do</a:t>
            </a:r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1EFFA75-22F4-02B8-AF04-4172A1FC9452}"/>
              </a:ext>
            </a:extLst>
          </p:cNvPr>
          <p:cNvSpPr txBox="1">
            <a:spLocks/>
          </p:cNvSpPr>
          <p:nvPr/>
        </p:nvSpPr>
        <p:spPr>
          <a:xfrm>
            <a:off x="1026479" y="1694991"/>
            <a:ext cx="10139041" cy="40376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6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When the mice got out of their cage, Janice took charge. “Did you notice the mice are gone?” she said as Sage hid under the lounge.</a:t>
            </a:r>
            <a:endParaRPr lang="en-AU" sz="6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85875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 Review You do</a:t>
            </a:r>
            <a:endParaRPr lang="en-AU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4E707C1-C0FF-4CEB-6B9D-4C4A9430DA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47133" y="1283958"/>
            <a:ext cx="11557000" cy="4912260"/>
          </a:xfrm>
          <a:prstGeom prst="roundRect">
            <a:avLst>
              <a:gd name="adj" fmla="val 2269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A picture of a girl called Cindy. She is holding a block in her right hand with the letter g on it and a block in her left hand with the letter c on it. She has three buttons on her top with the letters e, i and y written on the buttons. She has two thought bubbles; one is thinking of the /j/ sound and the other is thinking of the /s/ sound.">
            <a:extLst>
              <a:ext uri="{FF2B5EF4-FFF2-40B4-BE49-F238E27FC236}">
                <a16:creationId xmlns:a16="http://schemas.microsoft.com/office/drawing/2014/main" id="{C0DAD8C1-646E-5D01-E360-39993989DF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156223" y="1229027"/>
            <a:ext cx="3575590" cy="2928577"/>
          </a:xfrm>
          <a:prstGeom prst="rect">
            <a:avLst/>
          </a:prstGeom>
        </p:spPr>
      </p:pic>
      <p:grpSp>
        <p:nvGrpSpPr>
          <p:cNvPr id="7" name="Group 6" descr="fence">
            <a:extLst>
              <a:ext uri="{FF2B5EF4-FFF2-40B4-BE49-F238E27FC236}">
                <a16:creationId xmlns:a16="http://schemas.microsoft.com/office/drawing/2014/main" id="{AC7051DB-D963-582F-4588-0F9C6D38C05A}"/>
              </a:ext>
            </a:extLst>
          </p:cNvPr>
          <p:cNvGrpSpPr/>
          <p:nvPr/>
        </p:nvGrpSpPr>
        <p:grpSpPr>
          <a:xfrm>
            <a:off x="3768412" y="3740088"/>
            <a:ext cx="4351211" cy="1638718"/>
            <a:chOff x="3963786" y="4110215"/>
            <a:chExt cx="4351211" cy="1638718"/>
          </a:xfrm>
        </p:grpSpPr>
        <p:pic>
          <p:nvPicPr>
            <p:cNvPr id="9" name="Graphic 8" descr="Fence outline">
              <a:extLst>
                <a:ext uri="{FF2B5EF4-FFF2-40B4-BE49-F238E27FC236}">
                  <a16:creationId xmlns:a16="http://schemas.microsoft.com/office/drawing/2014/main" id="{8E055E4A-6BDF-925D-5BE3-B44BCFA0C6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676279" y="4110215"/>
              <a:ext cx="1638718" cy="1638718"/>
            </a:xfrm>
            <a:prstGeom prst="rect">
              <a:avLst/>
            </a:prstGeom>
          </p:spPr>
        </p:pic>
        <p:pic>
          <p:nvPicPr>
            <p:cNvPr id="12" name="Graphic 11" descr="Fence outline">
              <a:extLst>
                <a:ext uri="{FF2B5EF4-FFF2-40B4-BE49-F238E27FC236}">
                  <a16:creationId xmlns:a16="http://schemas.microsoft.com/office/drawing/2014/main" id="{1145BEB6-019B-5B82-2A51-D574E31B8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963786" y="4110215"/>
              <a:ext cx="1638718" cy="1638718"/>
            </a:xfrm>
            <a:prstGeom prst="rect">
              <a:avLst/>
            </a:prstGeom>
          </p:spPr>
        </p:pic>
        <p:pic>
          <p:nvPicPr>
            <p:cNvPr id="13" name="Graphic 12" descr="Fence outline">
              <a:extLst>
                <a:ext uri="{FF2B5EF4-FFF2-40B4-BE49-F238E27FC236}">
                  <a16:creationId xmlns:a16="http://schemas.microsoft.com/office/drawing/2014/main" id="{FC2E0D9C-2116-1C5E-284A-96F387917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310508" y="4110215"/>
              <a:ext cx="1638718" cy="1638718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FA5BADB4-A636-0486-55A0-C401C40FD9AD}"/>
              </a:ext>
            </a:extLst>
          </p:cNvPr>
          <p:cNvSpPr txBox="1"/>
          <p:nvPr/>
        </p:nvSpPr>
        <p:spPr>
          <a:xfrm>
            <a:off x="0" y="5082026"/>
            <a:ext cx="12191999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en-US" sz="7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entle </a:t>
            </a:r>
            <a:r>
              <a:rPr lang="en-US" sz="7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7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indy at the fen</a:t>
            </a:r>
            <a:r>
              <a:rPr lang="en-US" sz="7400" u="sng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en-US" sz="7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endParaRPr lang="en-AU" sz="7400" u="sng">
              <a:solidFill>
                <a:srgbClr val="4557AD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3016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40 I do </a:t>
            </a:r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41 We do </a:t>
            </a:r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03009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42 Check for understanding</a:t>
            </a:r>
            <a:endParaRPr lang="en-A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E1BBD2-AE24-813F-0C9A-CC9BDA2D20CD}"/>
              </a:ext>
            </a:extLst>
          </p:cNvPr>
          <p:cNvSpPr txBox="1"/>
          <p:nvPr/>
        </p:nvSpPr>
        <p:spPr>
          <a:xfrm>
            <a:off x="4031394" y="3627372"/>
            <a:ext cx="21242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___</a:t>
            </a:r>
            <a:r>
              <a:rPr lang="en-US" sz="6000" err="1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ge</a:t>
            </a:r>
            <a:endParaRPr lang="en-AU" sz="6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C6EB23-9D15-ED8F-990A-BB2FFBD97875}"/>
              </a:ext>
            </a:extLst>
          </p:cNvPr>
          <p:cNvSpPr txBox="1"/>
          <p:nvPr/>
        </p:nvSpPr>
        <p:spPr>
          <a:xfrm>
            <a:off x="4084536" y="4635660"/>
            <a:ext cx="206017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___</a:t>
            </a:r>
            <a:r>
              <a:rPr lang="en-US" sz="6000" err="1">
                <a:solidFill>
                  <a:srgbClr val="4857A6"/>
                </a:solidFill>
                <a:latin typeface="Tenorite"/>
                <a:ea typeface="Verdana"/>
                <a:cs typeface="Verdana" panose="020B0604030504040204" pitchFamily="34" charset="0"/>
              </a:rPr>
              <a:t>ce</a:t>
            </a:r>
            <a:endParaRPr lang="en-AU" sz="600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749366" y="3417062"/>
            <a:ext cx="2015913" cy="36522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wage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vice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device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plunge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44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12" name="Picture 11" descr="cage">
            <a:extLst>
              <a:ext uri="{FF2B5EF4-FFF2-40B4-BE49-F238E27FC236}">
                <a16:creationId xmlns:a16="http://schemas.microsoft.com/office/drawing/2014/main" id="{648EBA59-8883-1503-2B79-BD66E6E6E33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95282" y="3319091"/>
            <a:ext cx="815600" cy="815600"/>
          </a:xfrm>
          <a:prstGeom prst="rect">
            <a:avLst/>
          </a:prstGeom>
        </p:spPr>
      </p:pic>
      <p:pic>
        <p:nvPicPr>
          <p:cNvPr id="15" name="Picture 14" descr="rice">
            <a:extLst>
              <a:ext uri="{FF2B5EF4-FFF2-40B4-BE49-F238E27FC236}">
                <a16:creationId xmlns:a16="http://schemas.microsoft.com/office/drawing/2014/main" id="{ED2D297D-E65B-C957-2B12-D943677466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78124" y="4299980"/>
            <a:ext cx="849915" cy="849915"/>
          </a:xfrm>
          <a:prstGeom prst="rect">
            <a:avLst/>
          </a:prstGeom>
        </p:spPr>
      </p:pic>
      <p:pic>
        <p:nvPicPr>
          <p:cNvPr id="2" name="Picture 1" descr="office">
            <a:extLst>
              <a:ext uri="{FF2B5EF4-FFF2-40B4-BE49-F238E27FC236}">
                <a16:creationId xmlns:a16="http://schemas.microsoft.com/office/drawing/2014/main" id="{AD11F0DE-0FFB-8C0E-A294-71C0D1CB14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9003" y="5199834"/>
            <a:ext cx="1202404" cy="12087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9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43 Check for understanding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pic>
        <p:nvPicPr>
          <p:cNvPr id="5" name="Picture 4" descr="Image of Phase 17, lesson 2 student sheet">
            <a:extLst>
              <a:ext uri="{FF2B5EF4-FFF2-40B4-BE49-F238E27FC236}">
                <a16:creationId xmlns:a16="http://schemas.microsoft.com/office/drawing/2014/main" id="{F28E344D-AE9B-7C0F-2B48-199ADA29E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6956" y="519218"/>
            <a:ext cx="3909309" cy="55269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44 You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09669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45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digit, concerned, energy, fancy">
            <a:extLst>
              <a:ext uri="{FF2B5EF4-FFF2-40B4-BE49-F238E27FC236}">
                <a16:creationId xmlns:a16="http://schemas.microsoft.com/office/drawing/2014/main" id="{3ABD3EA1-685B-DC9C-24AE-9EEBEA6FA62E}"/>
              </a:ext>
            </a:extLst>
          </p:cNvPr>
          <p:cNvGrpSpPr/>
          <p:nvPr/>
        </p:nvGrpSpPr>
        <p:grpSpPr>
          <a:xfrm>
            <a:off x="285750" y="18350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CD786E79-D41F-A84A-0EAC-B138A21E0D96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energy          fancy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AF705EED-A180-0BDD-F3E2-EF179172A02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digit             concerned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1905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cent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596" y="2356256"/>
            <a:ext cx="2817723" cy="2817723"/>
          </a:xfrm>
          <a:prstGeom prst="rect">
            <a:avLst/>
          </a:prstGeom>
        </p:spPr>
      </p:pic>
      <p:pic>
        <p:nvPicPr>
          <p:cNvPr id="4" name="Picture 3" descr="pencil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5948" y="2356256"/>
            <a:ext cx="2817723" cy="2817723"/>
          </a:xfrm>
          <a:prstGeom prst="rect">
            <a:avLst/>
          </a:prstGeom>
        </p:spPr>
      </p:pic>
      <p:pic>
        <p:nvPicPr>
          <p:cNvPr id="7" name="Picture 6" descr="gem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2300" y="2525098"/>
            <a:ext cx="2480040" cy="248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6906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815EA-7B7C-B884-4069-9F2FFE4F1EAA}"/>
              </a:ext>
            </a:extLst>
          </p:cNvPr>
          <p:cNvSpPr txBox="1">
            <a:spLocks/>
          </p:cNvSpPr>
          <p:nvPr/>
        </p:nvSpPr>
        <p:spPr>
          <a:xfrm>
            <a:off x="307427" y="1210493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-er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26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E1D550-5A19-F54C-DDB6-CD6596D074E7}"/>
              </a:ext>
            </a:extLst>
          </p:cNvPr>
          <p:cNvSpPr txBox="1">
            <a:spLocks/>
          </p:cNvSpPr>
          <p:nvPr/>
        </p:nvSpPr>
        <p:spPr>
          <a:xfrm>
            <a:off x="423984" y="2747645"/>
            <a:ext cx="11906250" cy="12003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heater   joker   ruler  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385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1905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5" name="Group 4" descr="digger, cleaner, baker">
            <a:extLst>
              <a:ext uri="{FF2B5EF4-FFF2-40B4-BE49-F238E27FC236}">
                <a16:creationId xmlns:a16="http://schemas.microsoft.com/office/drawing/2014/main" id="{8BE07859-4A46-7F7C-524A-74C085B2B805}"/>
              </a:ext>
            </a:extLst>
          </p:cNvPr>
          <p:cNvGrpSpPr/>
          <p:nvPr/>
        </p:nvGrpSpPr>
        <p:grpSpPr>
          <a:xfrm>
            <a:off x="673601" y="2116380"/>
            <a:ext cx="10872694" cy="2469554"/>
            <a:chOff x="909954" y="2031918"/>
            <a:chExt cx="10872694" cy="2469554"/>
          </a:xfrm>
        </p:grpSpPr>
        <p:pic>
          <p:nvPicPr>
            <p:cNvPr id="8" name="Picture 7" descr="digger">
              <a:extLst>
                <a:ext uri="{FF2B5EF4-FFF2-40B4-BE49-F238E27FC236}">
                  <a16:creationId xmlns:a16="http://schemas.microsoft.com/office/drawing/2014/main" id="{5061C29C-B541-22DE-E1E7-70B26B6D0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09954" y="2187603"/>
              <a:ext cx="2313869" cy="231386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7022674-092A-3A50-F54F-00A2B22F5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89366" y="2180908"/>
              <a:ext cx="2164880" cy="216488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F11EF4-AA20-33C7-5A84-4C6436D67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319789" y="2031918"/>
              <a:ext cx="2462859" cy="24628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87829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SLIDE_COUNT" val="2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e78b14b2b5aca9757578d900895d66b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0aeb0aea37bf6b1ff6bb116e348c1096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C676F67-97DE-4CA4-8D49-07967180AB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64eff3df-e3d6-48ed-978f-45ff25640900"/>
    <ds:schemaRef ds:uri="http://schemas.openxmlformats.org/package/2006/metadata/core-properties"/>
    <ds:schemaRef ds:uri="http://purl.org/dc/elements/1.1/"/>
    <ds:schemaRef ds:uri="http://purl.org/dc/terms/"/>
    <ds:schemaRef ds:uri="ff236c08-9611-4854-a4bb-16d44b7327b6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5092</Words>
  <Application>Microsoft Office PowerPoint</Application>
  <PresentationFormat>Widescreen</PresentationFormat>
  <Paragraphs>682</Paragraphs>
  <Slides>45</Slides>
  <Notes>45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3" baseType="lpstr">
      <vt:lpstr>Aptos</vt:lpstr>
      <vt:lpstr>Arial</vt:lpstr>
      <vt:lpstr>Arial,Sans-Serif</vt:lpstr>
      <vt:lpstr>Calibri</vt:lpstr>
      <vt:lpstr>Calibri Light</vt:lpstr>
      <vt:lpstr>Symbol</vt:lpstr>
      <vt:lpstr>Tenorite</vt:lpstr>
      <vt:lpstr>Office Theme</vt:lpstr>
      <vt:lpstr>Slide 1 Explicit teaching Phase 17, lesson 2. Soft g and c before final e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End of review</vt:lpstr>
      <vt:lpstr>Slide 14 Learning intention and success criteria</vt:lpstr>
      <vt:lpstr>Slide 15 I do </vt:lpstr>
      <vt:lpstr>Slide 16 I do</vt:lpstr>
      <vt:lpstr>Slide 17 We do </vt:lpstr>
      <vt:lpstr>Slide 18 I do</vt:lpstr>
      <vt:lpstr>Slide 19 I do </vt:lpstr>
      <vt:lpstr>Slide 20 I do </vt:lpstr>
      <vt:lpstr>Slide 21 We do </vt:lpstr>
      <vt:lpstr>Slide 22 We do</vt:lpstr>
      <vt:lpstr>Slide 23 We do</vt:lpstr>
      <vt:lpstr>Slide 24 I do</vt:lpstr>
      <vt:lpstr>Slide 25 I do </vt:lpstr>
      <vt:lpstr>Slide 26 I do </vt:lpstr>
      <vt:lpstr>Slide 27 We do </vt:lpstr>
      <vt:lpstr>Slide 28 We do</vt:lpstr>
      <vt:lpstr>Slide 29 We do</vt:lpstr>
      <vt:lpstr>Slide 30 I do</vt:lpstr>
      <vt:lpstr>Slide 31 I do</vt:lpstr>
      <vt:lpstr>Slide 32 I do </vt:lpstr>
      <vt:lpstr>Slide 33 I do </vt:lpstr>
      <vt:lpstr>Slide 34 We do</vt:lpstr>
      <vt:lpstr>Slide 35 We do </vt:lpstr>
      <vt:lpstr>Slide 36 We do </vt:lpstr>
      <vt:lpstr>Slide 37 We do </vt:lpstr>
      <vt:lpstr>Slide 38 I do </vt:lpstr>
      <vt:lpstr>Slide 39 We do</vt:lpstr>
      <vt:lpstr>Slide 40 I do </vt:lpstr>
      <vt:lpstr>Slide 41 We do </vt:lpstr>
      <vt:lpstr>Slide 42 Check for understanding</vt:lpstr>
      <vt:lpstr>Slide 43 Check for understanding </vt:lpstr>
      <vt:lpstr>Slide 44 You do</vt:lpstr>
      <vt:lpstr>Slide 45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2025-12-15T22:06:56Z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