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71" r:id="rId6"/>
    <p:sldId id="500" r:id="rId7"/>
    <p:sldId id="596" r:id="rId8"/>
    <p:sldId id="541" r:id="rId9"/>
    <p:sldId id="552" r:id="rId10"/>
    <p:sldId id="463" r:id="rId11"/>
    <p:sldId id="572" r:id="rId12"/>
    <p:sldId id="562" r:id="rId13"/>
    <p:sldId id="563" r:id="rId14"/>
    <p:sldId id="564" r:id="rId15"/>
    <p:sldId id="565" r:id="rId16"/>
    <p:sldId id="516" r:id="rId17"/>
    <p:sldId id="498" r:id="rId18"/>
    <p:sldId id="472" r:id="rId19"/>
    <p:sldId id="522" r:id="rId20"/>
    <p:sldId id="473" r:id="rId21"/>
    <p:sldId id="480" r:id="rId22"/>
    <p:sldId id="481" r:id="rId23"/>
    <p:sldId id="482" r:id="rId24"/>
    <p:sldId id="483" r:id="rId25"/>
    <p:sldId id="484" r:id="rId26"/>
    <p:sldId id="485" r:id="rId27"/>
    <p:sldId id="474" r:id="rId28"/>
    <p:sldId id="475" r:id="rId29"/>
    <p:sldId id="476" r:id="rId30"/>
    <p:sldId id="599" r:id="rId31"/>
    <p:sldId id="477" r:id="rId32"/>
    <p:sldId id="478" r:id="rId33"/>
    <p:sldId id="479" r:id="rId34"/>
    <p:sldId id="600" r:id="rId35"/>
    <p:sldId id="569" r:id="rId36"/>
    <p:sldId id="570"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F0E9E4"/>
    <a:srgbClr val="9B6A49"/>
    <a:srgbClr val="007FC2"/>
    <a:srgbClr val="002060"/>
    <a:srgbClr val="4472C4"/>
    <a:srgbClr val="4857A6"/>
    <a:srgbClr val="D9ECF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40727" autoAdjust="0"/>
  </p:normalViewPr>
  <p:slideViewPr>
    <p:cSldViewPr snapToGrid="0">
      <p:cViewPr varScale="1">
        <p:scale>
          <a:sx n="45" d="100"/>
          <a:sy n="45" d="100"/>
        </p:scale>
        <p:origin x="3078" y="5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E7BF9F8-A42A-4E71-A649-5F35F28D4032}"/>
    <pc:docChg chg="undo redo custSel modSld">
      <pc:chgData name="Rebecca McEwan" userId="ff810c5d-fc8a-4cb6-9b96-8b31b958f764" providerId="ADAL" clId="{AE7BF9F8-A42A-4E71-A649-5F35F28D4032}" dt="2025-11-25T04:27:01.570" v="466" actId="1076"/>
      <pc:docMkLst>
        <pc:docMk/>
      </pc:docMkLst>
      <pc:sldChg chg="modSp mod">
        <pc:chgData name="Rebecca McEwan" userId="ff810c5d-fc8a-4cb6-9b96-8b31b958f764" providerId="ADAL" clId="{AE7BF9F8-A42A-4E71-A649-5F35F28D4032}" dt="2025-11-25T04:27:01.570" v="466" actId="1076"/>
        <pc:sldMkLst>
          <pc:docMk/>
          <pc:sldMk cId="1942781684" sldId="552"/>
        </pc:sldMkLst>
        <pc:picChg chg="mod">
          <ac:chgData name="Rebecca McEwan" userId="ff810c5d-fc8a-4cb6-9b96-8b31b958f764" providerId="ADAL" clId="{AE7BF9F8-A42A-4E71-A649-5F35F28D4032}" dt="2025-11-25T04:26:54.544" v="461" actId="1076"/>
          <ac:picMkLst>
            <pc:docMk/>
            <pc:sldMk cId="1942781684" sldId="552"/>
            <ac:picMk id="3" creationId="{4DC2B831-6D4F-6B21-A8BC-67196759E769}"/>
          </ac:picMkLst>
        </pc:picChg>
        <pc:picChg chg="mod">
          <ac:chgData name="Rebecca McEwan" userId="ff810c5d-fc8a-4cb6-9b96-8b31b958f764" providerId="ADAL" clId="{AE7BF9F8-A42A-4E71-A649-5F35F28D4032}" dt="2025-11-25T04:26:58.622" v="464" actId="1076"/>
          <ac:picMkLst>
            <pc:docMk/>
            <pc:sldMk cId="1942781684" sldId="552"/>
            <ac:picMk id="4" creationId="{98C82009-07BA-56C5-095F-9DF8E184E2A9}"/>
          </ac:picMkLst>
        </pc:picChg>
        <pc:picChg chg="mod">
          <ac:chgData name="Rebecca McEwan" userId="ff810c5d-fc8a-4cb6-9b96-8b31b958f764" providerId="ADAL" clId="{AE7BF9F8-A42A-4E71-A649-5F35F28D4032}" dt="2025-11-25T04:26:59.965" v="465" actId="1076"/>
          <ac:picMkLst>
            <pc:docMk/>
            <pc:sldMk cId="1942781684" sldId="552"/>
            <ac:picMk id="7" creationId="{1574D421-D3D3-3BD3-5639-CD621B5E5658}"/>
          </ac:picMkLst>
        </pc:picChg>
        <pc:picChg chg="mod">
          <ac:chgData name="Rebecca McEwan" userId="ff810c5d-fc8a-4cb6-9b96-8b31b958f764" providerId="ADAL" clId="{AE7BF9F8-A42A-4E71-A649-5F35F28D4032}" dt="2025-11-25T04:27:01.570" v="466" actId="1076"/>
          <ac:picMkLst>
            <pc:docMk/>
            <pc:sldMk cId="1942781684" sldId="552"/>
            <ac:picMk id="9" creationId="{C67B716B-FA19-5EDA-C09B-F85B48772100}"/>
          </ac:picMkLst>
        </pc:picChg>
      </pc:sldChg>
    </pc:docChg>
  </pc:docChgLst>
  <pc:docChgLst>
    <pc:chgData name="Rebecca McEwan" userId="ff810c5d-fc8a-4cb6-9b96-8b31b958f764" providerId="ADAL" clId="{212B85A7-933D-42BF-B002-27FCAF1CF138}"/>
    <pc:docChg chg="modSld">
      <pc:chgData name="Rebecca McEwan" userId="ff810c5d-fc8a-4cb6-9b96-8b31b958f764" providerId="ADAL" clId="{212B85A7-933D-42BF-B002-27FCAF1CF138}" dt="2025-12-15T03:18:25.817" v="0" actId="20577"/>
      <pc:docMkLst>
        <pc:docMk/>
      </pc:docMkLst>
      <pc:sldChg chg="modNotesTx">
        <pc:chgData name="Rebecca McEwan" userId="ff810c5d-fc8a-4cb6-9b96-8b31b958f764" providerId="ADAL" clId="{212B85A7-933D-42BF-B002-27FCAF1CF138}" dt="2025-12-15T03:18:25.817" v="0" actId="20577"/>
        <pc:sldMkLst>
          <pc:docMk/>
          <pc:sldMk cId="1759574190" sldId="498"/>
        </pc:sldMkLst>
      </pc:sldChg>
    </pc:docChg>
  </pc:docChgLst>
  <pc:docChgLst>
    <pc:chgData name="Kerrie Shanahan" userId="ae473d9f-76e9-476f-892f-2674ea963afc" providerId="ADAL" clId="{1C2628FB-1F07-4B48-8FB3-27553585B1CA}"/>
    <pc:docChg chg="undo custSel modSld">
      <pc:chgData name="Kerrie Shanahan" userId="ae473d9f-76e9-476f-892f-2674ea963afc" providerId="ADAL" clId="{1C2628FB-1F07-4B48-8FB3-27553585B1CA}" dt="2025-12-23T22:05:52.340" v="385" actId="20577"/>
      <pc:docMkLst>
        <pc:docMk/>
      </pc:docMkLst>
      <pc:sldChg chg="modNotesTx">
        <pc:chgData name="Kerrie Shanahan" userId="ae473d9f-76e9-476f-892f-2674ea963afc" providerId="ADAL" clId="{1C2628FB-1F07-4B48-8FB3-27553585B1CA}" dt="2025-12-23T22:05:52.340" v="385" actId="20577"/>
        <pc:sldMkLst>
          <pc:docMk/>
          <pc:sldMk cId="3979313776" sldId="472"/>
        </pc:sldMkLst>
      </pc:sldChg>
      <pc:sldChg chg="addSp delSp modSp mod">
        <pc:chgData name="Kerrie Shanahan" userId="ae473d9f-76e9-476f-892f-2674ea963afc" providerId="ADAL" clId="{1C2628FB-1F07-4B48-8FB3-27553585B1CA}" dt="2025-12-17T00:29:54.865" v="161" actId="962"/>
        <pc:sldMkLst>
          <pc:docMk/>
          <pc:sldMk cId="1414528553" sldId="483"/>
        </pc:sldMkLst>
        <pc:spChg chg="add mod">
          <ac:chgData name="Kerrie Shanahan" userId="ae473d9f-76e9-476f-892f-2674ea963afc" providerId="ADAL" clId="{1C2628FB-1F07-4B48-8FB3-27553585B1CA}" dt="2025-12-17T00:29:54.865" v="161" actId="962"/>
          <ac:spMkLst>
            <pc:docMk/>
            <pc:sldMk cId="1414528553" sldId="483"/>
            <ac:spMk id="5" creationId="{62923572-8CB3-4026-B611-59913074F7CD}"/>
          </ac:spMkLst>
        </pc:spChg>
      </pc:sldChg>
      <pc:sldChg chg="addSp delSp modSp mod">
        <pc:chgData name="Kerrie Shanahan" userId="ae473d9f-76e9-476f-892f-2674ea963afc" providerId="ADAL" clId="{1C2628FB-1F07-4B48-8FB3-27553585B1CA}" dt="2025-12-17T00:30:24.588" v="170"/>
        <pc:sldMkLst>
          <pc:docMk/>
          <pc:sldMk cId="2264753853" sldId="484"/>
        </pc:sldMkLst>
        <pc:spChg chg="add mod ord">
          <ac:chgData name="Kerrie Shanahan" userId="ae473d9f-76e9-476f-892f-2674ea963afc" providerId="ADAL" clId="{1C2628FB-1F07-4B48-8FB3-27553585B1CA}" dt="2025-12-17T00:30:24.588" v="170"/>
          <ac:spMkLst>
            <pc:docMk/>
            <pc:sldMk cId="2264753853" sldId="484"/>
            <ac:spMk id="4" creationId="{3FDEED7B-441B-20D1-8B5C-699011D8F08C}"/>
          </ac:spMkLst>
        </pc:spChg>
      </pc:sldChg>
      <pc:sldChg chg="addSp delSp modSp mod">
        <pc:chgData name="Kerrie Shanahan" userId="ae473d9f-76e9-476f-892f-2674ea963afc" providerId="ADAL" clId="{1C2628FB-1F07-4B48-8FB3-27553585B1CA}" dt="2025-12-17T00:30:31.363" v="172"/>
        <pc:sldMkLst>
          <pc:docMk/>
          <pc:sldMk cId="2916849557" sldId="485"/>
        </pc:sldMkLst>
        <pc:spChg chg="add mod ord">
          <ac:chgData name="Kerrie Shanahan" userId="ae473d9f-76e9-476f-892f-2674ea963afc" providerId="ADAL" clId="{1C2628FB-1F07-4B48-8FB3-27553585B1CA}" dt="2025-12-17T00:30:31.363" v="172"/>
          <ac:spMkLst>
            <pc:docMk/>
            <pc:sldMk cId="2916849557" sldId="485"/>
            <ac:spMk id="8" creationId="{E2A418CE-B5E9-325C-02E7-02833FAC8156}"/>
          </ac:spMkLst>
        </pc:spChg>
        <pc:picChg chg="mod topLvl">
          <ac:chgData name="Kerrie Shanahan" userId="ae473d9f-76e9-476f-892f-2674ea963afc" providerId="ADAL" clId="{1C2628FB-1F07-4B48-8FB3-27553585B1CA}" dt="2025-12-17T00:30:04.580" v="165" actId="962"/>
          <ac:picMkLst>
            <pc:docMk/>
            <pc:sldMk cId="2916849557" sldId="485"/>
            <ac:picMk id="5" creationId="{F2B82152-14FB-D3F4-1AA4-66FC337DE201}"/>
          </ac:picMkLst>
        </pc:picChg>
      </pc:sldChg>
      <pc:sldChg chg="modSp mod">
        <pc:chgData name="Kerrie Shanahan" userId="ae473d9f-76e9-476f-892f-2674ea963afc" providerId="ADAL" clId="{1C2628FB-1F07-4B48-8FB3-27553585B1CA}" dt="2025-12-17T00:30:13.350" v="169" actId="962"/>
        <pc:sldMkLst>
          <pc:docMk/>
          <pc:sldMk cId="258130066" sldId="492"/>
        </pc:sldMkLst>
        <pc:picChg chg="mod">
          <ac:chgData name="Kerrie Shanahan" userId="ae473d9f-76e9-476f-892f-2674ea963afc" providerId="ADAL" clId="{1C2628FB-1F07-4B48-8FB3-27553585B1CA}" dt="2025-12-17T00:30:13.350" v="169" actId="962"/>
          <ac:picMkLst>
            <pc:docMk/>
            <pc:sldMk cId="258130066" sldId="492"/>
            <ac:picMk id="8" creationId="{65E2C6F7-E9BF-ABB5-589E-586B6D6ED9C2}"/>
          </ac:picMkLst>
        </pc:picChg>
      </pc:sldChg>
      <pc:sldChg chg="modNotesTx">
        <pc:chgData name="Kerrie Shanahan" userId="ae473d9f-76e9-476f-892f-2674ea963afc" providerId="ADAL" clId="{1C2628FB-1F07-4B48-8FB3-27553585B1CA}" dt="2025-11-25T05:02:13.293" v="90" actId="20577"/>
        <pc:sldMkLst>
          <pc:docMk/>
          <pc:sldMk cId="4124420387" sldId="500"/>
        </pc:sldMkLst>
      </pc:sldChg>
      <pc:sldChg chg="modSp">
        <pc:chgData name="Kerrie Shanahan" userId="ae473d9f-76e9-476f-892f-2674ea963afc" providerId="ADAL" clId="{1C2628FB-1F07-4B48-8FB3-27553585B1CA}" dt="2025-12-17T00:29:16.569" v="157" actId="20577"/>
        <pc:sldMkLst>
          <pc:docMk/>
          <pc:sldMk cId="409148390" sldId="520"/>
        </pc:sldMkLst>
        <pc:spChg chg="mod">
          <ac:chgData name="Kerrie Shanahan" userId="ae473d9f-76e9-476f-892f-2674ea963afc" providerId="ADAL" clId="{1C2628FB-1F07-4B48-8FB3-27553585B1CA}" dt="2025-12-17T00:29:16.569" v="157" actId="20577"/>
          <ac:spMkLst>
            <pc:docMk/>
            <pc:sldMk cId="409148390" sldId="520"/>
            <ac:spMk id="6" creationId="{3E192CB3-B945-9406-F3AE-9F952F274A67}"/>
          </ac:spMkLst>
        </pc:spChg>
      </pc:sldChg>
      <pc:sldChg chg="modNotesTx">
        <pc:chgData name="Kerrie Shanahan" userId="ae473d9f-76e9-476f-892f-2674ea963afc" providerId="ADAL" clId="{1C2628FB-1F07-4B48-8FB3-27553585B1CA}" dt="2025-11-25T05:09:22.254" v="91" actId="5793"/>
        <pc:sldMkLst>
          <pc:docMk/>
          <pc:sldMk cId="1318409677" sldId="541"/>
        </pc:sldMkLst>
      </pc:sldChg>
      <pc:sldChg chg="modSp mod">
        <pc:chgData name="Kerrie Shanahan" userId="ae473d9f-76e9-476f-892f-2674ea963afc" providerId="ADAL" clId="{1C2628FB-1F07-4B48-8FB3-27553585B1CA}" dt="2025-12-17T00:29:50.224" v="159" actId="962"/>
        <pc:sldMkLst>
          <pc:docMk/>
          <pc:sldMk cId="3305298057" sldId="562"/>
        </pc:sldMkLst>
        <pc:picChg chg="mod">
          <ac:chgData name="Kerrie Shanahan" userId="ae473d9f-76e9-476f-892f-2674ea963afc" providerId="ADAL" clId="{1C2628FB-1F07-4B48-8FB3-27553585B1CA}" dt="2025-12-17T00:29:50.224" v="159" actId="962"/>
          <ac:picMkLst>
            <pc:docMk/>
            <pc:sldMk cId="3305298057" sldId="562"/>
            <ac:picMk id="7" creationId="{F1F6F99C-463A-B488-D1F0-7E330AB8A4AF}"/>
          </ac:picMkLst>
        </pc:picChg>
      </pc:sldChg>
      <pc:sldChg chg="modSp mod">
        <pc:chgData name="Kerrie Shanahan" userId="ae473d9f-76e9-476f-892f-2674ea963afc" providerId="ADAL" clId="{1C2628FB-1F07-4B48-8FB3-27553585B1CA}" dt="2025-12-08T01:42:21.682" v="98" actId="20577"/>
        <pc:sldMkLst>
          <pc:docMk/>
          <pc:sldMk cId="36868995" sldId="564"/>
        </pc:sldMkLst>
        <pc:spChg chg="mod">
          <ac:chgData name="Kerrie Shanahan" userId="ae473d9f-76e9-476f-892f-2674ea963afc" providerId="ADAL" clId="{1C2628FB-1F07-4B48-8FB3-27553585B1CA}" dt="2025-12-08T01:42:21.682" v="98" actId="20577"/>
          <ac:spMkLst>
            <pc:docMk/>
            <pc:sldMk cId="36868995" sldId="564"/>
            <ac:spMk id="3" creationId="{03B095C0-1F0B-C896-24D4-6442C5880E23}"/>
          </ac:spMkLst>
        </pc:spChg>
      </pc:sldChg>
      <pc:sldChg chg="modSp mod modNotesTx">
        <pc:chgData name="Kerrie Shanahan" userId="ae473d9f-76e9-476f-892f-2674ea963afc" providerId="ADAL" clId="{1C2628FB-1F07-4B48-8FB3-27553585B1CA}" dt="2025-12-08T01:54:06.288" v="101" actId="20577"/>
        <pc:sldMkLst>
          <pc:docMk/>
          <pc:sldMk cId="1315584489" sldId="57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24/12/2025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24/12/2025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13) takes approximately 15 minutes. </a:t>
            </a:r>
          </a:p>
          <a:p>
            <a:pPr>
              <a:defRPr/>
            </a:pP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err="1">
                <a:latin typeface="+mn-lt"/>
              </a:rPr>
              <a:t>ey</a:t>
            </a:r>
            <a:r>
              <a:rPr lang="en-AU" sz="1200">
                <a:latin typeface="+mn-lt"/>
              </a:rPr>
              <a:t> saying </a:t>
            </a:r>
            <a:r>
              <a:rPr lang="en-AU" sz="1200" i="0">
                <a:latin typeface="+mn-lt"/>
              </a:rPr>
              <a:t>/</a:t>
            </a:r>
            <a:r>
              <a:rPr lang="en-AU" sz="1200" i="0">
                <a:latin typeface="Aptos" panose="020B0004020202020204" pitchFamily="34" charset="0"/>
              </a:rPr>
              <a:t>ā</a:t>
            </a:r>
            <a:r>
              <a:rPr lang="en-AU" sz="1200" i="0">
                <a:latin typeface="+mn-lt"/>
              </a:rPr>
              <a:t>/ and /</a:t>
            </a:r>
            <a:r>
              <a:rPr lang="en-AU" sz="1200" i="0">
                <a:latin typeface="Calibri" panose="020F0502020204030204" pitchFamily="34" charset="0"/>
                <a:ea typeface="Calibri" panose="020F0502020204030204" pitchFamily="34" charset="0"/>
                <a:cs typeface="Calibri" panose="020F0502020204030204" pitchFamily="34" charset="0"/>
              </a:rPr>
              <a:t>ē</a:t>
            </a:r>
            <a:r>
              <a:rPr lang="en-AU" sz="1200" i="0">
                <a:latin typeface="+mn-lt"/>
                <a:ea typeface="Calibri" panose="020F0502020204030204" pitchFamily="34" charset="0"/>
                <a:cs typeface="Calibri" panose="020F0502020204030204" pitchFamily="34" charset="0"/>
              </a:rPr>
              <a:t>/</a:t>
            </a:r>
            <a:r>
              <a:rPr lang="en-AU" sz="1200" i="0">
                <a:latin typeface="+mn-lt"/>
              </a:rPr>
              <a:t> </a:t>
            </a:r>
            <a:r>
              <a:rPr lang="en-AU" sz="1200">
                <a:latin typeface="+mn-lt"/>
              </a:rPr>
              <a:t>(slides 14 to 40)</a:t>
            </a:r>
          </a:p>
          <a:p>
            <a:pPr marL="171450" indent="-171450">
              <a:buFont typeface="Arial" panose="020B0604020202020204" pitchFamily="34" charset="0"/>
              <a:buChar char="•"/>
              <a:defRPr/>
            </a:pPr>
            <a:r>
              <a:rPr lang="en-AU" sz="1200">
                <a:latin typeface="+mn-lt"/>
              </a:rPr>
              <a:t>the irregular word </a:t>
            </a:r>
            <a:r>
              <a:rPr lang="en-AU" sz="1200" b="1">
                <a:latin typeface="+mn-lt"/>
              </a:rPr>
              <a:t>people</a:t>
            </a:r>
            <a:r>
              <a:rPr lang="en-AU" sz="1200" b="0">
                <a:latin typeface="+mn-lt"/>
              </a:rPr>
              <a:t> (slides 32 and 33)</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39).</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16 and 17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40).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g/o/ne</a:t>
            </a:r>
            <a:r>
              <a:rPr lang="en-US" b="0"/>
              <a:t>,</a:t>
            </a:r>
            <a:r>
              <a:rPr lang="en-US" b="1"/>
              <a:t> gone</a:t>
            </a:r>
            <a:r>
              <a:rPr lang="en-US" b="0"/>
              <a:t>,</a:t>
            </a:r>
            <a:r>
              <a:rPr lang="en-US" b="1"/>
              <a:t> g-o-ne</a:t>
            </a:r>
            <a:r>
              <a:rPr lang="en-US" b="0"/>
              <a:t> spells </a:t>
            </a:r>
            <a:r>
              <a:rPr lang="en-US" b="1"/>
              <a:t>gone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A thief snatched my phone as we took a </a:t>
            </a:r>
            <a:r>
              <a:rPr lang="en-US" sz="1200" b="1">
                <a:solidFill>
                  <a:schemeClr val="tx1"/>
                </a:solidFill>
                <a:latin typeface="+mn-lt"/>
                <a:ea typeface="Verdana" panose="020B0604030504040204" pitchFamily="34" charset="0"/>
              </a:rPr>
              <a:t>selfie on the wider edge of the gorge.</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I shrieked and my friend had to lie down for a moment. </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ey</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making the /ē</a:t>
            </a:r>
            <a:r>
              <a:rPr lang="en-AU" sz="1200" kern="1200" dirty="0">
                <a:effectLst/>
                <a:latin typeface="+mn-lt"/>
                <a:ea typeface="Calibri" panose="020F0502020204030204" pitchFamily="34" charset="0"/>
                <a:cs typeface="Calibri" panose="020F0502020204030204" pitchFamily="34" charset="0"/>
              </a:rPr>
              <a:t>/ and </a:t>
            </a:r>
            <a:r>
              <a:rPr lang="en-US" sz="1200" b="0" dirty="0">
                <a:latin typeface="+mn-lt"/>
              </a:rPr>
              <a:t>/ā</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 sounds as in the words </a:t>
            </a:r>
            <a:r>
              <a:rPr lang="en-AU" sz="1200" b="1" kern="1200" dirty="0">
                <a:effectLst/>
                <a:latin typeface="+mn-lt"/>
                <a:cs typeface="Arial" panose="020B0604020202020204" pitchFamily="34" charset="0"/>
              </a:rPr>
              <a:t>monkey </a:t>
            </a:r>
            <a:r>
              <a:rPr lang="en-AU" sz="1200" b="0" kern="1200" dirty="0">
                <a:effectLst/>
                <a:latin typeface="+mn-lt"/>
                <a:cs typeface="Arial" panose="020B0604020202020204" pitchFamily="34" charset="0"/>
              </a:rPr>
              <a:t>and </a:t>
            </a:r>
            <a:r>
              <a:rPr lang="en-AU" sz="1200" b="1" kern="1200" dirty="0">
                <a:effectLst/>
                <a:latin typeface="+mn-lt"/>
                <a:cs typeface="Arial" panose="020B0604020202020204" pitchFamily="34" charset="0"/>
              </a:rPr>
              <a:t>grey</a:t>
            </a:r>
            <a:r>
              <a:rPr lang="en-AU" sz="1200" b="0" kern="1200" dirty="0">
                <a:effectLst/>
                <a:latin typeface="+mn-lt"/>
                <a:cs typeface="Arial" panose="020B0604020202020204" pitchFamily="34" charset="0"/>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1" dirty="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err="1">
                <a:latin typeface="+mn-lt"/>
              </a:rPr>
              <a:t>ey</a:t>
            </a:r>
            <a:r>
              <a:rPr lang="en-US" b="0" i="0" dirty="0">
                <a:latin typeface="+mn-lt"/>
              </a:rPr>
              <a:t> says </a:t>
            </a:r>
            <a:r>
              <a:rPr lang="en-AU" sz="1200" i="0" kern="1200" dirty="0">
                <a:effectLst/>
                <a:latin typeface="+mn-lt"/>
                <a:ea typeface="Times New Roman" panose="02020603050405020304" pitchFamily="18" charset="0"/>
              </a:rPr>
              <a:t>/ē</a:t>
            </a:r>
            <a:r>
              <a:rPr lang="en-AU" sz="1200" i="0" kern="1200" dirty="0">
                <a:effectLst/>
                <a:latin typeface="+mn-lt"/>
                <a:ea typeface="Calibri" panose="020F0502020204030204" pitchFamily="34" charset="0"/>
                <a:cs typeface="Calibri" panose="020F0502020204030204" pitchFamily="34" charset="0"/>
              </a:rPr>
              <a:t>/ and </a:t>
            </a:r>
            <a:r>
              <a:rPr lang="en-US" sz="1200" b="0" i="0" dirty="0">
                <a:latin typeface="+mn-lt"/>
              </a:rPr>
              <a:t>/</a:t>
            </a:r>
            <a:r>
              <a:rPr lang="en-AU" sz="1200" i="0" kern="1200" dirty="0">
                <a:effectLst/>
                <a:latin typeface="+mn-lt"/>
                <a:ea typeface="Times New Roman" panose="02020603050405020304" pitchFamily="18" charset="0"/>
              </a:rPr>
              <a:t>ā</a:t>
            </a:r>
            <a:r>
              <a:rPr lang="en-US" sz="1200" b="0" i="0" dirty="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endParaRPr lang="en-AU" sz="1200" b="0"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In this lesson, spelling is taught before reading as this will be most supportive for introducing students to the spelling </a:t>
            </a:r>
            <a:r>
              <a:rPr lang="en-US" sz="1200" b="0" dirty="0" err="1">
                <a:latin typeface="+mn-lt"/>
              </a:rPr>
              <a:t>generalisation</a:t>
            </a:r>
            <a:r>
              <a:rPr lang="en-US" sz="1200" b="0" dirty="0">
                <a:latin typeface="+mn-lt"/>
              </a:rPr>
              <a:t>. Students will also be supported to </a:t>
            </a:r>
            <a:r>
              <a:rPr lang="en-US" sz="1200" b="0" dirty="0" err="1">
                <a:latin typeface="+mn-lt"/>
              </a:rPr>
              <a:t>practise</a:t>
            </a:r>
            <a:r>
              <a:rPr lang="en-US" sz="1200" b="0" dirty="0">
                <a:latin typeface="+mn-lt"/>
              </a:rPr>
              <a:t> reading words with the letters and sounds introduced by the spelling </a:t>
            </a:r>
            <a:r>
              <a:rPr lang="en-US" sz="1200" b="0" dirty="0" err="1">
                <a:latin typeface="+mn-lt"/>
              </a:rPr>
              <a:t>generalisation</a:t>
            </a:r>
            <a:r>
              <a:rPr lang="en-US" sz="1200" b="0" dirty="0">
                <a:latin typeface="+mn-lt"/>
              </a:rPr>
              <a:t>.</a:t>
            </a:r>
            <a:endParaRPr lang="en-AU" sz="1200" b="0" i="0" kern="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i="0" kern="1200" dirty="0">
              <a:effectLst/>
              <a:latin typeface="+mn-lt"/>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u="none" dirty="0">
                <a:latin typeface="+mn-lt"/>
              </a:rPr>
              <a:t>Note about instruction for the </a:t>
            </a:r>
            <a:r>
              <a:rPr lang="en-AU" b="1" u="none" dirty="0" err="1">
                <a:latin typeface="+mn-lt"/>
              </a:rPr>
              <a:t>ey</a:t>
            </a:r>
            <a:r>
              <a:rPr lang="en-AU" b="0" u="none" dirty="0">
                <a:latin typeface="+mn-lt"/>
              </a:rPr>
              <a:t> spelling generalisation: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u="none" dirty="0">
                <a:latin typeface="+mn-lt"/>
              </a:rPr>
              <a:t>This lesson uses the ‘most common, least common’ framework for the </a:t>
            </a:r>
            <a:r>
              <a:rPr lang="en-AU" b="1" u="none" dirty="0" err="1">
                <a:latin typeface="+mn-lt"/>
              </a:rPr>
              <a:t>ey</a:t>
            </a:r>
            <a:r>
              <a:rPr lang="en-AU" b="1" u="none" dirty="0">
                <a:latin typeface="+mn-lt"/>
              </a:rPr>
              <a:t> </a:t>
            </a:r>
            <a:r>
              <a:rPr lang="en-AU" b="0" u="none" dirty="0">
                <a:latin typeface="+mn-lt"/>
              </a:rPr>
              <a:t>spelling generalisation, as this is the simplest way to introduce it.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u="none" dirty="0">
                <a:latin typeface="+mn-lt"/>
              </a:rPr>
              <a:t>You may further explain to students that: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u="none" dirty="0" err="1">
                <a:latin typeface="+mn-lt"/>
              </a:rPr>
              <a:t>ey</a:t>
            </a:r>
            <a:r>
              <a:rPr lang="en-AU" b="0" u="none" dirty="0">
                <a:latin typeface="+mn-lt"/>
              </a:rPr>
              <a:t> says /ē/ is almost always used in two-syllable words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u="none" dirty="0" err="1">
                <a:latin typeface="+mn-lt"/>
              </a:rPr>
              <a:t>ey</a:t>
            </a:r>
            <a:r>
              <a:rPr lang="en-AU" b="0" u="none" dirty="0">
                <a:latin typeface="+mn-lt"/>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t>
            </a:r>
            <a:r>
              <a:rPr lang="en-AU" b="0" u="none" dirty="0">
                <a:latin typeface="+mn-lt"/>
              </a:rPr>
              <a:t>is mostly found in one-syllable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u="none" dirty="0">
                <a:latin typeface="+mn-lt"/>
              </a:rPr>
              <a:t>Consider your student cohort and cognitive load when choosing whether to add this level of information for your students.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effectLst/>
              <a:latin typeface="+mn-lt"/>
              <a:ea typeface="Calibri" panose="020F0502020204030204" pitchFamily="34" charset="0"/>
              <a:cs typeface="Calibri" panose="020F0502020204030204" pitchFamily="34"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people</a:t>
            </a:r>
            <a:r>
              <a:rPr lang="en-AU" sz="1200" b="0" kern="1200" dirty="0">
                <a:effectLst/>
                <a:latin typeface="+mn-lt"/>
                <a:ea typeface="Times New Roman" panose="02020603050405020304" pitchFamily="18" charset="0"/>
              </a:rPr>
              <a:t>.</a:t>
            </a:r>
            <a:endParaRPr lang="en-AU" sz="1200" kern="1200" dirty="0">
              <a:effectLst/>
              <a:latin typeface="+mn-lt"/>
              <a:ea typeface="Times New Roman" panose="02020603050405020304" pitchFamily="18" charset="0"/>
            </a:endParaRPr>
          </a:p>
          <a:p>
            <a:br>
              <a:rPr lang="en-AU" sz="1200" kern="1200" dirty="0">
                <a:effectLst/>
                <a:latin typeface="+mn-lt"/>
                <a:ea typeface="Times New Roman" panose="02020603050405020304" pitchFamily="18" charset="0"/>
              </a:rPr>
            </a:b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p-</a:t>
            </a:r>
            <a:r>
              <a:rPr lang="en-US" b="1" dirty="0" err="1">
                <a:latin typeface="+mn-lt"/>
              </a:rPr>
              <a:t>eo</a:t>
            </a:r>
            <a:r>
              <a:rPr lang="en-US" b="1" dirty="0">
                <a:latin typeface="+mn-lt"/>
              </a:rPr>
              <a:t>-p-le </a:t>
            </a:r>
            <a:r>
              <a:rPr lang="en-US" b="0" dirty="0">
                <a:latin typeface="+mn-lt"/>
              </a:rPr>
              <a:t>spells </a:t>
            </a:r>
            <a:r>
              <a:rPr lang="en-US" b="1" dirty="0">
                <a:latin typeface="+mn-lt"/>
              </a:rPr>
              <a:t>people</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 they will be learning </a:t>
            </a:r>
            <a:r>
              <a:rPr lang="en-US" i="0" dirty="0">
                <a:latin typeface="+mn-lt"/>
              </a:rPr>
              <a:t>the </a:t>
            </a:r>
            <a:r>
              <a:rPr lang="en-US" b="1" i="0" dirty="0" err="1">
                <a:latin typeface="+mn-lt"/>
              </a:rPr>
              <a:t>ey</a:t>
            </a:r>
            <a:r>
              <a:rPr lang="en-US" b="1" i="0" dirty="0">
                <a:latin typeface="+mn-lt"/>
              </a:rPr>
              <a:t> </a:t>
            </a:r>
            <a:r>
              <a:rPr lang="en-US" b="0" i="0" dirty="0">
                <a:latin typeface="+mn-lt"/>
              </a:rPr>
              <a:t>vowel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ey</a:t>
            </a:r>
            <a:r>
              <a:rPr lang="en-US" b="0" i="1" dirty="0">
                <a:latin typeface="+mn-lt"/>
              </a:rPr>
              <a:t> says </a:t>
            </a:r>
            <a:r>
              <a:rPr lang="en-AU" sz="1200" i="1" kern="1200" dirty="0">
                <a:effectLst/>
                <a:latin typeface="+mn-lt"/>
                <a:ea typeface="Times New Roman" panose="02020603050405020304" pitchFamily="18" charset="0"/>
              </a:rPr>
              <a:t>/ē</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/ā</a:t>
            </a:r>
            <a:r>
              <a:rPr lang="en-US" sz="1200" b="0" i="1" dirty="0">
                <a:latin typeface="+mn-lt"/>
                <a:ea typeface="Calibri" panose="020F0502020204030204" pitchFamily="34" charset="0"/>
                <a:cs typeface="Calibri" panose="020F0502020204030204" pitchFamily="34" charset="0"/>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We have learnt other spellings for the long vowel sounds </a:t>
            </a:r>
            <a:r>
              <a:rPr lang="en-AU" sz="1200" i="1" kern="1200" dirty="0">
                <a:effectLst/>
                <a:latin typeface="+mn-lt"/>
                <a:ea typeface="Times New Roman" panose="02020603050405020304" pitchFamily="18" charset="0"/>
              </a:rPr>
              <a:t>/ē</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/ā</a:t>
            </a:r>
            <a:r>
              <a:rPr lang="en-US" sz="1200" b="0" i="1" dirty="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The </a:t>
            </a:r>
            <a:r>
              <a:rPr lang="en-US" sz="1200" b="1" i="1" dirty="0" err="1">
                <a:latin typeface="+mn-lt"/>
                <a:ea typeface="Calibri" panose="020F0502020204030204" pitchFamily="34" charset="0"/>
                <a:cs typeface="Calibri" panose="020F0502020204030204" pitchFamily="34" charset="0"/>
              </a:rPr>
              <a:t>ey</a:t>
            </a:r>
            <a:r>
              <a:rPr lang="en-US" sz="1200" b="0" i="1" dirty="0">
                <a:latin typeface="+mn-lt"/>
                <a:ea typeface="Calibri" panose="020F0502020204030204" pitchFamily="34" charset="0"/>
                <a:cs typeface="Calibri" panose="020F0502020204030204" pitchFamily="34" charset="0"/>
              </a:rPr>
              <a:t> vowel digraph is used at the end of words but there is no one rule for when to use </a:t>
            </a:r>
            <a:r>
              <a:rPr lang="en-US" sz="1200" b="1" i="1" dirty="0" err="1">
                <a:latin typeface="+mn-lt"/>
                <a:ea typeface="Calibri" panose="020F0502020204030204" pitchFamily="34" charset="0"/>
                <a:cs typeface="Calibri" panose="020F0502020204030204" pitchFamily="34" charset="0"/>
              </a:rPr>
              <a:t>ey</a:t>
            </a:r>
            <a:r>
              <a:rPr lang="en-US" sz="1200" b="0" i="1" dirty="0">
                <a:latin typeface="+mn-lt"/>
                <a:ea typeface="Calibri" panose="020F0502020204030204" pitchFamily="34" charset="0"/>
                <a:cs typeface="Calibri" panose="020F0502020204030204" pitchFamily="34" charset="0"/>
              </a:rPr>
              <a:t>.</a:t>
            </a:r>
            <a:r>
              <a:rPr lang="en-US" sz="1200" b="1" i="1" dirty="0">
                <a:latin typeface="+mn-lt"/>
                <a:ea typeface="Calibri" panose="020F0502020204030204" pitchFamily="34" charset="0"/>
                <a:cs typeface="Calibri" panose="020F0502020204030204" pitchFamily="34" charset="0"/>
              </a:rPr>
              <a:t> </a:t>
            </a:r>
            <a:endParaRPr lang="en-US" sz="1200" b="0" i="1" dirty="0">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Today we will </a:t>
            </a:r>
            <a:r>
              <a:rPr lang="en-US" sz="1200" b="0" i="1" dirty="0" err="1">
                <a:latin typeface="+mn-lt"/>
                <a:ea typeface="Calibri" panose="020F0502020204030204" pitchFamily="34" charset="0"/>
                <a:cs typeface="Calibri" panose="020F0502020204030204" pitchFamily="34" charset="0"/>
              </a:rPr>
              <a:t>practise</a:t>
            </a:r>
            <a:r>
              <a:rPr lang="en-US" sz="1200" b="0" i="1" dirty="0">
                <a:latin typeface="+mn-lt"/>
                <a:ea typeface="Calibri" panose="020F0502020204030204" pitchFamily="34" charset="0"/>
                <a:cs typeface="Calibri" panose="020F0502020204030204" pitchFamily="34" charset="0"/>
              </a:rPr>
              <a:t> reading and spelling words with </a:t>
            </a:r>
            <a:r>
              <a:rPr lang="en-US" sz="1200" b="1" i="1" dirty="0" err="1">
                <a:latin typeface="+mn-lt"/>
                <a:ea typeface="Calibri" panose="020F0502020204030204" pitchFamily="34" charset="0"/>
                <a:cs typeface="Calibri" panose="020F0502020204030204" pitchFamily="34" charset="0"/>
              </a:rPr>
              <a:t>ey</a:t>
            </a:r>
            <a:r>
              <a:rPr lang="en-US" sz="1200" b="0" i="1" dirty="0">
                <a:latin typeface="+mn-lt"/>
                <a:ea typeface="Calibri" panose="020F0502020204030204" pitchFamily="34" charset="0"/>
                <a:cs typeface="Calibri" panose="020F0502020204030204" pitchFamily="34" charset="0"/>
              </a:rPr>
              <a:t> at the end of the word, to help us to get to know which words use this spelling. </a:t>
            </a:r>
            <a:endParaRPr lang="en-US" b="1"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0" dirty="0">
                <a:latin typeface="+mn-lt"/>
              </a:rPr>
              <a:t>mnemonic phrase,</a:t>
            </a:r>
            <a:r>
              <a:rPr lang="en-AU" b="1" dirty="0">
                <a:latin typeface="+mn-lt"/>
              </a:rPr>
              <a:t> That monk</a:t>
            </a:r>
            <a:r>
              <a:rPr lang="en-AU" b="1" u="sng" dirty="0">
                <a:latin typeface="+mn-lt"/>
              </a:rPr>
              <a:t>ey</a:t>
            </a:r>
            <a:r>
              <a:rPr lang="en-AU" b="1" u="none" dirty="0">
                <a:latin typeface="+mn-lt"/>
              </a:rPr>
              <a:t>*</a:t>
            </a:r>
            <a:r>
              <a:rPr lang="en-AU" b="1" dirty="0">
                <a:latin typeface="+mn-lt"/>
              </a:rPr>
              <a:t> is gr</a:t>
            </a:r>
            <a:r>
              <a:rPr lang="en-AU" b="1" u="sng" dirty="0">
                <a:latin typeface="+mn-lt"/>
              </a:rPr>
              <a:t>ey</a:t>
            </a:r>
            <a:r>
              <a:rPr lang="en-AU" b="1" dirty="0">
                <a:latin typeface="+mn-lt"/>
              </a:rPr>
              <a:t>!</a:t>
            </a:r>
            <a:r>
              <a:rPr lang="en-AU" b="0" dirty="0">
                <a:latin typeface="+mn-lt"/>
              </a:rPr>
              <a:t>, for the </a:t>
            </a:r>
            <a:r>
              <a:rPr lang="en-AU" b="1" dirty="0" err="1">
                <a:latin typeface="+mn-lt"/>
              </a:rPr>
              <a:t>ey</a:t>
            </a:r>
            <a:r>
              <a:rPr lang="en-AU" b="0" dirty="0">
                <a:latin typeface="+mn-lt"/>
              </a:rPr>
              <a:t> spelling generalisation: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err="1">
                <a:latin typeface="+mn-lt"/>
              </a:rPr>
              <a:t>ey</a:t>
            </a:r>
            <a:r>
              <a:rPr lang="en-US" b="0" i="0" dirty="0">
                <a:latin typeface="+mn-lt"/>
              </a:rPr>
              <a:t> says </a:t>
            </a:r>
            <a:r>
              <a:rPr lang="en-AU" sz="1200" i="0" kern="1200" dirty="0">
                <a:effectLst/>
                <a:latin typeface="+mn-lt"/>
                <a:ea typeface="Times New Roman" panose="02020603050405020304" pitchFamily="18" charset="0"/>
              </a:rPr>
              <a:t>/ē</a:t>
            </a:r>
            <a:r>
              <a:rPr lang="en-AU" sz="1200" i="0" kern="1200" dirty="0">
                <a:effectLst/>
                <a:latin typeface="+mn-lt"/>
                <a:ea typeface="Calibri" panose="020F0502020204030204" pitchFamily="34" charset="0"/>
                <a:cs typeface="Calibri" panose="020F0502020204030204" pitchFamily="34" charset="0"/>
              </a:rPr>
              <a:t>/ and </a:t>
            </a:r>
            <a:r>
              <a:rPr lang="en-US" sz="1200" b="0" i="0" dirty="0">
                <a:latin typeface="+mn-lt"/>
              </a:rPr>
              <a:t>/</a:t>
            </a:r>
            <a:r>
              <a:rPr lang="en-AU" sz="1200" i="0" kern="1200" dirty="0">
                <a:effectLst/>
                <a:latin typeface="+mn-lt"/>
                <a:ea typeface="Times New Roman" panose="02020603050405020304" pitchFamily="18" charset="0"/>
              </a:rPr>
              <a:t>ā</a:t>
            </a:r>
            <a:r>
              <a:rPr lang="en-US" sz="1200" b="0" i="0" dirty="0">
                <a:latin typeface="+mn-lt"/>
                <a:ea typeface="Calibri" panose="020F0502020204030204" pitchFamily="34" charset="0"/>
                <a:cs typeface="Calibri" panose="020F0502020204030204" pitchFamily="34" charset="0"/>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a:t>
            </a:r>
            <a:r>
              <a:rPr lang="en-US" sz="1200" b="1" i="0" dirty="0" err="1">
                <a:latin typeface="+mn-lt"/>
                <a:ea typeface="Calibri" panose="020F0502020204030204" pitchFamily="34" charset="0"/>
                <a:cs typeface="Arial" panose="020B0604020202020204" pitchFamily="34" charset="0"/>
              </a:rPr>
              <a:t>ey</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endParaRPr lang="en-AU" sz="1200" b="0"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That monk</a:t>
            </a:r>
            <a:r>
              <a:rPr lang="en-AU" b="1" i="1" u="sng" dirty="0">
                <a:latin typeface="+mn-lt"/>
              </a:rPr>
              <a:t>ey</a:t>
            </a:r>
            <a:r>
              <a:rPr lang="en-AU" b="1" i="1" dirty="0">
                <a:latin typeface="+mn-lt"/>
              </a:rPr>
              <a:t> is gr</a:t>
            </a:r>
            <a:r>
              <a:rPr lang="en-AU" b="1" i="1" u="sng" dirty="0">
                <a:latin typeface="+mn-lt"/>
              </a:rPr>
              <a:t>ey</a:t>
            </a:r>
            <a:r>
              <a:rPr lang="en-AU" b="1" i="1" dirty="0">
                <a:latin typeface="+mn-lt"/>
              </a:rPr>
              <a:t>! </a:t>
            </a:r>
            <a:r>
              <a:rPr lang="en-AU" i="1" dirty="0">
                <a:latin typeface="+mn-lt"/>
              </a:rPr>
              <a:t>can help us remember the sounds </a:t>
            </a:r>
            <a:r>
              <a:rPr lang="en-AU" b="1" i="1" dirty="0" err="1">
                <a:latin typeface="+mn-lt"/>
              </a:rPr>
              <a:t>ey</a:t>
            </a:r>
            <a:r>
              <a:rPr lang="en-AU" i="1" dirty="0">
                <a:latin typeface="+mn-lt"/>
              </a:rPr>
              <a:t> says.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vowel sounds </a:t>
            </a:r>
            <a:r>
              <a:rPr lang="en-AU" sz="1200" i="1" kern="1200" dirty="0">
                <a:effectLst/>
                <a:latin typeface="+mn-lt"/>
                <a:ea typeface="Times New Roman" panose="02020603050405020304" pitchFamily="18" charset="0"/>
              </a:rPr>
              <a:t>/ē</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/ā</a:t>
            </a:r>
            <a:r>
              <a:rPr lang="en-US" sz="1200" b="0" i="1" dirty="0">
                <a:latin typeface="+mn-lt"/>
                <a:ea typeface="Calibri" panose="020F0502020204030204" pitchFamily="34" charset="0"/>
                <a:cs typeface="Calibri" panose="020F0502020204030204" pitchFamily="34" charset="0"/>
              </a:rPr>
              <a:t>/ </a:t>
            </a:r>
            <a:r>
              <a:rPr lang="en-AU" i="1" dirty="0">
                <a:latin typeface="+mn-lt"/>
              </a:rPr>
              <a:t>as I say the phrase: </a:t>
            </a:r>
            <a:r>
              <a:rPr lang="en-AU" b="1" i="1" dirty="0">
                <a:latin typeface="+mn-lt"/>
              </a:rPr>
              <a:t>That monk</a:t>
            </a:r>
            <a:r>
              <a:rPr lang="en-AU" b="1" i="1" u="sng" dirty="0">
                <a:latin typeface="+mn-lt"/>
              </a:rPr>
              <a:t>ey</a:t>
            </a:r>
            <a:r>
              <a:rPr lang="en-AU" b="1" i="1" dirty="0">
                <a:latin typeface="+mn-lt"/>
              </a:rPr>
              <a:t> is gr</a:t>
            </a:r>
            <a:r>
              <a:rPr lang="en-AU" b="1" i="1" u="sng" dirty="0">
                <a:latin typeface="+mn-lt"/>
              </a:rPr>
              <a:t>ey</a:t>
            </a:r>
            <a:r>
              <a:rPr lang="en-AU" b="1" i="1" u="none"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u="none" dirty="0" err="1">
                <a:latin typeface="+mn-lt"/>
              </a:rPr>
              <a:t>ey</a:t>
            </a:r>
            <a:r>
              <a:rPr lang="en-AU" b="0" i="1" u="none" dirty="0">
                <a:latin typeface="+mn-lt"/>
              </a:rPr>
              <a:t> says /ē/ and /ā/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1" kern="1200" dirty="0">
                <a:solidFill>
                  <a:schemeClr val="tx1"/>
                </a:solidFill>
                <a:effectLst/>
                <a:latin typeface="+mn-lt"/>
                <a:ea typeface="+mn-ea"/>
                <a:cs typeface="+mn-cs"/>
              </a:rPr>
              <a:t>The order of the words in the mnemonic phrase matches the order of the letter</a:t>
            </a:r>
            <a:r>
              <a:rPr lang="en-US" dirty="0">
                <a:latin typeface="+mn-lt"/>
              </a:rPr>
              <a:t>–</a:t>
            </a:r>
            <a:r>
              <a:rPr lang="en-AU" sz="1200" b="0" i="1" kern="1200" dirty="0">
                <a:solidFill>
                  <a:schemeClr val="tx1"/>
                </a:solidFill>
                <a:effectLst/>
                <a:latin typeface="+mn-lt"/>
                <a:ea typeface="+mn-ea"/>
                <a:cs typeface="+mn-cs"/>
              </a:rPr>
              <a:t>sound correspondences from the most common to the least common.</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u="none" dirty="0">
                <a:latin typeface="+mn-lt"/>
              </a:rPr>
              <a:t>/ē/ is the sound </a:t>
            </a:r>
            <a:r>
              <a:rPr lang="en-AU" b="1" i="1" u="none" dirty="0" err="1">
                <a:latin typeface="+mn-lt"/>
              </a:rPr>
              <a:t>ey</a:t>
            </a:r>
            <a:r>
              <a:rPr lang="en-AU" b="0" i="1" u="none" dirty="0">
                <a:latin typeface="+mn-lt"/>
              </a:rPr>
              <a:t> says most often, but </a:t>
            </a:r>
            <a:r>
              <a:rPr lang="en-AU" b="1" i="1" u="none" dirty="0" err="1">
                <a:latin typeface="+mn-lt"/>
              </a:rPr>
              <a:t>ey</a:t>
            </a:r>
            <a:r>
              <a:rPr lang="en-AU" b="0" i="1" u="none" dirty="0">
                <a:latin typeface="+mn-lt"/>
              </a:rPr>
              <a:t> also says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u="none"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N</a:t>
            </a:r>
            <a:r>
              <a:rPr lang="en-AU" b="0" dirty="0" err="1">
                <a:latin typeface="+mn-lt"/>
              </a:rPr>
              <a:t>ote</a:t>
            </a:r>
            <a:r>
              <a:rPr lang="en-AU" b="0" dirty="0">
                <a:latin typeface="+mn-lt"/>
              </a:rPr>
              <a:t>: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*You may like to explain to students that in the word </a:t>
            </a:r>
            <a:r>
              <a:rPr lang="en-US" b="1" dirty="0">
                <a:latin typeface="+mn-lt"/>
              </a:rPr>
              <a:t>monkey</a:t>
            </a:r>
            <a:r>
              <a:rPr lang="en-US" b="0" dirty="0">
                <a:latin typeface="+mn-lt"/>
              </a:rPr>
              <a:t> the </a:t>
            </a:r>
            <a:r>
              <a:rPr lang="en-US" b="1" dirty="0">
                <a:latin typeface="+mn-lt"/>
              </a:rPr>
              <a:t>o</a:t>
            </a:r>
            <a:r>
              <a:rPr lang="en-US" b="0" dirty="0">
                <a:latin typeface="+mn-lt"/>
              </a:rPr>
              <a:t> says /u/. This </a:t>
            </a:r>
            <a:r>
              <a:rPr lang="en-US" b="0">
                <a:latin typeface="+mn-lt"/>
              </a:rPr>
              <a:t>letter-sound correspondence is </a:t>
            </a:r>
            <a:r>
              <a:rPr lang="en-US" b="0" dirty="0">
                <a:latin typeface="+mn-lt"/>
              </a:rPr>
              <a:t>covered in lesson 22.1.</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sounds. Say:</a:t>
            </a:r>
            <a:endParaRPr lang="en-US">
              <a:latin typeface="+mn-lt"/>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ey</a:t>
            </a:r>
            <a:r>
              <a:rPr lang="en-US" b="1" i="1">
                <a:latin typeface="+mn-lt"/>
              </a:rPr>
              <a:t> </a:t>
            </a:r>
            <a:r>
              <a:rPr lang="en-US" b="0" i="1">
                <a:latin typeface="+mn-lt"/>
              </a:rPr>
              <a:t>says </a:t>
            </a:r>
            <a:r>
              <a:rPr lang="en-AU" sz="1200" i="1" kern="1200">
                <a:effectLst/>
                <a:latin typeface="+mn-lt"/>
                <a:ea typeface="Times New Roman" panose="02020603050405020304" pitchFamily="18" charset="0"/>
              </a:rPr>
              <a:t>/ē</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AU" sz="1200" i="1" kern="1200">
                <a:effectLst/>
                <a:latin typeface="+mn-lt"/>
                <a:ea typeface="Times New Roman" panose="02020603050405020304" pitchFamily="18" charset="0"/>
              </a:rPr>
              <a:t>ā</a:t>
            </a:r>
            <a:r>
              <a:rPr lang="en-US" sz="1200" b="0" i="1">
                <a:latin typeface="+mn-lt"/>
                <a:ea typeface="Calibri" panose="020F0502020204030204" pitchFamily="34" charset="0"/>
                <a:cs typeface="Calibri" panose="020F0502020204030204" pitchFamily="34" charset="0"/>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cs typeface="Arial" panose="020B0604020202020204" pitchFamily="34" charset="0"/>
              </a:rPr>
              <a:t>Write </a:t>
            </a:r>
            <a:r>
              <a:rPr lang="en-US" b="1" err="1">
                <a:latin typeface="+mn-lt"/>
                <a:cs typeface="Arial" panose="020B0604020202020204" pitchFamily="34" charset="0"/>
              </a:rPr>
              <a:t>ey</a:t>
            </a:r>
            <a:r>
              <a:rPr lang="en-US" b="1">
                <a:latin typeface="+mn-lt"/>
                <a:cs typeface="Arial" panose="020B0604020202020204" pitchFamily="34" charset="0"/>
              </a:rPr>
              <a:t> </a:t>
            </a:r>
            <a:r>
              <a:rPr lang="en-US" b="0">
                <a:latin typeface="+mn-lt"/>
                <a:cs typeface="Arial" panose="020B0604020202020204" pitchFamily="34" charset="0"/>
              </a:rPr>
              <a:t>three more times on the class whiteboard while repeating the sounds.</a:t>
            </a:r>
          </a:p>
          <a:p>
            <a:endParaRPr lang="en-US" b="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ey</a:t>
            </a:r>
            <a:r>
              <a:rPr lang="en-US" b="1" i="1">
                <a:latin typeface="+mn-lt"/>
              </a:rPr>
              <a:t> </a:t>
            </a:r>
            <a:r>
              <a:rPr lang="en-US" b="0" i="1">
                <a:latin typeface="+mn-lt"/>
              </a:rPr>
              <a:t>says </a:t>
            </a:r>
            <a:r>
              <a:rPr lang="en-AU" sz="1200" i="1" kern="1200">
                <a:effectLst/>
                <a:latin typeface="+mn-lt"/>
                <a:ea typeface="Times New Roman" panose="02020603050405020304" pitchFamily="18" charset="0"/>
              </a:rPr>
              <a:t>/ē</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AU" sz="1200" i="1" kern="1200">
                <a:effectLst/>
                <a:latin typeface="+mn-lt"/>
                <a:ea typeface="Times New Roman" panose="02020603050405020304" pitchFamily="18" charset="0"/>
              </a:rPr>
              <a:t>ā</a:t>
            </a:r>
            <a:r>
              <a:rPr lang="en-US" sz="1200" b="0" i="1">
                <a:latin typeface="+mn-lt"/>
                <a:ea typeface="Calibri" panose="020F0502020204030204" pitchFamily="34" charset="0"/>
                <a:cs typeface="Calibri" panose="020F0502020204030204" pitchFamily="34" charset="0"/>
              </a:rPr>
              <a:t>/ at the end of a word.</a:t>
            </a:r>
          </a:p>
          <a:p>
            <a:pPr marL="0" indent="0">
              <a:buFont typeface="Arial" panose="020B0604020202020204" pitchFamily="34" charset="0"/>
              <a:buNone/>
            </a:pPr>
            <a:endParaRPr lang="en-US" b="0" i="1">
              <a:latin typeface="+mn-lt"/>
              <a:cs typeface="Arial" panose="020B0604020202020204" pitchFamily="34" charset="0"/>
            </a:endParaRPr>
          </a:p>
          <a:p>
            <a:r>
              <a:rPr lang="en-US">
                <a:latin typeface="+mn-lt"/>
              </a:rPr>
              <a:t>Check that students are using the correct entry and exit points for their letter formation and offer feedback.</a:t>
            </a:r>
            <a:endParaRPr lang="en-AU">
              <a:latin typeface="+mn-lt"/>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hockey</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indent="-171450">
              <a:buFont typeface="Arial" panose="020B0604020202020204" pitchFamily="34" charset="0"/>
              <a:buChar char="•"/>
            </a:pPr>
            <a:r>
              <a:rPr lang="en-US"/>
              <a:t>identifying the two syllables, </a:t>
            </a:r>
            <a:r>
              <a:rPr lang="en-US" b="1"/>
              <a:t>hock</a:t>
            </a:r>
            <a:r>
              <a:rPr lang="en-US" b="0"/>
              <a:t>,</a:t>
            </a:r>
            <a:r>
              <a:rPr lang="en-US" b="1"/>
              <a:t> </a:t>
            </a:r>
            <a:r>
              <a:rPr lang="en-US" b="1" err="1"/>
              <a:t>ey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ey</a:t>
            </a:r>
            <a:r>
              <a:rPr lang="en-US" b="1">
                <a:latin typeface="+mn-lt"/>
              </a:rPr>
              <a:t> </a:t>
            </a:r>
            <a:r>
              <a:rPr lang="en-US">
                <a:latin typeface="+mn-lt"/>
              </a:rPr>
              <a:t>spelling </a:t>
            </a:r>
            <a:r>
              <a:rPr lang="en-US" err="1">
                <a:latin typeface="+mn-lt"/>
              </a:rPr>
              <a:t>generalisation</a:t>
            </a:r>
            <a:r>
              <a:rPr lang="en-US">
                <a:latin typeface="+mn-lt"/>
              </a:rPr>
              <a:t>: </a:t>
            </a:r>
            <a:endParaRPr lang="en-US" b="1" i="0">
              <a:latin typeface="+mn-lt"/>
              <a:cs typeface="Arial" panose="020B0604020202020204" pitchFamily="34" charset="0"/>
            </a:endParaRPr>
          </a:p>
          <a:p>
            <a:pPr marL="628650" lvl="1" indent="-171450">
              <a:buFont typeface="Courier New" panose="02070309020205020404" pitchFamily="49" charset="0"/>
              <a:buChar char="o"/>
            </a:pPr>
            <a:r>
              <a:rPr lang="en-US" i="1">
                <a:latin typeface="+mn-lt"/>
              </a:rPr>
              <a:t>most common sound for </a:t>
            </a:r>
            <a:r>
              <a:rPr lang="en-US" b="1" i="1" err="1">
                <a:latin typeface="+mn-lt"/>
              </a:rPr>
              <a:t>ey</a:t>
            </a:r>
            <a:r>
              <a:rPr lang="en-US" b="1" i="1">
                <a:latin typeface="+mn-lt"/>
              </a:rPr>
              <a:t> </a:t>
            </a:r>
            <a:r>
              <a:rPr lang="en-US" sz="1200" b="0" i="1">
                <a:latin typeface="+mn-lt"/>
                <a:ea typeface="Calibri" panose="020F0502020204030204" pitchFamily="34" charset="0"/>
                <a:cs typeface="Arial" panose="020B0604020202020204" pitchFamily="34" charset="0"/>
              </a:rPr>
              <a:t>(especially in two-syllable words):</a:t>
            </a:r>
            <a:r>
              <a:rPr lang="en-US" i="1">
                <a:latin typeface="+mn-lt"/>
              </a:rPr>
              <a:t> /ē</a:t>
            </a:r>
            <a:r>
              <a:rPr lang="en-US" i="1">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a:t>hock</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a:t>
            </a:r>
            <a:r>
              <a:rPr lang="en-US" b="1" err="1"/>
              <a:t>ey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pPr marL="171450" indent="-171450">
              <a:buFont typeface="Arial" panose="020B0604020202020204" pitchFamily="34" charset="0"/>
              <a:buChar cha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978542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endParaRPr lang="en-US">
              <a:latin typeface="+mn-lt"/>
            </a:endParaRPr>
          </a:p>
          <a:p>
            <a:r>
              <a:rPr lang="en-US">
                <a:latin typeface="+mn-lt"/>
              </a:rPr>
              <a:t>The images represent the words to be written: </a:t>
            </a:r>
            <a:r>
              <a:rPr lang="en-US" b="1">
                <a:latin typeface="+mn-lt"/>
              </a:rPr>
              <a:t>hockey</a:t>
            </a:r>
            <a:r>
              <a:rPr lang="en-US" b="0">
                <a:latin typeface="+mn-lt"/>
              </a:rPr>
              <a:t>,</a:t>
            </a:r>
            <a:r>
              <a:rPr lang="en-US" b="1">
                <a:latin typeface="+mn-lt"/>
              </a:rPr>
              <a:t> survey</a:t>
            </a:r>
            <a:r>
              <a:rPr lang="en-US" b="0">
                <a:latin typeface="+mn-lt"/>
              </a:rPr>
              <a:t>.</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t>identifying the two syllables, </a:t>
            </a:r>
            <a:r>
              <a:rPr lang="en-US" b="1"/>
              <a:t>sur</a:t>
            </a:r>
            <a:r>
              <a:rPr lang="en-US" b="0"/>
              <a:t>,</a:t>
            </a:r>
            <a:r>
              <a:rPr lang="en-US" b="1"/>
              <a:t> vey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ey</a:t>
            </a:r>
            <a:r>
              <a:rPr lang="en-US" b="1">
                <a:latin typeface="+mn-lt"/>
              </a:rPr>
              <a:t> </a:t>
            </a:r>
            <a:r>
              <a:rPr lang="en-US">
                <a:latin typeface="+mn-lt"/>
              </a:rPr>
              <a:t>spelling </a:t>
            </a:r>
            <a:r>
              <a:rPr lang="en-US" err="1">
                <a:latin typeface="+mn-lt"/>
              </a:rPr>
              <a:t>generalisation</a:t>
            </a:r>
            <a:r>
              <a:rPr lang="en-US">
                <a:latin typeface="+mn-lt"/>
              </a:rPr>
              <a:t>: </a:t>
            </a:r>
            <a:endParaRPr lang="en-US" b="1" i="0">
              <a:latin typeface="+mn-lt"/>
              <a:cs typeface="Arial" panose="020B0604020202020204" pitchFamily="34" charset="0"/>
            </a:endParaRPr>
          </a:p>
          <a:p>
            <a:pPr marL="628650" lvl="1" indent="-171450">
              <a:buFont typeface="Courier New" panose="02070309020205020404" pitchFamily="49" charset="0"/>
              <a:buChar char="o"/>
            </a:pPr>
            <a:r>
              <a:rPr lang="en-US" i="1">
                <a:latin typeface="+mn-lt"/>
              </a:rPr>
              <a:t>less common sound for </a:t>
            </a:r>
            <a:r>
              <a:rPr lang="en-US" b="1" i="1" err="1">
                <a:latin typeface="+mn-lt"/>
              </a:rPr>
              <a:t>ey</a:t>
            </a:r>
            <a:r>
              <a:rPr lang="en-US" i="1">
                <a:latin typeface="+mn-lt"/>
              </a:rPr>
              <a:t>: /ā</a:t>
            </a:r>
            <a:r>
              <a:rPr lang="en-US" i="1">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a:t>sur</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vey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4224484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ie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p</a:t>
            </a:r>
            <a:r>
              <a:rPr lang="en-US" b="1" u="sng">
                <a:latin typeface="+mn-lt"/>
              </a:rPr>
              <a:t>ie</a:t>
            </a:r>
            <a:r>
              <a:rPr lang="en-US" b="1" u="none">
                <a:latin typeface="+mn-lt"/>
              </a:rPr>
              <a:t> th</a:t>
            </a:r>
            <a:r>
              <a:rPr lang="en-US" b="1" u="sng">
                <a:latin typeface="+mn-lt"/>
              </a:rPr>
              <a:t>ie</a:t>
            </a:r>
            <a:r>
              <a:rPr lang="en-US" b="1" u="none">
                <a:latin typeface="+mn-lt"/>
              </a:rPr>
              <a:t>f</a:t>
            </a:r>
            <a:r>
              <a:rPr lang="en-US" b="0">
                <a:latin typeface="+mn-lt"/>
              </a:rPr>
              <a:t>.</a:t>
            </a:r>
            <a:endParaRPr lang="en-US" b="1">
              <a:latin typeface="+mn-lt"/>
            </a:endParaRP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ie</a:t>
            </a:r>
            <a:r>
              <a:rPr lang="en-US" b="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err="1">
                <a:latin typeface="+mn-lt"/>
                <a:ea typeface="Calibri" panose="020F0502020204030204" pitchFamily="34" charset="0"/>
                <a:cs typeface="Arial" panose="020B0604020202020204" pitchFamily="34" charset="0"/>
              </a:rPr>
              <a:t>ie</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/ī</a:t>
            </a:r>
            <a:r>
              <a:rPr lang="en-AU" sz="1200" i="0" kern="1200">
                <a:effectLst/>
                <a:latin typeface="+mn-lt"/>
                <a:ea typeface="Calibri" panose="020F0502020204030204" pitchFamily="34" charset="0"/>
                <a:cs typeface="Calibri" panose="020F0502020204030204" pitchFamily="34" charset="0"/>
              </a:rPr>
              <a:t>/ at the end of short words as in </a:t>
            </a:r>
            <a:r>
              <a:rPr lang="en-AU" sz="1200" b="1" i="0" kern="1200">
                <a:effectLst/>
                <a:latin typeface="+mn-lt"/>
                <a:ea typeface="Calibri" panose="020F0502020204030204" pitchFamily="34" charset="0"/>
                <a:cs typeface="Calibri" panose="020F0502020204030204" pitchFamily="34" charset="0"/>
              </a:rPr>
              <a:t>pie</a:t>
            </a:r>
            <a:endParaRPr lang="en-AU" sz="1200" b="0" i="0" kern="120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err="1">
                <a:latin typeface="+mn-lt"/>
                <a:ea typeface="Calibri" panose="020F0502020204030204" pitchFamily="34" charset="0"/>
                <a:cs typeface="Arial" panose="020B0604020202020204" pitchFamily="34" charset="0"/>
              </a:rPr>
              <a:t>ie</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in the middle of a word as in </a:t>
            </a:r>
            <a:r>
              <a:rPr lang="en-AU" sz="1200" b="1" i="0" kern="1200">
                <a:effectLst/>
                <a:latin typeface="+mn-lt"/>
                <a:ea typeface="Calibri" panose="020F0502020204030204" pitchFamily="34" charset="0"/>
                <a:cs typeface="Calibri" panose="020F0502020204030204" pitchFamily="34" charset="0"/>
              </a:rPr>
              <a:t>thief</a:t>
            </a:r>
            <a:r>
              <a:rPr lang="en-AU" sz="1200" b="0" i="0" kern="1200">
                <a:effectLst/>
                <a:latin typeface="+mn-lt"/>
                <a:ea typeface="Calibri" panose="020F0502020204030204" pitchFamily="34" charset="0"/>
                <a:cs typeface="Calibri" panose="020F0502020204030204" pitchFamily="34" charset="0"/>
              </a:rPr>
              <a:t>.</a:t>
            </a:r>
            <a:endParaRPr lang="en-US" b="0" i="0">
              <a:latin typeface="+mn-lt"/>
            </a:endParaRPr>
          </a:p>
          <a:p>
            <a:endParaRPr lang="en-US" b="0">
              <a:latin typeface="+mn-lt"/>
            </a:endParaRPr>
          </a:p>
          <a:p>
            <a:r>
              <a:rPr lang="en-US" b="0">
                <a:latin typeface="+mn-lt"/>
              </a:rPr>
              <a:t>Then have students focus on the </a:t>
            </a:r>
            <a:r>
              <a:rPr lang="en-US" b="1">
                <a:latin typeface="+mn-lt"/>
              </a:rPr>
              <a:t>-</a:t>
            </a:r>
            <a:r>
              <a:rPr lang="en-US" b="1" err="1">
                <a:latin typeface="+mn-lt"/>
              </a:rPr>
              <a:t>ie</a:t>
            </a:r>
            <a:r>
              <a:rPr lang="en-US" b="0">
                <a:latin typeface="+mn-lt"/>
              </a:rPr>
              <a:t> suffix. Ask them to:</a:t>
            </a:r>
          </a:p>
          <a:p>
            <a:pPr marL="171450" indent="-171450">
              <a:buFont typeface="Arial" panose="020B0604020202020204" pitchFamily="34" charset="0"/>
              <a:buChar char="•"/>
            </a:pPr>
            <a:r>
              <a:rPr lang="en-US" b="0">
                <a:latin typeface="+mn-lt"/>
              </a:rPr>
              <a:t>identify the sound the</a:t>
            </a:r>
            <a:r>
              <a:rPr lang="en-US" b="1">
                <a:latin typeface="+mn-lt"/>
              </a:rPr>
              <a:t> -</a:t>
            </a:r>
            <a:r>
              <a:rPr lang="en-US" b="1" err="1">
                <a:latin typeface="+mn-lt"/>
              </a:rPr>
              <a:t>ie</a:t>
            </a:r>
            <a:r>
              <a:rPr lang="en-US" b="1">
                <a:latin typeface="+mn-lt"/>
              </a:rPr>
              <a:t> </a:t>
            </a:r>
            <a:r>
              <a:rPr lang="en-US" b="0">
                <a:latin typeface="+mn-lt"/>
              </a:rPr>
              <a:t>suffix adds to the end of a word, /ē/</a:t>
            </a:r>
          </a:p>
          <a:p>
            <a:pPr marL="171450" indent="-171450">
              <a:buFont typeface="Arial" panose="020B0604020202020204" pitchFamily="34" charset="0"/>
              <a:buChar char="•"/>
            </a:pPr>
            <a:r>
              <a:rPr lang="en-US" b="0">
                <a:latin typeface="+mn-lt"/>
              </a:rPr>
              <a:t>recall that the </a:t>
            </a:r>
            <a:r>
              <a:rPr lang="en-US" b="1">
                <a:latin typeface="+mn-lt"/>
              </a:rPr>
              <a:t>-</a:t>
            </a:r>
            <a:r>
              <a:rPr lang="en-US" b="1" err="1">
                <a:latin typeface="+mn-lt"/>
              </a:rPr>
              <a:t>ie</a:t>
            </a:r>
            <a:r>
              <a:rPr lang="en-US" b="1">
                <a:latin typeface="+mn-lt"/>
              </a:rPr>
              <a:t> </a:t>
            </a:r>
            <a:r>
              <a:rPr lang="en-US" b="0">
                <a:latin typeface="+mn-lt"/>
              </a:rPr>
              <a:t>suffix can:</a:t>
            </a:r>
          </a:p>
          <a:p>
            <a:pPr marL="628650" lvl="1" indent="-171450">
              <a:buFont typeface="Arial" panose="020B0604020202020204" pitchFamily="34" charset="0"/>
              <a:buChar char="•"/>
            </a:pPr>
            <a:r>
              <a:rPr lang="en-US" b="0" i="0">
                <a:latin typeface="+mn-lt"/>
              </a:rPr>
              <a:t>mean small or cute</a:t>
            </a:r>
          </a:p>
          <a:p>
            <a:pPr marL="628650" lvl="1" indent="-171450">
              <a:buFont typeface="Arial" panose="020B0604020202020204" pitchFamily="34" charset="0"/>
              <a:buChar char="•"/>
            </a:pPr>
            <a:r>
              <a:rPr lang="en-US" b="0" i="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images represent the words to be written: </a:t>
            </a:r>
            <a:r>
              <a:rPr lang="en-US" b="1">
                <a:latin typeface="+mn-lt"/>
              </a:rPr>
              <a:t>hockey</a:t>
            </a:r>
            <a:r>
              <a:rPr lang="en-US" b="0">
                <a:latin typeface="+mn-lt"/>
              </a:rPr>
              <a:t>,</a:t>
            </a:r>
            <a:r>
              <a:rPr lang="en-US" b="1">
                <a:latin typeface="+mn-lt"/>
              </a:rPr>
              <a:t> survey</a:t>
            </a:r>
            <a:r>
              <a:rPr lang="en-US" b="0">
                <a:latin typeface="+mn-lt"/>
              </a:rPr>
              <a:t>,</a:t>
            </a:r>
            <a:r>
              <a:rPr lang="en-US" b="1">
                <a:latin typeface="+mn-lt"/>
              </a:rPr>
              <a:t> jersey</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t>identifying the two syllables, </a:t>
            </a:r>
            <a:r>
              <a:rPr lang="en-US" b="1" err="1"/>
              <a:t>jer</a:t>
            </a:r>
            <a:r>
              <a:rPr lang="en-US" b="0"/>
              <a:t>,</a:t>
            </a:r>
            <a:r>
              <a:rPr lang="en-US" b="1"/>
              <a:t> </a:t>
            </a:r>
            <a:r>
              <a:rPr lang="en-US" b="1" err="1"/>
              <a:t>sey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ey</a:t>
            </a:r>
            <a:r>
              <a:rPr lang="en-US" b="1">
                <a:latin typeface="+mn-lt"/>
              </a:rPr>
              <a:t> </a:t>
            </a:r>
            <a:r>
              <a:rPr lang="en-US">
                <a:latin typeface="+mn-lt"/>
              </a:rPr>
              <a:t>spelling </a:t>
            </a:r>
            <a:r>
              <a:rPr lang="en-US" err="1">
                <a:latin typeface="+mn-lt"/>
              </a:rPr>
              <a:t>generalisation</a:t>
            </a:r>
            <a:r>
              <a:rPr lang="en-US">
                <a:latin typeface="+mn-lt"/>
              </a:rPr>
              <a:t>: </a:t>
            </a:r>
            <a:endParaRPr lang="en-US" b="1" i="0">
              <a:latin typeface="+mn-lt"/>
              <a:cs typeface="Arial" panose="020B060402020202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1">
                <a:latin typeface="+mn-lt"/>
              </a:rPr>
              <a:t>most common sound for </a:t>
            </a:r>
            <a:r>
              <a:rPr lang="en-US" b="1" i="1" err="1">
                <a:latin typeface="+mn-lt"/>
              </a:rPr>
              <a:t>ey</a:t>
            </a:r>
            <a:r>
              <a:rPr lang="en-US" b="1" i="1">
                <a:latin typeface="+mn-lt"/>
              </a:rPr>
              <a:t> </a:t>
            </a:r>
            <a:r>
              <a:rPr lang="en-US" sz="1200" b="0" i="1">
                <a:latin typeface="+mn-lt"/>
                <a:ea typeface="Calibri" panose="020F0502020204030204" pitchFamily="34" charset="0"/>
                <a:cs typeface="Arial" panose="020B0604020202020204" pitchFamily="34" charset="0"/>
              </a:rPr>
              <a:t>(especially in two-syllable words)</a:t>
            </a:r>
            <a:r>
              <a:rPr lang="en-US" i="1">
                <a:latin typeface="+mn-lt"/>
              </a:rPr>
              <a:t>: /ē</a:t>
            </a:r>
            <a:r>
              <a:rPr lang="en-US" i="1">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err="1"/>
              <a:t>jer</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a:t>
            </a:r>
            <a:r>
              <a:rPr lang="en-US" b="1" err="1"/>
              <a:t>sey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073329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grey</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say the word aloud</a:t>
            </a:r>
          </a:p>
          <a:p>
            <a:pPr marL="628650" lvl="1"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a:t>
            </a:r>
            <a:r>
              <a:rPr lang="en-US" sz="1200" b="0" i="0" u="none">
                <a:latin typeface="Calibri" panose="020F0502020204030204" pitchFamily="34" charset="0"/>
                <a:ea typeface="Calibri" panose="020F0502020204030204" pitchFamily="34" charset="0"/>
                <a:cs typeface="Calibri" panose="020F0502020204030204" pitchFamily="34" charset="0"/>
              </a:rPr>
              <a:t>ā</a:t>
            </a:r>
            <a:r>
              <a:rPr lang="en-US" sz="1200" b="0" i="0" u="none">
                <a:latin typeface="+mn-lt"/>
              </a:rPr>
              <a:t>/ sound at the end of the word </a:t>
            </a:r>
          </a:p>
          <a:p>
            <a:pPr marL="628650" lvl="1" indent="-171450">
              <a:buFont typeface="Arial" panose="020B0604020202020204" pitchFamily="34" charset="0"/>
              <a:buChar char="•"/>
            </a:pPr>
            <a:r>
              <a:rPr lang="en-US" sz="1200" b="0" i="0" u="none">
                <a:latin typeface="+mn-lt"/>
              </a:rPr>
              <a:t>recall the target spelling for /</a:t>
            </a:r>
            <a:r>
              <a:rPr lang="en-US" sz="1200" b="0" i="0" u="none">
                <a:latin typeface="Calibri" panose="020F0502020204030204" pitchFamily="34" charset="0"/>
                <a:ea typeface="Calibri" panose="020F0502020204030204" pitchFamily="34" charset="0"/>
                <a:cs typeface="Calibri" panose="020F0502020204030204" pitchFamily="34" charset="0"/>
              </a:rPr>
              <a:t>ā</a:t>
            </a:r>
            <a:r>
              <a:rPr lang="en-US" sz="1200" b="0" i="0" u="none">
                <a:latin typeface="+mn-lt"/>
              </a:rPr>
              <a:t>/, </a:t>
            </a:r>
            <a:r>
              <a:rPr lang="en-US" sz="1200" b="1" i="0" u="none" err="1">
                <a:latin typeface="+mn-lt"/>
              </a:rPr>
              <a:t>ey</a:t>
            </a:r>
            <a:endParaRPr lang="en-US" sz="1200" b="1" u="none">
              <a:latin typeface="+mn-lt"/>
              <a:ea typeface="Calibri"/>
              <a:cs typeface="Calibri"/>
            </a:endParaRPr>
          </a:p>
          <a:p>
            <a:pPr marL="171450" indent="-171450">
              <a:buFont typeface="Arial" panose="020B0604020202020204" pitchFamily="34" charset="0"/>
              <a:buChar char="•"/>
            </a:pPr>
            <a:r>
              <a:rPr lang="en-US">
                <a:latin typeface="+mn-lt"/>
              </a:rPr>
              <a:t>segment the sounds in the word as they write it on their mini-whiteboard or on a piece of paper</a:t>
            </a:r>
          </a:p>
          <a:p>
            <a:pPr marL="171450" indent="-171450">
              <a:buFont typeface="Arial" panose="020B0604020202020204" pitchFamily="34" charset="0"/>
              <a:buChar char="•"/>
            </a:pPr>
            <a:r>
              <a:rPr lang="en-US">
                <a:latin typeface="+mn-lt"/>
              </a:rPr>
              <a:t>re-read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647026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grey</a:t>
            </a:r>
            <a:r>
              <a:rPr lang="en-AU" b="0">
                <a:latin typeface="+mn-lt"/>
              </a:rPr>
              <a:t>,</a:t>
            </a:r>
            <a:r>
              <a:rPr lang="en-AU" b="1">
                <a:latin typeface="+mn-lt"/>
              </a:rPr>
              <a:t> chimney</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say the new word aloud</a:t>
            </a:r>
          </a:p>
          <a:p>
            <a:pPr marL="171450" indent="-171450">
              <a:buFont typeface="Arial" panose="020B0604020202020204" pitchFamily="34" charset="0"/>
              <a:buChar char="•"/>
            </a:pPr>
            <a:r>
              <a:rPr lang="en-US">
                <a:latin typeface="+mn-lt"/>
              </a:rPr>
              <a:t>say the word syllable by syllable, </a:t>
            </a:r>
            <a:r>
              <a:rPr lang="en-US" b="1" err="1">
                <a:latin typeface="+mn-lt"/>
              </a:rPr>
              <a:t>chim</a:t>
            </a:r>
            <a:r>
              <a:rPr lang="en-US" b="0">
                <a:latin typeface="+mn-lt"/>
              </a:rPr>
              <a:t>,</a:t>
            </a:r>
            <a:r>
              <a:rPr lang="en-US" b="1">
                <a:latin typeface="+mn-lt"/>
              </a:rPr>
              <a:t> </a:t>
            </a:r>
            <a:r>
              <a:rPr lang="en-US" b="1" err="1">
                <a:latin typeface="+mn-lt"/>
              </a:rPr>
              <a:t>ney</a:t>
            </a:r>
            <a:endParaRPr lang="en-US" b="1">
              <a:latin typeface="+mn-lt"/>
            </a:endParaRPr>
          </a:p>
          <a:p>
            <a:pPr marL="628650" lvl="1"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a:t>
            </a:r>
            <a:r>
              <a:rPr lang="en-US" sz="1200" b="0" i="0" u="none">
                <a:latin typeface="Calibri" panose="020F0502020204030204" pitchFamily="34" charset="0"/>
                <a:ea typeface="Calibri" panose="020F0502020204030204" pitchFamily="34" charset="0"/>
                <a:cs typeface="Calibri" panose="020F0502020204030204" pitchFamily="34" charset="0"/>
              </a:rPr>
              <a:t>ē</a:t>
            </a:r>
            <a:r>
              <a:rPr lang="en-US" sz="1200" b="0" i="0" u="none">
                <a:latin typeface="+mn-lt"/>
              </a:rPr>
              <a:t>/ sound at the end of the word </a:t>
            </a:r>
          </a:p>
          <a:p>
            <a:pPr marL="628650" lvl="1" indent="-171450">
              <a:buFont typeface="Arial" panose="020B0604020202020204" pitchFamily="34" charset="0"/>
              <a:buChar char="•"/>
            </a:pPr>
            <a:r>
              <a:rPr lang="en-US" sz="1200" b="0" i="0" u="none">
                <a:latin typeface="+mn-lt"/>
              </a:rPr>
              <a:t>recall the target spelling for /</a:t>
            </a:r>
            <a:r>
              <a:rPr lang="en-US" sz="1200" b="0" i="0" u="none">
                <a:latin typeface="Calibri" panose="020F0502020204030204" pitchFamily="34" charset="0"/>
                <a:ea typeface="Calibri" panose="020F0502020204030204" pitchFamily="34" charset="0"/>
                <a:cs typeface="Calibri" panose="020F0502020204030204" pitchFamily="34" charset="0"/>
              </a:rPr>
              <a:t>ē</a:t>
            </a:r>
            <a:r>
              <a:rPr lang="en-US" sz="1200" b="0" i="0" u="none">
                <a:latin typeface="+mn-lt"/>
              </a:rPr>
              <a:t>/, </a:t>
            </a:r>
            <a:r>
              <a:rPr lang="en-US" sz="1200" b="1" i="0" u="none" err="1">
                <a:latin typeface="+mn-lt"/>
              </a:rPr>
              <a:t>ey</a:t>
            </a:r>
            <a:endParaRPr lang="en-US" sz="1200" b="1" u="none">
              <a:latin typeface="+mn-lt"/>
              <a:ea typeface="Calibri"/>
              <a:cs typeface="Calibri"/>
            </a:endParaRPr>
          </a:p>
          <a:p>
            <a:pPr marL="171450" indent="-171450">
              <a:buFont typeface="Arial" panose="020B0604020202020204" pitchFamily="34" charset="0"/>
              <a:buChar char="•"/>
            </a:pPr>
            <a:r>
              <a:rPr lang="en-US">
                <a:latin typeface="+mn-lt"/>
              </a:rPr>
              <a:t>spell the word syllable by syllable on their mini-whiteboard or on a piece of paper</a:t>
            </a:r>
          </a:p>
          <a:p>
            <a:pPr marL="171450" indent="-171450">
              <a:buFont typeface="Arial" panose="020B0604020202020204" pitchFamily="34" charset="0"/>
              <a:buChar char="•"/>
            </a:pPr>
            <a:r>
              <a:rPr lang="en-US">
                <a:latin typeface="+mn-lt"/>
              </a:rPr>
              <a:t>re-read the word to make sure it is correct </a:t>
            </a:r>
            <a:r>
              <a:rPr lang="en-US" sz="1200">
                <a:latin typeface="+mn-lt"/>
              </a:rPr>
              <a:t>by</a:t>
            </a:r>
            <a:r>
              <a:rPr lang="en-US">
                <a:latin typeface="+mn-lt"/>
              </a:rPr>
              <a:t> reading each syllable then the whole word.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778033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AU" b="1">
                <a:latin typeface="+mn-lt"/>
              </a:rPr>
              <a:t>grey</a:t>
            </a:r>
            <a:r>
              <a:rPr lang="en-AU" b="0">
                <a:latin typeface="+mn-lt"/>
              </a:rPr>
              <a:t>,</a:t>
            </a:r>
            <a:r>
              <a:rPr lang="en-AU" b="1">
                <a:latin typeface="+mn-lt"/>
              </a:rPr>
              <a:t> chimney</a:t>
            </a:r>
            <a:r>
              <a:rPr lang="en-AU" b="0">
                <a:latin typeface="+mn-lt"/>
              </a:rPr>
              <a:t>,</a:t>
            </a:r>
            <a:r>
              <a:rPr lang="en-AU" b="1">
                <a:latin typeface="+mn-lt"/>
              </a:rPr>
              <a:t> trolley</a:t>
            </a:r>
            <a:r>
              <a:rPr lang="en-US">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say the new word aloud</a:t>
            </a:r>
          </a:p>
          <a:p>
            <a:pPr marL="171450" indent="-171450">
              <a:buFont typeface="Arial" panose="020B0604020202020204" pitchFamily="34" charset="0"/>
              <a:buChar char="•"/>
            </a:pPr>
            <a:r>
              <a:rPr lang="en-US">
                <a:latin typeface="+mn-lt"/>
              </a:rPr>
              <a:t>say the word syllable by syllable, </a:t>
            </a:r>
            <a:r>
              <a:rPr lang="en-US" b="1">
                <a:latin typeface="+mn-lt"/>
              </a:rPr>
              <a:t>troll</a:t>
            </a:r>
            <a:r>
              <a:rPr lang="en-US" b="0">
                <a:latin typeface="+mn-lt"/>
              </a:rPr>
              <a:t>,</a:t>
            </a:r>
            <a:r>
              <a:rPr lang="en-US" b="1">
                <a:latin typeface="+mn-lt"/>
              </a:rPr>
              <a:t> </a:t>
            </a:r>
            <a:r>
              <a:rPr lang="en-US" b="1" err="1">
                <a:latin typeface="+mn-lt"/>
              </a:rPr>
              <a:t>ey</a:t>
            </a:r>
            <a:endParaRPr lang="en-US" b="1">
              <a:latin typeface="+mn-lt"/>
            </a:endParaRPr>
          </a:p>
          <a:p>
            <a:pPr marL="628650" lvl="1"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a:t>
            </a:r>
            <a:r>
              <a:rPr lang="en-US" sz="1200" b="0" i="0" u="none">
                <a:latin typeface="Calibri" panose="020F0502020204030204" pitchFamily="34" charset="0"/>
                <a:ea typeface="Calibri" panose="020F0502020204030204" pitchFamily="34" charset="0"/>
                <a:cs typeface="Calibri" panose="020F0502020204030204" pitchFamily="34" charset="0"/>
              </a:rPr>
              <a:t>ē</a:t>
            </a:r>
            <a:r>
              <a:rPr lang="en-US" sz="1200" b="0" i="0" u="none">
                <a:latin typeface="+mn-lt"/>
              </a:rPr>
              <a:t>/ sound at the end of the word </a:t>
            </a:r>
          </a:p>
          <a:p>
            <a:pPr marL="628650" lvl="1" indent="-171450">
              <a:buFont typeface="Arial" panose="020B0604020202020204" pitchFamily="34" charset="0"/>
              <a:buChar char="•"/>
            </a:pPr>
            <a:r>
              <a:rPr lang="en-US" sz="1200" b="0" i="0" u="none">
                <a:latin typeface="+mn-lt"/>
              </a:rPr>
              <a:t>recall the target spelling for /</a:t>
            </a:r>
            <a:r>
              <a:rPr lang="en-US" sz="1200" b="0" i="0" u="none">
                <a:latin typeface="Calibri" panose="020F0502020204030204" pitchFamily="34" charset="0"/>
                <a:ea typeface="Calibri" panose="020F0502020204030204" pitchFamily="34" charset="0"/>
                <a:cs typeface="Calibri" panose="020F0502020204030204" pitchFamily="34" charset="0"/>
              </a:rPr>
              <a:t>ē</a:t>
            </a:r>
            <a:r>
              <a:rPr lang="en-US" sz="1200" b="0" i="0" u="none">
                <a:latin typeface="+mn-lt"/>
              </a:rPr>
              <a:t>/, </a:t>
            </a:r>
            <a:r>
              <a:rPr lang="en-US" sz="1200" b="1" i="0" u="none" err="1">
                <a:latin typeface="+mn-lt"/>
              </a:rPr>
              <a:t>ey</a:t>
            </a:r>
            <a:endParaRPr lang="en-US" sz="1200" b="1" u="none">
              <a:latin typeface="+mn-lt"/>
              <a:ea typeface="Calibri"/>
              <a:cs typeface="Calibri"/>
            </a:endParaRPr>
          </a:p>
          <a:p>
            <a:pPr marL="171450" indent="-171450">
              <a:buFont typeface="Arial" panose="020B0604020202020204" pitchFamily="34" charset="0"/>
              <a:buChar char="•"/>
            </a:pPr>
            <a:r>
              <a:rPr lang="en-US">
                <a:latin typeface="+mn-lt"/>
              </a:rPr>
              <a:t>spell the word syllable by syllable on their mini-whiteboard or on a piece of paper</a:t>
            </a:r>
          </a:p>
          <a:p>
            <a:pPr marL="171450" indent="-171450">
              <a:buFont typeface="Arial" panose="020B0604020202020204" pitchFamily="34" charset="0"/>
              <a:buChar char="•"/>
            </a:pPr>
            <a:r>
              <a:rPr lang="en-US">
                <a:latin typeface="+mn-lt"/>
              </a:rPr>
              <a:t>re-read the word to make sure it is correct </a:t>
            </a:r>
            <a:r>
              <a:rPr lang="en-US" sz="1200">
                <a:latin typeface="+mn-lt"/>
              </a:rPr>
              <a:t>by</a:t>
            </a:r>
            <a:r>
              <a:rPr lang="en-US">
                <a:latin typeface="+mn-lt"/>
              </a:rPr>
              <a:t> reading each syllable then the whole word.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379631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a:t>
            </a:r>
          </a:p>
          <a:p>
            <a:pPr marL="171450" indent="-171450">
              <a:buFont typeface="Arial" panose="020B0604020202020204" pitchFamily="34" charset="0"/>
              <a:buChar char="•"/>
            </a:pPr>
            <a:r>
              <a:rPr lang="en-GB">
                <a:effectLst/>
              </a:rPr>
              <a:t>while they are learning a new spelling and the sounds it says, they can try the sounds for </a:t>
            </a:r>
            <a:r>
              <a:rPr lang="en-GB" b="1" err="1">
                <a:effectLst/>
              </a:rPr>
              <a:t>ey</a:t>
            </a:r>
            <a:r>
              <a:rPr lang="en-GB">
                <a:effectLst/>
              </a:rPr>
              <a:t> in order of how common they are to read words</a:t>
            </a:r>
          </a:p>
          <a:p>
            <a:pPr marL="171450" indent="-171450">
              <a:buFont typeface="Arial" panose="020B0604020202020204" pitchFamily="34" charset="0"/>
              <a:buChar char="•"/>
            </a:pPr>
            <a:r>
              <a:rPr lang="en-GB">
                <a:effectLst/>
              </a:rPr>
              <a:t>after lots of practice reading and spelling words with the new spelling, their brain will map these words so they will be able to use the right sounds automatically.</a:t>
            </a:r>
          </a:p>
          <a:p>
            <a:endParaRPr lang="en-US">
              <a:latin typeface="+mn-l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ey</a:t>
            </a:r>
            <a:r>
              <a:rPr lang="en-US" sz="1200" b="0">
                <a:latin typeface="+mn-lt"/>
                <a:cs typeface="Arial" panose="020B0604020202020204" pitchFamily="34" charset="0"/>
              </a:rPr>
              <a:t> to read a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Try /ē/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If /ē/ doesn’t sound right, try /ā/.</a:t>
            </a: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Explain to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the sound you chose.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174525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r>
              <a:rPr lang="en-US" b="0">
                <a:latin typeface="+mn-lt"/>
              </a:rPr>
              <a:t>Re-read the first word.</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ey</a:t>
            </a:r>
            <a:r>
              <a:rPr lang="en-US" sz="1200" b="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Try /ē/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If /ē/ doesn’t sound right, try /ā/.</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syllable by syllable and then as a whole: </a:t>
            </a:r>
            <a:r>
              <a:rPr lang="en-US" b="1">
                <a:latin typeface="+mn-lt"/>
              </a:rPr>
              <a:t>kid</a:t>
            </a:r>
            <a:r>
              <a:rPr lang="en-US" b="0">
                <a:latin typeface="+mn-lt"/>
              </a:rPr>
              <a:t>,</a:t>
            </a:r>
            <a:r>
              <a:rPr lang="en-US" b="1">
                <a:latin typeface="+mn-lt"/>
              </a:rPr>
              <a:t> </a:t>
            </a:r>
            <a:r>
              <a:rPr lang="en-US" b="1" err="1">
                <a:latin typeface="+mn-lt"/>
              </a:rPr>
              <a:t>ney</a:t>
            </a:r>
            <a:r>
              <a:rPr lang="en-US" b="0">
                <a:latin typeface="+mn-lt"/>
              </a:rPr>
              <a:t>,</a:t>
            </a:r>
            <a:r>
              <a:rPr lang="en-US" b="1">
                <a:latin typeface="+mn-lt"/>
              </a:rPr>
              <a:t> kidney</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about whether the word sounds right with the sound you chose.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910107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two words.</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ey</a:t>
            </a:r>
            <a:r>
              <a:rPr lang="en-US" sz="1200" b="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Try /ē/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If /ē/ doesn’t sound right, try /ā/.</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that you know </a:t>
            </a:r>
            <a:r>
              <a:rPr lang="en-US" b="1">
                <a:latin typeface="+mn-lt"/>
              </a:rPr>
              <a:t>he </a:t>
            </a:r>
            <a:r>
              <a:rPr lang="en-US">
                <a:latin typeface="+mn-lt"/>
              </a:rPr>
              <a:t>is spelt </a:t>
            </a:r>
            <a:r>
              <a:rPr lang="en-US" b="1">
                <a:latin typeface="+mn-lt"/>
              </a:rPr>
              <a:t>h-e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trying </a:t>
            </a:r>
            <a:r>
              <a:rPr lang="en-US" b="1" err="1">
                <a:latin typeface="+mn-lt"/>
              </a:rPr>
              <a:t>ey</a:t>
            </a:r>
            <a:r>
              <a:rPr lang="en-US" b="1">
                <a:latin typeface="+mn-lt"/>
              </a:rPr>
              <a:t> </a:t>
            </a:r>
            <a:r>
              <a:rPr lang="en-US" b="0">
                <a:latin typeface="+mn-lt"/>
              </a:rPr>
              <a:t>saying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thinking aloud that </a:t>
            </a:r>
            <a:r>
              <a:rPr lang="en-US" b="1">
                <a:latin typeface="+mn-lt"/>
              </a:rPr>
              <a:t>hey</a:t>
            </a:r>
            <a:r>
              <a:rPr lang="en-US" b="0">
                <a:latin typeface="+mn-lt"/>
              </a:rPr>
              <a:t> looks and sounds right.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580920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551E1-250C-3F5D-2144-F33B2FA38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51B759-E9D8-321F-2D08-4A3AB27662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630EB-80D9-EA3A-6812-FC0C0955CEFE}"/>
              </a:ext>
            </a:extLst>
          </p:cNvPr>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a:t>
            </a:r>
            <a:r>
              <a:rPr lang="en-AU" b="0">
                <a:latin typeface="+mn-lt"/>
              </a:rPr>
              <a:t>three words. </a:t>
            </a:r>
          </a:p>
          <a:p>
            <a:endParaRPr lang="en-AU" b="0">
              <a:latin typeface="+mn-lt"/>
              <a:ea typeface="Calibri"/>
              <a:cs typeface="Calibri"/>
            </a:endParaRPr>
          </a:p>
          <a:p>
            <a:r>
              <a:rPr lang="en-AU" b="0">
                <a:latin typeface="+mn-lt"/>
                <a:ea typeface="Calibri"/>
                <a:cs typeface="Calibri"/>
              </a:rPr>
              <a:t>Say: </a:t>
            </a:r>
          </a:p>
          <a:p>
            <a:pPr marL="171450" indent="-171450">
              <a:buFont typeface="Arial" panose="020B0604020202020204" pitchFamily="34" charset="0"/>
              <a:buChar char="•"/>
            </a:pPr>
            <a:r>
              <a:rPr lang="en-AU" b="0" i="1">
                <a:latin typeface="+mn-lt"/>
                <a:ea typeface="Calibri"/>
                <a:cs typeface="Calibri"/>
              </a:rPr>
              <a:t>This new word is a compound word. </a:t>
            </a:r>
            <a:r>
              <a:rPr lang="en-AU" b="1" i="1" err="1">
                <a:latin typeface="+mn-lt"/>
                <a:ea typeface="Calibri"/>
                <a:cs typeface="Calibri"/>
              </a:rPr>
              <a:t>ey</a:t>
            </a:r>
            <a:r>
              <a:rPr lang="en-AU" b="1" i="1">
                <a:latin typeface="+mn-lt"/>
                <a:ea typeface="Calibri"/>
                <a:cs typeface="Calibri"/>
              </a:rPr>
              <a:t> </a:t>
            </a:r>
            <a:r>
              <a:rPr lang="en-AU" b="0" i="1">
                <a:latin typeface="+mn-lt"/>
                <a:ea typeface="Calibri"/>
                <a:cs typeface="Calibri"/>
              </a:rPr>
              <a:t>is at the end of the first base word.</a:t>
            </a:r>
          </a:p>
          <a:p>
            <a:endParaRPr lang="en-AU" b="0">
              <a:latin typeface="+mn-lt"/>
              <a:ea typeface="Calibri"/>
              <a:cs typeface="Calibri"/>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ey</a:t>
            </a:r>
            <a:r>
              <a:rPr lang="en-US" sz="1200" b="0">
                <a:latin typeface="+mn-lt"/>
                <a:cs typeface="Arial" panose="020B0604020202020204" pitchFamily="34" charset="0"/>
              </a:rPr>
              <a:t> to read a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Try /ē/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solidFill>
                  <a:schemeClr val="tx1"/>
                </a:solidFill>
                <a:latin typeface="+mn-lt"/>
                <a:ea typeface="+mn-ea"/>
                <a:cs typeface="+mn-cs"/>
              </a:rPr>
              <a:t>If /ē/ doesn’t sound right, try /ā/.</a:t>
            </a:r>
          </a:p>
          <a:p>
            <a:endParaRPr lang="en-AU"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1">
                <a:latin typeface="+mn-lt"/>
                <a:ea typeface="Calibri"/>
                <a:cs typeface="Calibri"/>
              </a:rPr>
              <a:t> </a:t>
            </a:r>
            <a:r>
              <a:rPr lang="en-US">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each base word and then the word as a whole: </a:t>
            </a:r>
            <a:r>
              <a:rPr lang="en-US" b="1">
                <a:latin typeface="+mn-lt"/>
              </a:rPr>
              <a:t>volley</a:t>
            </a:r>
            <a:r>
              <a:rPr lang="en-US" b="0">
                <a:latin typeface="+mn-lt"/>
              </a:rPr>
              <a:t>,</a:t>
            </a:r>
            <a:r>
              <a:rPr lang="en-US" b="1">
                <a:latin typeface="+mn-lt"/>
              </a:rPr>
              <a:t> ball</a:t>
            </a:r>
            <a:r>
              <a:rPr lang="en-US" b="0">
                <a:latin typeface="+mn-lt"/>
              </a:rPr>
              <a:t>,</a:t>
            </a:r>
            <a:r>
              <a:rPr lang="en-US" b="1">
                <a:latin typeface="+mn-lt"/>
              </a:rPr>
              <a:t> volleyball</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about whether the word sounds right with the sound you chose.</a:t>
            </a:r>
          </a:p>
          <a:p>
            <a:endParaRPr lang="en-AU"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model covering the relevant parts of the word while you read each base word. </a:t>
            </a:r>
          </a:p>
          <a:p>
            <a:endParaRPr lang="en-AU" b="1">
              <a:latin typeface="+mn-lt"/>
              <a:ea typeface="Calibri"/>
              <a:cs typeface="Calibri"/>
            </a:endParaRPr>
          </a:p>
        </p:txBody>
      </p:sp>
      <p:sp>
        <p:nvSpPr>
          <p:cNvPr id="4" name="Slide Number Placeholder 3">
            <a:extLst>
              <a:ext uri="{FF2B5EF4-FFF2-40B4-BE49-F238E27FC236}">
                <a16:creationId xmlns:a16="http://schemas.microsoft.com/office/drawing/2014/main" id="{4D2A48C0-F025-B5DF-A514-32D4800D64F2}"/>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513389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ey</a:t>
            </a:r>
            <a:r>
              <a:rPr lang="en-US">
                <a:latin typeface="+mn-lt"/>
              </a:rPr>
              <a:t> saying /ē/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t>Note: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a:t>You may like to explain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a:t>prey</a:t>
            </a:r>
            <a:r>
              <a:rPr lang="en-AU"/>
              <a:t> spelt with </a:t>
            </a:r>
            <a:r>
              <a:rPr lang="en-AU" b="1" err="1"/>
              <a:t>ey</a:t>
            </a:r>
            <a:r>
              <a:rPr lang="en-AU"/>
              <a:t> means an animal that is hunted for food by another animal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a:t>pray </a:t>
            </a:r>
            <a:r>
              <a:rPr lang="en-AU" b="0"/>
              <a:t>spelt with </a:t>
            </a:r>
            <a:r>
              <a:rPr lang="en-AU" b="1"/>
              <a:t>ay </a:t>
            </a:r>
            <a:r>
              <a:rPr lang="en-AU" b="0"/>
              <a:t>means talking to God or a higher being you believe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a:t>prey </a:t>
            </a:r>
            <a:r>
              <a:rPr lang="en-AU" b="0"/>
              <a:t>and</a:t>
            </a:r>
            <a:r>
              <a:rPr lang="en-AU" b="1"/>
              <a:t> pray </a:t>
            </a:r>
            <a:r>
              <a:rPr lang="en-AU" b="0"/>
              <a:t>are homophones.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If students think that ‘</a:t>
            </a:r>
            <a:r>
              <a:rPr lang="en-US" b="1">
                <a:latin typeface="+mn-lt"/>
              </a:rPr>
              <a:t>pr/</a:t>
            </a:r>
            <a:r>
              <a:rPr lang="en-US" b="1">
                <a:latin typeface="+mn-lt"/>
                <a:ea typeface="Calibri" panose="020F0502020204030204" pitchFamily="34" charset="0"/>
                <a:cs typeface="Calibri" panose="020F0502020204030204" pitchFamily="34" charset="0"/>
              </a:rPr>
              <a:t>ē</a:t>
            </a:r>
            <a:r>
              <a:rPr lang="en-US" b="1">
                <a:latin typeface="+mn-lt"/>
              </a:rPr>
              <a:t>/</a:t>
            </a:r>
            <a:r>
              <a:rPr lang="en-US" b="0">
                <a:latin typeface="+mn-lt"/>
              </a:rPr>
              <a:t>’</a:t>
            </a:r>
            <a:r>
              <a:rPr lang="en-US" b="1">
                <a:latin typeface="+mn-lt"/>
              </a:rPr>
              <a:t> </a:t>
            </a:r>
            <a:r>
              <a:rPr lang="en-US">
                <a:latin typeface="+mn-lt"/>
              </a:rPr>
              <a:t>sounds right for this word, you can briefly explain that </a:t>
            </a:r>
            <a:r>
              <a:rPr lang="en-US" b="1">
                <a:latin typeface="+mn-lt"/>
              </a:rPr>
              <a:t>pre- </a:t>
            </a:r>
            <a:r>
              <a:rPr lang="en-US" b="0">
                <a:latin typeface="+mn-lt"/>
              </a:rPr>
              <a:t>is a prefix and is not found on its own without a base word.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55958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 reading each syllable, then reading the whole word (</a:t>
            </a:r>
            <a:r>
              <a:rPr lang="en-US" b="1">
                <a:latin typeface="+mn-lt"/>
              </a:rPr>
              <a:t>bar-ley</a:t>
            </a:r>
            <a:r>
              <a:rPr lang="en-US" b="0">
                <a:latin typeface="+mn-lt"/>
              </a:rPr>
              <a:t>,</a:t>
            </a:r>
            <a:r>
              <a:rPr lang="en-US" b="1">
                <a:latin typeface="+mn-lt"/>
              </a:rPr>
              <a:t> barley</a:t>
            </a:r>
            <a:r>
              <a:rPr lang="en-US">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ey</a:t>
            </a:r>
            <a:r>
              <a:rPr lang="en-US">
                <a:latin typeface="+mn-lt"/>
              </a:rPr>
              <a:t> saying /ē/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ea typeface="Calibri"/>
                <a:cs typeface="Calibri"/>
              </a:rPr>
              <a:t>Note: You may support your students by covering the relevant parts of the word while they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016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digraph/trigraph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dge</a:t>
            </a:r>
            <a:r>
              <a:rPr lang="en-AU" sz="1200" b="0" kern="1200">
                <a:effectLst/>
                <a:latin typeface="+mn-lt"/>
              </a:rPr>
              <a:t> says /j/ (as in </a:t>
            </a:r>
            <a:r>
              <a:rPr lang="en-AU" sz="1200" b="1" kern="1200">
                <a:effectLst/>
                <a:latin typeface="+mn-lt"/>
              </a:rPr>
              <a:t>bridge</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a:effectLst/>
                <a:latin typeface="+mn-lt"/>
              </a:rPr>
              <a:t>tch</a:t>
            </a:r>
            <a:r>
              <a:rPr lang="en-AU" sz="1200" b="0" kern="1200">
                <a:effectLst/>
                <a:latin typeface="+mn-lt"/>
              </a:rPr>
              <a:t> says /</a:t>
            </a:r>
            <a:r>
              <a:rPr lang="en-AU" sz="1200" b="0" kern="1200" err="1">
                <a:effectLst/>
                <a:latin typeface="+mn-lt"/>
              </a:rPr>
              <a:t>ch</a:t>
            </a:r>
            <a:r>
              <a:rPr lang="en-AU" sz="1200" b="0" kern="1200">
                <a:effectLst/>
                <a:latin typeface="+mn-lt"/>
              </a:rPr>
              <a:t>/ (as in </a:t>
            </a:r>
            <a:r>
              <a:rPr lang="en-AU" sz="1200" b="1" kern="1200">
                <a:effectLst/>
                <a:latin typeface="+mn-lt"/>
              </a:rPr>
              <a:t>pitch</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ph</a:t>
            </a:r>
            <a:r>
              <a:rPr lang="en-AU" sz="1200" b="0" kern="1200">
                <a:effectLst/>
                <a:latin typeface="+mn-lt"/>
              </a:rPr>
              <a:t> says /f/ (as in </a:t>
            </a:r>
            <a:r>
              <a:rPr lang="en-AU" sz="1200" b="1" kern="1200">
                <a:effectLst/>
                <a:latin typeface="+mn-lt"/>
              </a:rPr>
              <a:t>phone</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kn</a:t>
            </a:r>
            <a:r>
              <a:rPr lang="en-AU" sz="1200" b="0" kern="1200">
                <a:effectLst/>
                <a:latin typeface="+mn-lt"/>
              </a:rPr>
              <a:t> says /n/ (as in </a:t>
            </a:r>
            <a:r>
              <a:rPr lang="en-AU" sz="1200" b="1" kern="1200">
                <a:effectLst/>
                <a:latin typeface="+mn-lt"/>
              </a:rPr>
              <a:t>knife</a:t>
            </a:r>
            <a:r>
              <a:rPr lang="en-AU" sz="1200" b="0" kern="120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 reading each syllable then reading the whole word (</a:t>
            </a:r>
            <a:r>
              <a:rPr lang="en-US" b="1">
                <a:latin typeface="+mn-lt"/>
              </a:rPr>
              <a:t>pull-</a:t>
            </a:r>
            <a:r>
              <a:rPr lang="en-US" b="1" err="1">
                <a:latin typeface="+mn-lt"/>
              </a:rPr>
              <a:t>ey</a:t>
            </a:r>
            <a:r>
              <a:rPr lang="en-US" b="0">
                <a:latin typeface="+mn-lt"/>
              </a:rPr>
              <a:t>,</a:t>
            </a:r>
            <a:r>
              <a:rPr lang="en-US" b="1">
                <a:latin typeface="+mn-lt"/>
              </a:rPr>
              <a:t> pulley</a:t>
            </a:r>
            <a:r>
              <a:rPr lang="en-US">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ey</a:t>
            </a:r>
            <a:r>
              <a:rPr lang="en-US">
                <a:latin typeface="+mn-lt"/>
              </a:rPr>
              <a:t> saying /ē/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support your students by covering the relevant parts of the word while they read each syllable.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003061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34691-519B-FC9C-13DC-E325C7907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10CAF-9C58-BDB3-D661-6F988E1893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5EC2DC-A651-E42D-24BE-EE9BC171BC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 reading each syllable then reading the whole word (</a:t>
            </a:r>
            <a:r>
              <a:rPr lang="en-US" b="1">
                <a:latin typeface="+mn-lt"/>
              </a:rPr>
              <a:t>o-bey</a:t>
            </a:r>
            <a:r>
              <a:rPr lang="en-US" b="0">
                <a:latin typeface="+mn-lt"/>
              </a:rPr>
              <a:t>, </a:t>
            </a:r>
            <a:r>
              <a:rPr lang="en-US" b="1">
                <a:latin typeface="+mn-lt"/>
              </a:rPr>
              <a:t>obey</a:t>
            </a:r>
            <a:r>
              <a:rPr lang="en-US">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ey</a:t>
            </a:r>
            <a:r>
              <a:rPr lang="en-US">
                <a:latin typeface="+mn-lt"/>
              </a:rPr>
              <a:t> saying /ē/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support your students by covering the relevant parts of the word while they read each syllable. </a:t>
            </a:r>
          </a:p>
          <a:p>
            <a:endParaRPr lang="en-AU"/>
          </a:p>
        </p:txBody>
      </p:sp>
      <p:sp>
        <p:nvSpPr>
          <p:cNvPr id="4" name="Slide Number Placeholder 3">
            <a:extLst>
              <a:ext uri="{FF2B5EF4-FFF2-40B4-BE49-F238E27FC236}">
                <a16:creationId xmlns:a16="http://schemas.microsoft.com/office/drawing/2014/main" id="{CD7BBC1B-E485-FC8A-0117-C687ADE2666E}"/>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762093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US"/>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i="0" kern="1200">
                <a:effectLst/>
                <a:latin typeface="+mn-lt"/>
                <a:ea typeface="Times New Roman" panose="02020603050405020304" pitchFamily="18" charset="0"/>
              </a:rPr>
              <a:t>Lots of people attended the performance.</a:t>
            </a:r>
            <a:endParaRPr lang="en-US" sz="1200" b="1" i="0" kern="1200">
              <a:effectLst/>
              <a:latin typeface="+mn-lt"/>
              <a:ea typeface="Times New Roman" panose="02020603050405020304" pitchFamily="18" charset="0"/>
              <a:cs typeface="Calibri"/>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a:effectLst/>
                <a:latin typeface="+mn-lt"/>
                <a:ea typeface="Times New Roman" panose="02020603050405020304" pitchFamily="18" charset="0"/>
                <a:cs typeface="Calibri" panose="020F0502020204030204" pitchFamily="34" charset="0"/>
              </a:rPr>
              <a:t>p/</a:t>
            </a:r>
            <a:r>
              <a:rPr lang="en-AU" sz="1200" b="1" err="1">
                <a:effectLst/>
                <a:latin typeface="+mn-lt"/>
                <a:ea typeface="Times New Roman" panose="02020603050405020304" pitchFamily="18" charset="0"/>
                <a:cs typeface="Calibri" panose="020F0502020204030204" pitchFamily="34" charset="0"/>
              </a:rPr>
              <a:t>eo</a:t>
            </a:r>
            <a:r>
              <a:rPr lang="en-AU" sz="1200" b="1">
                <a:effectLst/>
                <a:latin typeface="+mn-lt"/>
                <a:ea typeface="Times New Roman" panose="02020603050405020304" pitchFamily="18" charset="0"/>
                <a:cs typeface="Calibri" panose="020F0502020204030204" pitchFamily="34" charset="0"/>
              </a:rPr>
              <a:t>/p/</a:t>
            </a:r>
            <a:r>
              <a:rPr lang="en-AU" sz="400" b="1">
                <a:effectLst/>
                <a:latin typeface="Calibri" panose="020F0502020204030204" pitchFamily="34" charset="0"/>
                <a:ea typeface="Calibri" panose="020F0502020204030204" pitchFamily="34" charset="0"/>
                <a:cs typeface="Calibri" panose="020F0502020204030204" pitchFamily="34" charset="0"/>
              </a:rPr>
              <a:t>Ə</a:t>
            </a:r>
            <a:r>
              <a:rPr lang="en-AU" sz="1200" b="1">
                <a:effectLst/>
                <a:latin typeface="+mn-lt"/>
                <a:ea typeface="Times New Roman" panose="02020603050405020304" pitchFamily="18" charset="0"/>
                <a:cs typeface="Calibri" panose="020F0502020204030204" pitchFamily="34" charset="0"/>
              </a:rPr>
              <a:t>/l</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a:t>
            </a:r>
            <a:r>
              <a:rPr lang="en-AU" sz="1200" u="sng">
                <a:effectLst/>
                <a:latin typeface="+mn-lt"/>
                <a:ea typeface="Times New Roman" panose="02020603050405020304" pitchFamily="18" charset="0"/>
                <a:cs typeface="Calibri" panose="020F0502020204030204" pitchFamily="34" charset="0"/>
              </a:rPr>
              <a:t>four</a:t>
            </a:r>
            <a:r>
              <a:rPr lang="en-AU" sz="1200">
                <a:effectLst/>
                <a:latin typeface="+mn-lt"/>
                <a:ea typeface="Times New Roman" panose="02020603050405020304" pitchFamily="18" charset="0"/>
                <a:cs typeface="Calibri" panose="020F0502020204030204" pitchFamily="34" charset="0"/>
              </a:rPr>
              <a:t>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r>
              <a:rPr lang="en-AU" sz="1200" b="1">
                <a:effectLst/>
                <a:latin typeface="+mn-lt"/>
                <a:ea typeface="Times New Roman" panose="02020603050405020304" pitchFamily="18" charset="0"/>
                <a:cs typeface="Calibri" panose="020F0502020204030204" pitchFamily="34" charset="0"/>
              </a:rPr>
              <a:t>p, </a:t>
            </a:r>
            <a:r>
              <a:rPr lang="en-AU" sz="1200" b="1" err="1">
                <a:effectLst/>
                <a:latin typeface="+mn-lt"/>
                <a:ea typeface="Times New Roman" panose="02020603050405020304" pitchFamily="18" charset="0"/>
                <a:cs typeface="Calibri" panose="020F0502020204030204" pitchFamily="34" charset="0"/>
              </a:rPr>
              <a:t>eo</a:t>
            </a:r>
            <a:r>
              <a:rPr lang="en-AU" sz="1200" b="1">
                <a:effectLst/>
                <a:latin typeface="+mn-lt"/>
                <a:ea typeface="Times New Roman" panose="02020603050405020304" pitchFamily="18" charset="0"/>
                <a:cs typeface="Calibri" panose="020F0502020204030204" pitchFamily="34" charset="0"/>
              </a:rPr>
              <a:t>, p, le</a:t>
            </a:r>
            <a:r>
              <a:rPr lang="en-AU" sz="1200" b="0">
                <a:effectLst/>
                <a:latin typeface="+mn-lt"/>
                <a:ea typeface="Times New Roman" panose="02020603050405020304" pitchFamily="18" charset="0"/>
                <a:cs typeface="Calibri" panose="020F0502020204030204" pitchFamily="34" charset="0"/>
              </a:rPr>
              <a:t>)</a:t>
            </a:r>
            <a:r>
              <a:rPr lang="en-AU" sz="1200">
                <a:effectLst/>
                <a:latin typeface="+mn-lt"/>
                <a:ea typeface="Times New Roman" panose="02020603050405020304" pitchFamily="18" charset="0"/>
                <a:cs typeface="Calibri" panose="020F0502020204030204" pitchFamily="34" charset="0"/>
              </a:rPr>
              <a:t>.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Explain that the </a:t>
            </a:r>
            <a:r>
              <a:rPr lang="en-AU" sz="1200" b="1">
                <a:effectLst/>
                <a:latin typeface="+mn-lt"/>
                <a:ea typeface="Times New Roman" panose="02020603050405020304" pitchFamily="18" charset="0"/>
                <a:cs typeface="Calibri" panose="020F0502020204030204" pitchFamily="34" charset="0"/>
              </a:rPr>
              <a:t>l</a:t>
            </a:r>
            <a:r>
              <a:rPr lang="en-AU" sz="1200" b="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silent final e </a:t>
            </a:r>
            <a:r>
              <a:rPr lang="en-AU" sz="1200" b="0">
                <a:effectLst/>
                <a:latin typeface="+mn-lt"/>
                <a:ea typeface="Times New Roman" panose="02020603050405020304" pitchFamily="18" charset="0"/>
                <a:cs typeface="Calibri" panose="020F0502020204030204" pitchFamily="34" charset="0"/>
              </a:rPr>
              <a:t>sit on one line together because the</a:t>
            </a:r>
            <a:r>
              <a:rPr lang="en-AU" sz="1200" b="1">
                <a:effectLst/>
                <a:latin typeface="+mn-lt"/>
                <a:ea typeface="Times New Roman" panose="02020603050405020304" pitchFamily="18" charset="0"/>
                <a:cs typeface="Calibri" panose="020F0502020204030204" pitchFamily="34" charset="0"/>
              </a:rPr>
              <a:t> l </a:t>
            </a:r>
            <a:r>
              <a:rPr lang="en-AU" sz="1200" b="0">
                <a:effectLst/>
                <a:latin typeface="+mn-lt"/>
                <a:ea typeface="Times New Roman" panose="02020603050405020304" pitchFamily="18" charset="0"/>
                <a:cs typeface="Calibri" panose="020F0502020204030204" pitchFamily="34" charset="0"/>
              </a:rPr>
              <a:t>and the </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 are working together in this word.</a:t>
            </a:r>
            <a:endParaRPr lang="en-AU" sz="1200" b="1">
              <a:effectLst/>
              <a:latin typeface="+mn-lt"/>
              <a:ea typeface="Times New Roman" panose="02020603050405020304" pitchFamily="18" charset="0"/>
              <a:cs typeface="Calibri" panose="020F0502020204030204" pitchFamily="34"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buFont typeface="Courier New" panose="02070309020205020404" pitchFamily="49" charset="0"/>
              <a:buChar char="o"/>
            </a:pPr>
            <a:r>
              <a:rPr lang="en-AU" sz="1200">
                <a:effectLst/>
                <a:latin typeface="+mn-lt"/>
                <a:ea typeface="Times New Roman" panose="02020603050405020304" pitchFamily="18" charset="0"/>
                <a:cs typeface="Calibri" panose="020F0502020204030204" pitchFamily="34" charset="0"/>
              </a:rPr>
              <a:t>the letters </a:t>
            </a:r>
            <a:r>
              <a:rPr lang="en-AU" sz="1200" b="1" err="1">
                <a:effectLst/>
                <a:latin typeface="+mn-lt"/>
                <a:ea typeface="Times New Roman" panose="02020603050405020304" pitchFamily="18" charset="0"/>
                <a:cs typeface="Calibri" panose="020F0502020204030204" pitchFamily="34" charset="0"/>
              </a:rPr>
              <a:t>eo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people</a:t>
            </a:r>
            <a:r>
              <a:rPr lang="en-AU" sz="1200" b="0">
                <a:effectLst/>
                <a:latin typeface="+mn-lt"/>
                <a:ea typeface="Times New Roman" panose="02020603050405020304" pitchFamily="18" charset="0"/>
                <a:cs typeface="Calibri" panose="020F0502020204030204" pitchFamily="34" charset="0"/>
              </a:rPr>
              <a:t> saying /ē/</a:t>
            </a:r>
          </a:p>
          <a:p>
            <a:pPr marL="630000" marR="0" lvl="1" indent="-172800" algn="l" defTabSz="914400" rtl="0" eaLnBrk="1" fontAlgn="auto" latinLnBrk="0" hangingPunct="1">
              <a:lnSpc>
                <a:spcPct val="106000"/>
              </a:lnSpc>
              <a:spcBef>
                <a:spcPts val="0"/>
              </a:spcBef>
              <a:spcAft>
                <a:spcPts val="0"/>
              </a:spcAft>
              <a:buClrTx/>
              <a:buSzTx/>
              <a:buFont typeface="Courier New" panose="02070309020205020404" pitchFamily="49" charset="0"/>
              <a:buChar char="o"/>
              <a:tabLst/>
              <a:defRPr/>
            </a:pPr>
            <a:r>
              <a:rPr lang="en-AU" sz="1200" b="0">
                <a:effectLst/>
                <a:latin typeface="+mn-lt"/>
                <a:ea typeface="Times New Roman" panose="02020603050405020304" pitchFamily="18" charset="0"/>
                <a:cs typeface="Calibri" panose="020F0502020204030204" pitchFamily="34" charset="0"/>
              </a:rPr>
              <a:t>the letter </a:t>
            </a:r>
            <a:r>
              <a:rPr lang="en-AU" sz="1200" b="1">
                <a:effectLst/>
                <a:latin typeface="+mn-lt"/>
                <a:ea typeface="Times New Roman" panose="02020603050405020304" pitchFamily="18" charset="0"/>
                <a:cs typeface="Calibri" panose="020F0502020204030204" pitchFamily="34" charset="0"/>
              </a:rPr>
              <a:t>l </a:t>
            </a:r>
            <a:r>
              <a:rPr lang="en-AU" sz="1200" b="0">
                <a:effectLst/>
                <a:latin typeface="+mn-lt"/>
                <a:ea typeface="Times New Roman" panose="02020603050405020304" pitchFamily="18" charset="0"/>
                <a:cs typeface="Calibri" panose="020F0502020204030204" pitchFamily="34" charset="0"/>
              </a:rPr>
              <a:t>saying the sounds /</a:t>
            </a:r>
            <a:r>
              <a:rPr lang="en-AU" sz="1200" b="0">
                <a:effectLst/>
                <a:latin typeface="Calibri" panose="020F0502020204030204" pitchFamily="34" charset="0"/>
                <a:ea typeface="Calibri" panose="020F0502020204030204" pitchFamily="34" charset="0"/>
                <a:cs typeface="Calibri" panose="020F0502020204030204" pitchFamily="34" charset="0"/>
              </a:rPr>
              <a:t>Ə/*, /l/ before a</a:t>
            </a:r>
            <a:r>
              <a:rPr lang="en-AU" sz="1200" b="1">
                <a:effectLst/>
                <a:latin typeface="+mn-lt"/>
                <a:ea typeface="Times New Roman" panose="02020603050405020304" pitchFamily="18" charset="0"/>
                <a:cs typeface="Calibri" panose="020F0502020204030204" pitchFamily="34" charset="0"/>
              </a:rPr>
              <a:t> silent final e </a:t>
            </a:r>
            <a:r>
              <a:rPr lang="en-AU" sz="1200" b="0">
                <a:effectLst/>
                <a:latin typeface="+mn-lt"/>
                <a:ea typeface="Times New Roman" panose="02020603050405020304" pitchFamily="18" charset="0"/>
                <a:cs typeface="Calibri" panose="020F0502020204030204" pitchFamily="34" charset="0"/>
              </a:rPr>
              <a:t>(circle </a:t>
            </a:r>
            <a:r>
              <a:rPr lang="en-AU" sz="1200" b="1">
                <a:effectLst/>
                <a:latin typeface="+mn-lt"/>
                <a:ea typeface="Times New Roman" panose="02020603050405020304" pitchFamily="18" charset="0"/>
                <a:cs typeface="Calibri" panose="020F0502020204030204" pitchFamily="34" charset="0"/>
              </a:rPr>
              <a:t>le</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p-</a:t>
            </a:r>
            <a:r>
              <a:rPr lang="en-AU" sz="1200" b="1" i="1" kern="0" err="1">
                <a:effectLst/>
                <a:latin typeface="+mn-lt"/>
                <a:ea typeface="Times New Roman" panose="02020603050405020304" pitchFamily="18" charset="0"/>
              </a:rPr>
              <a:t>eo</a:t>
            </a:r>
            <a:r>
              <a:rPr lang="en-AU" sz="1200" b="1" i="1" kern="0">
                <a:effectLst/>
                <a:latin typeface="+mn-lt"/>
                <a:ea typeface="Times New Roman" panose="02020603050405020304" pitchFamily="18" charset="0"/>
              </a:rPr>
              <a:t>-p-le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people</a:t>
            </a:r>
            <a:r>
              <a:rPr lang="en-AU" sz="1200" kern="0">
                <a:effectLst/>
                <a:latin typeface="+mn-lt"/>
                <a:ea typeface="Times New Roman" panose="02020603050405020304" pitchFamily="18" charset="0"/>
              </a:rPr>
              <a:t>.</a:t>
            </a:r>
            <a:endParaRPr lang="en-US" sz="1200" kern="0">
              <a:effectLst/>
              <a:latin typeface="+mn-lt"/>
              <a:ea typeface="Times New Roman" panose="02020603050405020304" pitchFamily="18" charset="0"/>
            </a:endParaRPr>
          </a:p>
          <a:p>
            <a:pPr marL="172800" lvl="0" indent="-172800">
              <a:lnSpc>
                <a:spcPct val="106000"/>
              </a:lnSpc>
              <a:buFont typeface="+mj-lt"/>
              <a:buAutoNum type="arabicPeriod"/>
            </a:pPr>
            <a:endParaRPr lang="en-US" sz="1200" kern="0">
              <a:effectLst/>
              <a:latin typeface="+mn-lt"/>
              <a:ea typeface="Times New Roman" panose="02020603050405020304" pitchFamily="18" charset="0"/>
            </a:endParaRPr>
          </a:p>
          <a:p>
            <a:pPr marL="0" lvl="0" indent="0">
              <a:lnSpc>
                <a:spcPct val="106000"/>
              </a:lnSpc>
              <a:buFont typeface="+mj-lt"/>
              <a:buNone/>
            </a:pPr>
            <a:r>
              <a:rPr lang="en-US" sz="1200" kern="0">
                <a:effectLst/>
                <a:latin typeface="+mn-lt"/>
                <a:ea typeface="Times New Roman" panose="02020603050405020304" pitchFamily="18" charset="0"/>
              </a:rPr>
              <a:t>*You may explain to students that:</a:t>
            </a:r>
          </a:p>
          <a:p>
            <a:pPr marL="171450" lvl="0" indent="-171450">
              <a:lnSpc>
                <a:spcPct val="106000"/>
              </a:lnSpc>
              <a:buFont typeface="Arial" panose="020B0604020202020204" pitchFamily="34" charset="0"/>
              <a:buChar char="•"/>
            </a:pPr>
            <a:r>
              <a:rPr lang="en-US" sz="1200" kern="0">
                <a:effectLst/>
                <a:latin typeface="+mn-lt"/>
                <a:ea typeface="Times New Roman" panose="02020603050405020304" pitchFamily="18" charset="0"/>
              </a:rPr>
              <a:t>the schwa sound before the sound /l/ in </a:t>
            </a:r>
            <a:r>
              <a:rPr lang="en-US" sz="1200" b="1" kern="0">
                <a:effectLst/>
                <a:latin typeface="+mn-lt"/>
                <a:ea typeface="Times New Roman" panose="02020603050405020304" pitchFamily="18" charset="0"/>
              </a:rPr>
              <a:t>people </a:t>
            </a:r>
            <a:r>
              <a:rPr lang="en-US" sz="1200" kern="0">
                <a:effectLst/>
                <a:latin typeface="+mn-lt"/>
                <a:ea typeface="Times New Roman" panose="02020603050405020304" pitchFamily="18" charset="0"/>
              </a:rPr>
              <a:t>is said very quickly and is hard to notice</a:t>
            </a:r>
          </a:p>
          <a:p>
            <a:pPr marL="171450" lvl="0" indent="-171450">
              <a:lnSpc>
                <a:spcPct val="106000"/>
              </a:lnSpc>
              <a:buFont typeface="Arial" panose="020B0604020202020204" pitchFamily="34" charset="0"/>
              <a:buChar char="•"/>
            </a:pPr>
            <a:r>
              <a:rPr lang="en-US" sz="1200" kern="0">
                <a:effectLst/>
                <a:latin typeface="+mn-lt"/>
                <a:ea typeface="Times New Roman" panose="02020603050405020304" pitchFamily="18" charset="0"/>
              </a:rPr>
              <a:t>feeling the schwa sound in your throat can help to notice it in words that end in </a:t>
            </a:r>
            <a:r>
              <a:rPr lang="en-US" sz="1200" b="1" kern="0">
                <a:effectLst/>
                <a:latin typeface="+mn-lt"/>
                <a:ea typeface="Times New Roman" panose="02020603050405020304" pitchFamily="18" charset="0"/>
              </a:rPr>
              <a:t>le</a:t>
            </a:r>
            <a:r>
              <a:rPr lang="en-US" sz="1200" kern="0">
                <a:effectLst/>
                <a:latin typeface="+mn-lt"/>
                <a:ea typeface="Times New Roman" panose="02020603050405020304" pitchFamily="18" charset="0"/>
              </a:rPr>
              <a:t>, like </a:t>
            </a:r>
            <a:r>
              <a:rPr lang="en-US" sz="1200" b="1" kern="0">
                <a:effectLst/>
                <a:latin typeface="+mn-lt"/>
                <a:ea typeface="Times New Roman" panose="02020603050405020304" pitchFamily="18" charset="0"/>
              </a:rPr>
              <a:t>people</a:t>
            </a:r>
            <a:r>
              <a:rPr lang="en-US" sz="1200" kern="0">
                <a:effectLst/>
                <a:latin typeface="+mn-lt"/>
                <a:ea typeface="Times New Roman" panose="02020603050405020304" pitchFamily="18" charset="0"/>
              </a:rPr>
              <a:t> </a:t>
            </a:r>
          </a:p>
          <a:p>
            <a:pPr marL="171450" lvl="0" indent="-171450">
              <a:lnSpc>
                <a:spcPct val="106000"/>
              </a:lnSpc>
              <a:buFont typeface="Arial" panose="020B0604020202020204" pitchFamily="34" charset="0"/>
              <a:buChar char="•"/>
            </a:pPr>
            <a:r>
              <a:rPr lang="en-US" sz="1200" kern="0">
                <a:effectLst/>
                <a:latin typeface="+mn-lt"/>
                <a:ea typeface="Times New Roman" panose="02020603050405020304" pitchFamily="18" charset="0"/>
              </a:rPr>
              <a:t>the most important thing to remember in this lesson is that </a:t>
            </a:r>
            <a:r>
              <a:rPr lang="en-US" sz="1200" b="1" kern="0">
                <a:effectLst/>
                <a:latin typeface="+mn-lt"/>
                <a:ea typeface="Times New Roman" panose="02020603050405020304" pitchFamily="18" charset="0"/>
              </a:rPr>
              <a:t>people</a:t>
            </a:r>
            <a:r>
              <a:rPr lang="en-US" sz="1200" kern="0">
                <a:effectLst/>
                <a:latin typeface="+mn-lt"/>
                <a:ea typeface="Times New Roman" panose="02020603050405020304" pitchFamily="18" charset="0"/>
              </a:rPr>
              <a:t> ends in the spelling </a:t>
            </a:r>
            <a:r>
              <a:rPr lang="en-US" sz="1200" b="1" kern="0">
                <a:effectLst/>
                <a:latin typeface="+mn-lt"/>
                <a:ea typeface="Times New Roman" panose="02020603050405020304" pitchFamily="18" charset="0"/>
              </a:rPr>
              <a:t>le</a:t>
            </a:r>
            <a:r>
              <a:rPr lang="en-US" sz="1200" b="0" kern="0">
                <a:effectLst/>
                <a:latin typeface="+mn-lt"/>
                <a:ea typeface="Times New Roman" panose="02020603050405020304" pitchFamily="18" charset="0"/>
              </a:rPr>
              <a:t>.</a:t>
            </a:r>
            <a:endParaRPr lang="en-AU" sz="1200" b="0" kern="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175358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a:effectLst/>
                <a:latin typeface="+mn-lt"/>
                <a:ea typeface="Times New Roman" panose="02020603050405020304" pitchFamily="18" charset="0"/>
                <a:cs typeface="Calibri" panose="020F0502020204030204" pitchFamily="34" charset="0"/>
              </a:rPr>
              <a:t>p/</a:t>
            </a:r>
            <a:r>
              <a:rPr lang="en-AU" sz="1200" b="1" err="1">
                <a:effectLst/>
                <a:latin typeface="+mn-lt"/>
                <a:ea typeface="Times New Roman" panose="02020603050405020304" pitchFamily="18" charset="0"/>
                <a:cs typeface="Calibri" panose="020F0502020204030204" pitchFamily="34" charset="0"/>
              </a:rPr>
              <a:t>eo</a:t>
            </a:r>
            <a:r>
              <a:rPr lang="en-AU" sz="1200" b="1">
                <a:effectLst/>
                <a:latin typeface="+mn-lt"/>
                <a:ea typeface="Times New Roman" panose="02020603050405020304" pitchFamily="18" charset="0"/>
                <a:cs typeface="Calibri" panose="020F0502020204030204" pitchFamily="34" charset="0"/>
              </a:rPr>
              <a:t>/p/</a:t>
            </a:r>
            <a:r>
              <a:rPr lang="en-AU" sz="400" b="1">
                <a:effectLst/>
                <a:latin typeface="Calibri" panose="020F0502020204030204" pitchFamily="34" charset="0"/>
                <a:ea typeface="Calibri" panose="020F0502020204030204" pitchFamily="34" charset="0"/>
                <a:cs typeface="Calibri" panose="020F0502020204030204" pitchFamily="34" charset="0"/>
              </a:rPr>
              <a:t>Ə</a:t>
            </a:r>
            <a:r>
              <a:rPr lang="en-AU" sz="1200" b="1">
                <a:effectLst/>
                <a:latin typeface="+mn-lt"/>
                <a:ea typeface="Times New Roman" panose="02020603050405020304" pitchFamily="18" charset="0"/>
                <a:cs typeface="Calibri" panose="020F0502020204030204" pitchFamily="34" charset="0"/>
              </a:rPr>
              <a:t>/l</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a:t>
            </a:r>
            <a:r>
              <a:rPr lang="en-AU" sz="1200" u="sng">
                <a:effectLst/>
                <a:latin typeface="+mn-lt"/>
                <a:ea typeface="Times New Roman" panose="02020603050405020304" pitchFamily="18" charset="0"/>
                <a:cs typeface="Calibri" panose="020F0502020204030204" pitchFamily="34" charset="0"/>
              </a:rPr>
              <a:t>four</a:t>
            </a:r>
            <a:r>
              <a:rPr lang="en-AU" sz="1200">
                <a:effectLst/>
                <a:latin typeface="+mn-lt"/>
                <a:ea typeface="Times New Roman" panose="02020603050405020304" pitchFamily="18" charset="0"/>
                <a:cs typeface="Calibri" panose="020F0502020204030204" pitchFamily="34" charset="0"/>
              </a:rPr>
              <a:t>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 remembering to place </a:t>
            </a:r>
            <a:r>
              <a:rPr lang="en-AU" sz="1200" b="1">
                <a:effectLst/>
                <a:latin typeface="+mn-lt"/>
                <a:ea typeface="Times New Roman" panose="02020603050405020304" pitchFamily="18" charset="0"/>
                <a:cs typeface="Calibri" panose="020F0502020204030204" pitchFamily="34" charset="0"/>
              </a:rPr>
              <a:t>le</a:t>
            </a:r>
            <a:r>
              <a:rPr lang="en-AU" sz="1200">
                <a:effectLst/>
                <a:latin typeface="+mn-lt"/>
                <a:ea typeface="Times New Roman" panose="02020603050405020304" pitchFamily="18" charset="0"/>
                <a:cs typeface="Calibri" panose="020F0502020204030204" pitchFamily="34" charset="0"/>
              </a:rPr>
              <a:t> on the final line together.</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buFont typeface="Courier New" panose="02070309020205020404" pitchFamily="49" charset="0"/>
              <a:buChar char="o"/>
            </a:pPr>
            <a:r>
              <a:rPr lang="en-AU" sz="1200">
                <a:effectLst/>
                <a:latin typeface="+mn-lt"/>
                <a:ea typeface="Times New Roman" panose="02020603050405020304" pitchFamily="18" charset="0"/>
                <a:cs typeface="Calibri" panose="020F0502020204030204" pitchFamily="34" charset="0"/>
              </a:rPr>
              <a:t>the letters </a:t>
            </a:r>
            <a:r>
              <a:rPr lang="en-AU" sz="1200" b="1" err="1">
                <a:effectLst/>
                <a:latin typeface="+mn-lt"/>
                <a:ea typeface="Times New Roman" panose="02020603050405020304" pitchFamily="18" charset="0"/>
                <a:cs typeface="Calibri" panose="020F0502020204030204" pitchFamily="34" charset="0"/>
              </a:rPr>
              <a:t>eo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 people saying /ē/</a:t>
            </a:r>
          </a:p>
          <a:p>
            <a:pPr marL="630000" marR="0" lvl="1" indent="-172800" algn="l" defTabSz="914400" rtl="0" eaLnBrk="1" fontAlgn="auto" latinLnBrk="0" hangingPunct="1">
              <a:lnSpc>
                <a:spcPct val="106000"/>
              </a:lnSpc>
              <a:spcBef>
                <a:spcPts val="0"/>
              </a:spcBef>
              <a:spcAft>
                <a:spcPts val="0"/>
              </a:spcAft>
              <a:buClrTx/>
              <a:buSzTx/>
              <a:buFont typeface="Courier New" panose="02070309020205020404" pitchFamily="49" charset="0"/>
              <a:buChar char="o"/>
              <a:tabLst/>
              <a:defRPr/>
            </a:pPr>
            <a:r>
              <a:rPr lang="en-AU" sz="1200" b="0">
                <a:effectLst/>
                <a:latin typeface="+mn-lt"/>
                <a:ea typeface="Times New Roman" panose="02020603050405020304" pitchFamily="18" charset="0"/>
                <a:cs typeface="Calibri" panose="020F0502020204030204" pitchFamily="34" charset="0"/>
              </a:rPr>
              <a:t>the letter </a:t>
            </a:r>
            <a:r>
              <a:rPr lang="en-AU" sz="1200" b="1">
                <a:effectLst/>
                <a:latin typeface="+mn-lt"/>
                <a:ea typeface="Times New Roman" panose="02020603050405020304" pitchFamily="18" charset="0"/>
                <a:cs typeface="Calibri" panose="020F0502020204030204" pitchFamily="34" charset="0"/>
              </a:rPr>
              <a:t>l </a:t>
            </a:r>
            <a:r>
              <a:rPr lang="en-AU" sz="1200" b="0">
                <a:effectLst/>
                <a:latin typeface="+mn-lt"/>
                <a:ea typeface="Times New Roman" panose="02020603050405020304" pitchFamily="18" charset="0"/>
                <a:cs typeface="Calibri" panose="020F0502020204030204" pitchFamily="34" charset="0"/>
              </a:rPr>
              <a:t>saying the sounds /</a:t>
            </a:r>
            <a:r>
              <a:rPr lang="en-AU" sz="1200" b="0">
                <a:effectLst/>
                <a:latin typeface="Calibri" panose="020F0502020204030204" pitchFamily="34" charset="0"/>
                <a:ea typeface="Calibri" panose="020F0502020204030204" pitchFamily="34" charset="0"/>
                <a:cs typeface="Calibri" panose="020F0502020204030204" pitchFamily="34" charset="0"/>
              </a:rPr>
              <a:t>Ə/, /l/ before a</a:t>
            </a:r>
            <a:r>
              <a:rPr lang="en-AU" sz="1200" b="1">
                <a:effectLst/>
                <a:latin typeface="+mn-lt"/>
                <a:ea typeface="Times New Roman" panose="02020603050405020304" pitchFamily="18" charset="0"/>
                <a:cs typeface="Calibri" panose="020F0502020204030204" pitchFamily="34" charset="0"/>
              </a:rPr>
              <a:t> silent final e </a:t>
            </a:r>
            <a:r>
              <a:rPr lang="en-AU" sz="1200" b="0">
                <a:effectLst/>
                <a:latin typeface="+mn-lt"/>
                <a:ea typeface="Times New Roman" panose="02020603050405020304" pitchFamily="18" charset="0"/>
                <a:cs typeface="Calibri" panose="020F0502020204030204" pitchFamily="34" charset="0"/>
              </a:rPr>
              <a:t>(circle </a:t>
            </a:r>
            <a:r>
              <a:rPr lang="en-AU" sz="1200" b="1">
                <a:effectLst/>
                <a:latin typeface="+mn-lt"/>
                <a:ea typeface="Times New Roman" panose="02020603050405020304" pitchFamily="18" charset="0"/>
                <a:cs typeface="Calibri" panose="020F0502020204030204" pitchFamily="34" charset="0"/>
              </a:rPr>
              <a:t>le</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p-</a:t>
            </a:r>
            <a:r>
              <a:rPr lang="en-AU" sz="1200" b="1" i="1" kern="0" err="1">
                <a:effectLst/>
                <a:latin typeface="+mn-lt"/>
                <a:ea typeface="Times New Roman" panose="02020603050405020304" pitchFamily="18" charset="0"/>
              </a:rPr>
              <a:t>eo</a:t>
            </a:r>
            <a:r>
              <a:rPr lang="en-AU" sz="1200" b="1" i="1" kern="0">
                <a:effectLst/>
                <a:latin typeface="+mn-lt"/>
                <a:ea typeface="Times New Roman" panose="02020603050405020304" pitchFamily="18" charset="0"/>
              </a:rPr>
              <a:t>-p-le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people</a:t>
            </a:r>
            <a:r>
              <a:rPr lang="en-AU" sz="1200" kern="0">
                <a:effectLst/>
                <a:latin typeface="+mn-lt"/>
                <a:ea typeface="Times New Roman" panose="02020603050405020304" pitchFamily="18" charset="0"/>
              </a:rPr>
              <a:t>.</a:t>
            </a:r>
          </a:p>
          <a:p>
            <a:pPr marL="172800" lvl="0" indent="-172800">
              <a:lnSpc>
                <a:spcPct val="106000"/>
              </a:lnSpc>
              <a:buFont typeface="+mj-lt"/>
              <a:buAutoNum type="arabicPeriod"/>
            </a:pPr>
            <a:endParaRPr lang="en-AU"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337332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p-</a:t>
            </a:r>
            <a:r>
              <a:rPr lang="en-US" sz="1200" b="1" kern="1200" err="1">
                <a:solidFill>
                  <a:schemeClr val="tx1"/>
                </a:solidFill>
                <a:latin typeface="+mn-lt"/>
                <a:ea typeface="+mn-ea"/>
                <a:cs typeface="+mn-cs"/>
              </a:rPr>
              <a:t>eo</a:t>
            </a:r>
            <a:r>
              <a:rPr lang="en-US" sz="1200" b="1" kern="1200">
                <a:solidFill>
                  <a:schemeClr val="tx1"/>
                </a:solidFill>
                <a:latin typeface="+mn-lt"/>
                <a:ea typeface="+mn-ea"/>
                <a:cs typeface="+mn-cs"/>
              </a:rPr>
              <a:t>-p-le </a:t>
            </a:r>
            <a:r>
              <a:rPr lang="en-US" sz="1200" b="0" kern="1200">
                <a:solidFill>
                  <a:schemeClr val="tx1"/>
                </a:solidFill>
                <a:latin typeface="+mn-lt"/>
                <a:ea typeface="+mn-ea"/>
                <a:cs typeface="+mn-cs"/>
              </a:rPr>
              <a:t>spells </a:t>
            </a:r>
            <a:r>
              <a:rPr lang="en-US" sz="1200" b="1" kern="1200">
                <a:solidFill>
                  <a:schemeClr val="tx1"/>
                </a:solidFill>
                <a:latin typeface="+mn-lt"/>
                <a:ea typeface="+mn-ea"/>
                <a:cs typeface="+mn-cs"/>
              </a:rPr>
              <a:t>people</a:t>
            </a:r>
            <a:endParaRPr lang="en-US" sz="1200" b="0" kern="1200">
              <a:solidFill>
                <a:schemeClr val="tx1"/>
              </a:solidFill>
              <a:latin typeface="+mn-lt"/>
              <a:ea typeface="+mn-ea"/>
              <a:cs typeface="+mn-cs"/>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trying</a:t>
            </a:r>
            <a:r>
              <a:rPr lang="en-US" b="0">
                <a:latin typeface="+mn-lt"/>
              </a:rPr>
              <a:t> /</a:t>
            </a:r>
            <a:r>
              <a:rPr lang="en-US" b="0">
                <a:latin typeface="Calibri" panose="020F0502020204030204" pitchFamily="34" charset="0"/>
                <a:ea typeface="Calibri" panose="020F0502020204030204" pitchFamily="34" charset="0"/>
                <a:cs typeface="Calibri" panose="020F0502020204030204" pitchFamily="34" charset="0"/>
              </a:rPr>
              <a:t>ē</a:t>
            </a:r>
            <a:r>
              <a:rPr lang="en-US" b="0">
                <a:latin typeface="+mn-lt"/>
                <a:cs typeface="Arial" panose="020B0604020202020204" pitchFamily="34" charset="0"/>
              </a:rPr>
              <a:t>/ (the most common sound) first, then </a:t>
            </a:r>
            <a:r>
              <a:rPr lang="en-US">
                <a:latin typeface="+mn-lt"/>
              </a:rPr>
              <a:t>/ā/</a:t>
            </a:r>
            <a:r>
              <a:rPr lang="en-US" b="0">
                <a:latin typeface="+mn-lt"/>
                <a:cs typeface="Calibri" panose="020F0502020204030204" pitchFamily="34" charset="0"/>
              </a:rPr>
              <a:t> as needed</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appropriate</a:t>
            </a:r>
            <a:r>
              <a:rPr lang="en-US" sz="1200" b="1">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US" sz="1200" b="1" i="1" kern="1200">
                <a:solidFill>
                  <a:schemeClr val="tx1"/>
                </a:solidFill>
                <a:latin typeface="+mn-lt"/>
                <a:ea typeface="+mn-ea"/>
                <a:cs typeface="+mn-cs"/>
              </a:rPr>
              <a:t>p-</a:t>
            </a:r>
            <a:r>
              <a:rPr lang="en-US" sz="1200" b="1" i="1" kern="1200" err="1">
                <a:solidFill>
                  <a:schemeClr val="tx1"/>
                </a:solidFill>
                <a:latin typeface="+mn-lt"/>
                <a:ea typeface="+mn-ea"/>
                <a:cs typeface="+mn-cs"/>
              </a:rPr>
              <a:t>eo</a:t>
            </a:r>
            <a:r>
              <a:rPr lang="en-US" sz="1200" b="1" i="1" kern="1200">
                <a:solidFill>
                  <a:schemeClr val="tx1"/>
                </a:solidFill>
                <a:latin typeface="+mn-lt"/>
                <a:ea typeface="+mn-ea"/>
                <a:cs typeface="+mn-cs"/>
              </a:rPr>
              <a:t>-p-le </a:t>
            </a:r>
            <a:r>
              <a:rPr lang="en-US" sz="1200" b="0" i="1" kern="1200">
                <a:solidFill>
                  <a:schemeClr val="tx1"/>
                </a:solidFill>
                <a:latin typeface="+mn-lt"/>
                <a:ea typeface="+mn-ea"/>
                <a:cs typeface="+mn-cs"/>
              </a:rPr>
              <a:t>spells </a:t>
            </a:r>
            <a:r>
              <a:rPr lang="en-US" sz="1200" b="1" i="1" kern="1200">
                <a:solidFill>
                  <a:schemeClr val="tx1"/>
                </a:solidFill>
                <a:latin typeface="+mn-lt"/>
                <a:ea typeface="+mn-ea"/>
                <a:cs typeface="+mn-cs"/>
              </a:rPr>
              <a:t>people</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trying</a:t>
            </a:r>
            <a:r>
              <a:rPr lang="en-US" b="0">
                <a:latin typeface="+mn-lt"/>
              </a:rPr>
              <a:t> /</a:t>
            </a:r>
            <a:r>
              <a:rPr lang="en-US" b="0">
                <a:latin typeface="Calibri" panose="020F0502020204030204" pitchFamily="34" charset="0"/>
                <a:ea typeface="Calibri" panose="020F0502020204030204" pitchFamily="34" charset="0"/>
                <a:cs typeface="Calibri" panose="020F0502020204030204" pitchFamily="34" charset="0"/>
              </a:rPr>
              <a:t>ē</a:t>
            </a:r>
            <a:r>
              <a:rPr lang="en-US" b="0">
                <a:latin typeface="+mn-lt"/>
                <a:cs typeface="Arial" panose="020B0604020202020204" pitchFamily="34" charset="0"/>
              </a:rPr>
              <a:t>/ (the most common sound) first, then </a:t>
            </a:r>
            <a:r>
              <a:rPr lang="en-US">
                <a:latin typeface="+mn-lt"/>
              </a:rPr>
              <a:t>/ā/</a:t>
            </a:r>
            <a:r>
              <a:rPr lang="en-US" b="0">
                <a:latin typeface="+mn-lt"/>
                <a:cs typeface="Calibri" panose="020F0502020204030204" pitchFamily="34" charset="0"/>
              </a:rPr>
              <a:t> as needed</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The judge conveyed to the people that the jockey did not obey the rules and could not ride in the race.  </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err="1">
                <a:latin typeface="+mn-lt"/>
              </a:rPr>
              <a:t>ey</a:t>
            </a:r>
            <a:r>
              <a:rPr lang="en-US" b="1">
                <a:latin typeface="+mn-lt"/>
              </a:rPr>
              <a:t> </a:t>
            </a:r>
            <a:r>
              <a:rPr lang="en-US" b="0">
                <a:latin typeface="+mn-lt"/>
              </a:rPr>
              <a:t>and known and new irregular words</a:t>
            </a:r>
            <a:endParaRPr lang="en-US" b="1">
              <a:latin typeface="+mn-lt"/>
            </a:endParaRPr>
          </a:p>
          <a:p>
            <a:pPr marL="171450" indent="-171450">
              <a:buFont typeface="Arial" panose="020B0604020202020204" pitchFamily="34" charset="0"/>
              <a:buChar char="•"/>
            </a:pPr>
            <a:r>
              <a:rPr lang="en-US">
                <a:latin typeface="+mn-lt"/>
              </a:rPr>
              <a:t>re-reading the whole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ey</a:t>
            </a:r>
            <a:r>
              <a:rPr lang="en-US" b="0" i="0">
                <a:latin typeface="+mn-lt"/>
              </a:rPr>
              <a:t> says </a:t>
            </a:r>
            <a:r>
              <a:rPr lang="en-AU" sz="1200" i="0" kern="1200">
                <a:effectLst/>
                <a:latin typeface="+mn-lt"/>
                <a:ea typeface="Times New Roman" panose="02020603050405020304" pitchFamily="18" charset="0"/>
              </a:rPr>
              <a:t>/ē</a:t>
            </a:r>
            <a:r>
              <a:rPr lang="en-AU" sz="1200" i="0" kern="1200">
                <a:effectLst/>
                <a:latin typeface="+mn-lt"/>
                <a:ea typeface="Calibri" panose="020F0502020204030204" pitchFamily="34" charset="0"/>
                <a:cs typeface="Calibri" panose="020F0502020204030204" pitchFamily="34" charset="0"/>
              </a:rPr>
              <a:t>/ and </a:t>
            </a:r>
            <a:r>
              <a:rPr lang="en-US" sz="1200" b="0" i="0">
                <a:latin typeface="+mn-lt"/>
              </a:rPr>
              <a:t>/</a:t>
            </a:r>
            <a:r>
              <a:rPr lang="en-AU" sz="1200" i="0" kern="1200">
                <a:effectLst/>
                <a:latin typeface="+mn-lt"/>
                <a:ea typeface="Times New Roman" panose="02020603050405020304" pitchFamily="18" charset="0"/>
              </a:rPr>
              <a:t>ā</a:t>
            </a:r>
            <a:r>
              <a:rPr lang="en-US" sz="1200" b="0" i="0">
                <a:latin typeface="+mn-lt"/>
                <a:ea typeface="Calibri" panose="020F0502020204030204" pitchFamily="34" charset="0"/>
                <a:cs typeface="Calibri" panose="020F0502020204030204" pitchFamily="34" charset="0"/>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most common (especially in two-syllable words):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monkey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less common (and mostly in one-syllable words):</a:t>
            </a:r>
            <a:r>
              <a:rPr lang="en-US" sz="1200" b="1" i="0">
                <a:latin typeface="+mn-lt"/>
                <a:ea typeface="Calibri" panose="020F0502020204030204" pitchFamily="34" charset="0"/>
                <a:cs typeface="Arial" panose="020B0604020202020204" pitchFamily="34" charset="0"/>
              </a:rPr>
              <a:t>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/ā</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grey</a:t>
            </a:r>
            <a:endParaRPr lang="en-AU" sz="1200" b="0" i="0" kern="1200">
              <a:effectLst/>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Sentence dictation: </a:t>
            </a:r>
            <a:r>
              <a:rPr lang="en-US" b="1">
                <a:latin typeface="+mn-lt"/>
              </a:rPr>
              <a:t>The people from the valley have a turkey farm and grow barley and parsley.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US">
                <a:latin typeface="+mn-lt"/>
              </a:rPr>
              <a:t> Say the sentence aloud and have students repeat it after you.</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will be spelt using </a:t>
            </a:r>
            <a:r>
              <a:rPr lang="en-AU" b="1" err="1">
                <a:latin typeface="+mn-lt"/>
              </a:rPr>
              <a:t>ey</a:t>
            </a:r>
            <a:endParaRPr lang="en-AU" b="0">
              <a:latin typeface="+mn-lt"/>
            </a:endParaRP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ey</a:t>
            </a:r>
            <a:r>
              <a:rPr lang="en-US" b="0" i="0">
                <a:latin typeface="+mn-lt"/>
              </a:rPr>
              <a:t> says </a:t>
            </a:r>
            <a:r>
              <a:rPr lang="en-AU" sz="1200" i="0" kern="1200">
                <a:effectLst/>
                <a:latin typeface="+mn-lt"/>
                <a:ea typeface="Times New Roman" panose="02020603050405020304" pitchFamily="18" charset="0"/>
              </a:rPr>
              <a:t>/ē</a:t>
            </a:r>
            <a:r>
              <a:rPr lang="en-AU" sz="1200" i="0" kern="1200">
                <a:effectLst/>
                <a:latin typeface="+mn-lt"/>
                <a:ea typeface="Calibri" panose="020F0502020204030204" pitchFamily="34" charset="0"/>
                <a:cs typeface="Calibri" panose="020F0502020204030204" pitchFamily="34" charset="0"/>
              </a:rPr>
              <a:t>/ and </a:t>
            </a:r>
            <a:r>
              <a:rPr lang="en-US" sz="1200" b="0" i="0">
                <a:latin typeface="+mn-lt"/>
              </a:rPr>
              <a:t>/</a:t>
            </a:r>
            <a:r>
              <a:rPr lang="en-AU" sz="1200" i="0" kern="1200">
                <a:effectLst/>
                <a:latin typeface="+mn-lt"/>
                <a:ea typeface="Times New Roman" panose="02020603050405020304" pitchFamily="18" charset="0"/>
              </a:rPr>
              <a:t>ā</a:t>
            </a:r>
            <a:r>
              <a:rPr lang="en-US" sz="1200" b="0" i="0">
                <a:latin typeface="+mn-lt"/>
                <a:ea typeface="Calibri" panose="020F0502020204030204" pitchFamily="34" charset="0"/>
                <a:cs typeface="Calibri" panose="020F0502020204030204" pitchFamily="34" charset="0"/>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most common (especially in two-syllable words):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monkey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ea typeface="Calibri" panose="020F0502020204030204" pitchFamily="34" charset="0"/>
                <a:cs typeface="Arial" panose="020B0604020202020204" pitchFamily="34" charset="0"/>
              </a:rPr>
              <a:t>less common (and mostly in one-syllable words):</a:t>
            </a:r>
            <a:r>
              <a:rPr lang="en-US" sz="1200" b="1" i="0">
                <a:latin typeface="+mn-lt"/>
                <a:ea typeface="Calibri" panose="020F0502020204030204" pitchFamily="34" charset="0"/>
                <a:cs typeface="Arial" panose="020B0604020202020204" pitchFamily="34" charset="0"/>
              </a:rPr>
              <a:t> </a:t>
            </a:r>
            <a:r>
              <a:rPr lang="en-US" sz="1200" b="1" i="0" err="1">
                <a:latin typeface="+mn-lt"/>
                <a:ea typeface="Calibri" panose="020F0502020204030204" pitchFamily="34" charset="0"/>
                <a:cs typeface="Arial" panose="020B0604020202020204" pitchFamily="34" charset="0"/>
              </a:rPr>
              <a:t>ey</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/ā</a:t>
            </a:r>
            <a:r>
              <a:rPr lang="en-AU" sz="1200" i="0" kern="1200">
                <a:effectLst/>
                <a:latin typeface="+mn-lt"/>
                <a:ea typeface="Calibri" panose="020F0502020204030204" pitchFamily="34" charset="0"/>
                <a:cs typeface="Calibri" panose="020F0502020204030204" pitchFamily="34" charset="0"/>
              </a:rPr>
              <a:t>/ as in </a:t>
            </a:r>
            <a:r>
              <a:rPr lang="en-AU" sz="1200" b="1" i="0" kern="1200">
                <a:effectLst/>
                <a:latin typeface="+mn-lt"/>
                <a:ea typeface="Calibri" panose="020F0502020204030204" pitchFamily="34" charset="0"/>
                <a:cs typeface="Calibri" panose="020F0502020204030204" pitchFamily="34" charset="0"/>
              </a:rPr>
              <a:t>grey</a:t>
            </a:r>
            <a:endParaRPr lang="en-AU" sz="1200" b="0" i="0" kern="1200">
              <a:effectLst/>
              <a:latin typeface="+mn-lt"/>
              <a:ea typeface="Calibri" panose="020F0502020204030204" pitchFamily="34" charset="0"/>
              <a:cs typeface="Calibri" panose="020F0502020204030204" pitchFamily="34" charset="0"/>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sentence to check for accuracy or any editing and then place their mini-whiteboard underneath their chin for you to check.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chemeClr val="tx1"/>
                </a:solidFill>
                <a:effectLst/>
                <a:latin typeface="+mn-lt"/>
                <a:cs typeface="Times New Roman" panose="02020603050405020304" pitchFamily="18" charset="0"/>
              </a:rPr>
              <a:t>hockey</a:t>
            </a:r>
            <a:r>
              <a:rPr lang="en-AU" sz="1200" b="0">
                <a:solidFill>
                  <a:schemeClr val="tx1"/>
                </a:solidFill>
                <a:effectLst/>
                <a:latin typeface="+mn-lt"/>
                <a:cs typeface="Times New Roman" panose="02020603050405020304" pitchFamily="18" charset="0"/>
              </a:rPr>
              <a:t>,</a:t>
            </a:r>
            <a:r>
              <a:rPr lang="en-AU" sz="1200" b="1">
                <a:solidFill>
                  <a:schemeClr val="tx1"/>
                </a:solidFill>
                <a:effectLst/>
                <a:latin typeface="+mn-lt"/>
                <a:cs typeface="Times New Roman" panose="02020603050405020304" pitchFamily="18" charset="0"/>
              </a:rPr>
              <a:t> prey</a:t>
            </a:r>
            <a:r>
              <a:rPr lang="en-AU" sz="1200" b="0">
                <a:solidFill>
                  <a:schemeClr val="tx1"/>
                </a:solidFill>
                <a:effectLst/>
                <a:latin typeface="+mn-lt"/>
                <a:cs typeface="Times New Roman" panose="02020603050405020304" pitchFamily="18" charset="0"/>
              </a:rPr>
              <a:t>,</a:t>
            </a:r>
            <a:r>
              <a:rPr lang="en-AU" sz="1200" b="1">
                <a:solidFill>
                  <a:schemeClr val="tx1"/>
                </a:solidFill>
                <a:effectLst/>
                <a:latin typeface="+mn-lt"/>
                <a:cs typeface="Times New Roman" panose="02020603050405020304" pitchFamily="18" charset="0"/>
              </a:rPr>
              <a:t> turkey</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key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survey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jockey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The turkey looked like nice prey for the fox that was hiding in the valley.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a:effectLst/>
                <a:latin typeface="Aptos" panose="020B0004020202020204" pitchFamily="34" charset="0"/>
                <a:ea typeface="Aptos" panose="020B0004020202020204" pitchFamily="34" charset="0"/>
                <a:cs typeface="Times New Roman" panose="02020603050405020304" pitchFamily="18" charset="0"/>
              </a:rPr>
              <a:t>long spelling for /j/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a:effectLst/>
                <a:latin typeface="Aptos" panose="020B0004020202020204" pitchFamily="34" charset="0"/>
                <a:ea typeface="Aptos" panose="020B0004020202020204" pitchFamily="34" charset="0"/>
                <a:cs typeface="Times New Roman" panose="02020603050405020304" pitchFamily="18" charset="0"/>
              </a:rPr>
              <a:t>long spelling for /</a:t>
            </a:r>
            <a:r>
              <a:rPr lang="en-AU" sz="1200" u="none" kern="100" err="1">
                <a:effectLst/>
                <a:latin typeface="Aptos" panose="020B0004020202020204" pitchFamily="34" charset="0"/>
                <a:ea typeface="Aptos" panose="020B0004020202020204" pitchFamily="34" charset="0"/>
                <a:cs typeface="Times New Roman" panose="02020603050405020304" pitchFamily="18" charset="0"/>
              </a:rPr>
              <a:t>ch</a:t>
            </a:r>
            <a:r>
              <a:rPr lang="en-AU" sz="1200" u="none" kern="100">
                <a:effectLst/>
                <a:latin typeface="Aptos" panose="020B0004020202020204" pitchFamily="34" charset="0"/>
                <a:ea typeface="Aptos" panose="020B0004020202020204" pitchFamily="34" charset="0"/>
                <a:cs typeface="Times New Roman" panose="02020603050405020304" pitchFamily="18" charset="0"/>
              </a:rPr>
              <a:t>/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ditch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phone</a:t>
            </a:r>
            <a:endParaRPr lang="en-AU" sz="1200" b="0" u="none" kern="10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/n/ as in</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 knee</a:t>
            </a:r>
            <a:r>
              <a:rPr lang="en-AU" sz="1200" b="0" u="none" kern="10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one-syllable words </a:t>
            </a:r>
            <a:r>
              <a:rPr lang="en-US" b="0">
                <a:latin typeface="+mn-lt"/>
              </a:rPr>
              <a:t>by</a:t>
            </a:r>
            <a:r>
              <a:rPr lang="en-US" b="1">
                <a:latin typeface="+mn-lt"/>
              </a:rPr>
              <a:t> </a:t>
            </a:r>
            <a:r>
              <a:rPr lang="en-US">
                <a:latin typeface="+mn-lt"/>
              </a:rPr>
              <a:t>saying each letter–sound correspondence then blending the sounds to read the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multisyllabic </a:t>
            </a:r>
            <a:r>
              <a:rPr lang="en-US" b="0">
                <a:latin typeface="+mn-lt"/>
              </a:rPr>
              <a:t>or</a:t>
            </a:r>
            <a:r>
              <a:rPr lang="en-US" b="1">
                <a:latin typeface="+mn-lt"/>
              </a:rPr>
              <a:t> compound words </a:t>
            </a:r>
            <a:r>
              <a:rPr lang="en-US" b="0">
                <a:latin typeface="+mn-lt"/>
              </a:rPr>
              <a:t>by </a:t>
            </a:r>
            <a:r>
              <a:rPr lang="en-US">
                <a:latin typeface="+mn-lt"/>
              </a:rPr>
              <a:t>reading each syllable or base word before reading the whole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words with a suffix </a:t>
            </a:r>
            <a:r>
              <a:rPr lang="en-US" b="0">
                <a:latin typeface="+mn-lt"/>
              </a:rPr>
              <a:t>by</a:t>
            </a:r>
            <a:r>
              <a:rPr lang="en-US" b="1">
                <a:latin typeface="+mn-lt"/>
              </a:rPr>
              <a:t> </a:t>
            </a:r>
            <a:r>
              <a:rPr lang="en-US" b="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knife</a:t>
            </a:r>
            <a:r>
              <a:rPr lang="en-US" b="0"/>
              <a:t>,</a:t>
            </a:r>
            <a:r>
              <a:rPr lang="en-US" b="1"/>
              <a:t> saxophone</a:t>
            </a:r>
            <a:r>
              <a:rPr lang="en-US" b="0"/>
              <a:t>,</a:t>
            </a:r>
            <a:r>
              <a:rPr lang="en-US" b="1"/>
              <a:t> sketch</a:t>
            </a:r>
            <a:r>
              <a:rPr lang="en-US" b="0"/>
              <a:t>,</a:t>
            </a:r>
            <a:r>
              <a:rPr lang="en-US" b="1"/>
              <a:t> tie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kern="120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one-syllable words </a:t>
            </a:r>
            <a:r>
              <a:rPr lang="en-US" sz="1200" kern="120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multisyllabic </a:t>
            </a:r>
            <a:r>
              <a:rPr lang="en-US" sz="1200" kern="1200">
                <a:solidFill>
                  <a:schemeClr val="tx1"/>
                </a:solidFill>
                <a:effectLst/>
                <a:latin typeface="+mn-lt"/>
                <a:ea typeface="+mn-ea"/>
                <a:cs typeface="+mn-cs"/>
              </a:rPr>
              <a:t>or</a:t>
            </a:r>
            <a:r>
              <a:rPr lang="en-US" sz="1200" b="1" kern="1200">
                <a:solidFill>
                  <a:schemeClr val="tx1"/>
                </a:solidFill>
                <a:effectLst/>
                <a:latin typeface="+mn-lt"/>
                <a:ea typeface="+mn-ea"/>
                <a:cs typeface="+mn-cs"/>
              </a:rPr>
              <a:t> compound words </a:t>
            </a:r>
            <a:r>
              <a:rPr lang="en-US" sz="1200" kern="1200">
                <a:solidFill>
                  <a:schemeClr val="tx1"/>
                </a:solidFill>
                <a:effectLst/>
                <a:latin typeface="+mn-lt"/>
                <a:ea typeface="+mn-ea"/>
                <a:cs typeface="+mn-cs"/>
              </a:rPr>
              <a:t>by spelling each syllable or base word to spell the word as a whole.</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words with a prefix or suffix </a:t>
            </a:r>
            <a:r>
              <a:rPr lang="en-US" sz="1200" kern="1200">
                <a:solidFill>
                  <a:schemeClr val="tx1"/>
                </a:solidFill>
                <a:effectLst/>
                <a:latin typeface="+mn-lt"/>
                <a:ea typeface="+mn-ea"/>
                <a:cs typeface="+mn-cs"/>
              </a:rPr>
              <a:t>by</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-er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b="0">
              <a:latin typeface="+mn-lt"/>
              <a:cs typeface="Calibri" panose="020F0502020204030204"/>
            </a:endParaRPr>
          </a:p>
          <a:p>
            <a:pPr>
              <a:spcBef>
                <a:spcPts val="100"/>
              </a:spcBef>
              <a:spcAft>
                <a:spcPts val="400"/>
              </a:spcAft>
              <a:defRPr/>
            </a:pPr>
            <a:r>
              <a:rPr lang="en-AU" b="0">
                <a:latin typeface="+mn-lt"/>
                <a:cs typeface="Calibri" panose="020F0502020204030204"/>
              </a:rPr>
              <a:t>First focus on the</a:t>
            </a:r>
            <a:r>
              <a:rPr lang="en-AU" b="1">
                <a:latin typeface="+mn-lt"/>
                <a:cs typeface="Calibri" panose="020F0502020204030204"/>
              </a:rPr>
              <a:t> noun -er </a:t>
            </a:r>
            <a:r>
              <a:rPr lang="en-AU" b="0">
                <a:latin typeface="+mn-lt"/>
                <a:cs typeface="Calibri" panose="020F0502020204030204"/>
              </a:rPr>
              <a:t>suffix.</a:t>
            </a:r>
          </a:p>
          <a:p>
            <a:pPr>
              <a:spcBef>
                <a:spcPts val="100"/>
              </a:spcBef>
              <a:spcAft>
                <a:spcPts val="400"/>
              </a:spcAft>
              <a:defRPr/>
            </a:pPr>
            <a:endParaRPr lang="en-AU" b="1">
              <a:latin typeface="+mn-lt"/>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 verb?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a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a:endParaRP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a:latin typeface="+mn-lt"/>
              </a:rPr>
              <a:t>Next, focus on the </a:t>
            </a:r>
            <a:r>
              <a:rPr lang="en-AU" b="1" i="0">
                <a:latin typeface="+mn-lt"/>
              </a:rPr>
              <a:t>comparative -er </a:t>
            </a:r>
            <a:r>
              <a:rPr lang="en-AU" b="0" i="0">
                <a:latin typeface="+mn-lt"/>
              </a:rPr>
              <a:t>suffix.</a:t>
            </a:r>
          </a:p>
          <a:p>
            <a:pPr marL="0" indent="0">
              <a:spcBef>
                <a:spcPts val="100"/>
              </a:spcBef>
              <a:spcAft>
                <a:spcPts val="400"/>
              </a:spcAft>
              <a:buFont typeface="Arial"/>
              <a:buNone/>
              <a:defRPr/>
            </a:pPr>
            <a:endParaRPr lang="en-AU" b="1" i="1">
              <a:latin typeface="+mn-lt"/>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an adjective?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cs typeface="Times New Roman" panose="02020603050405020304" pitchFamily="18" charset="0"/>
              </a:rPr>
              <a:t>C</a:t>
            </a:r>
            <a:r>
              <a:rPr lang="en-AU" sz="1200" i="1" kern="100">
                <a:effectLst/>
                <a:latin typeface="+mn-lt"/>
                <a:ea typeface="Aptos" panose="020B0004020202020204" pitchFamily="34" charset="0"/>
                <a:cs typeface="Times New Roman" panose="02020603050405020304" pitchFamily="18" charset="0"/>
              </a:rPr>
              <a:t>ompared to something else. </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bright</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Brighter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Bright compared to something else. </a:t>
            </a:r>
          </a:p>
          <a:p>
            <a:pPr>
              <a:spcBef>
                <a:spcPts val="100"/>
              </a:spcBef>
              <a:spcAft>
                <a:spcPts val="400"/>
              </a:spcAft>
              <a:defRPr/>
            </a:pPr>
            <a:r>
              <a:rPr lang="en-AU">
                <a:cs typeface="Calibri" panose="020F0502020204030204"/>
              </a:rPr>
              <a:t> </a:t>
            </a:r>
          </a:p>
          <a:p>
            <a:pPr>
              <a:spcBef>
                <a:spcPts val="100"/>
              </a:spcBef>
              <a:spcAft>
                <a:spcPts val="400"/>
              </a:spcAft>
              <a:defRPr/>
            </a:pPr>
            <a:endParaRPr lang="en-AU">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clean</a:t>
            </a:r>
            <a:r>
              <a:rPr lang="en-US" sz="1200" b="0">
                <a:latin typeface="+mn-lt"/>
              </a:rPr>
              <a:t>,</a:t>
            </a:r>
            <a:r>
              <a:rPr lang="en-US" sz="1200" b="1">
                <a:latin typeface="+mn-lt"/>
              </a:rPr>
              <a:t> cleaner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‘compared to something else’.</a:t>
            </a: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sadder</a:t>
            </a:r>
            <a:r>
              <a:rPr lang="en-US" b="0"/>
              <a:t>,</a:t>
            </a:r>
            <a:r>
              <a:rPr lang="en-US" b="1"/>
              <a:t> cheaper</a:t>
            </a:r>
            <a:r>
              <a:rPr lang="en-US" b="0"/>
              <a:t>,</a:t>
            </a:r>
            <a:r>
              <a:rPr lang="en-US" b="1"/>
              <a:t> safer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AU" sz="1200" kern="1200">
                <a:solidFill>
                  <a:schemeClr val="tx1"/>
                </a:solidFill>
                <a:effectLst/>
                <a:latin typeface="+mn-lt"/>
                <a:ea typeface="+mn-ea"/>
                <a:cs typeface="+mn-cs"/>
              </a:rPr>
              <a:t>‘</a:t>
            </a:r>
            <a:r>
              <a:rPr lang="en-US" sz="1200" kern="1200">
                <a:solidFill>
                  <a:schemeClr val="tx1"/>
                </a:solidFill>
                <a:effectLst/>
                <a:latin typeface="+mn-lt"/>
                <a:ea typeface="+mn-ea"/>
                <a:cs typeface="+mn-cs"/>
              </a:rPr>
              <a:t>compared to something else</a:t>
            </a:r>
            <a:r>
              <a:rPr lang="en-AU" sz="120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Word%20Templates/Links/phase2-lozenge.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2">
            <a:extLst>
              <a:ext uri="{FF2B5EF4-FFF2-40B4-BE49-F238E27FC236}">
                <a16:creationId xmlns:a16="http://schemas.microsoft.com/office/drawing/2014/main" id="{C6A95FA2-E773-F3B5-16B3-89B909A769D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87BB73F7-500D-54B5-4389-91F76051BA0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Rounded Corners 2">
            <a:extLst>
              <a:ext uri="{FF2B5EF4-FFF2-40B4-BE49-F238E27FC236}">
                <a16:creationId xmlns:a16="http://schemas.microsoft.com/office/drawing/2014/main" id="{01789D7B-0684-A90F-4E5A-8B25712A39F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886E717-37C7-05E5-74FD-9CB193A580B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Rounded Corners 2">
            <a:extLst>
              <a:ext uri="{FF2B5EF4-FFF2-40B4-BE49-F238E27FC236}">
                <a16:creationId xmlns:a16="http://schemas.microsoft.com/office/drawing/2014/main" id="{9681924E-72D8-CB85-6585-310D52BA980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731C89A5-1273-6897-B063-1447E684378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14B8C4D7-2AF6-CCFA-FA4E-C212D1757DD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DD5A8B-C89F-0F32-F184-836024F429F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C5E4A6E7-02D1-23A8-68A1-CCCE8DEEB1E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608322F-63AD-BF69-38B9-89E1853F7E9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C8481E-1D3C-3932-55A7-32290BA234F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EAA1A32-C987-523F-E0C4-E68B22C64DC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2" name="Rectangle: Rounded Corners 2">
            <a:extLst>
              <a:ext uri="{FF2B5EF4-FFF2-40B4-BE49-F238E27FC236}">
                <a16:creationId xmlns:a16="http://schemas.microsoft.com/office/drawing/2014/main" id="{330CDF2A-062F-D88E-92EB-A87C976679D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A7DD954B-683B-1033-862A-AE8893383E8F}"/>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Rounded Corners 2">
            <a:extLst>
              <a:ext uri="{FF2B5EF4-FFF2-40B4-BE49-F238E27FC236}">
                <a16:creationId xmlns:a16="http://schemas.microsoft.com/office/drawing/2014/main" id="{35302E5E-F465-AD6B-7F65-B434ABF96B0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5CFBF3C-C43B-55D6-BDFD-D4A30327E39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66504A56-AB53-5996-4DCA-50BA28A5CF3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E77A7DF6-6CDA-96D6-60E0-D61A8A836E3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2</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18</a:t>
            </a:r>
          </a:p>
        </p:txBody>
      </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8" name="Rectangle 27">
            <a:extLst>
              <a:ext uri="{FF2B5EF4-FFF2-40B4-BE49-F238E27FC236}">
                <a16:creationId xmlns:a16="http://schemas.microsoft.com/office/drawing/2014/main" id="{CAE5E60C-097D-94B3-8296-F6C4E13A73CF}"/>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4" name="Rectangle: Rounded Corners 2">
            <a:extLst>
              <a:ext uri="{FF2B5EF4-FFF2-40B4-BE49-F238E27FC236}">
                <a16:creationId xmlns:a16="http://schemas.microsoft.com/office/drawing/2014/main" id="{7D53384D-AAA8-8B1C-6A2C-6012CB1C1C9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0D69887-260E-9CDA-9E72-D1CA8CC8F3C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Rounded Corners 2">
            <a:extLst>
              <a:ext uri="{FF2B5EF4-FFF2-40B4-BE49-F238E27FC236}">
                <a16:creationId xmlns:a16="http://schemas.microsoft.com/office/drawing/2014/main" id="{977DC99F-48F1-945B-8D62-9D473B77230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2C1DF1DA-B3E8-9315-DF74-51382DA3D94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71929"/>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428B0E4B-76E5-05BF-C3F2-518395F459F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1A3602A1-540B-E586-3F73-B40DF2EDF03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2" name="Rectangle: Rounded Corners 2">
            <a:extLst>
              <a:ext uri="{FF2B5EF4-FFF2-40B4-BE49-F238E27FC236}">
                <a16:creationId xmlns:a16="http://schemas.microsoft.com/office/drawing/2014/main" id="{F96DFEA6-4EA4-818B-906D-C274CA56C37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E05C302-59DB-EFB6-FF60-9FCBE06C2B3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2">
            <a:extLst>
              <a:ext uri="{FF2B5EF4-FFF2-40B4-BE49-F238E27FC236}">
                <a16:creationId xmlns:a16="http://schemas.microsoft.com/office/drawing/2014/main" id="{80A2EA0E-CF86-8169-D3A8-5352B058787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1E593DDC-E757-7F16-890D-B4BD6FF0E52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3" name="Rectangle: Rounded Corners 2">
            <a:extLst>
              <a:ext uri="{FF2B5EF4-FFF2-40B4-BE49-F238E27FC236}">
                <a16:creationId xmlns:a16="http://schemas.microsoft.com/office/drawing/2014/main" id="{1D437352-6798-B556-77EB-A0568A5978F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FAA3BC94-7761-004B-7858-A54329C1A4A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Rounded Corners 2">
            <a:extLst>
              <a:ext uri="{FF2B5EF4-FFF2-40B4-BE49-F238E27FC236}">
                <a16:creationId xmlns:a16="http://schemas.microsoft.com/office/drawing/2014/main" id="{BD270A27-4521-2315-3405-688535EA774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CBF0992-406B-E9CD-E8BB-44A859A5224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63850"/>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Rounded Corners 2">
            <a:extLst>
              <a:ext uri="{FF2B5EF4-FFF2-40B4-BE49-F238E27FC236}">
                <a16:creationId xmlns:a16="http://schemas.microsoft.com/office/drawing/2014/main" id="{C21BA0B8-F2C3-E1CE-DA08-0068CD5AF51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9D98DD3-FEEF-40D7-E61B-547633BF25C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44408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0FC251A1-D5FB-7FAE-1989-B1CDEBC2F56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2">
            <a:extLst>
              <a:ext uri="{FF2B5EF4-FFF2-40B4-BE49-F238E27FC236}">
                <a16:creationId xmlns:a16="http://schemas.microsoft.com/office/drawing/2014/main" id="{3B9F7705-0159-3088-2296-9A081B51A4B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0447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Rounded Corners 2">
            <a:extLst>
              <a:ext uri="{FF2B5EF4-FFF2-40B4-BE49-F238E27FC236}">
                <a16:creationId xmlns:a16="http://schemas.microsoft.com/office/drawing/2014/main" id="{1AC980E1-F5D7-FC86-5DF1-FF9B6F639B1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C0D6F7D9-FBBC-AF98-12AC-70B1395D06A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736904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ectangle: Rounded Corners 2">
            <a:extLst>
              <a:ext uri="{FF2B5EF4-FFF2-40B4-BE49-F238E27FC236}">
                <a16:creationId xmlns:a16="http://schemas.microsoft.com/office/drawing/2014/main" id="{6B715EB4-A52D-2301-53ED-4ACE3E528B4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BA6DE629-20DE-8530-0178-CF17E59D0F7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4039899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A296D0C0-2523-6026-1C8E-81EDD0FB0F9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6DA3D3C-9D1C-8A83-F265-CCC3700A2E2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4" name="Rectangle: Rounded Corners 2">
            <a:extLst>
              <a:ext uri="{FF2B5EF4-FFF2-40B4-BE49-F238E27FC236}">
                <a16:creationId xmlns:a16="http://schemas.microsoft.com/office/drawing/2014/main" id="{AF3CEE5F-E5CB-1DFE-493A-AE2C6D8BE7A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2A7D4B58-4E73-80A8-4E4E-B93EC7F0F46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CB79F4F5-EC03-4615-B711-BF26961AF2A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1C3DC6C0-5AFE-7564-98A4-844C7644CD9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Rounded Corners 2">
            <a:extLst>
              <a:ext uri="{FF2B5EF4-FFF2-40B4-BE49-F238E27FC236}">
                <a16:creationId xmlns:a16="http://schemas.microsoft.com/office/drawing/2014/main" id="{80011930-4678-0F6D-71CD-5AD4365C97A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86BF0F2-A5FB-D79E-997C-DC805AE7FC1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91A71586-B219-7226-E27A-2930944EB6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3C84CD2-E922-0036-A9BE-0C3250DD1B2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2">
            <a:extLst>
              <a:ext uri="{FF2B5EF4-FFF2-40B4-BE49-F238E27FC236}">
                <a16:creationId xmlns:a16="http://schemas.microsoft.com/office/drawing/2014/main" id="{5A3673E2-0821-9010-49DB-BACEB28DA65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9694AF0-5D14-50B7-AF2E-5DBB1FDEAA7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2">
            <a:extLst>
              <a:ext uri="{FF2B5EF4-FFF2-40B4-BE49-F238E27FC236}">
                <a16:creationId xmlns:a16="http://schemas.microsoft.com/office/drawing/2014/main" id="{F164EB2E-71C5-3456-2CAA-A44F6C89B41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FE58D065-1050-B195-2D3F-528C26A6888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24/12/2025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1" r:id="rId20"/>
    <p:sldLayoutId id="2147483712" r:id="rId21"/>
    <p:sldLayoutId id="2147483718" r:id="rId22"/>
    <p:sldLayoutId id="2147483719" r:id="rId23"/>
    <p:sldLayoutId id="2147483721" r:id="rId24"/>
    <p:sldLayoutId id="2147483722" r:id="rId25"/>
    <p:sldLayoutId id="2147483723" r:id="rId26"/>
    <p:sldLayoutId id="2147483724" r:id="rId27"/>
    <p:sldLayoutId id="2147483725"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41.sv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18.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9.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2.sv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32.sv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38.xml"/><Relationship Id="rId7" Type="http://schemas.openxmlformats.org/officeDocument/2006/relationships/image" Target="../media/image7.svg"/><Relationship Id="rId12" Type="http://schemas.openxmlformats.org/officeDocument/2006/relationships/image" Target="../media/image50.png"/><Relationship Id="rId2" Type="http://schemas.openxmlformats.org/officeDocument/2006/relationships/slideLayout" Target="../slideLayouts/slideLayout14.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49.svg"/><Relationship Id="rId5" Type="http://schemas.openxmlformats.org/officeDocument/2006/relationships/image" Target="../media/image5.svg"/><Relationship Id="rId10" Type="http://schemas.openxmlformats.org/officeDocument/2006/relationships/image" Target="../media/image48.png"/><Relationship Id="rId4" Type="http://schemas.openxmlformats.org/officeDocument/2006/relationships/image" Target="../media/image4.png"/><Relationship Id="rId9"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7.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 Phase</a:t>
            </a:r>
            <a:r>
              <a:rPr lang="en-US" sz="800" b="1" baseline="0" dirty="0">
                <a:solidFill>
                  <a:srgbClr val="F0E9E4"/>
                </a:solidFill>
              </a:rPr>
              <a:t> 18, lesson 2 </a:t>
            </a:r>
            <a:r>
              <a:rPr lang="en-US" sz="800" b="1" baseline="0" dirty="0" err="1">
                <a:solidFill>
                  <a:srgbClr val="F0E9E4"/>
                </a:solidFill>
              </a:rPr>
              <a:t>ey</a:t>
            </a:r>
            <a:r>
              <a:rPr lang="en-US" sz="800" b="1" baseline="0" dirty="0">
                <a:solidFill>
                  <a:srgbClr val="F0E9E4"/>
                </a:solidFill>
              </a:rPr>
              <a:t> says /</a:t>
            </a:r>
            <a:r>
              <a:rPr lang="en-US" sz="800" b="1" baseline="0" dirty="0">
                <a:solidFill>
                  <a:srgbClr val="F0E9E4"/>
                </a:solidFill>
                <a:latin typeface="Aptos" panose="020B0004020202020204" pitchFamily="34" charset="0"/>
              </a:rPr>
              <a:t>ā/ and /</a:t>
            </a:r>
            <a:r>
              <a:rPr lang="en-US" sz="800" b="1" baseline="0" dirty="0">
                <a:solidFill>
                  <a:srgbClr val="F0E9E4"/>
                </a:solidFill>
                <a:latin typeface="Calibri" panose="020F0502020204030204" pitchFamily="34" charset="0"/>
                <a:ea typeface="Calibri" panose="020F0502020204030204" pitchFamily="34" charset="0"/>
                <a:cs typeface="Calibri" panose="020F0502020204030204" pitchFamily="34" charset="0"/>
              </a:rPr>
              <a:t>ē/</a:t>
            </a:r>
            <a:endParaRPr lang="en-US" sz="800" dirty="0">
              <a:solidFill>
                <a:srgbClr val="F0E9E4"/>
              </a:solidFill>
            </a:endParaRPr>
          </a:p>
        </p:txBody>
      </p:sp>
      <p:sp>
        <p:nvSpPr>
          <p:cNvPr id="3" name="TextBox 2">
            <a:extLst>
              <a:ext uri="{FF2B5EF4-FFF2-40B4-BE49-F238E27FC236}">
                <a16:creationId xmlns:a16="http://schemas.microsoft.com/office/drawing/2014/main" id="{31226773-EC6C-59FD-0EED-D50B6425A6B6}"/>
              </a:ext>
            </a:extLst>
          </p:cNvPr>
          <p:cNvSpPr txBox="1"/>
          <p:nvPr/>
        </p:nvSpPr>
        <p:spPr>
          <a:xfrm>
            <a:off x="275571" y="2865728"/>
            <a:ext cx="5820428" cy="2246769"/>
          </a:xfrm>
          <a:prstGeom prst="rect">
            <a:avLst/>
          </a:prstGeom>
          <a:noFill/>
        </p:spPr>
        <p:txBody>
          <a:bodyPr wrap="square">
            <a:spAutoFit/>
          </a:bodyPr>
          <a:lstStyle/>
          <a:p>
            <a:pPr algn="ctr"/>
            <a:r>
              <a:rPr lang="en-GB" sz="3200" err="1"/>
              <a:t>dge</a:t>
            </a:r>
            <a:r>
              <a:rPr lang="en-GB" sz="3200"/>
              <a:t>   tch   </a:t>
            </a:r>
            <a:r>
              <a:rPr lang="en-GB" sz="3200" err="1"/>
              <a:t>ph</a:t>
            </a:r>
            <a:r>
              <a:rPr lang="en-GB" sz="3200"/>
              <a:t>   </a:t>
            </a:r>
            <a:r>
              <a:rPr lang="en-GB" sz="3200" err="1"/>
              <a:t>kn</a:t>
            </a:r>
            <a:r>
              <a:rPr lang="en-GB" sz="3200"/>
              <a:t>   </a:t>
            </a:r>
            <a:r>
              <a:rPr lang="en-GB" sz="3200" err="1"/>
              <a:t>ie</a:t>
            </a:r>
            <a:r>
              <a:rPr lang="en-GB" sz="3200"/>
              <a:t>* </a:t>
            </a:r>
          </a:p>
          <a:p>
            <a:pPr algn="ctr"/>
            <a:r>
              <a:rPr lang="en-GB" sz="3200"/>
              <a:t>Suffix -er (comparative)  </a:t>
            </a:r>
          </a:p>
          <a:p>
            <a:pPr algn="ctr"/>
            <a:r>
              <a:rPr lang="en-GB" sz="3200"/>
              <a:t>gone   both   only</a:t>
            </a:r>
          </a:p>
          <a:p>
            <a:pPr algn="ctr"/>
            <a:r>
              <a:rPr lang="en-GB" sz="1200"/>
              <a:t>*denotes two sounds</a:t>
            </a:r>
          </a:p>
          <a:p>
            <a:pPr algn="ctr"/>
            <a:endParaRPr lang="en-GB" sz="3200"/>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384995"/>
          </a:xfrm>
          <a:prstGeom prst="rect">
            <a:avLst/>
          </a:prstGeom>
          <a:noFill/>
        </p:spPr>
        <p:txBody>
          <a:bodyPr wrap="square">
            <a:spAutoFit/>
          </a:bodyPr>
          <a:lstStyle/>
          <a:p>
            <a:pPr marL="0" indent="0" algn="ctr">
              <a:buNone/>
            </a:pPr>
            <a:r>
              <a:rPr lang="en-AU" sz="4200" b="1" err="1"/>
              <a:t>ey</a:t>
            </a:r>
            <a:r>
              <a:rPr lang="en-AU" sz="4200" b="1"/>
              <a:t> says /</a:t>
            </a:r>
            <a:r>
              <a:rPr lang="en-AU" sz="4200" b="1">
                <a:latin typeface="Aptos" panose="020B0004020202020204" pitchFamily="34" charset="0"/>
                <a:cs typeface="Arial" panose="020B0604020202020204" pitchFamily="34" charset="0"/>
              </a:rPr>
              <a:t>ā</a:t>
            </a:r>
            <a:r>
              <a:rPr lang="en-AU" sz="4200" b="1">
                <a:latin typeface="Arial" panose="020B0604020202020204" pitchFamily="34" charset="0"/>
                <a:cs typeface="Arial" panose="020B0604020202020204" pitchFamily="34" charset="0"/>
              </a:rPr>
              <a:t>/</a:t>
            </a:r>
            <a:r>
              <a:rPr lang="en-AU" sz="4200" b="1">
                <a:ea typeface="Calibri" panose="020F0502020204030204" pitchFamily="34" charset="0"/>
                <a:cs typeface="Calibri" panose="020F0502020204030204" pitchFamily="34" charset="0"/>
              </a:rPr>
              <a:t> and </a:t>
            </a:r>
            <a:r>
              <a:rPr lang="en-AU" sz="4200" b="1"/>
              <a:t>/</a:t>
            </a:r>
            <a:r>
              <a:rPr lang="en-AU" sz="4200" b="1">
                <a:latin typeface="Calibri" panose="020F0502020204030204" pitchFamily="34" charset="0"/>
                <a:ea typeface="Calibri" panose="020F0502020204030204" pitchFamily="34" charset="0"/>
                <a:cs typeface="Calibri" panose="020F0502020204030204" pitchFamily="34" charset="0"/>
              </a:rPr>
              <a:t>ē</a:t>
            </a:r>
            <a:r>
              <a:rPr lang="en-AU" sz="4200" b="1"/>
              <a:t>/</a:t>
            </a:r>
          </a:p>
          <a:p>
            <a:pPr marL="0" indent="0" algn="ctr">
              <a:buNone/>
            </a:pPr>
            <a:r>
              <a:rPr lang="en-AU" sz="4200" b="1">
                <a:solidFill>
                  <a:srgbClr val="0E1E42"/>
                </a:solidFill>
              </a:rPr>
              <a:t>people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a:solidFill>
                  <a:srgbClr val="E2E8E9"/>
                </a:solidFill>
                <a:effectLst/>
                <a:latin typeface="+mn-lt"/>
                <a:ea typeface="+mj-ea"/>
                <a:cs typeface="+mj-cs"/>
              </a:rPr>
              <a:t>Slide 10 Review You do</a:t>
            </a:r>
            <a:endParaRPr lang="en-AU" sz="80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gone     only     both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92012"/>
            <a:ext cx="10515600" cy="1325563"/>
          </a:xfrm>
        </p:spPr>
        <p:txBody>
          <a:bodyPr/>
          <a:lstStyle/>
          <a:p>
            <a:r>
              <a:rPr lang="en-AU" sz="800" kern="1200">
                <a:solidFill>
                  <a:srgbClr val="E2E8E9"/>
                </a:solidFill>
                <a:effectLst/>
                <a:latin typeface="+mn-lt"/>
                <a:ea typeface="+mj-ea"/>
                <a:cs typeface="+mj-cs"/>
              </a:rPr>
              <a:t>Slide 11 Review You do</a:t>
            </a:r>
            <a:endParaRPr lang="en-AU" sz="80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53533" y="1720840"/>
            <a:ext cx="10684934"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a:solidFill>
                  <a:srgbClr val="4557AD"/>
                </a:solidFill>
                <a:latin typeface="Tenorite" pitchFamily="2" charset="0"/>
                <a:ea typeface="Verdana" panose="020B0604030504040204" pitchFamily="34" charset="0"/>
                <a:cs typeface="Verdana" panose="020B0604030504040204" pitchFamily="34" charset="0"/>
              </a:rPr>
              <a:t>Phil and I have only gone to the gym three times but now we both feel fitter than we were. I knew it would help us!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43885"/>
            <a:ext cx="10515600" cy="1325563"/>
          </a:xfrm>
        </p:spPr>
        <p:txBody>
          <a:bodyPr/>
          <a:lstStyle/>
          <a:p>
            <a:r>
              <a:rPr lang="en-AU" sz="800" kern="1200">
                <a:solidFill>
                  <a:srgbClr val="E2E8E9"/>
                </a:solidFill>
                <a:effectLst/>
                <a:latin typeface="+mn-lt"/>
                <a:ea typeface="+mj-ea"/>
                <a:cs typeface="+mj-cs"/>
              </a:rPr>
              <a:t>Slide 12 Review You do</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13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14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ey</a:t>
            </a:r>
            <a:endParaRPr lang="en-US" sz="3000"/>
          </a:p>
          <a:p>
            <a:pPr marL="342900" indent="-342900">
              <a:buFont typeface="Arial" panose="020B0604020202020204" pitchFamily="34" charset="0"/>
              <a:buChar char="•"/>
            </a:pPr>
            <a:r>
              <a:rPr lang="en-US" sz="3000"/>
              <a:t>read words with </a:t>
            </a:r>
            <a:r>
              <a:rPr lang="en-US" sz="3000" err="1"/>
              <a:t>ey</a:t>
            </a:r>
            <a:endParaRPr lang="en-US" sz="3000"/>
          </a:p>
          <a:p>
            <a:pPr marL="342900" indent="-342900">
              <a:buFont typeface="Arial" panose="020B0604020202020204" pitchFamily="34" charset="0"/>
              <a:buChar char="•"/>
            </a:pPr>
            <a:r>
              <a:rPr lang="en-US" sz="3000"/>
              <a:t>write words with </a:t>
            </a:r>
            <a:r>
              <a:rPr lang="en-US" sz="3000" err="1"/>
              <a:t>ey</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15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9" name="Rounded Rectangle 2" descr="A grey monkey is swinging on a branch. Above the monkey are the letters ey. Underneath the monkey are the words: That monkey is grey!">
            <a:extLst>
              <a:ext uri="{FF2B5EF4-FFF2-40B4-BE49-F238E27FC236}">
                <a16:creationId xmlns:a16="http://schemas.microsoft.com/office/drawing/2014/main" id="{F4F75782-1C16-EBB0-EB04-E4B00C0BEACC}"/>
              </a:ext>
            </a:extLst>
          </p:cNvPr>
          <p:cNvSpPr/>
          <p:nvPr/>
        </p:nvSpPr>
        <p:spPr>
          <a:xfrm>
            <a:off x="310897" y="1100460"/>
            <a:ext cx="11558015" cy="5314304"/>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A grey monkey is swinging on a branch. ">
            <a:extLst>
              <a:ext uri="{FF2B5EF4-FFF2-40B4-BE49-F238E27FC236}">
                <a16:creationId xmlns:a16="http://schemas.microsoft.com/office/drawing/2014/main" id="{A2DB73F4-8664-F5EB-DDB4-82D38816C7C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245519" y="1450029"/>
            <a:ext cx="3688767" cy="3688767"/>
          </a:xfrm>
          <a:prstGeom prst="rect">
            <a:avLst/>
          </a:prstGeom>
        </p:spPr>
      </p:pic>
      <p:sp>
        <p:nvSpPr>
          <p:cNvPr id="4" name="TextBox 3">
            <a:extLst>
              <a:ext uri="{FF2B5EF4-FFF2-40B4-BE49-F238E27FC236}">
                <a16:creationId xmlns:a16="http://schemas.microsoft.com/office/drawing/2014/main" id="{1FAB97D2-0272-5418-40D1-B9D05A890952}"/>
              </a:ext>
            </a:extLst>
          </p:cNvPr>
          <p:cNvSpPr txBox="1"/>
          <p:nvPr/>
        </p:nvSpPr>
        <p:spPr>
          <a:xfrm>
            <a:off x="-6096" y="5138796"/>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That monk</a:t>
            </a:r>
            <a:r>
              <a:rPr lang="en-US" sz="7400" u="sng">
                <a:solidFill>
                  <a:srgbClr val="4557AD"/>
                </a:solidFill>
                <a:latin typeface="Tenorite" pitchFamily="2" charset="0"/>
                <a:ea typeface="Verdana" panose="020B0604030504040204" pitchFamily="34" charset="0"/>
                <a:cs typeface="Verdana" panose="020B0604030504040204" pitchFamily="34" charset="0"/>
              </a:rPr>
              <a:t>ey</a:t>
            </a:r>
            <a:r>
              <a:rPr lang="en-US" sz="7400">
                <a:solidFill>
                  <a:srgbClr val="4557AD"/>
                </a:solidFill>
                <a:latin typeface="Tenorite" pitchFamily="2" charset="0"/>
                <a:ea typeface="Verdana" panose="020B0604030504040204" pitchFamily="34" charset="0"/>
                <a:cs typeface="Verdana" panose="020B0604030504040204" pitchFamily="34" charset="0"/>
              </a:rPr>
              <a:t> is gr</a:t>
            </a:r>
            <a:r>
              <a:rPr lang="en-US" sz="7400" u="sng">
                <a:solidFill>
                  <a:srgbClr val="4557AD"/>
                </a:solidFill>
                <a:latin typeface="Tenorite" pitchFamily="2" charset="0"/>
                <a:ea typeface="Verdana" panose="020B0604030504040204" pitchFamily="34" charset="0"/>
                <a:cs typeface="Verdana" panose="020B0604030504040204" pitchFamily="34" charset="0"/>
              </a:rPr>
              <a:t>ey</a:t>
            </a:r>
            <a:r>
              <a:rPr lang="en-US" sz="7400">
                <a:solidFill>
                  <a:srgbClr val="4557AD"/>
                </a:solidFill>
                <a:latin typeface="Tenorite" pitchFamily="2" charset="0"/>
                <a:ea typeface="Verdana" panose="020B0604030504040204" pitchFamily="34" charset="0"/>
                <a:cs typeface="Verdana" panose="020B0604030504040204" pitchFamily="34" charset="0"/>
              </a:rPr>
              <a:t>!</a:t>
            </a:r>
            <a:endParaRPr lang="en-AU" sz="7400">
              <a:solidFill>
                <a:srgbClr val="4557AD"/>
              </a:solidFill>
            </a:endParaRPr>
          </a:p>
        </p:txBody>
      </p:sp>
    </p:spTree>
    <p:custDataLst>
      <p:tags r:id="rId1"/>
    </p:custDataLst>
    <p:extLst>
      <p:ext uri="{BB962C8B-B14F-4D97-AF65-F5344CB8AC3E}">
        <p14:creationId xmlns:p14="http://schemas.microsoft.com/office/powerpoint/2010/main" val="3979313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16 I</a:t>
            </a:r>
            <a:r>
              <a:rPr lang="en-US" sz="800" kern="1200" baseline="0">
                <a:solidFill>
                  <a:schemeClr val="bg2"/>
                </a:solidFill>
                <a:effectLst/>
                <a:latin typeface="+mn-lt"/>
              </a:rPr>
              <a:t> do</a:t>
            </a:r>
            <a:endParaRPr lang="en-AU" sz="80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17 We do </a:t>
            </a:r>
            <a:endParaRPr lang="en-AU"/>
          </a:p>
        </p:txBody>
      </p:sp>
      <p:sp>
        <p:nvSpPr>
          <p:cNvPr id="5" name="Content Placeholder 3">
            <a:extLst>
              <a:ext uri="{FF2B5EF4-FFF2-40B4-BE49-F238E27FC236}">
                <a16:creationId xmlns:a16="http://schemas.microsoft.com/office/drawing/2014/main" id="{DE881F87-6B8E-3B8B-545E-7CB3A5A5F6AB}"/>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ey</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18 I do</a:t>
            </a:r>
            <a:endParaRPr lang="en-AU"/>
          </a:p>
        </p:txBody>
      </p:sp>
      <p:pic>
        <p:nvPicPr>
          <p:cNvPr id="5" name="Picture 4" descr="hockey">
            <a:extLst>
              <a:ext uri="{FF2B5EF4-FFF2-40B4-BE49-F238E27FC236}">
                <a16:creationId xmlns:a16="http://schemas.microsoft.com/office/drawing/2014/main" id="{2B20A006-2BD5-10E4-4DC8-FA673069D1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spTree>
    <p:custDataLst>
      <p:tags r:id="rId1"/>
    </p:custDataLst>
    <p:extLst>
      <p:ext uri="{BB962C8B-B14F-4D97-AF65-F5344CB8AC3E}">
        <p14:creationId xmlns:p14="http://schemas.microsoft.com/office/powerpoint/2010/main" val="3145650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grpSp>
        <p:nvGrpSpPr>
          <p:cNvPr id="2" name="Group 1" descr="hockey, survey">
            <a:extLst>
              <a:ext uri="{FF2B5EF4-FFF2-40B4-BE49-F238E27FC236}">
                <a16:creationId xmlns:a16="http://schemas.microsoft.com/office/drawing/2014/main" id="{6C4EF1AB-2BC1-D032-A314-1B8FE9E78A82}"/>
              </a:ext>
            </a:extLst>
          </p:cNvPr>
          <p:cNvGrpSpPr/>
          <p:nvPr/>
        </p:nvGrpSpPr>
        <p:grpSpPr>
          <a:xfrm>
            <a:off x="953954" y="2373101"/>
            <a:ext cx="6447905" cy="2405281"/>
            <a:chOff x="953954" y="2373101"/>
            <a:chExt cx="6447905" cy="2405281"/>
          </a:xfrm>
        </p:grpSpPr>
        <p:pic>
          <p:nvPicPr>
            <p:cNvPr id="5" name="Picture 4">
              <a:extLst>
                <a:ext uri="{FF2B5EF4-FFF2-40B4-BE49-F238E27FC236}">
                  <a16:creationId xmlns:a16="http://schemas.microsoft.com/office/drawing/2014/main" id="{6494B628-AA0A-373A-AACE-2F94F8E48D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pic>
          <p:nvPicPr>
            <p:cNvPr id="7" name="Picture 6">
              <a:extLst>
                <a:ext uri="{FF2B5EF4-FFF2-40B4-BE49-F238E27FC236}">
                  <a16:creationId xmlns:a16="http://schemas.microsoft.com/office/drawing/2014/main" id="{3F70B5E8-CE30-5974-46E4-C7C17D8A4E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257800" y="2373101"/>
              <a:ext cx="2144059" cy="2144059"/>
            </a:xfrm>
            <a:prstGeom prst="rect">
              <a:avLst/>
            </a:prstGeom>
          </p:spPr>
        </p:pic>
      </p:grpSp>
    </p:spTree>
    <p:custDataLst>
      <p:tags r:id="rId1"/>
    </p:custDataLst>
    <p:extLst>
      <p:ext uri="{BB962C8B-B14F-4D97-AF65-F5344CB8AC3E}">
        <p14:creationId xmlns:p14="http://schemas.microsoft.com/office/powerpoint/2010/main" val="738221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 Review You do</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9600" err="1">
                <a:solidFill>
                  <a:srgbClr val="4557AD"/>
                </a:solidFill>
                <a:latin typeface="Tenorite" pitchFamily="2" charset="0"/>
                <a:cs typeface="Arial"/>
              </a:rPr>
              <a:t>ie</a:t>
            </a:r>
            <a:endParaRPr lang="en-AU" sz="9600">
              <a:solidFill>
                <a:srgbClr val="4557AD"/>
              </a:solidFill>
              <a:latin typeface="Tenorite" pitchFamily="2" charset="0"/>
              <a:cs typeface="Arial"/>
            </a:endParaRPr>
          </a:p>
        </p:txBody>
      </p:sp>
      <p:grpSp>
        <p:nvGrpSpPr>
          <p:cNvPr id="4" name="Group 3" descr="A thief sneakily putting pies into a bag with the words Pie thief underneath. The letters ie are underlined in the words pie and thief.">
            <a:extLst>
              <a:ext uri="{FF2B5EF4-FFF2-40B4-BE49-F238E27FC236}">
                <a16:creationId xmlns:a16="http://schemas.microsoft.com/office/drawing/2014/main" id="{B5C470E8-1A0E-A853-C9EF-510EFF86E74F}"/>
              </a:ext>
            </a:extLst>
          </p:cNvPr>
          <p:cNvGrpSpPr/>
          <p:nvPr/>
        </p:nvGrpSpPr>
        <p:grpSpPr>
          <a:xfrm>
            <a:off x="1591056" y="2094227"/>
            <a:ext cx="9009888" cy="4230509"/>
            <a:chOff x="1" y="1100460"/>
            <a:chExt cx="12191999" cy="5600998"/>
          </a:xfrm>
        </p:grpSpPr>
        <p:sp>
          <p:nvSpPr>
            <p:cNvPr id="5" name="Rounded Rectangle 2">
              <a:extLst>
                <a:ext uri="{FF2B5EF4-FFF2-40B4-BE49-F238E27FC236}">
                  <a16:creationId xmlns:a16="http://schemas.microsoft.com/office/drawing/2014/main" id="{DDB05920-5BA8-74A2-A706-ACECFB4E9E1A}"/>
                </a:ext>
              </a:extLst>
            </p:cNvPr>
            <p:cNvSpPr/>
            <p:nvPr/>
          </p:nvSpPr>
          <p:spPr>
            <a:xfrm>
              <a:off x="1769408" y="1100460"/>
              <a:ext cx="9280107" cy="5600998"/>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99A16D8B-2B25-DC61-2C34-AAB41E5B8DE6}"/>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3862467" y="1100460"/>
              <a:ext cx="4467066" cy="3797825"/>
            </a:xfrm>
            <a:prstGeom prst="rect">
              <a:avLst/>
            </a:prstGeom>
          </p:spPr>
        </p:pic>
        <p:sp>
          <p:nvSpPr>
            <p:cNvPr id="7" name="TextBox 6">
              <a:extLst>
                <a:ext uri="{FF2B5EF4-FFF2-40B4-BE49-F238E27FC236}">
                  <a16:creationId xmlns:a16="http://schemas.microsoft.com/office/drawing/2014/main" id="{F8BC66CA-D579-F440-D434-3126DCEA5A41}"/>
                </a:ext>
              </a:extLst>
            </p:cNvPr>
            <p:cNvSpPr txBox="1"/>
            <p:nvPr/>
          </p:nvSpPr>
          <p:spPr>
            <a:xfrm>
              <a:off x="1" y="5071531"/>
              <a:ext cx="12191999" cy="1629927"/>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p</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 th</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f </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grpSp>
        <p:nvGrpSpPr>
          <p:cNvPr id="2" name="Group 1" descr="hockey, survey, jersey">
            <a:extLst>
              <a:ext uri="{FF2B5EF4-FFF2-40B4-BE49-F238E27FC236}">
                <a16:creationId xmlns:a16="http://schemas.microsoft.com/office/drawing/2014/main" id="{4FD6AF6D-5E81-D049-86D5-EC7BCE737BA2}"/>
              </a:ext>
            </a:extLst>
          </p:cNvPr>
          <p:cNvGrpSpPr/>
          <p:nvPr/>
        </p:nvGrpSpPr>
        <p:grpSpPr>
          <a:xfrm>
            <a:off x="953954" y="2161181"/>
            <a:ext cx="10284092" cy="2617201"/>
            <a:chOff x="953954" y="2161181"/>
            <a:chExt cx="10284092" cy="2617201"/>
          </a:xfrm>
        </p:grpSpPr>
        <p:pic>
          <p:nvPicPr>
            <p:cNvPr id="3" name="Picture 2">
              <a:extLst>
                <a:ext uri="{FF2B5EF4-FFF2-40B4-BE49-F238E27FC236}">
                  <a16:creationId xmlns:a16="http://schemas.microsoft.com/office/drawing/2014/main" id="{62C8C957-1EC3-9571-C88B-A92866E6C1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pic>
          <p:nvPicPr>
            <p:cNvPr id="6" name="Picture 5">
              <a:extLst>
                <a:ext uri="{FF2B5EF4-FFF2-40B4-BE49-F238E27FC236}">
                  <a16:creationId xmlns:a16="http://schemas.microsoft.com/office/drawing/2014/main" id="{8336B218-4C00-2879-85E6-F44CDA82CD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257800" y="2373101"/>
              <a:ext cx="2144059" cy="2144059"/>
            </a:xfrm>
            <a:prstGeom prst="rect">
              <a:avLst/>
            </a:prstGeom>
          </p:spPr>
        </p:pic>
        <p:pic>
          <p:nvPicPr>
            <p:cNvPr id="4" name="Picture 3">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02409" y="2161181"/>
              <a:ext cx="2535637" cy="2535637"/>
            </a:xfrm>
            <a:prstGeom prst="rect">
              <a:avLst/>
            </a:prstGeom>
          </p:spPr>
        </p:pic>
      </p:grpSp>
    </p:spTree>
    <p:custDataLst>
      <p:tags r:id="rId1"/>
    </p:custDataLst>
    <p:extLst>
      <p:ext uri="{BB962C8B-B14F-4D97-AF65-F5344CB8AC3E}">
        <p14:creationId xmlns:p14="http://schemas.microsoft.com/office/powerpoint/2010/main" val="96420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We do</a:t>
            </a:r>
            <a:endParaRPr lang="en-AU"/>
          </a:p>
        </p:txBody>
      </p:sp>
      <p:sp>
        <p:nvSpPr>
          <p:cNvPr id="5" name="Rectangle 4" descr="gery">
            <a:extLst>
              <a:ext uri="{FF2B5EF4-FFF2-40B4-BE49-F238E27FC236}">
                <a16:creationId xmlns:a16="http://schemas.microsoft.com/office/drawing/2014/main" id="{62923572-8CB3-4026-B611-59913074F7CD}"/>
              </a:ext>
            </a:extLst>
          </p:cNvPr>
          <p:cNvSpPr/>
          <p:nvPr/>
        </p:nvSpPr>
        <p:spPr>
          <a:xfrm>
            <a:off x="1261441" y="3101979"/>
            <a:ext cx="1676314" cy="1676314"/>
          </a:xfrm>
          <a:prstGeom prst="rect">
            <a:avLst/>
          </a:prstGeom>
          <a:pattFill prst="trellis">
            <a:fgClr>
              <a:schemeClr val="bg1">
                <a:lumMod val="75000"/>
              </a:schemeClr>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414528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We do </a:t>
            </a:r>
            <a:endParaRPr lang="en-AU"/>
          </a:p>
        </p:txBody>
      </p:sp>
      <p:sp>
        <p:nvSpPr>
          <p:cNvPr id="4" name="Rectangle 3" descr="grey">
            <a:extLst>
              <a:ext uri="{FF2B5EF4-FFF2-40B4-BE49-F238E27FC236}">
                <a16:creationId xmlns:a16="http://schemas.microsoft.com/office/drawing/2014/main" id="{3FDEED7B-441B-20D1-8B5C-699011D8F08C}"/>
              </a:ext>
            </a:extLst>
          </p:cNvPr>
          <p:cNvSpPr/>
          <p:nvPr/>
        </p:nvSpPr>
        <p:spPr>
          <a:xfrm>
            <a:off x="1261441" y="3101979"/>
            <a:ext cx="1676314" cy="1676314"/>
          </a:xfrm>
          <a:prstGeom prst="rect">
            <a:avLst/>
          </a:prstGeom>
          <a:pattFill prst="trellis">
            <a:fgClr>
              <a:schemeClr val="bg1">
                <a:lumMod val="75000"/>
              </a:schemeClr>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descr="chimney">
            <a:extLst>
              <a:ext uri="{FF2B5EF4-FFF2-40B4-BE49-F238E27FC236}">
                <a16:creationId xmlns:a16="http://schemas.microsoft.com/office/drawing/2014/main" id="{E680CDA0-DED6-5F44-E2F9-D4BB23F99E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4746707" y="2079707"/>
            <a:ext cx="2698586" cy="2698586"/>
          </a:xfrm>
          <a:prstGeom prst="rect">
            <a:avLst/>
          </a:prstGeom>
          <a:noFill/>
          <a:ln>
            <a:noFill/>
          </a:ln>
        </p:spPr>
      </p:pic>
    </p:spTree>
    <p:custDataLst>
      <p:tags r:id="rId1"/>
    </p:custDataLst>
    <p:extLst>
      <p:ext uri="{BB962C8B-B14F-4D97-AF65-F5344CB8AC3E}">
        <p14:creationId xmlns:p14="http://schemas.microsoft.com/office/powerpoint/2010/main" val="2264753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We do </a:t>
            </a:r>
            <a:endParaRPr lang="en-AU"/>
          </a:p>
        </p:txBody>
      </p:sp>
      <p:sp>
        <p:nvSpPr>
          <p:cNvPr id="8" name="Rectangle 7" descr="grey">
            <a:extLst>
              <a:ext uri="{FF2B5EF4-FFF2-40B4-BE49-F238E27FC236}">
                <a16:creationId xmlns:a16="http://schemas.microsoft.com/office/drawing/2014/main" id="{E2A418CE-B5E9-325C-02E7-02833FAC8156}"/>
              </a:ext>
            </a:extLst>
          </p:cNvPr>
          <p:cNvSpPr/>
          <p:nvPr/>
        </p:nvSpPr>
        <p:spPr>
          <a:xfrm>
            <a:off x="1261441" y="3101979"/>
            <a:ext cx="1676314" cy="1676314"/>
          </a:xfrm>
          <a:prstGeom prst="rect">
            <a:avLst/>
          </a:prstGeom>
          <a:pattFill prst="trellis">
            <a:fgClr>
              <a:schemeClr val="bg1">
                <a:lumMod val="75000"/>
              </a:schemeClr>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Picture 2" descr="chimney">
            <a:extLst>
              <a:ext uri="{FF2B5EF4-FFF2-40B4-BE49-F238E27FC236}">
                <a16:creationId xmlns:a16="http://schemas.microsoft.com/office/drawing/2014/main" id="{35D33328-A014-EF24-CE80-80C8AAB8FB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4746707" y="2079707"/>
            <a:ext cx="2698586" cy="2698586"/>
          </a:xfrm>
          <a:prstGeom prst="rect">
            <a:avLst/>
          </a:prstGeom>
          <a:noFill/>
          <a:ln>
            <a:noFill/>
          </a:ln>
        </p:spPr>
      </p:pic>
      <p:pic>
        <p:nvPicPr>
          <p:cNvPr id="5" name="Picture 4" descr="trolley">
            <a:extLst>
              <a:ext uri="{FF2B5EF4-FFF2-40B4-BE49-F238E27FC236}">
                <a16:creationId xmlns:a16="http://schemas.microsoft.com/office/drawing/2014/main" id="{F2B82152-14FB-D3F4-1AA4-66FC337DE20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3754" y="2551463"/>
            <a:ext cx="2503713" cy="2503713"/>
          </a:xfrm>
          <a:prstGeom prst="rect">
            <a:avLst/>
          </a:prstGeom>
        </p:spPr>
      </p:pic>
    </p:spTree>
    <p:custDataLst>
      <p:tags r:id="rId1"/>
    </p:custDataLst>
    <p:extLst>
      <p:ext uri="{BB962C8B-B14F-4D97-AF65-F5344CB8AC3E}">
        <p14:creationId xmlns:p14="http://schemas.microsoft.com/office/powerpoint/2010/main" val="2916849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24 I do</a:t>
            </a:r>
            <a:endParaRPr lang="en-AU"/>
          </a:p>
        </p:txBody>
      </p:sp>
      <p:sp>
        <p:nvSpPr>
          <p:cNvPr id="3" name="Content Placeholder 2">
            <a:extLst>
              <a:ext uri="{FF2B5EF4-FFF2-40B4-BE49-F238E27FC236}">
                <a16:creationId xmlns:a16="http://schemas.microsoft.com/office/drawing/2014/main" id="{6BE3718E-DBDE-1FD1-86C0-5DA1AC632E36}"/>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96107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I do </a:t>
            </a:r>
            <a:endParaRPr lang="en-AU"/>
          </a:p>
        </p:txBody>
      </p:sp>
      <p:sp>
        <p:nvSpPr>
          <p:cNvPr id="5" name="Content Placeholder 2">
            <a:extLst>
              <a:ext uri="{FF2B5EF4-FFF2-40B4-BE49-F238E27FC236}">
                <a16:creationId xmlns:a16="http://schemas.microsoft.com/office/drawing/2014/main" id="{EBD48750-C6A6-0BEC-82D4-10D8BDF8CDA0}"/>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key          kidney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26476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26 I do</a:t>
            </a:r>
            <a:endParaRPr lang="en-AU"/>
          </a:p>
        </p:txBody>
      </p:sp>
      <p:grpSp>
        <p:nvGrpSpPr>
          <p:cNvPr id="3" name="Group 2" descr="key, kidney, hey">
            <a:extLst>
              <a:ext uri="{FF2B5EF4-FFF2-40B4-BE49-F238E27FC236}">
                <a16:creationId xmlns:a16="http://schemas.microsoft.com/office/drawing/2014/main" id="{7A633AC4-124C-934A-99D4-5AB55BC4B8CA}"/>
              </a:ext>
            </a:extLst>
          </p:cNvPr>
          <p:cNvGrpSpPr/>
          <p:nvPr/>
        </p:nvGrpSpPr>
        <p:grpSpPr>
          <a:xfrm>
            <a:off x="464654" y="1469482"/>
            <a:ext cx="11906250" cy="3919036"/>
            <a:chOff x="464654" y="1469482"/>
            <a:chExt cx="11906250" cy="3919036"/>
          </a:xfrm>
        </p:grpSpPr>
        <p:sp>
          <p:nvSpPr>
            <p:cNvPr id="4" name="Content Placeholder 2">
              <a:extLst>
                <a:ext uri="{FF2B5EF4-FFF2-40B4-BE49-F238E27FC236}">
                  <a16:creationId xmlns:a16="http://schemas.microsoft.com/office/drawing/2014/main" id="{98155E69-E8F7-6920-509E-8B849490B271}"/>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hey</a:t>
              </a:r>
              <a:endParaRPr lang="en-AU" sz="96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F513391D-67B3-A0D1-FD76-99D83203A20C}"/>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key          kidney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08631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85580-6FEB-B0A9-D918-4F0CBB7EE5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9A3529-FA27-199B-93DF-57FA86393A0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grpSp>
        <p:nvGrpSpPr>
          <p:cNvPr id="4" name="Group 3" descr="key, kidney, hey, volleyball">
            <a:extLst>
              <a:ext uri="{FF2B5EF4-FFF2-40B4-BE49-F238E27FC236}">
                <a16:creationId xmlns:a16="http://schemas.microsoft.com/office/drawing/2014/main" id="{DCA3EF55-50F2-7F42-91D9-AAF580A96AA6}"/>
              </a:ext>
            </a:extLst>
          </p:cNvPr>
          <p:cNvGrpSpPr/>
          <p:nvPr/>
        </p:nvGrpSpPr>
        <p:grpSpPr>
          <a:xfrm>
            <a:off x="464654" y="1469482"/>
            <a:ext cx="11906250" cy="3919036"/>
            <a:chOff x="464654" y="1469482"/>
            <a:chExt cx="11906250" cy="3919036"/>
          </a:xfrm>
        </p:grpSpPr>
        <p:sp>
          <p:nvSpPr>
            <p:cNvPr id="7" name="Content Placeholder 2">
              <a:extLst>
                <a:ext uri="{FF2B5EF4-FFF2-40B4-BE49-F238E27FC236}">
                  <a16:creationId xmlns:a16="http://schemas.microsoft.com/office/drawing/2014/main" id="{6081A027-699A-4924-3A3C-56C814571955}"/>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hey         volleyball</a:t>
              </a:r>
              <a:endParaRPr lang="en-AU" sz="96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79943CDA-7997-7DD9-6CD8-BC02C915F54A}"/>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key          kidney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404530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B321B876-A980-DE6A-CA65-8E722342BD9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6081473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sp>
        <p:nvSpPr>
          <p:cNvPr id="6" name="Content Placeholder 2">
            <a:extLst>
              <a:ext uri="{FF2B5EF4-FFF2-40B4-BE49-F238E27FC236}">
                <a16:creationId xmlns:a16="http://schemas.microsoft.com/office/drawing/2014/main" id="{0F85244C-1519-99D2-2B7E-E20E26A9B51D}"/>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prey            barley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83294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 Review You do</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1177932" y="1259174"/>
            <a:ext cx="8697589" cy="4528190"/>
            <a:chOff x="921594" y="1245977"/>
            <a:chExt cx="8697589" cy="4528190"/>
          </a:xfrm>
        </p:grpSpPr>
        <p:sp>
          <p:nvSpPr>
            <p:cNvPr id="15" name="Content Placeholder 2">
              <a:extLst>
                <a:ext uri="{FF2B5EF4-FFF2-40B4-BE49-F238E27FC236}">
                  <a16:creationId xmlns:a16="http://schemas.microsoft.com/office/drawing/2014/main" id="{8EF963E9-1A52-DD74-54AC-894959819F19}"/>
                </a:ext>
              </a:extLst>
            </p:cNvPr>
            <p:cNvSpPr txBox="1">
              <a:spLocks/>
            </p:cNvSpPr>
            <p:nvPr/>
          </p:nvSpPr>
          <p:spPr>
            <a:xfrm>
              <a:off x="6216505" y="3604341"/>
              <a:ext cx="3402678"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dge</a:t>
              </a:r>
              <a:endParaRPr lang="en-AU" sz="15000">
                <a:solidFill>
                  <a:srgbClr val="4557AD"/>
                </a:solidFill>
                <a:latin typeface="Tenorite" pitchFamily="2" charset="0"/>
                <a:cs typeface="Arial"/>
              </a:endParaRPr>
            </a:p>
          </p:txBody>
        </p:sp>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1053746" y="1245978"/>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ph</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921594" y="3604342"/>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tch</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5839662" y="1245977"/>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sp>
        <p:nvSpPr>
          <p:cNvPr id="6" name="Content Placeholder 2">
            <a:extLst>
              <a:ext uri="{FF2B5EF4-FFF2-40B4-BE49-F238E27FC236}">
                <a16:creationId xmlns:a16="http://schemas.microsoft.com/office/drawing/2014/main" id="{90EED92A-EE01-489A-59CD-A448EA9162B5}"/>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9600">
                <a:solidFill>
                  <a:srgbClr val="4557AD"/>
                </a:solidFill>
                <a:latin typeface="Tenorite"/>
                <a:ea typeface="Verdana"/>
                <a:cs typeface="Verdana" panose="020B0604030504040204" pitchFamily="34" charset="0"/>
              </a:rPr>
              <a:t>pulley</a:t>
            </a:r>
          </a:p>
        </p:txBody>
      </p:sp>
      <p:sp>
        <p:nvSpPr>
          <p:cNvPr id="2" name="Content Placeholder 2">
            <a:extLst>
              <a:ext uri="{FF2B5EF4-FFF2-40B4-BE49-F238E27FC236}">
                <a16:creationId xmlns:a16="http://schemas.microsoft.com/office/drawing/2014/main" id="{2208B600-9762-BDEB-6CC3-6187C088760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prey            barley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42020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C3428-78BC-ACAF-1AFB-9DFBA62B5ED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B5CEE7-3BAA-9BEB-8654-797FB39EB26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We do</a:t>
            </a:r>
            <a:endParaRPr lang="en-AU"/>
          </a:p>
        </p:txBody>
      </p:sp>
      <p:sp>
        <p:nvSpPr>
          <p:cNvPr id="4" name="Content Placeholder 2">
            <a:extLst>
              <a:ext uri="{FF2B5EF4-FFF2-40B4-BE49-F238E27FC236}">
                <a16:creationId xmlns:a16="http://schemas.microsoft.com/office/drawing/2014/main" id="{E09FB353-D93A-B7E0-ED76-A5AAA131EA52}"/>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9600">
                <a:solidFill>
                  <a:srgbClr val="4557AD"/>
                </a:solidFill>
                <a:latin typeface="Tenorite"/>
                <a:ea typeface="Verdana"/>
                <a:cs typeface="Verdana" panose="020B0604030504040204" pitchFamily="34" charset="0"/>
              </a:rPr>
              <a:t>pulley         obey</a:t>
            </a:r>
          </a:p>
        </p:txBody>
      </p:sp>
      <p:sp>
        <p:nvSpPr>
          <p:cNvPr id="7" name="Content Placeholder 2">
            <a:extLst>
              <a:ext uri="{FF2B5EF4-FFF2-40B4-BE49-F238E27FC236}">
                <a16:creationId xmlns:a16="http://schemas.microsoft.com/office/drawing/2014/main" id="{3B1C0F9B-A2B7-48BC-2E6F-F5D4E2DADA05}"/>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prey            alley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902316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32 I do</a:t>
            </a:r>
            <a:endParaRPr lang="en-AU"/>
          </a:p>
        </p:txBody>
      </p:sp>
      <p:sp>
        <p:nvSpPr>
          <p:cNvPr id="3" name="Content Placeholder 2">
            <a:extLst>
              <a:ext uri="{FF2B5EF4-FFF2-40B4-BE49-F238E27FC236}">
                <a16:creationId xmlns:a16="http://schemas.microsoft.com/office/drawing/2014/main" id="{50FC94B7-9AFE-5F3A-6A58-DBF9CCD1C374}"/>
              </a:ext>
            </a:extLst>
          </p:cNvPr>
          <p:cNvSpPr txBox="1">
            <a:spLocks/>
          </p:cNvSpPr>
          <p:nvPr/>
        </p:nvSpPr>
        <p:spPr>
          <a:xfrm>
            <a:off x="340468" y="2910432"/>
            <a:ext cx="11851532"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people   </a:t>
            </a:r>
            <a:r>
              <a:rPr lang="en-US" sz="8000" err="1">
                <a:solidFill>
                  <a:srgbClr val="4557AD"/>
                </a:solidFill>
                <a:latin typeface="Tenorite" pitchFamily="2" charset="0"/>
                <a:ea typeface="Verdana" panose="020B0604030504040204" pitchFamily="34" charset="0"/>
                <a:cs typeface="Verdana" panose="020B0604030504040204" pitchFamily="34" charset="0"/>
              </a:rPr>
              <a:t>people</a:t>
            </a:r>
            <a:r>
              <a:rPr lang="en-US" sz="8000">
                <a:solidFill>
                  <a:srgbClr val="4557AD"/>
                </a:solidFill>
                <a:latin typeface="Tenorite" pitchFamily="2" charset="0"/>
                <a:ea typeface="Verdana" panose="020B0604030504040204" pitchFamily="34" charset="0"/>
                <a:cs typeface="Verdana" panose="020B0604030504040204" pitchFamily="34" charset="0"/>
              </a:rPr>
              <a:t>   </a:t>
            </a:r>
            <a:r>
              <a:rPr lang="en-US" sz="8000" err="1">
                <a:solidFill>
                  <a:srgbClr val="4557AD"/>
                </a:solidFill>
                <a:latin typeface="Tenorite" pitchFamily="2" charset="0"/>
                <a:ea typeface="Verdana" panose="020B0604030504040204" pitchFamily="34" charset="0"/>
                <a:cs typeface="Verdana" panose="020B0604030504040204" pitchFamily="34" charset="0"/>
              </a:rPr>
              <a:t>people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4" name="Content Placeholder 2">
            <a:extLst>
              <a:ext uri="{FF2B5EF4-FFF2-40B4-BE49-F238E27FC236}">
                <a16:creationId xmlns:a16="http://schemas.microsoft.com/office/drawing/2014/main" id="{0FE40C68-B66F-9689-23CB-5A143ED65B9C}"/>
              </a:ext>
            </a:extLst>
          </p:cNvPr>
          <p:cNvSpPr txBox="1">
            <a:spLocks/>
          </p:cNvSpPr>
          <p:nvPr/>
        </p:nvSpPr>
        <p:spPr>
          <a:xfrm>
            <a:off x="340468" y="2910432"/>
            <a:ext cx="11851532"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people   </a:t>
            </a:r>
            <a:r>
              <a:rPr lang="en-US" sz="8000" err="1">
                <a:solidFill>
                  <a:srgbClr val="4557AD"/>
                </a:solidFill>
                <a:latin typeface="Tenorite" pitchFamily="2" charset="0"/>
                <a:ea typeface="Verdana" panose="020B0604030504040204" pitchFamily="34" charset="0"/>
                <a:cs typeface="Verdana" panose="020B0604030504040204" pitchFamily="34" charset="0"/>
              </a:rPr>
              <a:t>people</a:t>
            </a:r>
            <a:r>
              <a:rPr lang="en-US" sz="8000">
                <a:solidFill>
                  <a:srgbClr val="4557AD"/>
                </a:solidFill>
                <a:latin typeface="Tenorite" pitchFamily="2" charset="0"/>
                <a:ea typeface="Verdana" panose="020B0604030504040204" pitchFamily="34" charset="0"/>
                <a:cs typeface="Verdana" panose="020B0604030504040204" pitchFamily="34" charset="0"/>
              </a:rPr>
              <a:t>   </a:t>
            </a:r>
            <a:r>
              <a:rPr lang="en-US" sz="8000" err="1">
                <a:solidFill>
                  <a:srgbClr val="4557AD"/>
                </a:solidFill>
                <a:latin typeface="Tenorite" pitchFamily="2" charset="0"/>
                <a:ea typeface="Verdana" panose="020B0604030504040204" pitchFamily="34" charset="0"/>
                <a:cs typeface="Verdana" panose="020B0604030504040204" pitchFamily="34" charset="0"/>
              </a:rPr>
              <a:t>people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909649" y="1533481"/>
            <a:ext cx="10372701" cy="391927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The people in the crowd did a survey to pick a jersey for </a:t>
            </a:r>
          </a:p>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their volleyball team. They picked a grey top with a turkey on the back.</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We do</a:t>
            </a:r>
            <a:endParaRPr lang="en-AU"/>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516500" y="1741236"/>
            <a:ext cx="10995143" cy="379103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I live in a house in the valley with two other people from my hockey team. One day I lost my key, but they were both home </a:t>
            </a:r>
            <a:br>
              <a:rPr lang="en-US" sz="6000">
                <a:solidFill>
                  <a:srgbClr val="4557AD"/>
                </a:solidFill>
                <a:latin typeface="Tenorite" pitchFamily="2" charset="0"/>
                <a:ea typeface="Verdana" panose="020B0604030504040204" pitchFamily="34" charset="0"/>
                <a:cs typeface="Verdana" panose="020B0604030504040204" pitchFamily="34" charset="0"/>
              </a:rPr>
            </a:br>
            <a:r>
              <a:rPr lang="en-US" sz="6000">
                <a:solidFill>
                  <a:srgbClr val="4557AD"/>
                </a:solidFill>
                <a:latin typeface="Tenorite" pitchFamily="2" charset="0"/>
                <a:ea typeface="Verdana" panose="020B0604030504040204" pitchFamily="34" charset="0"/>
                <a:cs typeface="Verdana" panose="020B0604030504040204" pitchFamily="34" charset="0"/>
              </a:rPr>
              <a:t>to let me in.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sounds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39230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ey</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88645" y="3791784"/>
            <a:ext cx="2276636"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grey</a:t>
            </a:r>
          </a:p>
          <a:p>
            <a:pPr marL="0" indent="0" algn="ctr">
              <a:buFont typeface="Arial" panose="020B0604020202020204" pitchFamily="34" charset="0"/>
              <a:buNone/>
            </a:pPr>
            <a:r>
              <a:rPr lang="en-US" sz="4400">
                <a:solidFill>
                  <a:srgbClr val="4557AD"/>
                </a:solidFill>
                <a:latin typeface="Tenorite" pitchFamily="2" charset="0"/>
                <a:cs typeface="Arial"/>
              </a:rPr>
              <a:t>volley</a:t>
            </a:r>
          </a:p>
          <a:p>
            <a:pPr marL="0" indent="0" algn="ctr">
              <a:buFont typeface="Arial" panose="020B0604020202020204" pitchFamily="34" charset="0"/>
              <a:buNone/>
            </a:pPr>
            <a:r>
              <a:rPr lang="en-US" sz="4400">
                <a:solidFill>
                  <a:srgbClr val="4557AD"/>
                </a:solidFill>
                <a:latin typeface="Tenorite" pitchFamily="2" charset="0"/>
                <a:cs typeface="Arial"/>
              </a:rPr>
              <a:t>parsley</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8" name="Picture 7" descr="hockey">
            <a:extLst>
              <a:ext uri="{FF2B5EF4-FFF2-40B4-BE49-F238E27FC236}">
                <a16:creationId xmlns:a16="http://schemas.microsoft.com/office/drawing/2014/main" id="{65E2C6F7-E9BF-ABB5-589E-586B6D6ED9C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038377" y="3176743"/>
            <a:ext cx="1094311" cy="1094311"/>
          </a:xfrm>
          <a:prstGeom prst="rect">
            <a:avLst/>
          </a:prstGeom>
        </p:spPr>
      </p:pic>
      <p:pic>
        <p:nvPicPr>
          <p:cNvPr id="6" name="Picture 5" descr="prey">
            <a:extLst>
              <a:ext uri="{FF2B5EF4-FFF2-40B4-BE49-F238E27FC236}">
                <a16:creationId xmlns:a16="http://schemas.microsoft.com/office/drawing/2014/main" id="{68F43B59-FD6A-19B4-BDA8-F99638D4C2A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951723" y="4371956"/>
            <a:ext cx="1127754" cy="941306"/>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18788" y="1134428"/>
            <a:ext cx="4588192" cy="4588192"/>
          </a:xfrm>
          <a:prstGeom prst="rect">
            <a:avLst/>
          </a:prstGeom>
        </p:spPr>
      </p:pic>
      <p:pic>
        <p:nvPicPr>
          <p:cNvPr id="9" name="Picture 8" descr="turkey">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114881" y="5515065"/>
            <a:ext cx="941305" cy="941305"/>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8,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4151" y="473243"/>
            <a:ext cx="4004493" cy="56660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4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41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hedging       pitcher</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kneecap       priest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knif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821909" y="1343561"/>
            <a:ext cx="1732307" cy="1732307"/>
          </a:xfrm>
          <a:prstGeom prst="rect">
            <a:avLst/>
          </a:prstGeom>
          <a:noFill/>
          <a:ln>
            <a:noFill/>
          </a:ln>
        </p:spPr>
      </p:pic>
      <p:pic>
        <p:nvPicPr>
          <p:cNvPr id="7" name="Picture 6" descr="saxophone">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4810" y="1343561"/>
            <a:ext cx="1732307" cy="1732307"/>
          </a:xfrm>
          <a:prstGeom prst="rect">
            <a:avLst/>
          </a:prstGeom>
        </p:spPr>
      </p:pic>
      <p:pic>
        <p:nvPicPr>
          <p:cNvPr id="4" name="Picture 3" descr="sketch">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309928" y="3947544"/>
            <a:ext cx="1732307" cy="1732307"/>
          </a:xfrm>
          <a:prstGeom prst="rect">
            <a:avLst/>
          </a:prstGeom>
          <a:noFill/>
          <a:ln>
            <a:noFill/>
          </a:ln>
        </p:spPr>
      </p:pic>
      <p:pic>
        <p:nvPicPr>
          <p:cNvPr id="9" name="Picture 8" descr="tie">
            <a:extLst>
              <a:ext uri="{FF2B5EF4-FFF2-40B4-BE49-F238E27FC236}">
                <a16:creationId xmlns:a16="http://schemas.microsoft.com/office/drawing/2014/main" id="{C67B716B-FA19-5EDA-C09B-F85B4877210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03793" y="3891529"/>
            <a:ext cx="1902124" cy="1902124"/>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a:solidFill>
                  <a:srgbClr val="E2E8E9"/>
                </a:solidFill>
                <a:latin typeface="+mn-lt"/>
              </a:rPr>
              <a:t>Slide 7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paler    madder    cleaner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84277"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6" name="Picture 5" descr="sadder">
            <a:extLst>
              <a:ext uri="{FF2B5EF4-FFF2-40B4-BE49-F238E27FC236}">
                <a16:creationId xmlns:a16="http://schemas.microsoft.com/office/drawing/2014/main" id="{C37CB1FA-D5BE-79C9-5914-F89A36CC5E2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4472" y="2695730"/>
            <a:ext cx="3583927" cy="1819466"/>
          </a:xfrm>
          <a:prstGeom prst="rect">
            <a:avLst/>
          </a:prstGeom>
        </p:spPr>
      </p:pic>
      <p:pic>
        <p:nvPicPr>
          <p:cNvPr id="11" name="Picture 10" descr="cheaper">
            <a:extLst>
              <a:ext uri="{FF2B5EF4-FFF2-40B4-BE49-F238E27FC236}">
                <a16:creationId xmlns:a16="http://schemas.microsoft.com/office/drawing/2014/main" id="{529832FA-A0D9-4427-F9A0-9B974AED75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81330" y="2254843"/>
            <a:ext cx="2348313" cy="2348313"/>
          </a:xfrm>
          <a:prstGeom prst="rect">
            <a:avLst/>
          </a:prstGeom>
        </p:spPr>
      </p:pic>
      <p:pic>
        <p:nvPicPr>
          <p:cNvPr id="7" name="Picture 6" descr="safer">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6184" y="2454879"/>
            <a:ext cx="2662264" cy="2060317"/>
          </a:xfrm>
          <a:prstGeom prst="rect">
            <a:avLst/>
          </a:prstGeom>
        </p:spPr>
      </p:pic>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1DBCC4BC-1FEA-4B3D-930C-83131A94AFEC}">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documentManagement/types"/>
    <ds:schemaRef ds:uri="http://www.w3.org/XML/1998/namespace"/>
    <ds:schemaRef ds:uri="http://schemas.microsoft.com/office/2006/metadata/properties"/>
    <ds:schemaRef ds:uri="http://purl.org/dc/dcmitype/"/>
    <ds:schemaRef ds:uri="http://purl.org/dc/terms/"/>
    <ds:schemaRef ds:uri="http://schemas.microsoft.com/office/infopath/2007/PartnerControls"/>
    <ds:schemaRef ds:uri="http://schemas.openxmlformats.org/package/2006/metadata/core-properties"/>
    <ds:schemaRef ds:uri="ff236c08-9611-4854-a4bb-16d44b7327b6"/>
    <ds:schemaRef ds:uri="64eff3df-e3d6-48ed-978f-45ff25640900"/>
    <ds:schemaRef ds:uri="http://purl.org/dc/elements/1.1/"/>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6</TotalTime>
  <Words>5825</Words>
  <Application>Microsoft Office PowerPoint</Application>
  <PresentationFormat>Widescreen</PresentationFormat>
  <Paragraphs>720</Paragraphs>
  <Slides>41</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Aptos</vt:lpstr>
      <vt:lpstr>Arial</vt:lpstr>
      <vt:lpstr>Calibri</vt:lpstr>
      <vt:lpstr>Calibri Light</vt:lpstr>
      <vt:lpstr>Courier New</vt:lpstr>
      <vt:lpstr>Symbol</vt:lpstr>
      <vt:lpstr>Tenorite</vt:lpstr>
      <vt:lpstr>Office Theme</vt:lpstr>
      <vt:lpstr>Slide 1 Explicit teaching Phase 18, lesson 2 ey says /ā/ and /ē/</vt:lpstr>
      <vt:lpstr>Slide 2 Review You do</vt:lpstr>
      <vt:lpstr>Slide 3 Review You do</vt:lpstr>
      <vt:lpstr>Slide 4 Review You do</vt:lpstr>
      <vt:lpstr>Slide 5 Review You do</vt:lpstr>
      <vt:lpstr>Slide 6 Review You do</vt:lpstr>
      <vt:lpstr>Slide 7 Suffix review</vt:lpstr>
      <vt:lpstr>Slide 8 Review You do</vt:lpstr>
      <vt:lpstr>Slide 9 Review You do</vt:lpstr>
      <vt:lpstr>Slide 10 Review You do</vt:lpstr>
      <vt:lpstr>Slide 11 Review You do</vt:lpstr>
      <vt:lpstr>Slide 12 Review You do</vt:lpstr>
      <vt:lpstr>Slide 13 End of review</vt:lpstr>
      <vt:lpstr>Slide 14 Learning intention and success criteria</vt:lpstr>
      <vt:lpstr>Slide 15 I do </vt:lpstr>
      <vt:lpstr>Slide 16 I do</vt:lpstr>
      <vt:lpstr>Slide 17 We do </vt:lpstr>
      <vt:lpstr>Slide 18 I do</vt:lpstr>
      <vt:lpstr>Slide 19 I do</vt:lpstr>
      <vt:lpstr>Slide 20 I do </vt:lpstr>
      <vt:lpstr>Slide 21 We do</vt:lpstr>
      <vt:lpstr>Slide 22 We do </vt:lpstr>
      <vt:lpstr>Slide 23 We do </vt:lpstr>
      <vt:lpstr>Slide 24 I do</vt:lpstr>
      <vt:lpstr>Slide 25 I do </vt:lpstr>
      <vt:lpstr>Slide 26 I do</vt:lpstr>
      <vt:lpstr>Slide 27 I do</vt:lpstr>
      <vt:lpstr>Slide 28 We do </vt:lpstr>
      <vt:lpstr>Slide 29 We do</vt:lpstr>
      <vt:lpstr>Slide 30 We do</vt:lpstr>
      <vt:lpstr>Slide 31 We do</vt:lpstr>
      <vt:lpstr>Slide 32 I do</vt:lpstr>
      <vt:lpstr>Slide 33 We do </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2025-12-23T22:05:56Z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