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0.xml" ContentType="application/vnd.openxmlformats-officedocument.presentationml.tags+xml"/>
  <Override PartName="/ppt/notesSlides/notesSlide14.xml" ContentType="application/vnd.openxmlformats-officedocument.presentationml.notesSlide+xml"/>
  <Override PartName="/ppt/tags/tag11.xml" ContentType="application/vnd.openxmlformats-officedocument.presentationml.tags+xml"/>
  <Override PartName="/ppt/notesSlides/notesSlide15.xml" ContentType="application/vnd.openxmlformats-officedocument.presentationml.notesSlide+xml"/>
  <Override PartName="/ppt/tags/tag12.xml" ContentType="application/vnd.openxmlformats-officedocument.presentationml.tags+xml"/>
  <Override PartName="/ppt/notesSlides/notesSlide16.xml" ContentType="application/vnd.openxmlformats-officedocument.presentationml.notesSlide+xml"/>
  <Override PartName="/ppt/tags/tag13.xml" ContentType="application/vnd.openxmlformats-officedocument.presentationml.tags+xml"/>
  <Override PartName="/ppt/notesSlides/notesSlide17.xml" ContentType="application/vnd.openxmlformats-officedocument.presentationml.notesSlide+xml"/>
  <Override PartName="/ppt/tags/tag14.xml" ContentType="application/vnd.openxmlformats-officedocument.presentationml.tags+xml"/>
  <Override PartName="/ppt/notesSlides/notesSlide18.xml" ContentType="application/vnd.openxmlformats-officedocument.presentationml.notesSlide+xml"/>
  <Override PartName="/ppt/tags/tag15.xml" ContentType="application/vnd.openxmlformats-officedocument.presentationml.tags+xml"/>
  <Override PartName="/ppt/notesSlides/notesSlide19.xml" ContentType="application/vnd.openxmlformats-officedocument.presentationml.notesSlide+xml"/>
  <Override PartName="/ppt/tags/tag16.xml" ContentType="application/vnd.openxmlformats-officedocument.presentationml.tags+xml"/>
  <Override PartName="/ppt/notesSlides/notesSlide20.xml" ContentType="application/vnd.openxmlformats-officedocument.presentationml.notesSlide+xml"/>
  <Override PartName="/ppt/tags/tag17.xml" ContentType="application/vnd.openxmlformats-officedocument.presentationml.tags+xml"/>
  <Override PartName="/ppt/notesSlides/notesSlide21.xml" ContentType="application/vnd.openxmlformats-officedocument.presentationml.notesSlide+xml"/>
  <Override PartName="/ppt/tags/tag18.xml" ContentType="application/vnd.openxmlformats-officedocument.presentationml.tags+xml"/>
  <Override PartName="/ppt/notesSlides/notesSlide22.xml" ContentType="application/vnd.openxmlformats-officedocument.presentationml.notesSlide+xml"/>
  <Override PartName="/ppt/tags/tag19.xml" ContentType="application/vnd.openxmlformats-officedocument.presentationml.tags+xml"/>
  <Override PartName="/ppt/notesSlides/notesSlide23.xml" ContentType="application/vnd.openxmlformats-officedocument.presentationml.notesSlide+xml"/>
  <Override PartName="/ppt/tags/tag20.xml" ContentType="application/vnd.openxmlformats-officedocument.presentationml.tags+xml"/>
  <Override PartName="/ppt/notesSlides/notesSlide24.xml" ContentType="application/vnd.openxmlformats-officedocument.presentationml.notesSlide+xml"/>
  <Override PartName="/ppt/tags/tag21.xml" ContentType="application/vnd.openxmlformats-officedocument.presentationml.tags+xml"/>
  <Override PartName="/ppt/notesSlides/notesSlide25.xml" ContentType="application/vnd.openxmlformats-officedocument.presentationml.notesSlide+xml"/>
  <Override PartName="/ppt/tags/tag22.xml" ContentType="application/vnd.openxmlformats-officedocument.presentationml.tags+xml"/>
  <Override PartName="/ppt/notesSlides/notesSlide26.xml" ContentType="application/vnd.openxmlformats-officedocument.presentationml.notesSlide+xml"/>
  <Override PartName="/ppt/tags/tag23.xml" ContentType="application/vnd.openxmlformats-officedocument.presentationml.tags+xml"/>
  <Override PartName="/ppt/notesSlides/notesSlide27.xml" ContentType="application/vnd.openxmlformats-officedocument.presentationml.notesSlide+xml"/>
  <Override PartName="/ppt/tags/tag24.xml" ContentType="application/vnd.openxmlformats-officedocument.presentationml.tags+xml"/>
  <Override PartName="/ppt/notesSlides/notesSlide28.xml" ContentType="application/vnd.openxmlformats-officedocument.presentationml.notesSlide+xml"/>
  <Override PartName="/ppt/tags/tag25.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5"/>
  </p:notesMasterIdLst>
  <p:handoutMasterIdLst>
    <p:handoutMasterId r:id="rId36"/>
  </p:handoutMasterIdLst>
  <p:sldIdLst>
    <p:sldId id="514" r:id="rId5"/>
    <p:sldId id="614" r:id="rId6"/>
    <p:sldId id="615" r:id="rId7"/>
    <p:sldId id="500" r:id="rId8"/>
    <p:sldId id="596" r:id="rId9"/>
    <p:sldId id="541" r:id="rId10"/>
    <p:sldId id="612" r:id="rId11"/>
    <p:sldId id="463" r:id="rId12"/>
    <p:sldId id="611" r:id="rId13"/>
    <p:sldId id="562" r:id="rId14"/>
    <p:sldId id="522" r:id="rId15"/>
    <p:sldId id="523" r:id="rId16"/>
    <p:sldId id="524" r:id="rId17"/>
    <p:sldId id="515" r:id="rId18"/>
    <p:sldId id="444" r:id="rId19"/>
    <p:sldId id="598" r:id="rId20"/>
    <p:sldId id="599" r:id="rId21"/>
    <p:sldId id="600" r:id="rId22"/>
    <p:sldId id="613" r:id="rId23"/>
    <p:sldId id="601" r:id="rId24"/>
    <p:sldId id="554" r:id="rId25"/>
    <p:sldId id="602" r:id="rId26"/>
    <p:sldId id="603" r:id="rId27"/>
    <p:sldId id="604" r:id="rId28"/>
    <p:sldId id="605" r:id="rId29"/>
    <p:sldId id="606" r:id="rId30"/>
    <p:sldId id="607" r:id="rId31"/>
    <p:sldId id="608" r:id="rId32"/>
    <p:sldId id="609" r:id="rId33"/>
    <p:sldId id="610" r:id="rId34"/>
  </p:sldIdLst>
  <p:sldSz cx="12192000" cy="6858000"/>
  <p:notesSz cx="6858000" cy="9144000"/>
  <p:custDataLst>
    <p:tags r:id="rId3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6DCFF56C-C452-04AB-1CC8-788A250198E2}" name="Rebecca McEwan" initials="RM" userId="S::Rebecca.McEwan@esa.edu.au::ff810c5d-fc8a-4cb6-9b96-8b31b958f764" providerId="AD"/>
  <p188:author id="{4BCA3691-0497-F841-5840-330C7100EA01}" name="Emma Durbridge" initials="ED" userId="S::emma.durbridge@esa.edu.au::fa194594-074f-43bd-8de7-d322108f10cf" providerId="AD"/>
  <p188:author id="{31FB519C-E53A-3E7D-97B3-82C01CED1935}" name="Kerrie Shanahan" initials="KS" userId="S::Kerrie.Shanahan@esa.edu.au::ae473d9f-76e9-476f-892f-2674ea963afc" providerId="AD"/>
  <p188:author id="{49F87EAE-6CC1-99D4-8E31-202EF7FA06F2}" name="Trish Wilson" initials="TW" userId="1a8d7cc3620296f7" providerId="Windows Live"/>
  <p188:author id="{CC959EB7-7E9D-B755-C552-AF0200119690}" name="Lee Oliver" initials="" userId="S::Lee.Oliver@esa.edu.au::2ea18bb5-f28b-4522-9387-e753f121e090"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9F2"/>
    <a:srgbClr val="776AAA"/>
    <a:srgbClr val="0E1E42"/>
    <a:srgbClr val="4557AD"/>
    <a:srgbClr val="E9EED1"/>
    <a:srgbClr val="E2E8E9"/>
    <a:srgbClr val="00858D"/>
    <a:srgbClr val="D9EDEE"/>
    <a:srgbClr val="EBF5F6"/>
    <a:srgbClr val="0E1F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7B9D4D-79FB-4D2A-9040-C9D3784170DD}" v="33" dt="2025-12-17T00:34:31.95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67152" autoAdjust="0"/>
  </p:normalViewPr>
  <p:slideViewPr>
    <p:cSldViewPr snapToGrid="0">
      <p:cViewPr varScale="1">
        <p:scale>
          <a:sx n="74" d="100"/>
          <a:sy n="74" d="100"/>
        </p:scale>
        <p:origin x="1956" y="6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McEwan" userId="ff810c5d-fc8a-4cb6-9b96-8b31b958f764" providerId="ADAL" clId="{AE7BF9F8-A42A-4E71-A649-5F35F28D4032}"/>
    <pc:docChg chg="modSld">
      <pc:chgData name="Rebecca McEwan" userId="ff810c5d-fc8a-4cb6-9b96-8b31b958f764" providerId="ADAL" clId="{AE7BF9F8-A42A-4E71-A649-5F35F28D4032}" dt="2025-11-25T04:29:11.860" v="9" actId="1076"/>
      <pc:docMkLst>
        <pc:docMk/>
      </pc:docMkLst>
      <pc:sldChg chg="modSp mod">
        <pc:chgData name="Rebecca McEwan" userId="ff810c5d-fc8a-4cb6-9b96-8b31b958f764" providerId="ADAL" clId="{AE7BF9F8-A42A-4E71-A649-5F35F28D4032}" dt="2025-11-25T04:29:11.860" v="9" actId="1076"/>
        <pc:sldMkLst>
          <pc:docMk/>
          <pc:sldMk cId="880066198" sldId="612"/>
        </pc:sldMkLst>
        <pc:spChg chg="mod">
          <ac:chgData name="Rebecca McEwan" userId="ff810c5d-fc8a-4cb6-9b96-8b31b958f764" providerId="ADAL" clId="{AE7BF9F8-A42A-4E71-A649-5F35F28D4032}" dt="2025-11-25T04:29:11.860" v="9" actId="1076"/>
          <ac:spMkLst>
            <pc:docMk/>
            <pc:sldMk cId="880066198" sldId="612"/>
            <ac:spMk id="6" creationId="{35248080-A7C2-8CD5-2DD6-A191323F9F31}"/>
          </ac:spMkLst>
        </pc:spChg>
        <pc:picChg chg="mod">
          <ac:chgData name="Rebecca McEwan" userId="ff810c5d-fc8a-4cb6-9b96-8b31b958f764" providerId="ADAL" clId="{AE7BF9F8-A42A-4E71-A649-5F35F28D4032}" dt="2025-11-25T04:29:04.752" v="6" actId="1076"/>
          <ac:picMkLst>
            <pc:docMk/>
            <pc:sldMk cId="880066198" sldId="612"/>
            <ac:picMk id="4" creationId="{98C82009-07BA-56C5-095F-9DF8E184E2A9}"/>
          </ac:picMkLst>
        </pc:picChg>
        <pc:picChg chg="mod">
          <ac:chgData name="Rebecca McEwan" userId="ff810c5d-fc8a-4cb6-9b96-8b31b958f764" providerId="ADAL" clId="{AE7BF9F8-A42A-4E71-A649-5F35F28D4032}" dt="2025-11-25T04:29:09.520" v="8" actId="14100"/>
          <ac:picMkLst>
            <pc:docMk/>
            <pc:sldMk cId="880066198" sldId="612"/>
            <ac:picMk id="5" creationId="{9478EC04-FB36-AE33-B128-E483C13CB589}"/>
          </ac:picMkLst>
        </pc:picChg>
        <pc:picChg chg="mod">
          <ac:chgData name="Rebecca McEwan" userId="ff810c5d-fc8a-4cb6-9b96-8b31b958f764" providerId="ADAL" clId="{AE7BF9F8-A42A-4E71-A649-5F35F28D4032}" dt="2025-11-25T04:28:59.091" v="4" actId="1076"/>
          <ac:picMkLst>
            <pc:docMk/>
            <pc:sldMk cId="880066198" sldId="612"/>
            <ac:picMk id="7" creationId="{1574D421-D3D3-3BD3-5639-CD621B5E5658}"/>
          </ac:picMkLst>
        </pc:picChg>
      </pc:sldChg>
    </pc:docChg>
  </pc:docChgLst>
  <pc:docChgLst>
    <pc:chgData name="Kerrie Shanahan" userId="ae473d9f-76e9-476f-892f-2674ea963afc" providerId="ADAL" clId="{1C2628FB-1F07-4B48-8FB3-27553585B1CA}"/>
    <pc:docChg chg="undo custSel modSld">
      <pc:chgData name="Kerrie Shanahan" userId="ae473d9f-76e9-476f-892f-2674ea963afc" providerId="ADAL" clId="{1C2628FB-1F07-4B48-8FB3-27553585B1CA}" dt="2025-12-17T00:35:04.535" v="1025" actId="962"/>
      <pc:docMkLst>
        <pc:docMk/>
      </pc:docMkLst>
      <pc:sldChg chg="modNotesTx">
        <pc:chgData name="Kerrie Shanahan" userId="ae473d9f-76e9-476f-892f-2674ea963afc" providerId="ADAL" clId="{1C2628FB-1F07-4B48-8FB3-27553585B1CA}" dt="2025-11-25T05:04:17.980" v="864" actId="113"/>
        <pc:sldMkLst>
          <pc:docMk/>
          <pc:sldMk cId="4124420387" sldId="500"/>
        </pc:sldMkLst>
      </pc:sldChg>
      <pc:sldChg chg="modSp mod">
        <pc:chgData name="Kerrie Shanahan" userId="ae473d9f-76e9-476f-892f-2674ea963afc" providerId="ADAL" clId="{1C2628FB-1F07-4B48-8FB3-27553585B1CA}" dt="2025-12-17T00:34:16.179" v="997" actId="20577"/>
        <pc:sldMkLst>
          <pc:docMk/>
          <pc:sldMk cId="409148390" sldId="514"/>
        </pc:sldMkLst>
        <pc:spChg chg="mod">
          <ac:chgData name="Kerrie Shanahan" userId="ae473d9f-76e9-476f-892f-2674ea963afc" providerId="ADAL" clId="{1C2628FB-1F07-4B48-8FB3-27553585B1CA}" dt="2025-12-17T00:34:16.179" v="997" actId="20577"/>
          <ac:spMkLst>
            <pc:docMk/>
            <pc:sldMk cId="409148390" sldId="514"/>
            <ac:spMk id="6" creationId="{3E192CB3-B945-9406-F3AE-9F952F274A67}"/>
          </ac:spMkLst>
        </pc:spChg>
      </pc:sldChg>
      <pc:sldChg chg="modSp">
        <pc:chgData name="Kerrie Shanahan" userId="ae473d9f-76e9-476f-892f-2674ea963afc" providerId="ADAL" clId="{1C2628FB-1F07-4B48-8FB3-27553585B1CA}" dt="2025-12-17T00:34:24.601" v="1008" actId="20577"/>
        <pc:sldMkLst>
          <pc:docMk/>
          <pc:sldMk cId="3177197192" sldId="522"/>
        </pc:sldMkLst>
        <pc:spChg chg="mod">
          <ac:chgData name="Kerrie Shanahan" userId="ae473d9f-76e9-476f-892f-2674ea963afc" providerId="ADAL" clId="{1C2628FB-1F07-4B48-8FB3-27553585B1CA}" dt="2025-12-17T00:34:24.601" v="1008" actId="20577"/>
          <ac:spMkLst>
            <pc:docMk/>
            <pc:sldMk cId="3177197192" sldId="522"/>
            <ac:spMk id="3" creationId="{A88DF705-F035-9903-8234-AE88DC4BF613}"/>
          </ac:spMkLst>
        </pc:spChg>
      </pc:sldChg>
      <pc:sldChg chg="modSp mod">
        <pc:chgData name="Kerrie Shanahan" userId="ae473d9f-76e9-476f-892f-2674ea963afc" providerId="ADAL" clId="{1C2628FB-1F07-4B48-8FB3-27553585B1CA}" dt="2025-12-17T00:34:29.591" v="1015" actId="20577"/>
        <pc:sldMkLst>
          <pc:docMk/>
          <pc:sldMk cId="36868995" sldId="523"/>
        </pc:sldMkLst>
        <pc:spChg chg="mod">
          <ac:chgData name="Kerrie Shanahan" userId="ae473d9f-76e9-476f-892f-2674ea963afc" providerId="ADAL" clId="{1C2628FB-1F07-4B48-8FB3-27553585B1CA}" dt="2025-12-17T00:34:29.591" v="1015" actId="20577"/>
          <ac:spMkLst>
            <pc:docMk/>
            <pc:sldMk cId="36868995" sldId="523"/>
            <ac:spMk id="2" creationId="{4C08884A-7B8E-E29E-99D9-954C30288970}"/>
          </ac:spMkLst>
        </pc:spChg>
        <pc:spChg chg="mod">
          <ac:chgData name="Kerrie Shanahan" userId="ae473d9f-76e9-476f-892f-2674ea963afc" providerId="ADAL" clId="{1C2628FB-1F07-4B48-8FB3-27553585B1CA}" dt="2025-12-08T05:37:01.001" v="996" actId="20577"/>
          <ac:spMkLst>
            <pc:docMk/>
            <pc:sldMk cId="36868995" sldId="523"/>
            <ac:spMk id="3" creationId="{03B095C0-1F0B-C896-24D4-6442C5880E23}"/>
          </ac:spMkLst>
        </pc:spChg>
      </pc:sldChg>
      <pc:sldChg chg="modSp modNotesTx">
        <pc:chgData name="Kerrie Shanahan" userId="ae473d9f-76e9-476f-892f-2674ea963afc" providerId="ADAL" clId="{1C2628FB-1F07-4B48-8FB3-27553585B1CA}" dt="2025-12-17T00:34:31.956" v="1022" actId="20577"/>
        <pc:sldMkLst>
          <pc:docMk/>
          <pc:sldMk cId="450225183" sldId="524"/>
        </pc:sldMkLst>
        <pc:spChg chg="mod">
          <ac:chgData name="Kerrie Shanahan" userId="ae473d9f-76e9-476f-892f-2674ea963afc" providerId="ADAL" clId="{1C2628FB-1F07-4B48-8FB3-27553585B1CA}" dt="2025-12-17T00:34:31.956" v="1022" actId="20577"/>
          <ac:spMkLst>
            <pc:docMk/>
            <pc:sldMk cId="450225183" sldId="524"/>
            <ac:spMk id="2" creationId="{A46BA5E2-2AEA-136D-33A3-2D53D9A463A2}"/>
          </ac:spMkLst>
        </pc:spChg>
      </pc:sldChg>
      <pc:sldChg chg="modSp mod modNotesTx">
        <pc:chgData name="Kerrie Shanahan" userId="ae473d9f-76e9-476f-892f-2674ea963afc" providerId="ADAL" clId="{1C2628FB-1F07-4B48-8FB3-27553585B1CA}" dt="2025-12-08T05:17:25.215" v="965" actId="20577"/>
        <pc:sldMkLst>
          <pc:docMk/>
          <pc:sldMk cId="1318409677" sldId="541"/>
        </pc:sldMkLst>
        <pc:spChg chg="mod">
          <ac:chgData name="Kerrie Shanahan" userId="ae473d9f-76e9-476f-892f-2674ea963afc" providerId="ADAL" clId="{1C2628FB-1F07-4B48-8FB3-27553585B1CA}" dt="2025-12-08T05:17:25.215" v="965" actId="20577"/>
          <ac:spMkLst>
            <pc:docMk/>
            <pc:sldMk cId="1318409677" sldId="541"/>
            <ac:spMk id="8" creationId="{508CCEF3-B818-6D44-5E08-B725BEABCB99}"/>
          </ac:spMkLst>
        </pc:spChg>
      </pc:sldChg>
      <pc:sldChg chg="addSp modSp mod">
        <pc:chgData name="Kerrie Shanahan" userId="ae473d9f-76e9-476f-892f-2674ea963afc" providerId="ADAL" clId="{1C2628FB-1F07-4B48-8FB3-27553585B1CA}" dt="2025-12-17T00:35:04.535" v="1025" actId="962"/>
        <pc:sldMkLst>
          <pc:docMk/>
          <pc:sldMk cId="3305298057" sldId="562"/>
        </pc:sldMkLst>
        <pc:picChg chg="mod">
          <ac:chgData name="Kerrie Shanahan" userId="ae473d9f-76e9-476f-892f-2674ea963afc" providerId="ADAL" clId="{1C2628FB-1F07-4B48-8FB3-27553585B1CA}" dt="2025-12-17T00:35:01.802" v="1024" actId="962"/>
          <ac:picMkLst>
            <pc:docMk/>
            <pc:sldMk cId="3305298057" sldId="562"/>
            <ac:picMk id="7" creationId="{F1F6F99C-463A-B488-D1F0-7E330AB8A4AF}"/>
          </ac:picMkLst>
        </pc:picChg>
        <pc:cxnChg chg="add mod">
          <ac:chgData name="Kerrie Shanahan" userId="ae473d9f-76e9-476f-892f-2674ea963afc" providerId="ADAL" clId="{1C2628FB-1F07-4B48-8FB3-27553585B1CA}" dt="2025-12-17T00:35:04.535" v="1025" actId="962"/>
          <ac:cxnSpMkLst>
            <pc:docMk/>
            <pc:sldMk cId="3305298057" sldId="562"/>
            <ac:cxnSpMk id="4" creationId="{4FCF1A94-81B6-E00A-1233-5CD9554FD2BC}"/>
          </ac:cxnSpMkLst>
        </pc:cxnChg>
      </pc:sldChg>
      <pc:sldChg chg="modSp mod modNotesTx">
        <pc:chgData name="Kerrie Shanahan" userId="ae473d9f-76e9-476f-892f-2674ea963afc" providerId="ADAL" clId="{1C2628FB-1F07-4B48-8FB3-27553585B1CA}" dt="2025-12-08T01:53:32.997" v="914" actId="5793"/>
        <pc:sldMkLst>
          <pc:docMk/>
          <pc:sldMk cId="447831238" sldId="614"/>
        </pc:sldMkLst>
      </pc:sldChg>
    </pc:docChg>
  </pc:docChgLst>
  <pc:docChgLst>
    <pc:chgData name="Martine Power" userId="f3410e55-3c0b-475c-b0b5-72038337e5c9" providerId="ADAL" clId="{7E6F3FA5-C1B1-41B5-9114-0A8B33EA4CFA}"/>
    <pc:docChg chg="modSld">
      <pc:chgData name="Martine Power" userId="f3410e55-3c0b-475c-b0b5-72038337e5c9" providerId="ADAL" clId="{7E6F3FA5-C1B1-41B5-9114-0A8B33EA4CFA}" dt="2025-11-26T00:35:31.439" v="9" actId="20577"/>
      <pc:docMkLst>
        <pc:docMk/>
      </pc:docMkLst>
      <pc:sldChg chg="modNotesTx">
        <pc:chgData name="Martine Power" userId="f3410e55-3c0b-475c-b0b5-72038337e5c9" providerId="ADAL" clId="{7E6F3FA5-C1B1-41B5-9114-0A8B33EA4CFA}" dt="2025-11-26T00:35:31.439" v="9" actId="20577"/>
        <pc:sldMkLst>
          <pc:docMk/>
          <pc:sldMk cId="1025050938" sldId="60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17/12/2025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17/12/2025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a:p>
            <a:pPr>
              <a:defRPr/>
            </a:pPr>
            <a:r>
              <a:rPr lang="en-AU" sz="1200" dirty="0">
                <a:latin typeface="+mn-lt"/>
              </a:rPr>
              <a:t>Review of previously learnt content (slides 2 to 14</a:t>
            </a:r>
            <a:r>
              <a:rPr lang="en-AU" dirty="0"/>
              <a:t>)</a:t>
            </a:r>
            <a:r>
              <a:rPr lang="en-AU" sz="1200" dirty="0">
                <a:latin typeface="+mn-lt"/>
              </a:rPr>
              <a:t> takes approximately 15 minutes. </a:t>
            </a:r>
            <a:endParaRPr lang="en-AU" sz="1200" dirty="0">
              <a:latin typeface="+mn-lt"/>
              <a:ea typeface="Calibri"/>
              <a:cs typeface="Calibri"/>
            </a:endParaRPr>
          </a:p>
          <a:p>
            <a:pPr>
              <a:defRPr/>
            </a:pPr>
            <a:endParaRPr lang="en-AU" sz="1200" dirty="0">
              <a:latin typeface="+mn-lt"/>
              <a:cs typeface="Calibri"/>
            </a:endParaRPr>
          </a:p>
          <a:p>
            <a:pPr>
              <a:defRPr/>
            </a:pPr>
            <a:r>
              <a:rPr lang="en-AU" sz="1200" dirty="0">
                <a:latin typeface="+mn-lt"/>
                <a:cs typeface="Calibri"/>
              </a:rPr>
              <a:t>Explicit teaching of:</a:t>
            </a:r>
          </a:p>
          <a:p>
            <a:pPr marL="171450" indent="-171450">
              <a:buFont typeface="Arial" panose="020B0604020202020204" pitchFamily="34" charset="0"/>
              <a:buChar char="•"/>
              <a:defRPr/>
            </a:pPr>
            <a:r>
              <a:rPr lang="en-AU" sz="1200" dirty="0">
                <a:latin typeface="+mn-lt"/>
                <a:cs typeface="Calibri"/>
              </a:rPr>
              <a:t>adjectives (slide 15)</a:t>
            </a:r>
          </a:p>
          <a:p>
            <a:pPr marL="171450" indent="-171450">
              <a:buFont typeface="Arial" panose="020B0604020202020204" pitchFamily="34" charset="0"/>
              <a:buChar char="•"/>
              <a:defRPr/>
            </a:pPr>
            <a:r>
              <a:rPr lang="en-AU" sz="1200" b="0" kern="1200" dirty="0">
                <a:effectLst/>
                <a:latin typeface="+mn-lt"/>
                <a:ea typeface="Times New Roman" panose="02020603050405020304" pitchFamily="18" charset="0"/>
                <a:cs typeface="Calibri"/>
              </a:rPr>
              <a:t>the </a:t>
            </a:r>
            <a:r>
              <a:rPr lang="en-AU" sz="1200" b="1" kern="1200" dirty="0">
                <a:effectLst/>
                <a:latin typeface="+mn-lt"/>
                <a:ea typeface="Times New Roman" panose="02020603050405020304" pitchFamily="18" charset="0"/>
                <a:cs typeface="Calibri"/>
              </a:rPr>
              <a:t>-</a:t>
            </a:r>
            <a:r>
              <a:rPr lang="en-AU" sz="1200" b="1" kern="1200" dirty="0" err="1">
                <a:effectLst/>
                <a:latin typeface="+mn-lt"/>
                <a:ea typeface="Times New Roman" panose="02020603050405020304" pitchFamily="18" charset="0"/>
                <a:cs typeface="Calibri"/>
              </a:rPr>
              <a:t>est</a:t>
            </a:r>
            <a:r>
              <a:rPr lang="en-AU" sz="1200" b="1" kern="1200" dirty="0">
                <a:effectLst/>
                <a:latin typeface="+mn-lt"/>
                <a:ea typeface="Times New Roman" panose="02020603050405020304" pitchFamily="18" charset="0"/>
                <a:cs typeface="Calibri"/>
              </a:rPr>
              <a:t> </a:t>
            </a:r>
            <a:r>
              <a:rPr lang="en-AU" sz="1200" b="0" kern="1200" dirty="0">
                <a:effectLst/>
                <a:latin typeface="+mn-lt"/>
                <a:ea typeface="Times New Roman" panose="02020603050405020304" pitchFamily="18" charset="0"/>
                <a:cs typeface="Calibri"/>
              </a:rPr>
              <a:t>suffix and how </a:t>
            </a:r>
            <a:r>
              <a:rPr lang="en-AU" sz="1200" kern="1200" dirty="0">
                <a:effectLst/>
                <a:latin typeface="+mn-lt"/>
                <a:ea typeface="Times New Roman" panose="02020603050405020304" pitchFamily="18" charset="0"/>
                <a:cs typeface="Calibri"/>
              </a:rPr>
              <a:t>to add it to an adjective to make a superlative </a:t>
            </a:r>
            <a:r>
              <a:rPr lang="en-AU" sz="1200" dirty="0">
                <a:latin typeface="+mn-lt"/>
              </a:rPr>
              <a:t>(slides 16 to 29)</a:t>
            </a:r>
          </a:p>
          <a:p>
            <a:pPr>
              <a:defRPr/>
            </a:pPr>
            <a:r>
              <a:rPr lang="en-AU" sz="1200" dirty="0">
                <a:latin typeface="+mn-lt"/>
              </a:rPr>
              <a:t>takes approximately 30 minutes. </a:t>
            </a:r>
            <a:endParaRPr lang="en-AU" sz="1200"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a:p>
            <a:r>
              <a:rPr lang="en-US" sz="1200" b="1" dirty="0">
                <a:latin typeface="+mn-lt"/>
              </a:rPr>
              <a:t>Lesson preparation</a:t>
            </a:r>
          </a:p>
          <a:p>
            <a:endParaRPr lang="en-US" sz="120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effectLst/>
                <a:latin typeface="+mn-lt"/>
              </a:rPr>
              <a:t>If your students have not been taught about adjectives, this should be taught explicitly before beginning this lesson.</a:t>
            </a:r>
            <a:endParaRPr lang="en-US" sz="120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latin typeface="+mn-lt"/>
              </a:rPr>
              <a:t>Go to the download folder for this phase; it includes a Word file for the student sheet for this lesson. </a:t>
            </a:r>
            <a:r>
              <a:rPr lang="en-AU" sz="1200" dirty="0">
                <a:solidFill>
                  <a:schemeClr val="tx1"/>
                </a:solidFill>
                <a:latin typeface="+mn-lt"/>
              </a:rPr>
              <a:t>Print one </a:t>
            </a:r>
            <a:r>
              <a:rPr lang="en-AU" sz="1200" u="none" dirty="0">
                <a:solidFill>
                  <a:schemeClr val="tx1"/>
                </a:solidFill>
                <a:latin typeface="+mn-lt"/>
              </a:rPr>
              <a:t>student sheet for each student to be handed out after introducing the learning intention and success criteria for the lesson (slide 17) and used throughout the lesson.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solidFill>
                  <a:schemeClr val="tx1"/>
                </a:solidFill>
                <a:effectLst/>
                <a:latin typeface="+mn-lt"/>
                <a:ea typeface="Verdana"/>
                <a:cs typeface="Calibri"/>
              </a:rPr>
              <a:t>If students are sitting on the floor, provide a clipboard, or something similar for them to lean on. </a:t>
            </a:r>
            <a:endParaRPr lang="en-AU" sz="1200" u="none" dirty="0">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solidFill>
                  <a:schemeClr val="tx1"/>
                </a:solidFill>
                <a:latin typeface="+mn-lt"/>
              </a:rPr>
              <a:t>Prepare application tasks for independent practice (slide 29</a:t>
            </a:r>
            <a:r>
              <a:rPr lang="en-US" sz="1200" dirty="0">
                <a:solidFill>
                  <a:schemeClr val="tx1"/>
                </a:solidFill>
                <a:latin typeface="+mn-lt"/>
              </a:rPr>
              <a:t>) using th</a:t>
            </a:r>
            <a:r>
              <a:rPr lang="en-US" sz="1200" kern="100" dirty="0">
                <a:solidFill>
                  <a:schemeClr val="tx1"/>
                </a:solidFill>
                <a:effectLst/>
                <a:latin typeface="+mn-lt"/>
                <a:ea typeface="Aptos" panose="020B0004020202020204" pitchFamily="34" charset="0"/>
                <a:cs typeface="Times New Roman" panose="02020603050405020304" pitchFamily="18" charset="0"/>
              </a:rPr>
              <a:t>e Phase 18 decodable resources.</a:t>
            </a:r>
            <a:endParaRPr lang="en-AU" sz="1200" kern="100" dirty="0">
              <a:solidFill>
                <a:schemeClr val="tx1"/>
              </a:solidFill>
              <a:effectLst/>
              <a:latin typeface="+mn-lt"/>
              <a:ea typeface="Aptos" panose="020B00040202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dirty="0">
              <a:latin typeface="+mn-lt"/>
            </a:endParaRPr>
          </a:p>
          <a:p>
            <a:endParaRPr lang="en-US" sz="1200" b="1"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39051593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nicer</a:t>
            </a:r>
            <a:r>
              <a:rPr lang="en-US" b="0" dirty="0"/>
              <a:t>,</a:t>
            </a:r>
            <a:r>
              <a:rPr lang="en-US" b="1" dirty="0"/>
              <a:t> louder</a:t>
            </a:r>
            <a:r>
              <a:rPr lang="en-US" b="0" dirty="0"/>
              <a:t>,</a:t>
            </a:r>
            <a:r>
              <a:rPr lang="en-US" b="1" dirty="0"/>
              <a:t> bigger</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leaving off the final </a:t>
            </a:r>
            <a:r>
              <a:rPr lang="en-US" b="1" dirty="0"/>
              <a:t>e </a:t>
            </a:r>
            <a:r>
              <a:rPr lang="en-US" b="0" dirty="0"/>
              <a:t>if needed, or doubling the final consonant if needed if it is a 1-1-1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adding the vowel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choose a student to explain what each word means. Encourage them to use the language from the taught catchphrase: ‘compared to something else</a:t>
            </a:r>
            <a:r>
              <a:rPr lang="en-AU" sz="1200" i="0" kern="100" dirty="0">
                <a:effectLst/>
                <a:latin typeface="+mn-lt"/>
                <a:ea typeface="Aptos" panose="020B0004020202020204" pitchFamily="34" charset="0"/>
                <a:cs typeface="Times New Roman" panose="02020603050405020304" pitchFamily="18" charset="0"/>
              </a:rPr>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017486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 </a:t>
            </a:r>
            <a:r>
              <a:rPr lang="en-US" b="1"/>
              <a:t>p/</a:t>
            </a:r>
            <a:r>
              <a:rPr lang="en-US" b="1" err="1"/>
              <a:t>eo</a:t>
            </a:r>
            <a:r>
              <a:rPr lang="en-US" b="1"/>
              <a:t>/p/le</a:t>
            </a:r>
            <a:r>
              <a:rPr lang="en-US" b="0"/>
              <a:t>,</a:t>
            </a:r>
            <a:r>
              <a:rPr lang="en-US" b="1"/>
              <a:t> people</a:t>
            </a:r>
            <a:r>
              <a:rPr lang="en-US" b="0"/>
              <a:t>,</a:t>
            </a:r>
            <a:r>
              <a:rPr lang="en-US" b="1"/>
              <a:t> p-</a:t>
            </a:r>
            <a:r>
              <a:rPr lang="en-US" b="1" err="1"/>
              <a:t>eo</a:t>
            </a:r>
            <a:r>
              <a:rPr lang="en-US" b="1"/>
              <a:t>-p-le </a:t>
            </a:r>
            <a:r>
              <a:rPr lang="en-US" b="0"/>
              <a:t>spells </a:t>
            </a:r>
            <a:r>
              <a:rPr lang="en-US" b="1"/>
              <a:t>people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18270941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C9A0A-7BA2-50EF-6762-9A5C591339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67EFF3-AF61-4C5F-779F-76AD61D8EE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931138-2807-651D-43E9-654BB957A70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a:t>
            </a:r>
            <a:r>
              <a:rPr lang="en-US" dirty="0"/>
              <a:t>sentences</a:t>
            </a: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a:t>
            </a:r>
            <a:r>
              <a:rPr lang="en-US" sz="1200" kern="1200">
                <a:solidFill>
                  <a:schemeClr val="tx1"/>
                </a:solidFill>
                <a:latin typeface="+mn-lt"/>
                <a:ea typeface="+mn-ea"/>
                <a:cs typeface="+mn-cs"/>
              </a:rPr>
              <a:t>the </a:t>
            </a:r>
            <a:r>
              <a:rPr lang="en-US" sz="1200" kern="1200" dirty="0">
                <a:solidFill>
                  <a:schemeClr val="tx1"/>
                </a:solidFill>
                <a:latin typeface="+mn-lt"/>
                <a:ea typeface="+mn-ea"/>
                <a:cs typeface="+mn-cs"/>
              </a:rPr>
              <a:t>sentences </a:t>
            </a:r>
            <a:r>
              <a:rPr lang="en-US" sz="1200" kern="1200">
                <a:solidFill>
                  <a:schemeClr val="tx1"/>
                </a:solidFill>
                <a:latin typeface="+mn-lt"/>
                <a:ea typeface="+mn-ea"/>
                <a:cs typeface="+mn-cs"/>
              </a:rPr>
              <a:t>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a:t>
            </a:r>
            <a:r>
              <a:rPr lang="en-US" dirty="0"/>
              <a:t>sentences</a:t>
            </a:r>
            <a:r>
              <a:rPr lang="en-US"/>
              <a:t>, model the process. Then ask students to try again.</a:t>
            </a:r>
          </a:p>
          <a:p>
            <a:endParaRPr lang="en-AU"/>
          </a:p>
        </p:txBody>
      </p:sp>
      <p:sp>
        <p:nvSpPr>
          <p:cNvPr id="4" name="Slide Number Placeholder 3">
            <a:extLst>
              <a:ext uri="{FF2B5EF4-FFF2-40B4-BE49-F238E27FC236}">
                <a16:creationId xmlns:a16="http://schemas.microsoft.com/office/drawing/2014/main" id="{CCB8E6A9-AFD3-F7D4-D7D7-992914594C04}"/>
              </a:ext>
            </a:extLst>
          </p:cNvPr>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566107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B938A-501C-C8AB-D5C0-18731AE90E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64D3B4-7670-DE92-E8A5-2B4F5FB6D6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B261F7-EB0F-AA5F-76CA-EA6DCC29754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Tell students the sentence they are going to write: </a:t>
            </a:r>
            <a:r>
              <a:rPr lang="en-US" b="1" dirty="0">
                <a:solidFill>
                  <a:schemeClr val="tx1"/>
                </a:solidFill>
                <a:latin typeface="+mn-lt"/>
              </a:rPr>
              <a:t>The people obeyed the brief and used their hoes to dig a straighter ditch.</a:t>
            </a: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repeat the sentence to you</a:t>
            </a:r>
            <a:endParaRPr lang="en-US" dirty="0">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mn-lt"/>
                <a:cs typeface="Calibri"/>
              </a:rPr>
              <a:t>show the sentence they have written by placing their mini-whiteboard underneath their chin for you to check.</a:t>
            </a:r>
            <a:endParaRPr lang="en-US" sz="1200" dirty="0">
              <a:solidFill>
                <a:schemeClr val="tx1"/>
              </a:solidFill>
              <a:effectLst/>
              <a:latin typeface="+mn-lt"/>
              <a:ea typeface="Calibri"/>
              <a:cs typeface="Calibri"/>
            </a:endParaRPr>
          </a:p>
          <a:p>
            <a:pPr marL="0" indent="0">
              <a:buFont typeface="Arial" panose="020B0604020202020204" pitchFamily="34" charset="0"/>
              <a:buNone/>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As needed, students can be given these additional follow-on sentences: </a:t>
            </a:r>
            <a:r>
              <a:rPr lang="en-US" b="1" dirty="0"/>
              <a:t>Then they planted parsley that will only grow to the height of their knees.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US" b="1" dirty="0">
                <a:solidFill>
                  <a:schemeClr val="tx1"/>
                </a:solidFill>
                <a:latin typeface="+mn-lt"/>
              </a:rPr>
              <a:t>Provide corrective feedback as needed:</a:t>
            </a:r>
          </a:p>
          <a:p>
            <a:r>
              <a:rPr lang="en-US" dirty="0">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a:extLst>
              <a:ext uri="{FF2B5EF4-FFF2-40B4-BE49-F238E27FC236}">
                <a16:creationId xmlns:a16="http://schemas.microsoft.com/office/drawing/2014/main" id="{0C4AB218-12F6-4589-80D2-01E4A0B9970B}"/>
              </a:ext>
            </a:extLst>
          </p:cNvPr>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4570497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2115D1-AFA6-DBA4-8287-041350BF82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CAB06A-E665-FDC6-31CE-DC7B797FB8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6CCC10-AA2A-CCEE-1ED8-886D244BEB74}"/>
              </a:ext>
            </a:extLst>
          </p:cNvPr>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p:txBody>
      </p:sp>
      <p:sp>
        <p:nvSpPr>
          <p:cNvPr id="4" name="Slide Number Placeholder 3">
            <a:extLst>
              <a:ext uri="{FF2B5EF4-FFF2-40B4-BE49-F238E27FC236}">
                <a16:creationId xmlns:a16="http://schemas.microsoft.com/office/drawing/2014/main" id="{F91CFA23-30CB-6AE1-6A9A-C4ECAF9492A0}"/>
              </a:ext>
            </a:extLst>
          </p:cNvPr>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4967823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b="1" dirty="0">
                <a:latin typeface="+mn-lt"/>
              </a:rPr>
              <a:t>Revision: I do, We do</a:t>
            </a: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GB" sz="1200" dirty="0">
                <a:effectLst/>
                <a:latin typeface="+mn-lt"/>
              </a:rPr>
              <a:t>If your students have not been taught about adjectives, this should be taught explicitly before beginning this lesson.</a:t>
            </a: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dirty="0">
                <a:latin typeface="+mn-lt"/>
              </a:rPr>
              <a:t>The icons represent adjective examples (from left to right): </a:t>
            </a:r>
            <a:r>
              <a:rPr kumimoji="0" lang="en-US" sz="1200" b="1"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cold</a:t>
            </a: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a:t>
            </a:r>
            <a:r>
              <a:rPr kumimoji="0" lang="en-US" sz="1200" b="1"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 thin</a:t>
            </a: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a:t>
            </a:r>
            <a:r>
              <a:rPr kumimoji="0" lang="en-US" sz="1200" b="1"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 high</a:t>
            </a: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a:t>
            </a:r>
            <a:r>
              <a:rPr kumimoji="0" lang="en-US" sz="1200" b="1"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 old</a:t>
            </a: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a:t>
            </a:r>
            <a:r>
              <a:rPr kumimoji="0" lang="en-US" sz="1200" b="1"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 quick</a:t>
            </a: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a:t>
            </a:r>
            <a:r>
              <a:rPr kumimoji="0" lang="en-US" sz="1200" b="1"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 strong</a:t>
            </a: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a:t>
            </a: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kumimoji="0" lang="en-US" sz="1200" b="1" i="0" u="none" strike="noStrike" kern="1200" cap="none" spc="0" normalizeH="0" baseline="0" noProof="0" dirty="0">
              <a:ln>
                <a:noFill/>
              </a:ln>
              <a:solidFill>
                <a:srgbClr val="0E1E42"/>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kumimoji="0" lang="en-US" sz="1200" b="0" i="0" u="none" strike="noStrike" kern="1200" cap="none" spc="0" normalizeH="0" baseline="0" noProof="0" dirty="0">
                <a:ln>
                  <a:noFill/>
                </a:ln>
                <a:solidFill>
                  <a:srgbClr val="0E1E42"/>
                </a:solidFill>
                <a:effectLst/>
                <a:uLnTx/>
                <a:uFillTx/>
                <a:latin typeface="+mn-lt"/>
                <a:ea typeface="+mn-ea"/>
              </a:rPr>
              <a:t>Definitions to be used on this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An </a:t>
            </a:r>
            <a:r>
              <a:rPr kumimoji="0" lang="en-US" sz="1200" b="1"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adjective </a:t>
            </a: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is a word that describes a noun.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An adjective tells us more about the person, place or thing, it tells us what they are like. </a:t>
            </a: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dirty="0">
                <a:latin typeface="+mn-lt"/>
              </a:rPr>
              <a:t>Revise students’ understanding of nouns as needed.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Give the definition of an adjective and ask students to repeat.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Talk through the example words above.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Provide students with further examples as needed.</a:t>
            </a:r>
          </a:p>
          <a:p>
            <a:pPr marL="0" indent="0">
              <a:buFont typeface="Arial"/>
              <a:buNone/>
            </a:pPr>
            <a:endParaRPr lang="en-AU" sz="1200" b="0" dirty="0">
              <a:effectLst/>
              <a:latin typeface="+mn-lt"/>
              <a:cs typeface="Calibri"/>
            </a:endParaRPr>
          </a:p>
          <a:p>
            <a:pPr marL="0" indent="0">
              <a:buFont typeface="Arial" panose="020B0604020202020204" pitchFamily="34" charset="0"/>
              <a:buNone/>
            </a:pPr>
            <a:r>
              <a:rPr lang="en-AU" sz="1200" b="0" dirty="0">
                <a:effectLst/>
                <a:latin typeface="+mn-lt"/>
                <a:cs typeface="Calibri"/>
              </a:rPr>
              <a:t>More example adjectives: </a:t>
            </a:r>
            <a:r>
              <a:rPr lang="en-AU" sz="1200" b="1" dirty="0">
                <a:effectLst/>
                <a:latin typeface="+mn-lt"/>
                <a:cs typeface="Calibri"/>
              </a:rPr>
              <a:t>smart</a:t>
            </a:r>
            <a:r>
              <a:rPr lang="en-AU" sz="1200" b="0" dirty="0">
                <a:effectLst/>
                <a:latin typeface="+mn-lt"/>
                <a:cs typeface="Calibri"/>
              </a:rPr>
              <a:t>,</a:t>
            </a:r>
            <a:r>
              <a:rPr lang="en-AU" sz="1200" b="1" dirty="0">
                <a:effectLst/>
                <a:latin typeface="+mn-lt"/>
                <a:cs typeface="Calibri"/>
              </a:rPr>
              <a:t> sweet</a:t>
            </a:r>
            <a:r>
              <a:rPr lang="en-AU" sz="1200" b="0" dirty="0">
                <a:effectLst/>
                <a:latin typeface="+mn-lt"/>
                <a:cs typeface="Calibri"/>
              </a:rPr>
              <a:t>,</a:t>
            </a:r>
            <a:r>
              <a:rPr lang="en-AU" sz="1200" b="1" dirty="0">
                <a:effectLst/>
                <a:latin typeface="+mn-lt"/>
                <a:cs typeface="Calibri"/>
              </a:rPr>
              <a:t> bright</a:t>
            </a:r>
            <a:r>
              <a:rPr lang="en-AU" sz="1200" b="0" dirty="0">
                <a:effectLst/>
                <a:latin typeface="+mn-lt"/>
                <a:cs typeface="Calibri"/>
              </a:rPr>
              <a:t>,</a:t>
            </a:r>
            <a:r>
              <a:rPr lang="en-AU" sz="1200" b="1" dirty="0">
                <a:effectLst/>
                <a:latin typeface="+mn-lt"/>
                <a:cs typeface="Calibri"/>
              </a:rPr>
              <a:t> big</a:t>
            </a:r>
            <a:r>
              <a:rPr lang="en-AU" sz="1200" b="0" dirty="0">
                <a:effectLst/>
                <a:latin typeface="+mn-lt"/>
                <a:cs typeface="Calibri"/>
              </a:rPr>
              <a:t>,</a:t>
            </a:r>
            <a:r>
              <a:rPr lang="en-AU" sz="1200" b="1" dirty="0">
                <a:effectLst/>
                <a:latin typeface="+mn-lt"/>
                <a:cs typeface="Calibri"/>
              </a:rPr>
              <a:t> hot</a:t>
            </a:r>
            <a:r>
              <a:rPr lang="en-AU" sz="1200" b="0" dirty="0">
                <a:effectLst/>
                <a:latin typeface="+mn-lt"/>
                <a:cs typeface="Calibri"/>
              </a:rPr>
              <a:t>,</a:t>
            </a:r>
            <a:r>
              <a:rPr lang="en-AU" sz="1200" b="1" dirty="0">
                <a:effectLst/>
                <a:latin typeface="+mn-lt"/>
                <a:cs typeface="Calibri"/>
              </a:rPr>
              <a:t> new</a:t>
            </a:r>
            <a:r>
              <a:rPr lang="en-AU" sz="1200" b="0" dirty="0">
                <a:effectLst/>
                <a:latin typeface="+mn-lt"/>
                <a:cs typeface="Calibri"/>
              </a:rPr>
              <a:t>,</a:t>
            </a:r>
            <a:r>
              <a:rPr lang="en-AU" sz="1200" b="1" dirty="0">
                <a:effectLst/>
                <a:latin typeface="+mn-lt"/>
                <a:cs typeface="Calibri"/>
              </a:rPr>
              <a:t> rich.</a:t>
            </a:r>
            <a:endParaRPr lang="en-AU" sz="1200" b="1" dirty="0">
              <a:effectLst/>
              <a:latin typeface="+mn-lt"/>
              <a:cs typeface="Times New Roman" panose="02020603050405020304" pitchFamily="18"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34490608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Set learning intention and success criteria</a:t>
            </a:r>
          </a:p>
          <a:p>
            <a:endParaRPr lang="en-AU" sz="1200" kern="1200" dirty="0">
              <a:effectLst/>
              <a:latin typeface="+mn-lt"/>
              <a:ea typeface="Times New Roman" panose="02020603050405020304" pitchFamily="18" charset="0"/>
              <a:cs typeface="Calibri"/>
            </a:endParaRPr>
          </a:p>
          <a:p>
            <a:r>
              <a:rPr lang="en-AU" sz="1200" kern="1200" dirty="0">
                <a:effectLst/>
                <a:latin typeface="+mn-lt"/>
                <a:ea typeface="Times New Roman" panose="02020603050405020304" pitchFamily="18" charset="0"/>
                <a:cs typeface="Calibri"/>
              </a:rPr>
              <a:t>The morpheme introduced in this lesson is the </a:t>
            </a:r>
            <a:r>
              <a:rPr lang="en-AU" sz="1200" b="1" kern="1200" dirty="0">
                <a:effectLst/>
                <a:latin typeface="+mn-lt"/>
                <a:ea typeface="Times New Roman" panose="02020603050405020304" pitchFamily="18" charset="0"/>
                <a:cs typeface="Calibri"/>
              </a:rPr>
              <a:t>-</a:t>
            </a:r>
            <a:r>
              <a:rPr lang="en-AU" sz="1200" b="1" kern="1200" dirty="0" err="1">
                <a:effectLst/>
                <a:latin typeface="+mn-lt"/>
                <a:ea typeface="Times New Roman" panose="02020603050405020304" pitchFamily="18" charset="0"/>
                <a:cs typeface="Calibri"/>
              </a:rPr>
              <a:t>est</a:t>
            </a:r>
            <a:r>
              <a:rPr lang="en-AU" sz="1200" b="1" kern="1200" dirty="0">
                <a:effectLst/>
                <a:latin typeface="+mn-lt"/>
                <a:ea typeface="Times New Roman" panose="02020603050405020304" pitchFamily="18" charset="0"/>
                <a:cs typeface="Calibri"/>
              </a:rPr>
              <a:t> </a:t>
            </a:r>
            <a:r>
              <a:rPr lang="en-AU" sz="1200" b="0" kern="1200" dirty="0">
                <a:effectLst/>
                <a:latin typeface="+mn-lt"/>
                <a:ea typeface="Times New Roman" panose="02020603050405020304" pitchFamily="18" charset="0"/>
                <a:cs typeface="Calibri"/>
              </a:rPr>
              <a:t>suffix</a:t>
            </a:r>
            <a:r>
              <a:rPr lang="en-AU" sz="1200" b="1" kern="1200" dirty="0">
                <a:effectLst/>
                <a:latin typeface="+mn-lt"/>
                <a:ea typeface="Times New Roman" panose="02020603050405020304" pitchFamily="18" charset="0"/>
                <a:cs typeface="Calibri"/>
              </a:rPr>
              <a:t> </a:t>
            </a:r>
            <a:r>
              <a:rPr lang="en-AU" sz="1200" kern="1200" dirty="0">
                <a:effectLst/>
                <a:latin typeface="+mn-lt"/>
                <a:ea typeface="Times New Roman" panose="02020603050405020304" pitchFamily="18" charset="0"/>
                <a:cs typeface="Calibri"/>
              </a:rPr>
              <a:t>added to a simple base word to make a superlative</a:t>
            </a:r>
            <a:r>
              <a:rPr lang="en-AU" sz="1200" dirty="0">
                <a:latin typeface="+mn-lt"/>
                <a:ea typeface="Times New Roman" panose="02020603050405020304" pitchFamily="18" charset="0"/>
                <a:cs typeface="Calibri"/>
              </a:rPr>
              <a:t>, meaning ‘the most’, for example,</a:t>
            </a:r>
            <a:r>
              <a:rPr lang="en-AU" sz="1200" kern="1200" dirty="0">
                <a:effectLst/>
                <a:latin typeface="+mn-lt"/>
                <a:ea typeface="Times New Roman" panose="02020603050405020304" pitchFamily="18" charset="0"/>
                <a:cs typeface="Calibri"/>
              </a:rPr>
              <a:t> </a:t>
            </a:r>
            <a:r>
              <a:rPr lang="en-AU" sz="1200" b="1" kern="1200" dirty="0">
                <a:effectLst/>
                <a:latin typeface="+mn-lt"/>
                <a:ea typeface="Times New Roman" panose="02020603050405020304" pitchFamily="18" charset="0"/>
                <a:cs typeface="Calibri"/>
              </a:rPr>
              <a:t>hottest</a:t>
            </a:r>
            <a:r>
              <a:rPr lang="en-AU" sz="1200" b="0" kern="1200" dirty="0">
                <a:effectLst/>
                <a:latin typeface="+mn-lt"/>
                <a:ea typeface="Times New Roman" panose="02020603050405020304" pitchFamily="18" charset="0"/>
                <a:cs typeface="Calibri"/>
              </a:rPr>
              <a:t>.</a:t>
            </a:r>
          </a:p>
          <a:p>
            <a:endParaRPr lang="en-AU" sz="1200" kern="1200" dirty="0">
              <a:effectLst/>
              <a:latin typeface="+mn-lt"/>
              <a:ea typeface="Times New Roman" panose="02020603050405020304" pitchFamily="18" charset="0"/>
            </a:endParaRPr>
          </a:p>
          <a:p>
            <a:pPr>
              <a:lnSpc>
                <a:spcPct val="90000"/>
              </a:lnSpc>
              <a:spcBef>
                <a:spcPts val="1000"/>
              </a:spcBef>
            </a:pPr>
            <a:r>
              <a:rPr lang="en-US" sz="1200" b="1" dirty="0">
                <a:latin typeface="+mn-lt"/>
                <a:cs typeface="Calibri" panose="020F0502020204030204"/>
              </a:rPr>
              <a:t>Vocabulary</a:t>
            </a:r>
          </a:p>
          <a:p>
            <a:pPr marL="172800" indent="-172800">
              <a:lnSpc>
                <a:spcPct val="90000"/>
              </a:lnSpc>
              <a:spcBef>
                <a:spcPts val="1000"/>
              </a:spcBef>
              <a:buFont typeface="Arial"/>
              <a:buChar char="•"/>
            </a:pPr>
            <a:r>
              <a:rPr lang="en-US" sz="1200" b="1" dirty="0">
                <a:latin typeface="+mn-lt"/>
              </a:rPr>
              <a:t>Superlative</a:t>
            </a:r>
            <a:r>
              <a:rPr lang="en-US" sz="1200" b="0" dirty="0">
                <a:latin typeface="+mn-lt"/>
              </a:rPr>
              <a:t>: a word meaning ‘the most’ compared to other things or people, for example, </a:t>
            </a:r>
            <a:r>
              <a:rPr lang="en-US" sz="1200" b="1" dirty="0">
                <a:latin typeface="+mn-lt"/>
              </a:rPr>
              <a:t>brightest</a:t>
            </a:r>
            <a:r>
              <a:rPr lang="en-US" sz="1200" b="0" dirty="0">
                <a:latin typeface="+mn-lt"/>
              </a:rPr>
              <a:t>,</a:t>
            </a:r>
            <a:r>
              <a:rPr lang="en-US" sz="1200" b="1" dirty="0">
                <a:latin typeface="+mn-lt"/>
              </a:rPr>
              <a:t> shortest</a:t>
            </a:r>
            <a:r>
              <a:rPr lang="en-US" sz="1200" b="0" dirty="0">
                <a:latin typeface="+mn-lt"/>
              </a:rPr>
              <a:t>,</a:t>
            </a:r>
            <a:r>
              <a:rPr lang="en-US" sz="1200" b="1" dirty="0">
                <a:latin typeface="+mn-lt"/>
              </a:rPr>
              <a:t> dirtiest</a:t>
            </a:r>
            <a:r>
              <a:rPr lang="en-US" sz="1200" b="0" dirty="0">
                <a:latin typeface="+mn-lt"/>
              </a:rPr>
              <a:t>.  </a:t>
            </a:r>
            <a:endParaRPr lang="en-US" sz="1200" b="0" i="0" dirty="0">
              <a:latin typeface="+mn-lt"/>
              <a:cs typeface="Calibri"/>
            </a:endParaRPr>
          </a:p>
          <a:p>
            <a:pPr marL="0" indent="0">
              <a:lnSpc>
                <a:spcPct val="90000"/>
              </a:lnSpc>
              <a:spcBef>
                <a:spcPts val="1000"/>
              </a:spcBef>
              <a:buFont typeface="Arial"/>
              <a:buNone/>
            </a:pPr>
            <a:endParaRPr lang="en-US" sz="1200" i="0" dirty="0">
              <a:cs typeface="Calibri"/>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9294730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Hand out student sheet</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Calibri"/>
              </a:rPr>
              <a:t>Give each student a copy of this student sheet. </a:t>
            </a:r>
            <a:r>
              <a:rPr lang="en-US">
                <a:solidFill>
                  <a:srgbClr val="404040"/>
                </a:solidFill>
                <a:ea typeface="Verdana"/>
                <a:cs typeface="Calibri"/>
              </a:rPr>
              <a:t>It</a:t>
            </a:r>
            <a:r>
              <a:rPr lang="en-US" sz="1200" b="0">
                <a:solidFill>
                  <a:srgbClr val="404040"/>
                </a:solidFill>
                <a:effectLst/>
                <a:latin typeface="+mn-lt"/>
                <a:ea typeface="Verdana"/>
                <a:cs typeface="Calibri"/>
              </a:rPr>
              <a:t> will be used throughout the lesson as students follow along with you.</a:t>
            </a:r>
          </a:p>
          <a:p>
            <a:pPr marL="0" indent="0" algn="l">
              <a:spcBef>
                <a:spcPts val="100"/>
              </a:spcBef>
              <a:spcAft>
                <a:spcPts val="400"/>
              </a:spcAft>
              <a:buFontTx/>
              <a:buNone/>
            </a:pPr>
            <a:endParaRPr lang="en-US" sz="1200" b="0">
              <a:solidFill>
                <a:srgbClr val="404040"/>
              </a:solidFill>
              <a:effectLst/>
              <a:latin typeface="+mn-lt"/>
              <a:ea typeface="Verdana"/>
              <a:cs typeface="Calibri"/>
            </a:endParaRPr>
          </a:p>
          <a:p>
            <a:pPr marL="0" indent="0" algn="l">
              <a:spcBef>
                <a:spcPts val="100"/>
              </a:spcBef>
              <a:spcAft>
                <a:spcPts val="400"/>
              </a:spcAft>
              <a:buFontTx/>
              <a:buNone/>
            </a:pPr>
            <a:r>
              <a:rPr lang="en-US" sz="1200" b="0">
                <a:solidFill>
                  <a:srgbClr val="404040"/>
                </a:solidFill>
                <a:effectLst/>
                <a:latin typeface="+mn-lt"/>
                <a:ea typeface="Verdana"/>
                <a:cs typeface="Calibri"/>
              </a:rPr>
              <a:t>A clipboard or something similar to lean on can be helpful if students are sitting on the floor. </a:t>
            </a:r>
            <a:endParaRPr lang="en-US" sz="1200" b="1">
              <a:solidFill>
                <a:srgbClr val="404040"/>
              </a:solidFill>
              <a:effectLst/>
              <a:latin typeface="+mn-lt"/>
              <a:ea typeface="Verdana"/>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7E6952-B907-313B-34FE-67B44AE3B5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5255CA-108F-5CD9-3E51-41CAC2202A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3CA97D-2126-F7EB-BE95-067671785E5E}"/>
              </a:ext>
            </a:extLst>
          </p:cNvPr>
          <p:cNvSpPr>
            <a:spLocks noGrp="1"/>
          </p:cNvSpPr>
          <p:nvPr>
            <p:ph type="body" idx="1"/>
          </p:nvPr>
        </p:nvSpPr>
        <p:spPr/>
        <p:txBody>
          <a:bodyPr/>
          <a:lstStyle/>
          <a:p>
            <a:pPr>
              <a:lnSpc>
                <a:spcPct val="115000"/>
              </a:lnSpc>
              <a:spcAft>
                <a:spcPts val="800"/>
              </a:spcAft>
            </a:pPr>
            <a:r>
              <a:rPr lang="en-AU" sz="1200" b="1" kern="100" dirty="0">
                <a:effectLst/>
                <a:latin typeface="+mn-lt"/>
                <a:ea typeface="Aptos" panose="020B0004020202020204" pitchFamily="34" charset="0"/>
                <a:cs typeface="Times New Roman" panose="02020603050405020304" pitchFamily="18" charset="0"/>
              </a:rPr>
              <a:t>I do</a:t>
            </a:r>
          </a:p>
          <a:p>
            <a:pPr>
              <a:lnSpc>
                <a:spcPct val="115000"/>
              </a:lnSpc>
              <a:spcAft>
                <a:spcPts val="800"/>
              </a:spcAft>
            </a:pPr>
            <a:endParaRPr lang="en-AU" sz="1200" kern="100" dirty="0">
              <a:effectLst/>
              <a:latin typeface="+mn-lt"/>
              <a:ea typeface="Aptos" panose="020B0004020202020204" pitchFamily="34" charset="0"/>
              <a:cs typeface="Times New Roman" panose="02020603050405020304" pitchFamily="18" charset="0"/>
            </a:endParaRPr>
          </a:p>
          <a:p>
            <a:pPr marL="0" indent="0">
              <a:lnSpc>
                <a:spcPct val="115000"/>
              </a:lnSpc>
              <a:spcAft>
                <a:spcPts val="800"/>
              </a:spcAft>
              <a:buFont typeface="Arial" panose="020B0604020202020204" pitchFamily="34" charset="0"/>
              <a:buNone/>
            </a:pPr>
            <a:r>
              <a:rPr lang="en-AU" sz="1200" kern="100" dirty="0">
                <a:effectLst/>
                <a:latin typeface="+mn-lt"/>
                <a:ea typeface="Aptos" panose="020B0004020202020204" pitchFamily="34" charset="0"/>
                <a:cs typeface="Times New Roman" panose="02020603050405020304" pitchFamily="18" charset="0"/>
              </a:rPr>
              <a:t>Tell </a:t>
            </a:r>
            <a:r>
              <a:rPr lang="en-AU" sz="1200" kern="100">
                <a:effectLst/>
                <a:latin typeface="+mn-lt"/>
                <a:ea typeface="Aptos" panose="020B0004020202020204" pitchFamily="34" charset="0"/>
                <a:cs typeface="Times New Roman" panose="02020603050405020304" pitchFamily="18" charset="0"/>
              </a:rPr>
              <a:t>students they </a:t>
            </a:r>
            <a:r>
              <a:rPr lang="en-AU" sz="1200" kern="100" dirty="0">
                <a:effectLst/>
                <a:latin typeface="+mn-lt"/>
                <a:ea typeface="Aptos" panose="020B0004020202020204" pitchFamily="34" charset="0"/>
                <a:cs typeface="Times New Roman" panose="02020603050405020304" pitchFamily="18" charset="0"/>
              </a:rPr>
              <a:t>will be learning about the </a:t>
            </a:r>
            <a:r>
              <a:rPr lang="en-AU" sz="1200" b="1" kern="100" dirty="0">
                <a:effectLst/>
                <a:latin typeface="+mn-lt"/>
                <a:ea typeface="Aptos" panose="020B0004020202020204" pitchFamily="34" charset="0"/>
                <a:cs typeface="Times New Roman" panose="02020603050405020304" pitchFamily="18" charset="0"/>
              </a:rPr>
              <a:t>-</a:t>
            </a:r>
            <a:r>
              <a:rPr lang="en-AU" sz="1200" b="1" kern="100" dirty="0" err="1">
                <a:effectLst/>
                <a:latin typeface="+mn-lt"/>
                <a:ea typeface="Aptos" panose="020B0004020202020204" pitchFamily="34" charset="0"/>
                <a:cs typeface="Times New Roman" panose="02020603050405020304" pitchFamily="18" charset="0"/>
              </a:rPr>
              <a:t>est</a:t>
            </a:r>
            <a:r>
              <a:rPr lang="en-AU" sz="1200" b="1" kern="100" dirty="0">
                <a:effectLst/>
                <a:latin typeface="+mn-lt"/>
                <a:ea typeface="Aptos" panose="020B0004020202020204" pitchFamily="34" charset="0"/>
                <a:cs typeface="Times New Roman" panose="02020603050405020304" pitchFamily="18" charset="0"/>
              </a:rPr>
              <a:t> </a:t>
            </a:r>
            <a:r>
              <a:rPr lang="en-AU" sz="1200" b="0" kern="100" dirty="0">
                <a:effectLst/>
                <a:latin typeface="+mn-lt"/>
                <a:ea typeface="Aptos" panose="020B0004020202020204" pitchFamily="34" charset="0"/>
                <a:cs typeface="Times New Roman" panose="02020603050405020304" pitchFamily="18" charset="0"/>
              </a:rPr>
              <a:t>suffix. Explain that the </a:t>
            </a:r>
            <a:r>
              <a:rPr lang="en-AU" sz="1200" b="1" kern="100" dirty="0">
                <a:effectLst/>
                <a:latin typeface="+mn-lt"/>
                <a:ea typeface="Aptos" panose="020B0004020202020204" pitchFamily="34" charset="0"/>
                <a:cs typeface="Times New Roman" panose="02020603050405020304" pitchFamily="18" charset="0"/>
              </a:rPr>
              <a:t>-</a:t>
            </a:r>
            <a:r>
              <a:rPr lang="en-AU" sz="1200" b="1" kern="100" dirty="0" err="1">
                <a:effectLst/>
                <a:latin typeface="+mn-lt"/>
                <a:ea typeface="Aptos" panose="020B0004020202020204" pitchFamily="34" charset="0"/>
                <a:cs typeface="Times New Roman" panose="02020603050405020304" pitchFamily="18" charset="0"/>
              </a:rPr>
              <a:t>est</a:t>
            </a:r>
            <a:r>
              <a:rPr lang="en-AU" sz="1200" b="1" kern="100" dirty="0">
                <a:effectLst/>
                <a:latin typeface="+mn-lt"/>
                <a:ea typeface="Aptos" panose="020B0004020202020204" pitchFamily="34" charset="0"/>
                <a:cs typeface="Times New Roman" panose="02020603050405020304" pitchFamily="18" charset="0"/>
              </a:rPr>
              <a:t> </a:t>
            </a:r>
            <a:r>
              <a:rPr lang="en-AU" sz="1200" b="0" kern="100" dirty="0">
                <a:effectLst/>
                <a:latin typeface="+mn-lt"/>
                <a:ea typeface="Aptos" panose="020B0004020202020204" pitchFamily="34" charset="0"/>
                <a:cs typeface="Times New Roman" panose="02020603050405020304" pitchFamily="18" charset="0"/>
              </a:rPr>
              <a:t>suffix:</a:t>
            </a:r>
          </a:p>
          <a:p>
            <a:pPr marL="171450" indent="-171450">
              <a:lnSpc>
                <a:spcPct val="115000"/>
              </a:lnSpc>
              <a:spcAft>
                <a:spcPts val="800"/>
              </a:spcAft>
              <a:buFont typeface="Arial" panose="020B0604020202020204" pitchFamily="34" charset="0"/>
              <a:buChar char="•"/>
            </a:pPr>
            <a:r>
              <a:rPr lang="en-AU" sz="1200" b="0" kern="100" dirty="0">
                <a:effectLst/>
                <a:latin typeface="+mn-lt"/>
                <a:ea typeface="Aptos" panose="020B0004020202020204" pitchFamily="34" charset="0"/>
                <a:cs typeface="Times New Roman" panose="02020603050405020304" pitchFamily="18" charset="0"/>
              </a:rPr>
              <a:t>says /</a:t>
            </a:r>
            <a:r>
              <a:rPr lang="en-AU" sz="1200" b="0" kern="100" dirty="0">
                <a:effectLst/>
                <a:latin typeface="Calibri" panose="020F0502020204030204" pitchFamily="34" charset="0"/>
                <a:ea typeface="Calibri" panose="020F0502020204030204" pitchFamily="34" charset="0"/>
                <a:cs typeface="Calibri" panose="020F0502020204030204" pitchFamily="34" charset="0"/>
              </a:rPr>
              <a:t>Ə</a:t>
            </a:r>
            <a:r>
              <a:rPr lang="en-AU" sz="1200" b="0" kern="100" dirty="0">
                <a:effectLst/>
                <a:latin typeface="+mn-lt"/>
                <a:ea typeface="Aptos" panose="020B0004020202020204" pitchFamily="34" charset="0"/>
                <a:cs typeface="Times New Roman" panose="02020603050405020304" pitchFamily="18" charset="0"/>
              </a:rPr>
              <a:t>/, /s/, /t/, </a:t>
            </a:r>
            <a:r>
              <a:rPr lang="en-AU" sz="1200" b="1" kern="100" dirty="0" err="1">
                <a:effectLst/>
                <a:latin typeface="Calibri" panose="020F0502020204030204" pitchFamily="34" charset="0"/>
                <a:ea typeface="Calibri" panose="020F0502020204030204" pitchFamily="34" charset="0"/>
                <a:cs typeface="Calibri" panose="020F0502020204030204" pitchFamily="34" charset="0"/>
              </a:rPr>
              <a:t>Əst</a:t>
            </a:r>
            <a:r>
              <a:rPr lang="en-AU" sz="1200" b="1" kern="100" dirty="0">
                <a:effectLst/>
                <a:latin typeface="Calibri" panose="020F0502020204030204" pitchFamily="34" charset="0"/>
                <a:ea typeface="Calibri" panose="020F0502020204030204" pitchFamily="34" charset="0"/>
                <a:cs typeface="Calibri" panose="020F0502020204030204" pitchFamily="34" charset="0"/>
              </a:rPr>
              <a:t> </a:t>
            </a:r>
            <a:r>
              <a:rPr lang="en-AU" sz="1200" b="0" kern="100" dirty="0">
                <a:effectLst/>
                <a:latin typeface="Calibri" panose="020F0502020204030204" pitchFamily="34" charset="0"/>
                <a:ea typeface="Calibri" panose="020F0502020204030204" pitchFamily="34" charset="0"/>
                <a:cs typeface="Calibri" panose="020F0502020204030204" pitchFamily="34" charset="0"/>
              </a:rPr>
              <a:t>at the end of a word</a:t>
            </a:r>
            <a:endParaRPr lang="en-AU" sz="1200" b="1" kern="100" dirty="0">
              <a:effectLst/>
              <a:latin typeface="Calibri" panose="020F0502020204030204" pitchFamily="34" charset="0"/>
              <a:ea typeface="Calibri" panose="020F0502020204030204" pitchFamily="34" charset="0"/>
              <a:cs typeface="Calibri" panose="020F0502020204030204" pitchFamily="34" charset="0"/>
            </a:endParaRPr>
          </a:p>
          <a:p>
            <a:pPr marL="171450" indent="-171450">
              <a:lnSpc>
                <a:spcPct val="115000"/>
              </a:lnSpc>
              <a:spcAft>
                <a:spcPts val="800"/>
              </a:spcAft>
              <a:buFont typeface="Arial" panose="020B0604020202020204" pitchFamily="34" charset="0"/>
              <a:buChar char="•"/>
            </a:pPr>
            <a:r>
              <a:rPr lang="en-AU" sz="1200" b="0" kern="100" dirty="0">
                <a:effectLst/>
                <a:latin typeface="+mn-lt"/>
                <a:ea typeface="Aptos" panose="020B0004020202020204" pitchFamily="34" charset="0"/>
                <a:cs typeface="Times New Roman" panose="02020603050405020304" pitchFamily="18" charset="0"/>
              </a:rPr>
              <a:t>is a vowel suffix, as it starts with the vowel </a:t>
            </a:r>
            <a:r>
              <a:rPr lang="en-AU" sz="1200" b="1" kern="100" dirty="0">
                <a:effectLst/>
                <a:latin typeface="+mn-lt"/>
                <a:ea typeface="Aptos" panose="020B0004020202020204" pitchFamily="34" charset="0"/>
                <a:cs typeface="Times New Roman" panose="02020603050405020304" pitchFamily="18" charset="0"/>
              </a:rPr>
              <a:t>e</a:t>
            </a:r>
            <a:endParaRPr lang="en-AU" sz="1200" b="0" kern="100" dirty="0">
              <a:effectLst/>
              <a:latin typeface="+mn-lt"/>
              <a:ea typeface="Aptos" panose="020B0004020202020204" pitchFamily="34" charset="0"/>
              <a:cs typeface="Times New Roman" panose="02020603050405020304" pitchFamily="18" charset="0"/>
            </a:endParaRPr>
          </a:p>
          <a:p>
            <a:pPr marL="171450" indent="-171450">
              <a:lnSpc>
                <a:spcPct val="115000"/>
              </a:lnSpc>
              <a:spcAft>
                <a:spcPts val="800"/>
              </a:spcAft>
              <a:buFont typeface="Arial" panose="020B0604020202020204" pitchFamily="34" charset="0"/>
              <a:buChar char="•"/>
            </a:pPr>
            <a:r>
              <a:rPr lang="en-AU" sz="1200" b="0" kern="100" dirty="0">
                <a:effectLst/>
                <a:latin typeface="+mn-lt"/>
                <a:ea typeface="Aptos" panose="020B0004020202020204" pitchFamily="34" charset="0"/>
                <a:cs typeface="Times New Roman" panose="02020603050405020304" pitchFamily="18" charset="0"/>
              </a:rPr>
              <a:t>is used with </a:t>
            </a:r>
            <a:r>
              <a:rPr lang="en-AU" sz="1200" b="1" kern="100" dirty="0">
                <a:effectLst/>
                <a:latin typeface="+mn-lt"/>
                <a:ea typeface="Aptos" panose="020B0004020202020204" pitchFamily="34" charset="0"/>
                <a:cs typeface="Times New Roman" panose="02020603050405020304" pitchFamily="18" charset="0"/>
              </a:rPr>
              <a:t>adjectives</a:t>
            </a:r>
            <a:r>
              <a:rPr lang="en-AU" sz="1200" b="0" kern="100" dirty="0">
                <a:effectLst/>
                <a:latin typeface="+mn-lt"/>
                <a:ea typeface="Aptos" panose="020B0004020202020204" pitchFamily="34" charset="0"/>
                <a:cs typeface="Times New Roman" panose="02020603050405020304" pitchFamily="18" charset="0"/>
              </a:rPr>
              <a:t>.</a:t>
            </a:r>
            <a:endParaRPr lang="en-AU" sz="1200" b="1" kern="100" dirty="0">
              <a:effectLst/>
              <a:latin typeface="+mn-lt"/>
              <a:ea typeface="Aptos" panose="020B0004020202020204" pitchFamily="34" charset="0"/>
              <a:cs typeface="Times New Roman" panose="02020603050405020304" pitchFamily="18" charset="0"/>
            </a:endParaRPr>
          </a:p>
          <a:p>
            <a:pPr marL="171450" indent="-171450">
              <a:lnSpc>
                <a:spcPct val="115000"/>
              </a:lnSpc>
              <a:spcAft>
                <a:spcPts val="800"/>
              </a:spcAft>
              <a:buFont typeface="Arial" panose="020B0604020202020204" pitchFamily="34" charset="0"/>
              <a:buChar char="•"/>
            </a:pPr>
            <a:endParaRPr lang="en-AU" sz="1200" b="0" kern="100" dirty="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dirty="0">
                <a:effectLst/>
                <a:latin typeface="+mn-lt"/>
                <a:ea typeface="Aptos" panose="020B0004020202020204" pitchFamily="34" charset="0"/>
                <a:cs typeface="Times New Roman" panose="02020603050405020304" pitchFamily="18" charset="0"/>
              </a:rPr>
              <a:t>Say:</a:t>
            </a:r>
          </a:p>
          <a:p>
            <a:pPr marL="172800" lvl="0" indent="-172800">
              <a:lnSpc>
                <a:spcPct val="115000"/>
              </a:lnSpc>
              <a:spcAft>
                <a:spcPts val="800"/>
              </a:spcAft>
              <a:buFont typeface="Arial" panose="020B0604020202020204" pitchFamily="34" charset="0"/>
              <a:buChar char="•"/>
              <a:tabLst>
                <a:tab pos="457200" algn="l"/>
              </a:tabLst>
            </a:pPr>
            <a:r>
              <a:rPr lang="en-AU" sz="1200" i="1" kern="100" dirty="0">
                <a:effectLst/>
                <a:latin typeface="+mn-lt"/>
                <a:ea typeface="Aptos" panose="020B0004020202020204" pitchFamily="34" charset="0"/>
                <a:cs typeface="Times New Roman" panose="02020603050405020304" pitchFamily="18" charset="0"/>
              </a:rPr>
              <a:t>The </a:t>
            </a:r>
            <a:r>
              <a:rPr lang="en-AU" sz="1200" b="1" i="1" kern="100" dirty="0">
                <a:effectLst/>
                <a:latin typeface="+mn-lt"/>
                <a:ea typeface="Aptos" panose="020B0004020202020204" pitchFamily="34" charset="0"/>
                <a:cs typeface="Times New Roman" panose="02020603050405020304" pitchFamily="18" charset="0"/>
              </a:rPr>
              <a:t>-</a:t>
            </a:r>
            <a:r>
              <a:rPr lang="en-AU" sz="1200" b="1" i="1" kern="100" dirty="0" err="1">
                <a:effectLst/>
                <a:latin typeface="+mn-lt"/>
                <a:ea typeface="Aptos" panose="020B0004020202020204" pitchFamily="34" charset="0"/>
                <a:cs typeface="Times New Roman" panose="02020603050405020304" pitchFamily="18" charset="0"/>
              </a:rPr>
              <a:t>est</a:t>
            </a:r>
            <a:r>
              <a:rPr lang="en-AU" sz="1200" b="1" i="1" kern="100" dirty="0">
                <a:effectLst/>
                <a:latin typeface="+mn-lt"/>
                <a:ea typeface="Aptos" panose="020B0004020202020204" pitchFamily="34" charset="0"/>
                <a:cs typeface="Times New Roman" panose="02020603050405020304" pitchFamily="18" charset="0"/>
              </a:rPr>
              <a:t> </a:t>
            </a:r>
            <a:r>
              <a:rPr lang="en-AU" sz="1200" b="0" i="1" kern="100" dirty="0">
                <a:effectLst/>
                <a:latin typeface="+mn-lt"/>
                <a:ea typeface="Aptos" panose="020B0004020202020204" pitchFamily="34" charset="0"/>
                <a:cs typeface="Times New Roman" panose="02020603050405020304" pitchFamily="18" charset="0"/>
              </a:rPr>
              <a:t>suffix</a:t>
            </a:r>
            <a:r>
              <a:rPr lang="en-AU" sz="1200" b="1" i="1" kern="100" dirty="0">
                <a:effectLst/>
                <a:latin typeface="+mn-lt"/>
                <a:ea typeface="Aptos" panose="020B0004020202020204" pitchFamily="34" charset="0"/>
                <a:cs typeface="Times New Roman" panose="02020603050405020304" pitchFamily="18" charset="0"/>
              </a:rPr>
              <a:t> </a:t>
            </a:r>
            <a:r>
              <a:rPr lang="en-AU" sz="1200" i="1" kern="100" dirty="0">
                <a:effectLst/>
                <a:latin typeface="+mn-lt"/>
                <a:ea typeface="Aptos" panose="020B0004020202020204" pitchFamily="34" charset="0"/>
                <a:cs typeface="Times New Roman" panose="02020603050405020304" pitchFamily="18" charset="0"/>
              </a:rPr>
              <a:t>means </a:t>
            </a:r>
            <a:r>
              <a:rPr lang="en-AU" sz="1200" i="1" kern="100" dirty="0">
                <a:effectLst/>
                <a:latin typeface="+mn-lt"/>
                <a:ea typeface="Aptos" panose="020B0004020202020204" pitchFamily="34" charset="0"/>
                <a:cs typeface="Calibri"/>
              </a:rPr>
              <a:t>‘the most</a:t>
            </a:r>
            <a:r>
              <a:rPr lang="en-AU" sz="1200" dirty="0">
                <a:latin typeface="+mn-lt"/>
                <a:ea typeface="Times New Roman" panose="02020603050405020304" pitchFamily="18" charset="0"/>
                <a:cs typeface="Calibri"/>
              </a:rPr>
              <a:t>’. </a:t>
            </a:r>
          </a:p>
          <a:p>
            <a:pPr marL="172800" lvl="0" indent="-172800">
              <a:lnSpc>
                <a:spcPct val="115000"/>
              </a:lnSpc>
              <a:spcAft>
                <a:spcPts val="800"/>
              </a:spcAft>
              <a:buFont typeface="Arial" panose="020B0604020202020204" pitchFamily="34" charset="0"/>
              <a:buChar char="•"/>
              <a:tabLst>
                <a:tab pos="457200" algn="l"/>
              </a:tabLst>
            </a:pPr>
            <a:r>
              <a:rPr lang="en-AU" sz="1200" i="1" kern="100" dirty="0">
                <a:effectLst/>
                <a:latin typeface="+mn-lt"/>
                <a:ea typeface="Aptos" panose="020B0004020202020204" pitchFamily="34" charset="0"/>
                <a:cs typeface="Calibri"/>
              </a:rPr>
              <a:t>It can be added to an </a:t>
            </a:r>
            <a:r>
              <a:rPr lang="en-AU" sz="1200" b="1" i="1" kern="100" dirty="0">
                <a:effectLst/>
                <a:latin typeface="+mn-lt"/>
                <a:ea typeface="Aptos" panose="020B0004020202020204" pitchFamily="34" charset="0"/>
                <a:cs typeface="Calibri"/>
              </a:rPr>
              <a:t>adjective</a:t>
            </a:r>
            <a:r>
              <a:rPr lang="en-AU" sz="1200" i="1" kern="100" dirty="0">
                <a:effectLst/>
                <a:latin typeface="+mn-lt"/>
                <a:ea typeface="Aptos" panose="020B0004020202020204" pitchFamily="34" charset="0"/>
                <a:cs typeface="Calibri"/>
              </a:rPr>
              <a:t> to make a word type called a </a:t>
            </a:r>
            <a:r>
              <a:rPr lang="en-AU" sz="1200" b="1" i="1" kern="100" dirty="0">
                <a:effectLst/>
                <a:latin typeface="+mn-lt"/>
                <a:ea typeface="Aptos" panose="020B0004020202020204" pitchFamily="34" charset="0"/>
                <a:cs typeface="Calibri"/>
              </a:rPr>
              <a:t>superlative</a:t>
            </a:r>
            <a:r>
              <a:rPr lang="en-AU" sz="1200" b="0" i="1" kern="100" dirty="0">
                <a:effectLst/>
                <a:latin typeface="+mn-lt"/>
                <a:ea typeface="Aptos" panose="020B0004020202020204" pitchFamily="34" charset="0"/>
                <a:cs typeface="Calibri"/>
              </a:rPr>
              <a:t>.</a:t>
            </a:r>
          </a:p>
          <a:p>
            <a:pPr marL="172800" marR="0" lvl="0" indent="-172800" algn="l" defTabSz="914400" rtl="0" eaLnBrk="1" fontAlgn="auto" latinLnBrk="0" hangingPunct="1">
              <a:lnSpc>
                <a:spcPct val="115000"/>
              </a:lnSpc>
              <a:spcBef>
                <a:spcPts val="0"/>
              </a:spcBef>
              <a:spcAft>
                <a:spcPts val="800"/>
              </a:spcAft>
              <a:buClrTx/>
              <a:buSzTx/>
              <a:buFont typeface="Arial" panose="020B0604020202020204" pitchFamily="34" charset="0"/>
              <a:buChar char="•"/>
              <a:tabLst>
                <a:tab pos="457200" algn="l"/>
              </a:tabLst>
              <a:defRPr/>
            </a:pPr>
            <a:r>
              <a:rPr lang="en-US" sz="1200" b="0" i="1" kern="100" dirty="0">
                <a:solidFill>
                  <a:schemeClr val="tx1"/>
                </a:solidFill>
                <a:effectLst/>
                <a:latin typeface="+mn-lt"/>
                <a:ea typeface="Aptos" panose="020B0004020202020204" pitchFamily="34" charset="0"/>
                <a:cs typeface="Times New Roman" panose="02020603050405020304" pitchFamily="18" charset="0"/>
              </a:rPr>
              <a:t>A </a:t>
            </a:r>
            <a:r>
              <a:rPr lang="en-US" sz="1200" b="1" i="1" kern="100" dirty="0">
                <a:solidFill>
                  <a:schemeClr val="tx1"/>
                </a:solidFill>
                <a:effectLst/>
                <a:latin typeface="+mn-lt"/>
                <a:ea typeface="Aptos" panose="020B0004020202020204" pitchFamily="34" charset="0"/>
                <a:cs typeface="Times New Roman" panose="02020603050405020304" pitchFamily="18" charset="0"/>
              </a:rPr>
              <a:t>superlative </a:t>
            </a:r>
            <a:r>
              <a:rPr lang="en-US" sz="1200" b="0" i="1" kern="100" dirty="0">
                <a:solidFill>
                  <a:schemeClr val="tx1"/>
                </a:solidFill>
                <a:effectLst/>
                <a:latin typeface="+mn-lt"/>
                <a:ea typeface="Aptos" panose="020B0004020202020204" pitchFamily="34" charset="0"/>
                <a:cs typeface="Times New Roman" panose="02020603050405020304" pitchFamily="18" charset="0"/>
              </a:rPr>
              <a:t>is a word that describes something or someone as ‘the most’ compared to other things or people.</a:t>
            </a:r>
          </a:p>
          <a:p>
            <a:pPr marL="172800" marR="0" lvl="0" indent="-172800" algn="l" defTabSz="914400" rtl="0" eaLnBrk="1" fontAlgn="auto" latinLnBrk="0" hangingPunct="1">
              <a:lnSpc>
                <a:spcPct val="115000"/>
              </a:lnSpc>
              <a:spcBef>
                <a:spcPts val="0"/>
              </a:spcBef>
              <a:spcAft>
                <a:spcPts val="800"/>
              </a:spcAft>
              <a:buClrTx/>
              <a:buSzTx/>
              <a:buFont typeface="Arial" panose="020B0604020202020204" pitchFamily="34" charset="0"/>
              <a:buChar char="•"/>
              <a:tabLst>
                <a:tab pos="457200" algn="l"/>
              </a:tabLst>
              <a:defRPr/>
            </a:pPr>
            <a:r>
              <a:rPr lang="en-US" sz="1200" b="0" i="1" kern="100" dirty="0">
                <a:solidFill>
                  <a:schemeClr val="tx1"/>
                </a:solidFill>
                <a:effectLst/>
                <a:latin typeface="+mn-lt"/>
                <a:ea typeface="Aptos" panose="020B0004020202020204" pitchFamily="34" charset="0"/>
                <a:cs typeface="Times New Roman" panose="02020603050405020304" pitchFamily="18" charset="0"/>
              </a:rPr>
              <a:t>Some examples of superlatives using the </a:t>
            </a:r>
            <a:r>
              <a:rPr lang="en-US" sz="1200" b="1" i="1" kern="100" dirty="0">
                <a:solidFill>
                  <a:schemeClr val="tx1"/>
                </a:solidFill>
                <a:effectLst/>
                <a:latin typeface="+mn-lt"/>
                <a:ea typeface="Aptos" panose="020B0004020202020204" pitchFamily="34" charset="0"/>
                <a:cs typeface="Times New Roman" panose="02020603050405020304" pitchFamily="18" charset="0"/>
              </a:rPr>
              <a:t>-</a:t>
            </a:r>
            <a:r>
              <a:rPr lang="en-US" sz="1200" b="1" i="1" kern="100" dirty="0" err="1">
                <a:solidFill>
                  <a:schemeClr val="tx1"/>
                </a:solidFill>
                <a:effectLst/>
                <a:latin typeface="+mn-lt"/>
                <a:ea typeface="Aptos" panose="020B0004020202020204" pitchFamily="34" charset="0"/>
                <a:cs typeface="Times New Roman" panose="02020603050405020304" pitchFamily="18" charset="0"/>
              </a:rPr>
              <a:t>est</a:t>
            </a:r>
            <a:r>
              <a:rPr lang="en-US" sz="1200" b="0" i="1" kern="100" dirty="0">
                <a:solidFill>
                  <a:schemeClr val="tx1"/>
                </a:solidFill>
                <a:effectLst/>
                <a:latin typeface="+mn-lt"/>
                <a:ea typeface="Aptos" panose="020B0004020202020204" pitchFamily="34" charset="0"/>
                <a:cs typeface="Times New Roman" panose="02020603050405020304" pitchFamily="18" charset="0"/>
              </a:rPr>
              <a:t> suffix are </a:t>
            </a:r>
            <a:r>
              <a:rPr lang="en-US" sz="1200" b="1" i="1" kern="100" dirty="0">
                <a:solidFill>
                  <a:schemeClr val="tx1"/>
                </a:solidFill>
                <a:effectLst/>
                <a:latin typeface="+mn-lt"/>
                <a:ea typeface="Aptos" panose="020B0004020202020204" pitchFamily="34" charset="0"/>
                <a:cs typeface="Times New Roman" panose="02020603050405020304" pitchFamily="18" charset="0"/>
              </a:rPr>
              <a:t>strongest</a:t>
            </a:r>
            <a:r>
              <a:rPr lang="en-US" sz="1200" b="0" i="1" kern="100" dirty="0">
                <a:solidFill>
                  <a:schemeClr val="tx1"/>
                </a:solidFill>
                <a:effectLst/>
                <a:latin typeface="+mn-lt"/>
                <a:ea typeface="Aptos" panose="020B0004020202020204" pitchFamily="34" charset="0"/>
                <a:cs typeface="Times New Roman" panose="02020603050405020304" pitchFamily="18" charset="0"/>
              </a:rPr>
              <a:t>,</a:t>
            </a:r>
            <a:r>
              <a:rPr lang="en-US" sz="1200" b="1" i="1" kern="100" dirty="0">
                <a:solidFill>
                  <a:schemeClr val="tx1"/>
                </a:solidFill>
                <a:effectLst/>
                <a:latin typeface="+mn-lt"/>
                <a:ea typeface="Aptos" panose="020B0004020202020204" pitchFamily="34" charset="0"/>
                <a:cs typeface="Times New Roman" panose="02020603050405020304" pitchFamily="18" charset="0"/>
              </a:rPr>
              <a:t> youngest </a:t>
            </a:r>
            <a:r>
              <a:rPr lang="en-US" sz="1200" b="0" i="1" kern="100" dirty="0">
                <a:solidFill>
                  <a:schemeClr val="tx1"/>
                </a:solidFill>
                <a:effectLst/>
                <a:latin typeface="+mn-lt"/>
                <a:ea typeface="Aptos" panose="020B0004020202020204" pitchFamily="34" charset="0"/>
                <a:cs typeface="Times New Roman" panose="02020603050405020304" pitchFamily="18" charset="0"/>
              </a:rPr>
              <a:t>and</a:t>
            </a:r>
            <a:r>
              <a:rPr lang="en-US" sz="1200" b="1" i="1" kern="100" dirty="0">
                <a:solidFill>
                  <a:schemeClr val="tx1"/>
                </a:solidFill>
                <a:effectLst/>
                <a:latin typeface="+mn-lt"/>
                <a:ea typeface="Aptos" panose="020B0004020202020204" pitchFamily="34" charset="0"/>
                <a:cs typeface="Times New Roman" panose="02020603050405020304" pitchFamily="18" charset="0"/>
              </a:rPr>
              <a:t> coldest</a:t>
            </a:r>
            <a:r>
              <a:rPr lang="en-US" sz="1200" b="0" i="1" kern="100" dirty="0">
                <a:solidFill>
                  <a:schemeClr val="tx1"/>
                </a:solidFill>
                <a:effectLst/>
                <a:latin typeface="+mn-lt"/>
                <a:ea typeface="Aptos" panose="020B0004020202020204" pitchFamily="34" charset="0"/>
                <a:cs typeface="Times New Roman" panose="02020603050405020304" pitchFamily="18" charset="0"/>
              </a:rPr>
              <a:t>. </a:t>
            </a:r>
          </a:p>
          <a:p>
            <a:pPr marL="172800" lvl="0" indent="-172800">
              <a:lnSpc>
                <a:spcPct val="115000"/>
              </a:lnSpc>
              <a:spcAft>
                <a:spcPts val="800"/>
              </a:spcAft>
              <a:buFont typeface="Arial" panose="020B0604020202020204" pitchFamily="34" charset="0"/>
              <a:buChar char="•"/>
              <a:tabLst>
                <a:tab pos="457200" algn="l"/>
              </a:tabLst>
            </a:pPr>
            <a:endParaRPr lang="en-AU" sz="1200" b="1" kern="100" dirty="0">
              <a:effectLst/>
              <a:latin typeface="+mn-lt"/>
              <a:ea typeface="Aptos" panose="020B0004020202020204" pitchFamily="34" charset="0"/>
              <a:cs typeface="Calibri"/>
            </a:endParaRPr>
          </a:p>
          <a:p>
            <a:pPr marL="0" lvl="0" indent="0">
              <a:lnSpc>
                <a:spcPct val="115000"/>
              </a:lnSpc>
              <a:spcAft>
                <a:spcPts val="800"/>
              </a:spcAft>
              <a:buFont typeface="Arial" panose="020B0604020202020204" pitchFamily="34" charset="0"/>
              <a:buNone/>
              <a:tabLst>
                <a:tab pos="457200" algn="l"/>
              </a:tabLst>
            </a:pPr>
            <a:r>
              <a:rPr lang="en-AU" sz="1200" b="0" kern="100" dirty="0">
                <a:effectLst/>
                <a:latin typeface="+mn-lt"/>
                <a:ea typeface="Aptos" panose="020B0004020202020204" pitchFamily="34" charset="0"/>
                <a:cs typeface="Calibri"/>
              </a:rPr>
              <a:t>Refer to the slide. Say:</a:t>
            </a:r>
          </a:p>
          <a:p>
            <a:pPr marL="172800" lvl="0" indent="-172800">
              <a:lnSpc>
                <a:spcPct val="115000"/>
              </a:lnSpc>
              <a:spcAft>
                <a:spcPts val="800"/>
              </a:spcAft>
              <a:buFont typeface="Arial" panose="020B0604020202020204" pitchFamily="34" charset="0"/>
              <a:buChar char="•"/>
              <a:tabLst>
                <a:tab pos="457200" algn="l"/>
              </a:tabLst>
            </a:pPr>
            <a:r>
              <a:rPr lang="en-AU" sz="1200" b="0" i="1" kern="100" dirty="0">
                <a:effectLst/>
                <a:latin typeface="+mn-lt"/>
                <a:ea typeface="Aptos" panose="020B0004020202020204" pitchFamily="34" charset="0"/>
                <a:cs typeface="Calibri"/>
              </a:rPr>
              <a:t>Let’s look at the adjective</a:t>
            </a:r>
            <a:r>
              <a:rPr lang="en-AU" sz="1200" b="1" i="1" kern="100" dirty="0">
                <a:effectLst/>
                <a:latin typeface="+mn-lt"/>
                <a:ea typeface="Aptos" panose="020B0004020202020204" pitchFamily="34" charset="0"/>
                <a:cs typeface="Calibri"/>
              </a:rPr>
              <a:t> short </a:t>
            </a:r>
            <a:r>
              <a:rPr lang="en-AU" sz="1200" b="0" i="1" kern="100" dirty="0">
                <a:effectLst/>
                <a:latin typeface="+mn-lt"/>
                <a:ea typeface="Aptos" panose="020B0004020202020204" pitchFamily="34" charset="0"/>
                <a:cs typeface="Calibri"/>
              </a:rPr>
              <a:t>and add the </a:t>
            </a:r>
            <a:r>
              <a:rPr lang="en-AU" sz="1200" b="1" i="1" kern="100" dirty="0">
                <a:effectLst/>
                <a:latin typeface="+mn-lt"/>
                <a:ea typeface="Aptos" panose="020B0004020202020204" pitchFamily="34" charset="0"/>
                <a:cs typeface="Calibri"/>
              </a:rPr>
              <a:t>-</a:t>
            </a:r>
            <a:r>
              <a:rPr lang="en-AU" sz="1200" b="1" i="1" kern="100" dirty="0" err="1">
                <a:effectLst/>
                <a:latin typeface="+mn-lt"/>
                <a:ea typeface="Aptos" panose="020B0004020202020204" pitchFamily="34" charset="0"/>
                <a:cs typeface="Calibri"/>
              </a:rPr>
              <a:t>est</a:t>
            </a:r>
            <a:r>
              <a:rPr lang="en-AU" sz="1200" b="1" i="1" kern="100" dirty="0">
                <a:effectLst/>
                <a:latin typeface="+mn-lt"/>
                <a:ea typeface="Aptos" panose="020B0004020202020204" pitchFamily="34" charset="0"/>
                <a:cs typeface="Calibri"/>
              </a:rPr>
              <a:t> </a:t>
            </a:r>
            <a:r>
              <a:rPr lang="en-AU" sz="1200" b="0" i="1" kern="100" dirty="0">
                <a:effectLst/>
                <a:latin typeface="+mn-lt"/>
                <a:ea typeface="Aptos" panose="020B0004020202020204" pitchFamily="34" charset="0"/>
                <a:cs typeface="Calibri"/>
              </a:rPr>
              <a:t>suffix meaning ‘the most’.</a:t>
            </a:r>
          </a:p>
          <a:p>
            <a:pPr marL="172800" lvl="0" indent="-172800">
              <a:lnSpc>
                <a:spcPct val="115000"/>
              </a:lnSpc>
              <a:spcAft>
                <a:spcPts val="800"/>
              </a:spcAft>
              <a:buFont typeface="Arial" panose="020B0604020202020204" pitchFamily="34" charset="0"/>
              <a:buChar char="•"/>
              <a:tabLst>
                <a:tab pos="457200" algn="l"/>
              </a:tabLst>
            </a:pPr>
            <a:r>
              <a:rPr lang="en-AU" sz="1200" b="0" i="1" kern="100" dirty="0">
                <a:effectLst/>
                <a:latin typeface="+mn-lt"/>
                <a:ea typeface="Aptos" panose="020B0004020202020204" pitchFamily="34" charset="0"/>
                <a:cs typeface="Calibri"/>
              </a:rPr>
              <a:t>This makes the word </a:t>
            </a:r>
            <a:r>
              <a:rPr lang="en-AU" sz="1200" b="1" i="1" kern="100" dirty="0">
                <a:effectLst/>
                <a:latin typeface="+mn-lt"/>
                <a:ea typeface="Aptos" panose="020B0004020202020204" pitchFamily="34" charset="0"/>
                <a:cs typeface="Calibri"/>
              </a:rPr>
              <a:t>shortest</a:t>
            </a:r>
            <a:r>
              <a:rPr lang="en-AU" sz="1200" b="0" i="1" kern="100" dirty="0">
                <a:effectLst/>
                <a:latin typeface="+mn-lt"/>
                <a:ea typeface="Aptos" panose="020B0004020202020204" pitchFamily="34" charset="0"/>
                <a:cs typeface="Calibri"/>
              </a:rPr>
              <a:t>, which means ‘the most short’ compared to the rest. </a:t>
            </a:r>
          </a:p>
          <a:p>
            <a:pPr marL="172800" lvl="0" indent="-172800">
              <a:lnSpc>
                <a:spcPct val="115000"/>
              </a:lnSpc>
              <a:spcAft>
                <a:spcPts val="800"/>
              </a:spcAft>
              <a:buFont typeface="Arial" panose="020B0604020202020204" pitchFamily="34" charset="0"/>
              <a:buChar char="•"/>
              <a:tabLst>
                <a:tab pos="457200" algn="l"/>
              </a:tabLst>
            </a:pPr>
            <a:endParaRPr lang="en-AU" sz="1200" b="0" i="1" kern="100" dirty="0">
              <a:effectLst/>
              <a:latin typeface="+mn-lt"/>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4C910D5A-E3FE-CB55-9D55-B50DEDDA6080}"/>
              </a:ext>
            </a:extLst>
          </p:cNvPr>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218104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B00582-7493-9DA5-F446-AEC03BDA47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B529DA-6F20-73A5-1601-74339749B6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956A76-A3BF-79AF-729C-84C6B4099861}"/>
              </a:ext>
            </a:extLst>
          </p:cNvPr>
          <p:cNvSpPr>
            <a:spLocks noGrp="1"/>
          </p:cNvSpPr>
          <p:nvPr>
            <p:ph type="body" idx="1"/>
          </p:nvPr>
        </p:nvSpPr>
        <p:spPr/>
        <p:txBody>
          <a:bodyPr/>
          <a:lstStyle/>
          <a:p>
            <a:pPr>
              <a:lnSpc>
                <a:spcPct val="115000"/>
              </a:lnSpc>
              <a:spcAft>
                <a:spcPts val="800"/>
              </a:spcAft>
            </a:pPr>
            <a:r>
              <a:rPr lang="en-AU" sz="1200" b="1" kern="100" dirty="0">
                <a:effectLst/>
                <a:latin typeface="+mn-lt"/>
                <a:ea typeface="Aptos" panose="020B0004020202020204" pitchFamily="34" charset="0"/>
                <a:cs typeface="Times New Roman" panose="02020603050405020304" pitchFamily="18" charset="0"/>
              </a:rPr>
              <a:t>I do</a:t>
            </a:r>
          </a:p>
          <a:p>
            <a:pPr>
              <a:lnSpc>
                <a:spcPct val="115000"/>
              </a:lnSpc>
              <a:spcAft>
                <a:spcPts val="800"/>
              </a:spcAft>
            </a:pPr>
            <a:endParaRPr lang="en-AU" sz="1200" b="1" kern="100" dirty="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b="0" kern="100" dirty="0">
                <a:effectLst/>
                <a:latin typeface="+mn-lt"/>
                <a:ea typeface="Aptos" panose="020B0004020202020204" pitchFamily="34" charset="0"/>
                <a:cs typeface="Times New Roman" panose="02020603050405020304" pitchFamily="18" charset="0"/>
              </a:rPr>
              <a:t>Say:</a:t>
            </a:r>
          </a:p>
          <a:p>
            <a:pPr marL="171450" indent="-171450">
              <a:lnSpc>
                <a:spcPct val="115000"/>
              </a:lnSpc>
              <a:spcAft>
                <a:spcPts val="800"/>
              </a:spcAft>
              <a:buFont typeface="Arial" panose="020B0604020202020204" pitchFamily="34" charset="0"/>
              <a:buChar char="•"/>
            </a:pPr>
            <a:r>
              <a:rPr lang="en-AU" sz="1200" b="0" i="1" kern="100" dirty="0">
                <a:effectLst/>
                <a:latin typeface="+mn-lt"/>
                <a:ea typeface="Aptos" panose="020B0004020202020204" pitchFamily="34" charset="0"/>
                <a:cs typeface="Times New Roman" panose="02020603050405020304" pitchFamily="18" charset="0"/>
              </a:rPr>
              <a:t>We have also learnt about the </a:t>
            </a:r>
            <a:r>
              <a:rPr lang="en-AU" sz="1200" b="1" i="1" kern="100" dirty="0">
                <a:effectLst/>
                <a:latin typeface="+mn-lt"/>
                <a:ea typeface="Aptos" panose="020B0004020202020204" pitchFamily="34" charset="0"/>
                <a:cs typeface="Times New Roman" panose="02020603050405020304" pitchFamily="18" charset="0"/>
              </a:rPr>
              <a:t>-er </a:t>
            </a:r>
            <a:r>
              <a:rPr lang="en-AU" sz="1200" b="0" i="1" kern="100" dirty="0">
                <a:effectLst/>
                <a:latin typeface="+mn-lt"/>
                <a:ea typeface="Aptos" panose="020B0004020202020204" pitchFamily="34" charset="0"/>
                <a:cs typeface="Times New Roman" panose="02020603050405020304" pitchFamily="18" charset="0"/>
              </a:rPr>
              <a:t>comparative suffix.</a:t>
            </a:r>
          </a:p>
          <a:p>
            <a:pPr marL="171450" indent="-171450">
              <a:lnSpc>
                <a:spcPct val="115000"/>
              </a:lnSpc>
              <a:spcAft>
                <a:spcPts val="800"/>
              </a:spcAft>
              <a:buFont typeface="Arial" panose="020B0604020202020204" pitchFamily="34" charset="0"/>
              <a:buChar char="•"/>
            </a:pPr>
            <a:r>
              <a:rPr lang="en-AU" sz="1200" b="0" i="1" kern="100" dirty="0">
                <a:effectLst/>
                <a:latin typeface="+mn-lt"/>
                <a:ea typeface="Aptos" panose="020B0004020202020204" pitchFamily="34" charset="0"/>
                <a:cs typeface="Times New Roman" panose="02020603050405020304" pitchFamily="18" charset="0"/>
              </a:rPr>
              <a:t>When we compare things using the </a:t>
            </a:r>
            <a:r>
              <a:rPr lang="en-AU" sz="1200" b="1" i="1" kern="100" dirty="0">
                <a:effectLst/>
                <a:latin typeface="+mn-lt"/>
                <a:ea typeface="Aptos" panose="020B0004020202020204" pitchFamily="34" charset="0"/>
                <a:cs typeface="Times New Roman" panose="02020603050405020304" pitchFamily="18" charset="0"/>
              </a:rPr>
              <a:t>-er </a:t>
            </a:r>
            <a:r>
              <a:rPr lang="en-AU" sz="1200" b="0" i="1" kern="100" dirty="0">
                <a:effectLst/>
                <a:latin typeface="+mn-lt"/>
                <a:ea typeface="Aptos" panose="020B0004020202020204" pitchFamily="34" charset="0"/>
                <a:cs typeface="Times New Roman" panose="02020603050405020304" pitchFamily="18" charset="0"/>
              </a:rPr>
              <a:t>suffix, we are usually comparing just two things. </a:t>
            </a:r>
          </a:p>
          <a:p>
            <a:pPr marL="171450" indent="-171450">
              <a:lnSpc>
                <a:spcPct val="115000"/>
              </a:lnSpc>
              <a:spcAft>
                <a:spcPts val="800"/>
              </a:spcAft>
              <a:buFont typeface="Arial" panose="020B0604020202020204" pitchFamily="34" charset="0"/>
              <a:buChar char="•"/>
            </a:pPr>
            <a:r>
              <a:rPr lang="en-AU" sz="1200" b="1" i="1" kern="100" dirty="0">
                <a:effectLst/>
                <a:latin typeface="+mn-lt"/>
                <a:ea typeface="Aptos" panose="020B0004020202020204" pitchFamily="34" charset="0"/>
                <a:cs typeface="Times New Roman" panose="02020603050405020304" pitchFamily="18" charset="0"/>
              </a:rPr>
              <a:t>-</a:t>
            </a:r>
            <a:r>
              <a:rPr lang="en-AU" sz="1200" b="1" i="1" kern="100" dirty="0" err="1">
                <a:effectLst/>
                <a:latin typeface="+mn-lt"/>
                <a:ea typeface="Aptos" panose="020B0004020202020204" pitchFamily="34" charset="0"/>
                <a:cs typeface="Times New Roman" panose="02020603050405020304" pitchFamily="18" charset="0"/>
              </a:rPr>
              <a:t>est</a:t>
            </a:r>
            <a:r>
              <a:rPr lang="en-AU" sz="1200" b="1" i="1" kern="100" dirty="0">
                <a:effectLst/>
                <a:latin typeface="+mn-lt"/>
                <a:ea typeface="Aptos" panose="020B0004020202020204" pitchFamily="34" charset="0"/>
                <a:cs typeface="Times New Roman" panose="02020603050405020304" pitchFamily="18" charset="0"/>
              </a:rPr>
              <a:t> </a:t>
            </a:r>
            <a:r>
              <a:rPr lang="en-AU" sz="1200" b="0" i="1" kern="100" dirty="0">
                <a:effectLst/>
                <a:latin typeface="+mn-lt"/>
                <a:ea typeface="Aptos" panose="020B0004020202020204" pitchFamily="34" charset="0"/>
                <a:cs typeface="Times New Roman" panose="02020603050405020304" pitchFamily="18" charset="0"/>
              </a:rPr>
              <a:t>is another suffix used to compare things.</a:t>
            </a:r>
          </a:p>
          <a:p>
            <a:pPr marL="171450" indent="-171450">
              <a:lnSpc>
                <a:spcPct val="115000"/>
              </a:lnSpc>
              <a:spcAft>
                <a:spcPts val="800"/>
              </a:spcAft>
              <a:buFont typeface="Arial" panose="020B0604020202020204" pitchFamily="34" charset="0"/>
              <a:buChar char="•"/>
            </a:pPr>
            <a:r>
              <a:rPr lang="en-AU" sz="1200" b="0" i="1" kern="100" dirty="0">
                <a:effectLst/>
                <a:latin typeface="+mn-lt"/>
                <a:ea typeface="Aptos" panose="020B0004020202020204" pitchFamily="34" charset="0"/>
                <a:cs typeface="Times New Roman" panose="02020603050405020304" pitchFamily="18" charset="0"/>
              </a:rPr>
              <a:t>However, when we use the </a:t>
            </a:r>
            <a:r>
              <a:rPr lang="en-AU" sz="1200" b="1" i="1" kern="100" dirty="0">
                <a:effectLst/>
                <a:latin typeface="+mn-lt"/>
                <a:ea typeface="Aptos" panose="020B0004020202020204" pitchFamily="34" charset="0"/>
                <a:cs typeface="Times New Roman" panose="02020603050405020304" pitchFamily="18" charset="0"/>
              </a:rPr>
              <a:t>-</a:t>
            </a:r>
            <a:r>
              <a:rPr lang="en-AU" sz="1200" b="1" i="1" kern="100" dirty="0" err="1">
                <a:effectLst/>
                <a:latin typeface="+mn-lt"/>
                <a:ea typeface="Aptos" panose="020B0004020202020204" pitchFamily="34" charset="0"/>
                <a:cs typeface="Times New Roman" panose="02020603050405020304" pitchFamily="18" charset="0"/>
              </a:rPr>
              <a:t>est</a:t>
            </a:r>
            <a:r>
              <a:rPr lang="en-AU" sz="1200" b="1" i="1" kern="100" dirty="0">
                <a:effectLst/>
                <a:latin typeface="+mn-lt"/>
                <a:ea typeface="Aptos" panose="020B0004020202020204" pitchFamily="34" charset="0"/>
                <a:cs typeface="Times New Roman" panose="02020603050405020304" pitchFamily="18" charset="0"/>
              </a:rPr>
              <a:t> </a:t>
            </a:r>
            <a:r>
              <a:rPr lang="en-AU" sz="1200" b="0" i="1" kern="100" dirty="0">
                <a:effectLst/>
                <a:latin typeface="+mn-lt"/>
                <a:ea typeface="Aptos" panose="020B0004020202020204" pitchFamily="34" charset="0"/>
                <a:cs typeface="Times New Roman" panose="02020603050405020304" pitchFamily="18" charset="0"/>
              </a:rPr>
              <a:t>suffix to create a </a:t>
            </a:r>
            <a:r>
              <a:rPr lang="en-AU" sz="1200" b="1" i="1" kern="100" dirty="0">
                <a:effectLst/>
                <a:latin typeface="+mn-lt"/>
                <a:ea typeface="Aptos" panose="020B0004020202020204" pitchFamily="34" charset="0"/>
                <a:cs typeface="Times New Roman" panose="02020603050405020304" pitchFamily="18" charset="0"/>
              </a:rPr>
              <a:t>superlative</a:t>
            </a:r>
            <a:r>
              <a:rPr lang="en-AU" sz="1200" b="0" i="1" kern="100" dirty="0">
                <a:effectLst/>
                <a:latin typeface="+mn-lt"/>
                <a:ea typeface="Aptos" panose="020B0004020202020204" pitchFamily="34" charset="0"/>
                <a:cs typeface="Times New Roman" panose="02020603050405020304" pitchFamily="18" charset="0"/>
              </a:rPr>
              <a:t>, we are usually comparing more than two things. </a:t>
            </a:r>
          </a:p>
          <a:p>
            <a:pPr marL="171450" indent="-171450">
              <a:lnSpc>
                <a:spcPct val="115000"/>
              </a:lnSpc>
              <a:spcAft>
                <a:spcPts val="800"/>
              </a:spcAft>
              <a:buFont typeface="Arial" panose="020B0604020202020204" pitchFamily="34" charset="0"/>
              <a:buChar char="•"/>
            </a:pPr>
            <a:endParaRPr lang="en-AU" sz="1200" b="0" kern="100" dirty="0">
              <a:effectLst/>
              <a:latin typeface="+mn-lt"/>
              <a:ea typeface="Aptos" panose="020B0004020202020204" pitchFamily="34" charset="0"/>
              <a:cs typeface="Times New Roman" panose="02020603050405020304" pitchFamily="18" charset="0"/>
            </a:endParaRPr>
          </a:p>
          <a:p>
            <a:pPr marL="0" indent="0">
              <a:lnSpc>
                <a:spcPct val="115000"/>
              </a:lnSpc>
              <a:spcAft>
                <a:spcPts val="800"/>
              </a:spcAft>
              <a:buFont typeface="Arial" panose="020B0604020202020204" pitchFamily="34" charset="0"/>
              <a:buNone/>
            </a:pPr>
            <a:r>
              <a:rPr lang="en-AU" sz="1200" b="0" kern="100" dirty="0">
                <a:effectLst/>
                <a:latin typeface="+mn-lt"/>
                <a:ea typeface="Aptos" panose="020B0004020202020204" pitchFamily="34" charset="0"/>
                <a:cs typeface="Times New Roman" panose="02020603050405020304" pitchFamily="18" charset="0"/>
              </a:rPr>
              <a:t>Refer to the slide and show students that:</a:t>
            </a:r>
          </a:p>
          <a:p>
            <a:pPr marL="171450" indent="-171450">
              <a:lnSpc>
                <a:spcPct val="115000"/>
              </a:lnSpc>
              <a:spcAft>
                <a:spcPts val="800"/>
              </a:spcAft>
              <a:buFont typeface="Arial" panose="020B0604020202020204" pitchFamily="34" charset="0"/>
              <a:buChar char="•"/>
            </a:pPr>
            <a:r>
              <a:rPr lang="en-AU" sz="1200" b="0" kern="100" dirty="0">
                <a:effectLst/>
                <a:latin typeface="+mn-lt"/>
                <a:ea typeface="Aptos" panose="020B0004020202020204" pitchFamily="34" charset="0"/>
                <a:cs typeface="Times New Roman" panose="02020603050405020304" pitchFamily="18" charset="0"/>
              </a:rPr>
              <a:t>the </a:t>
            </a:r>
            <a:r>
              <a:rPr lang="en-AU" sz="1200" b="1" kern="100" dirty="0">
                <a:effectLst/>
                <a:latin typeface="+mn-lt"/>
                <a:ea typeface="Aptos" panose="020B0004020202020204" pitchFamily="34" charset="0"/>
                <a:cs typeface="Times New Roman" panose="02020603050405020304" pitchFamily="18" charset="0"/>
              </a:rPr>
              <a:t>-er </a:t>
            </a:r>
            <a:r>
              <a:rPr lang="en-AU" sz="1200" b="0" kern="100" dirty="0">
                <a:effectLst/>
                <a:latin typeface="+mn-lt"/>
                <a:ea typeface="Aptos" panose="020B0004020202020204" pitchFamily="34" charset="0"/>
                <a:cs typeface="Times New Roman" panose="02020603050405020304" pitchFamily="18" charset="0"/>
              </a:rPr>
              <a:t>suffix is being used to compare the height of two people </a:t>
            </a:r>
          </a:p>
          <a:p>
            <a:pPr marL="171450" indent="-171450">
              <a:lnSpc>
                <a:spcPct val="115000"/>
              </a:lnSpc>
              <a:spcAft>
                <a:spcPts val="800"/>
              </a:spcAft>
              <a:buFont typeface="Arial" panose="020B0604020202020204" pitchFamily="34" charset="0"/>
              <a:buChar char="•"/>
            </a:pPr>
            <a:r>
              <a:rPr lang="en-AU" sz="1200" b="1" kern="100" dirty="0">
                <a:effectLst/>
                <a:latin typeface="+mn-lt"/>
                <a:ea typeface="Aptos" panose="020B0004020202020204" pitchFamily="34" charset="0"/>
                <a:cs typeface="Times New Roman" panose="02020603050405020304" pitchFamily="18" charset="0"/>
              </a:rPr>
              <a:t>-</a:t>
            </a:r>
            <a:r>
              <a:rPr lang="en-AU" sz="1200" b="1" kern="100" dirty="0" err="1">
                <a:effectLst/>
                <a:latin typeface="+mn-lt"/>
                <a:ea typeface="Aptos" panose="020B0004020202020204" pitchFamily="34" charset="0"/>
                <a:cs typeface="Times New Roman" panose="02020603050405020304" pitchFamily="18" charset="0"/>
              </a:rPr>
              <a:t>est</a:t>
            </a:r>
            <a:r>
              <a:rPr lang="en-AU" sz="1200" b="1" kern="100" dirty="0">
                <a:effectLst/>
                <a:latin typeface="+mn-lt"/>
                <a:ea typeface="Aptos" panose="020B0004020202020204" pitchFamily="34" charset="0"/>
                <a:cs typeface="Times New Roman" panose="02020603050405020304" pitchFamily="18" charset="0"/>
              </a:rPr>
              <a:t> </a:t>
            </a:r>
            <a:r>
              <a:rPr lang="en-AU" sz="1200" b="0" kern="100" dirty="0">
                <a:effectLst/>
                <a:latin typeface="+mn-lt"/>
                <a:ea typeface="Aptos" panose="020B0004020202020204" pitchFamily="34" charset="0"/>
                <a:cs typeface="Times New Roman" panose="02020603050405020304" pitchFamily="18" charset="0"/>
              </a:rPr>
              <a:t>suffix is being used to compare more than two people. </a:t>
            </a:r>
          </a:p>
          <a:p>
            <a:pPr marL="171450" indent="-171450">
              <a:lnSpc>
                <a:spcPct val="115000"/>
              </a:lnSpc>
              <a:spcAft>
                <a:spcPts val="800"/>
              </a:spcAft>
              <a:buFont typeface="Arial" panose="020B0604020202020204" pitchFamily="34" charset="0"/>
              <a:buChar char="•"/>
            </a:pPr>
            <a:endParaRPr lang="en-AU" sz="1200" b="0" kern="100" dirty="0">
              <a:effectLst/>
              <a:latin typeface="+mn-lt"/>
              <a:ea typeface="Aptos" panose="020B0004020202020204" pitchFamily="34" charset="0"/>
              <a:cs typeface="Times New Roman" panose="02020603050405020304" pitchFamily="18" charset="0"/>
            </a:endParaRPr>
          </a:p>
          <a:p>
            <a:pPr marL="0" indent="0">
              <a:lnSpc>
                <a:spcPct val="115000"/>
              </a:lnSpc>
              <a:spcAft>
                <a:spcPts val="800"/>
              </a:spcAft>
              <a:buFont typeface="Arial" panose="020B0604020202020204" pitchFamily="34" charset="0"/>
              <a:buNone/>
            </a:pPr>
            <a:r>
              <a:rPr lang="en-AU" sz="1200" b="0" kern="100" dirty="0">
                <a:effectLst/>
                <a:latin typeface="+mn-lt"/>
                <a:ea typeface="Aptos" panose="020B0004020202020204" pitchFamily="34" charset="0"/>
                <a:cs typeface="Times New Roman" panose="02020603050405020304" pitchFamily="18" charset="0"/>
              </a:rPr>
              <a:t>Say: </a:t>
            </a:r>
          </a:p>
          <a:p>
            <a:pPr marL="171450" indent="-171450">
              <a:lnSpc>
                <a:spcPct val="115000"/>
              </a:lnSpc>
              <a:spcAft>
                <a:spcPts val="800"/>
              </a:spcAft>
              <a:buFont typeface="Arial" panose="020B0604020202020204" pitchFamily="34" charset="0"/>
              <a:buChar char="•"/>
            </a:pPr>
            <a:r>
              <a:rPr lang="en-AU" sz="1200" b="1" i="1" kern="100" dirty="0">
                <a:effectLst/>
                <a:latin typeface="+mn-lt"/>
                <a:ea typeface="Aptos" panose="020B0004020202020204" pitchFamily="34" charset="0"/>
                <a:cs typeface="Times New Roman" panose="02020603050405020304" pitchFamily="18" charset="0"/>
              </a:rPr>
              <a:t>-</a:t>
            </a:r>
            <a:r>
              <a:rPr lang="en-AU" sz="1200" b="1" i="1" kern="100" dirty="0" err="1">
                <a:effectLst/>
                <a:latin typeface="+mn-lt"/>
                <a:ea typeface="Aptos" panose="020B0004020202020204" pitchFamily="34" charset="0"/>
                <a:cs typeface="Times New Roman" panose="02020603050405020304" pitchFamily="18" charset="0"/>
              </a:rPr>
              <a:t>est</a:t>
            </a:r>
            <a:r>
              <a:rPr lang="en-AU" sz="1200" b="1" i="1" kern="100" dirty="0">
                <a:effectLst/>
                <a:latin typeface="+mn-lt"/>
                <a:ea typeface="Aptos" panose="020B0004020202020204" pitchFamily="34" charset="0"/>
                <a:cs typeface="Times New Roman" panose="02020603050405020304" pitchFamily="18" charset="0"/>
              </a:rPr>
              <a:t> </a:t>
            </a:r>
            <a:r>
              <a:rPr lang="en-AU" sz="1200" b="0" i="1" kern="100" dirty="0">
                <a:effectLst/>
                <a:latin typeface="+mn-lt"/>
                <a:ea typeface="Aptos" panose="020B0004020202020204" pitchFamily="34" charset="0"/>
                <a:cs typeface="Times New Roman" panose="02020603050405020304" pitchFamily="18" charset="0"/>
              </a:rPr>
              <a:t>can be used to make comparisons between one person or thing and a large group of people or things, for example:</a:t>
            </a:r>
          </a:p>
          <a:p>
            <a:pPr marL="628650" lvl="1" indent="-171450">
              <a:lnSpc>
                <a:spcPct val="115000"/>
              </a:lnSpc>
              <a:spcAft>
                <a:spcPts val="800"/>
              </a:spcAft>
              <a:buFont typeface="Arial" panose="020B0604020202020204" pitchFamily="34" charset="0"/>
              <a:buChar char="•"/>
            </a:pPr>
            <a:r>
              <a:rPr lang="en-AU" sz="1200" b="0" i="1" kern="100" dirty="0">
                <a:effectLst/>
                <a:latin typeface="+mn-lt"/>
                <a:ea typeface="Aptos" panose="020B0004020202020204" pitchFamily="34" charset="0"/>
                <a:cs typeface="Times New Roman" panose="02020603050405020304" pitchFamily="18" charset="0"/>
              </a:rPr>
              <a:t>‘the </a:t>
            </a:r>
            <a:r>
              <a:rPr lang="en-AU" sz="1200" b="1" i="1" kern="100" dirty="0">
                <a:effectLst/>
                <a:latin typeface="+mn-lt"/>
                <a:ea typeface="Aptos" panose="020B0004020202020204" pitchFamily="34" charset="0"/>
                <a:cs typeface="Times New Roman" panose="02020603050405020304" pitchFamily="18" charset="0"/>
              </a:rPr>
              <a:t>coldest</a:t>
            </a:r>
            <a:r>
              <a:rPr lang="en-AU" sz="1200" b="0" i="1" kern="100" dirty="0">
                <a:effectLst/>
                <a:latin typeface="+mn-lt"/>
                <a:ea typeface="Aptos" panose="020B0004020202020204" pitchFamily="34" charset="0"/>
                <a:cs typeface="Times New Roman" panose="02020603050405020304" pitchFamily="18" charset="0"/>
              </a:rPr>
              <a:t> day of the year’ compares one day to all the other days in the year</a:t>
            </a:r>
          </a:p>
          <a:p>
            <a:pPr marL="628650" lvl="1" indent="-171450">
              <a:lnSpc>
                <a:spcPct val="115000"/>
              </a:lnSpc>
              <a:spcAft>
                <a:spcPts val="800"/>
              </a:spcAft>
              <a:buFont typeface="Arial" panose="020B0604020202020204" pitchFamily="34" charset="0"/>
              <a:buChar char="•"/>
            </a:pPr>
            <a:r>
              <a:rPr lang="en-AU" sz="1200" b="0" i="1" kern="100" dirty="0">
                <a:effectLst/>
                <a:latin typeface="+mn-lt"/>
                <a:ea typeface="Aptos" panose="020B0004020202020204" pitchFamily="34" charset="0"/>
                <a:cs typeface="Times New Roman" panose="02020603050405020304" pitchFamily="18" charset="0"/>
              </a:rPr>
              <a:t>‘the </a:t>
            </a:r>
            <a:r>
              <a:rPr lang="en-AU" sz="1200" b="1" i="1" kern="100" dirty="0">
                <a:effectLst/>
                <a:latin typeface="+mn-lt"/>
                <a:ea typeface="Aptos" panose="020B0004020202020204" pitchFamily="34" charset="0"/>
                <a:cs typeface="Times New Roman" panose="02020603050405020304" pitchFamily="18" charset="0"/>
              </a:rPr>
              <a:t>strongest</a:t>
            </a:r>
            <a:r>
              <a:rPr lang="en-AU" sz="1200" b="0" i="1" kern="100" dirty="0">
                <a:effectLst/>
                <a:latin typeface="+mn-lt"/>
                <a:ea typeface="Aptos" panose="020B0004020202020204" pitchFamily="34" charset="0"/>
                <a:cs typeface="Times New Roman" panose="02020603050405020304" pitchFamily="18" charset="0"/>
              </a:rPr>
              <a:t> player in the competition’ compares one player to all the other players in the competition</a:t>
            </a:r>
          </a:p>
          <a:p>
            <a:pPr marL="628650" lvl="1" indent="-171450">
              <a:lnSpc>
                <a:spcPct val="115000"/>
              </a:lnSpc>
              <a:spcAft>
                <a:spcPts val="800"/>
              </a:spcAft>
              <a:buFont typeface="Arial" panose="020B0604020202020204" pitchFamily="34" charset="0"/>
              <a:buChar char="•"/>
            </a:pPr>
            <a:r>
              <a:rPr lang="en-AU" sz="1200" b="0" i="1" kern="100" dirty="0">
                <a:effectLst/>
                <a:latin typeface="+mn-lt"/>
                <a:ea typeface="Aptos" panose="020B0004020202020204" pitchFamily="34" charset="0"/>
                <a:cs typeface="Times New Roman" panose="02020603050405020304" pitchFamily="18" charset="0"/>
              </a:rPr>
              <a:t>‘the </a:t>
            </a:r>
            <a:r>
              <a:rPr lang="en-AU" sz="1200" b="1" i="1" kern="100" dirty="0">
                <a:effectLst/>
                <a:latin typeface="+mn-lt"/>
                <a:ea typeface="Aptos" panose="020B0004020202020204" pitchFamily="34" charset="0"/>
                <a:cs typeface="Times New Roman" panose="02020603050405020304" pitchFamily="18" charset="0"/>
              </a:rPr>
              <a:t>dullest</a:t>
            </a:r>
            <a:r>
              <a:rPr lang="en-AU" sz="1200" b="0" i="1" kern="100" dirty="0">
                <a:effectLst/>
                <a:latin typeface="+mn-lt"/>
                <a:ea typeface="Aptos" panose="020B0004020202020204" pitchFamily="34" charset="0"/>
                <a:cs typeface="Times New Roman" panose="02020603050405020304" pitchFamily="18" charset="0"/>
              </a:rPr>
              <a:t> light in the house’ compares one light to all the other lights in the house. </a:t>
            </a:r>
          </a:p>
          <a:p>
            <a:pPr marL="0" indent="0">
              <a:lnSpc>
                <a:spcPct val="115000"/>
              </a:lnSpc>
              <a:spcAft>
                <a:spcPts val="800"/>
              </a:spcAft>
              <a:buFont typeface="Arial" panose="020B0604020202020204" pitchFamily="34" charset="0"/>
              <a:buNone/>
            </a:pPr>
            <a:endParaRPr lang="en-AU" sz="1200" b="0" kern="100" dirty="0">
              <a:effectLst/>
              <a:latin typeface="+mn-lt"/>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8B80E933-4E4F-3EE0-B738-E07E40FFA6A2}"/>
              </a:ext>
            </a:extLst>
          </p:cNvPr>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10420088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The review of this letter</a:t>
            </a:r>
            <a:r>
              <a:rPr lang="en-AU" sz="1200" dirty="0">
                <a:latin typeface="+mn-lt"/>
              </a:rPr>
              <a:t>–</a:t>
            </a:r>
            <a:r>
              <a:rPr lang="en-US" b="0" dirty="0">
                <a:latin typeface="+mn-lt"/>
              </a:rPr>
              <a:t>sound correspondence focuses on the taught sounds as well as the spelling </a:t>
            </a:r>
            <a:r>
              <a:rPr lang="en-US" b="0" dirty="0" err="1">
                <a:latin typeface="+mn-lt"/>
              </a:rPr>
              <a:t>generalisation</a:t>
            </a:r>
            <a:r>
              <a:rPr lang="en-US" b="0" dirty="0">
                <a:latin typeface="+mn-lt"/>
              </a:rPr>
              <a:t> for their use.</a:t>
            </a:r>
          </a:p>
          <a:p>
            <a:endParaRPr lang="en-US" b="0" dirty="0">
              <a:latin typeface="+mn-lt"/>
            </a:endParaRPr>
          </a:p>
          <a:p>
            <a:pPr marL="171450" indent="-171450">
              <a:buFont typeface="Arial" panose="020B0604020202020204" pitchFamily="34" charset="0"/>
              <a:buChar char="•"/>
            </a:pPr>
            <a:r>
              <a:rPr lang="en-US" b="0" dirty="0">
                <a:latin typeface="+mn-lt"/>
              </a:rPr>
              <a:t>Point to the </a:t>
            </a:r>
            <a:r>
              <a:rPr lang="en-US" b="1" dirty="0" err="1">
                <a:latin typeface="+mn-lt"/>
              </a:rPr>
              <a:t>ie</a:t>
            </a:r>
            <a:r>
              <a:rPr lang="en-US" b="0" dirty="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say the mnemonic phrase, </a:t>
            </a:r>
            <a:r>
              <a:rPr lang="en-US" b="1" u="none" dirty="0">
                <a:latin typeface="+mn-lt"/>
              </a:rPr>
              <a:t>The p</a:t>
            </a:r>
            <a:r>
              <a:rPr lang="en-US" b="1" u="sng" dirty="0">
                <a:latin typeface="+mn-lt"/>
              </a:rPr>
              <a:t>ie</a:t>
            </a:r>
            <a:r>
              <a:rPr lang="en-US" b="1" u="none" dirty="0">
                <a:latin typeface="+mn-lt"/>
              </a:rPr>
              <a:t> th</a:t>
            </a:r>
            <a:r>
              <a:rPr lang="en-US" b="1" u="sng" dirty="0">
                <a:latin typeface="+mn-lt"/>
              </a:rPr>
              <a:t>ie</a:t>
            </a:r>
            <a:r>
              <a:rPr lang="en-US" b="1" u="none" dirty="0">
                <a:latin typeface="+mn-lt"/>
              </a:rPr>
              <a:t>f</a:t>
            </a:r>
            <a:r>
              <a:rPr lang="en-US" b="0" u="none" dirty="0">
                <a:latin typeface="+mn-lt"/>
              </a:rPr>
              <a:t>.</a:t>
            </a:r>
            <a:endParaRPr lang="en-US" b="0" dirty="0">
              <a:latin typeface="+mn-lt"/>
            </a:endParaRPr>
          </a:p>
          <a:p>
            <a:pPr marL="171450" indent="-171450">
              <a:buFont typeface="Arial" panose="020B0604020202020204" pitchFamily="34" charset="0"/>
              <a:buChar char="•"/>
            </a:pPr>
            <a:r>
              <a:rPr lang="en-US" b="0" dirty="0">
                <a:latin typeface="+mn-lt"/>
              </a:rPr>
              <a:t>Prompt students to review the </a:t>
            </a:r>
            <a:r>
              <a:rPr lang="en-US" b="0" dirty="0" err="1">
                <a:latin typeface="+mn-lt"/>
              </a:rPr>
              <a:t>generalisation</a:t>
            </a:r>
            <a:r>
              <a:rPr lang="en-US" b="0" dirty="0">
                <a:latin typeface="+mn-lt"/>
              </a:rPr>
              <a:t> for the sounds </a:t>
            </a:r>
            <a:r>
              <a:rPr lang="en-US" b="1" dirty="0" err="1">
                <a:latin typeface="+mn-lt"/>
              </a:rPr>
              <a:t>ie</a:t>
            </a:r>
            <a:r>
              <a:rPr lang="en-US" b="0" dirty="0">
                <a:latin typeface="+mn-lt"/>
              </a:rPr>
              <a:t> can say:</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1" i="0" dirty="0" err="1">
                <a:latin typeface="+mn-lt"/>
                <a:ea typeface="Calibri" panose="020F0502020204030204" pitchFamily="34" charset="0"/>
                <a:cs typeface="Arial" panose="020B0604020202020204" pitchFamily="34" charset="0"/>
              </a:rPr>
              <a:t>ie</a:t>
            </a:r>
            <a:r>
              <a:rPr lang="en-US" sz="1200" b="1" i="0" dirty="0">
                <a:latin typeface="+mn-lt"/>
                <a:ea typeface="Calibri" panose="020F0502020204030204" pitchFamily="34" charset="0"/>
                <a:cs typeface="Arial" panose="020B0604020202020204" pitchFamily="34" charset="0"/>
              </a:rPr>
              <a:t> </a:t>
            </a:r>
            <a:r>
              <a:rPr lang="en-US" sz="1200" b="0" i="0" dirty="0">
                <a:latin typeface="+mn-lt"/>
                <a:ea typeface="Calibri" panose="020F0502020204030204" pitchFamily="34" charset="0"/>
                <a:cs typeface="Arial" panose="020B0604020202020204" pitchFamily="34" charset="0"/>
              </a:rPr>
              <a:t>says </a:t>
            </a:r>
            <a:r>
              <a:rPr lang="en-AU" sz="1200" i="0" kern="1200" dirty="0">
                <a:effectLst/>
                <a:latin typeface="+mn-lt"/>
                <a:ea typeface="Times New Roman" panose="02020603050405020304" pitchFamily="18" charset="0"/>
              </a:rPr>
              <a:t>/ī</a:t>
            </a:r>
            <a:r>
              <a:rPr lang="en-AU" sz="1200" i="0" kern="1200" dirty="0">
                <a:effectLst/>
                <a:latin typeface="+mn-lt"/>
                <a:ea typeface="Calibri" panose="020F0502020204030204" pitchFamily="34" charset="0"/>
                <a:cs typeface="Calibri" panose="020F0502020204030204" pitchFamily="34" charset="0"/>
              </a:rPr>
              <a:t>/ at the end of short words as in </a:t>
            </a:r>
            <a:r>
              <a:rPr lang="en-AU" sz="1200" b="1" i="0" kern="1200" dirty="0">
                <a:effectLst/>
                <a:latin typeface="+mn-lt"/>
                <a:ea typeface="Calibri" panose="020F0502020204030204" pitchFamily="34" charset="0"/>
                <a:cs typeface="Calibri" panose="020F0502020204030204" pitchFamily="34" charset="0"/>
              </a:rPr>
              <a:t>pie</a:t>
            </a:r>
            <a:endParaRPr lang="en-AU" sz="1200" b="0" i="0" kern="1200" dirty="0">
              <a:effectLst/>
              <a:latin typeface="+mn-lt"/>
              <a:ea typeface="Calibri" panose="020F0502020204030204" pitchFamily="34" charset="0"/>
              <a:cs typeface="Calibri" panose="020F0502020204030204" pitchFamily="34" charset="0"/>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1" i="0" dirty="0" err="1">
                <a:latin typeface="+mn-lt"/>
                <a:ea typeface="Calibri" panose="020F0502020204030204" pitchFamily="34" charset="0"/>
                <a:cs typeface="Arial" panose="020B0604020202020204" pitchFamily="34" charset="0"/>
              </a:rPr>
              <a:t>ie</a:t>
            </a:r>
            <a:r>
              <a:rPr lang="en-US" sz="1200" b="1" i="0" dirty="0">
                <a:latin typeface="+mn-lt"/>
                <a:ea typeface="Calibri" panose="020F0502020204030204" pitchFamily="34" charset="0"/>
                <a:cs typeface="Arial" panose="020B0604020202020204" pitchFamily="34" charset="0"/>
              </a:rPr>
              <a:t> </a:t>
            </a:r>
            <a:r>
              <a:rPr lang="en-US" sz="1200" b="0" i="0" dirty="0">
                <a:latin typeface="+mn-lt"/>
                <a:ea typeface="Calibri" panose="020F0502020204030204" pitchFamily="34" charset="0"/>
                <a:cs typeface="Arial" panose="020B0604020202020204" pitchFamily="34" charset="0"/>
              </a:rPr>
              <a:t>says </a:t>
            </a:r>
            <a:r>
              <a:rPr lang="en-US" sz="1200" b="0" i="0" dirty="0">
                <a:latin typeface="+mn-lt"/>
              </a:rPr>
              <a:t>/</a:t>
            </a:r>
            <a:r>
              <a:rPr lang="en-AU" sz="1200" i="0" kern="1200" dirty="0">
                <a:effectLst/>
                <a:latin typeface="+mn-lt"/>
                <a:ea typeface="Times New Roman" panose="02020603050405020304" pitchFamily="18" charset="0"/>
              </a:rPr>
              <a:t>ē</a:t>
            </a:r>
            <a:r>
              <a:rPr lang="en-US" sz="1200" b="0" i="0" dirty="0">
                <a:latin typeface="+mn-lt"/>
                <a:ea typeface="Calibri" panose="020F0502020204030204" pitchFamily="34" charset="0"/>
                <a:cs typeface="Calibri" panose="020F0502020204030204" pitchFamily="34" charset="0"/>
              </a:rPr>
              <a:t>/</a:t>
            </a:r>
            <a:r>
              <a:rPr lang="en-AU" sz="1200" i="0" kern="1200" dirty="0">
                <a:effectLst/>
                <a:latin typeface="+mn-lt"/>
                <a:ea typeface="Calibri" panose="020F0502020204030204" pitchFamily="34" charset="0"/>
                <a:cs typeface="Calibri" panose="020F0502020204030204" pitchFamily="34" charset="0"/>
              </a:rPr>
              <a:t> in the middle of a word as in </a:t>
            </a:r>
            <a:r>
              <a:rPr lang="en-AU" sz="1200" b="1" i="0" kern="1200" dirty="0">
                <a:effectLst/>
                <a:latin typeface="+mn-lt"/>
                <a:ea typeface="Calibri" panose="020F0502020204030204" pitchFamily="34" charset="0"/>
                <a:cs typeface="Calibri" panose="020F0502020204030204" pitchFamily="34" charset="0"/>
              </a:rPr>
              <a:t>thief</a:t>
            </a:r>
            <a:r>
              <a:rPr lang="en-AU" sz="1200" b="0" i="0" kern="1200" dirty="0">
                <a:effectLst/>
                <a:latin typeface="+mn-lt"/>
                <a:ea typeface="Calibri" panose="020F0502020204030204" pitchFamily="34" charset="0"/>
                <a:cs typeface="Calibri" panose="020F0502020204030204" pitchFamily="34" charset="0"/>
              </a:rPr>
              <a:t>.</a:t>
            </a:r>
            <a:endParaRPr lang="en-US" b="0" i="0" dirty="0">
              <a:latin typeface="+mn-lt"/>
            </a:endParaRPr>
          </a:p>
          <a:p>
            <a:endParaRPr lang="en-US" b="0" dirty="0">
              <a:latin typeface="+mn-lt"/>
            </a:endParaRPr>
          </a:p>
          <a:p>
            <a:r>
              <a:rPr lang="en-US" b="0" dirty="0">
                <a:latin typeface="+mn-lt"/>
              </a:rPr>
              <a:t>Then have students focus on the </a:t>
            </a:r>
            <a:r>
              <a:rPr lang="en-US" b="1" dirty="0">
                <a:latin typeface="+mn-lt"/>
              </a:rPr>
              <a:t>–</a:t>
            </a:r>
            <a:r>
              <a:rPr lang="en-US" b="1" dirty="0" err="1">
                <a:latin typeface="+mn-lt"/>
              </a:rPr>
              <a:t>ie</a:t>
            </a:r>
            <a:r>
              <a:rPr lang="en-US" b="0">
                <a:latin typeface="+mn-lt"/>
              </a:rPr>
              <a:t> suffix</a:t>
            </a:r>
            <a:r>
              <a:rPr lang="en-US" b="0" dirty="0">
                <a:latin typeface="+mn-lt"/>
              </a:rPr>
              <a:t>. Ask them to:</a:t>
            </a:r>
          </a:p>
          <a:p>
            <a:pPr marL="171450" indent="-171450">
              <a:buFont typeface="Arial" panose="020B0604020202020204" pitchFamily="34" charset="0"/>
              <a:buChar char="•"/>
            </a:pPr>
            <a:r>
              <a:rPr lang="en-US" b="0" dirty="0">
                <a:latin typeface="+mn-lt"/>
              </a:rPr>
              <a:t>identify the sound the</a:t>
            </a:r>
            <a:r>
              <a:rPr lang="en-US" b="1" dirty="0">
                <a:latin typeface="+mn-lt"/>
              </a:rPr>
              <a:t> -</a:t>
            </a:r>
            <a:r>
              <a:rPr lang="en-US" b="1" dirty="0" err="1">
                <a:latin typeface="+mn-lt"/>
              </a:rPr>
              <a:t>ie</a:t>
            </a:r>
            <a:r>
              <a:rPr lang="en-US" b="1" dirty="0">
                <a:latin typeface="+mn-lt"/>
              </a:rPr>
              <a:t> </a:t>
            </a:r>
            <a:r>
              <a:rPr lang="en-US" b="0" dirty="0">
                <a:latin typeface="+mn-lt"/>
              </a:rPr>
              <a:t>suffix adds to the end of a word, /ē/</a:t>
            </a:r>
          </a:p>
          <a:p>
            <a:pPr marL="171450" indent="-171450">
              <a:buFont typeface="Arial" panose="020B0604020202020204" pitchFamily="34" charset="0"/>
              <a:buChar char="•"/>
            </a:pPr>
            <a:r>
              <a:rPr lang="en-US" b="0" dirty="0">
                <a:latin typeface="+mn-lt"/>
              </a:rPr>
              <a:t>recall that the </a:t>
            </a:r>
            <a:r>
              <a:rPr lang="en-US" b="1" dirty="0">
                <a:latin typeface="+mn-lt"/>
              </a:rPr>
              <a:t>-</a:t>
            </a:r>
            <a:r>
              <a:rPr lang="en-US" b="1" dirty="0" err="1">
                <a:latin typeface="+mn-lt"/>
              </a:rPr>
              <a:t>ie</a:t>
            </a:r>
            <a:r>
              <a:rPr lang="en-US" b="1" dirty="0">
                <a:latin typeface="+mn-lt"/>
              </a:rPr>
              <a:t> </a:t>
            </a:r>
            <a:r>
              <a:rPr lang="en-US" b="0" dirty="0">
                <a:latin typeface="+mn-lt"/>
              </a:rPr>
              <a:t>suffix can:</a:t>
            </a:r>
          </a:p>
          <a:p>
            <a:pPr marL="628650" lvl="1" indent="-171450">
              <a:buFont typeface="Arial" panose="020B0604020202020204" pitchFamily="34" charset="0"/>
              <a:buChar char="•"/>
            </a:pPr>
            <a:r>
              <a:rPr lang="en-US" b="0" i="0" dirty="0">
                <a:latin typeface="+mn-lt"/>
              </a:rPr>
              <a:t>mean small or cute</a:t>
            </a:r>
          </a:p>
          <a:p>
            <a:pPr marL="628650" lvl="1" indent="-171450">
              <a:buFont typeface="Arial" panose="020B0604020202020204" pitchFamily="34" charset="0"/>
              <a:buChar char="•"/>
            </a:pPr>
            <a:r>
              <a:rPr lang="en-US" b="0" i="0" dirty="0">
                <a:latin typeface="+mn-lt"/>
              </a:rPr>
              <a:t>be used to shorten words and make nicknames or slang words, especially in Australian English.</a:t>
            </a:r>
          </a:p>
          <a:p>
            <a:pPr marL="628650" lvl="1" indent="-171450">
              <a:buFont typeface="Arial" panose="020B0604020202020204" pitchFamily="34" charset="0"/>
              <a:buChar char="•"/>
            </a:pPr>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dirty="0">
                <a:latin typeface="+mn-lt"/>
              </a:rPr>
              <a:t>Note: Y</a:t>
            </a:r>
            <a:r>
              <a:rPr lang="en-AU" dirty="0">
                <a:latin typeface="+mn-lt"/>
              </a:rPr>
              <a:t>ou may like to print a copy of this slide to display and reference in the classroom.</a:t>
            </a: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We do</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solidFill>
                  <a:srgbClr val="000000"/>
                </a:solidFill>
                <a:latin typeface="+mn-lt"/>
                <a:cs typeface="Calibri"/>
              </a:rPr>
              <a:t>Students</a:t>
            </a:r>
            <a:r>
              <a:rPr lang="en-AU" dirty="0"/>
              <a:t> follow along on their own copy of the student sheet while you demonstrate.</a:t>
            </a:r>
            <a:endParaRPr lang="en-US" dirty="0">
              <a:cs typeface="Calibri" panose="020F0502020204030204"/>
            </a:endParaRPr>
          </a:p>
          <a:p>
            <a:endParaRPr lang="en-AU" dirty="0"/>
          </a:p>
          <a:p>
            <a:r>
              <a:rPr lang="en-AU" dirty="0"/>
              <a:t>Ask: </a:t>
            </a:r>
            <a:r>
              <a:rPr lang="en-AU" i="1" dirty="0"/>
              <a:t>What is the suffix we are learning?</a:t>
            </a:r>
          </a:p>
          <a:p>
            <a:r>
              <a:rPr lang="en-AU" dirty="0"/>
              <a:t>Students: </a:t>
            </a:r>
            <a:r>
              <a:rPr lang="en-AU" b="1" i="1" dirty="0"/>
              <a:t>-est</a:t>
            </a:r>
            <a:r>
              <a:rPr lang="en-AU" i="1" dirty="0"/>
              <a:t>.</a:t>
            </a:r>
          </a:p>
          <a:p>
            <a:r>
              <a:rPr lang="en-AU" dirty="0"/>
              <a:t>Ask: </a:t>
            </a:r>
            <a:r>
              <a:rPr lang="en-AU" i="1" dirty="0"/>
              <a:t>What does it mean?</a:t>
            </a:r>
          </a:p>
          <a:p>
            <a:r>
              <a:rPr lang="en-AU" dirty="0"/>
              <a:t>Students: </a:t>
            </a:r>
            <a:r>
              <a:rPr lang="en-AU" sz="1200" i="1" dirty="0">
                <a:latin typeface="+mn-lt"/>
                <a:cs typeface="Calibri"/>
              </a:rPr>
              <a:t>‘Th</a:t>
            </a:r>
            <a:r>
              <a:rPr lang="en-AU" sz="1200" i="1" dirty="0">
                <a:latin typeface="+mn-lt"/>
                <a:ea typeface="Times New Roman" panose="02020603050405020304" pitchFamily="18" charset="0"/>
                <a:cs typeface="Calibri"/>
              </a:rPr>
              <a:t>e most’</a:t>
            </a:r>
            <a:r>
              <a:rPr lang="en-AU" i="1" dirty="0"/>
              <a:t>.</a:t>
            </a:r>
          </a:p>
          <a:p>
            <a:pPr marL="0" indent="0">
              <a:spcBef>
                <a:spcPts val="100"/>
              </a:spcBef>
              <a:spcAft>
                <a:spcPts val="400"/>
              </a:spcAft>
              <a:buFont typeface="Arial"/>
              <a:buNone/>
              <a:defRPr/>
            </a:pPr>
            <a:r>
              <a:rPr lang="en-US" dirty="0">
                <a:cs typeface="+mn-cs"/>
              </a:rPr>
              <a:t>Say: </a:t>
            </a:r>
            <a:r>
              <a:rPr lang="en-AU" i="1" dirty="0">
                <a:cs typeface="Calibri" panose="020F0502020204030204"/>
              </a:rPr>
              <a:t>Your word is </a:t>
            </a:r>
            <a:r>
              <a:rPr lang="en-AU" b="1" i="1" dirty="0">
                <a:cs typeface="Calibri" panose="020F0502020204030204"/>
              </a:rPr>
              <a:t>short</a:t>
            </a:r>
            <a:r>
              <a:rPr lang="en-AU" i="1" dirty="0">
                <a:cs typeface="Calibri" panose="020F0502020204030204"/>
              </a:rPr>
              <a:t>. Add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a:t>
            </a:r>
            <a:r>
              <a:rPr lang="en-AU" b="1" dirty="0">
                <a:cs typeface="Calibri" panose="020F0502020204030204"/>
              </a:rPr>
              <a:t> </a:t>
            </a:r>
            <a:r>
              <a:rPr lang="en-AU" b="1" i="1" dirty="0">
                <a:cs typeface="Calibri" panose="020F0502020204030204"/>
              </a:rPr>
              <a:t>Shortest</a:t>
            </a:r>
            <a:r>
              <a:rPr lang="en-AU" b="0" i="1" dirty="0">
                <a:cs typeface="Calibri" panose="020F0502020204030204"/>
              </a:rPr>
              <a:t>.</a:t>
            </a:r>
            <a:endParaRPr lang="en-AU" b="0" dirty="0">
              <a:cs typeface="+mn-cs"/>
            </a:endParaRPr>
          </a:p>
          <a:p>
            <a:pPr marL="0" indent="0">
              <a:spcBef>
                <a:spcPts val="100"/>
              </a:spcBef>
              <a:spcAft>
                <a:spcPts val="400"/>
              </a:spcAft>
              <a:buFont typeface="Arial"/>
              <a:buNone/>
              <a:defRPr/>
            </a:pPr>
            <a:r>
              <a:rPr lang="en-AU" dirty="0">
                <a:cs typeface="+mn-cs"/>
              </a:rPr>
              <a:t>Ask: </a:t>
            </a:r>
            <a:r>
              <a:rPr lang="en-AU" i="1" dirty="0">
                <a:cs typeface="+mn-cs"/>
              </a:rPr>
              <a:t>W</a:t>
            </a:r>
            <a:r>
              <a:rPr lang="en-AU" i="1" dirty="0">
                <a:cs typeface="Calibri" panose="020F0502020204030204"/>
              </a:rPr>
              <a:t>hat does it mean?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‘The most short’ compared to the rest. </a:t>
            </a:r>
          </a:p>
          <a:p>
            <a:pPr marL="0" indent="0">
              <a:spcBef>
                <a:spcPts val="100"/>
              </a:spcBef>
              <a:spcAft>
                <a:spcPts val="400"/>
              </a:spcAft>
              <a:buFont typeface="Arial"/>
              <a:buNone/>
              <a:defRPr/>
            </a:pPr>
            <a:r>
              <a:rPr lang="en-AU" i="1" dirty="0">
                <a:cs typeface="Calibri" panose="020F0502020204030204"/>
              </a:rPr>
              <a:t> </a:t>
            </a:r>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5549043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b="1" dirty="0"/>
              <a:t>I do</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b="1" dirty="0"/>
          </a:p>
          <a:p>
            <a:pPr marL="0" indent="0">
              <a:lnSpc>
                <a:spcPct val="115000"/>
              </a:lnSpc>
              <a:spcAft>
                <a:spcPts val="800"/>
              </a:spcAft>
              <a:buFont typeface="Arial" panose="020B0604020202020204" pitchFamily="34" charset="0"/>
              <a:buNone/>
            </a:pPr>
            <a:r>
              <a:rPr lang="en-AU" sz="1200" b="0" kern="100" dirty="0">
                <a:effectLst/>
                <a:latin typeface="+mn-lt"/>
                <a:ea typeface="Aptos" panose="020B0004020202020204" pitchFamily="34" charset="0"/>
                <a:cs typeface="Times New Roman" panose="02020603050405020304" pitchFamily="18" charset="0"/>
              </a:rPr>
              <a:t>Remind students that the </a:t>
            </a:r>
            <a:r>
              <a:rPr lang="en-AU" sz="1200" b="1" kern="100" dirty="0">
                <a:effectLst/>
                <a:latin typeface="+mn-lt"/>
                <a:ea typeface="Aptos" panose="020B0004020202020204" pitchFamily="34" charset="0"/>
                <a:cs typeface="Times New Roman" panose="02020603050405020304" pitchFamily="18" charset="0"/>
              </a:rPr>
              <a:t>-</a:t>
            </a:r>
            <a:r>
              <a:rPr lang="en-AU" sz="1200" b="1" kern="100" dirty="0" err="1">
                <a:effectLst/>
                <a:latin typeface="+mn-lt"/>
                <a:ea typeface="Aptos" panose="020B0004020202020204" pitchFamily="34" charset="0"/>
                <a:cs typeface="Times New Roman" panose="02020603050405020304" pitchFamily="18" charset="0"/>
              </a:rPr>
              <a:t>est</a:t>
            </a:r>
            <a:r>
              <a:rPr lang="en-AU" sz="1200" b="1" kern="100" dirty="0">
                <a:effectLst/>
                <a:latin typeface="+mn-lt"/>
                <a:ea typeface="Aptos" panose="020B0004020202020204" pitchFamily="34" charset="0"/>
                <a:cs typeface="Times New Roman" panose="02020603050405020304" pitchFamily="18" charset="0"/>
              </a:rPr>
              <a:t> </a:t>
            </a:r>
            <a:r>
              <a:rPr lang="en-AU" sz="1200" b="0" kern="100" dirty="0">
                <a:effectLst/>
                <a:latin typeface="+mn-lt"/>
                <a:ea typeface="Aptos" panose="020B0004020202020204" pitchFamily="34" charset="0"/>
                <a:cs typeface="Times New Roman" panose="02020603050405020304" pitchFamily="18" charset="0"/>
              </a:rPr>
              <a:t>suffix is a vowel suffix and because of this:</a:t>
            </a:r>
          </a:p>
          <a:p>
            <a:pPr marL="171450" indent="-171450">
              <a:lnSpc>
                <a:spcPct val="115000"/>
              </a:lnSpc>
              <a:spcAft>
                <a:spcPts val="800"/>
              </a:spcAft>
              <a:buFont typeface="Arial" panose="020B0604020202020204" pitchFamily="34" charset="0"/>
              <a:buChar char="•"/>
            </a:pPr>
            <a:r>
              <a:rPr lang="en-AU" sz="1200" b="0" kern="100" dirty="0">
                <a:effectLst/>
                <a:latin typeface="+mn-lt"/>
                <a:ea typeface="Aptos" panose="020B0004020202020204" pitchFamily="34" charset="0"/>
                <a:cs typeface="Times New Roman" panose="02020603050405020304" pitchFamily="18" charset="0"/>
              </a:rPr>
              <a:t>when </a:t>
            </a:r>
            <a:r>
              <a:rPr lang="en-AU" sz="1200" b="1" kern="100" dirty="0">
                <a:effectLst/>
                <a:latin typeface="+mn-lt"/>
                <a:ea typeface="Aptos" panose="020B0004020202020204" pitchFamily="34" charset="0"/>
                <a:cs typeface="Times New Roman" panose="02020603050405020304" pitchFamily="18" charset="0"/>
              </a:rPr>
              <a:t>-</a:t>
            </a:r>
            <a:r>
              <a:rPr lang="en-AU" sz="1200" b="1" kern="100" dirty="0" err="1">
                <a:effectLst/>
                <a:latin typeface="+mn-lt"/>
                <a:ea typeface="Aptos" panose="020B0004020202020204" pitchFamily="34" charset="0"/>
                <a:cs typeface="Times New Roman" panose="02020603050405020304" pitchFamily="18" charset="0"/>
              </a:rPr>
              <a:t>est</a:t>
            </a:r>
            <a:r>
              <a:rPr lang="en-AU" sz="1200" b="1" kern="100" dirty="0">
                <a:effectLst/>
                <a:latin typeface="+mn-lt"/>
                <a:ea typeface="Aptos" panose="020B0004020202020204" pitchFamily="34" charset="0"/>
                <a:cs typeface="Times New Roman" panose="02020603050405020304" pitchFamily="18" charset="0"/>
              </a:rPr>
              <a:t> </a:t>
            </a:r>
            <a:r>
              <a:rPr lang="en-AU" sz="1200" b="0" kern="100" dirty="0">
                <a:effectLst/>
                <a:latin typeface="+mn-lt"/>
                <a:ea typeface="Aptos" panose="020B0004020202020204" pitchFamily="34" charset="0"/>
                <a:cs typeface="Times New Roman" panose="02020603050405020304" pitchFamily="18" charset="0"/>
              </a:rPr>
              <a:t>is added to a base word ending in </a:t>
            </a:r>
            <a:r>
              <a:rPr lang="en-AU" sz="1200" b="1" kern="100" dirty="0">
                <a:effectLst/>
                <a:latin typeface="+mn-lt"/>
                <a:ea typeface="Aptos" panose="020B0004020202020204" pitchFamily="34" charset="0"/>
                <a:cs typeface="Times New Roman" panose="02020603050405020304" pitchFamily="18" charset="0"/>
              </a:rPr>
              <a:t>e</a:t>
            </a:r>
            <a:r>
              <a:rPr lang="en-AU" sz="1200" b="0" kern="100" dirty="0">
                <a:effectLst/>
                <a:latin typeface="+mn-lt"/>
                <a:ea typeface="Aptos" panose="020B0004020202020204" pitchFamily="34" charset="0"/>
                <a:cs typeface="Times New Roman" panose="02020603050405020304" pitchFamily="18" charset="0"/>
              </a:rPr>
              <a:t>, we leave the </a:t>
            </a:r>
            <a:r>
              <a:rPr lang="en-AU" sz="1200" b="1" kern="100" dirty="0">
                <a:effectLst/>
                <a:latin typeface="+mn-lt"/>
                <a:ea typeface="Aptos" panose="020B0004020202020204" pitchFamily="34" charset="0"/>
                <a:cs typeface="Times New Roman" panose="02020603050405020304" pitchFamily="18" charset="0"/>
              </a:rPr>
              <a:t>e</a:t>
            </a:r>
            <a:r>
              <a:rPr lang="en-AU" sz="1200" b="0" kern="100" dirty="0">
                <a:effectLst/>
                <a:latin typeface="+mn-lt"/>
                <a:ea typeface="Aptos" panose="020B0004020202020204" pitchFamily="34" charset="0"/>
                <a:cs typeface="Times New Roman" panose="02020603050405020304" pitchFamily="18" charset="0"/>
              </a:rPr>
              <a:t> off the base word when we add the </a:t>
            </a:r>
            <a:r>
              <a:rPr lang="en-AU" sz="1200" b="1" kern="100" dirty="0">
                <a:effectLst/>
                <a:latin typeface="+mn-lt"/>
                <a:ea typeface="Aptos" panose="020B0004020202020204" pitchFamily="34" charset="0"/>
                <a:cs typeface="Times New Roman" panose="02020603050405020304" pitchFamily="18" charset="0"/>
              </a:rPr>
              <a:t>-</a:t>
            </a:r>
            <a:r>
              <a:rPr lang="en-AU" sz="1200" b="1" kern="100" dirty="0" err="1">
                <a:effectLst/>
                <a:latin typeface="+mn-lt"/>
                <a:ea typeface="Aptos" panose="020B0004020202020204" pitchFamily="34" charset="0"/>
                <a:cs typeface="Times New Roman" panose="02020603050405020304" pitchFamily="18" charset="0"/>
              </a:rPr>
              <a:t>est</a:t>
            </a:r>
            <a:r>
              <a:rPr lang="en-AU" sz="1200" b="1" kern="100" dirty="0">
                <a:effectLst/>
                <a:latin typeface="+mn-lt"/>
                <a:ea typeface="Aptos" panose="020B0004020202020204" pitchFamily="34" charset="0"/>
                <a:cs typeface="Times New Roman" panose="02020603050405020304" pitchFamily="18" charset="0"/>
              </a:rPr>
              <a:t> </a:t>
            </a:r>
            <a:r>
              <a:rPr lang="en-AU" sz="1200" b="0" kern="100" dirty="0">
                <a:effectLst/>
                <a:latin typeface="+mn-lt"/>
                <a:ea typeface="Aptos" panose="020B0004020202020204" pitchFamily="34" charset="0"/>
                <a:cs typeface="Times New Roman" panose="02020603050405020304" pitchFamily="18" charset="0"/>
              </a:rPr>
              <a:t>suffix</a:t>
            </a:r>
          </a:p>
          <a:p>
            <a:pPr marL="171450" indent="-171450">
              <a:lnSpc>
                <a:spcPct val="115000"/>
              </a:lnSpc>
              <a:spcAft>
                <a:spcPts val="800"/>
              </a:spcAft>
              <a:buFont typeface="Arial" panose="020B0604020202020204" pitchFamily="34" charset="0"/>
              <a:buChar char="•"/>
            </a:pPr>
            <a:r>
              <a:rPr lang="en-AU" sz="1200" b="0" kern="100" dirty="0">
                <a:effectLst/>
                <a:latin typeface="+mn-lt"/>
                <a:ea typeface="Aptos" panose="020B0004020202020204" pitchFamily="34" charset="0"/>
                <a:cs typeface="Times New Roman" panose="02020603050405020304" pitchFamily="18" charset="0"/>
              </a:rPr>
              <a:t>when </a:t>
            </a:r>
            <a:r>
              <a:rPr lang="en-AU" sz="1200" b="1" kern="100" dirty="0">
                <a:effectLst/>
                <a:latin typeface="+mn-lt"/>
                <a:ea typeface="Aptos" panose="020B0004020202020204" pitchFamily="34" charset="0"/>
                <a:cs typeface="Times New Roman" panose="02020603050405020304" pitchFamily="18" charset="0"/>
              </a:rPr>
              <a:t>-</a:t>
            </a:r>
            <a:r>
              <a:rPr lang="en-AU" sz="1200" b="1" kern="100" dirty="0" err="1">
                <a:effectLst/>
                <a:latin typeface="+mn-lt"/>
                <a:ea typeface="Aptos" panose="020B0004020202020204" pitchFamily="34" charset="0"/>
                <a:cs typeface="Times New Roman" panose="02020603050405020304" pitchFamily="18" charset="0"/>
              </a:rPr>
              <a:t>est</a:t>
            </a:r>
            <a:r>
              <a:rPr lang="en-AU" sz="1200" b="1" kern="100" dirty="0">
                <a:effectLst/>
                <a:latin typeface="+mn-lt"/>
                <a:ea typeface="Aptos" panose="020B0004020202020204" pitchFamily="34" charset="0"/>
                <a:cs typeface="Times New Roman" panose="02020603050405020304" pitchFamily="18" charset="0"/>
              </a:rPr>
              <a:t> </a:t>
            </a:r>
            <a:r>
              <a:rPr lang="en-AU" sz="1200" b="0" kern="100" dirty="0">
                <a:effectLst/>
                <a:latin typeface="+mn-lt"/>
                <a:ea typeface="Aptos" panose="020B0004020202020204" pitchFamily="34" charset="0"/>
                <a:cs typeface="Times New Roman" panose="02020603050405020304" pitchFamily="18" charset="0"/>
              </a:rPr>
              <a:t>is added to a 1-1-1 base word we double the final consonant then add the </a:t>
            </a:r>
            <a:r>
              <a:rPr lang="en-AU" sz="1200" b="1" kern="100" dirty="0">
                <a:effectLst/>
                <a:latin typeface="+mn-lt"/>
                <a:ea typeface="Aptos" panose="020B0004020202020204" pitchFamily="34" charset="0"/>
                <a:cs typeface="Times New Roman" panose="02020603050405020304" pitchFamily="18" charset="0"/>
              </a:rPr>
              <a:t>-</a:t>
            </a:r>
            <a:r>
              <a:rPr lang="en-AU" sz="1200" b="1" kern="100" dirty="0" err="1">
                <a:effectLst/>
                <a:latin typeface="+mn-lt"/>
                <a:ea typeface="Aptos" panose="020B0004020202020204" pitchFamily="34" charset="0"/>
                <a:cs typeface="Times New Roman" panose="02020603050405020304" pitchFamily="18" charset="0"/>
              </a:rPr>
              <a:t>est</a:t>
            </a:r>
            <a:r>
              <a:rPr lang="en-AU" sz="1200" b="1" kern="100" dirty="0">
                <a:effectLst/>
                <a:latin typeface="+mn-lt"/>
                <a:ea typeface="Aptos" panose="020B0004020202020204" pitchFamily="34" charset="0"/>
                <a:cs typeface="Times New Roman" panose="02020603050405020304" pitchFamily="18" charset="0"/>
              </a:rPr>
              <a:t> </a:t>
            </a:r>
            <a:r>
              <a:rPr lang="en-AU" sz="1200" b="0" kern="100" dirty="0">
                <a:effectLst/>
                <a:latin typeface="+mn-lt"/>
                <a:ea typeface="Aptos" panose="020B0004020202020204" pitchFamily="34" charset="0"/>
                <a:cs typeface="Times New Roman" panose="02020603050405020304" pitchFamily="18" charset="0"/>
              </a:rPr>
              <a:t>suffix.</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b="1" dirty="0"/>
          </a:p>
          <a:p>
            <a:pPr marL="0" indent="0">
              <a:spcBef>
                <a:spcPts val="100"/>
              </a:spcBef>
              <a:spcAft>
                <a:spcPts val="400"/>
              </a:spcAft>
              <a:buFont typeface="Arial" panose="020B0604020202020204" pitchFamily="34" charset="0"/>
              <a:buNone/>
            </a:pPr>
            <a:r>
              <a:rPr lang="en-AU" dirty="0"/>
              <a:t>Model adding the </a:t>
            </a:r>
            <a:r>
              <a:rPr lang="en-AU" b="1" dirty="0"/>
              <a:t>-</a:t>
            </a:r>
            <a:r>
              <a:rPr lang="en-AU" b="1" dirty="0" err="1"/>
              <a:t>est</a:t>
            </a:r>
            <a:r>
              <a:rPr lang="en-AU" b="1" dirty="0"/>
              <a:t> </a:t>
            </a:r>
            <a:r>
              <a:rPr lang="en-AU" b="0" dirty="0"/>
              <a:t>suffix</a:t>
            </a:r>
            <a:r>
              <a:rPr lang="en-AU" b="1" dirty="0"/>
              <a:t> </a:t>
            </a:r>
            <a:r>
              <a:rPr lang="en-AU" dirty="0"/>
              <a:t>to adjective base words on the class whiteboard by first writing the adjective and then thinking aloud as you add </a:t>
            </a:r>
            <a:r>
              <a:rPr lang="en-AU" b="1" dirty="0"/>
              <a:t>-</a:t>
            </a:r>
            <a:r>
              <a:rPr lang="en-AU" b="1" dirty="0" err="1"/>
              <a:t>est</a:t>
            </a:r>
            <a:r>
              <a:rPr lang="en-AU" dirty="0"/>
              <a:t> to the end. </a:t>
            </a:r>
          </a:p>
          <a:p>
            <a:pPr marL="0" indent="0">
              <a:spcBef>
                <a:spcPts val="100"/>
              </a:spcBef>
              <a:spcAft>
                <a:spcPts val="400"/>
              </a:spcAft>
              <a:buFont typeface="Arial" panose="020B0604020202020204" pitchFamily="34" charset="0"/>
              <a:buNone/>
            </a:pPr>
            <a:endParaRPr lang="en-AU" dirty="0"/>
          </a:p>
          <a:p>
            <a:pPr marL="0" indent="0">
              <a:spcBef>
                <a:spcPts val="100"/>
              </a:spcBef>
              <a:spcAft>
                <a:spcPts val="400"/>
              </a:spcAft>
              <a:buFont typeface="Arial" panose="020B0604020202020204" pitchFamily="34" charset="0"/>
              <a:buNone/>
            </a:pPr>
            <a:r>
              <a:rPr lang="en-AU" dirty="0"/>
              <a:t>Draw students’ attention to the suffix convention for adding this vowel </a:t>
            </a:r>
            <a:r>
              <a:rPr lang="en-AU" b="0" dirty="0"/>
              <a:t>suffix</a:t>
            </a:r>
            <a:r>
              <a:rPr lang="en-AU" dirty="0"/>
              <a:t> </a:t>
            </a:r>
            <a:r>
              <a:rPr lang="en-AU" b="1" dirty="0"/>
              <a:t>-</a:t>
            </a:r>
            <a:r>
              <a:rPr lang="en-AU" b="1" dirty="0" err="1"/>
              <a:t>est</a:t>
            </a:r>
            <a:r>
              <a:rPr lang="en-AU" b="1" dirty="0"/>
              <a:t> </a:t>
            </a:r>
            <a:r>
              <a:rPr lang="en-AU" b="0" dirty="0"/>
              <a:t>to words ending in </a:t>
            </a:r>
            <a:r>
              <a:rPr lang="en-AU" b="1" dirty="0"/>
              <a:t>e</a:t>
            </a:r>
            <a:r>
              <a:rPr lang="en-AU" b="0" dirty="0"/>
              <a:t> and 1-1-1 base words.</a:t>
            </a:r>
            <a:endParaRPr lang="en-AU" b="1" dirty="0"/>
          </a:p>
          <a:p>
            <a:pPr marL="0" indent="0">
              <a:spcBef>
                <a:spcPts val="100"/>
              </a:spcBef>
              <a:spcAft>
                <a:spcPts val="400"/>
              </a:spcAft>
              <a:buFont typeface="Arial"/>
              <a:buNone/>
            </a:pPr>
            <a:endParaRPr lang="en-AU" dirty="0"/>
          </a:p>
          <a:p>
            <a:pPr marL="0" indent="0">
              <a:spcBef>
                <a:spcPts val="100"/>
              </a:spcBef>
              <a:spcAft>
                <a:spcPts val="400"/>
              </a:spcAft>
              <a:buFont typeface="Arial"/>
              <a:buNone/>
            </a:pPr>
            <a:r>
              <a:rPr lang="en-AU" dirty="0"/>
              <a:t>Use the following words:</a:t>
            </a:r>
          </a:p>
          <a:p>
            <a:pPr marL="171450" indent="-171450">
              <a:spcBef>
                <a:spcPts val="100"/>
              </a:spcBef>
              <a:spcAft>
                <a:spcPts val="400"/>
              </a:spcAft>
              <a:buFont typeface="Arial" panose="020B0604020202020204" pitchFamily="34" charset="0"/>
              <a:buChar char="•"/>
            </a:pPr>
            <a:r>
              <a:rPr lang="en-AU" b="1" dirty="0"/>
              <a:t>sweet </a:t>
            </a:r>
            <a:r>
              <a:rPr lang="en-US" sz="1200" b="0" dirty="0">
                <a:latin typeface="+mn-lt"/>
              </a:rPr>
              <a:t>–</a:t>
            </a:r>
            <a:r>
              <a:rPr lang="en-AU" sz="1200" dirty="0">
                <a:effectLst/>
                <a:latin typeface="+mn-lt"/>
                <a:ea typeface="Calibri" panose="020F0502020204030204" pitchFamily="34" charset="0"/>
              </a:rPr>
              <a:t> </a:t>
            </a:r>
            <a:r>
              <a:rPr lang="en-AU" sz="1200" b="1" dirty="0">
                <a:effectLst/>
                <a:latin typeface="+mn-lt"/>
                <a:ea typeface="Calibri" panose="020F0502020204030204" pitchFamily="34" charset="0"/>
              </a:rPr>
              <a:t>sweetest</a:t>
            </a:r>
            <a:r>
              <a:rPr lang="en-AU" sz="1200" dirty="0">
                <a:effectLst/>
                <a:latin typeface="+mn-lt"/>
                <a:ea typeface="Calibri" panose="020F0502020204030204" pitchFamily="34" charset="0"/>
              </a:rPr>
              <a:t> </a:t>
            </a:r>
          </a:p>
          <a:p>
            <a:pPr marL="171450" indent="-171450">
              <a:spcBef>
                <a:spcPts val="100"/>
              </a:spcBef>
              <a:spcAft>
                <a:spcPts val="400"/>
              </a:spcAft>
              <a:buFont typeface="Arial" panose="020B0604020202020204" pitchFamily="34" charset="0"/>
              <a:buChar char="•"/>
            </a:pPr>
            <a:r>
              <a:rPr lang="en-AU" b="1" dirty="0"/>
              <a:t>ripe </a:t>
            </a:r>
            <a:r>
              <a:rPr lang="en-US" sz="1200" b="0" dirty="0">
                <a:latin typeface="+mn-lt"/>
              </a:rPr>
              <a:t>–</a:t>
            </a:r>
            <a:r>
              <a:rPr lang="en-AU" sz="1200" dirty="0">
                <a:effectLst/>
                <a:latin typeface="+mn-lt"/>
                <a:ea typeface="Calibri" panose="020F0502020204030204" pitchFamily="34" charset="0"/>
              </a:rPr>
              <a:t> </a:t>
            </a:r>
            <a:r>
              <a:rPr lang="en-AU" sz="1200" b="1" dirty="0">
                <a:effectLst/>
                <a:latin typeface="+mn-lt"/>
                <a:ea typeface="Calibri" panose="020F0502020204030204" pitchFamily="34" charset="0"/>
              </a:rPr>
              <a:t>ripest </a:t>
            </a:r>
          </a:p>
          <a:p>
            <a:pPr marL="171450" indent="-171450">
              <a:spcBef>
                <a:spcPts val="100"/>
              </a:spcBef>
              <a:spcAft>
                <a:spcPts val="400"/>
              </a:spcAft>
              <a:buFont typeface="Arial" panose="020B0604020202020204" pitchFamily="34" charset="0"/>
              <a:buChar char="•"/>
            </a:pPr>
            <a:r>
              <a:rPr lang="en-AU" b="1" dirty="0"/>
              <a:t>thin </a:t>
            </a:r>
            <a:r>
              <a:rPr lang="en-US" sz="1200" b="0" dirty="0">
                <a:latin typeface="+mn-lt"/>
              </a:rPr>
              <a:t>–</a:t>
            </a:r>
            <a:r>
              <a:rPr lang="en-AU" sz="1200" dirty="0">
                <a:effectLst/>
                <a:latin typeface="+mn-lt"/>
                <a:ea typeface="Calibri" panose="020F0502020204030204" pitchFamily="34" charset="0"/>
              </a:rPr>
              <a:t> </a:t>
            </a:r>
            <a:r>
              <a:rPr lang="en-AU" sz="1200" b="1" dirty="0">
                <a:effectLst/>
                <a:latin typeface="+mn-lt"/>
                <a:ea typeface="Calibri" panose="020F0502020204030204" pitchFamily="34" charset="0"/>
              </a:rPr>
              <a:t>thinnest</a:t>
            </a:r>
            <a:endParaRPr lang="en-AU" b="1" dirty="0">
              <a:cs typeface="Calibri" panose="020F0502020204030204"/>
            </a:endParaRPr>
          </a:p>
          <a:p>
            <a:pPr marL="0" indent="0">
              <a:spcBef>
                <a:spcPts val="100"/>
              </a:spcBef>
              <a:spcAft>
                <a:spcPts val="400"/>
              </a:spcAft>
              <a:buFont typeface="Arial"/>
              <a:buNone/>
            </a:pPr>
            <a:endParaRPr lang="en-AU" dirty="0">
              <a:cs typeface="Calibri" panose="020F0502020204030204"/>
            </a:endParaRPr>
          </a:p>
          <a:p>
            <a:pPr marL="0" indent="0">
              <a:spcBef>
                <a:spcPts val="100"/>
              </a:spcBef>
              <a:spcAft>
                <a:spcPts val="400"/>
              </a:spcAft>
              <a:buFont typeface="Arial"/>
              <a:buNone/>
            </a:pPr>
            <a:r>
              <a:rPr lang="en-AU" dirty="0"/>
              <a:t>Discuss how the </a:t>
            </a:r>
            <a:r>
              <a:rPr lang="en-AU" b="1" dirty="0"/>
              <a:t>-</a:t>
            </a:r>
            <a:r>
              <a:rPr lang="en-AU" b="1" dirty="0" err="1"/>
              <a:t>est</a:t>
            </a:r>
            <a:r>
              <a:rPr lang="en-AU" b="1" dirty="0"/>
              <a:t> </a:t>
            </a:r>
            <a:r>
              <a:rPr lang="en-AU" dirty="0"/>
              <a:t>suffix changes a word from an </a:t>
            </a:r>
            <a:r>
              <a:rPr lang="en-AU" b="1" dirty="0"/>
              <a:t>adjective</a:t>
            </a:r>
            <a:r>
              <a:rPr lang="en-AU" dirty="0"/>
              <a:t> that can be used to </a:t>
            </a:r>
            <a:r>
              <a:rPr lang="en-AU" i="0" dirty="0"/>
              <a:t>describe</a:t>
            </a:r>
            <a:r>
              <a:rPr lang="en-AU" dirty="0"/>
              <a:t> one thing to a </a:t>
            </a:r>
            <a:r>
              <a:rPr lang="en-AU" b="1" dirty="0"/>
              <a:t>superlative </a:t>
            </a:r>
            <a:r>
              <a:rPr lang="en-AU" b="0" dirty="0"/>
              <a:t>that </a:t>
            </a:r>
            <a:r>
              <a:rPr lang="en-US" sz="1200" b="0" i="0" kern="100" dirty="0">
                <a:solidFill>
                  <a:schemeClr val="tx1"/>
                </a:solidFill>
                <a:effectLst/>
                <a:latin typeface="+mn-lt"/>
                <a:ea typeface="Aptos" panose="020B0004020202020204" pitchFamily="34" charset="0"/>
                <a:cs typeface="Times New Roman" panose="02020603050405020304" pitchFamily="18" charset="0"/>
              </a:rPr>
              <a:t>that describes something or someone as ‘the most’ </a:t>
            </a:r>
            <a:r>
              <a:rPr lang="en-AU" b="0" i="1" dirty="0"/>
              <a:t>compared</a:t>
            </a:r>
            <a:r>
              <a:rPr lang="en-AU" b="0" dirty="0"/>
              <a:t> to other things or people</a:t>
            </a:r>
            <a:r>
              <a:rPr lang="en-AU" dirty="0"/>
              <a:t>.</a:t>
            </a:r>
          </a:p>
          <a:p>
            <a:pPr marL="0" indent="0">
              <a:spcBef>
                <a:spcPts val="100"/>
              </a:spcBef>
              <a:spcAft>
                <a:spcPts val="400"/>
              </a:spcAft>
              <a:buFont typeface="Arial"/>
              <a:buNone/>
            </a:pPr>
            <a:endParaRPr lang="en-AU" dirty="0"/>
          </a:p>
          <a:p>
            <a:pPr marL="0" indent="0">
              <a:spcBef>
                <a:spcPts val="100"/>
              </a:spcBef>
              <a:spcAft>
                <a:spcPts val="400"/>
              </a:spcAft>
              <a:buFont typeface="Arial"/>
              <a:buNone/>
            </a:pPr>
            <a:r>
              <a:rPr lang="en-AU" dirty="0"/>
              <a:t>You may use each base adjective and the matching superlative in sentences to emphasise this comparison. For example:</a:t>
            </a:r>
          </a:p>
          <a:p>
            <a:pPr marL="171450" indent="-171450">
              <a:spcBef>
                <a:spcPts val="100"/>
              </a:spcBef>
              <a:spcAft>
                <a:spcPts val="400"/>
              </a:spcAft>
              <a:buFont typeface="Arial" panose="020B0604020202020204" pitchFamily="34" charset="0"/>
              <a:buChar char="•"/>
            </a:pPr>
            <a:r>
              <a:rPr lang="en-AU" b="0" dirty="0"/>
              <a:t>This is a </a:t>
            </a:r>
            <a:r>
              <a:rPr lang="en-AU" b="1" dirty="0"/>
              <a:t>sweet </a:t>
            </a:r>
            <a:r>
              <a:rPr lang="en-AU" b="0" dirty="0"/>
              <a:t>cake. This is the </a:t>
            </a:r>
            <a:r>
              <a:rPr lang="en-AU" b="1" dirty="0"/>
              <a:t>sweetest</a:t>
            </a:r>
            <a:r>
              <a:rPr lang="en-AU" b="0" dirty="0"/>
              <a:t> cake I have ever tasted. </a:t>
            </a:r>
          </a:p>
          <a:p>
            <a:pPr marL="171450" indent="-171450">
              <a:spcBef>
                <a:spcPts val="100"/>
              </a:spcBef>
              <a:spcAft>
                <a:spcPts val="400"/>
              </a:spcAft>
              <a:buFont typeface="Arial" panose="020B0604020202020204" pitchFamily="34" charset="0"/>
              <a:buChar char="•"/>
            </a:pPr>
            <a:r>
              <a:rPr lang="en-AU" b="0" dirty="0"/>
              <a:t>This banana is </a:t>
            </a:r>
            <a:r>
              <a:rPr lang="en-AU" b="1" dirty="0"/>
              <a:t>ripe</a:t>
            </a:r>
            <a:r>
              <a:rPr lang="en-AU" b="0" dirty="0"/>
              <a:t>. This is the </a:t>
            </a:r>
            <a:r>
              <a:rPr lang="en-AU" b="1" dirty="0"/>
              <a:t>ripest </a:t>
            </a:r>
            <a:r>
              <a:rPr lang="en-AU" b="0" dirty="0"/>
              <a:t>banana in the bunch. </a:t>
            </a:r>
          </a:p>
          <a:p>
            <a:pPr marL="171450" indent="-171450">
              <a:spcBef>
                <a:spcPts val="100"/>
              </a:spcBef>
              <a:spcAft>
                <a:spcPts val="400"/>
              </a:spcAft>
              <a:buFont typeface="Arial" panose="020B0604020202020204" pitchFamily="34" charset="0"/>
              <a:buChar char="•"/>
            </a:pPr>
            <a:r>
              <a:rPr lang="en-AU" b="0" dirty="0"/>
              <a:t>This pizza has a </a:t>
            </a:r>
            <a:r>
              <a:rPr lang="en-AU" b="1" dirty="0"/>
              <a:t>thin </a:t>
            </a:r>
            <a:r>
              <a:rPr lang="en-AU" b="0" dirty="0"/>
              <a:t>crust. This is the </a:t>
            </a:r>
            <a:r>
              <a:rPr lang="en-AU" b="1" dirty="0"/>
              <a:t>thinnest</a:t>
            </a:r>
            <a:r>
              <a:rPr lang="en-AU" b="0" dirty="0"/>
              <a:t> pizza crust I have ever seen! </a:t>
            </a:r>
          </a:p>
          <a:p>
            <a:pPr marL="171450" indent="-171450">
              <a:spcBef>
                <a:spcPts val="100"/>
              </a:spcBef>
              <a:spcAft>
                <a:spcPts val="400"/>
              </a:spcAft>
              <a:buFont typeface="Arial" panose="020B0604020202020204" pitchFamily="34" charset="0"/>
              <a:buChar char="•"/>
            </a:pPr>
            <a:endParaRPr lang="en-AU" b="0" dirty="0"/>
          </a:p>
          <a:p>
            <a:pPr marL="171450" indent="-171450">
              <a:spcBef>
                <a:spcPts val="100"/>
              </a:spcBef>
              <a:spcAft>
                <a:spcPts val="400"/>
              </a:spcAft>
              <a:buFont typeface="Arial" panose="020B0604020202020204" pitchFamily="34" charset="0"/>
              <a:buChar char="•"/>
            </a:pPr>
            <a:endParaRPr lang="en-AU" dirty="0"/>
          </a:p>
          <a:p>
            <a:pPr marL="171450" indent="-171450">
              <a:spcBef>
                <a:spcPts val="100"/>
              </a:spcBef>
              <a:spcAft>
                <a:spcPts val="400"/>
              </a:spcAft>
              <a:buFont typeface="Arial" panose="020B0604020202020204" pitchFamily="34" charset="0"/>
              <a:buChar char="•"/>
            </a:pPr>
            <a:endParaRPr lang="en-AU" dirty="0"/>
          </a:p>
          <a:p>
            <a:pPr marL="0" indent="0">
              <a:spcBef>
                <a:spcPts val="100"/>
              </a:spcBef>
              <a:spcAft>
                <a:spcPts val="400"/>
              </a:spcAft>
              <a:buFont typeface="Arial" panose="020B0604020202020204" pitchFamily="34" charset="0"/>
              <a:buNone/>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3323821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100"/>
              </a:spcBef>
              <a:spcAft>
                <a:spcPts val="400"/>
              </a:spcAft>
              <a:buFont typeface="Arial"/>
              <a:buNone/>
            </a:pPr>
            <a:r>
              <a:rPr lang="en-AU" b="1" dirty="0"/>
              <a:t>We do</a:t>
            </a:r>
          </a:p>
          <a:p>
            <a:pPr marL="0" indent="0">
              <a:spcBef>
                <a:spcPts val="100"/>
              </a:spcBef>
              <a:spcAft>
                <a:spcPts val="400"/>
              </a:spcAft>
              <a:buFont typeface="Arial"/>
              <a:buNone/>
            </a:pPr>
            <a:endParaRPr lang="en-AU" dirty="0"/>
          </a:p>
          <a:p>
            <a:pPr marL="0" indent="0">
              <a:spcBef>
                <a:spcPts val="100"/>
              </a:spcBef>
              <a:spcAft>
                <a:spcPts val="400"/>
              </a:spcAft>
              <a:buFont typeface="Arial"/>
              <a:buNone/>
            </a:pPr>
            <a:r>
              <a:rPr lang="en-AU" dirty="0"/>
              <a:t>Support and scaffold students to add the </a:t>
            </a:r>
            <a:r>
              <a:rPr lang="en-AU" b="1" dirty="0"/>
              <a:t>-</a:t>
            </a:r>
            <a:r>
              <a:rPr lang="en-AU" b="1" dirty="0" err="1"/>
              <a:t>est</a:t>
            </a:r>
            <a:r>
              <a:rPr lang="en-AU" b="1" dirty="0"/>
              <a:t> </a:t>
            </a:r>
            <a:r>
              <a:rPr lang="en-AU" b="0" dirty="0"/>
              <a:t>suffix</a:t>
            </a:r>
            <a:r>
              <a:rPr lang="en-AU" b="1" dirty="0"/>
              <a:t> </a:t>
            </a:r>
            <a:r>
              <a:rPr lang="en-AU" dirty="0"/>
              <a:t>to the base words on their student sheet.</a:t>
            </a:r>
          </a:p>
          <a:p>
            <a:pPr marL="0" indent="0">
              <a:spcBef>
                <a:spcPts val="100"/>
              </a:spcBef>
              <a:spcAft>
                <a:spcPts val="400"/>
              </a:spcAft>
              <a:buFont typeface="Arial"/>
              <a:buNone/>
            </a:pPr>
            <a:endParaRPr lang="en-AU" dirty="0">
              <a:cs typeface="Calibri"/>
            </a:endParaRPr>
          </a:p>
          <a:p>
            <a:pPr marL="0" indent="0">
              <a:spcBef>
                <a:spcPts val="100"/>
              </a:spcBef>
              <a:spcAft>
                <a:spcPts val="400"/>
              </a:spcAft>
              <a:buFont typeface="Arial"/>
              <a:buNone/>
              <a:defRPr/>
            </a:pPr>
            <a:r>
              <a:rPr lang="en-AU" dirty="0">
                <a:cs typeface="Calibri"/>
              </a:rPr>
              <a:t>Rove around the classroom to support students as needed.</a:t>
            </a:r>
          </a:p>
          <a:p>
            <a:pPr marL="0" indent="0">
              <a:spcBef>
                <a:spcPts val="100"/>
              </a:spcBef>
              <a:spcAft>
                <a:spcPts val="400"/>
              </a:spcAft>
              <a:buFont typeface="Arial"/>
              <a:buNone/>
            </a:pPr>
            <a:endParaRPr lang="en-AU" dirty="0"/>
          </a:p>
          <a:p>
            <a:pPr marL="0" indent="0">
              <a:spcBef>
                <a:spcPts val="100"/>
              </a:spcBef>
              <a:spcAft>
                <a:spcPts val="400"/>
              </a:spcAft>
              <a:buFont typeface="Arial" panose="020B0604020202020204" pitchFamily="34" charset="0"/>
              <a:buNone/>
            </a:pPr>
            <a:r>
              <a:rPr lang="en-AU" dirty="0"/>
              <a:t>Read the first base word with the students:</a:t>
            </a:r>
            <a:r>
              <a:rPr lang="en-AU" b="1" dirty="0"/>
              <a:t> hard</a:t>
            </a:r>
            <a:r>
              <a:rPr lang="en-AU" dirty="0"/>
              <a:t>. </a:t>
            </a:r>
          </a:p>
          <a:p>
            <a:pPr marL="171450" indent="-171450">
              <a:spcBef>
                <a:spcPts val="100"/>
              </a:spcBef>
              <a:spcAft>
                <a:spcPts val="400"/>
              </a:spcAft>
              <a:buFont typeface="Arial" panose="020B0604020202020204" pitchFamily="34" charset="0"/>
              <a:buChar char="•"/>
            </a:pPr>
            <a:r>
              <a:rPr lang="en-AU" i="0" dirty="0"/>
              <a:t>Say: </a:t>
            </a:r>
            <a:r>
              <a:rPr lang="en-AU" i="1" dirty="0"/>
              <a:t>Write the adjective on your sheet. </a:t>
            </a:r>
          </a:p>
          <a:p>
            <a:pPr marL="171450" indent="-171450">
              <a:spcBef>
                <a:spcPts val="100"/>
              </a:spcBef>
              <a:spcAft>
                <a:spcPts val="400"/>
              </a:spcAft>
              <a:buFont typeface="Arial" panose="020B0604020202020204" pitchFamily="34" charset="0"/>
              <a:buChar char="•"/>
            </a:pPr>
            <a:r>
              <a:rPr lang="en-AU" i="0" dirty="0"/>
              <a:t>Ask: </a:t>
            </a:r>
            <a:r>
              <a:rPr lang="en-AU" i="1" dirty="0"/>
              <a:t>What do we need to do to this word to change it to a superlative?</a:t>
            </a:r>
          </a:p>
          <a:p>
            <a:pPr marL="171450" indent="-171450">
              <a:spcBef>
                <a:spcPts val="100"/>
              </a:spcBef>
              <a:spcAft>
                <a:spcPts val="400"/>
              </a:spcAft>
              <a:buFont typeface="Arial" panose="020B0604020202020204" pitchFamily="34" charset="0"/>
              <a:buChar char="•"/>
            </a:pPr>
            <a:r>
              <a:rPr lang="en-AU" dirty="0"/>
              <a:t>Students: </a:t>
            </a:r>
            <a:r>
              <a:rPr lang="en-AU" i="1" dirty="0"/>
              <a:t>Add </a:t>
            </a:r>
            <a:r>
              <a:rPr lang="en-AU" b="1" i="1" dirty="0"/>
              <a:t>-est</a:t>
            </a:r>
            <a:r>
              <a:rPr lang="en-AU" i="1" dirty="0"/>
              <a:t>.</a:t>
            </a:r>
          </a:p>
          <a:p>
            <a:pPr marL="171450" indent="-171450">
              <a:spcBef>
                <a:spcPts val="100"/>
              </a:spcBef>
              <a:spcAft>
                <a:spcPts val="400"/>
              </a:spcAft>
              <a:buFont typeface="Arial" panose="020B0604020202020204" pitchFamily="34" charset="0"/>
              <a:buChar char="•"/>
            </a:pPr>
            <a:r>
              <a:rPr lang="en-AU" i="0" dirty="0">
                <a:cs typeface="+mn-cs"/>
              </a:rPr>
              <a:t>Say:</a:t>
            </a:r>
            <a:r>
              <a:rPr lang="en-AU" i="1" dirty="0">
                <a:cs typeface="+mn-cs"/>
              </a:rPr>
              <a:t> Do that now. </a:t>
            </a:r>
          </a:p>
          <a:p>
            <a:pPr marL="171450" indent="-171450">
              <a:spcBef>
                <a:spcPts val="100"/>
              </a:spcBef>
              <a:spcAft>
                <a:spcPts val="400"/>
              </a:spcAft>
              <a:buFont typeface="Arial" panose="020B0604020202020204" pitchFamily="34" charset="0"/>
              <a:buChar char="•"/>
            </a:pPr>
            <a:r>
              <a:rPr lang="en-AU" i="0" dirty="0">
                <a:cs typeface="+mn-cs"/>
              </a:rPr>
              <a:t>Say:</a:t>
            </a:r>
            <a:r>
              <a:rPr lang="en-AU" i="1" dirty="0">
                <a:cs typeface="+mn-cs"/>
              </a:rPr>
              <a:t> Now read the new word.</a:t>
            </a:r>
          </a:p>
          <a:p>
            <a:pPr marL="171450" indent="-171450">
              <a:spcBef>
                <a:spcPts val="100"/>
              </a:spcBef>
              <a:spcAft>
                <a:spcPts val="400"/>
              </a:spcAft>
              <a:buFont typeface="Arial" panose="020B0604020202020204" pitchFamily="34" charset="0"/>
              <a:buChar char="•"/>
            </a:pPr>
            <a:r>
              <a:rPr lang="en-AU" i="0" dirty="0">
                <a:cs typeface="+mn-cs"/>
              </a:rPr>
              <a:t>Students:</a:t>
            </a:r>
            <a:r>
              <a:rPr lang="en-AU" i="1" dirty="0">
                <a:cs typeface="+mn-cs"/>
              </a:rPr>
              <a:t> </a:t>
            </a:r>
            <a:r>
              <a:rPr lang="en-AU" b="1" i="1" dirty="0">
                <a:cs typeface="+mn-cs"/>
              </a:rPr>
              <a:t>Hardest</a:t>
            </a:r>
            <a:r>
              <a:rPr lang="en-AU" b="0" i="1" dirty="0">
                <a:cs typeface="+mn-cs"/>
              </a:rPr>
              <a:t>.</a:t>
            </a:r>
          </a:p>
          <a:p>
            <a:pPr marL="171450" indent="-171450">
              <a:spcBef>
                <a:spcPts val="100"/>
              </a:spcBef>
              <a:spcAft>
                <a:spcPts val="400"/>
              </a:spcAft>
              <a:buFont typeface="Arial" panose="020B0604020202020204" pitchFamily="34" charset="0"/>
              <a:buChar char="•"/>
            </a:pPr>
            <a:r>
              <a:rPr lang="en-AU" i="0" dirty="0">
                <a:cs typeface="+mn-cs"/>
              </a:rPr>
              <a:t>Ask: </a:t>
            </a:r>
            <a:r>
              <a:rPr lang="en-AU" i="1" dirty="0">
                <a:cs typeface="+mn-cs"/>
              </a:rPr>
              <a:t>What does the word mean?</a:t>
            </a:r>
          </a:p>
          <a:p>
            <a:pPr marL="171450" indent="-171450">
              <a:spcBef>
                <a:spcPts val="100"/>
              </a:spcBef>
              <a:spcAft>
                <a:spcPts val="400"/>
              </a:spcAft>
              <a:buFont typeface="Arial" panose="020B0604020202020204" pitchFamily="34" charset="0"/>
              <a:buChar char="•"/>
            </a:pPr>
            <a:r>
              <a:rPr lang="en-AU" i="0" dirty="0">
                <a:cs typeface="+mn-cs"/>
              </a:rPr>
              <a:t>Students: </a:t>
            </a:r>
            <a:r>
              <a:rPr lang="en-AU" i="1" dirty="0">
                <a:cs typeface="+mn-cs"/>
              </a:rPr>
              <a:t>Something is ‘</a:t>
            </a:r>
            <a:r>
              <a:rPr lang="en-AU" b="0" i="1" dirty="0">
                <a:cs typeface="+mn-cs"/>
              </a:rPr>
              <a:t>the most hard’ </a:t>
            </a:r>
            <a:r>
              <a:rPr lang="en-AU" i="1" dirty="0">
                <a:cs typeface="+mn-cs"/>
              </a:rPr>
              <a:t>compared to all the rest. </a:t>
            </a:r>
            <a:endParaRPr lang="en-AU" dirty="0">
              <a:cs typeface="Calibri"/>
            </a:endParaRPr>
          </a:p>
          <a:p>
            <a:pPr marL="0" indent="0">
              <a:spcBef>
                <a:spcPts val="100"/>
              </a:spcBef>
              <a:spcAft>
                <a:spcPts val="400"/>
              </a:spcAft>
              <a:buFont typeface="Arial"/>
              <a:buNone/>
            </a:pPr>
            <a:endParaRPr lang="en-AU" dirty="0"/>
          </a:p>
          <a:p>
            <a:pPr marL="0" indent="0">
              <a:spcBef>
                <a:spcPts val="100"/>
              </a:spcBef>
              <a:spcAft>
                <a:spcPts val="400"/>
              </a:spcAft>
              <a:buFont typeface="Arial"/>
              <a:buNone/>
              <a:defRPr/>
            </a:pPr>
            <a:r>
              <a:rPr lang="en-AU" dirty="0"/>
              <a:t>Repeat with the words: </a:t>
            </a:r>
          </a:p>
          <a:p>
            <a:pPr marL="171450" indent="-171450">
              <a:spcBef>
                <a:spcPts val="100"/>
              </a:spcBef>
              <a:spcAft>
                <a:spcPts val="400"/>
              </a:spcAft>
              <a:buFont typeface="Arial" panose="020B0604020202020204" pitchFamily="34" charset="0"/>
              <a:buChar char="•"/>
              <a:defRPr/>
            </a:pPr>
            <a:r>
              <a:rPr lang="en-AU" b="1" dirty="0"/>
              <a:t>strange – strangest</a:t>
            </a:r>
            <a:r>
              <a:rPr lang="en-AU" b="0" dirty="0"/>
              <a:t>: something is ‘the most strange’ compared to the rest </a:t>
            </a:r>
          </a:p>
          <a:p>
            <a:pPr marL="171450" indent="-171450">
              <a:spcBef>
                <a:spcPts val="100"/>
              </a:spcBef>
              <a:spcAft>
                <a:spcPts val="400"/>
              </a:spcAft>
              <a:buFont typeface="Arial" panose="020B0604020202020204" pitchFamily="34" charset="0"/>
              <a:buChar char="•"/>
              <a:defRPr/>
            </a:pPr>
            <a:r>
              <a:rPr lang="en-AU" b="1" dirty="0"/>
              <a:t>sad – saddest</a:t>
            </a:r>
            <a:r>
              <a:rPr lang="en-AU" b="0" dirty="0"/>
              <a:t>: someone or something is </a:t>
            </a:r>
            <a:r>
              <a:rPr lang="en-AU" b="0" i="0" dirty="0"/>
              <a:t>‘the most sad’</a:t>
            </a:r>
            <a:r>
              <a:rPr lang="en-AU" b="1" dirty="0"/>
              <a:t> </a:t>
            </a:r>
            <a:r>
              <a:rPr lang="en-AU" b="0" dirty="0"/>
              <a:t>compared to the rest</a:t>
            </a:r>
            <a:endParaRPr lang="en-AU" b="0" dirty="0">
              <a:cs typeface="Calibri"/>
            </a:endParaRPr>
          </a:p>
          <a:p>
            <a:pPr marL="171450" indent="-171450">
              <a:spcBef>
                <a:spcPts val="100"/>
              </a:spcBef>
              <a:spcAft>
                <a:spcPts val="400"/>
              </a:spcAft>
              <a:buFont typeface="Arial" panose="020B0604020202020204" pitchFamily="34" charset="0"/>
              <a:buChar char="•"/>
              <a:defRPr/>
            </a:pPr>
            <a:endParaRPr lang="en-AU" dirty="0">
              <a:cs typeface="Calibri"/>
            </a:endParaRPr>
          </a:p>
          <a:p>
            <a:pPr marL="0" indent="0">
              <a:spcBef>
                <a:spcPts val="100"/>
              </a:spcBef>
              <a:spcAft>
                <a:spcPts val="400"/>
              </a:spcAft>
              <a:buFont typeface="Arial"/>
              <a:buNone/>
              <a:defRPr/>
            </a:pPr>
            <a:r>
              <a:rPr lang="en-AU" dirty="0"/>
              <a:t>Students turn to a partner to:</a:t>
            </a:r>
          </a:p>
          <a:p>
            <a:pPr marL="171450" indent="-171450">
              <a:spcBef>
                <a:spcPts val="100"/>
              </a:spcBef>
              <a:spcAft>
                <a:spcPts val="400"/>
              </a:spcAft>
              <a:buFont typeface="Arial" panose="020B0604020202020204" pitchFamily="34" charset="0"/>
              <a:buChar char="•"/>
              <a:defRPr/>
            </a:pPr>
            <a:r>
              <a:rPr lang="en-AU" i="0" dirty="0"/>
              <a:t>think of what or who might be being compared using this word. </a:t>
            </a:r>
          </a:p>
          <a:p>
            <a:pPr marL="0" indent="0">
              <a:spcBef>
                <a:spcPts val="100"/>
              </a:spcBef>
              <a:spcAft>
                <a:spcPts val="400"/>
              </a:spcAft>
              <a:buFont typeface="Arial" panose="020B0604020202020204" pitchFamily="34" charset="0"/>
              <a:buNone/>
              <a:defRPr/>
            </a:pPr>
            <a:r>
              <a:rPr lang="en-AU" i="0" dirty="0"/>
              <a:t>As they do this, rove and listen in to address any misconceptions. </a:t>
            </a:r>
            <a:endParaRPr lang="en-AU" i="0" dirty="0">
              <a:cs typeface="Calibri"/>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3620195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r>
              <a:rPr lang="en-US" b="1" dirty="0"/>
              <a:t>I do</a:t>
            </a:r>
          </a:p>
          <a:p>
            <a:pPr marL="0" indent="0">
              <a:buFont typeface="Arial"/>
              <a:buNone/>
            </a:pPr>
            <a:endParaRPr lang="en-US" dirty="0"/>
          </a:p>
          <a:p>
            <a:r>
              <a:rPr lang="en-US" dirty="0">
                <a:latin typeface="+mn-lt"/>
              </a:rPr>
              <a:t>Before you read the sentences:</a:t>
            </a:r>
          </a:p>
          <a:p>
            <a:pPr marL="171450" indent="-171450">
              <a:lnSpc>
                <a:spcPct val="107000"/>
              </a:lnSpc>
              <a:spcAft>
                <a:spcPts val="800"/>
              </a:spcAft>
              <a:buFont typeface="Arial" panose="020B0604020202020204" pitchFamily="34" charset="0"/>
              <a:buChar char="•"/>
              <a:tabLst>
                <a:tab pos="5731510" algn="r"/>
              </a:tabLst>
            </a:pPr>
            <a:r>
              <a:rPr lang="en-US" sz="1200" dirty="0">
                <a:effectLst/>
                <a:latin typeface="+mn-lt"/>
                <a:ea typeface="Aptos" panose="020B0004020202020204" pitchFamily="34" charset="0"/>
                <a:cs typeface="Times New Roman" panose="02020603050405020304" pitchFamily="18" charset="0"/>
              </a:rPr>
              <a:t>identify words with the </a:t>
            </a:r>
            <a:r>
              <a:rPr lang="en-GB" sz="1200" b="1" dirty="0">
                <a:effectLst/>
                <a:latin typeface="+mn-lt"/>
                <a:ea typeface="Aptos" panose="020B0004020202020204" pitchFamily="34" charset="0"/>
                <a:cs typeface="Times New Roman" panose="02020603050405020304" pitchFamily="18" charset="0"/>
              </a:rPr>
              <a:t>-</a:t>
            </a:r>
            <a:r>
              <a:rPr lang="en-GB" b="1" dirty="0" err="1"/>
              <a:t>est</a:t>
            </a:r>
            <a:r>
              <a:rPr lang="en-GB" b="1" dirty="0"/>
              <a:t> </a:t>
            </a:r>
            <a:r>
              <a:rPr lang="en-US" sz="1200" b="0" dirty="0">
                <a:effectLst/>
                <a:latin typeface="+mn-lt"/>
                <a:ea typeface="Aptos" panose="020B0004020202020204" pitchFamily="34" charset="0"/>
                <a:cs typeface="Times New Roman" panose="02020603050405020304" pitchFamily="18" charset="0"/>
              </a:rPr>
              <a:t>suffix (</a:t>
            </a:r>
            <a:r>
              <a:rPr lang="en-US" sz="1200" b="1" dirty="0">
                <a:effectLst/>
                <a:latin typeface="+mn-lt"/>
                <a:ea typeface="Aptos" panose="020B0004020202020204" pitchFamily="34" charset="0"/>
                <a:cs typeface="Times New Roman" panose="02020603050405020304" pitchFamily="18" charset="0"/>
              </a:rPr>
              <a:t>cutest</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 deepest</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 bravest</a:t>
            </a:r>
            <a:r>
              <a:rPr lang="en-US" sz="1200" b="0" dirty="0">
                <a:effectLst/>
                <a:latin typeface="+mn-lt"/>
                <a:ea typeface="Aptos" panose="020B0004020202020204" pitchFamily="34" charset="0"/>
                <a:cs typeface="Times New Roman" panose="02020603050405020304" pitchFamily="18" charset="0"/>
              </a:rPr>
              <a:t>), noting their base words. </a:t>
            </a:r>
            <a:endParaRPr lang="en-US" sz="1200" b="1"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endParaRPr lang="en-US"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sentences. As you do so: </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Arial" panose="020B0604020202020204" pitchFamily="34" charset="0"/>
              <a:buChar char="•"/>
              <a:tabLst>
                <a:tab pos="5731510" algn="r"/>
              </a:tabLst>
            </a:pPr>
            <a:r>
              <a:rPr lang="en-US" sz="1200" b="0" dirty="0">
                <a:effectLst/>
                <a:latin typeface="+mn-lt"/>
                <a:ea typeface="Aptos" panose="020B0004020202020204" pitchFamily="34" charset="0"/>
                <a:cs typeface="Times New Roman" panose="02020603050405020304" pitchFamily="18" charset="0"/>
              </a:rPr>
              <a:t>read words with the </a:t>
            </a:r>
            <a:r>
              <a:rPr lang="en-GB" sz="1200" b="1" dirty="0">
                <a:effectLst/>
                <a:latin typeface="+mn-lt"/>
                <a:ea typeface="Aptos" panose="020B0004020202020204" pitchFamily="34" charset="0"/>
                <a:cs typeface="Times New Roman" panose="02020603050405020304" pitchFamily="18" charset="0"/>
              </a:rPr>
              <a:t>-</a:t>
            </a:r>
            <a:r>
              <a:rPr lang="en-GB" b="1" dirty="0" err="1"/>
              <a:t>est</a:t>
            </a:r>
            <a:r>
              <a:rPr lang="en-GB" b="1" dirty="0"/>
              <a:t> </a:t>
            </a:r>
            <a:r>
              <a:rPr lang="en-GB" b="0" dirty="0"/>
              <a:t>suffix</a:t>
            </a:r>
            <a:r>
              <a:rPr lang="en-GB" b="1" dirty="0"/>
              <a:t> </a:t>
            </a:r>
            <a:r>
              <a:rPr lang="en-US" sz="1200" b="0" dirty="0">
                <a:effectLst/>
                <a:latin typeface="+mn-lt"/>
                <a:ea typeface="Aptos" panose="020B0004020202020204" pitchFamily="34" charset="0"/>
                <a:cs typeface="Times New Roman" panose="02020603050405020304" pitchFamily="18" charset="0"/>
              </a:rPr>
              <a:t>by first reading the base word then reading the word with the suffix.</a:t>
            </a:r>
          </a:p>
          <a:p>
            <a:pPr marL="0" lvl="0" indent="0">
              <a:lnSpc>
                <a:spcPct val="107000"/>
              </a:lnSpc>
              <a:buFont typeface="Symbol" panose="05050102010706020507" pitchFamily="18" charset="2"/>
              <a:buNone/>
              <a:tabLst>
                <a:tab pos="5731510" algn="r"/>
              </a:tabLst>
            </a:pPr>
            <a:endParaRPr lang="en-US" sz="1200" b="1"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Demonstrate re-reading the sentences with fluency.</a:t>
            </a:r>
          </a:p>
          <a:p>
            <a:pPr marL="0" lvl="0" indent="0">
              <a:lnSpc>
                <a:spcPct val="107000"/>
              </a:lnSpc>
              <a:buFont typeface="Symbol" panose="05050102010706020507" pitchFamily="18" charset="2"/>
              <a:buNone/>
              <a:tabLst>
                <a:tab pos="5731510" algn="r"/>
              </a:tabLst>
            </a:pPr>
            <a:endParaRPr lang="en-US" sz="1200" b="1" dirty="0">
              <a:effectLst/>
              <a:latin typeface="+mn-lt"/>
              <a:ea typeface="Aptos" panose="020B0004020202020204" pitchFamily="34" charset="0"/>
              <a:cs typeface="Times New Roman" panose="02020603050405020304" pitchFamily="18" charset="0"/>
            </a:endParaRPr>
          </a:p>
          <a:p>
            <a:pPr marL="0" indent="0">
              <a:buFont typeface="Arial" panose="020B0604020202020204" pitchFamily="34" charset="0"/>
              <a:buNone/>
            </a:pPr>
            <a:r>
              <a:rPr lang="en-US" dirty="0"/>
              <a:t>Discuss what is being compared with each of the superlatives in the sentences. </a:t>
            </a:r>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21953592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AU" b="1" dirty="0">
                <a:latin typeface="+mn-lt"/>
              </a:rPr>
              <a:t>We do</a:t>
            </a: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AU"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dirty="0">
                <a:latin typeface="+mn-lt"/>
              </a:rPr>
              <a:t>Provide as much support for students as needed.</a:t>
            </a:r>
            <a:endParaRPr lang="en-AU" sz="1200" dirty="0">
              <a:effectLst/>
              <a:latin typeface="+mn-lt"/>
              <a:ea typeface="Aptos" panose="020B0004020202020204" pitchFamily="34" charset="0"/>
              <a:cs typeface="Times New Roman" panose="02020603050405020304" pitchFamily="18" charset="0"/>
            </a:endParaRPr>
          </a:p>
          <a:p>
            <a:pPr marL="0" indent="0">
              <a:buFont typeface="Arial"/>
              <a:buNone/>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Before students participate in reading the sentences, support them to:</a:t>
            </a:r>
          </a:p>
          <a:p>
            <a:pPr marL="171450" indent="-171450">
              <a:lnSpc>
                <a:spcPct val="107000"/>
              </a:lnSpc>
              <a:spcAft>
                <a:spcPts val="800"/>
              </a:spcAft>
              <a:buFont typeface="Arial" panose="020B0604020202020204" pitchFamily="34" charset="0"/>
              <a:buChar char="•"/>
              <a:tabLst>
                <a:tab pos="5731510" algn="r"/>
              </a:tabLst>
            </a:pPr>
            <a:r>
              <a:rPr lang="en-US" sz="1200" dirty="0">
                <a:effectLst/>
                <a:latin typeface="+mn-lt"/>
                <a:ea typeface="Aptos" panose="020B0004020202020204" pitchFamily="34" charset="0"/>
                <a:cs typeface="Times New Roman" panose="02020603050405020304" pitchFamily="18" charset="0"/>
              </a:rPr>
              <a:t>identify the words with </a:t>
            </a:r>
            <a:r>
              <a:rPr lang="en-US" sz="1200" b="0" dirty="0">
                <a:effectLst/>
                <a:latin typeface="+mn-lt"/>
                <a:ea typeface="Aptos" panose="020B0004020202020204" pitchFamily="34" charset="0"/>
                <a:cs typeface="Times New Roman" panose="02020603050405020304" pitchFamily="18" charset="0"/>
              </a:rPr>
              <a:t>the </a:t>
            </a:r>
            <a:r>
              <a:rPr lang="en-US" sz="1200" b="1" dirty="0">
                <a:effectLst/>
                <a:latin typeface="+mn-lt"/>
                <a:ea typeface="Aptos" panose="020B0004020202020204" pitchFamily="34" charset="0"/>
                <a:cs typeface="Times New Roman" panose="02020603050405020304" pitchFamily="18" charset="0"/>
              </a:rPr>
              <a:t>-</a:t>
            </a:r>
            <a:r>
              <a:rPr lang="en-US" sz="1200" b="1" dirty="0" err="1">
                <a:effectLst/>
                <a:latin typeface="+mn-lt"/>
                <a:ea typeface="Aptos" panose="020B0004020202020204" pitchFamily="34" charset="0"/>
                <a:cs typeface="Times New Roman" panose="02020603050405020304" pitchFamily="18" charset="0"/>
              </a:rPr>
              <a:t>est</a:t>
            </a:r>
            <a:r>
              <a:rPr lang="en-US" sz="1200" b="1" dirty="0">
                <a:effectLst/>
                <a:latin typeface="+mn-lt"/>
                <a:ea typeface="Aptos" panose="020B0004020202020204" pitchFamily="34" charset="0"/>
                <a:cs typeface="Times New Roman" panose="02020603050405020304" pitchFamily="18" charset="0"/>
              </a:rPr>
              <a:t> </a:t>
            </a:r>
            <a:r>
              <a:rPr lang="en-US" sz="1200" b="0" dirty="0">
                <a:effectLst/>
                <a:latin typeface="+mn-lt"/>
                <a:ea typeface="Aptos" panose="020B0004020202020204" pitchFamily="34" charset="0"/>
                <a:cs typeface="Times New Roman" panose="02020603050405020304" pitchFamily="18" charset="0"/>
              </a:rPr>
              <a:t>suffix in the sentences (</a:t>
            </a:r>
            <a:r>
              <a:rPr lang="en-US" sz="1200" b="1" dirty="0">
                <a:effectLst/>
                <a:latin typeface="+mn-lt"/>
                <a:ea typeface="Aptos" panose="020B0004020202020204" pitchFamily="34" charset="0"/>
                <a:cs typeface="Times New Roman" panose="02020603050405020304" pitchFamily="18" charset="0"/>
              </a:rPr>
              <a:t>shortest</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 newest</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 lightest, darkest</a:t>
            </a:r>
            <a:r>
              <a:rPr lang="en-US" sz="1200" b="0" dirty="0">
                <a:effectLst/>
                <a:latin typeface="+mn-lt"/>
                <a:ea typeface="Aptos" panose="020B0004020202020204" pitchFamily="34"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sentences from their student sheet. As they do:</a:t>
            </a:r>
            <a:endParaRPr lang="en-US" sz="1200" dirty="0">
              <a:latin typeface="+mn-lt"/>
            </a:endParaRP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prompt students to focus on </a:t>
            </a:r>
            <a:r>
              <a:rPr lang="en-AU" sz="1200" dirty="0">
                <a:effectLst/>
                <a:latin typeface="+mn-lt"/>
                <a:ea typeface="Aptos" panose="020B0004020202020204" pitchFamily="34" charset="0"/>
                <a:cs typeface="Times New Roman" panose="02020603050405020304" pitchFamily="18" charset="0"/>
              </a:rPr>
              <a:t>the words with the </a:t>
            </a:r>
            <a:r>
              <a:rPr lang="en-AU" sz="1200" b="1" dirty="0">
                <a:effectLst/>
                <a:latin typeface="+mn-lt"/>
                <a:ea typeface="Aptos" panose="020B0004020202020204" pitchFamily="34" charset="0"/>
                <a:cs typeface="Times New Roman" panose="02020603050405020304" pitchFamily="18" charset="0"/>
              </a:rPr>
              <a:t>-</a:t>
            </a:r>
            <a:r>
              <a:rPr lang="en-AU" sz="1200" b="1" dirty="0" err="1">
                <a:effectLst/>
                <a:latin typeface="+mn-lt"/>
                <a:ea typeface="Aptos" panose="020B0004020202020204" pitchFamily="34" charset="0"/>
                <a:cs typeface="Times New Roman" panose="02020603050405020304" pitchFamily="18" charset="0"/>
              </a:rPr>
              <a:t>est</a:t>
            </a:r>
            <a:r>
              <a:rPr lang="en-AU" sz="1200" b="1" dirty="0">
                <a:effectLst/>
                <a:latin typeface="+mn-lt"/>
                <a:ea typeface="Aptos" panose="020B0004020202020204" pitchFamily="34" charset="0"/>
                <a:cs typeface="Times New Roman" panose="02020603050405020304" pitchFamily="18" charset="0"/>
              </a:rPr>
              <a:t> </a:t>
            </a:r>
            <a:r>
              <a:rPr lang="en-AU" sz="1200" b="0" dirty="0">
                <a:effectLst/>
                <a:latin typeface="+mn-lt"/>
                <a:ea typeface="Aptos" panose="020B0004020202020204" pitchFamily="34" charset="0"/>
                <a:cs typeface="Times New Roman" panose="02020603050405020304" pitchFamily="18" charset="0"/>
              </a:rPr>
              <a:t>suffix.</a:t>
            </a:r>
            <a:endParaRPr lang="en-US" sz="1200" dirty="0">
              <a:latin typeface="+mn-lt"/>
            </a:endParaRP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tab pos="5731510" algn="r"/>
              </a:tabLst>
              <a:defRPr/>
            </a:pPr>
            <a:endParaRPr lang="en-US" dirty="0">
              <a:latin typeface="+mn-lt"/>
            </a:endParaRPr>
          </a:p>
          <a:p>
            <a:pPr marL="0" indent="0">
              <a:buFont typeface="Arial" panose="020B0604020202020204" pitchFamily="34" charset="0"/>
              <a:buNone/>
            </a:pPr>
            <a:r>
              <a:rPr lang="en-US" dirty="0"/>
              <a:t>Discuss what is being compared with each of the superlatives in the sentences. </a:t>
            </a: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tab pos="5731510" algn="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Students participate in re-reading the sentences with fluency. </a:t>
            </a:r>
            <a:endParaRPr lang="en-AU" sz="1200"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11074370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532C37-E965-EDF5-4B8C-564F5C09F8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221875-E39C-576C-C7DE-49FED68657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A95591-A1E9-CF9C-9841-14AAF93C198B}"/>
              </a:ext>
            </a:extLst>
          </p:cNvPr>
          <p:cNvSpPr>
            <a:spLocks noGrp="1"/>
          </p:cNvSpPr>
          <p:nvPr>
            <p:ph type="body" idx="1"/>
          </p:nvPr>
        </p:nvSpPr>
        <p:spPr/>
        <p:txBody>
          <a:bodyPr/>
          <a:lstStyle/>
          <a:p>
            <a:pPr marL="0" indent="0">
              <a:buFont typeface="Arial"/>
              <a:buNone/>
            </a:pPr>
            <a:r>
              <a:rPr lang="en-AU" b="1" dirty="0"/>
              <a:t>I do</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Sentence dictation: </a:t>
            </a:r>
            <a:r>
              <a:rPr lang="en-US" sz="1200" b="1" dirty="0">
                <a:latin typeface="+mn-lt"/>
              </a:rPr>
              <a:t>The pink dragon was the kindest and wisest dragon, and his breath was the hottest. </a:t>
            </a:r>
          </a:p>
          <a:p>
            <a:endParaRPr lang="en-US" sz="1200" b="1" dirty="0">
              <a:latin typeface="+mn-lt"/>
            </a:endParaRPr>
          </a:p>
          <a:p>
            <a:r>
              <a:rPr lang="en-US" dirty="0"/>
              <a:t>Demonstrate:</a:t>
            </a:r>
          </a:p>
          <a:p>
            <a:pPr marL="171450" indent="-171450">
              <a:buFont typeface="Arial" panose="020B0604020202020204" pitchFamily="34" charset="0"/>
              <a:buChar char="•"/>
            </a:pPr>
            <a:r>
              <a:rPr lang="en-US" dirty="0"/>
              <a:t>saying the sentence aloud</a:t>
            </a:r>
          </a:p>
          <a:p>
            <a:pPr marL="171450" indent="-171450">
              <a:buFont typeface="Arial" panose="020B0604020202020204" pitchFamily="34" charset="0"/>
              <a:buChar char="•"/>
            </a:pPr>
            <a:r>
              <a:rPr lang="en-US" dirty="0"/>
              <a:t>recording the sentence word by word</a:t>
            </a:r>
          </a:p>
          <a:p>
            <a:pPr marL="171450" indent="-171450">
              <a:buFont typeface="Arial" panose="020B0604020202020204" pitchFamily="34" charset="0"/>
              <a:buChar char="•"/>
            </a:pPr>
            <a:r>
              <a:rPr lang="en-US" dirty="0"/>
              <a:t>recording the words </a:t>
            </a:r>
            <a:r>
              <a:rPr lang="en-US" b="1" dirty="0"/>
              <a:t>kind</a:t>
            </a:r>
            <a:r>
              <a:rPr lang="en-US" b="0" dirty="0"/>
              <a:t>,</a:t>
            </a:r>
            <a:r>
              <a:rPr lang="en-US" b="1" dirty="0"/>
              <a:t> wise</a:t>
            </a:r>
            <a:r>
              <a:rPr lang="en-US" b="0" dirty="0"/>
              <a:t> and</a:t>
            </a:r>
            <a:r>
              <a:rPr lang="en-US" b="1" dirty="0"/>
              <a:t> hot </a:t>
            </a:r>
            <a:r>
              <a:rPr lang="en-US" dirty="0"/>
              <a:t>first as base words and then adding the </a:t>
            </a:r>
            <a:r>
              <a:rPr lang="en-US" b="1" dirty="0"/>
              <a:t>-</a:t>
            </a:r>
            <a:r>
              <a:rPr lang="en-US" b="1" dirty="0" err="1"/>
              <a:t>est</a:t>
            </a:r>
            <a:r>
              <a:rPr lang="en-US" b="1" dirty="0"/>
              <a:t> </a:t>
            </a:r>
            <a:r>
              <a:rPr lang="en-US" b="0" dirty="0"/>
              <a:t>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applying any suffix conventions as needed</a:t>
            </a:r>
            <a:endParaRPr lang="en-US" b="1" dirty="0"/>
          </a:p>
          <a:p>
            <a:pPr marL="171450" indent="-171450">
              <a:buFont typeface="Arial" panose="020B0604020202020204" pitchFamily="34" charset="0"/>
              <a:buChar char="•"/>
            </a:pPr>
            <a:r>
              <a:rPr lang="en-US" dirty="0"/>
              <a:t>re-reading the whole sentence to check for accuracy or any editing required. </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Discuss what is being compared with each superlative in the sentence.</a:t>
            </a:r>
          </a:p>
          <a:p>
            <a:pPr marL="0" indent="0">
              <a:buFont typeface="Arial" panose="020B0604020202020204" pitchFamily="34" charset="0"/>
              <a:buNone/>
            </a:pPr>
            <a:endParaRPr lang="en-US" sz="1200" dirty="0">
              <a:latin typeface="+mn-lt"/>
            </a:endParaRPr>
          </a:p>
          <a:p>
            <a:pPr marL="0" indent="0">
              <a:buFont typeface="Arial" panose="020B0604020202020204" pitchFamily="34" charset="0"/>
              <a:buNone/>
            </a:pPr>
            <a:r>
              <a:rPr lang="en-US" sz="1200" dirty="0">
                <a:latin typeface="+mn-lt"/>
              </a:rPr>
              <a:t>Note:</a:t>
            </a:r>
          </a:p>
          <a:p>
            <a:pPr marL="171450" indent="-171450">
              <a:buFont typeface="Arial" panose="020B0604020202020204" pitchFamily="34" charset="0"/>
              <a:buChar char="•"/>
            </a:pPr>
            <a:r>
              <a:rPr lang="en-US" sz="1200"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dirty="0">
                <a:latin typeface="+mn-lt"/>
              </a:rPr>
              <a:t>Letter formation and placement can also be a focus here. </a:t>
            </a:r>
          </a:p>
          <a:p>
            <a:endParaRPr lang="en-US" dirty="0"/>
          </a:p>
        </p:txBody>
      </p:sp>
      <p:sp>
        <p:nvSpPr>
          <p:cNvPr id="4" name="Slide Number Placeholder 3">
            <a:extLst>
              <a:ext uri="{FF2B5EF4-FFF2-40B4-BE49-F238E27FC236}">
                <a16:creationId xmlns:a16="http://schemas.microsoft.com/office/drawing/2014/main" id="{B72038D9-6E94-DA74-16D2-CABBEF5BE2CC}"/>
              </a:ext>
            </a:extLst>
          </p:cNvPr>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19893730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100"/>
              </a:spcBef>
              <a:spcAft>
                <a:spcPts val="400"/>
              </a:spcAft>
              <a:buFont typeface="Arial"/>
              <a:buNone/>
            </a:pPr>
            <a:r>
              <a:rPr lang="en-AU" b="1" dirty="0"/>
              <a:t>We do</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dirty="0">
              <a:cs typeface="Calibri"/>
            </a:endParaRPr>
          </a:p>
          <a:p>
            <a:r>
              <a:rPr lang="en-US" dirty="0"/>
              <a:t>Sentence dictation: </a:t>
            </a:r>
            <a:r>
              <a:rPr lang="en-US" b="1" dirty="0"/>
              <a:t>The smallest elephant knew that the biggest waterhole was the safest place to swim.</a:t>
            </a:r>
          </a:p>
          <a:p>
            <a:endParaRPr lang="en-US" dirty="0"/>
          </a:p>
          <a:p>
            <a:r>
              <a:rPr lang="en-US" dirty="0"/>
              <a:t>Say the sentence aloud and have students repeat it after you. </a:t>
            </a:r>
          </a:p>
          <a:p>
            <a:endParaRPr lang="en-US" dirty="0"/>
          </a:p>
          <a:p>
            <a:r>
              <a:rPr lang="en-US" dirty="0"/>
              <a:t>Support students as much as needed to write the sentence on their student sheet. </a:t>
            </a:r>
          </a:p>
          <a:p>
            <a:pPr marL="171450" indent="-171450">
              <a:buFont typeface="Arial" panose="020B0604020202020204" pitchFamily="34" charset="0"/>
              <a:buChar char="•"/>
            </a:pPr>
            <a:r>
              <a:rPr lang="en-US" dirty="0"/>
              <a:t>Prompt students to identify the words with the </a:t>
            </a:r>
            <a:r>
              <a:rPr lang="en-US" b="1" dirty="0"/>
              <a:t>-</a:t>
            </a:r>
            <a:r>
              <a:rPr lang="en-US" b="1" dirty="0" err="1"/>
              <a:t>est</a:t>
            </a:r>
            <a:r>
              <a:rPr lang="en-US" b="1" dirty="0"/>
              <a:t> </a:t>
            </a:r>
            <a:r>
              <a:rPr lang="en-US" b="0" dirty="0"/>
              <a:t>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Have students re-read their sentence to check for accuracy or any editing.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Have students </a:t>
            </a:r>
            <a:r>
              <a:rPr lang="en-US" sz="1200" dirty="0">
                <a:effectLst/>
                <a:latin typeface="+mn-lt"/>
                <a:cs typeface="Times New Roman" panose="02020603050405020304" pitchFamily="18" charset="0"/>
              </a:rPr>
              <a:t>place their student sheets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Discuss what is being compared with each of the superlatives in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cs typeface="Calibri"/>
              </a:rPr>
              <a:t>Optional: Have </a:t>
            </a:r>
            <a:r>
              <a:rPr lang="en-AU" dirty="0"/>
              <a:t>students write an additional sentence of their own using words containing the target morpheme from the lesson.</a:t>
            </a:r>
          </a:p>
          <a:p>
            <a:endParaRPr lang="en-AU" dirty="0"/>
          </a:p>
          <a:p>
            <a:r>
              <a:rPr lang="en-US" dirty="0"/>
              <a:t>Note: If students need a high level of support, you may have them just write the words </a:t>
            </a:r>
            <a:r>
              <a:rPr lang="en-US" b="1" dirty="0"/>
              <a:t>largest</a:t>
            </a:r>
            <a:r>
              <a:rPr lang="en-US" b="0" dirty="0"/>
              <a:t>, </a:t>
            </a:r>
            <a:r>
              <a:rPr lang="en-US" b="1" dirty="0"/>
              <a:t>biggest </a:t>
            </a:r>
            <a:r>
              <a:rPr lang="en-US" b="0" dirty="0"/>
              <a:t>and </a:t>
            </a:r>
            <a:r>
              <a:rPr lang="en-US" b="1" dirty="0"/>
              <a:t>safest</a:t>
            </a:r>
            <a:r>
              <a:rPr lang="en-US" dirty="0"/>
              <a:t> with a focus on the</a:t>
            </a:r>
            <a:r>
              <a:rPr lang="en-US" b="1" dirty="0"/>
              <a:t> -</a:t>
            </a:r>
            <a:r>
              <a:rPr lang="en-US" b="1" dirty="0" err="1"/>
              <a:t>est</a:t>
            </a:r>
            <a:r>
              <a:rPr lang="en-US" b="1" dirty="0"/>
              <a:t> </a:t>
            </a:r>
            <a:r>
              <a:rPr lang="en-US" b="0" dirty="0"/>
              <a:t>suffix.</a:t>
            </a:r>
          </a:p>
          <a:p>
            <a:pPr marL="0" indent="0">
              <a:buFont typeface="Arial" panose="020B0604020202020204" pitchFamily="34" charset="0"/>
              <a:buNone/>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1209338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dirty="0">
                <a:latin typeface="+mn-lt"/>
                <a:cs typeface="Calibri" panose="020F0502020204030204"/>
              </a:rPr>
              <a:t>Suffix </a:t>
            </a:r>
            <a:r>
              <a:rPr lang="en-AU" b="1">
                <a:latin typeface="+mn-lt"/>
                <a:cs typeface="Calibri" panose="020F0502020204030204"/>
              </a:rPr>
              <a:t>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latin typeface="+mn-lt"/>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latin typeface="+mn-lt"/>
                <a:cs typeface="Calibri" panose="020F0502020204030204"/>
              </a:rPr>
              <a:t>This review slide sets students up for the expected responses they will give in future morphology reviews. </a:t>
            </a:r>
          </a:p>
          <a:p>
            <a:pPr>
              <a:spcBef>
                <a:spcPts val="100"/>
              </a:spcBef>
              <a:spcAft>
                <a:spcPts val="400"/>
              </a:spcAft>
              <a:defRPr/>
            </a:pPr>
            <a:endParaRPr lang="en-AU" b="0">
              <a:latin typeface="+mn-lt"/>
              <a:cs typeface="Calibri" panose="020F0502020204030204"/>
            </a:endParaRPr>
          </a:p>
          <a:p>
            <a:pPr marL="0" indent="0">
              <a:spcBef>
                <a:spcPts val="100"/>
              </a:spcBef>
              <a:spcAft>
                <a:spcPts val="400"/>
              </a:spcAft>
              <a:buFont typeface="Arial"/>
              <a:buNone/>
              <a:defRPr/>
            </a:pPr>
            <a:r>
              <a:rPr lang="en-AU">
                <a:cs typeface="Calibri" panose="020F0502020204030204"/>
              </a:rPr>
              <a:t>Ask: </a:t>
            </a:r>
            <a:r>
              <a:rPr lang="en-AU" i="1">
                <a:cs typeface="Calibri" panose="020F0502020204030204"/>
              </a:rPr>
              <a:t>What is the suffix?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a:t>
            </a:r>
            <a:r>
              <a:rPr lang="en-US" b="1" i="1" err="1"/>
              <a:t>est</a:t>
            </a:r>
            <a:endParaRPr lang="en-US" b="1" i="1"/>
          </a:p>
          <a:p>
            <a:pPr marL="0" indent="0">
              <a:spcBef>
                <a:spcPts val="100"/>
              </a:spcBef>
              <a:spcAft>
                <a:spcPts val="400"/>
              </a:spcAft>
              <a:buFont typeface="Arial"/>
              <a:buNone/>
              <a:defRPr/>
            </a:pPr>
            <a:r>
              <a:rPr lang="en-US">
                <a:cs typeface="Calibri"/>
              </a:rPr>
              <a:t>Ask: </a:t>
            </a:r>
            <a:r>
              <a:rPr lang="en-US" i="1">
                <a:cs typeface="Calibri"/>
              </a:rPr>
              <a:t>What does it mean? </a:t>
            </a:r>
            <a:endParaRPr lang="en-US" i="1">
              <a:ea typeface="Calibri"/>
              <a:cs typeface="Calibri"/>
            </a:endParaRPr>
          </a:p>
          <a:p>
            <a:pPr marL="0" indent="0">
              <a:spcBef>
                <a:spcPts val="100"/>
              </a:spcBef>
              <a:spcAft>
                <a:spcPts val="400"/>
              </a:spcAft>
              <a:buFont typeface="Arial"/>
              <a:buNone/>
              <a:defRPr/>
            </a:pPr>
            <a:r>
              <a:rPr lang="en-US">
                <a:cs typeface="Calibri"/>
              </a:rPr>
              <a:t>Students: </a:t>
            </a:r>
            <a:r>
              <a:rPr lang="en-US" i="1" dirty="0">
                <a:cs typeface="Calibri"/>
              </a:rPr>
              <a:t>‘T</a:t>
            </a:r>
            <a:r>
              <a:rPr lang="en-AU" sz="1200" i="1" kern="100" dirty="0">
                <a:effectLst/>
                <a:latin typeface="+mn-lt"/>
                <a:ea typeface="Aptos" panose="020B0004020202020204" pitchFamily="34" charset="0"/>
                <a:cs typeface="Times New Roman" panose="02020603050405020304" pitchFamily="18" charset="0"/>
              </a:rPr>
              <a:t>he </a:t>
            </a:r>
            <a:r>
              <a:rPr lang="en-AU" sz="1200" i="1" kern="100">
                <a:effectLst/>
                <a:latin typeface="+mn-lt"/>
                <a:ea typeface="Aptos" panose="020B0004020202020204" pitchFamily="34" charset="0"/>
                <a:cs typeface="Times New Roman" panose="02020603050405020304" pitchFamily="18" charset="0"/>
              </a:rPr>
              <a:t>most’</a:t>
            </a:r>
            <a:r>
              <a:rPr lang="en-US" i="1">
                <a:cs typeface="Calibri"/>
              </a:rPr>
              <a:t>.</a:t>
            </a:r>
            <a:endParaRPr lang="en-US" i="1">
              <a:cs typeface="+mn-cs"/>
            </a:endParaRPr>
          </a:p>
          <a:p>
            <a:pPr marL="0" indent="0">
              <a:spcBef>
                <a:spcPts val="100"/>
              </a:spcBef>
              <a:spcAft>
                <a:spcPts val="400"/>
              </a:spcAft>
              <a:buFont typeface="Arial"/>
              <a:buNone/>
              <a:defRPr/>
            </a:pPr>
            <a:r>
              <a:rPr lang="en-US">
                <a:cs typeface="+mn-cs"/>
              </a:rPr>
              <a:t>Say: </a:t>
            </a:r>
            <a:r>
              <a:rPr lang="en-AU" i="1">
                <a:cs typeface="Calibri" panose="020F0502020204030204"/>
              </a:rPr>
              <a:t>Your word is </a:t>
            </a:r>
            <a:r>
              <a:rPr lang="en-AU" b="1" i="1">
                <a:cs typeface="Calibri" panose="020F0502020204030204"/>
              </a:rPr>
              <a:t>cold</a:t>
            </a:r>
            <a:r>
              <a:rPr lang="en-AU" i="1">
                <a:cs typeface="Calibri" panose="020F0502020204030204"/>
              </a:rPr>
              <a:t>. Add the suffix.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a:t>
            </a:r>
            <a:r>
              <a:rPr lang="en-AU" b="1">
                <a:cs typeface="Calibri" panose="020F0502020204030204"/>
              </a:rPr>
              <a:t> </a:t>
            </a:r>
            <a:r>
              <a:rPr lang="en-AU" b="1" i="1">
                <a:cs typeface="Calibri" panose="020F0502020204030204"/>
              </a:rPr>
              <a:t>Coldest</a:t>
            </a:r>
            <a:r>
              <a:rPr lang="en-AU">
                <a:cs typeface="Calibri" panose="020F0502020204030204"/>
              </a:rPr>
              <a:t>.</a:t>
            </a:r>
            <a:endParaRPr lang="en-AU">
              <a:cs typeface="+mn-cs"/>
            </a:endParaRPr>
          </a:p>
          <a:p>
            <a:pPr marL="0" indent="0">
              <a:spcBef>
                <a:spcPts val="100"/>
              </a:spcBef>
              <a:spcAft>
                <a:spcPts val="400"/>
              </a:spcAft>
              <a:buFont typeface="Arial"/>
              <a:buNone/>
              <a:defRPr/>
            </a:pPr>
            <a:r>
              <a:rPr lang="en-AU">
                <a:cs typeface="+mn-cs"/>
              </a:rPr>
              <a:t>Ask: </a:t>
            </a:r>
            <a:r>
              <a:rPr lang="en-AU" i="1">
                <a:cs typeface="Calibri" panose="020F0502020204030204"/>
              </a:rPr>
              <a:t>What does it mean?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i="1" dirty="0">
                <a:cs typeface="Calibri" panose="020F0502020204030204"/>
              </a:rPr>
              <a:t>The</a:t>
            </a:r>
            <a:r>
              <a:rPr lang="en-AU" i="1">
                <a:cs typeface="Calibri" panose="020F0502020204030204"/>
              </a:rPr>
              <a:t> most cold’ compared to the rest.</a:t>
            </a:r>
            <a:endParaRPr lang="en-AU" i="1">
              <a:cs typeface="+mn-cs"/>
            </a:endParaRPr>
          </a:p>
          <a:p>
            <a:pPr marL="628650" lvl="1" indent="-171450">
              <a:spcBef>
                <a:spcPts val="100"/>
              </a:spcBef>
              <a:spcAft>
                <a:spcPts val="400"/>
              </a:spcAft>
              <a:buFont typeface="Arial" panose="020B0604020202020204" pitchFamily="34" charset="0"/>
              <a:buChar char="•"/>
            </a:pPr>
            <a:endParaRPr lang="en-AU">
              <a:cs typeface="Calibri"/>
            </a:endParaRPr>
          </a:p>
          <a:p>
            <a:pPr>
              <a:lnSpc>
                <a:spcPct val="115000"/>
              </a:lnSpc>
              <a:spcAft>
                <a:spcPts val="800"/>
              </a:spcAft>
            </a:pPr>
            <a:endParaRPr lang="en-AU" sz="1200" b="1" kern="100">
              <a:effectLst/>
              <a:latin typeface="+mn-lt"/>
              <a:ea typeface="Aptos" panose="020B0004020202020204" pitchFamily="34" charset="0"/>
              <a:cs typeface="Times New Roman" panose="02020603050405020304" pitchFamily="18" charset="0"/>
            </a:endParaRPr>
          </a:p>
          <a:p>
            <a:pPr>
              <a:spcBef>
                <a:spcPts val="100"/>
              </a:spcBef>
              <a:spcAft>
                <a:spcPts val="400"/>
              </a:spcAft>
              <a:defRPr/>
            </a:pPr>
            <a:endParaRPr lang="en-AU">
              <a:cs typeface="Calibri" panose="020F0502020204030204"/>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9060921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base words that students will add the </a:t>
            </a:r>
            <a:r>
              <a:rPr lang="en-US" b="1" dirty="0">
                <a:latin typeface="+mn-lt"/>
              </a:rPr>
              <a:t>-</a:t>
            </a:r>
            <a:r>
              <a:rPr lang="en-US" b="1" dirty="0" err="1">
                <a:latin typeface="+mn-lt"/>
              </a:rPr>
              <a:t>est</a:t>
            </a:r>
            <a:r>
              <a:rPr lang="en-US" dirty="0">
                <a:latin typeface="+mn-lt"/>
              </a:rPr>
              <a:t> suffix to: </a:t>
            </a:r>
            <a:r>
              <a:rPr lang="en-US" b="1" dirty="0">
                <a:latin typeface="+mn-lt"/>
              </a:rPr>
              <a:t>quiet</a:t>
            </a:r>
            <a:r>
              <a:rPr lang="en-US" b="0" dirty="0">
                <a:latin typeface="+mn-lt"/>
              </a:rPr>
              <a:t>,</a:t>
            </a:r>
            <a:r>
              <a:rPr lang="en-US" b="1" dirty="0">
                <a:latin typeface="+mn-lt"/>
              </a:rPr>
              <a:t> dim</a:t>
            </a:r>
            <a:r>
              <a:rPr lang="en-US" b="0" dirty="0">
                <a:latin typeface="+mn-lt"/>
              </a:rPr>
              <a:t>,</a:t>
            </a:r>
            <a:r>
              <a:rPr lang="en-US" b="1" dirty="0">
                <a:latin typeface="+mn-lt"/>
              </a:rPr>
              <a:t> wide</a:t>
            </a:r>
            <a:r>
              <a:rPr lang="en-US" dirty="0">
                <a:latin typeface="+mn-lt"/>
              </a:rPr>
              <a:t>.</a:t>
            </a: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Have students start with the word </a:t>
            </a:r>
            <a:r>
              <a:rPr lang="en-AU" sz="1200" b="1" dirty="0">
                <a:solidFill>
                  <a:srgbClr val="404040"/>
                </a:solidFill>
                <a:effectLst/>
                <a:latin typeface="+mn-lt"/>
                <a:ea typeface="Calibri" panose="020F0502020204030204" pitchFamily="34" charset="0"/>
                <a:cs typeface="Times New Roman" panose="02020603050405020304" pitchFamily="18" charset="0"/>
              </a:rPr>
              <a:t>quiet</a:t>
            </a:r>
            <a:r>
              <a:rPr lang="en-AU" sz="1200" dirty="0">
                <a:solidFill>
                  <a:srgbClr val="404040"/>
                </a:solidFill>
                <a:effectLst/>
                <a:latin typeface="+mn-lt"/>
                <a:ea typeface="Calibri" panose="020F0502020204030204" pitchFamily="34" charset="0"/>
                <a:cs typeface="Times New Roman" panose="02020603050405020304" pitchFamily="18" charset="0"/>
              </a:rPr>
              <a:t>. 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write the base word </a:t>
            </a:r>
            <a:r>
              <a:rPr lang="en-AU" sz="1200" dirty="0">
                <a:effectLst/>
                <a:latin typeface="+mn-lt"/>
                <a:ea typeface="Times New Roman" panose="02020603050405020304" pitchFamily="18" charset="0"/>
                <a:cs typeface="Calibri"/>
              </a:rPr>
              <a:t>on their </a:t>
            </a:r>
            <a:r>
              <a:rPr lang="en-AU" sz="1200" dirty="0">
                <a:latin typeface="+mn-lt"/>
                <a:ea typeface="Times New Roman" panose="02020603050405020304" pitchFamily="18" charset="0"/>
                <a:cs typeface="Calibri"/>
              </a:rPr>
              <a:t>mini-whiteboard</a:t>
            </a:r>
            <a:r>
              <a:rPr lang="en-AU" sz="1200" dirty="0">
                <a:effectLst/>
                <a:latin typeface="+mn-lt"/>
                <a:ea typeface="Times New Roman" panose="02020603050405020304" pitchFamily="18" charset="0"/>
                <a:cs typeface="Calibri"/>
              </a:rPr>
              <a:t> or on a piece of paper</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add the </a:t>
            </a:r>
            <a:r>
              <a:rPr lang="en-AU" sz="1200" b="1" dirty="0">
                <a:solidFill>
                  <a:srgbClr val="404040"/>
                </a:solidFill>
                <a:effectLst/>
                <a:latin typeface="+mn-lt"/>
                <a:ea typeface="Calibri" panose="020F0502020204030204" pitchFamily="34" charset="0"/>
                <a:cs typeface="Times New Roman" panose="02020603050405020304" pitchFamily="18" charset="0"/>
              </a:rPr>
              <a:t>-</a:t>
            </a:r>
            <a:r>
              <a:rPr lang="en-AU" sz="1200" b="1" dirty="0" err="1">
                <a:solidFill>
                  <a:srgbClr val="404040"/>
                </a:solidFill>
                <a:effectLst/>
                <a:latin typeface="+mn-lt"/>
                <a:ea typeface="Calibri" panose="020F0502020204030204" pitchFamily="34" charset="0"/>
                <a:cs typeface="Times New Roman" panose="02020603050405020304" pitchFamily="18" charset="0"/>
              </a:rPr>
              <a:t>est</a:t>
            </a:r>
            <a:r>
              <a:rPr lang="en-AU" sz="1200" b="1" dirty="0">
                <a:solidFill>
                  <a:srgbClr val="404040"/>
                </a:solidFill>
                <a:effectLst/>
                <a:latin typeface="+mn-lt"/>
                <a:ea typeface="Calibri" panose="020F0502020204030204" pitchFamily="34" charset="0"/>
                <a:cs typeface="Times New Roman" panose="02020603050405020304" pitchFamily="18" charset="0"/>
              </a:rPr>
              <a:t> suffix</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171450" lvl="0" indent="-171450">
              <a:spcBef>
                <a:spcPts val="100"/>
              </a:spcBef>
              <a:spcAft>
                <a:spcPts val="400"/>
              </a:spcAft>
              <a:buClr>
                <a:srgbClr val="4656AD"/>
              </a:buClr>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explain the meaning of the word when the </a:t>
            </a:r>
            <a:r>
              <a:rPr lang="en-AU" sz="1200" b="1" dirty="0">
                <a:solidFill>
                  <a:srgbClr val="404040"/>
                </a:solidFill>
                <a:effectLst/>
                <a:latin typeface="+mn-lt"/>
                <a:ea typeface="Calibri" panose="020F0502020204030204" pitchFamily="34" charset="0"/>
                <a:cs typeface="Times New Roman" panose="02020603050405020304" pitchFamily="18" charset="0"/>
              </a:rPr>
              <a:t>-</a:t>
            </a:r>
            <a:r>
              <a:rPr lang="en-AU" sz="1200" b="1" dirty="0" err="1">
                <a:solidFill>
                  <a:srgbClr val="404040"/>
                </a:solidFill>
                <a:effectLst/>
                <a:latin typeface="+mn-lt"/>
                <a:ea typeface="Calibri" panose="020F0502020204030204" pitchFamily="34" charset="0"/>
                <a:cs typeface="Times New Roman" panose="02020603050405020304" pitchFamily="18" charset="0"/>
              </a:rPr>
              <a:t>est</a:t>
            </a:r>
            <a:r>
              <a:rPr lang="en-AU" sz="1200" b="1" dirty="0">
                <a:solidFill>
                  <a:srgbClr val="404040"/>
                </a:solidFill>
                <a:effectLst/>
                <a:latin typeface="+mn-lt"/>
                <a:ea typeface="Calibri" panose="020F0502020204030204" pitchFamily="34" charset="0"/>
                <a:cs typeface="Times New Roman" panose="02020603050405020304" pitchFamily="18" charset="0"/>
              </a:rPr>
              <a:t> suffix </a:t>
            </a:r>
            <a:r>
              <a:rPr lang="en-AU" sz="1200" dirty="0">
                <a:solidFill>
                  <a:srgbClr val="404040"/>
                </a:solidFill>
                <a:effectLst/>
                <a:latin typeface="+mn-lt"/>
                <a:ea typeface="Calibri" panose="020F0502020204030204" pitchFamily="34" charset="0"/>
                <a:cs typeface="Times New Roman" panose="02020603050405020304" pitchFamily="18" charset="0"/>
              </a:rPr>
              <a:t>is added</a:t>
            </a:r>
          </a:p>
          <a:p>
            <a:pPr marL="171450" lvl="0" indent="-171450">
              <a:spcBef>
                <a:spcPts val="100"/>
              </a:spcBef>
              <a:spcAft>
                <a:spcPts val="400"/>
              </a:spcAft>
              <a:buClr>
                <a:srgbClr val="4656AD"/>
              </a:buClr>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place their </a:t>
            </a:r>
            <a:r>
              <a:rPr lang="en-AU" sz="1200" dirty="0">
                <a:latin typeface="+mn-lt"/>
                <a:ea typeface="Times New Roman" panose="02020603050405020304" pitchFamily="18" charset="0"/>
                <a:cs typeface="Calibri"/>
              </a:rPr>
              <a:t>mini-whiteboard </a:t>
            </a:r>
            <a:r>
              <a:rPr lang="en-AU" sz="1200" dirty="0">
                <a:solidFill>
                  <a:srgbClr val="404040"/>
                </a:solidFill>
                <a:effectLst/>
                <a:latin typeface="+mn-lt"/>
                <a:ea typeface="Calibri" panose="020F0502020204030204" pitchFamily="34" charset="0"/>
                <a:cs typeface="Times New Roman" panose="02020603050405020304" pitchFamily="18" charset="0"/>
              </a:rPr>
              <a:t>underneath their chin for you to check.</a:t>
            </a:r>
          </a:p>
          <a:p>
            <a:endParaRPr lang="en-US" sz="1200" dirty="0">
              <a:effectLst/>
              <a:latin typeface="+mn-lt"/>
              <a:ea typeface="Calibri" panose="020F0502020204030204" pitchFamily="34" charset="0"/>
              <a:cs typeface="Times New Roman" panose="02020603050405020304" pitchFamily="18" charset="0"/>
            </a:endParaRPr>
          </a:p>
          <a:p>
            <a:pPr marL="0" indent="0">
              <a:spcBef>
                <a:spcPts val="100"/>
              </a:spcBef>
              <a:spcAft>
                <a:spcPts val="400"/>
              </a:spcAft>
              <a:buFont typeface="Arial"/>
              <a:buNone/>
            </a:pPr>
            <a:r>
              <a:rPr lang="en-AU" dirty="0">
                <a:latin typeface="+mn-lt"/>
                <a:cs typeface="Calibri"/>
              </a:rPr>
              <a:t>Repeat with the base words: </a:t>
            </a:r>
            <a:r>
              <a:rPr lang="en-AU" b="1" dirty="0">
                <a:latin typeface="+mn-lt"/>
                <a:cs typeface="Calibri"/>
              </a:rPr>
              <a:t>dim </a:t>
            </a:r>
            <a:r>
              <a:rPr lang="en-AU" sz="1200" b="1" dirty="0">
                <a:latin typeface="+mn-lt"/>
                <a:cs typeface="Calibri"/>
              </a:rPr>
              <a:t>–</a:t>
            </a:r>
            <a:r>
              <a:rPr lang="en-AU" b="1" dirty="0">
                <a:latin typeface="+mn-lt"/>
                <a:cs typeface="Calibri"/>
              </a:rPr>
              <a:t> dimmest </a:t>
            </a:r>
            <a:r>
              <a:rPr lang="en-AU" b="0" dirty="0">
                <a:latin typeface="+mn-lt"/>
                <a:cs typeface="Calibri"/>
              </a:rPr>
              <a:t>and </a:t>
            </a:r>
            <a:r>
              <a:rPr lang="en-AU" b="1" dirty="0">
                <a:latin typeface="+mn-lt"/>
                <a:cs typeface="Calibri"/>
              </a:rPr>
              <a:t>wide </a:t>
            </a:r>
            <a:r>
              <a:rPr lang="en-AU" sz="1200" b="1" dirty="0">
                <a:latin typeface="+mn-lt"/>
                <a:cs typeface="Calibri"/>
              </a:rPr>
              <a:t>–</a:t>
            </a:r>
            <a:r>
              <a:rPr lang="en-AU" b="1" dirty="0">
                <a:latin typeface="+mn-lt"/>
                <a:cs typeface="Calibri"/>
              </a:rPr>
              <a:t> widest</a:t>
            </a:r>
            <a:r>
              <a:rPr lang="en-AU" dirty="0">
                <a:latin typeface="+mn-lt"/>
                <a:cs typeface="Calibri"/>
              </a:rPr>
              <a:t>.</a:t>
            </a:r>
          </a:p>
          <a:p>
            <a:pPr marL="0" indent="0">
              <a:spcBef>
                <a:spcPts val="100"/>
              </a:spcBef>
              <a:spcAft>
                <a:spcPts val="400"/>
              </a:spcAft>
              <a:buFont typeface="Arial"/>
              <a:buNone/>
            </a:pPr>
            <a:endParaRPr lang="en-AU" dirty="0">
              <a:latin typeface="+mn-lt"/>
              <a:cs typeface="Calibri"/>
            </a:endParaRPr>
          </a:p>
          <a:p>
            <a:pPr marL="0" indent="0">
              <a:spcBef>
                <a:spcPts val="100"/>
              </a:spcBef>
              <a:spcAft>
                <a:spcPts val="400"/>
              </a:spcAft>
              <a:buFont typeface="Arial"/>
              <a:buNone/>
            </a:pPr>
            <a:r>
              <a:rPr lang="en-AU" dirty="0">
                <a:latin typeface="+mn-lt"/>
                <a:cs typeface="Calibri"/>
              </a:rPr>
              <a:t>You may also ask students to use one of the superlatives in a sentence to further probe their understanding. </a:t>
            </a:r>
          </a:p>
          <a:p>
            <a:pPr marL="0" indent="0">
              <a:spcBef>
                <a:spcPts val="100"/>
              </a:spcBef>
              <a:spcAft>
                <a:spcPts val="400"/>
              </a:spcAft>
              <a:buFont typeface="Arial"/>
              <a:buNone/>
            </a:pPr>
            <a:endParaRPr lang="en-AU" dirty="0">
              <a:latin typeface="+mn-lt"/>
              <a:cs typeface="Calibri"/>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endParaRPr lang="en-US" dirty="0">
              <a:latin typeface="+mn-lt"/>
            </a:endParaRPr>
          </a:p>
          <a:p>
            <a:pPr marL="0" indent="0">
              <a:spcBef>
                <a:spcPts val="100"/>
              </a:spcBef>
              <a:spcAft>
                <a:spcPts val="400"/>
              </a:spcAft>
              <a:buFont typeface="Arial"/>
              <a:buNone/>
            </a:pPr>
            <a:endParaRPr lang="en-AU" dirty="0">
              <a:latin typeface="+mn-lt"/>
              <a:cs typeface="Calibri"/>
            </a:endParaRPr>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100"/>
              </a:spcBef>
              <a:spcAft>
                <a:spcPts val="400"/>
              </a:spcAft>
              <a:buFont typeface="Arial"/>
              <a:buNone/>
            </a:pPr>
            <a:r>
              <a:rPr lang="en-US" b="1"/>
              <a:t>You do</a:t>
            </a:r>
          </a:p>
          <a:p>
            <a:pPr marL="0" indent="0">
              <a:spcBef>
                <a:spcPts val="100"/>
              </a:spcBef>
              <a:spcAft>
                <a:spcPts val="400"/>
              </a:spcAft>
              <a:buFont typeface="Arial"/>
              <a:buNone/>
            </a:pPr>
            <a:endParaRPr lang="en-US"/>
          </a:p>
          <a:p>
            <a:pPr marL="0" indent="0">
              <a:spcBef>
                <a:spcPts val="100"/>
              </a:spcBef>
              <a:spcAft>
                <a:spcPts val="400"/>
              </a:spcAft>
              <a:buFont typeface="Arial"/>
              <a:buNone/>
            </a:pPr>
            <a:r>
              <a:rPr lang="en-US"/>
              <a:t>Students</a:t>
            </a:r>
            <a:r>
              <a:rPr lang="en-US" b="0"/>
              <a:t> who </a:t>
            </a:r>
            <a:r>
              <a:rPr lang="en-US"/>
              <a:t>need further instruction (</a:t>
            </a:r>
            <a:r>
              <a:rPr lang="en-US" b="0"/>
              <a:t>identified during the ‘check for understanding’ phase of the lesson</a:t>
            </a:r>
            <a:r>
              <a:rPr lang="en-US"/>
              <a:t>)</a:t>
            </a:r>
            <a:r>
              <a:rPr lang="en-US" b="0"/>
              <a:t> stay with the teacher for small-group targeted instruction.</a:t>
            </a:r>
            <a:endParaRPr lang="en-US">
              <a:cs typeface="Calibri" panose="020F0502020204030204"/>
            </a:endParaRPr>
          </a:p>
          <a:p>
            <a:pPr marL="0" indent="0">
              <a:spcBef>
                <a:spcPts val="100"/>
              </a:spcBef>
              <a:spcAft>
                <a:spcPts val="400"/>
              </a:spcAft>
              <a:buFont typeface="Arial"/>
              <a:buNone/>
            </a:pPr>
            <a:endParaRPr lang="en-US" b="0"/>
          </a:p>
          <a:p>
            <a:pPr marL="0" indent="0">
              <a:spcBef>
                <a:spcPts val="100"/>
              </a:spcBef>
              <a:spcAft>
                <a:spcPts val="400"/>
              </a:spcAft>
              <a:buFont typeface="Arial"/>
              <a:buNone/>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i="0">
                <a:effectLst/>
                <a:latin typeface="+mn-lt"/>
                <a:ea typeface="Aptos" panose="020B0004020202020204" pitchFamily="34" charset="0"/>
                <a:cs typeface="Aptos" panose="020B0004020202020204" pitchFamily="34" charset="0"/>
              </a:rPr>
              <a:t>Now that you have finished teaching Phase 18, you can support student fluency using the Phase 18 decodable resources, which contain letter</a:t>
            </a:r>
            <a:r>
              <a:rPr lang="en-AU" sz="1200">
                <a:latin typeface="+mn-lt"/>
              </a:rPr>
              <a:t>–</a:t>
            </a:r>
            <a:r>
              <a:rPr lang="en-AU" sz="1200" i="0">
                <a:effectLst/>
                <a:latin typeface="+mn-lt"/>
                <a:ea typeface="Aptos" panose="020B0004020202020204" pitchFamily="34" charset="0"/>
                <a:cs typeface="Aptos" panose="020B0004020202020204" pitchFamily="34" charset="0"/>
              </a:rPr>
              <a:t>sound correspondences, decodable words and decodable sentences.</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26545455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j-lt"/>
              </a:rPr>
              <a:t>Review</a:t>
            </a:r>
          </a:p>
          <a:p>
            <a:endParaRPr lang="en-US" sz="1200" b="0">
              <a:latin typeface="+mj-lt"/>
            </a:endParaRPr>
          </a:p>
          <a:p>
            <a:r>
              <a:rPr lang="en-US" sz="1200" b="0">
                <a:latin typeface="+mj-lt"/>
              </a:rPr>
              <a:t>The review of this letter</a:t>
            </a:r>
            <a:r>
              <a:rPr lang="en-AU" sz="1200">
                <a:latin typeface="+mj-lt"/>
              </a:rPr>
              <a:t>–</a:t>
            </a:r>
            <a:r>
              <a:rPr lang="en-US" sz="1200" b="0">
                <a:latin typeface="+mj-lt"/>
              </a:rPr>
              <a:t>sound correspondence focuses on the taught sounds as well as the spelling </a:t>
            </a:r>
            <a:r>
              <a:rPr lang="en-US" sz="1200" b="0" err="1">
                <a:latin typeface="+mj-lt"/>
              </a:rPr>
              <a:t>generalisation</a:t>
            </a:r>
            <a:r>
              <a:rPr lang="en-US" sz="1200" b="0">
                <a:latin typeface="+mj-lt"/>
              </a:rPr>
              <a:t> for their use.</a:t>
            </a:r>
          </a:p>
          <a:p>
            <a:endParaRPr lang="en-US" sz="1200" b="0">
              <a:latin typeface="+mj-lt"/>
            </a:endParaRPr>
          </a:p>
          <a:p>
            <a:pPr marL="171450" indent="-171450">
              <a:buFont typeface="Arial" panose="020B0604020202020204" pitchFamily="34" charset="0"/>
              <a:buChar char="•"/>
            </a:pPr>
            <a:r>
              <a:rPr lang="en-US" sz="1200" b="0">
                <a:latin typeface="+mj-lt"/>
              </a:rPr>
              <a:t>Point to the </a:t>
            </a:r>
            <a:r>
              <a:rPr lang="en-US" sz="1200" b="1" err="1">
                <a:latin typeface="+mj-lt"/>
              </a:rPr>
              <a:t>ey</a:t>
            </a:r>
            <a:r>
              <a:rPr lang="en-US" sz="1200" b="0">
                <a:latin typeface="+mj-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j-lt"/>
              </a:rPr>
              <a:t>Prompt students to say the mnemonic phrase, </a:t>
            </a:r>
            <a:r>
              <a:rPr lang="en-US" sz="1200" b="1">
                <a:latin typeface="+mj-lt"/>
              </a:rPr>
              <a:t>That monk</a:t>
            </a:r>
            <a:r>
              <a:rPr lang="en-US" sz="1200" b="1" u="sng">
                <a:latin typeface="+mj-lt"/>
              </a:rPr>
              <a:t>ey</a:t>
            </a:r>
            <a:r>
              <a:rPr lang="en-US" sz="1200" b="1">
                <a:latin typeface="+mj-lt"/>
              </a:rPr>
              <a:t> is gr</a:t>
            </a:r>
            <a:r>
              <a:rPr lang="en-US" sz="1200" b="1" u="sng">
                <a:latin typeface="+mj-lt"/>
              </a:rPr>
              <a:t>ey</a:t>
            </a:r>
            <a:r>
              <a:rPr lang="en-US" sz="1200" b="1">
                <a:latin typeface="+mj-lt"/>
              </a:rPr>
              <a:t>!</a:t>
            </a:r>
          </a:p>
          <a:p>
            <a:pPr marL="171450" indent="-171450">
              <a:buFont typeface="Arial" panose="020B0604020202020204" pitchFamily="34" charset="0"/>
              <a:buChar char="•"/>
            </a:pPr>
            <a:r>
              <a:rPr lang="en-US" sz="1200" b="0">
                <a:latin typeface="+mj-lt"/>
              </a:rPr>
              <a:t>Prompt students to review the </a:t>
            </a:r>
            <a:r>
              <a:rPr lang="en-US" sz="1200" b="0" err="1">
                <a:latin typeface="+mj-lt"/>
              </a:rPr>
              <a:t>generalisation</a:t>
            </a:r>
            <a:r>
              <a:rPr lang="en-US" sz="1200" b="0">
                <a:latin typeface="+mj-lt"/>
              </a:rPr>
              <a:t> for the sounds </a:t>
            </a:r>
            <a:r>
              <a:rPr lang="en-US" sz="1200" b="1" err="1">
                <a:latin typeface="+mj-lt"/>
              </a:rPr>
              <a:t>ey</a:t>
            </a:r>
            <a:r>
              <a:rPr lang="en-US" sz="1200" b="0">
                <a:latin typeface="+mj-lt"/>
              </a:rPr>
              <a:t> can say: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latin typeface="+mn-lt"/>
                <a:ea typeface="Calibri" panose="020F0502020204030204" pitchFamily="34" charset="0"/>
                <a:cs typeface="Arial" panose="020B0604020202020204" pitchFamily="34" charset="0"/>
              </a:rPr>
              <a:t>most common (especially in two-syllable words): </a:t>
            </a:r>
            <a:r>
              <a:rPr lang="en-US" sz="1200" b="1" i="0" err="1">
                <a:latin typeface="+mn-lt"/>
                <a:ea typeface="Calibri" panose="020F0502020204030204" pitchFamily="34" charset="0"/>
                <a:cs typeface="Arial" panose="020B0604020202020204" pitchFamily="34" charset="0"/>
              </a:rPr>
              <a:t>ey</a:t>
            </a:r>
            <a:r>
              <a:rPr lang="en-US" sz="1200" b="1" i="0">
                <a:latin typeface="+mn-lt"/>
                <a:ea typeface="Calibri" panose="020F0502020204030204" pitchFamily="34" charset="0"/>
                <a:cs typeface="Arial" panose="020B0604020202020204" pitchFamily="34" charset="0"/>
              </a:rPr>
              <a:t> </a:t>
            </a:r>
            <a:r>
              <a:rPr lang="en-US" sz="1200" b="0" i="0">
                <a:latin typeface="+mn-lt"/>
                <a:ea typeface="Calibri" panose="020F0502020204030204" pitchFamily="34" charset="0"/>
                <a:cs typeface="Arial" panose="020B0604020202020204" pitchFamily="34" charset="0"/>
              </a:rPr>
              <a:t>says </a:t>
            </a:r>
            <a:r>
              <a:rPr lang="en-US" sz="1200" b="0" i="0">
                <a:latin typeface="+mn-lt"/>
              </a:rPr>
              <a:t>/</a:t>
            </a:r>
            <a:r>
              <a:rPr lang="en-AU" sz="1200" i="0" kern="1200">
                <a:effectLst/>
                <a:latin typeface="+mn-lt"/>
                <a:ea typeface="Times New Roman" panose="02020603050405020304" pitchFamily="18" charset="0"/>
              </a:rPr>
              <a:t>ē</a:t>
            </a:r>
            <a:r>
              <a:rPr lang="en-US" sz="1200" b="0" i="0">
                <a:latin typeface="+mn-lt"/>
                <a:ea typeface="Calibri" panose="020F0502020204030204" pitchFamily="34" charset="0"/>
                <a:cs typeface="Calibri" panose="020F0502020204030204" pitchFamily="34" charset="0"/>
              </a:rPr>
              <a:t>/</a:t>
            </a:r>
            <a:r>
              <a:rPr lang="en-AU" sz="1200" i="0" kern="1200">
                <a:effectLst/>
                <a:latin typeface="+mn-lt"/>
                <a:ea typeface="Calibri" panose="020F0502020204030204" pitchFamily="34" charset="0"/>
                <a:cs typeface="Calibri" panose="020F0502020204030204" pitchFamily="34" charset="0"/>
              </a:rPr>
              <a:t> as in </a:t>
            </a:r>
            <a:r>
              <a:rPr lang="en-AU" sz="1200" b="1" i="0" kern="1200">
                <a:effectLst/>
                <a:latin typeface="+mn-lt"/>
                <a:ea typeface="Calibri" panose="020F0502020204030204" pitchFamily="34" charset="0"/>
                <a:cs typeface="Calibri" panose="020F0502020204030204" pitchFamily="34" charset="0"/>
              </a:rPr>
              <a:t>monkey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latin typeface="+mn-lt"/>
                <a:ea typeface="Calibri" panose="020F0502020204030204" pitchFamily="34" charset="0"/>
                <a:cs typeface="Arial" panose="020B0604020202020204" pitchFamily="34" charset="0"/>
              </a:rPr>
              <a:t>less common (and mostly in one-syllable words):</a:t>
            </a:r>
            <a:r>
              <a:rPr lang="en-US" sz="1200" b="1" i="0">
                <a:latin typeface="+mn-lt"/>
                <a:ea typeface="Calibri" panose="020F0502020204030204" pitchFamily="34" charset="0"/>
                <a:cs typeface="Arial" panose="020B0604020202020204" pitchFamily="34" charset="0"/>
              </a:rPr>
              <a:t> </a:t>
            </a:r>
            <a:r>
              <a:rPr lang="en-US" sz="1200" b="1" i="0" err="1">
                <a:latin typeface="+mn-lt"/>
                <a:ea typeface="Calibri" panose="020F0502020204030204" pitchFamily="34" charset="0"/>
                <a:cs typeface="Arial" panose="020B0604020202020204" pitchFamily="34" charset="0"/>
              </a:rPr>
              <a:t>ey</a:t>
            </a:r>
            <a:r>
              <a:rPr lang="en-US" sz="1200" b="1" i="0">
                <a:latin typeface="+mn-lt"/>
                <a:ea typeface="Calibri" panose="020F0502020204030204" pitchFamily="34" charset="0"/>
                <a:cs typeface="Arial" panose="020B0604020202020204" pitchFamily="34" charset="0"/>
              </a:rPr>
              <a:t> </a:t>
            </a:r>
            <a:r>
              <a:rPr lang="en-US" sz="1200" b="0" i="0">
                <a:latin typeface="+mn-lt"/>
                <a:ea typeface="Calibri" panose="020F0502020204030204" pitchFamily="34" charset="0"/>
                <a:cs typeface="Arial" panose="020B0604020202020204" pitchFamily="34" charset="0"/>
              </a:rPr>
              <a:t>says </a:t>
            </a:r>
            <a:r>
              <a:rPr lang="en-AU" sz="1200" i="0" kern="1200">
                <a:effectLst/>
                <a:latin typeface="+mn-lt"/>
                <a:ea typeface="Times New Roman" panose="02020603050405020304" pitchFamily="18" charset="0"/>
              </a:rPr>
              <a:t>/ā</a:t>
            </a:r>
            <a:r>
              <a:rPr lang="en-AU" sz="1200" i="0" kern="1200">
                <a:effectLst/>
                <a:latin typeface="+mn-lt"/>
                <a:ea typeface="Calibri" panose="020F0502020204030204" pitchFamily="34" charset="0"/>
                <a:cs typeface="Calibri" panose="020F0502020204030204" pitchFamily="34" charset="0"/>
              </a:rPr>
              <a:t>/ as in </a:t>
            </a:r>
            <a:r>
              <a:rPr lang="en-AU" sz="1200" b="1" i="0" kern="1200">
                <a:effectLst/>
                <a:latin typeface="+mn-lt"/>
                <a:ea typeface="Calibri" panose="020F0502020204030204" pitchFamily="34" charset="0"/>
                <a:cs typeface="Calibri" panose="020F0502020204030204" pitchFamily="34" charset="0"/>
              </a:rPr>
              <a:t>grey</a:t>
            </a:r>
            <a:r>
              <a:rPr lang="en-US" sz="1200" b="0" kern="1200" dirty="0">
                <a:solidFill>
                  <a:schemeClr val="tx1"/>
                </a:solidFill>
                <a:latin typeface="+mn-lt"/>
                <a:ea typeface="+mn-ea"/>
                <a:cs typeface="+mn-cs"/>
              </a:rPr>
              <a:t>.</a:t>
            </a:r>
            <a:endParaRPr lang="en-AU" sz="1200" b="0" i="0" kern="1200">
              <a:effectLst/>
              <a:latin typeface="+mn-lt"/>
              <a:ea typeface="Calibri" panose="020F0502020204030204" pitchFamily="34" charset="0"/>
              <a:cs typeface="Calibri" panose="020F0502020204030204" pitchFamily="34" charset="0"/>
            </a:endParaRPr>
          </a:p>
          <a:p>
            <a:pPr marL="171450" indent="-171450">
              <a:buFont typeface="Arial" panose="020B0604020202020204" pitchFamily="34" charset="0"/>
              <a:buChar char="•"/>
            </a:pPr>
            <a:endParaRPr lang="en-US" sz="1200" b="0">
              <a:latin typeface="+mj-lt"/>
            </a:endParaRPr>
          </a:p>
          <a:p>
            <a:pPr marL="0" indent="0">
              <a:buFont typeface="Arial" panose="020B0604020202020204" pitchFamily="34" charset="0"/>
              <a:buNone/>
            </a:pPr>
            <a:r>
              <a:rPr lang="en-US" sz="1200" b="0">
                <a:latin typeface="+mj-lt"/>
              </a:rPr>
              <a:t>Remind students that the order of the sounds made by </a:t>
            </a:r>
            <a:r>
              <a:rPr lang="en-US" sz="1200" b="1" err="1">
                <a:latin typeface="+mj-lt"/>
              </a:rPr>
              <a:t>ey</a:t>
            </a:r>
            <a:r>
              <a:rPr lang="en-US" sz="1200" b="1">
                <a:latin typeface="+mj-lt"/>
              </a:rPr>
              <a:t> </a:t>
            </a:r>
            <a:r>
              <a:rPr lang="en-US" sz="1200" b="0">
                <a:latin typeface="+mj-lt"/>
              </a:rPr>
              <a:t>in the mnemonic phrase is the same as the order of how common they are. </a:t>
            </a:r>
          </a:p>
          <a:p>
            <a:pPr marL="628650" lvl="1" indent="-171450">
              <a:buFont typeface="Arial" panose="020B0604020202020204" pitchFamily="34" charset="0"/>
              <a:buChar char="•"/>
            </a:pPr>
            <a:endParaRPr lang="en-US" sz="1200" b="1">
              <a:latin typeface="+mj-lt"/>
            </a:endParaRPr>
          </a:p>
          <a:p>
            <a:r>
              <a:rPr lang="en-US" sz="1200" b="1">
                <a:latin typeface="+mj-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mj-lt"/>
              </a:rPr>
              <a:t>If any students do not know a sound or say the wrong sound, provide corrective feedback and modelling. </a:t>
            </a:r>
            <a:r>
              <a:rPr lang="en-US" sz="1200">
                <a:latin typeface="+mj-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a:latin typeface="+mj-lt"/>
              </a:rPr>
              <a:t>Note: Y</a:t>
            </a:r>
            <a:r>
              <a:rPr lang="en-AU" sz="1200">
                <a:latin typeface="+mj-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22303554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32255011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spelling in random order. As you point, students say the sound that has been taught.</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kern="1200" dirty="0" err="1">
                <a:effectLst/>
                <a:latin typeface="+mn-lt"/>
              </a:rPr>
              <a:t>kn</a:t>
            </a:r>
            <a:r>
              <a:rPr lang="en-AU" sz="1200" b="0" kern="1200" dirty="0">
                <a:effectLst/>
                <a:latin typeface="+mn-lt"/>
              </a:rPr>
              <a:t> says /n/ (as in </a:t>
            </a:r>
            <a:r>
              <a:rPr lang="en-AU" sz="1200" b="1" kern="1200" dirty="0">
                <a:effectLst/>
                <a:latin typeface="+mn-lt"/>
              </a:rPr>
              <a:t>knife</a:t>
            </a:r>
            <a:r>
              <a:rPr lang="en-AU" sz="1200" b="0" kern="1200" dirty="0">
                <a:effectLst/>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kern="1200" dirty="0" err="1">
                <a:effectLst/>
                <a:latin typeface="+mn-lt"/>
              </a:rPr>
              <a:t>oe</a:t>
            </a:r>
            <a:r>
              <a:rPr lang="en-AU" sz="1200" b="0" kern="1200" dirty="0">
                <a:effectLst/>
                <a:latin typeface="+mn-lt"/>
              </a:rPr>
              <a:t> says /ō/ (as in </a:t>
            </a:r>
            <a:r>
              <a:rPr lang="en-AU" sz="1200" b="1" kern="1200" dirty="0">
                <a:effectLst/>
                <a:latin typeface="+mn-lt"/>
              </a:rPr>
              <a:t>toe</a:t>
            </a:r>
            <a:r>
              <a:rPr lang="en-AU" sz="1200" b="0" kern="1200" dirty="0">
                <a:effectLst/>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kern="1200" dirty="0" err="1">
                <a:effectLst/>
                <a:latin typeface="+mn-lt"/>
              </a:rPr>
              <a:t>eigh</a:t>
            </a:r>
            <a:r>
              <a:rPr lang="en-AU" sz="1200" b="0" kern="1200" dirty="0">
                <a:effectLst/>
                <a:latin typeface="+mn-lt"/>
              </a:rPr>
              <a:t> says /ā/ (as in </a:t>
            </a:r>
            <a:r>
              <a:rPr lang="en-AU" sz="1200" b="1" kern="1200" dirty="0">
                <a:effectLst/>
                <a:latin typeface="+mn-lt"/>
              </a:rPr>
              <a:t>eight</a:t>
            </a:r>
            <a:r>
              <a:rPr lang="en-AU" sz="1200" b="0" kern="1200" dirty="0">
                <a:effectLst/>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15863289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a:effectLst/>
                <a:latin typeface="Aptos" panose="020B0004020202020204" pitchFamily="34" charset="0"/>
                <a:ea typeface="Aptos" panose="020B0004020202020204" pitchFamily="34" charset="0"/>
                <a:cs typeface="Times New Roman" panose="02020603050405020304" pitchFamily="18" charset="0"/>
              </a:rPr>
              <a:t>the digraph for /n/ </a:t>
            </a:r>
            <a:r>
              <a:rPr lang="en-AU" sz="1200" b="0" u="none" kern="100" dirty="0">
                <a:effectLst/>
                <a:latin typeface="Aptos" panose="020B0004020202020204" pitchFamily="34" charset="0"/>
                <a:ea typeface="Aptos" panose="020B0004020202020204" pitchFamily="34" charset="0"/>
                <a:cs typeface="Times New Roman" panose="02020603050405020304" pitchFamily="18" charset="0"/>
              </a:rPr>
              <a:t>as</a:t>
            </a:r>
            <a:r>
              <a:rPr lang="en-AU" sz="1200" b="0" u="none" kern="100">
                <a:effectLst/>
                <a:latin typeface="Aptos" panose="020B0004020202020204" pitchFamily="34" charset="0"/>
                <a:ea typeface="Aptos" panose="020B0004020202020204" pitchFamily="34" charset="0"/>
                <a:cs typeface="Times New Roman" panose="02020603050405020304" pitchFamily="18" charset="0"/>
              </a:rPr>
              <a:t> in</a:t>
            </a:r>
            <a:r>
              <a:rPr lang="en-AU" sz="1200" b="1" u="none" kern="100">
                <a:effectLst/>
                <a:latin typeface="Aptos" panose="020B0004020202020204" pitchFamily="34" charset="0"/>
                <a:ea typeface="Aptos" panose="020B0004020202020204" pitchFamily="34" charset="0"/>
                <a:cs typeface="Times New Roman" panose="02020603050405020304" pitchFamily="18" charset="0"/>
              </a:rPr>
              <a:t> knee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a:effectLst/>
                <a:latin typeface="Aptos" panose="020B0004020202020204" pitchFamily="34" charset="0"/>
                <a:ea typeface="Aptos" panose="020B0004020202020204" pitchFamily="34" charset="0"/>
                <a:cs typeface="Times New Roman" panose="02020603050405020304" pitchFamily="18" charset="0"/>
              </a:rPr>
              <a:t>the digraph for /ō/ as in </a:t>
            </a:r>
            <a:r>
              <a:rPr lang="en-AU" sz="1200" b="1" u="none" kern="100">
                <a:effectLst/>
                <a:latin typeface="Aptos" panose="020B0004020202020204" pitchFamily="34" charset="0"/>
                <a:ea typeface="Aptos" panose="020B0004020202020204" pitchFamily="34" charset="0"/>
                <a:cs typeface="Times New Roman" panose="02020603050405020304" pitchFamily="18" charset="0"/>
              </a:rPr>
              <a:t>toe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a:effectLst/>
                <a:latin typeface="Aptos" panose="020B0004020202020204" pitchFamily="34" charset="0"/>
                <a:ea typeface="Aptos" panose="020B0004020202020204" pitchFamily="34" charset="0"/>
                <a:cs typeface="Times New Roman" panose="02020603050405020304" pitchFamily="18" charset="0"/>
              </a:rPr>
              <a:t>the long /ā/ sound as in </a:t>
            </a:r>
            <a:r>
              <a:rPr lang="en-AU" sz="1200" b="1" u="none" kern="100">
                <a:effectLst/>
                <a:latin typeface="Aptos" panose="020B0004020202020204" pitchFamily="34" charset="0"/>
                <a:ea typeface="Aptos" panose="020B0004020202020204" pitchFamily="34" charset="0"/>
                <a:cs typeface="Times New Roman" panose="02020603050405020304" pitchFamily="18" charset="0"/>
              </a:rPr>
              <a:t>eight</a:t>
            </a:r>
            <a:r>
              <a:rPr lang="en-AU" sz="1200" b="0" u="none" kern="100">
                <a:effectLst/>
                <a:latin typeface="Aptos" panose="020B0004020202020204" pitchFamily="34" charset="0"/>
                <a:ea typeface="Aptos" panose="020B0004020202020204" pitchFamily="34" charset="0"/>
                <a:cs typeface="Times New Roman" panose="02020603050405020304" pitchFamily="18" charset="0"/>
              </a:rPr>
              <a:t>.</a:t>
            </a:r>
            <a:endParaRPr lang="en-US" sz="1200" b="1" u="none">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US" sz="1200" b="1">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0C256-C5E0-E563-E66C-AE3A0D57A6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103752-F20E-482B-A7C8-B4365AE2A2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71DFA7-37E8-125C-0B7A-DBBCCCE3E4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Have students read: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one-syllable words </a:t>
            </a:r>
            <a:r>
              <a:rPr lang="en-US" b="0" dirty="0">
                <a:latin typeface="+mn-lt"/>
              </a:rPr>
              <a:t>by</a:t>
            </a:r>
            <a:r>
              <a:rPr lang="en-US" b="1" dirty="0">
                <a:latin typeface="+mn-lt"/>
              </a:rPr>
              <a:t> </a:t>
            </a:r>
            <a:r>
              <a:rPr lang="en-US" dirty="0">
                <a:latin typeface="+mn-lt"/>
              </a:rPr>
              <a:t>saying each letter–sound correspondence then blending the sounds to read the word.</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multisyllabic </a:t>
            </a:r>
            <a:r>
              <a:rPr lang="en-US" b="0" dirty="0">
                <a:latin typeface="+mn-lt"/>
              </a:rPr>
              <a:t>or</a:t>
            </a:r>
            <a:r>
              <a:rPr lang="en-US" b="1" dirty="0">
                <a:latin typeface="+mn-lt"/>
              </a:rPr>
              <a:t> compound words </a:t>
            </a:r>
            <a:r>
              <a:rPr lang="en-US" b="0" dirty="0">
                <a:latin typeface="+mn-lt"/>
              </a:rPr>
              <a:t>by </a:t>
            </a:r>
            <a:r>
              <a:rPr lang="en-US" dirty="0">
                <a:latin typeface="+mn-lt"/>
              </a:rPr>
              <a:t>reading each syllable or base word before reading the whole word</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words with a suffix </a:t>
            </a:r>
            <a:r>
              <a:rPr lang="en-US" b="0" dirty="0">
                <a:latin typeface="+mn-lt"/>
              </a:rPr>
              <a:t>by</a:t>
            </a:r>
            <a:r>
              <a:rPr lang="en-US" b="1" dirty="0">
                <a:latin typeface="+mn-lt"/>
              </a:rPr>
              <a:t> </a:t>
            </a:r>
            <a:r>
              <a:rPr lang="en-US" b="0" dirty="0">
                <a:latin typeface="+mn-lt"/>
              </a:rPr>
              <a:t>reading the base word and then adding the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Y</a:t>
            </a:r>
            <a:r>
              <a:rPr lang="en-US" dirty="0">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Where it applies, you may ask students to identify the position of the target spelling/sound in the word. </a:t>
            </a:r>
          </a:p>
          <a:p>
            <a:endParaRPr lang="en-AU" dirty="0"/>
          </a:p>
        </p:txBody>
      </p:sp>
      <p:sp>
        <p:nvSpPr>
          <p:cNvPr id="4" name="Slide Number Placeholder 3">
            <a:extLst>
              <a:ext uri="{FF2B5EF4-FFF2-40B4-BE49-F238E27FC236}">
                <a16:creationId xmlns:a16="http://schemas.microsoft.com/office/drawing/2014/main" id="{71C53F0F-A4A5-FBFD-1256-E5335748494E}"/>
              </a:ext>
            </a:extLst>
          </p:cNvPr>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8661257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eight</a:t>
            </a:r>
            <a:r>
              <a:rPr lang="en-US" b="0" dirty="0"/>
              <a:t>,</a:t>
            </a:r>
            <a:r>
              <a:rPr lang="en-US" b="1"/>
              <a:t> hoe</a:t>
            </a:r>
            <a:r>
              <a:rPr lang="en-US" b="0" dirty="0"/>
              <a:t>,</a:t>
            </a:r>
            <a:r>
              <a:rPr lang="en-US" b="1"/>
              <a:t> donkey</a:t>
            </a:r>
            <a:r>
              <a:rPr lang="en-US" b="0" dirty="0"/>
              <a:t>,</a:t>
            </a:r>
            <a:r>
              <a:rPr lang="en-US" b="1"/>
              <a:t> knit</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sz="1200" kern="1200" dirty="0">
                <a:solidFill>
                  <a:schemeClr val="tx1"/>
                </a:solidFill>
                <a:effectLst/>
                <a:latin typeface="+mn-lt"/>
                <a:ea typeface="+mn-ea"/>
                <a:cs typeface="+mn-cs"/>
              </a:rPr>
              <a:t>Ask students to say the given word aloud then spell:</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one-syllable words </a:t>
            </a:r>
            <a:r>
              <a:rPr lang="en-US" sz="1200" kern="1200" dirty="0">
                <a:solidFill>
                  <a:schemeClr val="tx1"/>
                </a:solidFill>
                <a:effectLst/>
                <a:latin typeface="+mn-lt"/>
                <a:ea typeface="+mn-ea"/>
                <a:cs typeface="+mn-cs"/>
              </a:rPr>
              <a:t>by saying the single sounds in the word while recording the letter/s for each sound.</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multisyllabic </a:t>
            </a:r>
            <a:r>
              <a:rPr lang="en-US" sz="1200" kern="1200" dirty="0">
                <a:solidFill>
                  <a:schemeClr val="tx1"/>
                </a:solidFill>
                <a:effectLst/>
                <a:latin typeface="+mn-lt"/>
                <a:ea typeface="+mn-ea"/>
                <a:cs typeface="+mn-cs"/>
              </a:rPr>
              <a:t>or</a:t>
            </a:r>
            <a:r>
              <a:rPr lang="en-US" sz="1200" b="1" kern="1200" dirty="0">
                <a:solidFill>
                  <a:schemeClr val="tx1"/>
                </a:solidFill>
                <a:effectLst/>
                <a:latin typeface="+mn-lt"/>
                <a:ea typeface="+mn-ea"/>
                <a:cs typeface="+mn-cs"/>
              </a:rPr>
              <a:t> compound words </a:t>
            </a:r>
            <a:r>
              <a:rPr lang="en-US" sz="1200" kern="1200" dirty="0">
                <a:solidFill>
                  <a:schemeClr val="tx1"/>
                </a:solidFill>
                <a:effectLst/>
                <a:latin typeface="+mn-lt"/>
                <a:ea typeface="+mn-ea"/>
                <a:cs typeface="+mn-cs"/>
              </a:rPr>
              <a:t>by spelling each syllable or base word to spell the word as a whole.</a:t>
            </a:r>
          </a:p>
          <a:p>
            <a:pPr marL="171450" lvl="0" indent="-171450">
              <a:buFont typeface="Arial" panose="020B0604020202020204" pitchFamily="34" charset="0"/>
              <a:buChar char="•"/>
            </a:pPr>
            <a:r>
              <a:rPr lang="en-US" sz="1200" b="1" kern="1200">
                <a:solidFill>
                  <a:schemeClr val="tx1"/>
                </a:solidFill>
                <a:effectLst/>
                <a:latin typeface="+mn-lt"/>
                <a:ea typeface="+mn-ea"/>
                <a:cs typeface="+mn-cs"/>
              </a:rPr>
              <a:t>words with a prefix or suffix </a:t>
            </a:r>
            <a:r>
              <a:rPr lang="en-US" sz="1200" kern="1200">
                <a:solidFill>
                  <a:schemeClr val="tx1"/>
                </a:solidFill>
                <a:effectLst/>
                <a:latin typeface="+mn-lt"/>
                <a:ea typeface="+mn-ea"/>
                <a:cs typeface="+mn-cs"/>
              </a:rPr>
              <a:t>by</a:t>
            </a:r>
            <a:r>
              <a:rPr lang="en-US" sz="1200" b="1" kern="1200">
                <a:solidFill>
                  <a:schemeClr val="tx1"/>
                </a:solidFill>
                <a:effectLst/>
                <a:latin typeface="+mn-lt"/>
                <a:ea typeface="+mn-ea"/>
                <a:cs typeface="+mn-cs"/>
              </a:rPr>
              <a:t> </a:t>
            </a:r>
            <a:r>
              <a:rPr lang="en-US" sz="1200" kern="1200">
                <a:solidFill>
                  <a:schemeClr val="tx1"/>
                </a:solidFill>
                <a:effectLst/>
                <a:latin typeface="+mn-lt"/>
                <a:ea typeface="+mn-ea"/>
                <a:cs typeface="+mn-cs"/>
              </a:rPr>
              <a:t>spelling each morpheme (prefix, suffix or base word) to spell the word as a whole.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*Where it applies, ask students to identify the position of the sound in a word to support them to choose the correct spelling.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42419689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Suffix review</a:t>
            </a:r>
          </a:p>
          <a:p>
            <a:endParaRPr lang="en-US" sz="1200" b="0" dirty="0">
              <a:latin typeface="+mn-lt"/>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sz="1200" dirty="0">
                <a:latin typeface="+mn-lt"/>
                <a:cs typeface="Calibri" panose="020F0502020204030204"/>
              </a:rPr>
              <a:t>Review the </a:t>
            </a:r>
            <a:r>
              <a:rPr lang="en-AU" sz="1200" b="1" dirty="0">
                <a:latin typeface="+mn-lt"/>
                <a:cs typeface="Calibri" panose="020F0502020204030204"/>
              </a:rPr>
              <a:t>-er </a:t>
            </a:r>
            <a:r>
              <a:rPr lang="en-AU" sz="1200" b="0" dirty="0">
                <a:latin typeface="+mn-lt"/>
                <a:cs typeface="Calibri" panose="020F0502020204030204"/>
              </a:rPr>
              <a:t>suffix</a:t>
            </a:r>
            <a:r>
              <a:rPr lang="en-AU" sz="1200" b="1" dirty="0">
                <a:latin typeface="+mn-lt"/>
                <a:cs typeface="Calibri" panose="020F0502020204030204"/>
              </a:rPr>
              <a:t> </a:t>
            </a:r>
            <a:r>
              <a:rPr lang="en-AU" sz="1200" dirty="0">
                <a:latin typeface="+mn-lt"/>
                <a:cs typeface="Calibri" panose="020F0502020204030204"/>
              </a:rPr>
              <a:t>using the following sequence.</a:t>
            </a:r>
          </a:p>
          <a:p>
            <a:pPr>
              <a:spcBef>
                <a:spcPts val="100"/>
              </a:spcBef>
              <a:spcAft>
                <a:spcPts val="400"/>
              </a:spcAft>
              <a:defRPr/>
            </a:pPr>
            <a:endParaRPr lang="en-AU" b="0" dirty="0">
              <a:latin typeface="+mn-lt"/>
              <a:cs typeface="Calibri" panose="020F0502020204030204"/>
            </a:endParaRPr>
          </a:p>
          <a:p>
            <a:pPr>
              <a:spcBef>
                <a:spcPts val="100"/>
              </a:spcBef>
              <a:spcAft>
                <a:spcPts val="400"/>
              </a:spcAft>
              <a:defRPr/>
            </a:pPr>
            <a:r>
              <a:rPr lang="en-AU" b="0" dirty="0">
                <a:latin typeface="+mn-lt"/>
                <a:cs typeface="Calibri" panose="020F0502020204030204"/>
              </a:rPr>
              <a:t>First focus on the</a:t>
            </a:r>
            <a:r>
              <a:rPr lang="en-AU" b="1" dirty="0">
                <a:latin typeface="+mn-lt"/>
                <a:cs typeface="Calibri" panose="020F0502020204030204"/>
              </a:rPr>
              <a:t> noun -er </a:t>
            </a:r>
            <a:r>
              <a:rPr lang="en-AU" b="0" dirty="0">
                <a:latin typeface="+mn-lt"/>
                <a:cs typeface="Calibri" panose="020F0502020204030204"/>
              </a:rPr>
              <a:t>suffix.</a:t>
            </a:r>
          </a:p>
          <a:p>
            <a:pPr>
              <a:spcBef>
                <a:spcPts val="100"/>
              </a:spcBef>
              <a:spcAft>
                <a:spcPts val="400"/>
              </a:spcAft>
              <a:defRPr/>
            </a:pPr>
            <a:endParaRPr lang="en-AU" b="1" dirty="0">
              <a:latin typeface="+mn-lt"/>
              <a:cs typeface="Calibri" panose="020F0502020204030204"/>
            </a:endParaRPr>
          </a:p>
          <a:p>
            <a:pPr marL="0" indent="0">
              <a:spcBef>
                <a:spcPts val="100"/>
              </a:spcBef>
              <a:spcAft>
                <a:spcPts val="400"/>
              </a:spcAft>
              <a:buFont typeface="Arial"/>
              <a:buNone/>
              <a:defRPr/>
            </a:pPr>
            <a:r>
              <a:rPr lang="en-AU" dirty="0">
                <a:cs typeface="Calibri" panose="020F0502020204030204"/>
              </a:rPr>
              <a:t>Ask: </a:t>
            </a:r>
            <a:r>
              <a:rPr lang="en-AU" i="1" dirty="0">
                <a:cs typeface="Calibri" panose="020F0502020204030204"/>
              </a:rPr>
              <a:t>What is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b="1" i="1" dirty="0">
                <a:cs typeface="Calibri" panose="020F0502020204030204"/>
              </a:rPr>
              <a:t>-</a:t>
            </a:r>
            <a:r>
              <a:rPr lang="en-US" b="1" i="1" dirty="0"/>
              <a:t>er</a:t>
            </a:r>
            <a:r>
              <a:rPr lang="en-US" b="0" i="1" dirty="0"/>
              <a:t>.</a:t>
            </a:r>
            <a:endParaRPr lang="en-US" b="1" i="1" dirty="0"/>
          </a:p>
          <a:p>
            <a:pPr marL="0" indent="0">
              <a:spcBef>
                <a:spcPts val="100"/>
              </a:spcBef>
              <a:spcAft>
                <a:spcPts val="400"/>
              </a:spcAft>
              <a:buFont typeface="Arial"/>
              <a:buNone/>
              <a:defRPr/>
            </a:pPr>
            <a:r>
              <a:rPr lang="en-US" dirty="0">
                <a:cs typeface="Calibri"/>
              </a:rPr>
              <a:t>Ask: </a:t>
            </a:r>
            <a:r>
              <a:rPr lang="en-US" i="1" dirty="0">
                <a:cs typeface="Calibri"/>
              </a:rPr>
              <a:t>What does it mean when added to a verb? </a:t>
            </a:r>
            <a:endParaRPr lang="en-US" i="1" dirty="0">
              <a:ea typeface="Calibri"/>
              <a:cs typeface="Calibri"/>
            </a:endParaRPr>
          </a:p>
          <a:p>
            <a:pPr marL="0" indent="0">
              <a:spcBef>
                <a:spcPts val="100"/>
              </a:spcBef>
              <a:spcAft>
                <a:spcPts val="400"/>
              </a:spcAft>
              <a:buFont typeface="Arial"/>
              <a:buNone/>
              <a:defRPr/>
            </a:pPr>
            <a:r>
              <a:rPr lang="en-US" dirty="0">
                <a:cs typeface="Calibri"/>
              </a:rPr>
              <a:t>Students: </a:t>
            </a:r>
            <a:r>
              <a:rPr lang="en-AU" sz="1200" i="1" kern="100" dirty="0">
                <a:effectLst/>
                <a:latin typeface="+mn-lt"/>
                <a:ea typeface="Aptos" panose="020B0004020202020204" pitchFamily="34" charset="0"/>
                <a:cs typeface="Times New Roman" panose="02020603050405020304" pitchFamily="18" charset="0"/>
              </a:rPr>
              <a:t>A person or a thing that does something</a:t>
            </a:r>
            <a:r>
              <a:rPr lang="en-US" i="1" dirty="0">
                <a:cs typeface="Calibri"/>
              </a:rPr>
              <a:t>.</a:t>
            </a:r>
            <a:endParaRPr lang="en-US" i="1" dirty="0">
              <a:cs typeface="+mn-cs"/>
            </a:endParaRPr>
          </a:p>
          <a:p>
            <a:pPr marL="0" indent="0">
              <a:spcBef>
                <a:spcPts val="100"/>
              </a:spcBef>
              <a:spcAft>
                <a:spcPts val="400"/>
              </a:spcAft>
              <a:buFont typeface="Arial"/>
              <a:buNone/>
              <a:defRPr/>
            </a:pPr>
            <a:r>
              <a:rPr lang="en-US" dirty="0">
                <a:cs typeface="+mn-cs"/>
              </a:rPr>
              <a:t>Say: </a:t>
            </a:r>
            <a:r>
              <a:rPr lang="en-AU" i="1" dirty="0">
                <a:cs typeface="Calibri" panose="020F0502020204030204"/>
              </a:rPr>
              <a:t>Your word is </a:t>
            </a:r>
            <a:r>
              <a:rPr lang="en-AU" b="1" i="1" dirty="0">
                <a:cs typeface="Calibri" panose="020F0502020204030204"/>
              </a:rPr>
              <a:t>speak</a:t>
            </a:r>
            <a:r>
              <a:rPr lang="en-AU" i="1" dirty="0">
                <a:cs typeface="Calibri" panose="020F0502020204030204"/>
              </a:rPr>
              <a:t>. Add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a:t>
            </a:r>
            <a:r>
              <a:rPr lang="en-AU" b="1" dirty="0">
                <a:cs typeface="Calibri" panose="020F0502020204030204"/>
              </a:rPr>
              <a:t> </a:t>
            </a:r>
            <a:r>
              <a:rPr lang="en-AU" b="1" i="1" dirty="0">
                <a:cs typeface="Calibri" panose="020F0502020204030204"/>
              </a:rPr>
              <a:t>Speaker</a:t>
            </a:r>
            <a:r>
              <a:rPr lang="en-AU" dirty="0">
                <a:cs typeface="Calibri" panose="020F0502020204030204"/>
              </a:rPr>
              <a:t>.</a:t>
            </a:r>
            <a:endParaRPr lang="en-AU" dirty="0">
              <a:cs typeface="+mn-cs"/>
            </a:endParaRPr>
          </a:p>
          <a:p>
            <a:pPr marL="0" indent="0">
              <a:spcBef>
                <a:spcPts val="100"/>
              </a:spcBef>
              <a:spcAft>
                <a:spcPts val="400"/>
              </a:spcAft>
              <a:buFont typeface="Arial"/>
              <a:buNone/>
              <a:defRPr/>
            </a:pPr>
            <a:r>
              <a:rPr lang="en-AU" dirty="0">
                <a:cs typeface="+mn-cs"/>
              </a:rPr>
              <a:t>Ask: </a:t>
            </a:r>
            <a:r>
              <a:rPr lang="en-AU" i="1" dirty="0">
                <a:cs typeface="Calibri" panose="020F0502020204030204"/>
              </a:rPr>
              <a:t>What does it mean?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A person who or thing that speaks.</a:t>
            </a:r>
          </a:p>
          <a:p>
            <a:pPr marL="0" indent="0">
              <a:spcBef>
                <a:spcPts val="100"/>
              </a:spcBef>
              <a:spcAft>
                <a:spcPts val="400"/>
              </a:spcAft>
              <a:buFont typeface="Arial" panose="020B0604020202020204" pitchFamily="34" charset="0"/>
              <a:buNone/>
            </a:pPr>
            <a:r>
              <a:rPr lang="en-AU" i="0" dirty="0">
                <a:cs typeface="+mn-cs"/>
              </a:rPr>
              <a:t>Say: </a:t>
            </a:r>
            <a:r>
              <a:rPr lang="en-AU" i="1" dirty="0">
                <a:cs typeface="+mn-cs"/>
              </a:rPr>
              <a:t>That’s right, it could be:</a:t>
            </a:r>
          </a:p>
          <a:p>
            <a:pPr marL="628650" lvl="1" indent="-171450">
              <a:spcBef>
                <a:spcPts val="100"/>
              </a:spcBef>
              <a:spcAft>
                <a:spcPts val="400"/>
              </a:spcAft>
              <a:buFont typeface="Arial" panose="020B0604020202020204" pitchFamily="34" charset="0"/>
              <a:buChar char="•"/>
            </a:pPr>
            <a:r>
              <a:rPr lang="en-AU" i="1" dirty="0">
                <a:cs typeface="+mn-cs"/>
              </a:rPr>
              <a:t>a person who speaks, like someone giving a talk</a:t>
            </a:r>
          </a:p>
          <a:p>
            <a:pPr marL="628650" lvl="1" indent="-171450">
              <a:spcBef>
                <a:spcPts val="100"/>
              </a:spcBef>
              <a:spcAft>
                <a:spcPts val="400"/>
              </a:spcAft>
              <a:buFont typeface="Arial" panose="020B0604020202020204" pitchFamily="34" charset="0"/>
              <a:buChar char="•"/>
            </a:pPr>
            <a:r>
              <a:rPr lang="en-AU" i="1" dirty="0">
                <a:cs typeface="+mn-cs"/>
              </a:rPr>
              <a:t>or a piece of technology that plays voice and sound, like a Bluetooth speaker. </a:t>
            </a:r>
            <a:endParaRPr lang="en-AU" dirty="0">
              <a:cs typeface="Calibri"/>
            </a:endParaRPr>
          </a:p>
          <a:p>
            <a:pPr>
              <a:lnSpc>
                <a:spcPct val="115000"/>
              </a:lnSpc>
              <a:spcAft>
                <a:spcPts val="800"/>
              </a:spcAft>
            </a:pPr>
            <a:endParaRPr lang="en-AU" sz="1200" b="1" kern="100" dirty="0">
              <a:effectLst/>
              <a:latin typeface="+mn-lt"/>
              <a:ea typeface="Aptos" panose="020B0004020202020204" pitchFamily="34" charset="0"/>
              <a:cs typeface="Times New Roman" panose="02020603050405020304" pitchFamily="18" charset="0"/>
            </a:endParaRPr>
          </a:p>
          <a:p>
            <a:pPr marL="0" indent="0">
              <a:spcBef>
                <a:spcPts val="100"/>
              </a:spcBef>
              <a:spcAft>
                <a:spcPts val="400"/>
              </a:spcAft>
              <a:buFont typeface="Arial"/>
              <a:buNone/>
              <a:defRPr/>
            </a:pPr>
            <a:r>
              <a:rPr lang="en-AU" b="0" i="0" dirty="0">
                <a:latin typeface="+mn-lt"/>
              </a:rPr>
              <a:t>Next, focus on the </a:t>
            </a:r>
            <a:r>
              <a:rPr lang="en-AU" b="1" i="0" dirty="0">
                <a:latin typeface="+mn-lt"/>
              </a:rPr>
              <a:t>comparative -er </a:t>
            </a:r>
            <a:r>
              <a:rPr lang="en-AU" b="0" i="0" dirty="0">
                <a:latin typeface="+mn-lt"/>
              </a:rPr>
              <a:t>suffix.</a:t>
            </a:r>
          </a:p>
          <a:p>
            <a:pPr marL="0" indent="0">
              <a:spcBef>
                <a:spcPts val="100"/>
              </a:spcBef>
              <a:spcAft>
                <a:spcPts val="400"/>
              </a:spcAft>
              <a:buFont typeface="Arial"/>
              <a:buNone/>
              <a:defRPr/>
            </a:pPr>
            <a:endParaRPr lang="en-AU" b="1" i="1" dirty="0">
              <a:latin typeface="+mn-lt"/>
            </a:endParaRPr>
          </a:p>
          <a:p>
            <a:pPr marL="0" indent="0">
              <a:spcBef>
                <a:spcPts val="100"/>
              </a:spcBef>
              <a:spcAft>
                <a:spcPts val="400"/>
              </a:spcAft>
              <a:buFont typeface="Arial"/>
              <a:buNone/>
              <a:defRPr/>
            </a:pPr>
            <a:r>
              <a:rPr lang="en-AU" dirty="0">
                <a:cs typeface="Calibri" panose="020F0502020204030204"/>
              </a:rPr>
              <a:t>Ask: </a:t>
            </a:r>
            <a:r>
              <a:rPr lang="en-AU" i="1" dirty="0">
                <a:cs typeface="Calibri" panose="020F0502020204030204"/>
              </a:rPr>
              <a:t>What is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b="1" i="1" dirty="0">
                <a:cs typeface="Calibri" panose="020F0502020204030204"/>
              </a:rPr>
              <a:t>-</a:t>
            </a:r>
            <a:r>
              <a:rPr lang="en-US" b="1" i="1" dirty="0"/>
              <a:t>er</a:t>
            </a:r>
            <a:r>
              <a:rPr lang="en-US" b="0" i="1" dirty="0"/>
              <a:t>.</a:t>
            </a:r>
            <a:endParaRPr lang="en-US" b="1" i="1" dirty="0"/>
          </a:p>
          <a:p>
            <a:pPr marL="0" indent="0">
              <a:spcBef>
                <a:spcPts val="100"/>
              </a:spcBef>
              <a:spcAft>
                <a:spcPts val="400"/>
              </a:spcAft>
              <a:buFont typeface="Arial"/>
              <a:buNone/>
              <a:defRPr/>
            </a:pPr>
            <a:r>
              <a:rPr lang="en-US" dirty="0">
                <a:cs typeface="Calibri"/>
              </a:rPr>
              <a:t>Ask: </a:t>
            </a:r>
            <a:r>
              <a:rPr lang="en-US" i="1" dirty="0">
                <a:cs typeface="Calibri"/>
              </a:rPr>
              <a:t>What does it mean when added to an adjective? </a:t>
            </a:r>
            <a:endParaRPr lang="en-US" i="1" dirty="0">
              <a:ea typeface="Calibri"/>
              <a:cs typeface="Calibri"/>
            </a:endParaRPr>
          </a:p>
          <a:p>
            <a:pPr marL="0" indent="0">
              <a:spcBef>
                <a:spcPts val="100"/>
              </a:spcBef>
              <a:spcAft>
                <a:spcPts val="400"/>
              </a:spcAft>
              <a:buFont typeface="Arial"/>
              <a:buNone/>
              <a:defRPr/>
            </a:pPr>
            <a:r>
              <a:rPr lang="en-US" dirty="0">
                <a:cs typeface="Calibri"/>
              </a:rPr>
              <a:t>Students: </a:t>
            </a:r>
            <a:r>
              <a:rPr lang="en-AU" sz="1200" i="1" kern="100" dirty="0">
                <a:effectLst/>
                <a:latin typeface="+mn-lt"/>
                <a:cs typeface="Times New Roman" panose="02020603050405020304" pitchFamily="18" charset="0"/>
              </a:rPr>
              <a:t>C</a:t>
            </a:r>
            <a:r>
              <a:rPr lang="en-AU" sz="1200" i="1" kern="100" dirty="0">
                <a:effectLst/>
                <a:latin typeface="+mn-lt"/>
                <a:ea typeface="Aptos" panose="020B0004020202020204" pitchFamily="34" charset="0"/>
                <a:cs typeface="Times New Roman" panose="02020603050405020304" pitchFamily="18" charset="0"/>
              </a:rPr>
              <a:t>ompared to something else. </a:t>
            </a:r>
            <a:endParaRPr lang="en-US" i="1" dirty="0">
              <a:cs typeface="+mn-cs"/>
            </a:endParaRPr>
          </a:p>
          <a:p>
            <a:pPr marL="0" indent="0">
              <a:spcBef>
                <a:spcPts val="100"/>
              </a:spcBef>
              <a:spcAft>
                <a:spcPts val="400"/>
              </a:spcAft>
              <a:buFont typeface="Arial"/>
              <a:buNone/>
              <a:defRPr/>
            </a:pPr>
            <a:r>
              <a:rPr lang="en-US" dirty="0">
                <a:cs typeface="+mn-cs"/>
              </a:rPr>
              <a:t>Say: </a:t>
            </a:r>
            <a:r>
              <a:rPr lang="en-AU" i="1" dirty="0">
                <a:cs typeface="Calibri" panose="020F0502020204030204"/>
              </a:rPr>
              <a:t>Your word is </a:t>
            </a:r>
            <a:r>
              <a:rPr lang="en-AU" b="1" i="1" dirty="0">
                <a:cs typeface="Calibri" panose="020F0502020204030204"/>
              </a:rPr>
              <a:t>bright</a:t>
            </a:r>
            <a:r>
              <a:rPr lang="en-AU" i="1" dirty="0">
                <a:cs typeface="Calibri" panose="020F0502020204030204"/>
              </a:rPr>
              <a:t>. Add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a:t>
            </a:r>
            <a:r>
              <a:rPr lang="en-AU" b="1" dirty="0">
                <a:cs typeface="Calibri" panose="020F0502020204030204"/>
              </a:rPr>
              <a:t> </a:t>
            </a:r>
            <a:r>
              <a:rPr lang="en-AU" b="1" i="1" dirty="0">
                <a:cs typeface="Calibri" panose="020F0502020204030204"/>
              </a:rPr>
              <a:t>Brighter</a:t>
            </a:r>
            <a:r>
              <a:rPr lang="en-AU" dirty="0">
                <a:cs typeface="Calibri" panose="020F0502020204030204"/>
              </a:rPr>
              <a:t>.</a:t>
            </a:r>
            <a:endParaRPr lang="en-AU" dirty="0">
              <a:cs typeface="+mn-cs"/>
            </a:endParaRPr>
          </a:p>
          <a:p>
            <a:pPr marL="0" indent="0">
              <a:spcBef>
                <a:spcPts val="100"/>
              </a:spcBef>
              <a:spcAft>
                <a:spcPts val="400"/>
              </a:spcAft>
              <a:buFont typeface="Arial"/>
              <a:buNone/>
              <a:defRPr/>
            </a:pPr>
            <a:r>
              <a:rPr lang="en-AU" dirty="0">
                <a:cs typeface="+mn-cs"/>
              </a:rPr>
              <a:t>Ask: </a:t>
            </a:r>
            <a:r>
              <a:rPr lang="en-AU" i="1" dirty="0">
                <a:cs typeface="Calibri" panose="020F0502020204030204"/>
              </a:rPr>
              <a:t>What does it mean?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Bright compared to something else. </a:t>
            </a:r>
          </a:p>
          <a:p>
            <a:pPr>
              <a:spcBef>
                <a:spcPts val="100"/>
              </a:spcBef>
              <a:spcAft>
                <a:spcPts val="400"/>
              </a:spcAft>
              <a:defRPr/>
            </a:pPr>
            <a:r>
              <a:rPr lang="en-AU" dirty="0">
                <a:cs typeface="Calibri" panose="020F0502020204030204"/>
              </a:rPr>
              <a:t> </a:t>
            </a:r>
          </a:p>
          <a:p>
            <a:pPr>
              <a:spcBef>
                <a:spcPts val="100"/>
              </a:spcBef>
              <a:spcAft>
                <a:spcPts val="400"/>
              </a:spcAft>
              <a:defRPr/>
            </a:pPr>
            <a:endParaRPr lang="en-AU" dirty="0">
              <a:cs typeface="Calibri" panose="020F0502020204030204"/>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9060921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Ask students to read the words by first reading the base word then reading it with the </a:t>
            </a:r>
            <a:r>
              <a:rPr lang="en-US" sz="1200" b="1" dirty="0">
                <a:latin typeface="+mn-lt"/>
              </a:rPr>
              <a:t>-er </a:t>
            </a:r>
            <a:r>
              <a:rPr lang="en-US" sz="1200" b="0" dirty="0">
                <a:latin typeface="+mn-lt"/>
              </a:rPr>
              <a:t>suffix,</a:t>
            </a:r>
            <a:r>
              <a:rPr lang="en-US" sz="1200" dirty="0">
                <a:latin typeface="+mn-lt"/>
              </a:rPr>
              <a:t> for example, </a:t>
            </a:r>
            <a:r>
              <a:rPr lang="en-US" sz="1200" b="1" dirty="0">
                <a:latin typeface="+mn-lt"/>
              </a:rPr>
              <a:t>smooth</a:t>
            </a:r>
            <a:r>
              <a:rPr lang="en-US" sz="1200" b="0" dirty="0">
                <a:latin typeface="+mn-lt"/>
              </a:rPr>
              <a:t>,</a:t>
            </a:r>
            <a:r>
              <a:rPr lang="en-US" sz="1200" b="1" dirty="0">
                <a:latin typeface="+mn-lt"/>
              </a:rPr>
              <a:t> smoother</a:t>
            </a:r>
            <a:r>
              <a:rPr lang="en-US" sz="1200" dirty="0">
                <a:latin typeface="+mn-lt"/>
              </a:rPr>
              <a:t>.</a:t>
            </a:r>
            <a:endParaRPr lang="en-US" sz="120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You may initially place your hand over the suffix as you ask students to read each word to support this process. </a:t>
            </a:r>
            <a:endParaRPr lang="en-US" sz="120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Choose some students to tell you what each word means. </a:t>
            </a:r>
            <a:r>
              <a:rPr lang="en-US" dirty="0"/>
              <a:t>Encourage them to use the language from the taught catchphrase: ‘compared to something else’.</a:t>
            </a:r>
          </a:p>
          <a:p>
            <a:endParaRPr lang="en-US" sz="1200" b="1" dirty="0">
              <a:latin typeface="+mn-lt"/>
            </a:endParaRPr>
          </a:p>
          <a:p>
            <a:r>
              <a:rPr lang="en-US" sz="1200" b="1" dirty="0">
                <a:latin typeface="+mn-lt"/>
              </a:rPr>
              <a:t>Provide corrective feedback as needed:</a:t>
            </a:r>
            <a:endParaRPr lang="en-US" sz="1200" b="1" dirty="0">
              <a:latin typeface="+mn-lt"/>
              <a:ea typeface="Calibri"/>
              <a:cs typeface="Calibri"/>
            </a:endParaRPr>
          </a:p>
          <a:p>
            <a:r>
              <a:rPr lang="en-US" sz="1200" dirty="0">
                <a:latin typeface="+mn-lt"/>
              </a:rPr>
              <a:t>If any students have difficulty, model this process for them. Then ask students to try again.</a:t>
            </a:r>
            <a:endParaRPr lang="en-US" sz="1200" dirty="0">
              <a:latin typeface="+mn-lt"/>
              <a:ea typeface="Calibri"/>
              <a:cs typeface="Calibri"/>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2148746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7.svg"/><Relationship Id="rId7" Type="http://schemas.openxmlformats.org/officeDocument/2006/relationships/image" Target="../media/image19.jpe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8.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6.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20.png"/><Relationship Id="rId5" Type="http://schemas.openxmlformats.org/officeDocument/2006/relationships/image" Target="../media/image1.png"/><Relationship Id="rId10" Type="http://schemas.openxmlformats.org/officeDocument/2006/relationships/image" Target="../media/image22.png"/><Relationship Id="rId4" Type="http://schemas.openxmlformats.org/officeDocument/2006/relationships/image" Target="../media/image17.svg"/><Relationship Id="rId9" Type="http://schemas.openxmlformats.org/officeDocument/2006/relationships/image" Target="../media/image19.jpe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6.png"/><Relationship Id="rId7"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7.svg"/><Relationship Id="rId9" Type="http://schemas.openxmlformats.org/officeDocument/2006/relationships/image" Target="../media/image27.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2.png"/><Relationship Id="rId11" Type="http://schemas.openxmlformats.org/officeDocument/2006/relationships/image" Target="../media/image11.svg"/><Relationship Id="rId5" Type="http://schemas.openxmlformats.org/officeDocument/2006/relationships/image" Target="../media/image7.svg"/><Relationship Id="rId10" Type="http://schemas.openxmlformats.org/officeDocument/2006/relationships/image" Target="../media/image10.png"/><Relationship Id="rId4" Type="http://schemas.openxmlformats.org/officeDocument/2006/relationships/image" Target="../media/image6.png"/><Relationship Id="rId9" Type="http://schemas.openxmlformats.org/officeDocument/2006/relationships/image" Target="../media/image15.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2.png"/><Relationship Id="rId11" Type="http://schemas.openxmlformats.org/officeDocument/2006/relationships/image" Target="../media/image11.svg"/><Relationship Id="rId5" Type="http://schemas.openxmlformats.org/officeDocument/2006/relationships/image" Target="../media/image7.svg"/><Relationship Id="rId10" Type="http://schemas.openxmlformats.org/officeDocument/2006/relationships/image" Target="../media/image10.png"/><Relationship Id="rId4" Type="http://schemas.openxmlformats.org/officeDocument/2006/relationships/image" Target="../media/image6.png"/><Relationship Id="rId9" Type="http://schemas.openxmlformats.org/officeDocument/2006/relationships/image" Target="../media/image15.svg"/></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3.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28.png"/><Relationship Id="rId4" Type="http://schemas.openxmlformats.org/officeDocument/2006/relationships/image" Target="../media/image7.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9.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36.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7.svg"/><Relationship Id="rId7" Type="http://schemas.openxmlformats.org/officeDocument/2006/relationships/image" Target="../media/image19.jpe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8.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3.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Review 2 columns 6:2 I do + we do">
    <p:spTree>
      <p:nvGrpSpPr>
        <p:cNvPr id="1" name=""/>
        <p:cNvGrpSpPr/>
        <p:nvPr/>
      </p:nvGrpSpPr>
      <p:grpSpPr>
        <a:xfrm>
          <a:off x="0" y="0"/>
          <a:ext cx="0" cy="0"/>
          <a:chOff x="0" y="0"/>
          <a:chExt cx="0" cy="0"/>
        </a:xfrm>
      </p:grpSpPr>
      <p:sp>
        <p:nvSpPr>
          <p:cNvPr id="50" name="Rounded Rectangle 49">
            <a:extLst>
              <a:ext uri="{FF2B5EF4-FFF2-40B4-BE49-F238E27FC236}">
                <a16:creationId xmlns:a16="http://schemas.microsoft.com/office/drawing/2014/main" id="{4133D872-ECCC-9243-85B3-9C56EFBD36CD}"/>
              </a:ext>
            </a:extLst>
          </p:cNvPr>
          <p:cNvSpPr/>
          <p:nvPr userDrawn="1"/>
        </p:nvSpPr>
        <p:spPr>
          <a:xfrm>
            <a:off x="283765" y="300637"/>
            <a:ext cx="7546590" cy="89065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09C1FB31-BD5F-9948-BBA0-3E140C725107}"/>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EBE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7" name="Text Placeholder 2">
            <a:extLst>
              <a:ext uri="{FF2B5EF4-FFF2-40B4-BE49-F238E27FC236}">
                <a16:creationId xmlns:a16="http://schemas.microsoft.com/office/drawing/2014/main" id="{4F0DE3F8-FA1F-2E49-8EEA-6F3E93F650C3}"/>
              </a:ext>
            </a:extLst>
          </p:cNvPr>
          <p:cNvSpPr>
            <a:spLocks noGrp="1"/>
          </p:cNvSpPr>
          <p:nvPr>
            <p:ph type="body" idx="12"/>
          </p:nvPr>
        </p:nvSpPr>
        <p:spPr>
          <a:xfrm>
            <a:off x="719329" y="1683459"/>
            <a:ext cx="4896857" cy="4259047"/>
          </a:xfrm>
        </p:spPr>
        <p:txBody>
          <a:bodyPr anchor="t" anchorCtr="0">
            <a:normAutofit/>
          </a:bodyPr>
          <a:lstStyle>
            <a:lvl1pPr marL="0" indent="0">
              <a:buNone/>
              <a:defRPr sz="2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cxnSp>
        <p:nvCxnSpPr>
          <p:cNvPr id="39" name="Straight Connector 38">
            <a:extLst>
              <a:ext uri="{FF2B5EF4-FFF2-40B4-BE49-F238E27FC236}">
                <a16:creationId xmlns:a16="http://schemas.microsoft.com/office/drawing/2014/main" id="{F705F4EC-C442-BD4E-B597-7168A84D6B74}"/>
              </a:ext>
            </a:extLst>
          </p:cNvPr>
          <p:cNvCxnSpPr>
            <a:cxnSpLocks/>
          </p:cNvCxnSpPr>
          <p:nvPr userDrawn="1"/>
        </p:nvCxnSpPr>
        <p:spPr>
          <a:xfrm>
            <a:off x="6178592" y="1572279"/>
            <a:ext cx="0" cy="4481403"/>
          </a:xfrm>
          <a:prstGeom prst="line">
            <a:avLst/>
          </a:prstGeom>
          <a:ln w="44450" cap="rnd">
            <a:solidFill>
              <a:srgbClr val="776AAA"/>
            </a:solidFill>
          </a:ln>
        </p:spPr>
        <p:style>
          <a:lnRef idx="1">
            <a:schemeClr val="accent1"/>
          </a:lnRef>
          <a:fillRef idx="0">
            <a:schemeClr val="accent1"/>
          </a:fillRef>
          <a:effectRef idx="0">
            <a:schemeClr val="accent1"/>
          </a:effectRef>
          <a:fontRef idx="minor">
            <a:schemeClr val="tx1"/>
          </a:fontRef>
        </p:style>
      </p:cxnSp>
      <p:sp>
        <p:nvSpPr>
          <p:cNvPr id="15" name="Text Placeholder 2">
            <a:extLst>
              <a:ext uri="{FF2B5EF4-FFF2-40B4-BE49-F238E27FC236}">
                <a16:creationId xmlns:a16="http://schemas.microsoft.com/office/drawing/2014/main" id="{E233A22E-37E6-9345-AB74-B082F058A9CB}"/>
              </a:ext>
            </a:extLst>
          </p:cNvPr>
          <p:cNvSpPr>
            <a:spLocks noGrp="1"/>
          </p:cNvSpPr>
          <p:nvPr>
            <p:ph type="body" idx="14"/>
          </p:nvPr>
        </p:nvSpPr>
        <p:spPr>
          <a:xfrm>
            <a:off x="6700290" y="1683456"/>
            <a:ext cx="4896857" cy="4259047"/>
          </a:xfrm>
        </p:spPr>
        <p:txBody>
          <a:bodyPr anchor="t" anchorCtr="0">
            <a:normAutofit/>
          </a:bodyPr>
          <a:lstStyle>
            <a:lvl1pPr marL="0" indent="0">
              <a:buNone/>
              <a:defRPr sz="2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2" name="Group 1">
            <a:extLst>
              <a:ext uri="{FF2B5EF4-FFF2-40B4-BE49-F238E27FC236}">
                <a16:creationId xmlns:a16="http://schemas.microsoft.com/office/drawing/2014/main" id="{2659E3D4-18BB-7627-2EA8-79B6E39BE5B2}"/>
              </a:ext>
            </a:extLst>
          </p:cNvPr>
          <p:cNvGrpSpPr/>
          <p:nvPr userDrawn="1"/>
        </p:nvGrpSpPr>
        <p:grpSpPr>
          <a:xfrm>
            <a:off x="11029911" y="291263"/>
            <a:ext cx="876718" cy="645960"/>
            <a:chOff x="11029911" y="291263"/>
            <a:chExt cx="876718" cy="645960"/>
          </a:xfrm>
        </p:grpSpPr>
        <p:sp>
          <p:nvSpPr>
            <p:cNvPr id="3" name="Rounded Rectangle 10">
              <a:extLst>
                <a:ext uri="{FF2B5EF4-FFF2-40B4-BE49-F238E27FC236}">
                  <a16:creationId xmlns:a16="http://schemas.microsoft.com/office/drawing/2014/main" id="{D9BCF30C-800A-4D37-0450-19500380FD96}"/>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Classroom outline">
              <a:extLst>
                <a:ext uri="{FF2B5EF4-FFF2-40B4-BE49-F238E27FC236}">
                  <a16:creationId xmlns:a16="http://schemas.microsoft.com/office/drawing/2014/main" id="{4EBDB392-C022-B3F8-2D83-86EE1A6A21F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5" name="Rounded Rectangle 13">
            <a:extLst>
              <a:ext uri="{FF2B5EF4-FFF2-40B4-BE49-F238E27FC236}">
                <a16:creationId xmlns:a16="http://schemas.microsoft.com/office/drawing/2014/main" id="{015ABDED-B0C7-1CEE-DEC1-261C7C507944}"/>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Teacher outline">
            <a:extLst>
              <a:ext uri="{FF2B5EF4-FFF2-40B4-BE49-F238E27FC236}">
                <a16:creationId xmlns:a16="http://schemas.microsoft.com/office/drawing/2014/main" id="{764247B3-67B5-0B15-9B34-CF6D51454F7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42240" y="262776"/>
            <a:ext cx="688952" cy="688952"/>
          </a:xfrm>
          <a:prstGeom prst="rect">
            <a:avLst/>
          </a:prstGeom>
        </p:spPr>
      </p:pic>
    </p:spTree>
    <p:extLst>
      <p:ext uri="{BB962C8B-B14F-4D97-AF65-F5344CB8AC3E}">
        <p14:creationId xmlns:p14="http://schemas.microsoft.com/office/powerpoint/2010/main" val="27767807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I do + write  BLANK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39DD39B-FF55-BB40-A639-CA98AE195D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84E61C3C-C4AB-641E-5DE3-B28EEB15A05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9" name="Graphic 8" descr="Teacher outline">
            <a:extLst>
              <a:ext uri="{FF2B5EF4-FFF2-40B4-BE49-F238E27FC236}">
                <a16:creationId xmlns:a16="http://schemas.microsoft.com/office/drawing/2014/main" id="{FF68A8D2-5B7D-72BE-D4F1-FCD459D894C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42240" y="262776"/>
            <a:ext cx="688952" cy="688952"/>
          </a:xfrm>
          <a:prstGeom prst="rect">
            <a:avLst/>
          </a:prstGeom>
        </p:spPr>
      </p:pic>
      <p:grpSp>
        <p:nvGrpSpPr>
          <p:cNvPr id="2" name="Group 1">
            <a:extLst>
              <a:ext uri="{FF2B5EF4-FFF2-40B4-BE49-F238E27FC236}">
                <a16:creationId xmlns:a16="http://schemas.microsoft.com/office/drawing/2014/main" id="{87A2103D-4D5C-8789-E8BC-4D71838D4EC3}"/>
              </a:ext>
            </a:extLst>
          </p:cNvPr>
          <p:cNvGrpSpPr/>
          <p:nvPr userDrawn="1"/>
        </p:nvGrpSpPr>
        <p:grpSpPr>
          <a:xfrm>
            <a:off x="11029911" y="291263"/>
            <a:ext cx="876718" cy="645960"/>
            <a:chOff x="11029911" y="291263"/>
            <a:chExt cx="876718" cy="645960"/>
          </a:xfrm>
        </p:grpSpPr>
        <p:sp>
          <p:nvSpPr>
            <p:cNvPr id="5" name="Rounded Rectangle 16">
              <a:extLst>
                <a:ext uri="{FF2B5EF4-FFF2-40B4-BE49-F238E27FC236}">
                  <a16:creationId xmlns:a16="http://schemas.microsoft.com/office/drawing/2014/main" id="{02C44221-AAC4-3D8E-C2C8-577B14C8204C}"/>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Pencil outline">
              <a:extLst>
                <a:ext uri="{FF2B5EF4-FFF2-40B4-BE49-F238E27FC236}">
                  <a16:creationId xmlns:a16="http://schemas.microsoft.com/office/drawing/2014/main" id="{4FE4D572-95A8-BF84-3202-7883F2387408}"/>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Tree>
    <p:extLst>
      <p:ext uri="{BB962C8B-B14F-4D97-AF65-F5344CB8AC3E}">
        <p14:creationId xmlns:p14="http://schemas.microsoft.com/office/powerpoint/2010/main" val="25499859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You do BLANK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5D66BD2B-D420-9945-B310-D6C1E97D0B1C}"/>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grpSp>
        <p:nvGrpSpPr>
          <p:cNvPr id="2" name="Group 1">
            <a:extLst>
              <a:ext uri="{FF2B5EF4-FFF2-40B4-BE49-F238E27FC236}">
                <a16:creationId xmlns:a16="http://schemas.microsoft.com/office/drawing/2014/main" id="{3B8338D9-89D3-EE4A-8F79-C055DE775E98}"/>
              </a:ext>
            </a:extLst>
          </p:cNvPr>
          <p:cNvGrpSpPr/>
          <p:nvPr userDrawn="1"/>
        </p:nvGrpSpPr>
        <p:grpSpPr>
          <a:xfrm>
            <a:off x="11029911" y="263900"/>
            <a:ext cx="876718" cy="688952"/>
            <a:chOff x="11029911" y="263900"/>
            <a:chExt cx="876718" cy="688952"/>
          </a:xfrm>
        </p:grpSpPr>
        <p:sp>
          <p:nvSpPr>
            <p:cNvPr id="14" name="Rounded Rectangle 13">
              <a:extLst>
                <a:ext uri="{FF2B5EF4-FFF2-40B4-BE49-F238E27FC236}">
                  <a16:creationId xmlns:a16="http://schemas.microsoft.com/office/drawing/2014/main" id="{75D87EF3-4A7B-DF41-AF20-9CAD271ED5D1}"/>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3" descr="Users outline">
              <a:extLst>
                <a:ext uri="{FF2B5EF4-FFF2-40B4-BE49-F238E27FC236}">
                  <a16:creationId xmlns:a16="http://schemas.microsoft.com/office/drawing/2014/main" id="{F2F5AC2C-0FD5-BA4E-9EA2-DC09F359EE9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3" name="Rectangle: Rounded Corners 2">
            <a:extLst>
              <a:ext uri="{FF2B5EF4-FFF2-40B4-BE49-F238E27FC236}">
                <a16:creationId xmlns:a16="http://schemas.microsoft.com/office/drawing/2014/main" id="{5C280775-657F-C967-0912-E0DB5908E14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409260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eck for understanding A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98B40A22-9C51-BD4E-BE28-3AB2FA566AF6}"/>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C57CF951-18BE-8D40-9151-A5E940A91DA3}"/>
              </a:ext>
            </a:extLst>
          </p:cNvPr>
          <p:cNvSpPr txBox="1">
            <a:spLocks/>
          </p:cNvSpPr>
          <p:nvPr userDrawn="1"/>
        </p:nvSpPr>
        <p:spPr>
          <a:xfrm>
            <a:off x="586695" y="301851"/>
            <a:ext cx="472477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ectangle: Rounded Corners 2">
            <a:extLst>
              <a:ext uri="{FF2B5EF4-FFF2-40B4-BE49-F238E27FC236}">
                <a16:creationId xmlns:a16="http://schemas.microsoft.com/office/drawing/2014/main" id="{A2E98782-8C6A-EDB3-18AA-312C92B96F8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13" name="Rounded Rectangle 22">
            <a:extLst>
              <a:ext uri="{FF2B5EF4-FFF2-40B4-BE49-F238E27FC236}">
                <a16:creationId xmlns:a16="http://schemas.microsoft.com/office/drawing/2014/main" id="{A6495338-CFB2-BEBC-4E64-04C8E15EAEEB}"/>
              </a:ext>
            </a:extLst>
          </p:cNvPr>
          <p:cNvSpPr/>
          <p:nvPr userDrawn="1"/>
        </p:nvSpPr>
        <p:spPr>
          <a:xfrm>
            <a:off x="11035270" y="30689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8BD8B7C4-5B93-D66D-35F3-085547F03FF4}"/>
              </a:ext>
            </a:extLst>
          </p:cNvPr>
          <p:cNvGrpSpPr/>
          <p:nvPr userDrawn="1"/>
        </p:nvGrpSpPr>
        <p:grpSpPr>
          <a:xfrm>
            <a:off x="11191356" y="284693"/>
            <a:ext cx="564546" cy="659100"/>
            <a:chOff x="1733006" y="4059633"/>
            <a:chExt cx="914400" cy="1126270"/>
          </a:xfrm>
          <a:solidFill>
            <a:srgbClr val="0E1F42"/>
          </a:solidFill>
        </p:grpSpPr>
        <p:pic>
          <p:nvPicPr>
            <p:cNvPr id="16" name="Graphic 15" descr="School boy outline">
              <a:extLst>
                <a:ext uri="{FF2B5EF4-FFF2-40B4-BE49-F238E27FC236}">
                  <a16:creationId xmlns:a16="http://schemas.microsoft.com/office/drawing/2014/main" id="{0B80042C-8FBD-1467-6C25-4D9D72762D13}"/>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7" name="Graphic 16" descr="Blackboard with solid fill">
              <a:extLst>
                <a:ext uri="{FF2B5EF4-FFF2-40B4-BE49-F238E27FC236}">
                  <a16:creationId xmlns:a16="http://schemas.microsoft.com/office/drawing/2014/main" id="{F0CB1F80-81D9-BE4C-6781-07061776582A}"/>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Tree>
    <p:extLst>
      <p:ext uri="{BB962C8B-B14F-4D97-AF65-F5344CB8AC3E}">
        <p14:creationId xmlns:p14="http://schemas.microsoft.com/office/powerpoint/2010/main" val="3099775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student worksheet 6.5">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98B40A22-9C51-BD4E-BE28-3AB2FA566AF6}"/>
              </a:ext>
            </a:extLst>
          </p:cNvPr>
          <p:cNvSpPr/>
          <p:nvPr userDrawn="1"/>
        </p:nvSpPr>
        <p:spPr>
          <a:xfrm>
            <a:off x="283764" y="299356"/>
            <a:ext cx="4964097"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7CBB3CFC-8D32-10B5-3C27-3B863DF173C9}"/>
              </a:ext>
            </a:extLst>
          </p:cNvPr>
          <p:cNvSpPr txBox="1"/>
          <p:nvPr userDrawn="1"/>
        </p:nvSpPr>
        <p:spPr>
          <a:xfrm>
            <a:off x="522469" y="290597"/>
            <a:ext cx="4876800" cy="630942"/>
          </a:xfrm>
          <a:prstGeom prst="rect">
            <a:avLst/>
          </a:prstGeom>
          <a:noFill/>
        </p:spPr>
        <p:txBody>
          <a:bodyPr wrap="square" rtlCol="0">
            <a:spAutoFit/>
          </a:bodyPr>
          <a:lstStyle/>
          <a:p>
            <a:r>
              <a:rPr lang="en-AU" sz="3500" b="1"/>
              <a:t>Hand out student sheet</a:t>
            </a:r>
          </a:p>
        </p:txBody>
      </p:sp>
    </p:spTree>
    <p:extLst>
      <p:ext uri="{BB962C8B-B14F-4D97-AF65-F5344CB8AC3E}">
        <p14:creationId xmlns:p14="http://schemas.microsoft.com/office/powerpoint/2010/main" val="2277882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77F77CEA-8854-AC44-B38B-7C3CE45FABB4}"/>
              </a:ext>
            </a:extLst>
          </p:cNvPr>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6B41545C-DB1F-3D49-89D3-CAED93278345}"/>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7" name="Footer Placeholder 4">
            <a:extLst>
              <a:ext uri="{FF2B5EF4-FFF2-40B4-BE49-F238E27FC236}">
                <a16:creationId xmlns:a16="http://schemas.microsoft.com/office/drawing/2014/main" id="{22F85D8F-A1AF-2A4F-9525-1AEF42CA625B}"/>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8" name="Picture 17">
            <a:extLst>
              <a:ext uri="{FF2B5EF4-FFF2-40B4-BE49-F238E27FC236}">
                <a16:creationId xmlns:a16="http://schemas.microsoft.com/office/drawing/2014/main" id="{ADE150E4-D49F-EE44-9AD2-171B2EA5C61A}"/>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3671412F-585C-2313-8DBC-B2869C893C61}"/>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Tree>
    <p:extLst>
      <p:ext uri="{BB962C8B-B14F-4D97-AF65-F5344CB8AC3E}">
        <p14:creationId xmlns:p14="http://schemas.microsoft.com/office/powerpoint/2010/main" val="4880558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Open Slide Phase6">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61923"/>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5" name="Group 14">
            <a:extLst>
              <a:ext uri="{FF2B5EF4-FFF2-40B4-BE49-F238E27FC236}">
                <a16:creationId xmlns:a16="http://schemas.microsoft.com/office/drawing/2014/main" id="{787F198A-4F37-717B-D439-31300D1234B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61174C0A-A387-AF68-AB54-8E2714A4300E}"/>
              </a:ext>
            </a:extLst>
          </p:cNvPr>
          <p:cNvSpPr txBox="1"/>
          <p:nvPr userDrawn="1"/>
        </p:nvSpPr>
        <p:spPr>
          <a:xfrm>
            <a:off x="6891544" y="2957761"/>
            <a:ext cx="393158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Morphology lesson</a:t>
            </a:r>
            <a:endParaRPr lang="en-AU" sz="3200"/>
          </a:p>
        </p:txBody>
      </p:sp>
      <p:sp>
        <p:nvSpPr>
          <p:cNvPr id="18" name="Title 5">
            <a:extLst>
              <a:ext uri="{FF2B5EF4-FFF2-40B4-BE49-F238E27FC236}">
                <a16:creationId xmlns:a16="http://schemas.microsoft.com/office/drawing/2014/main" id="{7F298109-60E0-6462-539A-8B3B41A6C66B}"/>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9" name="Title 5">
            <a:extLst>
              <a:ext uri="{FF2B5EF4-FFF2-40B4-BE49-F238E27FC236}">
                <a16:creationId xmlns:a16="http://schemas.microsoft.com/office/drawing/2014/main" id="{A8E32B02-5712-E09A-73FB-7A49E732C700}"/>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grpSp>
        <p:nvGrpSpPr>
          <p:cNvPr id="22" name="Group 21">
            <a:extLst>
              <a:ext uri="{FF2B5EF4-FFF2-40B4-BE49-F238E27FC236}">
                <a16:creationId xmlns:a16="http://schemas.microsoft.com/office/drawing/2014/main" id="{AC774BCB-58FB-EEAB-2752-03EE2BCE17F0}"/>
              </a:ext>
            </a:extLst>
          </p:cNvPr>
          <p:cNvGrpSpPr/>
          <p:nvPr userDrawn="1"/>
        </p:nvGrpSpPr>
        <p:grpSpPr>
          <a:xfrm>
            <a:off x="324326" y="6162429"/>
            <a:ext cx="11574178" cy="365125"/>
            <a:chOff x="324326" y="6162429"/>
            <a:chExt cx="11574178" cy="365125"/>
          </a:xfrm>
        </p:grpSpPr>
        <p:sp>
          <p:nvSpPr>
            <p:cNvPr id="23" name="Footer Placeholder 4">
              <a:extLst>
                <a:ext uri="{FF2B5EF4-FFF2-40B4-BE49-F238E27FC236}">
                  <a16:creationId xmlns:a16="http://schemas.microsoft.com/office/drawing/2014/main" id="{891EBCA2-0604-CA03-E891-9ED1DF35E54C}"/>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V1.1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8"/>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4" name="Picture 23">
              <a:extLst>
                <a:ext uri="{FF2B5EF4-FFF2-40B4-BE49-F238E27FC236}">
                  <a16:creationId xmlns:a16="http://schemas.microsoft.com/office/drawing/2014/main" id="{88363631-069F-D5FC-F453-1B84F4D25673}"/>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grpSp>
        <p:nvGrpSpPr>
          <p:cNvPr id="31" name="Group 30">
            <a:extLst>
              <a:ext uri="{FF2B5EF4-FFF2-40B4-BE49-F238E27FC236}">
                <a16:creationId xmlns:a16="http://schemas.microsoft.com/office/drawing/2014/main" id="{800B3EEB-6657-642A-421F-B3A8645E1706}"/>
              </a:ext>
            </a:extLst>
          </p:cNvPr>
          <p:cNvGrpSpPr/>
          <p:nvPr userDrawn="1"/>
        </p:nvGrpSpPr>
        <p:grpSpPr>
          <a:xfrm>
            <a:off x="6275877" y="432530"/>
            <a:ext cx="5562600" cy="716270"/>
            <a:chOff x="6275877" y="432530"/>
            <a:chExt cx="5562600" cy="716270"/>
          </a:xfrm>
        </p:grpSpPr>
        <p:pic>
          <p:nvPicPr>
            <p:cNvPr id="32" name="Picture 31">
              <a:extLst>
                <a:ext uri="{FF2B5EF4-FFF2-40B4-BE49-F238E27FC236}">
                  <a16:creationId xmlns:a16="http://schemas.microsoft.com/office/drawing/2014/main" id="{61EA3F8F-EA8E-D872-2015-92CEE876BBD0}"/>
                </a:ext>
              </a:extLst>
            </p:cNvPr>
            <p:cNvPicPr>
              <a:picLocks noChangeAspect="1"/>
            </p:cNvPicPr>
            <p:nvPr userDrawn="1"/>
          </p:nvPicPr>
          <p:blipFill>
            <a:blip r:embed="rId10"/>
            <a:stretch>
              <a:fillRect/>
            </a:stretch>
          </p:blipFill>
          <p:spPr>
            <a:xfrm>
              <a:off x="6275877" y="432530"/>
              <a:ext cx="5562600" cy="711200"/>
            </a:xfrm>
            <a:prstGeom prst="rect">
              <a:avLst/>
            </a:prstGeom>
          </p:spPr>
        </p:pic>
        <p:sp>
          <p:nvSpPr>
            <p:cNvPr id="34" name="Title 1">
              <a:extLst>
                <a:ext uri="{FF2B5EF4-FFF2-40B4-BE49-F238E27FC236}">
                  <a16:creationId xmlns:a16="http://schemas.microsoft.com/office/drawing/2014/main" id="{EF2CB11C-DFF7-4B0A-79DA-B4DE4AFDACA0}"/>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776AAA"/>
                  </a:solidFill>
                  <a:latin typeface="Calibri" panose="020F0502020204030204" pitchFamily="34" charset="0"/>
                  <a:cs typeface="Calibri" panose="020F0502020204030204" pitchFamily="34" charset="0"/>
                </a:rPr>
                <a:t>Lesson 5</a:t>
              </a:r>
            </a:p>
          </p:txBody>
        </p:sp>
        <p:sp>
          <p:nvSpPr>
            <p:cNvPr id="37" name="Title 1">
              <a:extLst>
                <a:ext uri="{FF2B5EF4-FFF2-40B4-BE49-F238E27FC236}">
                  <a16:creationId xmlns:a16="http://schemas.microsoft.com/office/drawing/2014/main" id="{CB9E4B9D-33F0-D769-B444-9A39A09EC3F4}"/>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18</a:t>
              </a:r>
            </a:p>
          </p:txBody>
        </p:sp>
      </p:grpSp>
    </p:spTree>
    <p:custDataLst>
      <p:tags r:id="rId1"/>
    </p:custDataLst>
    <p:extLst>
      <p:ext uri="{BB962C8B-B14F-4D97-AF65-F5344CB8AC3E}">
        <p14:creationId xmlns:p14="http://schemas.microsoft.com/office/powerpoint/2010/main" val="33444464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9" name="Rounded Rectangle 16">
            <a:extLst>
              <a:ext uri="{FF2B5EF4-FFF2-40B4-BE49-F238E27FC236}">
                <a16:creationId xmlns:a16="http://schemas.microsoft.com/office/drawing/2014/main" id="{020B54B4-5B9B-309D-94B0-C65301E47FBF}"/>
              </a:ext>
            </a:extLst>
          </p:cNvPr>
          <p:cNvSpPr/>
          <p:nvPr userDrawn="1"/>
        </p:nvSpPr>
        <p:spPr>
          <a:xfrm>
            <a:off x="681871" y="742532"/>
            <a:ext cx="407300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5">
            <a:extLst>
              <a:ext uri="{FF2B5EF4-FFF2-40B4-BE49-F238E27FC236}">
                <a16:creationId xmlns:a16="http://schemas.microsoft.com/office/drawing/2014/main" id="{DA639C94-288D-5EC0-6E22-6F6970C0AE21}"/>
              </a:ext>
            </a:extLst>
          </p:cNvPr>
          <p:cNvSpPr/>
          <p:nvPr userDrawn="1"/>
        </p:nvSpPr>
        <p:spPr>
          <a:xfrm>
            <a:off x="681871" y="2753576"/>
            <a:ext cx="407300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25318"/>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11" name="Rectangle 10">
            <a:extLst>
              <a:ext uri="{FF2B5EF4-FFF2-40B4-BE49-F238E27FC236}">
                <a16:creationId xmlns:a16="http://schemas.microsoft.com/office/drawing/2014/main" id="{01885F33-C273-671D-139C-A8412D51557D}"/>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5DF4E923-5C8B-37FE-FAB2-2FFAE9109F06}"/>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462746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sp>
        <p:nvSpPr>
          <p:cNvPr id="13" name="Rounded Rectangle 16">
            <a:extLst>
              <a:ext uri="{FF2B5EF4-FFF2-40B4-BE49-F238E27FC236}">
                <a16:creationId xmlns:a16="http://schemas.microsoft.com/office/drawing/2014/main" id="{E2B81D91-C682-B74F-E283-8DF0AD45E165}"/>
              </a:ext>
            </a:extLst>
          </p:cNvPr>
          <p:cNvSpPr/>
          <p:nvPr userDrawn="1"/>
        </p:nvSpPr>
        <p:spPr>
          <a:xfrm>
            <a:off x="1850867" y="3638587"/>
            <a:ext cx="9637728" cy="2029968"/>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92174D56-E90C-C95C-C2EF-5B4161CF1A72}"/>
              </a:ext>
            </a:extLst>
          </p:cNvPr>
          <p:cNvGrpSpPr/>
          <p:nvPr userDrawn="1"/>
        </p:nvGrpSpPr>
        <p:grpSpPr>
          <a:xfrm>
            <a:off x="0" y="892467"/>
            <a:ext cx="8060635" cy="2029968"/>
            <a:chOff x="0" y="695183"/>
            <a:chExt cx="8060635" cy="2029968"/>
          </a:xfrm>
        </p:grpSpPr>
        <p:sp>
          <p:nvSpPr>
            <p:cNvPr id="18" name="Rounded Rectangle 5">
              <a:extLst>
                <a:ext uri="{FF2B5EF4-FFF2-40B4-BE49-F238E27FC236}">
                  <a16:creationId xmlns:a16="http://schemas.microsoft.com/office/drawing/2014/main" id="{C6E8D825-A7D8-A8AA-6072-41683C630EDB}"/>
                </a:ext>
              </a:extLst>
            </p:cNvPr>
            <p:cNvSpPr/>
            <p:nvPr userDrawn="1"/>
          </p:nvSpPr>
          <p:spPr>
            <a:xfrm>
              <a:off x="0" y="695183"/>
              <a:ext cx="2504661" cy="2029968"/>
            </a:xfrm>
            <a:prstGeom prst="roundRect">
              <a:avLst>
                <a:gd name="adj" fmla="val 0"/>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sp>
          <p:nvSpPr>
            <p:cNvPr id="15" name="Rounded Rectangle 16">
              <a:extLst>
                <a:ext uri="{FF2B5EF4-FFF2-40B4-BE49-F238E27FC236}">
                  <a16:creationId xmlns:a16="http://schemas.microsoft.com/office/drawing/2014/main" id="{0D78762E-3BE7-94EE-3537-4F94509F7453}"/>
                </a:ext>
              </a:extLst>
            </p:cNvPr>
            <p:cNvSpPr/>
            <p:nvPr userDrawn="1"/>
          </p:nvSpPr>
          <p:spPr>
            <a:xfrm>
              <a:off x="449580" y="695183"/>
              <a:ext cx="7611055" cy="2029968"/>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2" name="Rectangle: Rounded Corners 11">
            <a:extLst>
              <a:ext uri="{FF2B5EF4-FFF2-40B4-BE49-F238E27FC236}">
                <a16:creationId xmlns:a16="http://schemas.microsoft.com/office/drawing/2014/main" id="{B449B912-CAAF-5DE5-8AEF-563B3664FAC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19" name="Rounded Rectangle 16">
            <a:extLst>
              <a:ext uri="{FF2B5EF4-FFF2-40B4-BE49-F238E27FC236}">
                <a16:creationId xmlns:a16="http://schemas.microsoft.com/office/drawing/2014/main" id="{913A5FE4-0DBB-378D-8896-A98AABEFE520}"/>
              </a:ext>
            </a:extLst>
          </p:cNvPr>
          <p:cNvSpPr/>
          <p:nvPr userDrawn="1"/>
        </p:nvSpPr>
        <p:spPr>
          <a:xfrm>
            <a:off x="10386390" y="3638587"/>
            <a:ext cx="1805609" cy="2029968"/>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4111CA99-DEE2-52EE-543B-DA78AE07540A}"/>
              </a:ext>
            </a:extLst>
          </p:cNvPr>
          <p:cNvGrpSpPr/>
          <p:nvPr userDrawn="1"/>
        </p:nvGrpSpPr>
        <p:grpSpPr>
          <a:xfrm>
            <a:off x="2463789" y="4184400"/>
            <a:ext cx="938341" cy="938341"/>
            <a:chOff x="2463789" y="4184400"/>
            <a:chExt cx="938341" cy="938341"/>
          </a:xfrm>
        </p:grpSpPr>
        <p:sp>
          <p:nvSpPr>
            <p:cNvPr id="21" name="Oval 20">
              <a:extLst>
                <a:ext uri="{FF2B5EF4-FFF2-40B4-BE49-F238E27FC236}">
                  <a16:creationId xmlns:a16="http://schemas.microsoft.com/office/drawing/2014/main" id="{DA825D98-DBC4-6C50-887D-D63020D892EE}"/>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lay with solid fill">
              <a:extLst>
                <a:ext uri="{FF2B5EF4-FFF2-40B4-BE49-F238E27FC236}">
                  <a16:creationId xmlns:a16="http://schemas.microsoft.com/office/drawing/2014/main" id="{16F35636-B644-47F6-E140-2A93405EE30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691283" y="4386730"/>
              <a:ext cx="542736" cy="542736"/>
            </a:xfrm>
            <a:prstGeom prst="rect">
              <a:avLst/>
            </a:prstGeom>
          </p:spPr>
        </p:pic>
      </p:grpSp>
      <p:sp>
        <p:nvSpPr>
          <p:cNvPr id="25" name="Rectangle 24">
            <a:extLst>
              <a:ext uri="{FF2B5EF4-FFF2-40B4-BE49-F238E27FC236}">
                <a16:creationId xmlns:a16="http://schemas.microsoft.com/office/drawing/2014/main" id="{C0BBC820-5C18-3C56-9058-2C3DFA85AD96}"/>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591525" y="3850381"/>
            <a:ext cx="7724176" cy="1682577"/>
          </a:xfrm>
          <a:prstGeom prst="rect">
            <a:avLst/>
          </a:prstGeom>
          <a:noFill/>
        </p:spPr>
        <p:txBody>
          <a:bodyPr wrap="square" rtlCol="0">
            <a:spAutoFit/>
          </a:bodyPr>
          <a:lstStyle/>
          <a:p>
            <a:pPr>
              <a:lnSpc>
                <a:spcPts val="6000"/>
              </a:lnSpc>
            </a:pPr>
            <a:r>
              <a:rPr lang="en-AU" sz="6000" b="1">
                <a:solidFill>
                  <a:schemeClr val="bg1"/>
                </a:solidFill>
                <a:latin typeface="Calibri" panose="020F0502020204030204" pitchFamily="34" charset="0"/>
                <a:ea typeface="Calibri" panose="020F0502020204030204" pitchFamily="34" charset="0"/>
                <a:cs typeface="Calibri" panose="020F0502020204030204" pitchFamily="34" charset="0"/>
              </a:rPr>
              <a:t>Start of </a:t>
            </a:r>
          </a:p>
          <a:p>
            <a:pPr>
              <a:lnSpc>
                <a:spcPts val="6000"/>
              </a:lnSpc>
            </a:pPr>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morphology lesson</a:t>
            </a:r>
          </a:p>
        </p:txBody>
      </p:sp>
      <p:pic>
        <p:nvPicPr>
          <p:cNvPr id="26" name="Graphic 25" descr="Badge Tick1 with solid fill">
            <a:extLst>
              <a:ext uri="{FF2B5EF4-FFF2-40B4-BE49-F238E27FC236}">
                <a16:creationId xmlns:a16="http://schemas.microsoft.com/office/drawing/2014/main" id="{8D068897-7731-2503-309E-E0254D43A95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302128" y="1278054"/>
            <a:ext cx="1185510" cy="1185510"/>
          </a:xfrm>
          <a:prstGeom prst="rect">
            <a:avLst/>
          </a:prstGeom>
        </p:spPr>
      </p:pic>
    </p:spTree>
    <p:extLst>
      <p:ext uri="{BB962C8B-B14F-4D97-AF65-F5344CB8AC3E}">
        <p14:creationId xmlns:p14="http://schemas.microsoft.com/office/powerpoint/2010/main" val="35702445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Review + You do + write + chin it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66FCF648-2D9C-10EE-AD70-2C47F2B6DDF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1707" y="369233"/>
            <a:ext cx="490017" cy="490017"/>
          </a:xfrm>
          <a:prstGeom prst="rect">
            <a:avLst/>
          </a:prstGeom>
        </p:spPr>
      </p:pic>
      <p:grpSp>
        <p:nvGrpSpPr>
          <p:cNvPr id="3" name="Group 2">
            <a:extLst>
              <a:ext uri="{FF2B5EF4-FFF2-40B4-BE49-F238E27FC236}">
                <a16:creationId xmlns:a16="http://schemas.microsoft.com/office/drawing/2014/main" id="{E9C24883-689F-DFA6-8676-3E2B020B6258}"/>
              </a:ext>
            </a:extLst>
          </p:cNvPr>
          <p:cNvGrpSpPr/>
          <p:nvPr userDrawn="1"/>
        </p:nvGrpSpPr>
        <p:grpSpPr>
          <a:xfrm>
            <a:off x="11184229" y="284693"/>
            <a:ext cx="564546" cy="659100"/>
            <a:chOff x="1733006" y="4059633"/>
            <a:chExt cx="914400" cy="1126270"/>
          </a:xfrm>
          <a:solidFill>
            <a:srgbClr val="0E1F42"/>
          </a:solidFill>
        </p:grpSpPr>
        <p:pic>
          <p:nvPicPr>
            <p:cNvPr id="6" name="Graphic 5" descr="School boy outline">
              <a:extLst>
                <a:ext uri="{FF2B5EF4-FFF2-40B4-BE49-F238E27FC236}">
                  <a16:creationId xmlns:a16="http://schemas.microsoft.com/office/drawing/2014/main" id="{1A51D0FC-BE27-CE89-4FC4-A343DEB42532}"/>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C5B2F58E-4257-84DF-B979-FEF7BE5BC03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9"/>
          <a:stretch>
            <a:fillRect/>
          </a:stretch>
        </p:blipFill>
        <p:spPr>
          <a:xfrm>
            <a:off x="9166098" y="254885"/>
            <a:ext cx="688908" cy="688908"/>
          </a:xfrm>
          <a:prstGeom prst="rect">
            <a:avLst/>
          </a:prstGeom>
        </p:spPr>
      </p:pic>
      <p:sp>
        <p:nvSpPr>
          <p:cNvPr id="11" name="Rounded Rectangle 10">
            <a:extLst>
              <a:ext uri="{FF2B5EF4-FFF2-40B4-BE49-F238E27FC236}">
                <a16:creationId xmlns:a16="http://schemas.microsoft.com/office/drawing/2014/main" id="{E680DD82-BD61-6F03-34D6-A8C48550018B}"/>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2" name="Title 1">
            <a:extLst>
              <a:ext uri="{FF2B5EF4-FFF2-40B4-BE49-F238E27FC236}">
                <a16:creationId xmlns:a16="http://schemas.microsoft.com/office/drawing/2014/main" id="{9FDEAAC4-162B-B0F6-CBB7-D8DA2021C51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Tree>
    <p:extLst>
      <p:ext uri="{BB962C8B-B14F-4D97-AF65-F5344CB8AC3E}">
        <p14:creationId xmlns:p14="http://schemas.microsoft.com/office/powerpoint/2010/main" val="8285656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66FCF648-2D9C-10EE-AD70-2C47F2B6DDF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0142262" y="277952"/>
            <a:ext cx="688908" cy="688908"/>
          </a:xfrm>
          <a:prstGeom prst="rect">
            <a:avLst/>
          </a:prstGeom>
        </p:spPr>
      </p:pic>
      <p:pic>
        <p:nvPicPr>
          <p:cNvPr id="11" name="Graphic 10" descr="Glasses outline">
            <a:extLst>
              <a:ext uri="{FF2B5EF4-FFF2-40B4-BE49-F238E27FC236}">
                <a16:creationId xmlns:a16="http://schemas.microsoft.com/office/drawing/2014/main" id="{9CEFFE85-F9F7-4786-95B9-FDD99D8C02F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3" name="Rounded Rectangle 10">
            <a:extLst>
              <a:ext uri="{FF2B5EF4-FFF2-40B4-BE49-F238E27FC236}">
                <a16:creationId xmlns:a16="http://schemas.microsoft.com/office/drawing/2014/main" id="{348E5A28-6A76-E2B9-ACE3-1608E3920BB6}"/>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6" name="Title 1">
            <a:extLst>
              <a:ext uri="{FF2B5EF4-FFF2-40B4-BE49-F238E27FC236}">
                <a16:creationId xmlns:a16="http://schemas.microsoft.com/office/drawing/2014/main" id="{3081E729-DC72-7E4F-5C51-E56AD13BC30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Tree>
    <p:extLst>
      <p:ext uri="{BB962C8B-B14F-4D97-AF65-F5344CB8AC3E}">
        <p14:creationId xmlns:p14="http://schemas.microsoft.com/office/powerpoint/2010/main" val="973940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Review 2 columns 6:2 I do + we do">
    <p:spTree>
      <p:nvGrpSpPr>
        <p:cNvPr id="1" name=""/>
        <p:cNvGrpSpPr/>
        <p:nvPr/>
      </p:nvGrpSpPr>
      <p:grpSpPr>
        <a:xfrm>
          <a:off x="0" y="0"/>
          <a:ext cx="0" cy="0"/>
          <a:chOff x="0" y="0"/>
          <a:chExt cx="0" cy="0"/>
        </a:xfrm>
      </p:grpSpPr>
      <p:sp>
        <p:nvSpPr>
          <p:cNvPr id="50" name="Rounded Rectangle 49">
            <a:extLst>
              <a:ext uri="{FF2B5EF4-FFF2-40B4-BE49-F238E27FC236}">
                <a16:creationId xmlns:a16="http://schemas.microsoft.com/office/drawing/2014/main" id="{4133D872-ECCC-9243-85B3-9C56EFBD36CD}"/>
              </a:ext>
            </a:extLst>
          </p:cNvPr>
          <p:cNvSpPr/>
          <p:nvPr userDrawn="1"/>
        </p:nvSpPr>
        <p:spPr>
          <a:xfrm>
            <a:off x="283764" y="300637"/>
            <a:ext cx="5332421" cy="89065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EBE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7" name="Text Placeholder 2">
            <a:extLst>
              <a:ext uri="{FF2B5EF4-FFF2-40B4-BE49-F238E27FC236}">
                <a16:creationId xmlns:a16="http://schemas.microsoft.com/office/drawing/2014/main" id="{4F0DE3F8-FA1F-2E49-8EEA-6F3E93F650C3}"/>
              </a:ext>
            </a:extLst>
          </p:cNvPr>
          <p:cNvSpPr>
            <a:spLocks noGrp="1"/>
          </p:cNvSpPr>
          <p:nvPr>
            <p:ph type="body" idx="12"/>
          </p:nvPr>
        </p:nvSpPr>
        <p:spPr>
          <a:xfrm>
            <a:off x="719329" y="1683459"/>
            <a:ext cx="4896857" cy="4259047"/>
          </a:xfrm>
        </p:spPr>
        <p:txBody>
          <a:bodyPr anchor="t" anchorCtr="0">
            <a:normAutofit/>
          </a:bodyPr>
          <a:lstStyle>
            <a:lvl1pPr marL="0" indent="0">
              <a:buNone/>
              <a:defRPr sz="2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5" name="Text Placeholder 2">
            <a:extLst>
              <a:ext uri="{FF2B5EF4-FFF2-40B4-BE49-F238E27FC236}">
                <a16:creationId xmlns:a16="http://schemas.microsoft.com/office/drawing/2014/main" id="{E233A22E-37E6-9345-AB74-B082F058A9CB}"/>
              </a:ext>
            </a:extLst>
          </p:cNvPr>
          <p:cNvSpPr>
            <a:spLocks noGrp="1"/>
          </p:cNvSpPr>
          <p:nvPr>
            <p:ph type="body" idx="14"/>
          </p:nvPr>
        </p:nvSpPr>
        <p:spPr>
          <a:xfrm>
            <a:off x="6700290" y="1683456"/>
            <a:ext cx="4896857" cy="4259047"/>
          </a:xfrm>
        </p:spPr>
        <p:txBody>
          <a:bodyPr anchor="t" anchorCtr="0">
            <a:normAutofit/>
          </a:bodyPr>
          <a:lstStyle>
            <a:lvl1pPr marL="0" indent="0">
              <a:buNone/>
              <a:defRPr sz="2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2" name="Group 1">
            <a:extLst>
              <a:ext uri="{FF2B5EF4-FFF2-40B4-BE49-F238E27FC236}">
                <a16:creationId xmlns:a16="http://schemas.microsoft.com/office/drawing/2014/main" id="{2659E3D4-18BB-7627-2EA8-79B6E39BE5B2}"/>
              </a:ext>
            </a:extLst>
          </p:cNvPr>
          <p:cNvGrpSpPr/>
          <p:nvPr userDrawn="1"/>
        </p:nvGrpSpPr>
        <p:grpSpPr>
          <a:xfrm>
            <a:off x="11029911" y="291263"/>
            <a:ext cx="876718" cy="645960"/>
            <a:chOff x="11029911" y="291263"/>
            <a:chExt cx="876718" cy="645960"/>
          </a:xfrm>
        </p:grpSpPr>
        <p:sp>
          <p:nvSpPr>
            <p:cNvPr id="3" name="Rounded Rectangle 10">
              <a:extLst>
                <a:ext uri="{FF2B5EF4-FFF2-40B4-BE49-F238E27FC236}">
                  <a16:creationId xmlns:a16="http://schemas.microsoft.com/office/drawing/2014/main" id="{D9BCF30C-800A-4D37-0450-19500380FD96}"/>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Classroom outline">
              <a:extLst>
                <a:ext uri="{FF2B5EF4-FFF2-40B4-BE49-F238E27FC236}">
                  <a16:creationId xmlns:a16="http://schemas.microsoft.com/office/drawing/2014/main" id="{4EBDB392-C022-B3F8-2D83-86EE1A6A21F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5" name="Rounded Rectangle 13">
            <a:extLst>
              <a:ext uri="{FF2B5EF4-FFF2-40B4-BE49-F238E27FC236}">
                <a16:creationId xmlns:a16="http://schemas.microsoft.com/office/drawing/2014/main" id="{015ABDED-B0C7-1CEE-DEC1-261C7C507944}"/>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Teacher outline">
            <a:extLst>
              <a:ext uri="{FF2B5EF4-FFF2-40B4-BE49-F238E27FC236}">
                <a16:creationId xmlns:a16="http://schemas.microsoft.com/office/drawing/2014/main" id="{764247B3-67B5-0B15-9B34-CF6D51454F7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42240" y="262776"/>
            <a:ext cx="688952" cy="688952"/>
          </a:xfrm>
          <a:prstGeom prst="rect">
            <a:avLst/>
          </a:prstGeom>
        </p:spPr>
      </p:pic>
      <p:sp>
        <p:nvSpPr>
          <p:cNvPr id="7" name="Rectangle 6">
            <a:extLst>
              <a:ext uri="{FF2B5EF4-FFF2-40B4-BE49-F238E27FC236}">
                <a16:creationId xmlns:a16="http://schemas.microsoft.com/office/drawing/2014/main" id="{D3485A9D-89CE-AAB6-BA44-169B2EADFFF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838339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9" name="Rectangle 8">
            <a:extLst>
              <a:ext uri="{FF2B5EF4-FFF2-40B4-BE49-F238E27FC236}">
                <a16:creationId xmlns:a16="http://schemas.microsoft.com/office/drawing/2014/main" id="{EE267158-2BCB-8A8F-BC5E-150400802EBB}"/>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1852531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16" name="Rectangle 15">
            <a:extLst>
              <a:ext uri="{FF2B5EF4-FFF2-40B4-BE49-F238E27FC236}">
                <a16:creationId xmlns:a16="http://schemas.microsoft.com/office/drawing/2014/main" id="{57885B51-2F54-2163-4D54-9859B1C0936D}"/>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0396978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48087" y="276624"/>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23734" y="276625"/>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7152" y="276564"/>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17617" y="255128"/>
            <a:ext cx="688952" cy="688952"/>
          </a:xfrm>
          <a:prstGeom prst="rect">
            <a:avLst/>
          </a:prstGeom>
        </p:spPr>
      </p:pic>
      <p:sp>
        <p:nvSpPr>
          <p:cNvPr id="6" name="Title 5">
            <a:extLst>
              <a:ext uri="{FF2B5EF4-FFF2-40B4-BE49-F238E27FC236}">
                <a16:creationId xmlns:a16="http://schemas.microsoft.com/office/drawing/2014/main" id="{615A7187-AE64-D9B5-508D-86CDEC6D317C}"/>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
        <p:nvSpPr>
          <p:cNvPr id="3" name="Rectangle 2">
            <a:extLst>
              <a:ext uri="{FF2B5EF4-FFF2-40B4-BE49-F238E27FC236}">
                <a16:creationId xmlns:a16="http://schemas.microsoft.com/office/drawing/2014/main" id="{ADBBF948-AF07-3BE3-2539-54F60191889A}"/>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2">
            <a:extLst>
              <a:ext uri="{FF2B5EF4-FFF2-40B4-BE49-F238E27FC236}">
                <a16:creationId xmlns:a16="http://schemas.microsoft.com/office/drawing/2014/main" id="{8AB37C91-C389-1C64-5B6B-A77F89825B9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2838641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6_Review + You do ">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8" name="Title 7">
            <a:extLst>
              <a:ext uri="{FF2B5EF4-FFF2-40B4-BE49-F238E27FC236}">
                <a16:creationId xmlns:a16="http://schemas.microsoft.com/office/drawing/2014/main" id="{9A269DFE-25F5-FA74-8BBF-F37118348C62}"/>
              </a:ext>
            </a:extLst>
          </p:cNvPr>
          <p:cNvSpPr>
            <a:spLocks noGrp="1"/>
          </p:cNvSpPr>
          <p:nvPr>
            <p:ph type="title" hasCustomPrompt="1"/>
          </p:nvPr>
        </p:nvSpPr>
        <p:spPr>
          <a:xfrm>
            <a:off x="0" y="-1424973"/>
            <a:ext cx="10515600" cy="1325563"/>
          </a:xfrm>
        </p:spPr>
        <p:txBody>
          <a:bodyPr/>
          <a:lstStyle/>
          <a:p>
            <a:r>
              <a:rPr lang="en-US"/>
              <a:t>Slide # Review</a:t>
            </a:r>
            <a:endParaRPr lang="en-AU"/>
          </a:p>
        </p:txBody>
      </p:sp>
      <p:grpSp>
        <p:nvGrpSpPr>
          <p:cNvPr id="9" name="Group 8">
            <a:extLst>
              <a:ext uri="{FF2B5EF4-FFF2-40B4-BE49-F238E27FC236}">
                <a16:creationId xmlns:a16="http://schemas.microsoft.com/office/drawing/2014/main" id="{ADCD1B5C-0AF8-450D-438E-7754764E080B}"/>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2339CC2E-0111-6A7F-70D3-1FF975B095E8}"/>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3C96A107-FCC0-160F-11AD-B63F27A17D5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2" name="Rectangle 1">
            <a:extLst>
              <a:ext uri="{FF2B5EF4-FFF2-40B4-BE49-F238E27FC236}">
                <a16:creationId xmlns:a16="http://schemas.microsoft.com/office/drawing/2014/main" id="{7D6E79DE-0C1C-FDE5-DB63-2D1DFD14B346}"/>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02F38819-0290-CE59-FB7F-23A4794AF06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954042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Title 7">
            <a:extLst>
              <a:ext uri="{FF2B5EF4-FFF2-40B4-BE49-F238E27FC236}">
                <a16:creationId xmlns:a16="http://schemas.microsoft.com/office/drawing/2014/main" id="{75F81144-4900-E36C-C609-41C58AAD7C34}"/>
              </a:ext>
            </a:extLst>
          </p:cNvPr>
          <p:cNvSpPr>
            <a:spLocks noGrp="1"/>
          </p:cNvSpPr>
          <p:nvPr>
            <p:ph type="title" hasCustomPrompt="1"/>
          </p:nvPr>
        </p:nvSpPr>
        <p:spPr>
          <a:xfrm>
            <a:off x="0" y="-1424973"/>
            <a:ext cx="10515600" cy="1325563"/>
          </a:xfrm>
        </p:spPr>
        <p:txBody>
          <a:bodyPr/>
          <a:lstStyle/>
          <a:p>
            <a:r>
              <a:rPr lang="en-US"/>
              <a:t>Slide # Review</a:t>
            </a:r>
            <a:endParaRPr lang="en-AU"/>
          </a:p>
        </p:txBody>
      </p:sp>
      <p:sp>
        <p:nvSpPr>
          <p:cNvPr id="16" name="Rectangle 15">
            <a:extLst>
              <a:ext uri="{FF2B5EF4-FFF2-40B4-BE49-F238E27FC236}">
                <a16:creationId xmlns:a16="http://schemas.microsoft.com/office/drawing/2014/main" id="{0FFB0510-1213-8F6D-D30E-393E92D1A115}"/>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2">
            <a:extLst>
              <a:ext uri="{FF2B5EF4-FFF2-40B4-BE49-F238E27FC236}">
                <a16:creationId xmlns:a16="http://schemas.microsoft.com/office/drawing/2014/main" id="{A894AC35-F32D-47EB-5205-EF7BF63AE149}"/>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5086256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Intention/Criteria 1:1">
    <p:spTree>
      <p:nvGrpSpPr>
        <p:cNvPr id="1" name=""/>
        <p:cNvGrpSpPr/>
        <p:nvPr/>
      </p:nvGrpSpPr>
      <p:grpSpPr>
        <a:xfrm>
          <a:off x="0" y="0"/>
          <a:ext cx="0" cy="0"/>
          <a:chOff x="0" y="0"/>
          <a:chExt cx="0" cy="0"/>
        </a:xfrm>
      </p:grpSpPr>
      <p:sp>
        <p:nvSpPr>
          <p:cNvPr id="9" name="Rounded Rectangle 16">
            <a:extLst>
              <a:ext uri="{FF2B5EF4-FFF2-40B4-BE49-F238E27FC236}">
                <a16:creationId xmlns:a16="http://schemas.microsoft.com/office/drawing/2014/main" id="{020B54B4-5B9B-309D-94B0-C65301E47FBF}"/>
              </a:ext>
            </a:extLst>
          </p:cNvPr>
          <p:cNvSpPr/>
          <p:nvPr userDrawn="1"/>
        </p:nvSpPr>
        <p:spPr>
          <a:xfrm>
            <a:off x="681871" y="742532"/>
            <a:ext cx="407300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5">
            <a:extLst>
              <a:ext uri="{FF2B5EF4-FFF2-40B4-BE49-F238E27FC236}">
                <a16:creationId xmlns:a16="http://schemas.microsoft.com/office/drawing/2014/main" id="{DA639C94-288D-5EC0-6E22-6F6970C0AE21}"/>
              </a:ext>
            </a:extLst>
          </p:cNvPr>
          <p:cNvSpPr/>
          <p:nvPr userDrawn="1"/>
        </p:nvSpPr>
        <p:spPr>
          <a:xfrm>
            <a:off x="681871" y="2753576"/>
            <a:ext cx="3588471"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25318"/>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4" name="Title 1">
            <a:extLst>
              <a:ext uri="{FF2B5EF4-FFF2-40B4-BE49-F238E27FC236}">
                <a16:creationId xmlns:a16="http://schemas.microsoft.com/office/drawing/2014/main" id="{F8BDC7FA-FB2F-AEA3-8397-564070CE4F71}"/>
              </a:ext>
            </a:extLst>
          </p:cNvPr>
          <p:cNvSpPr>
            <a:spLocks noGrp="1"/>
          </p:cNvSpPr>
          <p:nvPr>
            <p:ph type="title" hasCustomPrompt="1"/>
          </p:nvPr>
        </p:nvSpPr>
        <p:spPr>
          <a:xfrm>
            <a:off x="-1" y="-796208"/>
            <a:ext cx="10890913" cy="625578"/>
          </a:xfrm>
        </p:spPr>
        <p:txBody>
          <a:bodyPr>
            <a:noAutofit/>
          </a:bodyPr>
          <a:lstStyle>
            <a:lvl1pPr algn="l" defTabSz="914400" rtl="0" eaLnBrk="1" latinLnBrk="0" hangingPunct="1">
              <a:lnSpc>
                <a:spcPct val="7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Slide # Lesson intention and success criteria</a:t>
            </a:r>
            <a:endParaRPr lang="en-AU"/>
          </a:p>
        </p:txBody>
      </p:sp>
      <p:sp>
        <p:nvSpPr>
          <p:cNvPr id="5" name="Rectangle 4">
            <a:extLst>
              <a:ext uri="{FF2B5EF4-FFF2-40B4-BE49-F238E27FC236}">
                <a16:creationId xmlns:a16="http://schemas.microsoft.com/office/drawing/2014/main" id="{96C37DF3-3BFA-8D28-618C-F86A53F4E793}"/>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2">
            <a:extLst>
              <a:ext uri="{FF2B5EF4-FFF2-40B4-BE49-F238E27FC236}">
                <a16:creationId xmlns:a16="http://schemas.microsoft.com/office/drawing/2014/main" id="{DEAA770B-CD67-D6FF-93DB-ECB8A31FD12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696398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I do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9" name="Title 1">
            <a:extLst>
              <a:ext uri="{FF2B5EF4-FFF2-40B4-BE49-F238E27FC236}">
                <a16:creationId xmlns:a16="http://schemas.microsoft.com/office/drawing/2014/main" id="{8EF6762E-8A45-E94F-8C8B-5537B6A274D6}"/>
              </a:ext>
            </a:extLst>
          </p:cNvPr>
          <p:cNvSpPr txBox="1">
            <a:spLocks/>
          </p:cNvSpPr>
          <p:nvPr userDrawn="1"/>
        </p:nvSpPr>
        <p:spPr>
          <a:xfrm>
            <a:off x="283764" y="301852"/>
            <a:ext cx="1840189" cy="6353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1" name="Rounded Rectangle 10">
            <a:extLst>
              <a:ext uri="{FF2B5EF4-FFF2-40B4-BE49-F238E27FC236}">
                <a16:creationId xmlns:a16="http://schemas.microsoft.com/office/drawing/2014/main" id="{858FD759-D9A8-0448-ABED-5767977A83B7}"/>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pic>
        <p:nvPicPr>
          <p:cNvPr id="15" name="Graphic 14" descr="Teacher outline">
            <a:extLst>
              <a:ext uri="{FF2B5EF4-FFF2-40B4-BE49-F238E27FC236}">
                <a16:creationId xmlns:a16="http://schemas.microsoft.com/office/drawing/2014/main" id="{91FB2B6F-8CE6-4C46-8FF1-F2152640EA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4" name="Title 1">
            <a:extLst>
              <a:ext uri="{FF2B5EF4-FFF2-40B4-BE49-F238E27FC236}">
                <a16:creationId xmlns:a16="http://schemas.microsoft.com/office/drawing/2014/main" id="{F1D6EC45-EC60-78A6-7D09-86B1C81E6249}"/>
              </a:ext>
            </a:extLst>
          </p:cNvPr>
          <p:cNvSpPr>
            <a:spLocks noGrp="1"/>
          </p:cNvSpPr>
          <p:nvPr>
            <p:ph type="title" hasCustomPrompt="1"/>
          </p:nvPr>
        </p:nvSpPr>
        <p:spPr>
          <a:xfrm>
            <a:off x="12032" y="-1423726"/>
            <a:ext cx="10515600" cy="1325563"/>
          </a:xfrm>
        </p:spPr>
        <p:txBody>
          <a:bodyPr/>
          <a:lstStyle>
            <a:lvl1pPr>
              <a:defRPr/>
            </a:lvl1pPr>
          </a:lstStyle>
          <a:p>
            <a:r>
              <a:rPr lang="en-US"/>
              <a:t>Slide # I do</a:t>
            </a:r>
            <a:endParaRPr lang="en-AU"/>
          </a:p>
        </p:txBody>
      </p:sp>
      <p:sp>
        <p:nvSpPr>
          <p:cNvPr id="5" name="Rectangle 4">
            <a:extLst>
              <a:ext uri="{FF2B5EF4-FFF2-40B4-BE49-F238E27FC236}">
                <a16:creationId xmlns:a16="http://schemas.microsoft.com/office/drawing/2014/main" id="{7ACD95C4-7638-7D38-6BD8-0B51A8315009}"/>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2">
            <a:extLst>
              <a:ext uri="{FF2B5EF4-FFF2-40B4-BE49-F238E27FC236}">
                <a16:creationId xmlns:a16="http://schemas.microsoft.com/office/drawing/2014/main" id="{C80BA266-F1F4-E9D5-3068-F9A49E1018EF}"/>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708460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We do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F339E29-A413-B24D-8736-E3FA92F482EF}"/>
              </a:ext>
            </a:extLst>
          </p:cNvPr>
          <p:cNvSpPr txBox="1">
            <a:spLocks/>
          </p:cNvSpPr>
          <p:nvPr userDrawn="1"/>
        </p:nvSpPr>
        <p:spPr>
          <a:xfrm>
            <a:off x="283766" y="301851"/>
            <a:ext cx="184018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grpSp>
        <p:nvGrpSpPr>
          <p:cNvPr id="2" name="Group 1">
            <a:extLst>
              <a:ext uri="{FF2B5EF4-FFF2-40B4-BE49-F238E27FC236}">
                <a16:creationId xmlns:a16="http://schemas.microsoft.com/office/drawing/2014/main" id="{9169B04E-3218-7A4E-8AA4-5E232457B921}"/>
              </a:ext>
            </a:extLst>
          </p:cNvPr>
          <p:cNvGrpSpPr/>
          <p:nvPr userDrawn="1"/>
        </p:nvGrpSpPr>
        <p:grpSpPr>
          <a:xfrm>
            <a:off x="11029911" y="291263"/>
            <a:ext cx="876718" cy="645960"/>
            <a:chOff x="11029911" y="291263"/>
            <a:chExt cx="876718" cy="645960"/>
          </a:xfrm>
        </p:grpSpPr>
        <p:sp>
          <p:nvSpPr>
            <p:cNvPr id="11" name="Rounded Rectangle 10">
              <a:extLst>
                <a:ext uri="{FF2B5EF4-FFF2-40B4-BE49-F238E27FC236}">
                  <a16:creationId xmlns:a16="http://schemas.microsoft.com/office/drawing/2014/main" id="{3EC0EA82-5D56-F249-859D-B023DC135C59}"/>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Classroom outline">
              <a:extLst>
                <a:ext uri="{FF2B5EF4-FFF2-40B4-BE49-F238E27FC236}">
                  <a16:creationId xmlns:a16="http://schemas.microsoft.com/office/drawing/2014/main" id="{CD6A19E8-EE0E-F44C-A6A8-2DAC2F8EC03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8" name="Title 1">
            <a:extLst>
              <a:ext uri="{FF2B5EF4-FFF2-40B4-BE49-F238E27FC236}">
                <a16:creationId xmlns:a16="http://schemas.microsoft.com/office/drawing/2014/main" id="{88F99365-4EC8-9C40-36E0-41239F01CC6E}"/>
              </a:ext>
            </a:extLst>
          </p:cNvPr>
          <p:cNvSpPr>
            <a:spLocks noGrp="1"/>
          </p:cNvSpPr>
          <p:nvPr>
            <p:ph type="title" hasCustomPrompt="1"/>
          </p:nvPr>
        </p:nvSpPr>
        <p:spPr>
          <a:xfrm>
            <a:off x="12032" y="-1423726"/>
            <a:ext cx="10515600" cy="1325563"/>
          </a:xfrm>
        </p:spPr>
        <p:txBody>
          <a:bodyPr/>
          <a:lstStyle>
            <a:lvl1pPr>
              <a:defRPr/>
            </a:lvl1pPr>
          </a:lstStyle>
          <a:p>
            <a:r>
              <a:rPr lang="en-US"/>
              <a:t>Slide # We do</a:t>
            </a:r>
            <a:endParaRPr lang="en-AU"/>
          </a:p>
        </p:txBody>
      </p:sp>
      <p:sp>
        <p:nvSpPr>
          <p:cNvPr id="3" name="Rectangle 2">
            <a:extLst>
              <a:ext uri="{FF2B5EF4-FFF2-40B4-BE49-F238E27FC236}">
                <a16:creationId xmlns:a16="http://schemas.microsoft.com/office/drawing/2014/main" id="{5F1EB6F5-F20B-86DD-0082-EF4B250B862A}"/>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2">
            <a:extLst>
              <a:ext uri="{FF2B5EF4-FFF2-40B4-BE49-F238E27FC236}">
                <a16:creationId xmlns:a16="http://schemas.microsoft.com/office/drawing/2014/main" id="{8FA46A04-DB09-F467-70C9-B3B3EB9B658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116105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_We do + Pen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39DD39B-FF55-BB40-A639-CA98AE195D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Classroom outline">
            <a:extLst>
              <a:ext uri="{FF2B5EF4-FFF2-40B4-BE49-F238E27FC236}">
                <a16:creationId xmlns:a16="http://schemas.microsoft.com/office/drawing/2014/main" id="{5406316B-C099-2C43-9751-0BA20D9624C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nvGrpSpPr>
          <p:cNvPr id="2" name="Group 1">
            <a:extLst>
              <a:ext uri="{FF2B5EF4-FFF2-40B4-BE49-F238E27FC236}">
                <a16:creationId xmlns:a16="http://schemas.microsoft.com/office/drawing/2014/main" id="{203FB0AF-7A65-0747-9A74-BDE60BABF39F}"/>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Pencil outline">
              <a:extLst>
                <a:ext uri="{FF2B5EF4-FFF2-40B4-BE49-F238E27FC236}">
                  <a16:creationId xmlns:a16="http://schemas.microsoft.com/office/drawing/2014/main" id="{87A2C2F3-B58D-9747-96D6-63C71055E198}"/>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8" name="Title 1">
            <a:extLst>
              <a:ext uri="{FF2B5EF4-FFF2-40B4-BE49-F238E27FC236}">
                <a16:creationId xmlns:a16="http://schemas.microsoft.com/office/drawing/2014/main" id="{2D5D78A6-9855-0D2B-344D-8E43E5194F4F}"/>
              </a:ext>
            </a:extLst>
          </p:cNvPr>
          <p:cNvSpPr>
            <a:spLocks noGrp="1"/>
          </p:cNvSpPr>
          <p:nvPr>
            <p:ph type="title" hasCustomPrompt="1"/>
          </p:nvPr>
        </p:nvSpPr>
        <p:spPr>
          <a:xfrm>
            <a:off x="12032" y="-1423726"/>
            <a:ext cx="10515600" cy="1325563"/>
          </a:xfrm>
        </p:spPr>
        <p:txBody>
          <a:bodyPr/>
          <a:lstStyle>
            <a:lvl1pPr>
              <a:defRPr/>
            </a:lvl1pPr>
          </a:lstStyle>
          <a:p>
            <a:r>
              <a:rPr lang="en-US"/>
              <a:t>Slide # We do</a:t>
            </a:r>
            <a:endParaRPr lang="en-AU"/>
          </a:p>
        </p:txBody>
      </p:sp>
      <p:sp>
        <p:nvSpPr>
          <p:cNvPr id="4" name="Rectangle 3">
            <a:extLst>
              <a:ext uri="{FF2B5EF4-FFF2-40B4-BE49-F238E27FC236}">
                <a16:creationId xmlns:a16="http://schemas.microsoft.com/office/drawing/2014/main" id="{E946D2AB-C161-4CB6-C3E7-571CD2D2EE1A}"/>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2">
            <a:extLst>
              <a:ext uri="{FF2B5EF4-FFF2-40B4-BE49-F238E27FC236}">
                <a16:creationId xmlns:a16="http://schemas.microsoft.com/office/drawing/2014/main" id="{28EDB1CD-2715-60AD-1BBA-DDCCFC57E3B9}"/>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7546503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I do + Pen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Pencil outline">
            <a:extLst>
              <a:ext uri="{FF2B5EF4-FFF2-40B4-BE49-F238E27FC236}">
                <a16:creationId xmlns:a16="http://schemas.microsoft.com/office/drawing/2014/main" id="{87A2C2F3-B58D-9747-96D6-63C71055E198}"/>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4" name="Rounded Rectangle 5">
            <a:extLst>
              <a:ext uri="{FF2B5EF4-FFF2-40B4-BE49-F238E27FC236}">
                <a16:creationId xmlns:a16="http://schemas.microsoft.com/office/drawing/2014/main" id="{A1D13485-A150-2B86-FB2D-6FBD7F91065C}"/>
              </a:ext>
            </a:extLst>
          </p:cNvPr>
          <p:cNvSpPr/>
          <p:nvPr userDrawn="1"/>
        </p:nvSpPr>
        <p:spPr>
          <a:xfrm>
            <a:off x="285371" y="299356"/>
            <a:ext cx="1448538" cy="637867"/>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DB130EE0-AB9E-28DD-C2A9-9B0F4DFF20AD}"/>
              </a:ext>
            </a:extLst>
          </p:cNvPr>
          <p:cNvSpPr txBox="1">
            <a:spLocks/>
          </p:cNvSpPr>
          <p:nvPr userDrawn="1"/>
        </p:nvSpPr>
        <p:spPr>
          <a:xfrm>
            <a:off x="285371" y="307816"/>
            <a:ext cx="1448538" cy="63786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pic>
        <p:nvPicPr>
          <p:cNvPr id="3" name="Picture 2">
            <a:extLst>
              <a:ext uri="{FF2B5EF4-FFF2-40B4-BE49-F238E27FC236}">
                <a16:creationId xmlns:a16="http://schemas.microsoft.com/office/drawing/2014/main" id="{0C786C6D-85C0-7B04-3142-38ACFA7CB51A}"/>
              </a:ext>
            </a:extLst>
          </p:cNvPr>
          <p:cNvPicPr>
            <a:picLocks noChangeAspect="1"/>
          </p:cNvPicPr>
          <p:nvPr userDrawn="1"/>
        </p:nvPicPr>
        <p:blipFill>
          <a:blip r:embed="rId5"/>
          <a:stretch>
            <a:fillRect/>
          </a:stretch>
        </p:blipFill>
        <p:spPr>
          <a:xfrm>
            <a:off x="10142262" y="269788"/>
            <a:ext cx="688908" cy="688908"/>
          </a:xfrm>
          <a:prstGeom prst="rect">
            <a:avLst/>
          </a:prstGeom>
        </p:spPr>
      </p:pic>
      <p:sp>
        <p:nvSpPr>
          <p:cNvPr id="10" name="Title 7">
            <a:extLst>
              <a:ext uri="{FF2B5EF4-FFF2-40B4-BE49-F238E27FC236}">
                <a16:creationId xmlns:a16="http://schemas.microsoft.com/office/drawing/2014/main" id="{DA5794BE-5B32-86A0-7362-3B9D56E9A68D}"/>
              </a:ext>
            </a:extLst>
          </p:cNvPr>
          <p:cNvSpPr>
            <a:spLocks noGrp="1"/>
          </p:cNvSpPr>
          <p:nvPr>
            <p:ph type="title" hasCustomPrompt="1"/>
          </p:nvPr>
        </p:nvSpPr>
        <p:spPr>
          <a:xfrm>
            <a:off x="0" y="-1525253"/>
            <a:ext cx="10515600" cy="1325563"/>
          </a:xfrm>
        </p:spPr>
        <p:txBody>
          <a:bodyPr/>
          <a:lstStyle>
            <a:lvl1pPr>
              <a:defRPr/>
            </a:lvl1pPr>
          </a:lstStyle>
          <a:p>
            <a:r>
              <a:rPr lang="en-US"/>
              <a:t>Slide # I do</a:t>
            </a:r>
            <a:endParaRPr lang="en-AU"/>
          </a:p>
        </p:txBody>
      </p:sp>
      <p:sp>
        <p:nvSpPr>
          <p:cNvPr id="5" name="Rectangle: Rounded Corners 2">
            <a:extLst>
              <a:ext uri="{FF2B5EF4-FFF2-40B4-BE49-F238E27FC236}">
                <a16:creationId xmlns:a16="http://schemas.microsoft.com/office/drawing/2014/main" id="{A44D1C9B-501B-895F-0C72-882F59FF9ED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CC9E2AE2-A02B-9A0F-F9C5-FB5BF177EC78}"/>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839272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BLANK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9" name="Title 1">
            <a:extLst>
              <a:ext uri="{FF2B5EF4-FFF2-40B4-BE49-F238E27FC236}">
                <a16:creationId xmlns:a16="http://schemas.microsoft.com/office/drawing/2014/main" id="{8EF6762E-8A45-E94F-8C8B-5537B6A274D6}"/>
              </a:ext>
            </a:extLst>
          </p:cNvPr>
          <p:cNvSpPr txBox="1">
            <a:spLocks/>
          </p:cNvSpPr>
          <p:nvPr userDrawn="1"/>
        </p:nvSpPr>
        <p:spPr>
          <a:xfrm>
            <a:off x="283764" y="301852"/>
            <a:ext cx="1840189" cy="6353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1" name="Rounded Rectangle 10">
            <a:extLst>
              <a:ext uri="{FF2B5EF4-FFF2-40B4-BE49-F238E27FC236}">
                <a16:creationId xmlns:a16="http://schemas.microsoft.com/office/drawing/2014/main" id="{858FD759-D9A8-0448-ABED-5767977A83B7}"/>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pic>
        <p:nvPicPr>
          <p:cNvPr id="15" name="Graphic 14" descr="Teacher outline">
            <a:extLst>
              <a:ext uri="{FF2B5EF4-FFF2-40B4-BE49-F238E27FC236}">
                <a16:creationId xmlns:a16="http://schemas.microsoft.com/office/drawing/2014/main" id="{91FB2B6F-8CE6-4C46-8FF1-F2152640EA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Rounded Corners 2">
            <a:extLst>
              <a:ext uri="{FF2B5EF4-FFF2-40B4-BE49-F238E27FC236}">
                <a16:creationId xmlns:a16="http://schemas.microsoft.com/office/drawing/2014/main" id="{72444A57-DE5C-57EE-F1B8-FCC28E7D50F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4392304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_I do + read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39DD39B-FF55-BB40-A639-CA98AE195D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FF68A8D2-5B7D-72BE-D4F1-FCD459D894C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42240" y="262776"/>
            <a:ext cx="688952" cy="688952"/>
          </a:xfrm>
          <a:prstGeom prst="rect">
            <a:avLst/>
          </a:prstGeom>
        </p:spPr>
      </p:pic>
      <p:pic>
        <p:nvPicPr>
          <p:cNvPr id="3" name="Graphic 2" descr="Glasses outline">
            <a:extLst>
              <a:ext uri="{FF2B5EF4-FFF2-40B4-BE49-F238E27FC236}">
                <a16:creationId xmlns:a16="http://schemas.microsoft.com/office/drawing/2014/main" id="{45D7C81A-6CE5-4C76-432B-7CB7743556C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8" name="Title 1">
            <a:extLst>
              <a:ext uri="{FF2B5EF4-FFF2-40B4-BE49-F238E27FC236}">
                <a16:creationId xmlns:a16="http://schemas.microsoft.com/office/drawing/2014/main" id="{700AF780-39DD-9A8A-6813-D672BCE750F4}"/>
              </a:ext>
            </a:extLst>
          </p:cNvPr>
          <p:cNvSpPr>
            <a:spLocks noGrp="1"/>
          </p:cNvSpPr>
          <p:nvPr>
            <p:ph type="title" hasCustomPrompt="1"/>
          </p:nvPr>
        </p:nvSpPr>
        <p:spPr>
          <a:xfrm>
            <a:off x="12032" y="-1423726"/>
            <a:ext cx="10515600" cy="1325563"/>
          </a:xfrm>
        </p:spPr>
        <p:txBody>
          <a:bodyPr/>
          <a:lstStyle>
            <a:lvl1pPr>
              <a:defRPr/>
            </a:lvl1pPr>
          </a:lstStyle>
          <a:p>
            <a:r>
              <a:rPr lang="en-US"/>
              <a:t>Slide # I do</a:t>
            </a:r>
            <a:endParaRPr lang="en-AU"/>
          </a:p>
        </p:txBody>
      </p:sp>
      <p:sp>
        <p:nvSpPr>
          <p:cNvPr id="4" name="Rectangle 3">
            <a:extLst>
              <a:ext uri="{FF2B5EF4-FFF2-40B4-BE49-F238E27FC236}">
                <a16:creationId xmlns:a16="http://schemas.microsoft.com/office/drawing/2014/main" id="{24D9BCB1-6A10-8283-F4B5-B6E7619B57BD}"/>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2">
            <a:extLst>
              <a:ext uri="{FF2B5EF4-FFF2-40B4-BE49-F238E27FC236}">
                <a16:creationId xmlns:a16="http://schemas.microsoft.com/office/drawing/2014/main" id="{D7E8C5D7-1BB0-44EA-7207-B4B27DDAC1D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170183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We do + Read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39DD39B-FF55-BB40-A639-CA98AE195D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Glasses outline">
            <a:extLst>
              <a:ext uri="{FF2B5EF4-FFF2-40B4-BE49-F238E27FC236}">
                <a16:creationId xmlns:a16="http://schemas.microsoft.com/office/drawing/2014/main" id="{C97F2879-50E5-64BA-BC2C-099E1ADC59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pic>
        <p:nvPicPr>
          <p:cNvPr id="2" name="Graphic 1" descr="Classroom outline">
            <a:extLst>
              <a:ext uri="{FF2B5EF4-FFF2-40B4-BE49-F238E27FC236}">
                <a16:creationId xmlns:a16="http://schemas.microsoft.com/office/drawing/2014/main" id="{805080B1-18A1-92C9-14F9-69D3C9F45F0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80290" y="307816"/>
            <a:ext cx="612851" cy="612851"/>
          </a:xfrm>
          <a:prstGeom prst="rect">
            <a:avLst/>
          </a:prstGeom>
        </p:spPr>
      </p:pic>
      <p:sp>
        <p:nvSpPr>
          <p:cNvPr id="8" name="Title 1">
            <a:extLst>
              <a:ext uri="{FF2B5EF4-FFF2-40B4-BE49-F238E27FC236}">
                <a16:creationId xmlns:a16="http://schemas.microsoft.com/office/drawing/2014/main" id="{74A439A1-DF91-423B-33F6-D9C0FEA9D749}"/>
              </a:ext>
            </a:extLst>
          </p:cNvPr>
          <p:cNvSpPr>
            <a:spLocks noGrp="1"/>
          </p:cNvSpPr>
          <p:nvPr>
            <p:ph type="title" hasCustomPrompt="1"/>
          </p:nvPr>
        </p:nvSpPr>
        <p:spPr>
          <a:xfrm>
            <a:off x="12032" y="-1423726"/>
            <a:ext cx="10515600" cy="1325563"/>
          </a:xfrm>
        </p:spPr>
        <p:txBody>
          <a:bodyPr/>
          <a:lstStyle>
            <a:lvl1pPr>
              <a:defRPr/>
            </a:lvl1pPr>
          </a:lstStyle>
          <a:p>
            <a:r>
              <a:rPr lang="en-US"/>
              <a:t>Slide # We do</a:t>
            </a:r>
            <a:endParaRPr lang="en-AU"/>
          </a:p>
        </p:txBody>
      </p:sp>
      <p:sp>
        <p:nvSpPr>
          <p:cNvPr id="4" name="Rectangle 3">
            <a:extLst>
              <a:ext uri="{FF2B5EF4-FFF2-40B4-BE49-F238E27FC236}">
                <a16:creationId xmlns:a16="http://schemas.microsoft.com/office/drawing/2014/main" id="{95F2340D-2A1C-048F-AD52-C00A6F613A67}"/>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2">
            <a:extLst>
              <a:ext uri="{FF2B5EF4-FFF2-40B4-BE49-F238E27FC236}">
                <a16:creationId xmlns:a16="http://schemas.microsoft.com/office/drawing/2014/main" id="{608A94C8-4BBB-5101-A48A-19F92743086B}"/>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048339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4_I do + write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39DD39B-FF55-BB40-A639-CA98AE195D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FF68A8D2-5B7D-72BE-D4F1-FCD459D894C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42240" y="262776"/>
            <a:ext cx="688952" cy="688952"/>
          </a:xfrm>
          <a:prstGeom prst="rect">
            <a:avLst/>
          </a:prstGeom>
        </p:spPr>
      </p:pic>
      <p:grpSp>
        <p:nvGrpSpPr>
          <p:cNvPr id="2" name="Group 1">
            <a:extLst>
              <a:ext uri="{FF2B5EF4-FFF2-40B4-BE49-F238E27FC236}">
                <a16:creationId xmlns:a16="http://schemas.microsoft.com/office/drawing/2014/main" id="{87A2103D-4D5C-8789-E8BC-4D71838D4EC3}"/>
              </a:ext>
            </a:extLst>
          </p:cNvPr>
          <p:cNvGrpSpPr/>
          <p:nvPr userDrawn="1"/>
        </p:nvGrpSpPr>
        <p:grpSpPr>
          <a:xfrm>
            <a:off x="11029911" y="291263"/>
            <a:ext cx="876718" cy="645960"/>
            <a:chOff x="11029911" y="291263"/>
            <a:chExt cx="876718" cy="645960"/>
          </a:xfrm>
        </p:grpSpPr>
        <p:sp>
          <p:nvSpPr>
            <p:cNvPr id="5" name="Rounded Rectangle 16">
              <a:extLst>
                <a:ext uri="{FF2B5EF4-FFF2-40B4-BE49-F238E27FC236}">
                  <a16:creationId xmlns:a16="http://schemas.microsoft.com/office/drawing/2014/main" id="{02C44221-AAC4-3D8E-C2C8-577B14C8204C}"/>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Pencil outline">
              <a:extLst>
                <a:ext uri="{FF2B5EF4-FFF2-40B4-BE49-F238E27FC236}">
                  <a16:creationId xmlns:a16="http://schemas.microsoft.com/office/drawing/2014/main" id="{4FE4D572-95A8-BF84-3202-7883F2387408}"/>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11" name="Title 1">
            <a:extLst>
              <a:ext uri="{FF2B5EF4-FFF2-40B4-BE49-F238E27FC236}">
                <a16:creationId xmlns:a16="http://schemas.microsoft.com/office/drawing/2014/main" id="{4D2DD47E-8334-37A7-A176-46FD79652D98}"/>
              </a:ext>
            </a:extLst>
          </p:cNvPr>
          <p:cNvSpPr>
            <a:spLocks noGrp="1"/>
          </p:cNvSpPr>
          <p:nvPr>
            <p:ph type="title" hasCustomPrompt="1"/>
          </p:nvPr>
        </p:nvSpPr>
        <p:spPr>
          <a:xfrm>
            <a:off x="12032" y="-1423726"/>
            <a:ext cx="10515600" cy="1325563"/>
          </a:xfrm>
        </p:spPr>
        <p:txBody>
          <a:bodyPr/>
          <a:lstStyle>
            <a:lvl1pPr>
              <a:defRPr/>
            </a:lvl1pPr>
          </a:lstStyle>
          <a:p>
            <a:r>
              <a:rPr lang="en-US"/>
              <a:t>Slide # I do</a:t>
            </a:r>
            <a:endParaRPr lang="en-AU"/>
          </a:p>
        </p:txBody>
      </p:sp>
      <p:sp>
        <p:nvSpPr>
          <p:cNvPr id="4" name="Rectangle 3">
            <a:extLst>
              <a:ext uri="{FF2B5EF4-FFF2-40B4-BE49-F238E27FC236}">
                <a16:creationId xmlns:a16="http://schemas.microsoft.com/office/drawing/2014/main" id="{909C1C04-E2D7-82BF-1525-E2FC4B3229D3}"/>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2">
            <a:extLst>
              <a:ext uri="{FF2B5EF4-FFF2-40B4-BE49-F238E27FC236}">
                <a16:creationId xmlns:a16="http://schemas.microsoft.com/office/drawing/2014/main" id="{05F03424-7544-0ED1-E765-001997DEDA2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834115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_I do _suffix review">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BD956BE2-48BF-D9DE-4AC6-4E928FA05EAB}"/>
              </a:ext>
            </a:extLst>
          </p:cNvPr>
          <p:cNvGrpSpPr/>
          <p:nvPr userDrawn="1"/>
        </p:nvGrpSpPr>
        <p:grpSpPr>
          <a:xfrm>
            <a:off x="342081" y="287673"/>
            <a:ext cx="3004968" cy="645960"/>
            <a:chOff x="342081" y="287673"/>
            <a:chExt cx="2603832" cy="645960"/>
          </a:xfrm>
        </p:grpSpPr>
        <p:sp>
          <p:nvSpPr>
            <p:cNvPr id="6" name="Rounded Rectangle 5">
              <a:extLst>
                <a:ext uri="{FF2B5EF4-FFF2-40B4-BE49-F238E27FC236}">
                  <a16:creationId xmlns:a16="http://schemas.microsoft.com/office/drawing/2014/main" id="{69D45BEF-344B-2A4B-972E-72093ED9016C}"/>
                </a:ext>
              </a:extLst>
            </p:cNvPr>
            <p:cNvSpPr/>
            <p:nvPr userDrawn="1"/>
          </p:nvSpPr>
          <p:spPr>
            <a:xfrm>
              <a:off x="342081" y="287673"/>
              <a:ext cx="260383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8EF6762E-8A45-E94F-8C8B-5537B6A274D6}"/>
                </a:ext>
              </a:extLst>
            </p:cNvPr>
            <p:cNvSpPr txBox="1">
              <a:spLocks/>
            </p:cNvSpPr>
            <p:nvPr userDrawn="1"/>
          </p:nvSpPr>
          <p:spPr>
            <a:xfrm>
              <a:off x="357081" y="292967"/>
              <a:ext cx="2588832" cy="6353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Suffix review</a:t>
              </a:r>
            </a:p>
          </p:txBody>
        </p:sp>
      </p:grpSp>
      <p:sp>
        <p:nvSpPr>
          <p:cNvPr id="11" name="Rounded Rectangle 10">
            <a:extLst>
              <a:ext uri="{FF2B5EF4-FFF2-40B4-BE49-F238E27FC236}">
                <a16:creationId xmlns:a16="http://schemas.microsoft.com/office/drawing/2014/main" id="{858FD759-D9A8-0448-ABED-5767977A83B7}"/>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Teacher outline">
            <a:extLst>
              <a:ext uri="{FF2B5EF4-FFF2-40B4-BE49-F238E27FC236}">
                <a16:creationId xmlns:a16="http://schemas.microsoft.com/office/drawing/2014/main" id="{91FB2B6F-8CE6-4C46-8FF1-F2152640EA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8" name="Title 5">
            <a:extLst>
              <a:ext uri="{FF2B5EF4-FFF2-40B4-BE49-F238E27FC236}">
                <a16:creationId xmlns:a16="http://schemas.microsoft.com/office/drawing/2014/main" id="{F2D78351-711C-D2A7-935B-CD4031EC526D}"/>
              </a:ext>
            </a:extLst>
          </p:cNvPr>
          <p:cNvSpPr>
            <a:spLocks noGrp="1"/>
          </p:cNvSpPr>
          <p:nvPr>
            <p:ph type="title" hasCustomPrompt="1"/>
          </p:nvPr>
        </p:nvSpPr>
        <p:spPr>
          <a:xfrm>
            <a:off x="0" y="-1513795"/>
            <a:ext cx="10515600" cy="1325563"/>
          </a:xfrm>
        </p:spPr>
        <p:txBody>
          <a:bodyPr/>
          <a:lstStyle>
            <a:lvl1pPr>
              <a:defRPr/>
            </a:lvl1pPr>
          </a:lstStyle>
          <a:p>
            <a:r>
              <a:rPr lang="en-US"/>
              <a:t>Slide # Suffix review</a:t>
            </a:r>
            <a:endParaRPr lang="en-AU"/>
          </a:p>
        </p:txBody>
      </p:sp>
      <p:sp>
        <p:nvSpPr>
          <p:cNvPr id="3" name="Rectangle 2">
            <a:extLst>
              <a:ext uri="{FF2B5EF4-FFF2-40B4-BE49-F238E27FC236}">
                <a16:creationId xmlns:a16="http://schemas.microsoft.com/office/drawing/2014/main" id="{47C37C2C-2FED-CED4-260B-2C2F36D21C7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2">
            <a:extLst>
              <a:ext uri="{FF2B5EF4-FFF2-40B4-BE49-F238E27FC236}">
                <a16:creationId xmlns:a16="http://schemas.microsoft.com/office/drawing/2014/main" id="{7B4A6510-7133-9D0F-F2C6-D7C480E965B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389619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5" y="301851"/>
            <a:ext cx="460550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CA13EB07-EEC3-8847-AB66-F9DFF0703A2D}"/>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BD95B3AC-AC63-0241-B3E1-E66860D40E36}"/>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585EC612-752D-2647-803A-5AD686ED0D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770E1058-0E51-1A43-A6BE-AE75E820ECC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5" name="Title 4">
            <a:extLst>
              <a:ext uri="{FF2B5EF4-FFF2-40B4-BE49-F238E27FC236}">
                <a16:creationId xmlns:a16="http://schemas.microsoft.com/office/drawing/2014/main" id="{6441A276-7A12-A264-2C59-1CE85212AABE}"/>
              </a:ext>
            </a:extLst>
          </p:cNvPr>
          <p:cNvSpPr>
            <a:spLocks noGrp="1"/>
          </p:cNvSpPr>
          <p:nvPr>
            <p:ph type="title" hasCustomPrompt="1"/>
          </p:nvPr>
        </p:nvSpPr>
        <p:spPr>
          <a:xfrm>
            <a:off x="0" y="-1421073"/>
            <a:ext cx="10515600" cy="1325563"/>
          </a:xfrm>
        </p:spPr>
        <p:txBody>
          <a:bodyPr/>
          <a:lstStyle>
            <a:lvl1pPr>
              <a:defRPr/>
            </a:lvl1pPr>
          </a:lstStyle>
          <a:p>
            <a:r>
              <a:rPr lang="en-US"/>
              <a:t>Slide # Check for understanding</a:t>
            </a:r>
            <a:endParaRPr lang="en-AU"/>
          </a:p>
        </p:txBody>
      </p:sp>
      <p:sp>
        <p:nvSpPr>
          <p:cNvPr id="2" name="Rectangle 1">
            <a:extLst>
              <a:ext uri="{FF2B5EF4-FFF2-40B4-BE49-F238E27FC236}">
                <a16:creationId xmlns:a16="http://schemas.microsoft.com/office/drawing/2014/main" id="{5C2C38BC-6D7E-3D3E-4DA6-45BA89E4D831}"/>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2">
            <a:extLst>
              <a:ext uri="{FF2B5EF4-FFF2-40B4-BE49-F238E27FC236}">
                <a16:creationId xmlns:a16="http://schemas.microsoft.com/office/drawing/2014/main" id="{6E370071-FF8B-8149-AD6D-A488B6DF7F9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627804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You do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5D66BD2B-D420-9945-B310-D6C1E97D0B1C}"/>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grpSp>
        <p:nvGrpSpPr>
          <p:cNvPr id="2" name="Group 1">
            <a:extLst>
              <a:ext uri="{FF2B5EF4-FFF2-40B4-BE49-F238E27FC236}">
                <a16:creationId xmlns:a16="http://schemas.microsoft.com/office/drawing/2014/main" id="{3B8338D9-89D3-EE4A-8F79-C055DE775E98}"/>
              </a:ext>
            </a:extLst>
          </p:cNvPr>
          <p:cNvGrpSpPr/>
          <p:nvPr userDrawn="1"/>
        </p:nvGrpSpPr>
        <p:grpSpPr>
          <a:xfrm>
            <a:off x="11029911" y="263900"/>
            <a:ext cx="876718" cy="688952"/>
            <a:chOff x="11029911" y="263900"/>
            <a:chExt cx="876718" cy="688952"/>
          </a:xfrm>
        </p:grpSpPr>
        <p:sp>
          <p:nvSpPr>
            <p:cNvPr id="14" name="Rounded Rectangle 13">
              <a:extLst>
                <a:ext uri="{FF2B5EF4-FFF2-40B4-BE49-F238E27FC236}">
                  <a16:creationId xmlns:a16="http://schemas.microsoft.com/office/drawing/2014/main" id="{75D87EF3-4A7B-DF41-AF20-9CAD271ED5D1}"/>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3" descr="Users outline">
              <a:extLst>
                <a:ext uri="{FF2B5EF4-FFF2-40B4-BE49-F238E27FC236}">
                  <a16:creationId xmlns:a16="http://schemas.microsoft.com/office/drawing/2014/main" id="{F2F5AC2C-0FD5-BA4E-9EA2-DC09F359EE9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8" name="Title 1">
            <a:extLst>
              <a:ext uri="{FF2B5EF4-FFF2-40B4-BE49-F238E27FC236}">
                <a16:creationId xmlns:a16="http://schemas.microsoft.com/office/drawing/2014/main" id="{6106F075-5B34-9E0E-7527-A206B8DB6BDB}"/>
              </a:ext>
            </a:extLst>
          </p:cNvPr>
          <p:cNvSpPr>
            <a:spLocks noGrp="1"/>
          </p:cNvSpPr>
          <p:nvPr>
            <p:ph type="title" hasCustomPrompt="1"/>
          </p:nvPr>
        </p:nvSpPr>
        <p:spPr>
          <a:xfrm>
            <a:off x="12032" y="-1423726"/>
            <a:ext cx="10515600" cy="1325563"/>
          </a:xfrm>
        </p:spPr>
        <p:txBody>
          <a:bodyPr/>
          <a:lstStyle>
            <a:lvl1pPr>
              <a:defRPr/>
            </a:lvl1pPr>
          </a:lstStyle>
          <a:p>
            <a:r>
              <a:rPr lang="en-US"/>
              <a:t>Slide # You do</a:t>
            </a:r>
            <a:endParaRPr lang="en-AU"/>
          </a:p>
        </p:txBody>
      </p:sp>
      <p:sp>
        <p:nvSpPr>
          <p:cNvPr id="3" name="Rectangle 2">
            <a:extLst>
              <a:ext uri="{FF2B5EF4-FFF2-40B4-BE49-F238E27FC236}">
                <a16:creationId xmlns:a16="http://schemas.microsoft.com/office/drawing/2014/main" id="{B2554DA2-FBD7-4008-806C-28D96BCD5A6B}"/>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2">
            <a:extLst>
              <a:ext uri="{FF2B5EF4-FFF2-40B4-BE49-F238E27FC236}">
                <a16:creationId xmlns:a16="http://schemas.microsoft.com/office/drawing/2014/main" id="{6D63DF35-F738-452B-6A9C-0FFDE386C9B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602949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77F77CEA-8854-AC44-B38B-7C3CE45FABB4}"/>
              </a:ext>
            </a:extLst>
          </p:cNvPr>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6B41545C-DB1F-3D49-89D3-CAED93278345}"/>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7" name="Footer Placeholder 4">
            <a:extLst>
              <a:ext uri="{FF2B5EF4-FFF2-40B4-BE49-F238E27FC236}">
                <a16:creationId xmlns:a16="http://schemas.microsoft.com/office/drawing/2014/main" id="{22F85D8F-A1AF-2A4F-9525-1AEF42CA625B}"/>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8" name="Picture 17">
            <a:extLst>
              <a:ext uri="{FF2B5EF4-FFF2-40B4-BE49-F238E27FC236}">
                <a16:creationId xmlns:a16="http://schemas.microsoft.com/office/drawing/2014/main" id="{ADE150E4-D49F-EE44-9AD2-171B2EA5C61A}"/>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3671412F-585C-2313-8DBC-B2869C893C61}"/>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6" name="Title 3">
            <a:extLst>
              <a:ext uri="{FF2B5EF4-FFF2-40B4-BE49-F238E27FC236}">
                <a16:creationId xmlns:a16="http://schemas.microsoft.com/office/drawing/2014/main" id="{32F3E1A8-0C54-A6D5-6B9E-4BD6E53A808E}"/>
              </a:ext>
            </a:extLst>
          </p:cNvPr>
          <p:cNvSpPr>
            <a:spLocks noGrp="1"/>
          </p:cNvSpPr>
          <p:nvPr>
            <p:ph type="title" hasCustomPrompt="1"/>
          </p:nvPr>
        </p:nvSpPr>
        <p:spPr>
          <a:xfrm>
            <a:off x="0" y="-1447875"/>
            <a:ext cx="10515600" cy="1325563"/>
          </a:xfrm>
        </p:spPr>
        <p:txBody>
          <a:bodyPr/>
          <a:lstStyle>
            <a:lvl1pPr>
              <a:defRPr/>
            </a:lvl1pPr>
          </a:lstStyle>
          <a:p>
            <a:r>
              <a:rPr lang="en-US"/>
              <a:t>Slide # End of presentation</a:t>
            </a:r>
            <a:endParaRPr lang="en-AU"/>
          </a:p>
        </p:txBody>
      </p:sp>
      <p:sp>
        <p:nvSpPr>
          <p:cNvPr id="2" name="Rectangle 1">
            <a:extLst>
              <a:ext uri="{FF2B5EF4-FFF2-40B4-BE49-F238E27FC236}">
                <a16:creationId xmlns:a16="http://schemas.microsoft.com/office/drawing/2014/main" id="{C7E88807-7A8F-5D04-FF38-897CB1FF9B1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200679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 do _suffix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BD956BE2-48BF-D9DE-4AC6-4E928FA05EAB}"/>
              </a:ext>
            </a:extLst>
          </p:cNvPr>
          <p:cNvGrpSpPr/>
          <p:nvPr userDrawn="1"/>
        </p:nvGrpSpPr>
        <p:grpSpPr>
          <a:xfrm>
            <a:off x="342081" y="287673"/>
            <a:ext cx="3004968" cy="645960"/>
            <a:chOff x="342081" y="287673"/>
            <a:chExt cx="2603832" cy="645960"/>
          </a:xfrm>
        </p:grpSpPr>
        <p:sp>
          <p:nvSpPr>
            <p:cNvPr id="6" name="Rounded Rectangle 5">
              <a:extLst>
                <a:ext uri="{FF2B5EF4-FFF2-40B4-BE49-F238E27FC236}">
                  <a16:creationId xmlns:a16="http://schemas.microsoft.com/office/drawing/2014/main" id="{69D45BEF-344B-2A4B-972E-72093ED9016C}"/>
                </a:ext>
              </a:extLst>
            </p:cNvPr>
            <p:cNvSpPr/>
            <p:nvPr userDrawn="1"/>
          </p:nvSpPr>
          <p:spPr>
            <a:xfrm>
              <a:off x="342081" y="287673"/>
              <a:ext cx="260383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8EF6762E-8A45-E94F-8C8B-5537B6A274D6}"/>
                </a:ext>
              </a:extLst>
            </p:cNvPr>
            <p:cNvSpPr txBox="1">
              <a:spLocks/>
            </p:cNvSpPr>
            <p:nvPr userDrawn="1"/>
          </p:nvSpPr>
          <p:spPr>
            <a:xfrm>
              <a:off x="357081" y="292967"/>
              <a:ext cx="2588832" cy="6353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Suffix review</a:t>
              </a:r>
            </a:p>
          </p:txBody>
        </p:sp>
      </p:grpSp>
      <p:sp>
        <p:nvSpPr>
          <p:cNvPr id="11" name="Rounded Rectangle 10">
            <a:extLst>
              <a:ext uri="{FF2B5EF4-FFF2-40B4-BE49-F238E27FC236}">
                <a16:creationId xmlns:a16="http://schemas.microsoft.com/office/drawing/2014/main" id="{858FD759-D9A8-0448-ABED-5767977A83B7}"/>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Teacher outline">
            <a:extLst>
              <a:ext uri="{FF2B5EF4-FFF2-40B4-BE49-F238E27FC236}">
                <a16:creationId xmlns:a16="http://schemas.microsoft.com/office/drawing/2014/main" id="{91FB2B6F-8CE6-4C46-8FF1-F2152640EA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Rounded Corners 2">
            <a:extLst>
              <a:ext uri="{FF2B5EF4-FFF2-40B4-BE49-F238E27FC236}">
                <a16:creationId xmlns:a16="http://schemas.microsoft.com/office/drawing/2014/main" id="{72444A57-DE5C-57EE-F1B8-FCC28E7D50F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62830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e do BLANK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F339E29-A413-B24D-8736-E3FA92F482EF}"/>
              </a:ext>
            </a:extLst>
          </p:cNvPr>
          <p:cNvSpPr txBox="1">
            <a:spLocks/>
          </p:cNvSpPr>
          <p:nvPr userDrawn="1"/>
        </p:nvSpPr>
        <p:spPr>
          <a:xfrm>
            <a:off x="283766" y="301851"/>
            <a:ext cx="184018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grpSp>
        <p:nvGrpSpPr>
          <p:cNvPr id="2" name="Group 1">
            <a:extLst>
              <a:ext uri="{FF2B5EF4-FFF2-40B4-BE49-F238E27FC236}">
                <a16:creationId xmlns:a16="http://schemas.microsoft.com/office/drawing/2014/main" id="{9169B04E-3218-7A4E-8AA4-5E232457B921}"/>
              </a:ext>
            </a:extLst>
          </p:cNvPr>
          <p:cNvGrpSpPr/>
          <p:nvPr userDrawn="1"/>
        </p:nvGrpSpPr>
        <p:grpSpPr>
          <a:xfrm>
            <a:off x="11029911" y="291263"/>
            <a:ext cx="876718" cy="645960"/>
            <a:chOff x="11029911" y="291263"/>
            <a:chExt cx="876718" cy="645960"/>
          </a:xfrm>
        </p:grpSpPr>
        <p:sp>
          <p:nvSpPr>
            <p:cNvPr id="11" name="Rounded Rectangle 10">
              <a:extLst>
                <a:ext uri="{FF2B5EF4-FFF2-40B4-BE49-F238E27FC236}">
                  <a16:creationId xmlns:a16="http://schemas.microsoft.com/office/drawing/2014/main" id="{3EC0EA82-5D56-F249-859D-B023DC135C59}"/>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Classroom outline">
              <a:extLst>
                <a:ext uri="{FF2B5EF4-FFF2-40B4-BE49-F238E27FC236}">
                  <a16:creationId xmlns:a16="http://schemas.microsoft.com/office/drawing/2014/main" id="{CD6A19E8-EE0E-F44C-A6A8-2DAC2F8EC03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3" name="Rectangle: Rounded Corners 2">
            <a:extLst>
              <a:ext uri="{FF2B5EF4-FFF2-40B4-BE49-F238E27FC236}">
                <a16:creationId xmlns:a16="http://schemas.microsoft.com/office/drawing/2014/main" id="{7B32627C-B2BD-FD67-913C-54207208381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583017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e do + Pen  BLANK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39DD39B-FF55-BB40-A639-CA98AE195D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Classroom outline">
            <a:extLst>
              <a:ext uri="{FF2B5EF4-FFF2-40B4-BE49-F238E27FC236}">
                <a16:creationId xmlns:a16="http://schemas.microsoft.com/office/drawing/2014/main" id="{5406316B-C099-2C43-9751-0BA20D9624C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nvGrpSpPr>
          <p:cNvPr id="2" name="Group 1">
            <a:extLst>
              <a:ext uri="{FF2B5EF4-FFF2-40B4-BE49-F238E27FC236}">
                <a16:creationId xmlns:a16="http://schemas.microsoft.com/office/drawing/2014/main" id="{203FB0AF-7A65-0747-9A74-BDE60BABF39F}"/>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Pencil outline">
              <a:extLst>
                <a:ext uri="{FF2B5EF4-FFF2-40B4-BE49-F238E27FC236}">
                  <a16:creationId xmlns:a16="http://schemas.microsoft.com/office/drawing/2014/main" id="{87A2C2F3-B58D-9747-96D6-63C71055E198}"/>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4" name="Rectangle: Rounded Corners 3">
            <a:extLst>
              <a:ext uri="{FF2B5EF4-FFF2-40B4-BE49-F238E27FC236}">
                <a16:creationId xmlns:a16="http://schemas.microsoft.com/office/drawing/2014/main" id="{84E61C3C-C4AB-641E-5DE3-B28EEB15A05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87825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We do + Pen  BLANK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39DD39B-FF55-BB40-A639-CA98AE195D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203FB0AF-7A65-0747-9A74-BDE60BABF39F}"/>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Pencil outline">
              <a:extLst>
                <a:ext uri="{FF2B5EF4-FFF2-40B4-BE49-F238E27FC236}">
                  <a16:creationId xmlns:a16="http://schemas.microsoft.com/office/drawing/2014/main" id="{87A2C2F3-B58D-9747-96D6-63C71055E198}"/>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4" name="Rectangle: Rounded Corners 3">
            <a:extLst>
              <a:ext uri="{FF2B5EF4-FFF2-40B4-BE49-F238E27FC236}">
                <a16:creationId xmlns:a16="http://schemas.microsoft.com/office/drawing/2014/main" id="{84E61C3C-C4AB-641E-5DE3-B28EEB15A05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5" name="Graphic 4" descr="Teacher outline">
            <a:extLst>
              <a:ext uri="{FF2B5EF4-FFF2-40B4-BE49-F238E27FC236}">
                <a16:creationId xmlns:a16="http://schemas.microsoft.com/office/drawing/2014/main" id="{1DFC04E3-1C3A-13D2-F43E-7535197A72D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42240" y="262776"/>
            <a:ext cx="688952" cy="688952"/>
          </a:xfrm>
          <a:prstGeom prst="rect">
            <a:avLst/>
          </a:prstGeom>
        </p:spPr>
      </p:pic>
    </p:spTree>
    <p:extLst>
      <p:ext uri="{BB962C8B-B14F-4D97-AF65-F5344CB8AC3E}">
        <p14:creationId xmlns:p14="http://schemas.microsoft.com/office/powerpoint/2010/main" val="3175123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We do + Read  BLANK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39DD39B-FF55-BB40-A639-CA98AE195D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84E61C3C-C4AB-641E-5DE3-B28EEB15A05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10" name="Graphic 9" descr="Glasses outline">
            <a:extLst>
              <a:ext uri="{FF2B5EF4-FFF2-40B4-BE49-F238E27FC236}">
                <a16:creationId xmlns:a16="http://schemas.microsoft.com/office/drawing/2014/main" id="{C97F2879-50E5-64BA-BC2C-099E1ADC59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pic>
        <p:nvPicPr>
          <p:cNvPr id="2" name="Graphic 1" descr="Classroom outline">
            <a:extLst>
              <a:ext uri="{FF2B5EF4-FFF2-40B4-BE49-F238E27FC236}">
                <a16:creationId xmlns:a16="http://schemas.microsoft.com/office/drawing/2014/main" id="{805080B1-18A1-92C9-14F9-69D3C9F45F0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80290" y="307816"/>
            <a:ext cx="612851" cy="612851"/>
          </a:xfrm>
          <a:prstGeom prst="rect">
            <a:avLst/>
          </a:prstGeom>
        </p:spPr>
      </p:pic>
    </p:spTree>
    <p:extLst>
      <p:ext uri="{BB962C8B-B14F-4D97-AF65-F5344CB8AC3E}">
        <p14:creationId xmlns:p14="http://schemas.microsoft.com/office/powerpoint/2010/main" val="14115108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I do + read  BLANK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39DD39B-FF55-BB40-A639-CA98AE195D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84E61C3C-C4AB-641E-5DE3-B28EEB15A05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9" name="Graphic 8" descr="Teacher outline">
            <a:extLst>
              <a:ext uri="{FF2B5EF4-FFF2-40B4-BE49-F238E27FC236}">
                <a16:creationId xmlns:a16="http://schemas.microsoft.com/office/drawing/2014/main" id="{FF68A8D2-5B7D-72BE-D4F1-FCD459D894C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42240" y="262776"/>
            <a:ext cx="688952" cy="688952"/>
          </a:xfrm>
          <a:prstGeom prst="rect">
            <a:avLst/>
          </a:prstGeom>
        </p:spPr>
      </p:pic>
      <p:pic>
        <p:nvPicPr>
          <p:cNvPr id="3" name="Graphic 2" descr="Glasses outline">
            <a:extLst>
              <a:ext uri="{FF2B5EF4-FFF2-40B4-BE49-F238E27FC236}">
                <a16:creationId xmlns:a16="http://schemas.microsoft.com/office/drawing/2014/main" id="{45D7C81A-6CE5-4C76-432B-7CB7743556C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Tree>
    <p:extLst>
      <p:ext uri="{BB962C8B-B14F-4D97-AF65-F5344CB8AC3E}">
        <p14:creationId xmlns:p14="http://schemas.microsoft.com/office/powerpoint/2010/main" val="375197616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0" y="-1518266"/>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17/12/2025</a:t>
            </a:fld>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720" r:id="rId1"/>
    <p:sldLayoutId id="2147483742" r:id="rId2"/>
    <p:sldLayoutId id="2147483703" r:id="rId3"/>
    <p:sldLayoutId id="2147483723" r:id="rId4"/>
    <p:sldLayoutId id="2147483702" r:id="rId5"/>
    <p:sldLayoutId id="2147483700" r:id="rId6"/>
    <p:sldLayoutId id="2147483708" r:id="rId7"/>
    <p:sldLayoutId id="2147483706" r:id="rId8"/>
    <p:sldLayoutId id="2147483707" r:id="rId9"/>
    <p:sldLayoutId id="2147483721" r:id="rId10"/>
    <p:sldLayoutId id="2147483701" r:id="rId11"/>
    <p:sldLayoutId id="2147483691" r:id="rId12"/>
    <p:sldLayoutId id="2147483705" r:id="rId13"/>
    <p:sldLayoutId id="2147483694" r:id="rId14"/>
    <p:sldLayoutId id="2147483709" r:id="rId15"/>
    <p:sldLayoutId id="2147483718" r:id="rId16"/>
    <p:sldLayoutId id="2147483719" r:id="rId17"/>
    <p:sldLayoutId id="2147483712" r:id="rId18"/>
    <p:sldLayoutId id="2147483713" r:id="rId19"/>
    <p:sldLayoutId id="2147483725" r:id="rId20"/>
    <p:sldLayoutId id="2147483726" r:id="rId21"/>
    <p:sldLayoutId id="2147483727" r:id="rId22"/>
    <p:sldLayoutId id="2147483728" r:id="rId23"/>
    <p:sldLayoutId id="2147483729" r:id="rId24"/>
    <p:sldLayoutId id="2147483730" r:id="rId25"/>
    <p:sldLayoutId id="2147483731" r:id="rId26"/>
    <p:sldLayoutId id="2147483732" r:id="rId27"/>
    <p:sldLayoutId id="2147483734" r:id="rId28"/>
    <p:sldLayoutId id="2147483733" r:id="rId29"/>
    <p:sldLayoutId id="2147483735" r:id="rId30"/>
    <p:sldLayoutId id="2147483736" r:id="rId31"/>
    <p:sldLayoutId id="2147483737" r:id="rId32"/>
    <p:sldLayoutId id="2147483738" r:id="rId33"/>
    <p:sldLayoutId id="2147483739" r:id="rId34"/>
    <p:sldLayoutId id="2147483740" r:id="rId35"/>
    <p:sldLayoutId id="2147483741" r:id="rId3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21.xml"/><Relationship Id="rId5" Type="http://schemas.openxmlformats.org/officeDocument/2006/relationships/image" Target="../media/image40.png"/><Relationship Id="rId4" Type="http://schemas.openxmlformats.org/officeDocument/2006/relationships/image" Target="../media/image3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34.sv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7.xml"/><Relationship Id="rId1" Type="http://schemas.openxmlformats.org/officeDocument/2006/relationships/tags" Target="../tags/tag10.xml"/></Relationships>
</file>

<file path=ppt/slides/_rels/slide15.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notesSlide" Target="../notesSlides/notesSlide15.xml"/><Relationship Id="rId7" Type="http://schemas.openxmlformats.org/officeDocument/2006/relationships/image" Target="../media/image44.png"/><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 Id="rId9" Type="http://schemas.openxmlformats.org/officeDocument/2006/relationships/image" Target="../media/image4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5.xml"/><Relationship Id="rId1" Type="http://schemas.openxmlformats.org/officeDocument/2006/relationships/tags" Target="../tags/tag1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ags" Target="../tags/tag13.xml"/><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6.xml"/><Relationship Id="rId1" Type="http://schemas.openxmlformats.org/officeDocument/2006/relationships/tags" Target="../tags/tag14.xml"/><Relationship Id="rId5" Type="http://schemas.openxmlformats.org/officeDocument/2006/relationships/image" Target="../media/image49.png"/><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6.xml"/><Relationship Id="rId1" Type="http://schemas.openxmlformats.org/officeDocument/2006/relationships/tags" Target="../tags/tag15.xml"/><Relationship Id="rId6" Type="http://schemas.openxmlformats.org/officeDocument/2006/relationships/image" Target="../media/image49.png"/><Relationship Id="rId5" Type="http://schemas.openxmlformats.org/officeDocument/2006/relationships/image" Target="../media/image50.png"/><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2.xml"/><Relationship Id="rId1" Type="http://schemas.openxmlformats.org/officeDocument/2006/relationships/tags" Target="../tags/tag7.xml"/><Relationship Id="rId5" Type="http://schemas.openxmlformats.org/officeDocument/2006/relationships/image" Target="../media/image30.svg"/><Relationship Id="rId4" Type="http://schemas.openxmlformats.org/officeDocument/2006/relationships/image" Target="../media/image2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7.xml"/><Relationship Id="rId1" Type="http://schemas.openxmlformats.org/officeDocument/2006/relationships/tags" Target="../tags/tag1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9.xml"/><Relationship Id="rId1" Type="http://schemas.openxmlformats.org/officeDocument/2006/relationships/tags" Target="../tags/tag1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8.xml"/><Relationship Id="rId1" Type="http://schemas.openxmlformats.org/officeDocument/2006/relationships/tags" Target="../tags/tag1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0.xml"/><Relationship Id="rId1" Type="http://schemas.openxmlformats.org/officeDocument/2006/relationships/tags" Target="../tags/tag1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1.xml"/><Relationship Id="rId1" Type="http://schemas.openxmlformats.org/officeDocument/2006/relationships/tags" Target="../tags/tag2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2.xml"/><Relationship Id="rId1" Type="http://schemas.openxmlformats.org/officeDocument/2006/relationships/tags" Target="../tags/tag21.xml"/><Relationship Id="rId5" Type="http://schemas.openxmlformats.org/officeDocument/2006/relationships/image" Target="../media/image34.svg"/><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8.xml"/><Relationship Id="rId1" Type="http://schemas.openxmlformats.org/officeDocument/2006/relationships/tags" Target="../tags/tag2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3.xml"/><Relationship Id="rId1" Type="http://schemas.openxmlformats.org/officeDocument/2006/relationships/tags" Target="../tags/tag23.xml"/></Relationships>
</file>

<file path=ppt/slides/_rels/slide28.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notesSlide" Target="../notesSlides/notesSlide28.xml"/><Relationship Id="rId7" Type="http://schemas.openxmlformats.org/officeDocument/2006/relationships/image" Target="../media/image54.png"/><Relationship Id="rId2" Type="http://schemas.openxmlformats.org/officeDocument/2006/relationships/slideLayout" Target="../slideLayouts/slideLayout34.xml"/><Relationship Id="rId1" Type="http://schemas.openxmlformats.org/officeDocument/2006/relationships/tags" Target="../tags/tag24.xml"/><Relationship Id="rId6" Type="http://schemas.openxmlformats.org/officeDocument/2006/relationships/image" Target="../media/image53.png"/><Relationship Id="rId5" Type="http://schemas.openxmlformats.org/officeDocument/2006/relationships/image" Target="../media/image52.svg"/><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7" Type="http://schemas.openxmlformats.org/officeDocument/2006/relationships/image" Target="../media/image59.svg"/><Relationship Id="rId2" Type="http://schemas.openxmlformats.org/officeDocument/2006/relationships/slideLayout" Target="../slideLayouts/slideLayout35.xml"/><Relationship Id="rId1" Type="http://schemas.openxmlformats.org/officeDocument/2006/relationships/tags" Target="../tags/tag25.xml"/><Relationship Id="rId6" Type="http://schemas.openxmlformats.org/officeDocument/2006/relationships/image" Target="../media/image58.png"/><Relationship Id="rId5" Type="http://schemas.openxmlformats.org/officeDocument/2006/relationships/image" Target="../media/image57.svg"/><Relationship Id="rId4" Type="http://schemas.openxmlformats.org/officeDocument/2006/relationships/image" Target="../media/image56.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0.xml"/><Relationship Id="rId1" Type="http://schemas.openxmlformats.org/officeDocument/2006/relationships/tags" Target="../tags/tag8.xml"/><Relationship Id="rId5" Type="http://schemas.openxmlformats.org/officeDocument/2006/relationships/image" Target="../media/image32.svg"/><Relationship Id="rId4" Type="http://schemas.openxmlformats.org/officeDocument/2006/relationships/image" Target="../media/image31.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24.xml"/><Relationship Id="rId4" Type="http://schemas.openxmlformats.org/officeDocument/2006/relationships/image" Target="../media/image34.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21.xml"/><Relationship Id="rId5" Type="http://schemas.openxmlformats.org/officeDocument/2006/relationships/image" Target="../media/image37.png"/><Relationship Id="rId4" Type="http://schemas.openxmlformats.org/officeDocument/2006/relationships/image" Target="../media/image3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660597"/>
            <a:ext cx="7230140" cy="545929"/>
          </a:xfrm>
        </p:spPr>
        <p:txBody>
          <a:bodyPr/>
          <a:lstStyle/>
          <a:p>
            <a:r>
              <a:rPr lang="en-US" sz="800" b="1" dirty="0">
                <a:solidFill>
                  <a:srgbClr val="E2E8E9"/>
                </a:solidFill>
                <a:latin typeface="+mn-lt"/>
              </a:rPr>
              <a:t>Slide 1 Start of presentation, Suffix -est </a:t>
            </a:r>
            <a:endParaRPr lang="en-US" sz="800" dirty="0">
              <a:solidFill>
                <a:srgbClr val="E2E8E9"/>
              </a:solidFill>
              <a:latin typeface="+mn-lt"/>
            </a:endParaRPr>
          </a:p>
        </p:txBody>
      </p:sp>
      <p:sp>
        <p:nvSpPr>
          <p:cNvPr id="3" name="TextBox 2">
            <a:extLst>
              <a:ext uri="{FF2B5EF4-FFF2-40B4-BE49-F238E27FC236}">
                <a16:creationId xmlns:a16="http://schemas.microsoft.com/office/drawing/2014/main" id="{5049BED4-B3D3-03B9-FA77-25B76CA4C2E1}"/>
              </a:ext>
            </a:extLst>
          </p:cNvPr>
          <p:cNvSpPr txBox="1"/>
          <p:nvPr/>
        </p:nvSpPr>
        <p:spPr>
          <a:xfrm>
            <a:off x="275571" y="2865728"/>
            <a:ext cx="5820428" cy="2246769"/>
          </a:xfrm>
          <a:prstGeom prst="rect">
            <a:avLst/>
          </a:prstGeom>
          <a:noFill/>
        </p:spPr>
        <p:txBody>
          <a:bodyPr wrap="square">
            <a:spAutoFit/>
          </a:bodyPr>
          <a:lstStyle/>
          <a:p>
            <a:pPr algn="ctr"/>
            <a:r>
              <a:rPr lang="en-GB" sz="3200" dirty="0" err="1"/>
              <a:t>kn</a:t>
            </a:r>
            <a:r>
              <a:rPr lang="en-GB" sz="3200" dirty="0"/>
              <a:t>   </a:t>
            </a:r>
            <a:r>
              <a:rPr lang="en-GB" sz="3200" dirty="0" err="1"/>
              <a:t>ie</a:t>
            </a:r>
            <a:r>
              <a:rPr lang="en-GB" sz="3200" dirty="0"/>
              <a:t>*   </a:t>
            </a:r>
            <a:r>
              <a:rPr lang="en-GB" sz="3200" dirty="0" err="1"/>
              <a:t>ey</a:t>
            </a:r>
            <a:r>
              <a:rPr lang="en-GB" sz="3200" dirty="0"/>
              <a:t>*   </a:t>
            </a:r>
            <a:r>
              <a:rPr lang="en-GB" sz="3200" dirty="0" err="1"/>
              <a:t>oe</a:t>
            </a:r>
            <a:r>
              <a:rPr lang="en-GB" sz="3200" dirty="0"/>
              <a:t>   </a:t>
            </a:r>
            <a:r>
              <a:rPr lang="en-GB" sz="3200" dirty="0" err="1"/>
              <a:t>eigh</a:t>
            </a:r>
            <a:r>
              <a:rPr lang="en-GB" sz="3200" dirty="0"/>
              <a:t> </a:t>
            </a:r>
          </a:p>
          <a:p>
            <a:pPr algn="ctr"/>
            <a:r>
              <a:rPr lang="en-GB" sz="3200" dirty="0"/>
              <a:t>Suffix -er (comparative)  </a:t>
            </a:r>
          </a:p>
          <a:p>
            <a:pPr algn="ctr"/>
            <a:r>
              <a:rPr lang="en-GB" sz="3200" dirty="0"/>
              <a:t>only   people   straight    height</a:t>
            </a:r>
          </a:p>
          <a:p>
            <a:pPr algn="ctr"/>
            <a:r>
              <a:rPr lang="en-GB" sz="1200" dirty="0"/>
              <a:t>*denotes two sounds</a:t>
            </a:r>
          </a:p>
          <a:p>
            <a:pPr algn="ctr"/>
            <a:endParaRPr lang="en-GB" sz="3200" dirty="0"/>
          </a:p>
        </p:txBody>
      </p:sp>
      <p:sp>
        <p:nvSpPr>
          <p:cNvPr id="8" name="TextBox 7">
            <a:extLst>
              <a:ext uri="{FF2B5EF4-FFF2-40B4-BE49-F238E27FC236}">
                <a16:creationId xmlns:a16="http://schemas.microsoft.com/office/drawing/2014/main" id="{007DE339-2F16-A9C2-01B2-1A5A32C61C4F}"/>
              </a:ext>
            </a:extLst>
          </p:cNvPr>
          <p:cNvSpPr txBox="1"/>
          <p:nvPr/>
        </p:nvSpPr>
        <p:spPr>
          <a:xfrm>
            <a:off x="6026725" y="3636226"/>
            <a:ext cx="5837382" cy="535531"/>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3200" b="1" i="0" u="none" strike="noStrike" kern="1200" cap="none" spc="0" normalizeH="0" baseline="0" noProof="0">
                <a:ln>
                  <a:noFill/>
                </a:ln>
                <a:solidFill>
                  <a:srgbClr val="0E1E42"/>
                </a:solidFill>
                <a:effectLst/>
                <a:uLnTx/>
                <a:uFillTx/>
                <a:latin typeface="Calibri" panose="020F0502020204030204"/>
                <a:ea typeface="+mn-ea"/>
                <a:cs typeface="+mn-cs"/>
              </a:rPr>
              <a:t>Suffix -</a:t>
            </a:r>
            <a:r>
              <a:rPr kumimoji="0" lang="en-US" sz="3200" b="1" i="0" u="none" strike="noStrike" kern="1200" cap="none" spc="0" normalizeH="0" baseline="0" noProof="0" err="1">
                <a:ln>
                  <a:noFill/>
                </a:ln>
                <a:solidFill>
                  <a:srgbClr val="0E1E42"/>
                </a:solidFill>
                <a:effectLst/>
                <a:uLnTx/>
                <a:uFillTx/>
                <a:latin typeface="Calibri" panose="020F0502020204030204"/>
                <a:ea typeface="+mn-ea"/>
                <a:cs typeface="+mn-cs"/>
              </a:rPr>
              <a:t>est</a:t>
            </a:r>
            <a:endParaRPr lang="en-US" sz="3200" b="1">
              <a:solidFill>
                <a:srgbClr val="0E1E42"/>
              </a:solidFill>
              <a:latin typeface="Calibri" panose="020F0502020204030204"/>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44625"/>
            <a:ext cx="10515600" cy="1325562"/>
          </a:xfrm>
        </p:spPr>
        <p:txBody>
          <a:bodyPr/>
          <a:lstStyle/>
          <a:p>
            <a:r>
              <a:rPr lang="en-AU" sz="800">
                <a:solidFill>
                  <a:schemeClr val="bg2"/>
                </a:solidFill>
                <a:latin typeface="+mn-lt"/>
              </a:rPr>
              <a:t>Slide 10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7" name="Picture 6" descr="nicer">
            <a:extLst>
              <a:ext uri="{FF2B5EF4-FFF2-40B4-BE49-F238E27FC236}">
                <a16:creationId xmlns:a16="http://schemas.microsoft.com/office/drawing/2014/main" id="{F1F6F99C-463A-B488-D1F0-7E330AB8A4A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53901" y="1721540"/>
            <a:ext cx="3447165" cy="1626270"/>
          </a:xfrm>
          <a:prstGeom prst="rect">
            <a:avLst/>
          </a:prstGeom>
        </p:spPr>
      </p:pic>
      <p:pic>
        <p:nvPicPr>
          <p:cNvPr id="6" name="Picture 5" descr="bigger">
            <a:extLst>
              <a:ext uri="{FF2B5EF4-FFF2-40B4-BE49-F238E27FC236}">
                <a16:creationId xmlns:a16="http://schemas.microsoft.com/office/drawing/2014/main" id="{C37CB1FA-D5BE-79C9-5914-F89A36CC5E2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321921" y="1228711"/>
            <a:ext cx="2274256" cy="2345221"/>
          </a:xfrm>
          <a:prstGeom prst="rect">
            <a:avLst/>
          </a:prstGeom>
        </p:spPr>
      </p:pic>
      <p:pic>
        <p:nvPicPr>
          <p:cNvPr id="11" name="Picture 10" descr="louder">
            <a:extLst>
              <a:ext uri="{FF2B5EF4-FFF2-40B4-BE49-F238E27FC236}">
                <a16:creationId xmlns:a16="http://schemas.microsoft.com/office/drawing/2014/main" id="{529832FA-A0D9-4427-F9A0-9B974AED754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26495" y="3573932"/>
            <a:ext cx="2757523" cy="2662264"/>
          </a:xfrm>
          <a:prstGeom prst="rect">
            <a:avLst/>
          </a:prstGeom>
        </p:spPr>
      </p:pic>
      <p:cxnSp>
        <p:nvCxnSpPr>
          <p:cNvPr id="4" name="Straight Arrow Connector 3">
            <a:extLst>
              <a:ext uri="{FF2B5EF4-FFF2-40B4-BE49-F238E27FC236}">
                <a16:creationId xmlns:a16="http://schemas.microsoft.com/office/drawing/2014/main" id="{4FCF1A94-81B6-E00A-1233-5CD9554FD2BC}"/>
              </a:ext>
              <a:ext uri="{C183D7F6-B498-43B3-948B-1728B52AA6E4}">
                <adec:decorative xmlns:adec="http://schemas.microsoft.com/office/drawing/2017/decorative" val="1"/>
              </a:ext>
            </a:extLst>
          </p:cNvPr>
          <p:cNvCxnSpPr>
            <a:cxnSpLocks/>
          </p:cNvCxnSpPr>
          <p:nvPr/>
        </p:nvCxnSpPr>
        <p:spPr>
          <a:xfrm flipH="1">
            <a:off x="1759697" y="1295543"/>
            <a:ext cx="583324" cy="56645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52980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8DF705-F035-9903-8234-AE88DC4BF613}"/>
              </a:ext>
            </a:extLst>
          </p:cNvPr>
          <p:cNvSpPr>
            <a:spLocks noGrp="1"/>
          </p:cNvSpPr>
          <p:nvPr>
            <p:ph type="title" idx="4294967295"/>
          </p:nvPr>
        </p:nvSpPr>
        <p:spPr/>
        <p:txBody>
          <a:bodyPr/>
          <a:lstStyle/>
          <a:p>
            <a:r>
              <a:rPr lang="en-AU" sz="800" kern="1200" dirty="0">
                <a:solidFill>
                  <a:srgbClr val="E2E8E9"/>
                </a:solidFill>
                <a:effectLst/>
                <a:latin typeface="+mn-lt"/>
                <a:ea typeface="+mj-ea"/>
                <a:cs typeface="+mj-cs"/>
              </a:rPr>
              <a:t>Slide 11 Review You do</a:t>
            </a:r>
            <a:endParaRPr lang="en-AU" sz="800" dirty="0">
              <a:solidFill>
                <a:srgbClr val="E2E8E9"/>
              </a:solidFill>
              <a:latin typeface="+mn-lt"/>
            </a:endParaRPr>
          </a:p>
        </p:txBody>
      </p:sp>
      <p:sp>
        <p:nvSpPr>
          <p:cNvPr id="5" name="Content Placeholder 2">
            <a:extLst>
              <a:ext uri="{FF2B5EF4-FFF2-40B4-BE49-F238E27FC236}">
                <a16:creationId xmlns:a16="http://schemas.microsoft.com/office/drawing/2014/main" id="{A7CC6F47-ADB8-1AB8-C9E6-908CBD2E1FA7}"/>
              </a:ext>
            </a:extLst>
          </p:cNvPr>
          <p:cNvSpPr txBox="1">
            <a:spLocks/>
          </p:cNvSpPr>
          <p:nvPr/>
        </p:nvSpPr>
        <p:spPr>
          <a:xfrm>
            <a:off x="472255" y="1835777"/>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straight     only</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
        <p:nvSpPr>
          <p:cNvPr id="2" name="Content Placeholder 2">
            <a:extLst>
              <a:ext uri="{FF2B5EF4-FFF2-40B4-BE49-F238E27FC236}">
                <a16:creationId xmlns:a16="http://schemas.microsoft.com/office/drawing/2014/main" id="{576DF49A-1467-709F-CEF1-4B89D7959C62}"/>
              </a:ext>
            </a:extLst>
          </p:cNvPr>
          <p:cNvSpPr txBox="1">
            <a:spLocks/>
          </p:cNvSpPr>
          <p:nvPr/>
        </p:nvSpPr>
        <p:spPr>
          <a:xfrm>
            <a:off x="472255" y="4038203"/>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people       height</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771971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5888D-DEAF-33B1-D787-60055EF86C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08884A-7B8E-E29E-99D9-954C30288970}"/>
              </a:ext>
            </a:extLst>
          </p:cNvPr>
          <p:cNvSpPr>
            <a:spLocks noGrp="1"/>
          </p:cNvSpPr>
          <p:nvPr>
            <p:ph type="title" idx="4294967295"/>
          </p:nvPr>
        </p:nvSpPr>
        <p:spPr/>
        <p:txBody>
          <a:bodyPr/>
          <a:lstStyle/>
          <a:p>
            <a:r>
              <a:rPr lang="en-AU" sz="800" kern="1200" dirty="0">
                <a:solidFill>
                  <a:srgbClr val="E2E8E9"/>
                </a:solidFill>
                <a:effectLst/>
                <a:latin typeface="+mn-lt"/>
                <a:ea typeface="+mj-ea"/>
                <a:cs typeface="+mj-cs"/>
              </a:rPr>
              <a:t>Slide 12 Review You do</a:t>
            </a:r>
            <a:endParaRPr lang="en-AU" sz="800" dirty="0">
              <a:solidFill>
                <a:srgbClr val="E2E8E9"/>
              </a:solidFill>
              <a:latin typeface="+mn-lt"/>
            </a:endParaRPr>
          </a:p>
        </p:txBody>
      </p:sp>
      <p:sp>
        <p:nvSpPr>
          <p:cNvPr id="3" name="Content Placeholder 2">
            <a:extLst>
              <a:ext uri="{FF2B5EF4-FFF2-40B4-BE49-F238E27FC236}">
                <a16:creationId xmlns:a16="http://schemas.microsoft.com/office/drawing/2014/main" id="{03B095C0-1F0B-C896-24D4-6442C5880E23}"/>
              </a:ext>
            </a:extLst>
          </p:cNvPr>
          <p:cNvSpPr txBox="1">
            <a:spLocks/>
          </p:cNvSpPr>
          <p:nvPr/>
        </p:nvSpPr>
        <p:spPr>
          <a:xfrm>
            <a:off x="753533" y="1305341"/>
            <a:ext cx="10684934" cy="424731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6000" dirty="0">
                <a:solidFill>
                  <a:srgbClr val="4557AD"/>
                </a:solidFill>
                <a:latin typeface="Tenorite" pitchFamily="2" charset="0"/>
                <a:ea typeface="Verdana" panose="020B0604030504040204" pitchFamily="34" charset="0"/>
                <a:cs typeface="Verdana" panose="020B0604030504040204" pitchFamily="34" charset="0"/>
              </a:rPr>
              <a:t>The eight people stood in a straight line and I checked their height. The only one shorter than Hattie was the jockey who had to stand up on his toes.</a:t>
            </a:r>
            <a:endParaRPr lang="en-AU" sz="6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8689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9E3E4-0609-8A22-9778-C2B25A2C2D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6BA5E2-2AEA-136D-33A3-2D53D9A463A2}"/>
              </a:ext>
            </a:extLst>
          </p:cNvPr>
          <p:cNvSpPr>
            <a:spLocks noGrp="1"/>
          </p:cNvSpPr>
          <p:nvPr>
            <p:ph type="title" idx="4294967295"/>
          </p:nvPr>
        </p:nvSpPr>
        <p:spPr/>
        <p:txBody>
          <a:bodyPr/>
          <a:lstStyle/>
          <a:p>
            <a:r>
              <a:rPr lang="en-AU" sz="800" kern="1200" dirty="0">
                <a:solidFill>
                  <a:srgbClr val="E2E8E9"/>
                </a:solidFill>
                <a:effectLst/>
                <a:latin typeface="+mn-lt"/>
                <a:ea typeface="+mj-ea"/>
                <a:cs typeface="+mj-cs"/>
              </a:rPr>
              <a:t>Slide 13 Review You do</a:t>
            </a:r>
            <a:endParaRPr lang="en-AU" sz="800" dirty="0">
              <a:solidFill>
                <a:srgbClr val="E2E8E9"/>
              </a:solidFill>
              <a:latin typeface="+mn-lt"/>
            </a:endParaRPr>
          </a:p>
        </p:txBody>
      </p:sp>
      <p:pic>
        <p:nvPicPr>
          <p:cNvPr id="8" name="Graphic 7" descr="Pencil outline">
            <a:extLst>
              <a:ext uri="{FF2B5EF4-FFF2-40B4-BE49-F238E27FC236}">
                <a16:creationId xmlns:a16="http://schemas.microsoft.com/office/drawing/2014/main" id="{1AD27337-AEB6-D6C3-B81B-C7B91408AA1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4502251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C705BC-D015-D06A-26D0-416C07CF74FE}"/>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70C25FC5-5321-A8D4-56FF-DCFA978EFFF9}"/>
              </a:ext>
            </a:extLst>
          </p:cNvPr>
          <p:cNvSpPr>
            <a:spLocks noGrp="1"/>
          </p:cNvSpPr>
          <p:nvPr>
            <p:ph type="title" idx="4294967295"/>
          </p:nvPr>
        </p:nvSpPr>
        <p:spPr>
          <a:xfrm>
            <a:off x="0" y="-1177572"/>
            <a:ext cx="10515600" cy="1325563"/>
          </a:xfrm>
        </p:spPr>
        <p:txBody>
          <a:bodyPr/>
          <a:lstStyle/>
          <a:p>
            <a:r>
              <a:rPr lang="en-US" sz="800">
                <a:solidFill>
                  <a:srgbClr val="E2E8E9"/>
                </a:solidFill>
                <a:latin typeface="+mn-lt"/>
              </a:rPr>
              <a:t>Slide 14 End of review, start of lesson</a:t>
            </a:r>
            <a:endParaRPr lang="en-AU" sz="800">
              <a:solidFill>
                <a:srgbClr val="E2E8E9"/>
              </a:solidFill>
              <a:latin typeface="+mn-lt"/>
            </a:endParaRPr>
          </a:p>
        </p:txBody>
      </p:sp>
    </p:spTree>
    <p:custDataLst>
      <p:tags r:id="rId1"/>
    </p:custDataLst>
    <p:extLst>
      <p:ext uri="{BB962C8B-B14F-4D97-AF65-F5344CB8AC3E}">
        <p14:creationId xmlns:p14="http://schemas.microsoft.com/office/powerpoint/2010/main" val="22503668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4C50A8-99D4-9C4E-8D74-2C010FA2CFBC}"/>
              </a:ext>
            </a:extLst>
          </p:cNvPr>
          <p:cNvSpPr>
            <a:spLocks noGrp="1"/>
          </p:cNvSpPr>
          <p:nvPr>
            <p:ph type="title" idx="4294967295"/>
          </p:nvPr>
        </p:nvSpPr>
        <p:spPr>
          <a:xfrm>
            <a:off x="0" y="-981075"/>
            <a:ext cx="7546975" cy="893762"/>
          </a:xfrm>
        </p:spPr>
        <p:txBody>
          <a:bodyPr/>
          <a:lstStyle/>
          <a:p>
            <a:pPr algn="l"/>
            <a:r>
              <a:rPr lang="en-US" sz="800">
                <a:solidFill>
                  <a:srgbClr val="E2E8E9"/>
                </a:solidFill>
                <a:latin typeface="+mn-lt"/>
              </a:rPr>
              <a:t>Slide 15 Revision: adjectives</a:t>
            </a:r>
          </a:p>
        </p:txBody>
      </p:sp>
      <p:sp>
        <p:nvSpPr>
          <p:cNvPr id="7" name="TextBox 6">
            <a:extLst>
              <a:ext uri="{FF2B5EF4-FFF2-40B4-BE49-F238E27FC236}">
                <a16:creationId xmlns:a16="http://schemas.microsoft.com/office/drawing/2014/main" id="{483AB888-EDC3-8076-740C-D5334E57B9D1}"/>
              </a:ext>
            </a:extLst>
          </p:cNvPr>
          <p:cNvSpPr txBox="1"/>
          <p:nvPr/>
        </p:nvSpPr>
        <p:spPr>
          <a:xfrm>
            <a:off x="523703" y="346753"/>
            <a:ext cx="6747252" cy="769441"/>
          </a:xfrm>
          <a:prstGeom prst="rect">
            <a:avLst/>
          </a:prstGeom>
          <a:noFill/>
        </p:spPr>
        <p:txBody>
          <a:bodyPr wrap="square" rtlCol="0">
            <a:spAutoFit/>
          </a:bodyPr>
          <a:lstStyle/>
          <a:p>
            <a:r>
              <a:rPr lang="en-US" sz="4400" b="1">
                <a:solidFill>
                  <a:srgbClr val="0E1E42"/>
                </a:solidFill>
                <a:latin typeface="Calibri" panose="020F0502020204030204" pitchFamily="34" charset="0"/>
                <a:ea typeface="Verdana" panose="020B0604030504040204" pitchFamily="34" charset="0"/>
                <a:cs typeface="Calibri" panose="020F0502020204030204" pitchFamily="34" charset="0"/>
              </a:rPr>
              <a:t>Revision: adjectives</a:t>
            </a:r>
            <a:endParaRPr lang="en-AU"/>
          </a:p>
        </p:txBody>
      </p:sp>
      <p:pic>
        <p:nvPicPr>
          <p:cNvPr id="11" name="Picture 10" descr="cold">
            <a:extLst>
              <a:ext uri="{FF2B5EF4-FFF2-40B4-BE49-F238E27FC236}">
                <a16:creationId xmlns:a16="http://schemas.microsoft.com/office/drawing/2014/main" id="{2149FD2A-E37D-BE92-9A6C-FA0BD34A703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87853" y="2258783"/>
            <a:ext cx="1764107" cy="1764107"/>
          </a:xfrm>
          <a:prstGeom prst="rect">
            <a:avLst/>
          </a:prstGeom>
        </p:spPr>
      </p:pic>
      <p:pic>
        <p:nvPicPr>
          <p:cNvPr id="13" name="Picture 12" descr="high">
            <a:extLst>
              <a:ext uri="{FF2B5EF4-FFF2-40B4-BE49-F238E27FC236}">
                <a16:creationId xmlns:a16="http://schemas.microsoft.com/office/drawing/2014/main" id="{C66FFA9B-8C06-2293-2A1B-E2A07362632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54306" y="2389812"/>
            <a:ext cx="1242583" cy="1499248"/>
          </a:xfrm>
          <a:prstGeom prst="rect">
            <a:avLst/>
          </a:prstGeom>
        </p:spPr>
      </p:pic>
      <p:pic>
        <p:nvPicPr>
          <p:cNvPr id="4" name="Picture 3" descr="quick">
            <a:extLst>
              <a:ext uri="{FF2B5EF4-FFF2-40B4-BE49-F238E27FC236}">
                <a16:creationId xmlns:a16="http://schemas.microsoft.com/office/drawing/2014/main" id="{B5746FBC-4F3C-6629-955A-EA8F6DCE91DF}"/>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999235" y="2323444"/>
            <a:ext cx="1630356" cy="1630356"/>
          </a:xfrm>
          <a:prstGeom prst="rect">
            <a:avLst/>
          </a:prstGeom>
        </p:spPr>
      </p:pic>
      <p:pic>
        <p:nvPicPr>
          <p:cNvPr id="15" name="Picture 14" descr="thin">
            <a:extLst>
              <a:ext uri="{FF2B5EF4-FFF2-40B4-BE49-F238E27FC236}">
                <a16:creationId xmlns:a16="http://schemas.microsoft.com/office/drawing/2014/main" id="{A2EB8194-58EE-434A-1487-631CF921D706}"/>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2536299" y="3953800"/>
            <a:ext cx="1656467" cy="2109976"/>
          </a:xfrm>
          <a:prstGeom prst="rect">
            <a:avLst/>
          </a:prstGeom>
        </p:spPr>
      </p:pic>
      <p:pic>
        <p:nvPicPr>
          <p:cNvPr id="19" name="Picture 18" descr="old">
            <a:extLst>
              <a:ext uri="{FF2B5EF4-FFF2-40B4-BE49-F238E27FC236}">
                <a16:creationId xmlns:a16="http://schemas.microsoft.com/office/drawing/2014/main" id="{72EAD33B-F5A0-1324-564D-F9CF5065DBFE}"/>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6221275" y="4180195"/>
            <a:ext cx="1499250" cy="1499250"/>
          </a:xfrm>
          <a:prstGeom prst="rect">
            <a:avLst/>
          </a:prstGeom>
        </p:spPr>
      </p:pic>
      <p:pic>
        <p:nvPicPr>
          <p:cNvPr id="17" name="Picture 16" descr="strong">
            <a:extLst>
              <a:ext uri="{FF2B5EF4-FFF2-40B4-BE49-F238E27FC236}">
                <a16:creationId xmlns:a16="http://schemas.microsoft.com/office/drawing/2014/main" id="{7B4CEA14-6325-2B8A-7AAB-42AC80F854FD}"/>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10124556" y="4199688"/>
            <a:ext cx="1412533" cy="1412533"/>
          </a:xfrm>
          <a:prstGeom prst="rect">
            <a:avLst/>
          </a:prstGeom>
        </p:spPr>
      </p:pic>
    </p:spTree>
    <p:custDataLst>
      <p:tags r:id="rId1"/>
    </p:custDataLst>
    <p:extLst>
      <p:ext uri="{BB962C8B-B14F-4D97-AF65-F5344CB8AC3E}">
        <p14:creationId xmlns:p14="http://schemas.microsoft.com/office/powerpoint/2010/main" val="17293487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E45A55-CEB3-3D43-B6BD-FB6123A2983E}"/>
              </a:ext>
            </a:extLst>
          </p:cNvPr>
          <p:cNvSpPr>
            <a:spLocks noGrp="1"/>
          </p:cNvSpPr>
          <p:nvPr>
            <p:ph type="title"/>
          </p:nvPr>
        </p:nvSpPr>
        <p:spPr>
          <a:xfrm>
            <a:off x="0" y="-800201"/>
            <a:ext cx="10572750" cy="625578"/>
          </a:xfrm>
        </p:spPr>
        <p:txBody>
          <a:bodyPr/>
          <a:lstStyle/>
          <a:p>
            <a:r>
              <a:rPr lang="en-US" sz="800">
                <a:solidFill>
                  <a:srgbClr val="E2E8E9"/>
                </a:solidFill>
                <a:latin typeface="+mn-lt"/>
              </a:rPr>
              <a:t>Slide 16 Learning intention and success criteria</a:t>
            </a:r>
          </a:p>
        </p:txBody>
      </p:sp>
      <p:sp>
        <p:nvSpPr>
          <p:cNvPr id="7" name="TextBox 6">
            <a:extLst>
              <a:ext uri="{FF2B5EF4-FFF2-40B4-BE49-F238E27FC236}">
                <a16:creationId xmlns:a16="http://schemas.microsoft.com/office/drawing/2014/main" id="{F2DFD969-3D32-2F47-12E7-496F3810BD9A}"/>
              </a:ext>
            </a:extLst>
          </p:cNvPr>
          <p:cNvSpPr txBox="1"/>
          <p:nvPr/>
        </p:nvSpPr>
        <p:spPr>
          <a:xfrm>
            <a:off x="866774" y="1482816"/>
            <a:ext cx="9705976" cy="867930"/>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GB" sz="2800" b="0" i="0" u="none" strike="noStrike" kern="1200" cap="none" spc="0" normalizeH="0" baseline="0" noProof="0" dirty="0">
                <a:ln>
                  <a:noFill/>
                </a:ln>
                <a:solidFill>
                  <a:prstClr val="black"/>
                </a:solidFill>
                <a:effectLst/>
                <a:uLnTx/>
                <a:uFillTx/>
                <a:latin typeface="Calibri" panose="020F0502020204030204"/>
                <a:ea typeface="Calibri Light" panose="020F0302020204030204"/>
                <a:cs typeface="Calibri Light" panose="020F0302020204030204"/>
              </a:rPr>
              <a:t>We are learning to add an -</a:t>
            </a:r>
            <a:r>
              <a:rPr kumimoji="0" lang="en-GB" sz="2800" b="0" i="0" u="none" strike="noStrike" kern="1200" cap="none" spc="0" normalizeH="0" baseline="0" noProof="0" dirty="0" err="1">
                <a:ln>
                  <a:noFill/>
                </a:ln>
                <a:solidFill>
                  <a:prstClr val="black"/>
                </a:solidFill>
                <a:effectLst/>
                <a:uLnTx/>
                <a:uFillTx/>
                <a:latin typeface="Calibri" panose="020F0502020204030204"/>
                <a:ea typeface="Calibri Light" panose="020F0302020204030204"/>
                <a:cs typeface="Calibri Light" panose="020F0302020204030204"/>
              </a:rPr>
              <a:t>est</a:t>
            </a:r>
            <a:r>
              <a:rPr kumimoji="0" lang="en-GB" sz="2800" b="0" i="0" u="none" strike="noStrike" kern="1200" cap="none" spc="0" normalizeH="0" baseline="0" noProof="0" dirty="0">
                <a:ln>
                  <a:noFill/>
                </a:ln>
                <a:solidFill>
                  <a:prstClr val="black"/>
                </a:solidFill>
                <a:effectLst/>
                <a:uLnTx/>
                <a:uFillTx/>
                <a:latin typeface="Calibri" panose="020F0502020204030204"/>
                <a:ea typeface="Calibri Light" panose="020F0302020204030204"/>
                <a:cs typeface="Calibri Light" panose="020F0302020204030204"/>
              </a:rPr>
              <a:t> suffix to a base word to mean ‘most of all’ when compared to something else.</a:t>
            </a: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0B5CCC74-34D5-F37C-C16B-C4763D883AF4}"/>
              </a:ext>
            </a:extLst>
          </p:cNvPr>
          <p:cNvSpPr txBox="1"/>
          <p:nvPr/>
        </p:nvSpPr>
        <p:spPr>
          <a:xfrm>
            <a:off x="866774" y="3537432"/>
            <a:ext cx="9852026" cy="1512209"/>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I will know I have been successful if I can:</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rPr>
              <a:t>add an -</a:t>
            </a:r>
            <a:r>
              <a:rPr kumimoji="0" lang="en-GB" sz="2800" b="0" i="0" u="none" strike="noStrike" kern="1200" cap="none" spc="0" normalizeH="0" baseline="0" noProof="0" dirty="0" err="1">
                <a:ln>
                  <a:noFill/>
                </a:ln>
                <a:solidFill>
                  <a:prstClr val="black"/>
                </a:solidFill>
                <a:effectLst/>
                <a:uLnTx/>
                <a:uFillTx/>
                <a:latin typeface="Calibri" panose="020F0502020204030204"/>
                <a:ea typeface="+mn-ea"/>
                <a:cs typeface="+mn-cs"/>
              </a:rPr>
              <a:t>est</a:t>
            </a:r>
            <a:r>
              <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rPr>
              <a:t> suffix to a base word </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rPr>
              <a:t>explain the meaning of the word when an -</a:t>
            </a:r>
            <a:r>
              <a:rPr kumimoji="0" lang="en-GB" sz="2800" b="0" i="0" u="none" strike="noStrike" kern="1200" cap="none" spc="0" normalizeH="0" baseline="0" noProof="0" dirty="0" err="1">
                <a:ln>
                  <a:noFill/>
                </a:ln>
                <a:solidFill>
                  <a:prstClr val="black"/>
                </a:solidFill>
                <a:effectLst/>
                <a:uLnTx/>
                <a:uFillTx/>
                <a:latin typeface="Calibri" panose="020F0502020204030204"/>
                <a:ea typeface="+mn-ea"/>
                <a:cs typeface="+mn-cs"/>
              </a:rPr>
              <a:t>est</a:t>
            </a:r>
            <a:r>
              <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rPr>
              <a:t> suffix is added.</a:t>
            </a:r>
          </a:p>
        </p:txBody>
      </p:sp>
    </p:spTree>
    <p:custDataLst>
      <p:tags r:id="rId1"/>
    </p:custDataLst>
    <p:extLst>
      <p:ext uri="{BB962C8B-B14F-4D97-AF65-F5344CB8AC3E}">
        <p14:creationId xmlns:p14="http://schemas.microsoft.com/office/powerpoint/2010/main" val="24154872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9C14E0-CED7-F1C3-4022-C4B0BF9B3AA4}"/>
              </a:ext>
            </a:extLst>
          </p:cNvPr>
          <p:cNvSpPr>
            <a:spLocks noGrp="1"/>
          </p:cNvSpPr>
          <p:nvPr>
            <p:ph type="title" idx="4294967295"/>
          </p:nvPr>
        </p:nvSpPr>
        <p:spPr>
          <a:xfrm>
            <a:off x="0" y="-762485"/>
            <a:ext cx="7048500" cy="555438"/>
          </a:xfrm>
        </p:spPr>
        <p:txBody>
          <a:bodyPr/>
          <a:lstStyle/>
          <a:p>
            <a:r>
              <a:rPr lang="en-AU" sz="800">
                <a:solidFill>
                  <a:srgbClr val="E2E8E9"/>
                </a:solidFill>
                <a:latin typeface="+mn-lt"/>
                <a:ea typeface="Verdana"/>
                <a:cs typeface="Calibri"/>
              </a:rPr>
              <a:t>Slide 17 Hand out student sheet</a:t>
            </a:r>
          </a:p>
        </p:txBody>
      </p:sp>
      <p:pic>
        <p:nvPicPr>
          <p:cNvPr id="4" name="Picture 3" descr="Image of Phase 18, lesson 5 student sheet">
            <a:extLst>
              <a:ext uri="{FF2B5EF4-FFF2-40B4-BE49-F238E27FC236}">
                <a16:creationId xmlns:a16="http://schemas.microsoft.com/office/drawing/2014/main" id="{0A32A1C0-9CE4-28D3-1EA8-660DE5D42BD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575937" y="453014"/>
            <a:ext cx="4215456" cy="5951971"/>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2060052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1AE5F0-5122-E6C2-00CA-4164CB2FD27B}"/>
            </a:ext>
          </a:extLst>
        </p:cNvPr>
        <p:cNvGrpSpPr/>
        <p:nvPr/>
      </p:nvGrpSpPr>
      <p:grpSpPr>
        <a:xfrm>
          <a:off x="0" y="0"/>
          <a:ext cx="0" cy="0"/>
          <a:chOff x="0" y="0"/>
          <a:chExt cx="0" cy="0"/>
        </a:xfrm>
      </p:grpSpPr>
      <p:sp>
        <p:nvSpPr>
          <p:cNvPr id="21" name="Oval 20">
            <a:extLst>
              <a:ext uri="{FF2B5EF4-FFF2-40B4-BE49-F238E27FC236}">
                <a16:creationId xmlns:a16="http://schemas.microsoft.com/office/drawing/2014/main" id="{1D9B70ED-53AF-82B7-0FCE-923ED1E7F54A}"/>
              </a:ext>
              <a:ext uri="{C183D7F6-B498-43B3-948B-1728B52AA6E4}">
                <adec:decorative xmlns:adec="http://schemas.microsoft.com/office/drawing/2017/decorative" val="1"/>
              </a:ext>
            </a:extLst>
          </p:cNvPr>
          <p:cNvSpPr/>
          <p:nvPr/>
        </p:nvSpPr>
        <p:spPr>
          <a:xfrm>
            <a:off x="9864640" y="2710050"/>
            <a:ext cx="1596988" cy="1149640"/>
          </a:xfrm>
          <a:prstGeom prst="ellipse">
            <a:avLst/>
          </a:prstGeom>
          <a:noFill/>
          <a:ln w="63500">
            <a:solidFill>
              <a:srgbClr val="EBE9F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itle 2">
            <a:extLst>
              <a:ext uri="{FF2B5EF4-FFF2-40B4-BE49-F238E27FC236}">
                <a16:creationId xmlns:a16="http://schemas.microsoft.com/office/drawing/2014/main" id="{D245D2D3-8149-39C8-B4A0-C8F7BEA02448}"/>
              </a:ext>
            </a:extLst>
          </p:cNvPr>
          <p:cNvSpPr>
            <a:spLocks noGrp="1"/>
          </p:cNvSpPr>
          <p:nvPr>
            <p:ph type="title"/>
          </p:nvPr>
        </p:nvSpPr>
        <p:spPr/>
        <p:txBody>
          <a:bodyPr/>
          <a:lstStyle/>
          <a:p>
            <a:r>
              <a:rPr lang="en-AU" sz="800">
                <a:solidFill>
                  <a:srgbClr val="E2E8E9"/>
                </a:solidFill>
                <a:latin typeface="+mn-lt"/>
              </a:rPr>
              <a:t>Slide</a:t>
            </a:r>
            <a:r>
              <a:rPr lang="en-AU" sz="800" baseline="0">
                <a:solidFill>
                  <a:srgbClr val="E2E8E9"/>
                </a:solidFill>
                <a:latin typeface="+mn-lt"/>
              </a:rPr>
              <a:t> 18 I do</a:t>
            </a:r>
            <a:endParaRPr lang="en-AU" sz="800">
              <a:solidFill>
                <a:srgbClr val="E2E8E9"/>
              </a:solidFill>
              <a:latin typeface="+mn-lt"/>
            </a:endParaRPr>
          </a:p>
        </p:txBody>
      </p:sp>
      <p:grpSp>
        <p:nvGrpSpPr>
          <p:cNvPr id="15" name="Group 14" descr="s suffix">
            <a:extLst>
              <a:ext uri="{FF2B5EF4-FFF2-40B4-BE49-F238E27FC236}">
                <a16:creationId xmlns:a16="http://schemas.microsoft.com/office/drawing/2014/main" id="{5416D38E-B887-2F88-D543-1D37C432AA8D}"/>
              </a:ext>
            </a:extLst>
          </p:cNvPr>
          <p:cNvGrpSpPr/>
          <p:nvPr/>
        </p:nvGrpSpPr>
        <p:grpSpPr>
          <a:xfrm>
            <a:off x="4735946" y="789698"/>
            <a:ext cx="3194195" cy="1634743"/>
            <a:chOff x="499493" y="1215330"/>
            <a:chExt cx="1920244" cy="1634743"/>
          </a:xfrm>
        </p:grpSpPr>
        <p:sp>
          <p:nvSpPr>
            <p:cNvPr id="16" name="Rounded Rectangle 1">
              <a:extLst>
                <a:ext uri="{FF2B5EF4-FFF2-40B4-BE49-F238E27FC236}">
                  <a16:creationId xmlns:a16="http://schemas.microsoft.com/office/drawing/2014/main" id="{47704D4F-6C2B-3EAC-BD6C-E55956112EBF}"/>
                </a:ext>
              </a:extLst>
            </p:cNvPr>
            <p:cNvSpPr/>
            <p:nvPr/>
          </p:nvSpPr>
          <p:spPr>
            <a:xfrm>
              <a:off x="499493" y="1302476"/>
              <a:ext cx="1754036" cy="1547597"/>
            </a:xfrm>
            <a:prstGeom prst="roundRect">
              <a:avLst>
                <a:gd name="adj" fmla="val 10045"/>
              </a:avLst>
            </a:prstGeom>
            <a:noFill/>
            <a:ln w="38100">
              <a:solidFill>
                <a:srgbClr val="EBE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x</a:t>
              </a:r>
            </a:p>
          </p:txBody>
        </p:sp>
        <p:sp>
          <p:nvSpPr>
            <p:cNvPr id="17" name="Text Placeholder 1">
              <a:extLst>
                <a:ext uri="{FF2B5EF4-FFF2-40B4-BE49-F238E27FC236}">
                  <a16:creationId xmlns:a16="http://schemas.microsoft.com/office/drawing/2014/main" id="{F56011F1-14A9-A044-E22C-DF83235BED2C}"/>
                </a:ext>
              </a:extLst>
            </p:cNvPr>
            <p:cNvSpPr txBox="1">
              <a:spLocks/>
            </p:cNvSpPr>
            <p:nvPr/>
          </p:nvSpPr>
          <p:spPr>
            <a:xfrm>
              <a:off x="611460" y="1215330"/>
              <a:ext cx="1808277"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a:t>
              </a:r>
              <a:r>
                <a:rPr lang="en-US" sz="12000" err="1">
                  <a:solidFill>
                    <a:srgbClr val="4557AD"/>
                  </a:solidFill>
                  <a:latin typeface="Tenorite" pitchFamily="2" charset="0"/>
                </a:rPr>
                <a:t>est</a:t>
              </a:r>
              <a:endParaRPr lang="en-AU" sz="12000">
                <a:solidFill>
                  <a:srgbClr val="4557AD"/>
                </a:solidFill>
                <a:latin typeface="Tenorite" pitchFamily="2" charset="0"/>
              </a:endParaRPr>
            </a:p>
          </p:txBody>
        </p:sp>
      </p:grpSp>
      <p:grpSp>
        <p:nvGrpSpPr>
          <p:cNvPr id="2" name="Group 1" descr="On one side of the image is a person being measured with the label: short. On the other side of the image are three people being measured with an arrow pointing to the shortest person with the label: shortest">
            <a:extLst>
              <a:ext uri="{FF2B5EF4-FFF2-40B4-BE49-F238E27FC236}">
                <a16:creationId xmlns:a16="http://schemas.microsoft.com/office/drawing/2014/main" id="{2D61EE45-02A3-D451-B981-58601893F155}"/>
              </a:ext>
            </a:extLst>
          </p:cNvPr>
          <p:cNvGrpSpPr/>
          <p:nvPr/>
        </p:nvGrpSpPr>
        <p:grpSpPr>
          <a:xfrm>
            <a:off x="948150" y="2560170"/>
            <a:ext cx="10703978" cy="3522662"/>
            <a:chOff x="1649254" y="2684804"/>
            <a:chExt cx="8314160" cy="2985807"/>
          </a:xfrm>
        </p:grpSpPr>
        <p:sp>
          <p:nvSpPr>
            <p:cNvPr id="18" name="TextBox 17">
              <a:extLst>
                <a:ext uri="{FF2B5EF4-FFF2-40B4-BE49-F238E27FC236}">
                  <a16:creationId xmlns:a16="http://schemas.microsoft.com/office/drawing/2014/main" id="{199BC074-24D5-4271-6ABB-93BAE07B176B}"/>
                </a:ext>
              </a:extLst>
            </p:cNvPr>
            <p:cNvSpPr txBox="1"/>
            <p:nvPr/>
          </p:nvSpPr>
          <p:spPr>
            <a:xfrm>
              <a:off x="6740092" y="2688750"/>
              <a:ext cx="3223322" cy="1121746"/>
            </a:xfrm>
            <a:prstGeom prst="rect">
              <a:avLst/>
            </a:prstGeom>
            <a:noFill/>
          </p:spPr>
          <p:txBody>
            <a:bodyPr wrap="square" rtlCol="0">
              <a:spAutoFit/>
            </a:bodyPr>
            <a:lstStyle/>
            <a:p>
              <a:r>
                <a:rPr lang="en-US" sz="8000" spc="200">
                  <a:solidFill>
                    <a:srgbClr val="0E1E42"/>
                  </a:solidFill>
                  <a:latin typeface="Tenorite" pitchFamily="2" charset="0"/>
                  <a:ea typeface="Verdana" panose="020B0604030504040204" pitchFamily="34" charset="0"/>
                  <a:cs typeface="Verdana" panose="020B0604030504040204" pitchFamily="34" charset="0"/>
                </a:rPr>
                <a:t>shortest</a:t>
              </a:r>
              <a:endParaRPr lang="en-AU" sz="8000" spc="200">
                <a:solidFill>
                  <a:srgbClr val="0E1E42"/>
                </a:solidFill>
                <a:latin typeface="Tenorite" pitchFamily="2" charset="0"/>
                <a:ea typeface="Verdana" panose="020B0604030504040204" pitchFamily="34" charset="0"/>
                <a:cs typeface="Verdana" panose="020B0604030504040204" pitchFamily="34" charset="0"/>
              </a:endParaRPr>
            </a:p>
          </p:txBody>
        </p:sp>
        <p:sp>
          <p:nvSpPr>
            <p:cNvPr id="20" name="TextBox 19">
              <a:extLst>
                <a:ext uri="{FF2B5EF4-FFF2-40B4-BE49-F238E27FC236}">
                  <a16:creationId xmlns:a16="http://schemas.microsoft.com/office/drawing/2014/main" id="{B55FB4A5-58DE-0586-7B92-C7FC5BC56A3B}"/>
                </a:ext>
              </a:extLst>
            </p:cNvPr>
            <p:cNvSpPr txBox="1"/>
            <p:nvPr/>
          </p:nvSpPr>
          <p:spPr>
            <a:xfrm>
              <a:off x="1649254" y="2684804"/>
              <a:ext cx="2424143" cy="1121746"/>
            </a:xfrm>
            <a:prstGeom prst="rect">
              <a:avLst/>
            </a:prstGeom>
            <a:noFill/>
          </p:spPr>
          <p:txBody>
            <a:bodyPr wrap="none" rtlCol="0">
              <a:spAutoFit/>
            </a:bodyPr>
            <a:lstStyle/>
            <a:p>
              <a:r>
                <a:rPr lang="en-US" sz="8000" spc="200" dirty="0">
                  <a:solidFill>
                    <a:srgbClr val="0E1E42"/>
                  </a:solidFill>
                  <a:latin typeface="Tenorite" pitchFamily="2" charset="0"/>
                  <a:ea typeface="Verdana" panose="020B0604030504040204" pitchFamily="34" charset="0"/>
                  <a:cs typeface="Verdana" panose="020B0604030504040204" pitchFamily="34" charset="0"/>
                </a:rPr>
                <a:t>short</a:t>
              </a:r>
              <a:endParaRPr lang="en-AU" sz="8000" spc="200" dirty="0">
                <a:solidFill>
                  <a:srgbClr val="0E1E42"/>
                </a:solidFill>
                <a:latin typeface="Tenorite" pitchFamily="2" charset="0"/>
                <a:ea typeface="Verdana" panose="020B0604030504040204" pitchFamily="34" charset="0"/>
                <a:cs typeface="Verdana" panose="020B0604030504040204" pitchFamily="34" charset="0"/>
              </a:endParaRPr>
            </a:p>
          </p:txBody>
        </p:sp>
        <p:sp>
          <p:nvSpPr>
            <p:cNvPr id="19" name="Arrow: Right 13">
              <a:extLst>
                <a:ext uri="{FF2B5EF4-FFF2-40B4-BE49-F238E27FC236}">
                  <a16:creationId xmlns:a16="http://schemas.microsoft.com/office/drawing/2014/main" id="{B89700F0-5ADF-4762-3675-F8AA8E0FF73A}"/>
                </a:ext>
                <a:ext uri="{C183D7F6-B498-43B3-948B-1728B52AA6E4}">
                  <adec:decorative xmlns:adec="http://schemas.microsoft.com/office/drawing/2017/decorative" val="1"/>
                </a:ext>
              </a:extLst>
            </p:cNvPr>
            <p:cNvSpPr/>
            <p:nvPr/>
          </p:nvSpPr>
          <p:spPr>
            <a:xfrm>
              <a:off x="4631146" y="3005498"/>
              <a:ext cx="1436157" cy="484909"/>
            </a:xfrm>
            <a:prstGeom prst="rightArrow">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55CC29E-A716-E323-F00C-46FC4FAD245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108827" y="3839749"/>
              <a:ext cx="971617" cy="1830862"/>
            </a:xfrm>
            <a:prstGeom prst="rect">
              <a:avLst/>
            </a:prstGeom>
          </p:spPr>
        </p:pic>
      </p:grpSp>
      <p:pic>
        <p:nvPicPr>
          <p:cNvPr id="4" name="Picture 3" descr="Three people being measured with an arrow pointing to the shortest person">
            <a:extLst>
              <a:ext uri="{FF2B5EF4-FFF2-40B4-BE49-F238E27FC236}">
                <a16:creationId xmlns:a16="http://schemas.microsoft.com/office/drawing/2014/main" id="{5B98E957-8ABF-965E-74B4-B30B1B7CBF9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313213" y="3922780"/>
            <a:ext cx="2804990" cy="2160057"/>
          </a:xfrm>
          <a:prstGeom prst="rect">
            <a:avLst/>
          </a:prstGeom>
        </p:spPr>
      </p:pic>
    </p:spTree>
    <p:custDataLst>
      <p:tags r:id="rId1"/>
    </p:custDataLst>
    <p:extLst>
      <p:ext uri="{BB962C8B-B14F-4D97-AF65-F5344CB8AC3E}">
        <p14:creationId xmlns:p14="http://schemas.microsoft.com/office/powerpoint/2010/main" val="10250509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692A12-34DF-BD70-1DC4-8A90E6A3D0DB}"/>
            </a:ext>
          </a:extLst>
        </p:cNvPr>
        <p:cNvGrpSpPr/>
        <p:nvPr/>
      </p:nvGrpSpPr>
      <p:grpSpPr>
        <a:xfrm>
          <a:off x="0" y="0"/>
          <a:ext cx="0" cy="0"/>
          <a:chOff x="0" y="0"/>
          <a:chExt cx="0" cy="0"/>
        </a:xfrm>
      </p:grpSpPr>
      <p:sp>
        <p:nvSpPr>
          <p:cNvPr id="21" name="Oval 20">
            <a:extLst>
              <a:ext uri="{FF2B5EF4-FFF2-40B4-BE49-F238E27FC236}">
                <a16:creationId xmlns:a16="http://schemas.microsoft.com/office/drawing/2014/main" id="{87AE7E66-E1A9-7BFA-7E0C-E860F2464E0B}"/>
              </a:ext>
              <a:ext uri="{C183D7F6-B498-43B3-948B-1728B52AA6E4}">
                <adec:decorative xmlns:adec="http://schemas.microsoft.com/office/drawing/2017/decorative" val="1"/>
              </a:ext>
            </a:extLst>
          </p:cNvPr>
          <p:cNvSpPr/>
          <p:nvPr/>
        </p:nvSpPr>
        <p:spPr>
          <a:xfrm>
            <a:off x="10630155" y="2742985"/>
            <a:ext cx="1433253" cy="971091"/>
          </a:xfrm>
          <a:prstGeom prst="ellipse">
            <a:avLst/>
          </a:prstGeom>
          <a:noFill/>
          <a:ln w="63500">
            <a:solidFill>
              <a:srgbClr val="EBE9F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itle 2">
            <a:extLst>
              <a:ext uri="{FF2B5EF4-FFF2-40B4-BE49-F238E27FC236}">
                <a16:creationId xmlns:a16="http://schemas.microsoft.com/office/drawing/2014/main" id="{1A5A093A-0A3D-3A1C-43BE-8B45F6E67D56}"/>
              </a:ext>
            </a:extLst>
          </p:cNvPr>
          <p:cNvSpPr>
            <a:spLocks noGrp="1"/>
          </p:cNvSpPr>
          <p:nvPr>
            <p:ph type="title"/>
          </p:nvPr>
        </p:nvSpPr>
        <p:spPr/>
        <p:txBody>
          <a:bodyPr/>
          <a:lstStyle/>
          <a:p>
            <a:r>
              <a:rPr lang="en-AU" sz="800">
                <a:solidFill>
                  <a:srgbClr val="E2E8E9"/>
                </a:solidFill>
                <a:latin typeface="+mn-lt"/>
              </a:rPr>
              <a:t>Slide</a:t>
            </a:r>
            <a:r>
              <a:rPr lang="en-AU" sz="800" baseline="0">
                <a:solidFill>
                  <a:srgbClr val="E2E8E9"/>
                </a:solidFill>
                <a:latin typeface="+mn-lt"/>
              </a:rPr>
              <a:t> 19 I do</a:t>
            </a:r>
            <a:endParaRPr lang="en-AU" sz="800">
              <a:solidFill>
                <a:srgbClr val="E2E8E9"/>
              </a:solidFill>
              <a:latin typeface="+mn-lt"/>
            </a:endParaRPr>
          </a:p>
        </p:txBody>
      </p:sp>
      <p:grpSp>
        <p:nvGrpSpPr>
          <p:cNvPr id="8" name="Group 7" descr="er suffix">
            <a:extLst>
              <a:ext uri="{FF2B5EF4-FFF2-40B4-BE49-F238E27FC236}">
                <a16:creationId xmlns:a16="http://schemas.microsoft.com/office/drawing/2014/main" id="{C3FD1BC1-CC28-BBE5-5B37-13CBDD0C6B71}"/>
              </a:ext>
            </a:extLst>
          </p:cNvPr>
          <p:cNvGrpSpPr/>
          <p:nvPr/>
        </p:nvGrpSpPr>
        <p:grpSpPr>
          <a:xfrm>
            <a:off x="4977006" y="1155655"/>
            <a:ext cx="1857078" cy="1325563"/>
            <a:chOff x="499493" y="1187857"/>
            <a:chExt cx="1808277" cy="1662216"/>
          </a:xfrm>
        </p:grpSpPr>
        <p:sp>
          <p:nvSpPr>
            <p:cNvPr id="9" name="Rounded Rectangle 1">
              <a:extLst>
                <a:ext uri="{FF2B5EF4-FFF2-40B4-BE49-F238E27FC236}">
                  <a16:creationId xmlns:a16="http://schemas.microsoft.com/office/drawing/2014/main" id="{5776F2CB-916D-923A-9C04-DFA17F35D223}"/>
                </a:ext>
              </a:extLst>
            </p:cNvPr>
            <p:cNvSpPr/>
            <p:nvPr/>
          </p:nvSpPr>
          <p:spPr>
            <a:xfrm>
              <a:off x="499493" y="1302476"/>
              <a:ext cx="1754036" cy="1547597"/>
            </a:xfrm>
            <a:prstGeom prst="roundRect">
              <a:avLst>
                <a:gd name="adj" fmla="val 10045"/>
              </a:avLst>
            </a:prstGeom>
            <a:noFill/>
            <a:ln w="38100">
              <a:solidFill>
                <a:srgbClr val="EBE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x</a:t>
              </a:r>
            </a:p>
          </p:txBody>
        </p:sp>
        <p:sp>
          <p:nvSpPr>
            <p:cNvPr id="10" name="Text Placeholder 1">
              <a:extLst>
                <a:ext uri="{FF2B5EF4-FFF2-40B4-BE49-F238E27FC236}">
                  <a16:creationId xmlns:a16="http://schemas.microsoft.com/office/drawing/2014/main" id="{C40A5EF6-00AE-C02B-192E-121FFBF11058}"/>
                </a:ext>
              </a:extLst>
            </p:cNvPr>
            <p:cNvSpPr txBox="1">
              <a:spLocks/>
            </p:cNvSpPr>
            <p:nvPr/>
          </p:nvSpPr>
          <p:spPr>
            <a:xfrm>
              <a:off x="499493" y="1187857"/>
              <a:ext cx="1808277"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8800">
                  <a:solidFill>
                    <a:srgbClr val="4557AD"/>
                  </a:solidFill>
                  <a:latin typeface="Tenorite" pitchFamily="2" charset="0"/>
                </a:rPr>
                <a:t>-er</a:t>
              </a:r>
              <a:endParaRPr lang="en-AU" sz="8800">
                <a:solidFill>
                  <a:srgbClr val="4557AD"/>
                </a:solidFill>
                <a:latin typeface="Tenorite" pitchFamily="2" charset="0"/>
              </a:endParaRPr>
            </a:p>
          </p:txBody>
        </p:sp>
      </p:grpSp>
      <p:grpSp>
        <p:nvGrpSpPr>
          <p:cNvPr id="15" name="Group 14" descr="est suffix">
            <a:extLst>
              <a:ext uri="{FF2B5EF4-FFF2-40B4-BE49-F238E27FC236}">
                <a16:creationId xmlns:a16="http://schemas.microsoft.com/office/drawing/2014/main" id="{618B2F8D-89F8-527F-9ADE-435EE4CD9A63}"/>
              </a:ext>
            </a:extLst>
          </p:cNvPr>
          <p:cNvGrpSpPr/>
          <p:nvPr/>
        </p:nvGrpSpPr>
        <p:grpSpPr>
          <a:xfrm>
            <a:off x="8975680" y="1155655"/>
            <a:ext cx="2637551" cy="1325563"/>
            <a:chOff x="499493" y="1187857"/>
            <a:chExt cx="1808277" cy="1662216"/>
          </a:xfrm>
        </p:grpSpPr>
        <p:sp>
          <p:nvSpPr>
            <p:cNvPr id="16" name="Rounded Rectangle 1">
              <a:extLst>
                <a:ext uri="{FF2B5EF4-FFF2-40B4-BE49-F238E27FC236}">
                  <a16:creationId xmlns:a16="http://schemas.microsoft.com/office/drawing/2014/main" id="{1A8B4B8D-A05D-322B-9EB6-A812ADF0A1D6}"/>
                </a:ext>
              </a:extLst>
            </p:cNvPr>
            <p:cNvSpPr/>
            <p:nvPr/>
          </p:nvSpPr>
          <p:spPr>
            <a:xfrm>
              <a:off x="499493" y="1302476"/>
              <a:ext cx="1754036" cy="1547597"/>
            </a:xfrm>
            <a:prstGeom prst="roundRect">
              <a:avLst>
                <a:gd name="adj" fmla="val 10045"/>
              </a:avLst>
            </a:prstGeom>
            <a:noFill/>
            <a:ln w="38100">
              <a:solidFill>
                <a:srgbClr val="EBE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x</a:t>
              </a:r>
            </a:p>
          </p:txBody>
        </p:sp>
        <p:sp>
          <p:nvSpPr>
            <p:cNvPr id="17" name="Text Placeholder 1">
              <a:extLst>
                <a:ext uri="{FF2B5EF4-FFF2-40B4-BE49-F238E27FC236}">
                  <a16:creationId xmlns:a16="http://schemas.microsoft.com/office/drawing/2014/main" id="{2B53BAF3-C43B-4F9D-8071-541EB4C9FA79}"/>
                </a:ext>
              </a:extLst>
            </p:cNvPr>
            <p:cNvSpPr txBox="1">
              <a:spLocks/>
            </p:cNvSpPr>
            <p:nvPr/>
          </p:nvSpPr>
          <p:spPr>
            <a:xfrm>
              <a:off x="499493" y="1187857"/>
              <a:ext cx="1808277"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8800">
                  <a:solidFill>
                    <a:srgbClr val="4557AD"/>
                  </a:solidFill>
                  <a:latin typeface="Tenorite" pitchFamily="2" charset="0"/>
                </a:rPr>
                <a:t>-</a:t>
              </a:r>
              <a:r>
                <a:rPr lang="en-US" sz="8800" err="1">
                  <a:solidFill>
                    <a:srgbClr val="4557AD"/>
                  </a:solidFill>
                  <a:latin typeface="Tenorite" pitchFamily="2" charset="0"/>
                </a:rPr>
                <a:t>est</a:t>
              </a:r>
              <a:endParaRPr lang="en-AU" sz="8800">
                <a:solidFill>
                  <a:srgbClr val="4557AD"/>
                </a:solidFill>
                <a:latin typeface="Tenorite" pitchFamily="2" charset="0"/>
              </a:endParaRPr>
            </a:p>
          </p:txBody>
        </p:sp>
      </p:grpSp>
      <p:grpSp>
        <p:nvGrpSpPr>
          <p:cNvPr id="2" name="Group 1" descr="On one side of the image is a person being measured with the label: short. In the middle there is an image of two people being measured with an arrow pointing to the shortest person with the label saying shorter. On the other side of the image are three people being measured with an arrow pointing to the shortest person with the label: shortest">
            <a:extLst>
              <a:ext uri="{FF2B5EF4-FFF2-40B4-BE49-F238E27FC236}">
                <a16:creationId xmlns:a16="http://schemas.microsoft.com/office/drawing/2014/main" id="{0C947D08-4657-3F8E-BA3F-0C72EC2B9BF0}"/>
              </a:ext>
            </a:extLst>
          </p:cNvPr>
          <p:cNvGrpSpPr/>
          <p:nvPr/>
        </p:nvGrpSpPr>
        <p:grpSpPr>
          <a:xfrm>
            <a:off x="349577" y="2522461"/>
            <a:ext cx="12252971" cy="3626255"/>
            <a:chOff x="1690969" y="2704315"/>
            <a:chExt cx="9517318" cy="3073611"/>
          </a:xfrm>
        </p:grpSpPr>
        <p:sp>
          <p:nvSpPr>
            <p:cNvPr id="18" name="TextBox 17">
              <a:extLst>
                <a:ext uri="{FF2B5EF4-FFF2-40B4-BE49-F238E27FC236}">
                  <a16:creationId xmlns:a16="http://schemas.microsoft.com/office/drawing/2014/main" id="{480B7E60-ACF1-4B41-A345-47ED41A09E57}"/>
                </a:ext>
              </a:extLst>
            </p:cNvPr>
            <p:cNvSpPr txBox="1"/>
            <p:nvPr/>
          </p:nvSpPr>
          <p:spPr>
            <a:xfrm>
              <a:off x="7984965" y="2756032"/>
              <a:ext cx="3223322" cy="1017398"/>
            </a:xfrm>
            <a:prstGeom prst="rect">
              <a:avLst/>
            </a:prstGeom>
            <a:noFill/>
          </p:spPr>
          <p:txBody>
            <a:bodyPr wrap="square" rtlCol="0">
              <a:spAutoFit/>
            </a:bodyPr>
            <a:lstStyle/>
            <a:p>
              <a:r>
                <a:rPr lang="en-US" sz="7200" spc="200" dirty="0">
                  <a:solidFill>
                    <a:srgbClr val="0E1E42"/>
                  </a:solidFill>
                  <a:latin typeface="Tenorite" pitchFamily="2" charset="0"/>
                  <a:ea typeface="Verdana" panose="020B0604030504040204" pitchFamily="34" charset="0"/>
                  <a:cs typeface="Verdana" panose="020B0604030504040204" pitchFamily="34" charset="0"/>
                </a:rPr>
                <a:t>shortest</a:t>
              </a:r>
              <a:endParaRPr lang="en-AU" sz="8000" spc="200" dirty="0">
                <a:solidFill>
                  <a:srgbClr val="0E1E42"/>
                </a:solidFill>
                <a:latin typeface="Tenorite" pitchFamily="2" charset="0"/>
                <a:ea typeface="Verdana" panose="020B0604030504040204" pitchFamily="34" charset="0"/>
                <a:cs typeface="Verdana" panose="020B0604030504040204" pitchFamily="34" charset="0"/>
              </a:endParaRPr>
            </a:p>
          </p:txBody>
        </p:sp>
        <p:sp>
          <p:nvSpPr>
            <p:cNvPr id="20" name="TextBox 19">
              <a:extLst>
                <a:ext uri="{FF2B5EF4-FFF2-40B4-BE49-F238E27FC236}">
                  <a16:creationId xmlns:a16="http://schemas.microsoft.com/office/drawing/2014/main" id="{B360330B-6C22-56E3-635E-0BCB4126B954}"/>
                </a:ext>
              </a:extLst>
            </p:cNvPr>
            <p:cNvSpPr txBox="1"/>
            <p:nvPr/>
          </p:nvSpPr>
          <p:spPr>
            <a:xfrm>
              <a:off x="1690969" y="2704315"/>
              <a:ext cx="1813128" cy="1017398"/>
            </a:xfrm>
            <a:prstGeom prst="rect">
              <a:avLst/>
            </a:prstGeom>
            <a:noFill/>
          </p:spPr>
          <p:txBody>
            <a:bodyPr wrap="none" rtlCol="0">
              <a:spAutoFit/>
            </a:bodyPr>
            <a:lstStyle/>
            <a:p>
              <a:r>
                <a:rPr lang="en-US" sz="7200" spc="200">
                  <a:solidFill>
                    <a:srgbClr val="0E1E42"/>
                  </a:solidFill>
                  <a:latin typeface="Tenorite" pitchFamily="2" charset="0"/>
                  <a:ea typeface="Verdana" panose="020B0604030504040204" pitchFamily="34" charset="0"/>
                  <a:cs typeface="Verdana" panose="020B0604030504040204" pitchFamily="34" charset="0"/>
                </a:rPr>
                <a:t>short</a:t>
              </a:r>
              <a:endParaRPr lang="en-AU" sz="7200" spc="200">
                <a:solidFill>
                  <a:srgbClr val="0E1E42"/>
                </a:solidFill>
                <a:latin typeface="Tenorite" pitchFamily="2" charset="0"/>
                <a:ea typeface="Verdana" panose="020B0604030504040204" pitchFamily="34" charset="0"/>
                <a:cs typeface="Verdana" panose="020B0604030504040204" pitchFamily="34" charset="0"/>
              </a:endParaRPr>
            </a:p>
          </p:txBody>
        </p:sp>
        <p:sp>
          <p:nvSpPr>
            <p:cNvPr id="19" name="Arrow: Right 13">
              <a:extLst>
                <a:ext uri="{FF2B5EF4-FFF2-40B4-BE49-F238E27FC236}">
                  <a16:creationId xmlns:a16="http://schemas.microsoft.com/office/drawing/2014/main" id="{9FBE14B3-354D-DE4D-47B6-72674B98F3C1}"/>
                </a:ext>
                <a:ext uri="{C183D7F6-B498-43B3-948B-1728B52AA6E4}">
                  <adec:decorative xmlns:adec="http://schemas.microsoft.com/office/drawing/2017/decorative" val="1"/>
                </a:ext>
              </a:extLst>
            </p:cNvPr>
            <p:cNvSpPr/>
            <p:nvPr/>
          </p:nvSpPr>
          <p:spPr>
            <a:xfrm>
              <a:off x="3722982" y="3104708"/>
              <a:ext cx="611856" cy="364620"/>
            </a:xfrm>
            <a:prstGeom prst="rightArrow">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ADB43CB8-4FB0-AB54-6C08-414935F6199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850879" y="3947064"/>
              <a:ext cx="971617" cy="1830862"/>
            </a:xfrm>
            <a:prstGeom prst="rect">
              <a:avLst/>
            </a:prstGeom>
          </p:spPr>
        </p:pic>
      </p:grpSp>
      <p:sp>
        <p:nvSpPr>
          <p:cNvPr id="5" name="TextBox 4">
            <a:extLst>
              <a:ext uri="{FF2B5EF4-FFF2-40B4-BE49-F238E27FC236}">
                <a16:creationId xmlns:a16="http://schemas.microsoft.com/office/drawing/2014/main" id="{24EAC155-863E-2F2A-DE06-41DCD8876DB8}"/>
              </a:ext>
            </a:extLst>
          </p:cNvPr>
          <p:cNvSpPr txBox="1"/>
          <p:nvPr/>
        </p:nvSpPr>
        <p:spPr>
          <a:xfrm>
            <a:off x="4021084" y="2583475"/>
            <a:ext cx="4149832" cy="1200329"/>
          </a:xfrm>
          <a:prstGeom prst="rect">
            <a:avLst/>
          </a:prstGeom>
          <a:noFill/>
        </p:spPr>
        <p:txBody>
          <a:bodyPr wrap="square" rtlCol="0">
            <a:spAutoFit/>
          </a:bodyPr>
          <a:lstStyle/>
          <a:p>
            <a:r>
              <a:rPr lang="en-US" sz="7200" spc="200">
                <a:solidFill>
                  <a:srgbClr val="0E1E42"/>
                </a:solidFill>
                <a:latin typeface="Tenorite" pitchFamily="2" charset="0"/>
                <a:ea typeface="Verdana" panose="020B0604030504040204" pitchFamily="34" charset="0"/>
                <a:cs typeface="Verdana" panose="020B0604030504040204" pitchFamily="34" charset="0"/>
              </a:rPr>
              <a:t>shorter</a:t>
            </a:r>
            <a:endParaRPr lang="en-AU" sz="8000" spc="200">
              <a:solidFill>
                <a:srgbClr val="0E1E42"/>
              </a:solidFill>
              <a:latin typeface="Tenorite" pitchFamily="2" charset="0"/>
              <a:ea typeface="Verdana" panose="020B0604030504040204" pitchFamily="34" charset="0"/>
              <a:cs typeface="Verdana" panose="020B0604030504040204" pitchFamily="34" charset="0"/>
            </a:endParaRPr>
          </a:p>
        </p:txBody>
      </p:sp>
      <p:pic>
        <p:nvPicPr>
          <p:cNvPr id="4" name="Picture 3" descr="An image of two people being measured with an arrow pointing to the shortest person with the label saying shorter.">
            <a:extLst>
              <a:ext uri="{FF2B5EF4-FFF2-40B4-BE49-F238E27FC236}">
                <a16:creationId xmlns:a16="http://schemas.microsoft.com/office/drawing/2014/main" id="{B760BA65-9557-5235-64DD-BB0A1573BFC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80492" y="3891853"/>
            <a:ext cx="2250106" cy="2190979"/>
          </a:xfrm>
          <a:prstGeom prst="rect">
            <a:avLst/>
          </a:prstGeom>
        </p:spPr>
      </p:pic>
      <p:sp>
        <p:nvSpPr>
          <p:cNvPr id="7" name="Oval 6">
            <a:extLst>
              <a:ext uri="{FF2B5EF4-FFF2-40B4-BE49-F238E27FC236}">
                <a16:creationId xmlns:a16="http://schemas.microsoft.com/office/drawing/2014/main" id="{B87DE601-2384-65BC-6BCF-18455CD82121}"/>
              </a:ext>
              <a:ext uri="{C183D7F6-B498-43B3-948B-1728B52AA6E4}">
                <adec:decorative xmlns:adec="http://schemas.microsoft.com/office/drawing/2017/decorative" val="1"/>
              </a:ext>
            </a:extLst>
          </p:cNvPr>
          <p:cNvSpPr/>
          <p:nvPr/>
        </p:nvSpPr>
        <p:spPr>
          <a:xfrm>
            <a:off x="6173293" y="2787988"/>
            <a:ext cx="1003292" cy="926088"/>
          </a:xfrm>
          <a:prstGeom prst="ellipse">
            <a:avLst/>
          </a:prstGeom>
          <a:noFill/>
          <a:ln w="63500">
            <a:solidFill>
              <a:srgbClr val="EBE9F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1" name="Picture 10" descr="Three people being measured with an arrow pointing to the shortest person with the label: shortest">
            <a:extLst>
              <a:ext uri="{FF2B5EF4-FFF2-40B4-BE49-F238E27FC236}">
                <a16:creationId xmlns:a16="http://schemas.microsoft.com/office/drawing/2014/main" id="{A5CD1006-511C-6A13-53CA-6F94BED89E21}"/>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989674" y="4062492"/>
            <a:ext cx="2623557" cy="2020340"/>
          </a:xfrm>
          <a:prstGeom prst="rect">
            <a:avLst/>
          </a:prstGeom>
        </p:spPr>
      </p:pic>
      <p:sp>
        <p:nvSpPr>
          <p:cNvPr id="12" name="Arrow: Right 13">
            <a:extLst>
              <a:ext uri="{FF2B5EF4-FFF2-40B4-BE49-F238E27FC236}">
                <a16:creationId xmlns:a16="http://schemas.microsoft.com/office/drawing/2014/main" id="{C196D6A3-A4F8-E0BD-8F66-D1A11EA67AAA}"/>
              </a:ext>
              <a:ext uri="{C183D7F6-B498-43B3-948B-1728B52AA6E4}">
                <adec:decorative xmlns:adec="http://schemas.microsoft.com/office/drawing/2017/decorative" val="1"/>
              </a:ext>
            </a:extLst>
          </p:cNvPr>
          <p:cNvSpPr/>
          <p:nvPr/>
        </p:nvSpPr>
        <p:spPr>
          <a:xfrm>
            <a:off x="7564212" y="3035943"/>
            <a:ext cx="787728" cy="430179"/>
          </a:xfrm>
          <a:prstGeom prst="rightArrow">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8395187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 Review You do</a:t>
            </a:r>
            <a:endParaRPr lang="en-AU"/>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dirty="0">
                <a:solidFill>
                  <a:srgbClr val="4557AD"/>
                </a:solidFill>
                <a:latin typeface="Tenorite" pitchFamily="2" charset="0"/>
                <a:cs typeface="Arial"/>
              </a:rPr>
              <a:t> </a:t>
            </a:r>
            <a:r>
              <a:rPr lang="en-US" sz="9600" dirty="0" err="1">
                <a:solidFill>
                  <a:srgbClr val="4557AD"/>
                </a:solidFill>
                <a:latin typeface="Tenorite" pitchFamily="2" charset="0"/>
                <a:cs typeface="Arial"/>
              </a:rPr>
              <a:t>ie</a:t>
            </a:r>
            <a:endParaRPr lang="en-AU" sz="9600" dirty="0">
              <a:solidFill>
                <a:srgbClr val="4557AD"/>
              </a:solidFill>
              <a:latin typeface="Tenorite" pitchFamily="2" charset="0"/>
              <a:cs typeface="Arial"/>
            </a:endParaRPr>
          </a:p>
        </p:txBody>
      </p:sp>
      <p:grpSp>
        <p:nvGrpSpPr>
          <p:cNvPr id="10" name="Group 9" descr="A thief sneakily putting pies into a bag with the words Pie thief underneath. The letters ie are underlined in the words pie and thief.">
            <a:extLst>
              <a:ext uri="{FF2B5EF4-FFF2-40B4-BE49-F238E27FC236}">
                <a16:creationId xmlns:a16="http://schemas.microsoft.com/office/drawing/2014/main" id="{33C95603-B5C1-18F9-6B2A-C40851B2B3FA}"/>
              </a:ext>
            </a:extLst>
          </p:cNvPr>
          <p:cNvGrpSpPr/>
          <p:nvPr/>
        </p:nvGrpSpPr>
        <p:grpSpPr>
          <a:xfrm>
            <a:off x="1591055" y="2094227"/>
            <a:ext cx="9009888" cy="4230509"/>
            <a:chOff x="1" y="1100460"/>
            <a:chExt cx="12191999" cy="5600998"/>
          </a:xfrm>
        </p:grpSpPr>
        <p:sp>
          <p:nvSpPr>
            <p:cNvPr id="12" name="Rounded Rectangle 2">
              <a:extLst>
                <a:ext uri="{FF2B5EF4-FFF2-40B4-BE49-F238E27FC236}">
                  <a16:creationId xmlns:a16="http://schemas.microsoft.com/office/drawing/2014/main" id="{98B8A62B-6AFB-3072-D7BD-1FE3F569067A}"/>
                </a:ext>
              </a:extLst>
            </p:cNvPr>
            <p:cNvSpPr/>
            <p:nvPr/>
          </p:nvSpPr>
          <p:spPr>
            <a:xfrm>
              <a:off x="1769408" y="1100460"/>
              <a:ext cx="9280107" cy="5600998"/>
            </a:xfrm>
            <a:prstGeom prst="roundRect">
              <a:avLst>
                <a:gd name="adj" fmla="val 2269"/>
              </a:avLst>
            </a:prstGeom>
            <a:noFill/>
            <a:ln w="38100">
              <a:solidFill>
                <a:srgbClr val="EBE9F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a:extLst>
                <a:ext uri="{FF2B5EF4-FFF2-40B4-BE49-F238E27FC236}">
                  <a16:creationId xmlns:a16="http://schemas.microsoft.com/office/drawing/2014/main" id="{5A346C5C-BE21-034C-9BA6-09D7B7FA78E4}"/>
                </a:ext>
              </a:extLst>
            </p:cNvPr>
            <p:cNvPicPr>
              <a:picLocks noChangeAspect="1"/>
            </p:cNvPicPr>
            <p:nvPr/>
          </p:nvPicPr>
          <p:blipFill>
            <a:blip r:embed="rId4">
              <a:extLst>
                <a:ext uri="{96DAC541-7B7A-43D3-8B79-37D633B846F1}">
                  <asvg:svgBlip xmlns:asvg="http://schemas.microsoft.com/office/drawing/2016/SVG/main" r:embed="rId5"/>
                </a:ext>
              </a:extLst>
            </a:blip>
            <a:srcRect t="6341" b="1817"/>
            <a:stretch>
              <a:fillRect/>
            </a:stretch>
          </p:blipFill>
          <p:spPr>
            <a:xfrm>
              <a:off x="3862467" y="1100460"/>
              <a:ext cx="4467066" cy="3797825"/>
            </a:xfrm>
            <a:prstGeom prst="rect">
              <a:avLst/>
            </a:prstGeom>
          </p:spPr>
        </p:pic>
        <p:sp>
          <p:nvSpPr>
            <p:cNvPr id="15" name="TextBox 14">
              <a:extLst>
                <a:ext uri="{FF2B5EF4-FFF2-40B4-BE49-F238E27FC236}">
                  <a16:creationId xmlns:a16="http://schemas.microsoft.com/office/drawing/2014/main" id="{94550D7F-9D1E-40E6-2A15-2278184FDD6F}"/>
                </a:ext>
              </a:extLst>
            </p:cNvPr>
            <p:cNvSpPr txBox="1"/>
            <p:nvPr/>
          </p:nvSpPr>
          <p:spPr>
            <a:xfrm>
              <a:off x="1" y="5006416"/>
              <a:ext cx="12191999" cy="1629927"/>
            </a:xfrm>
            <a:prstGeom prst="rect">
              <a:avLst/>
            </a:prstGeom>
            <a:noFill/>
          </p:spPr>
          <p:txBody>
            <a:bodyPr wrap="square">
              <a:spAutoFit/>
            </a:bodyPr>
            <a:lstStyle/>
            <a:p>
              <a:pPr algn="ctr"/>
              <a:r>
                <a:rPr lang="en-US" sz="7400">
                  <a:solidFill>
                    <a:srgbClr val="4557AD"/>
                  </a:solidFill>
                  <a:latin typeface="Tenorite" pitchFamily="2" charset="0"/>
                  <a:ea typeface="Verdana" panose="020B0604030504040204" pitchFamily="34" charset="0"/>
                  <a:cs typeface="Verdana" panose="020B0604030504040204" pitchFamily="34" charset="0"/>
                </a:rPr>
                <a:t>The p</a:t>
              </a:r>
              <a:r>
                <a:rPr lang="en-US" sz="7400" u="sng">
                  <a:solidFill>
                    <a:srgbClr val="4557AD"/>
                  </a:solidFill>
                  <a:latin typeface="Tenorite" pitchFamily="2" charset="0"/>
                  <a:ea typeface="Verdana" panose="020B0604030504040204" pitchFamily="34" charset="0"/>
                  <a:cs typeface="Verdana" panose="020B0604030504040204" pitchFamily="34" charset="0"/>
                </a:rPr>
                <a:t>ie</a:t>
              </a:r>
              <a:r>
                <a:rPr lang="en-US" sz="7400">
                  <a:solidFill>
                    <a:srgbClr val="4557AD"/>
                  </a:solidFill>
                  <a:latin typeface="Tenorite" pitchFamily="2" charset="0"/>
                  <a:ea typeface="Verdana" panose="020B0604030504040204" pitchFamily="34" charset="0"/>
                  <a:cs typeface="Verdana" panose="020B0604030504040204" pitchFamily="34" charset="0"/>
                </a:rPr>
                <a:t> th</a:t>
              </a:r>
              <a:r>
                <a:rPr lang="en-US" sz="7400" u="sng">
                  <a:solidFill>
                    <a:srgbClr val="4557AD"/>
                  </a:solidFill>
                  <a:latin typeface="Tenorite" pitchFamily="2" charset="0"/>
                  <a:ea typeface="Verdana" panose="020B0604030504040204" pitchFamily="34" charset="0"/>
                  <a:cs typeface="Verdana" panose="020B0604030504040204" pitchFamily="34" charset="0"/>
                </a:rPr>
                <a:t>ie</a:t>
              </a:r>
              <a:r>
                <a:rPr lang="en-US" sz="7400">
                  <a:solidFill>
                    <a:srgbClr val="4557AD"/>
                  </a:solidFill>
                  <a:latin typeface="Tenorite" pitchFamily="2" charset="0"/>
                  <a:ea typeface="Verdana" panose="020B0604030504040204" pitchFamily="34" charset="0"/>
                  <a:cs typeface="Verdana" panose="020B0604030504040204" pitchFamily="34" charset="0"/>
                </a:rPr>
                <a:t>f </a:t>
              </a:r>
              <a:endParaRPr lang="en-AU" sz="7400" u="sng">
                <a:solidFill>
                  <a:srgbClr val="4557AD"/>
                </a:solidFill>
              </a:endParaRPr>
            </a:p>
          </p:txBody>
        </p:sp>
      </p:grpSp>
    </p:spTree>
    <p:custDataLst>
      <p:tags r:id="rId1"/>
    </p:custDataLst>
    <p:extLst>
      <p:ext uri="{BB962C8B-B14F-4D97-AF65-F5344CB8AC3E}">
        <p14:creationId xmlns:p14="http://schemas.microsoft.com/office/powerpoint/2010/main" val="4478312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27020-A72D-C848-7264-55DEE8402730}"/>
              </a:ext>
            </a:extLst>
          </p:cNvPr>
          <p:cNvSpPr>
            <a:spLocks noGrp="1"/>
          </p:cNvSpPr>
          <p:nvPr>
            <p:ph type="title"/>
          </p:nvPr>
        </p:nvSpPr>
        <p:spPr/>
        <p:txBody>
          <a:bodyPr/>
          <a:lstStyle/>
          <a:p>
            <a:r>
              <a:rPr lang="en-AU" sz="800">
                <a:solidFill>
                  <a:srgbClr val="E2E8E9"/>
                </a:solidFill>
                <a:latin typeface="+mn-lt"/>
              </a:rPr>
              <a:t>Slide 20 We do</a:t>
            </a:r>
          </a:p>
        </p:txBody>
      </p:sp>
      <p:graphicFrame>
        <p:nvGraphicFramePr>
          <p:cNvPr id="3" name="Table 2">
            <a:extLst>
              <a:ext uri="{FF2B5EF4-FFF2-40B4-BE49-F238E27FC236}">
                <a16:creationId xmlns:a16="http://schemas.microsoft.com/office/drawing/2014/main" id="{08E01FFA-0242-504D-85F7-1A8CAD895916}"/>
              </a:ext>
            </a:extLst>
          </p:cNvPr>
          <p:cNvGraphicFramePr>
            <a:graphicFrameLocks noGrp="1"/>
          </p:cNvGraphicFramePr>
          <p:nvPr>
            <p:extLst>
              <p:ext uri="{D42A27DB-BD31-4B8C-83A1-F6EECF244321}">
                <p14:modId xmlns:p14="http://schemas.microsoft.com/office/powerpoint/2010/main" val="1564447112"/>
              </p:ext>
            </p:extLst>
          </p:nvPr>
        </p:nvGraphicFramePr>
        <p:xfrm>
          <a:off x="694157" y="1886971"/>
          <a:ext cx="10766323" cy="3229446"/>
        </p:xfrm>
        <a:graphic>
          <a:graphicData uri="http://schemas.openxmlformats.org/drawingml/2006/table">
            <a:tbl>
              <a:tblPr firstRow="1">
                <a:tableStyleId>{5C22544A-7EE6-4342-B048-85BDC9FD1C3A}</a:tableStyleId>
              </a:tblPr>
              <a:tblGrid>
                <a:gridCol w="2429433">
                  <a:extLst>
                    <a:ext uri="{9D8B030D-6E8A-4147-A177-3AD203B41FA5}">
                      <a16:colId xmlns:a16="http://schemas.microsoft.com/office/drawing/2014/main" val="1174973447"/>
                    </a:ext>
                  </a:extLst>
                </a:gridCol>
                <a:gridCol w="8336890">
                  <a:extLst>
                    <a:ext uri="{9D8B030D-6E8A-4147-A177-3AD203B41FA5}">
                      <a16:colId xmlns:a16="http://schemas.microsoft.com/office/drawing/2014/main" val="2314007287"/>
                    </a:ext>
                  </a:extLst>
                </a:gridCol>
              </a:tblGrid>
              <a:tr h="1503929">
                <a:tc>
                  <a:txBody>
                    <a:bodyPr/>
                    <a:lstStyle/>
                    <a:p>
                      <a:pPr algn="l">
                        <a:lnSpc>
                          <a:spcPct val="107000"/>
                        </a:lnSpc>
                        <a:spcAft>
                          <a:spcPts val="800"/>
                        </a:spcAft>
                      </a:pPr>
                      <a:r>
                        <a:rPr lang="en-AU" sz="3800" b="1" i="0">
                          <a:solidFill>
                            <a:srgbClr val="0E1E42"/>
                          </a:solidFill>
                          <a:effectLst/>
                          <a:latin typeface="Calibri" panose="020F0502020204030204" pitchFamily="34" charset="0"/>
                          <a:ea typeface="Verdana" panose="020B0604030504040204" pitchFamily="34" charset="0"/>
                          <a:cs typeface="Calibri" panose="020F0502020204030204" pitchFamily="34" charset="0"/>
                        </a:rPr>
                        <a:t>Suffix</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i="0">
                          <a:solidFill>
                            <a:srgbClr val="4557AD"/>
                          </a:solidFill>
                          <a:effectLst/>
                          <a:latin typeface="Tenorite" pitchFamily="2" charset="0"/>
                          <a:ea typeface="Verdana" panose="020B0604030504040204" pitchFamily="34" charset="0"/>
                          <a:cs typeface="Verdana" panose="020B0604030504040204" pitchFamily="34" charset="0"/>
                        </a:rPr>
                        <a:t>-est</a:t>
                      </a:r>
                    </a:p>
                  </a:txBody>
                  <a:tcPr marL="68580" marR="68580" marT="0" marB="0" anchor="ctr">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80528011"/>
                  </a:ext>
                </a:extLst>
              </a:tr>
              <a:tr h="1725517">
                <a:tc>
                  <a:txBody>
                    <a:bodyPr/>
                    <a:lstStyle/>
                    <a:p>
                      <a:pPr marL="0" algn="l" defTabSz="914400" rtl="0" eaLnBrk="1" latinLnBrk="0" hangingPunct="1">
                        <a:lnSpc>
                          <a:spcPct val="107000"/>
                        </a:lnSpc>
                        <a:spcAft>
                          <a:spcPts val="800"/>
                        </a:spcAft>
                      </a:pPr>
                      <a:r>
                        <a:rPr lang="en-AU" sz="3800" b="1" i="0" kern="1200">
                          <a:solidFill>
                            <a:srgbClr val="0E1E42"/>
                          </a:solidFill>
                          <a:effectLst/>
                          <a:latin typeface="Calibri" panose="020F0502020204030204" pitchFamily="34" charset="0"/>
                          <a:ea typeface="Verdana" panose="020B0604030504040204" pitchFamily="34" charset="0"/>
                          <a:cs typeface="Calibri" panose="020F0502020204030204" pitchFamily="34" charset="0"/>
                        </a:rPr>
                        <a:t>Meaning</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4500"/>
                        </a:lnSpc>
                        <a:spcAft>
                          <a:spcPts val="800"/>
                        </a:spcAft>
                      </a:pPr>
                      <a:r>
                        <a:rPr lang="en-AU" sz="5000" b="0" i="0">
                          <a:solidFill>
                            <a:srgbClr val="4557AD"/>
                          </a:solidFill>
                          <a:effectLst/>
                          <a:latin typeface="Tenorite" pitchFamily="2" charset="0"/>
                          <a:ea typeface="Verdana" panose="020B0604030504040204" pitchFamily="34" charset="0"/>
                          <a:cs typeface="Verdana" panose="020B0604030504040204" pitchFamily="34" charset="0"/>
                        </a:rPr>
                        <a:t>‘</a:t>
                      </a:r>
                      <a:r>
                        <a:rPr lang="en-US" sz="5000" b="0" i="0">
                          <a:solidFill>
                            <a:srgbClr val="4557AD"/>
                          </a:solidFill>
                          <a:effectLst/>
                          <a:latin typeface="Tenorite" pitchFamily="2" charset="0"/>
                          <a:ea typeface="Verdana" panose="020B0604030504040204" pitchFamily="34" charset="0"/>
                          <a:cs typeface="Verdana" panose="020B0604030504040204" pitchFamily="34" charset="0"/>
                        </a:rPr>
                        <a:t>the most</a:t>
                      </a:r>
                      <a:r>
                        <a:rPr lang="en-AU" sz="5000" b="0" i="0">
                          <a:solidFill>
                            <a:srgbClr val="4557AD"/>
                          </a:solidFill>
                          <a:effectLst/>
                          <a:latin typeface="Tenorite" pitchFamily="2" charset="0"/>
                          <a:ea typeface="Verdana" panose="020B0604030504040204" pitchFamily="34" charset="0"/>
                          <a:cs typeface="Verdana" panose="020B0604030504040204" pitchFamily="34" charset="0"/>
                        </a:rPr>
                        <a:t>’</a:t>
                      </a:r>
                    </a:p>
                  </a:txBody>
                  <a:tcPr marL="68580" marR="68580" marT="0" marB="0" anchor="ctr">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04435688"/>
                  </a:ext>
                </a:extLst>
              </a:tr>
            </a:tbl>
          </a:graphicData>
        </a:graphic>
      </p:graphicFrame>
    </p:spTree>
    <p:custDataLst>
      <p:tags r:id="rId1"/>
    </p:custDataLst>
    <p:extLst>
      <p:ext uri="{BB962C8B-B14F-4D97-AF65-F5344CB8AC3E}">
        <p14:creationId xmlns:p14="http://schemas.microsoft.com/office/powerpoint/2010/main" val="29114890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0B65622-42DE-0A87-6751-0AF2B869A4E7}"/>
              </a:ext>
            </a:extLst>
          </p:cNvPr>
          <p:cNvSpPr>
            <a:spLocks noGrp="1"/>
          </p:cNvSpPr>
          <p:nvPr>
            <p:ph type="title"/>
          </p:nvPr>
        </p:nvSpPr>
        <p:spPr>
          <a:xfrm>
            <a:off x="43808" y="-1586505"/>
            <a:ext cx="10515600" cy="1325563"/>
          </a:xfrm>
        </p:spPr>
        <p:txBody>
          <a:bodyPr>
            <a:normAutofit/>
          </a:bodyPr>
          <a:lstStyle/>
          <a:p>
            <a:r>
              <a:rPr lang="en-US" sz="800">
                <a:solidFill>
                  <a:schemeClr val="bg2"/>
                </a:solidFill>
              </a:rPr>
              <a:t>Slide 21 I do</a:t>
            </a:r>
            <a:endParaRPr lang="en-AU" sz="800">
              <a:solidFill>
                <a:schemeClr val="bg2"/>
              </a:solidFill>
            </a:endParaRPr>
          </a:p>
        </p:txBody>
      </p:sp>
      <p:sp>
        <p:nvSpPr>
          <p:cNvPr id="3" name="TextBox 2">
            <a:extLst>
              <a:ext uri="{FF2B5EF4-FFF2-40B4-BE49-F238E27FC236}">
                <a16:creationId xmlns:a16="http://schemas.microsoft.com/office/drawing/2014/main" id="{91867BEB-6674-E640-B8FC-3D6EEC161177}"/>
              </a:ext>
            </a:extLst>
          </p:cNvPr>
          <p:cNvSpPr txBox="1"/>
          <p:nvPr/>
        </p:nvSpPr>
        <p:spPr>
          <a:xfrm>
            <a:off x="1819374" y="1614125"/>
            <a:ext cx="3185337" cy="3785652"/>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sweet</a:t>
            </a:r>
          </a:p>
          <a:p>
            <a:r>
              <a:rPr lang="en-US" sz="8000">
                <a:solidFill>
                  <a:srgbClr val="4557AD"/>
                </a:solidFill>
                <a:latin typeface="Tenorite" pitchFamily="2" charset="0"/>
                <a:ea typeface="Verdana" panose="020B0604030504040204" pitchFamily="34" charset="0"/>
                <a:cs typeface="Verdana" panose="020B0604030504040204" pitchFamily="34" charset="0"/>
              </a:rPr>
              <a:t>ripe</a:t>
            </a:r>
          </a:p>
          <a:p>
            <a:r>
              <a:rPr lang="en-US" sz="8000" err="1">
                <a:solidFill>
                  <a:srgbClr val="4557AD"/>
                </a:solidFill>
                <a:latin typeface="Tenorite" pitchFamily="2" charset="0"/>
                <a:ea typeface="Verdana" panose="020B0604030504040204" pitchFamily="34" charset="0"/>
                <a:cs typeface="Verdana" panose="020B0604030504040204" pitchFamily="34" charset="0"/>
              </a:rPr>
              <a:t>thin+n</a:t>
            </a:r>
            <a:endParaRPr lang="en-US" sz="8000">
              <a:solidFill>
                <a:srgbClr val="4557AD"/>
              </a:solidFill>
              <a:latin typeface="Tenorite" pitchFamily="2" charset="0"/>
              <a:ea typeface="Verdana" panose="020B0604030504040204" pitchFamily="34" charset="0"/>
              <a:cs typeface="Verdana" panose="020B0604030504040204" pitchFamily="34" charset="0"/>
            </a:endParaRPr>
          </a:p>
        </p:txBody>
      </p:sp>
      <p:sp>
        <p:nvSpPr>
          <p:cNvPr id="2" name="TextBox 1">
            <a:extLst>
              <a:ext uri="{FF2B5EF4-FFF2-40B4-BE49-F238E27FC236}">
                <a16:creationId xmlns:a16="http://schemas.microsoft.com/office/drawing/2014/main" id="{3C917CAA-B825-714B-9E85-002BCF2DF2F1}"/>
              </a:ext>
            </a:extLst>
          </p:cNvPr>
          <p:cNvSpPr txBox="1"/>
          <p:nvPr/>
        </p:nvSpPr>
        <p:spPr>
          <a:xfrm>
            <a:off x="6009003" y="1537181"/>
            <a:ext cx="5069816" cy="3293209"/>
          </a:xfrm>
          <a:prstGeom prst="rect">
            <a:avLst/>
          </a:prstGeom>
          <a:noFill/>
        </p:spPr>
        <p:txBody>
          <a:bodyPr wrap="square" rtlCol="0">
            <a:spAutoFit/>
          </a:bodyPr>
          <a:lstStyle/>
          <a:p>
            <a:pPr algn="ctr"/>
            <a:r>
              <a:rPr lang="en-US" sz="20800">
                <a:solidFill>
                  <a:srgbClr val="4557AD"/>
                </a:solidFill>
                <a:latin typeface="Tenorite" pitchFamily="2" charset="0"/>
                <a:ea typeface="Verdana" panose="020B0604030504040204" pitchFamily="34" charset="0"/>
                <a:cs typeface="Verdana" panose="020B0604030504040204" pitchFamily="34" charset="0"/>
              </a:rPr>
              <a:t>-</a:t>
            </a:r>
            <a:r>
              <a:rPr lang="en-US" sz="20800" err="1">
                <a:solidFill>
                  <a:srgbClr val="4557AD"/>
                </a:solidFill>
                <a:latin typeface="Tenorite" pitchFamily="2" charset="0"/>
                <a:ea typeface="Verdana" panose="020B0604030504040204" pitchFamily="34" charset="0"/>
                <a:cs typeface="Verdana" panose="020B0604030504040204" pitchFamily="34" charset="0"/>
              </a:rPr>
              <a:t>est</a:t>
            </a:r>
            <a:endParaRPr lang="en-AU" sz="25000">
              <a:solidFill>
                <a:srgbClr val="4557AD"/>
              </a:solidFill>
              <a:latin typeface="Tenorite" pitchFamily="2" charset="0"/>
              <a:ea typeface="Verdana" panose="020B0604030504040204" pitchFamily="34" charset="0"/>
              <a:cs typeface="Verdana" panose="020B0604030504040204" pitchFamily="34" charset="0"/>
            </a:endParaRPr>
          </a:p>
        </p:txBody>
      </p:sp>
      <p:sp>
        <p:nvSpPr>
          <p:cNvPr id="4" name="Rounded Rectangle 3">
            <a:extLst>
              <a:ext uri="{FF2B5EF4-FFF2-40B4-BE49-F238E27FC236}">
                <a16:creationId xmlns:a16="http://schemas.microsoft.com/office/drawing/2014/main" id="{172C65A8-63F5-A347-B913-057628D4D4CB}"/>
              </a:ext>
              <a:ext uri="{C183D7F6-B498-43B3-948B-1728B52AA6E4}">
                <adec:decorative xmlns:adec="http://schemas.microsoft.com/office/drawing/2017/decorative" val="1"/>
              </a:ext>
            </a:extLst>
          </p:cNvPr>
          <p:cNvSpPr/>
          <p:nvPr/>
        </p:nvSpPr>
        <p:spPr>
          <a:xfrm>
            <a:off x="1050748" y="1596930"/>
            <a:ext cx="4371644" cy="3827459"/>
          </a:xfrm>
          <a:prstGeom prst="roundRect">
            <a:avLst>
              <a:gd name="adj" fmla="val 4690"/>
            </a:avLst>
          </a:prstGeom>
          <a:noFill/>
          <a:ln w="38100">
            <a:solidFill>
              <a:srgbClr val="EBE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1A1CB737-F01B-EE4F-B146-EE06365C80D1}"/>
              </a:ext>
              <a:ext uri="{C183D7F6-B498-43B3-948B-1728B52AA6E4}">
                <adec:decorative xmlns:adec="http://schemas.microsoft.com/office/drawing/2017/decorative" val="1"/>
              </a:ext>
            </a:extLst>
          </p:cNvPr>
          <p:cNvSpPr/>
          <p:nvPr/>
        </p:nvSpPr>
        <p:spPr>
          <a:xfrm>
            <a:off x="6009003" y="1596930"/>
            <a:ext cx="5347619" cy="3827459"/>
          </a:xfrm>
          <a:prstGeom prst="roundRect">
            <a:avLst>
              <a:gd name="adj" fmla="val 4690"/>
            </a:avLst>
          </a:prstGeom>
          <a:noFill/>
          <a:ln w="38100">
            <a:solidFill>
              <a:srgbClr val="EBE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0A0CBB8-E5A8-790C-D1FC-7F56D49D3BF3}"/>
              </a:ext>
              <a:ext uri="{C183D7F6-B498-43B3-948B-1728B52AA6E4}">
                <adec:decorative xmlns:adec="http://schemas.microsoft.com/office/drawing/2017/decorative" val="1"/>
              </a:ext>
            </a:extLst>
          </p:cNvPr>
          <p:cNvCxnSpPr/>
          <p:nvPr/>
        </p:nvCxnSpPr>
        <p:spPr>
          <a:xfrm flipH="1">
            <a:off x="3123926" y="3333750"/>
            <a:ext cx="377687" cy="616226"/>
          </a:xfrm>
          <a:prstGeom prst="line">
            <a:avLst/>
          </a:prstGeom>
        </p:spPr>
        <p:style>
          <a:lnRef idx="3">
            <a:schemeClr val="dk1"/>
          </a:lnRef>
          <a:fillRef idx="0">
            <a:schemeClr val="dk1"/>
          </a:fillRef>
          <a:effectRef idx="2">
            <a:schemeClr val="dk1"/>
          </a:effectRef>
          <a:fontRef idx="minor">
            <a:schemeClr val="tx1"/>
          </a:fontRef>
        </p:style>
      </p:cxnSp>
    </p:spTree>
    <p:custDataLst>
      <p:tags r:id="rId1"/>
    </p:custDataLst>
    <p:extLst>
      <p:ext uri="{BB962C8B-B14F-4D97-AF65-F5344CB8AC3E}">
        <p14:creationId xmlns:p14="http://schemas.microsoft.com/office/powerpoint/2010/main" val="8080906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422955-3183-AB10-C635-D93E6CDC02E4}"/>
              </a:ext>
            </a:extLst>
          </p:cNvPr>
          <p:cNvSpPr>
            <a:spLocks noGrp="1"/>
          </p:cNvSpPr>
          <p:nvPr>
            <p:ph type="title"/>
          </p:nvPr>
        </p:nvSpPr>
        <p:spPr/>
        <p:txBody>
          <a:bodyPr/>
          <a:lstStyle/>
          <a:p>
            <a:r>
              <a:rPr lang="en-AU" sz="800">
                <a:solidFill>
                  <a:schemeClr val="bg2"/>
                </a:solidFill>
                <a:latin typeface="+mn-lt"/>
              </a:rPr>
              <a:t>Slide 22 We do</a:t>
            </a:r>
          </a:p>
        </p:txBody>
      </p:sp>
      <p:graphicFrame>
        <p:nvGraphicFramePr>
          <p:cNvPr id="2" name="Table 1">
            <a:extLst>
              <a:ext uri="{FF2B5EF4-FFF2-40B4-BE49-F238E27FC236}">
                <a16:creationId xmlns:a16="http://schemas.microsoft.com/office/drawing/2014/main" id="{3BDF94D0-8AC2-6D4B-AFD0-0222769CF69F}"/>
              </a:ext>
            </a:extLst>
          </p:cNvPr>
          <p:cNvGraphicFramePr>
            <a:graphicFrameLocks noGrp="1"/>
          </p:cNvGraphicFramePr>
          <p:nvPr>
            <p:extLst>
              <p:ext uri="{D42A27DB-BD31-4B8C-83A1-F6EECF244321}">
                <p14:modId xmlns:p14="http://schemas.microsoft.com/office/powerpoint/2010/main" val="2144207264"/>
              </p:ext>
            </p:extLst>
          </p:nvPr>
        </p:nvGraphicFramePr>
        <p:xfrm>
          <a:off x="330042" y="1810771"/>
          <a:ext cx="11062136" cy="3917732"/>
        </p:xfrm>
        <a:graphic>
          <a:graphicData uri="http://schemas.openxmlformats.org/drawingml/2006/table">
            <a:tbl>
              <a:tblPr firstRow="1" firstCol="1" bandRow="1">
                <a:tableStyleId>{5C22544A-7EE6-4342-B048-85BDC9FD1C3A}</a:tableStyleId>
              </a:tblPr>
              <a:tblGrid>
                <a:gridCol w="3982878">
                  <a:extLst>
                    <a:ext uri="{9D8B030D-6E8A-4147-A177-3AD203B41FA5}">
                      <a16:colId xmlns:a16="http://schemas.microsoft.com/office/drawing/2014/main" val="1261948045"/>
                    </a:ext>
                  </a:extLst>
                </a:gridCol>
                <a:gridCol w="2407920">
                  <a:extLst>
                    <a:ext uri="{9D8B030D-6E8A-4147-A177-3AD203B41FA5}">
                      <a16:colId xmlns:a16="http://schemas.microsoft.com/office/drawing/2014/main" val="984351696"/>
                    </a:ext>
                  </a:extLst>
                </a:gridCol>
                <a:gridCol w="2377440">
                  <a:extLst>
                    <a:ext uri="{9D8B030D-6E8A-4147-A177-3AD203B41FA5}">
                      <a16:colId xmlns:a16="http://schemas.microsoft.com/office/drawing/2014/main" val="1816133748"/>
                    </a:ext>
                  </a:extLst>
                </a:gridCol>
                <a:gridCol w="2293898">
                  <a:extLst>
                    <a:ext uri="{9D8B030D-6E8A-4147-A177-3AD203B41FA5}">
                      <a16:colId xmlns:a16="http://schemas.microsoft.com/office/drawing/2014/main" val="2090795197"/>
                    </a:ext>
                  </a:extLst>
                </a:gridCol>
              </a:tblGrid>
              <a:tr h="2012416">
                <a:tc>
                  <a:txBody>
                    <a:bodyPr/>
                    <a:lstStyle/>
                    <a:p>
                      <a:pPr lvl="0" algn="l">
                        <a:lnSpc>
                          <a:spcPct val="80000"/>
                        </a:lnSpc>
                        <a:spcAft>
                          <a:spcPts val="800"/>
                        </a:spcAft>
                      </a:pPr>
                      <a:r>
                        <a:rPr lang="en-AU" sz="3800" b="1" i="0">
                          <a:solidFill>
                            <a:srgbClr val="0E1E42"/>
                          </a:solidFill>
                          <a:effectLst/>
                          <a:latin typeface="Calibri" panose="020F0502020204030204" pitchFamily="34" charset="0"/>
                          <a:ea typeface="Verdana" panose="020B0604030504040204" pitchFamily="34" charset="0"/>
                          <a:cs typeface="Calibri" panose="020F0502020204030204" pitchFamily="34" charset="0"/>
                        </a:rPr>
                        <a:t>Base word</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US" sz="5000" b="0">
                          <a:solidFill>
                            <a:srgbClr val="4557AD"/>
                          </a:solidFill>
                          <a:effectLst/>
                          <a:latin typeface="Tenorite" pitchFamily="2" charset="0"/>
                          <a:ea typeface="Verdana" panose="020B0604030504040204" pitchFamily="34" charset="0"/>
                          <a:cs typeface="Verdana" panose="020B0604030504040204" pitchFamily="34" charset="0"/>
                        </a:rPr>
                        <a:t>h</a:t>
                      </a:r>
                      <a:r>
                        <a:rPr lang="en-AU" sz="5000" b="0">
                          <a:solidFill>
                            <a:srgbClr val="4557AD"/>
                          </a:solidFill>
                          <a:effectLst/>
                          <a:latin typeface="Tenorite" pitchFamily="2" charset="0"/>
                          <a:ea typeface="Verdana" panose="020B0604030504040204" pitchFamily="34" charset="0"/>
                          <a:cs typeface="Verdana" panose="020B0604030504040204" pitchFamily="34" charset="0"/>
                        </a:rPr>
                        <a:t>ard</a:t>
                      </a:r>
                    </a:p>
                  </a:txBody>
                  <a:tcPr marL="68580" marR="68580" marT="0" marB="0" anchor="ctr">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strange</a:t>
                      </a:r>
                    </a:p>
                  </a:txBody>
                  <a:tcPr marL="68580" marR="68580" marT="0" marB="0" anchor="ctr">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US" sz="5000" b="0">
                          <a:solidFill>
                            <a:srgbClr val="4557AD"/>
                          </a:solidFill>
                          <a:effectLst/>
                          <a:latin typeface="Tenorite" pitchFamily="2" charset="0"/>
                          <a:ea typeface="Verdana" panose="020B0604030504040204" pitchFamily="34" charset="0"/>
                          <a:cs typeface="Verdana" panose="020B0604030504040204" pitchFamily="34" charset="0"/>
                        </a:rPr>
                        <a:t>hot</a:t>
                      </a:r>
                      <a:endParaRPr lang="en-AU" sz="5000" b="0">
                        <a:solidFill>
                          <a:srgbClr val="4557AD"/>
                        </a:solidFill>
                        <a:effectLst/>
                        <a:latin typeface="Tenorite" pitchFamily="2" charset="0"/>
                        <a:ea typeface="Verdana" panose="020B0604030504040204" pitchFamily="34" charset="0"/>
                        <a:cs typeface="Verdana" panose="020B0604030504040204" pitchFamily="34" charset="0"/>
                      </a:endParaRPr>
                    </a:p>
                  </a:txBody>
                  <a:tcPr marL="68580" marR="68580" marT="0" marB="0" anchor="ctr">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8425269"/>
                  </a:ext>
                </a:extLst>
              </a:tr>
              <a:tr h="1905316">
                <a:tc>
                  <a:txBody>
                    <a:bodyPr/>
                    <a:lstStyle/>
                    <a:p>
                      <a:pPr algn="l">
                        <a:lnSpc>
                          <a:spcPct val="80000"/>
                        </a:lnSpc>
                        <a:spcAft>
                          <a:spcPts val="800"/>
                        </a:spcAft>
                      </a:pPr>
                      <a:r>
                        <a:rPr lang="en-AU" sz="3800" b="1" i="0">
                          <a:solidFill>
                            <a:srgbClr val="0E1E42"/>
                          </a:solidFill>
                          <a:effectLst/>
                          <a:latin typeface="Calibri" panose="020F0502020204030204" pitchFamily="34" charset="0"/>
                          <a:ea typeface="Verdana" panose="020B0604030504040204" pitchFamily="34" charset="0"/>
                          <a:cs typeface="Calibri" panose="020F0502020204030204" pitchFamily="34" charset="0"/>
                        </a:rPr>
                        <a:t>Base word with suffix added</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 </a:t>
                      </a:r>
                    </a:p>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 </a:t>
                      </a:r>
                    </a:p>
                  </a:txBody>
                  <a:tcPr marL="68580" marR="68580" marT="0" marB="0">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 </a:t>
                      </a:r>
                    </a:p>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 </a:t>
                      </a:r>
                    </a:p>
                  </a:txBody>
                  <a:tcPr marL="68580" marR="68580" marT="0" marB="0">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 </a:t>
                      </a:r>
                    </a:p>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 </a:t>
                      </a:r>
                    </a:p>
                  </a:txBody>
                  <a:tcPr marL="68580" marR="68580" marT="0" marB="0">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83960553"/>
                  </a:ext>
                </a:extLst>
              </a:tr>
            </a:tbl>
          </a:graphicData>
        </a:graphic>
      </p:graphicFrame>
    </p:spTree>
    <p:custDataLst>
      <p:tags r:id="rId1"/>
    </p:custDataLst>
    <p:extLst>
      <p:ext uri="{BB962C8B-B14F-4D97-AF65-F5344CB8AC3E}">
        <p14:creationId xmlns:p14="http://schemas.microsoft.com/office/powerpoint/2010/main" val="17031944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070D3F-4CBE-DD96-74F4-CC83CA0D6DED}"/>
              </a:ext>
            </a:extLst>
          </p:cNvPr>
          <p:cNvSpPr>
            <a:spLocks noGrp="1"/>
          </p:cNvSpPr>
          <p:nvPr>
            <p:ph type="title"/>
          </p:nvPr>
        </p:nvSpPr>
        <p:spPr/>
        <p:txBody>
          <a:bodyPr/>
          <a:lstStyle/>
          <a:p>
            <a:r>
              <a:rPr lang="en-AU" sz="800">
                <a:solidFill>
                  <a:srgbClr val="E2E8E9"/>
                </a:solidFill>
                <a:latin typeface="+mn-lt"/>
              </a:rPr>
              <a:t>Slide</a:t>
            </a:r>
            <a:r>
              <a:rPr lang="en-AU" sz="800" baseline="0">
                <a:solidFill>
                  <a:srgbClr val="E2E8E9"/>
                </a:solidFill>
                <a:latin typeface="+mn-lt"/>
              </a:rPr>
              <a:t> 23 I do</a:t>
            </a:r>
            <a:endParaRPr lang="en-AU" sz="800">
              <a:solidFill>
                <a:srgbClr val="E2E8E9"/>
              </a:solidFill>
              <a:latin typeface="+mn-lt"/>
            </a:endParaRPr>
          </a:p>
        </p:txBody>
      </p:sp>
      <p:sp>
        <p:nvSpPr>
          <p:cNvPr id="4" name="Content Placeholder 2">
            <a:extLst>
              <a:ext uri="{FF2B5EF4-FFF2-40B4-BE49-F238E27FC236}">
                <a16:creationId xmlns:a16="http://schemas.microsoft.com/office/drawing/2014/main" id="{AA6FDD06-AE27-087F-12EC-D36A5082E39C}"/>
              </a:ext>
            </a:extLst>
          </p:cNvPr>
          <p:cNvSpPr txBox="1">
            <a:spLocks/>
          </p:cNvSpPr>
          <p:nvPr/>
        </p:nvSpPr>
        <p:spPr>
          <a:xfrm>
            <a:off x="335106" y="1281142"/>
            <a:ext cx="11521787" cy="466281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6600" b="0">
                <a:solidFill>
                  <a:srgbClr val="4557AD"/>
                </a:solidFill>
                <a:latin typeface="Tenorite" pitchFamily="2" charset="0"/>
              </a:rPr>
              <a:t>The cutest fish swam to the deepest part of the pond. </a:t>
            </a:r>
            <a:r>
              <a:rPr lang="en-US" sz="6600">
                <a:solidFill>
                  <a:srgbClr val="4557AD"/>
                </a:solidFill>
                <a:latin typeface="Tenorite" pitchFamily="2" charset="0"/>
              </a:rPr>
              <a:t>This fish was smaller than the others but it was the bravest fish in the school. </a:t>
            </a:r>
            <a:endParaRPr lang="en-US" sz="6600" b="0">
              <a:solidFill>
                <a:srgbClr val="4557AD"/>
              </a:solidFill>
              <a:latin typeface="Tenorite" pitchFamily="2" charset="0"/>
            </a:endParaRPr>
          </a:p>
        </p:txBody>
      </p:sp>
    </p:spTree>
    <p:custDataLst>
      <p:tags r:id="rId1"/>
    </p:custDataLst>
    <p:extLst>
      <p:ext uri="{BB962C8B-B14F-4D97-AF65-F5344CB8AC3E}">
        <p14:creationId xmlns:p14="http://schemas.microsoft.com/office/powerpoint/2010/main" val="28745910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CE6DB4-852F-747B-88F5-2DBD711D1D13}"/>
              </a:ext>
            </a:extLst>
          </p:cNvPr>
          <p:cNvSpPr>
            <a:spLocks noGrp="1"/>
          </p:cNvSpPr>
          <p:nvPr>
            <p:ph type="title"/>
          </p:nvPr>
        </p:nvSpPr>
        <p:spPr/>
        <p:txBody>
          <a:bodyPr/>
          <a:lstStyle/>
          <a:p>
            <a:r>
              <a:rPr lang="en-AU" sz="800">
                <a:solidFill>
                  <a:srgbClr val="E2E8E9"/>
                </a:solidFill>
                <a:latin typeface="+mn-lt"/>
              </a:rPr>
              <a:t>Slide 24 We do</a:t>
            </a:r>
          </a:p>
        </p:txBody>
      </p:sp>
      <p:sp>
        <p:nvSpPr>
          <p:cNvPr id="3" name="Content Placeholder 2">
            <a:extLst>
              <a:ext uri="{FF2B5EF4-FFF2-40B4-BE49-F238E27FC236}">
                <a16:creationId xmlns:a16="http://schemas.microsoft.com/office/drawing/2014/main" id="{064C3551-9842-9C5D-B90B-5772CB57E8D4}"/>
              </a:ext>
            </a:extLst>
          </p:cNvPr>
          <p:cNvSpPr txBox="1">
            <a:spLocks/>
          </p:cNvSpPr>
          <p:nvPr/>
        </p:nvSpPr>
        <p:spPr>
          <a:xfrm>
            <a:off x="306838" y="1462601"/>
            <a:ext cx="11338316" cy="441351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200" b="0" dirty="0">
                <a:solidFill>
                  <a:srgbClr val="4557AD"/>
                </a:solidFill>
                <a:latin typeface="Tenorite" pitchFamily="2" charset="0"/>
              </a:rPr>
              <a:t>The crimson red pencil was popular </a:t>
            </a:r>
            <a:br>
              <a:rPr lang="en-US" sz="5200" b="0" dirty="0">
                <a:solidFill>
                  <a:srgbClr val="4557AD"/>
                </a:solidFill>
                <a:latin typeface="Tenorite" pitchFamily="2" charset="0"/>
              </a:rPr>
            </a:br>
            <a:r>
              <a:rPr lang="en-US" sz="5200" b="0" dirty="0">
                <a:solidFill>
                  <a:srgbClr val="4557AD"/>
                </a:solidFill>
                <a:latin typeface="Tenorite" pitchFamily="2" charset="0"/>
              </a:rPr>
              <a:t>so it was the shortest pencil in the tub. The sky blue pencil was the newest </a:t>
            </a:r>
            <a:br>
              <a:rPr lang="en-US" sz="5200" b="0" dirty="0">
                <a:solidFill>
                  <a:srgbClr val="4557AD"/>
                </a:solidFill>
                <a:latin typeface="Tenorite" pitchFamily="2" charset="0"/>
              </a:rPr>
            </a:br>
            <a:r>
              <a:rPr lang="en-US" sz="5200" b="0" dirty="0">
                <a:solidFill>
                  <a:srgbClr val="4557AD"/>
                </a:solidFill>
                <a:latin typeface="Tenorite" pitchFamily="2" charset="0"/>
              </a:rPr>
              <a:t>so it was the longest. The lightest </a:t>
            </a:r>
            <a:r>
              <a:rPr lang="en-US" sz="5200" b="0" dirty="0" err="1">
                <a:solidFill>
                  <a:srgbClr val="4557AD"/>
                </a:solidFill>
                <a:latin typeface="Tenorite" pitchFamily="2" charset="0"/>
              </a:rPr>
              <a:t>colour</a:t>
            </a:r>
            <a:r>
              <a:rPr lang="en-US" sz="5200" b="0" dirty="0">
                <a:solidFill>
                  <a:srgbClr val="4557AD"/>
                </a:solidFill>
                <a:latin typeface="Tenorite" pitchFamily="2" charset="0"/>
              </a:rPr>
              <a:t> was the pale peach and the darkest was the midnight black. </a:t>
            </a:r>
          </a:p>
        </p:txBody>
      </p:sp>
    </p:spTree>
    <p:custDataLst>
      <p:tags r:id="rId1"/>
    </p:custDataLst>
    <p:extLst>
      <p:ext uri="{BB962C8B-B14F-4D97-AF65-F5344CB8AC3E}">
        <p14:creationId xmlns:p14="http://schemas.microsoft.com/office/powerpoint/2010/main" val="16693747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599AFC-6D05-746F-CF32-3670FE8DA2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879BA7E-F2EA-DE5D-FD87-43807BFB5F90}"/>
              </a:ext>
            </a:extLst>
          </p:cNvPr>
          <p:cNvSpPr>
            <a:spLocks noGrp="1"/>
          </p:cNvSpPr>
          <p:nvPr>
            <p:ph type="title"/>
          </p:nvPr>
        </p:nvSpPr>
        <p:spPr>
          <a:xfrm>
            <a:off x="0" y="366713"/>
            <a:ext cx="6273800" cy="577850"/>
          </a:xfrm>
        </p:spPr>
        <p:txBody>
          <a:bodyPr/>
          <a:lstStyle/>
          <a:p>
            <a:r>
              <a:rPr lang="en-AU" sz="800">
                <a:solidFill>
                  <a:srgbClr val="E2E8E9"/>
                </a:solidFill>
                <a:latin typeface="+mn-lt"/>
              </a:rPr>
              <a:t>Slide 25 I do</a:t>
            </a:r>
          </a:p>
        </p:txBody>
      </p:sp>
      <p:pic>
        <p:nvPicPr>
          <p:cNvPr id="6" name="Graphic 5" descr="Pencil outline">
            <a:extLst>
              <a:ext uri="{FF2B5EF4-FFF2-40B4-BE49-F238E27FC236}">
                <a16:creationId xmlns:a16="http://schemas.microsoft.com/office/drawing/2014/main" id="{35F8F3F2-90A2-65E5-E836-D450D3CD44D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27170958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16727C-2317-0C04-DF23-D5704086A47F}"/>
              </a:ext>
            </a:extLst>
          </p:cNvPr>
          <p:cNvSpPr>
            <a:spLocks noGrp="1"/>
          </p:cNvSpPr>
          <p:nvPr>
            <p:ph type="title"/>
          </p:nvPr>
        </p:nvSpPr>
        <p:spPr/>
        <p:txBody>
          <a:bodyPr/>
          <a:lstStyle/>
          <a:p>
            <a:r>
              <a:rPr lang="en-AU" sz="800">
                <a:solidFill>
                  <a:srgbClr val="E2E8E9"/>
                </a:solidFill>
                <a:latin typeface="+mn-lt"/>
              </a:rPr>
              <a:t>Slide 26 We do</a:t>
            </a:r>
          </a:p>
        </p:txBody>
      </p:sp>
      <p:graphicFrame>
        <p:nvGraphicFramePr>
          <p:cNvPr id="2" name="Table 1">
            <a:extLst>
              <a:ext uri="{FF2B5EF4-FFF2-40B4-BE49-F238E27FC236}">
                <a16:creationId xmlns:a16="http://schemas.microsoft.com/office/drawing/2014/main" id="{2BFCC4FB-7017-7847-B188-6F18D924CA9A}"/>
              </a:ext>
            </a:extLst>
          </p:cNvPr>
          <p:cNvGraphicFramePr>
            <a:graphicFrameLocks noGrp="1"/>
          </p:cNvGraphicFramePr>
          <p:nvPr/>
        </p:nvGraphicFramePr>
        <p:xfrm>
          <a:off x="330042" y="1810771"/>
          <a:ext cx="11580806" cy="3917732"/>
        </p:xfrm>
        <a:graphic>
          <a:graphicData uri="http://schemas.openxmlformats.org/drawingml/2006/table">
            <a:tbl>
              <a:tblPr firstRow="1" firstCol="1" bandRow="1">
                <a:tableStyleId>{5C22544A-7EE6-4342-B048-85BDC9FD1C3A}</a:tableStyleId>
              </a:tblPr>
              <a:tblGrid>
                <a:gridCol w="3982878">
                  <a:extLst>
                    <a:ext uri="{9D8B030D-6E8A-4147-A177-3AD203B41FA5}">
                      <a16:colId xmlns:a16="http://schemas.microsoft.com/office/drawing/2014/main" val="1261948045"/>
                    </a:ext>
                  </a:extLst>
                </a:gridCol>
                <a:gridCol w="7597928">
                  <a:extLst>
                    <a:ext uri="{9D8B030D-6E8A-4147-A177-3AD203B41FA5}">
                      <a16:colId xmlns:a16="http://schemas.microsoft.com/office/drawing/2014/main" val="2090795197"/>
                    </a:ext>
                  </a:extLst>
                </a:gridCol>
              </a:tblGrid>
              <a:tr h="2012416">
                <a:tc>
                  <a:txBody>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lang="en-AU" sz="3800" b="1" i="0">
                          <a:solidFill>
                            <a:srgbClr val="0E1E42"/>
                          </a:solidFill>
                          <a:effectLst/>
                          <a:latin typeface="Calibri" panose="020F0502020204030204" pitchFamily="34" charset="0"/>
                          <a:ea typeface="Verdana" panose="020B0604030504040204" pitchFamily="34" charset="0"/>
                          <a:cs typeface="Calibri" panose="020F0502020204030204" pitchFamily="34" charset="0"/>
                        </a:rPr>
                        <a:t>Dictated sentence </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endParaRPr lang="en-AU" sz="4400" b="0">
                        <a:solidFill>
                          <a:srgbClr val="4557AD"/>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8425269"/>
                  </a:ext>
                </a:extLst>
              </a:tr>
              <a:tr h="1905316">
                <a:tc>
                  <a:txBody>
                    <a:bodyPr/>
                    <a:lstStyle/>
                    <a:p>
                      <a:pPr algn="l">
                        <a:lnSpc>
                          <a:spcPct val="100000"/>
                        </a:lnSpc>
                        <a:spcAft>
                          <a:spcPts val="800"/>
                        </a:spcAft>
                      </a:pPr>
                      <a:r>
                        <a:rPr lang="en-AU" sz="3800" b="1" i="0">
                          <a:solidFill>
                            <a:srgbClr val="0E1E42"/>
                          </a:solidFill>
                          <a:effectLst/>
                          <a:latin typeface="Calibri" panose="020F0502020204030204" pitchFamily="34" charset="0"/>
                          <a:ea typeface="Verdana" panose="020B0604030504040204" pitchFamily="34" charset="0"/>
                          <a:cs typeface="Calibri" panose="020F0502020204030204" pitchFamily="34" charset="0"/>
                        </a:rPr>
                        <a:t>My own sentence</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2800" b="0">
                          <a:solidFill>
                            <a:srgbClr val="4557AD"/>
                          </a:solidFill>
                          <a:effectLst/>
                          <a:latin typeface="Verdana" panose="020B0604030504040204" pitchFamily="34" charset="0"/>
                          <a:ea typeface="Verdana" panose="020B0604030504040204" pitchFamily="34" charset="0"/>
                          <a:cs typeface="Verdana" panose="020B0604030504040204" pitchFamily="34" charset="0"/>
                        </a:rPr>
                        <a:t> </a:t>
                      </a:r>
                    </a:p>
                    <a:p>
                      <a:pPr algn="ctr">
                        <a:lnSpc>
                          <a:spcPct val="107000"/>
                        </a:lnSpc>
                        <a:spcAft>
                          <a:spcPts val="800"/>
                        </a:spcAft>
                      </a:pPr>
                      <a:r>
                        <a:rPr lang="en-AU" sz="2800" b="0">
                          <a:solidFill>
                            <a:srgbClr val="4557AD"/>
                          </a:solidFill>
                          <a:effectLst/>
                          <a:latin typeface="Verdana" panose="020B0604030504040204" pitchFamily="34" charset="0"/>
                          <a:ea typeface="Verdana" panose="020B0604030504040204" pitchFamily="34" charset="0"/>
                          <a:cs typeface="Verdana" panose="020B0604030504040204" pitchFamily="34" charset="0"/>
                        </a:rPr>
                        <a:t> </a:t>
                      </a:r>
                    </a:p>
                  </a:txBody>
                  <a:tcPr marL="68580" marR="68580" marT="0" marB="0">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83960553"/>
                  </a:ext>
                </a:extLst>
              </a:tr>
            </a:tbl>
          </a:graphicData>
        </a:graphic>
      </p:graphicFrame>
    </p:spTree>
    <p:custDataLst>
      <p:tags r:id="rId1"/>
    </p:custDataLst>
    <p:extLst>
      <p:ext uri="{BB962C8B-B14F-4D97-AF65-F5344CB8AC3E}">
        <p14:creationId xmlns:p14="http://schemas.microsoft.com/office/powerpoint/2010/main" val="19234968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AA2EFB-1DC4-4A42-9504-953375956FB8}"/>
              </a:ext>
            </a:extLst>
          </p:cNvPr>
          <p:cNvSpPr>
            <a:spLocks noGrp="1"/>
          </p:cNvSpPr>
          <p:nvPr>
            <p:ph type="title"/>
          </p:nvPr>
        </p:nvSpPr>
        <p:spPr>
          <a:xfrm>
            <a:off x="0" y="-871538"/>
            <a:ext cx="4248150" cy="577850"/>
          </a:xfrm>
        </p:spPr>
        <p:txBody>
          <a:bodyPr/>
          <a:lstStyle/>
          <a:p>
            <a:r>
              <a:rPr lang="en-US" sz="800" dirty="0">
                <a:solidFill>
                  <a:srgbClr val="E2E8E9"/>
                </a:solidFill>
                <a:latin typeface="+mn-lt"/>
              </a:rPr>
              <a:t>Slide 27 Suffix review</a:t>
            </a:r>
          </a:p>
        </p:txBody>
      </p:sp>
      <p:sp>
        <p:nvSpPr>
          <p:cNvPr id="4" name="Title 1">
            <a:extLst>
              <a:ext uri="{FF2B5EF4-FFF2-40B4-BE49-F238E27FC236}">
                <a16:creationId xmlns:a16="http://schemas.microsoft.com/office/drawing/2014/main" id="{3E0EE937-47C6-8C4D-9429-386197BDFEC9}"/>
              </a:ext>
            </a:extLst>
          </p:cNvPr>
          <p:cNvSpPr txBox="1">
            <a:spLocks/>
          </p:cNvSpPr>
          <p:nvPr/>
        </p:nvSpPr>
        <p:spPr>
          <a:xfrm>
            <a:off x="307427" y="115867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a:t>
            </a:r>
            <a:r>
              <a:rPr lang="en-US" sz="25000" b="0" err="1">
                <a:solidFill>
                  <a:srgbClr val="4557AD"/>
                </a:solidFill>
                <a:latin typeface="Tenorite" pitchFamily="2" charset="0"/>
              </a:rPr>
              <a:t>est</a:t>
            </a:r>
            <a:endParaRPr lang="en-US" sz="25000" b="0">
              <a:solidFill>
                <a:srgbClr val="4557AD"/>
              </a:solidFill>
              <a:latin typeface="Tenorite" pitchFamily="2" charset="0"/>
              <a:ea typeface="+mn-ea"/>
              <a:cs typeface="+mn-cs"/>
            </a:endParaRPr>
          </a:p>
        </p:txBody>
      </p:sp>
    </p:spTree>
    <p:custDataLst>
      <p:tags r:id="rId1"/>
    </p:custDataLst>
    <p:extLst>
      <p:ext uri="{BB962C8B-B14F-4D97-AF65-F5344CB8AC3E}">
        <p14:creationId xmlns:p14="http://schemas.microsoft.com/office/powerpoint/2010/main" val="33704498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340F8334-8658-CE4B-90F2-585D85B93D0A}"/>
              </a:ext>
              <a:ext uri="{C183D7F6-B498-43B3-948B-1728B52AA6E4}">
                <adec:decorative xmlns:adec="http://schemas.microsoft.com/office/drawing/2017/decorative" val="1"/>
              </a:ext>
            </a:extLst>
          </p:cNvPr>
          <p:cNvSpPr/>
          <p:nvPr userDrawn="1"/>
        </p:nvSpPr>
        <p:spPr>
          <a:xfrm>
            <a:off x="8867018" y="1553800"/>
            <a:ext cx="994016" cy="53962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ed Rectangle 25">
            <a:extLst>
              <a:ext uri="{FF2B5EF4-FFF2-40B4-BE49-F238E27FC236}">
                <a16:creationId xmlns:a16="http://schemas.microsoft.com/office/drawing/2014/main" id="{D1776D6C-CB5A-5248-A6F9-D1C2C6C99B2B}"/>
              </a:ext>
              <a:ext uri="{C183D7F6-B498-43B3-948B-1728B52AA6E4}">
                <adec:decorative xmlns:adec="http://schemas.microsoft.com/office/drawing/2017/decorative" val="1"/>
              </a:ext>
            </a:extLst>
          </p:cNvPr>
          <p:cNvSpPr/>
          <p:nvPr/>
        </p:nvSpPr>
        <p:spPr>
          <a:xfrm>
            <a:off x="5148157" y="1553800"/>
            <a:ext cx="994016" cy="53962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389965" y="1060359"/>
            <a:ext cx="4588192" cy="4588192"/>
          </a:xfrm>
          <a:prstGeom prst="rect">
            <a:avLst/>
          </a:prstGeom>
        </p:spPr>
      </p:pic>
      <p:sp>
        <p:nvSpPr>
          <p:cNvPr id="16" name="Title 15">
            <a:extLst>
              <a:ext uri="{FF2B5EF4-FFF2-40B4-BE49-F238E27FC236}">
                <a16:creationId xmlns:a16="http://schemas.microsoft.com/office/drawing/2014/main" id="{93BEBD98-44E2-DDA3-ECC4-F2E92B3EA0D3}"/>
              </a:ext>
            </a:extLst>
          </p:cNvPr>
          <p:cNvSpPr>
            <a:spLocks noGrp="1"/>
          </p:cNvSpPr>
          <p:nvPr>
            <p:ph type="title"/>
          </p:nvPr>
        </p:nvSpPr>
        <p:spPr/>
        <p:txBody>
          <a:bodyPr/>
          <a:lstStyle/>
          <a:p>
            <a:r>
              <a:rPr lang="en-AU" sz="800">
                <a:solidFill>
                  <a:srgbClr val="E2E8E9"/>
                </a:solidFill>
                <a:latin typeface="+mn-lt"/>
              </a:rPr>
              <a:t>Slide 28 Check for understanding</a:t>
            </a:r>
          </a:p>
        </p:txBody>
      </p:sp>
      <p:sp>
        <p:nvSpPr>
          <p:cNvPr id="4" name="TextBox 3">
            <a:extLst>
              <a:ext uri="{FF2B5EF4-FFF2-40B4-BE49-F238E27FC236}">
                <a16:creationId xmlns:a16="http://schemas.microsoft.com/office/drawing/2014/main" id="{86125C9F-FFD0-CB45-AD95-DBC2690A50D3}"/>
              </a:ext>
            </a:extLst>
          </p:cNvPr>
          <p:cNvSpPr txBox="1"/>
          <p:nvPr/>
        </p:nvSpPr>
        <p:spPr>
          <a:xfrm>
            <a:off x="33940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4152507" y="2382794"/>
            <a:ext cx="2700452"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add the suffix</a:t>
            </a:r>
            <a:endParaRPr lang="en-US" sz="2800">
              <a:solidFill>
                <a:srgbClr val="0E1E42"/>
              </a:solidFill>
              <a:latin typeface="Calibri" panose="020F0502020204030204" pitchFamily="34" charset="0"/>
              <a:ea typeface="Verdana" panose="020B0604030504040204" pitchFamily="34" charset="0"/>
            </a:endParaRP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8013800" y="2394785"/>
            <a:ext cx="2700452"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say the meaning</a:t>
            </a:r>
            <a:endParaRPr lang="en-US" sz="2800">
              <a:solidFill>
                <a:srgbClr val="0E1E42"/>
              </a:solidFill>
              <a:latin typeface="Calibri" panose="020F0502020204030204" pitchFamily="34" charset="0"/>
              <a:ea typeface="Verdana" panose="020B0604030504040204" pitchFamily="34" charset="0"/>
            </a:endParaRPr>
          </a:p>
        </p:txBody>
      </p:sp>
      <p:pic>
        <p:nvPicPr>
          <p:cNvPr id="10" name="Picture 9" descr="quiet">
            <a:extLst>
              <a:ext uri="{FF2B5EF4-FFF2-40B4-BE49-F238E27FC236}">
                <a16:creationId xmlns:a16="http://schemas.microsoft.com/office/drawing/2014/main" id="{42311A81-B64C-E077-E34A-8CE2BB9F93AE}"/>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047131" y="3558105"/>
            <a:ext cx="1713460" cy="1713460"/>
          </a:xfrm>
          <a:prstGeom prst="rect">
            <a:avLst/>
          </a:prstGeom>
        </p:spPr>
      </p:pic>
      <p:pic>
        <p:nvPicPr>
          <p:cNvPr id="15" name="Picture 14" descr="dim">
            <a:extLst>
              <a:ext uri="{FF2B5EF4-FFF2-40B4-BE49-F238E27FC236}">
                <a16:creationId xmlns:a16="http://schemas.microsoft.com/office/drawing/2014/main" id="{CBE6DAED-CF64-2E9C-CA7F-7BB7DF898768}"/>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6770781" y="3781525"/>
            <a:ext cx="1713460" cy="1713460"/>
          </a:xfrm>
          <a:prstGeom prst="rect">
            <a:avLst/>
          </a:prstGeom>
        </p:spPr>
      </p:pic>
      <p:pic>
        <p:nvPicPr>
          <p:cNvPr id="18" name="Picture 17" descr="wide">
            <a:extLst>
              <a:ext uri="{FF2B5EF4-FFF2-40B4-BE49-F238E27FC236}">
                <a16:creationId xmlns:a16="http://schemas.microsoft.com/office/drawing/2014/main" id="{910E88E0-7823-5D8F-CC73-18C93E76346F}"/>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9494432" y="3392691"/>
            <a:ext cx="2248437" cy="1878874"/>
          </a:xfrm>
          <a:prstGeom prst="rect">
            <a:avLst/>
          </a:prstGeom>
        </p:spPr>
      </p:pic>
      <p:sp>
        <p:nvSpPr>
          <p:cNvPr id="6" name="Speech Bubble: Rectangle with Corners Rounded 5">
            <a:extLst>
              <a:ext uri="{FF2B5EF4-FFF2-40B4-BE49-F238E27FC236}">
                <a16:creationId xmlns:a16="http://schemas.microsoft.com/office/drawing/2014/main" id="{BBF5A6A5-2FD3-0B0A-7615-424349681AC4}"/>
              </a:ext>
              <a:ext uri="{C183D7F6-B498-43B3-948B-1728B52AA6E4}">
                <adec:decorative xmlns:adec="http://schemas.microsoft.com/office/drawing/2017/decorative" val="1"/>
              </a:ext>
            </a:extLst>
          </p:cNvPr>
          <p:cNvSpPr/>
          <p:nvPr/>
        </p:nvSpPr>
        <p:spPr>
          <a:xfrm>
            <a:off x="9138521" y="1700972"/>
            <a:ext cx="465640" cy="253681"/>
          </a:xfrm>
          <a:prstGeom prst="wedgeRoundRectCallout">
            <a:avLst>
              <a:gd name="adj1" fmla="val -42526"/>
              <a:gd name="adj2" fmla="val 73545"/>
              <a:gd name="adj3" fmla="val 16667"/>
            </a:avLst>
          </a:prstGeom>
          <a:no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EC23700A-F777-F602-1B43-A761F9D0D6AA}"/>
              </a:ext>
              <a:ext uri="{C183D7F6-B498-43B3-948B-1728B52AA6E4}">
                <adec:decorative xmlns:adec="http://schemas.microsoft.com/office/drawing/2017/decorative" val="1"/>
              </a:ext>
            </a:extLst>
          </p:cNvPr>
          <p:cNvSpPr txBox="1"/>
          <p:nvPr/>
        </p:nvSpPr>
        <p:spPr>
          <a:xfrm>
            <a:off x="5148157" y="1508645"/>
            <a:ext cx="947843" cy="584775"/>
          </a:xfrm>
          <a:prstGeom prst="rect">
            <a:avLst/>
          </a:prstGeom>
          <a:noFill/>
        </p:spPr>
        <p:txBody>
          <a:bodyPr wrap="square" rtlCol="0">
            <a:spAutoFit/>
          </a:bodyPr>
          <a:lstStyle/>
          <a:p>
            <a:pPr algn="ctr"/>
            <a:r>
              <a:rPr lang="en-AU" sz="3200" dirty="0"/>
              <a:t>-</a:t>
            </a:r>
            <a:r>
              <a:rPr lang="en-AU" sz="3200" dirty="0" err="1"/>
              <a:t>est</a:t>
            </a:r>
            <a:endParaRPr lang="en-AU" sz="3200" dirty="0"/>
          </a:p>
        </p:txBody>
      </p:sp>
    </p:spTree>
    <p:custDataLst>
      <p:tags r:id="rId1"/>
    </p:custDataLst>
    <p:extLst>
      <p:ext uri="{BB962C8B-B14F-4D97-AF65-F5344CB8AC3E}">
        <p14:creationId xmlns:p14="http://schemas.microsoft.com/office/powerpoint/2010/main" val="17712973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A6F20-7659-8080-22F6-EFCFB57824C5}"/>
              </a:ext>
            </a:extLst>
          </p:cNvPr>
          <p:cNvSpPr>
            <a:spLocks noGrp="1"/>
          </p:cNvSpPr>
          <p:nvPr>
            <p:ph type="title"/>
          </p:nvPr>
        </p:nvSpPr>
        <p:spPr/>
        <p:txBody>
          <a:bodyPr/>
          <a:lstStyle/>
          <a:p>
            <a:r>
              <a:rPr lang="en-AU" sz="800">
                <a:solidFill>
                  <a:srgbClr val="E2E8E9"/>
                </a:solidFill>
                <a:latin typeface="+mn-lt"/>
              </a:rPr>
              <a:t>Slide</a:t>
            </a:r>
            <a:r>
              <a:rPr lang="en-AU" sz="800" baseline="0">
                <a:solidFill>
                  <a:srgbClr val="E2E8E9"/>
                </a:solidFill>
                <a:latin typeface="+mn-lt"/>
              </a:rPr>
              <a:t> 29 You do</a:t>
            </a:r>
            <a:endParaRPr lang="en-AU" sz="800">
              <a:solidFill>
                <a:srgbClr val="E2E8E9"/>
              </a:solidFill>
              <a:latin typeface="+mn-lt"/>
            </a:endParaRPr>
          </a:p>
        </p:txBody>
      </p:sp>
      <p:pic>
        <p:nvPicPr>
          <p:cNvPr id="3" name="Graphic 7" descr="Social network outline">
            <a:extLst>
              <a:ext uri="{FF2B5EF4-FFF2-40B4-BE49-F238E27FC236}">
                <a16:creationId xmlns:a16="http://schemas.microsoft.com/office/drawing/2014/main" id="{B549852A-D262-9C4F-AEA2-6FE6D2D0BCE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7" name="Title 1">
            <a:extLst>
              <a:ext uri="{FF2B5EF4-FFF2-40B4-BE49-F238E27FC236}">
                <a16:creationId xmlns:a16="http://schemas.microsoft.com/office/drawing/2014/main" id="{E9DF7452-ECCC-C246-BC35-123CE0B8C09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4" name="Graphic 3" descr="Storytelling outline">
            <a:extLst>
              <a:ext uri="{FF2B5EF4-FFF2-40B4-BE49-F238E27FC236}">
                <a16:creationId xmlns:a16="http://schemas.microsoft.com/office/drawing/2014/main" id="{8D1AB800-CEA4-0A4F-A280-6184C1939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8" name="Title 1">
            <a:extLst>
              <a:ext uri="{FF2B5EF4-FFF2-40B4-BE49-F238E27FC236}">
                <a16:creationId xmlns:a16="http://schemas.microsoft.com/office/drawing/2014/main" id="{7B78CFCE-54F4-4C40-91E8-794DD4452370}"/>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22951074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a:solidFill>
                  <a:srgbClr val="E7E6E6"/>
                </a:solidFill>
                <a:effectLst/>
                <a:latin typeface="Calibri" panose="020F0502020204030204" pitchFamily="34" charset="0"/>
                <a:ea typeface="+mj-ea"/>
                <a:cs typeface="+mj-cs"/>
              </a:rPr>
              <a:t>Slide 3 Review</a:t>
            </a:r>
            <a:r>
              <a:rPr lang="en-US" sz="800" kern="1200" baseline="0">
                <a:solidFill>
                  <a:srgbClr val="E7E6E6"/>
                </a:solidFill>
                <a:effectLst/>
                <a:latin typeface="Calibri" panose="020F0502020204030204" pitchFamily="34" charset="0"/>
                <a:ea typeface="+mj-ea"/>
                <a:cs typeface="+mj-cs"/>
              </a:rPr>
              <a:t> You do</a:t>
            </a:r>
            <a:endParaRPr lang="en-AU"/>
          </a:p>
        </p:txBody>
      </p:sp>
      <p:grpSp>
        <p:nvGrpSpPr>
          <p:cNvPr id="5" name="Group 4" descr="A grey monkey is swinging on a branch. Above the monkey are the letters ey. Underneath the monkey are the words: That monkey is grey!">
            <a:extLst>
              <a:ext uri="{FF2B5EF4-FFF2-40B4-BE49-F238E27FC236}">
                <a16:creationId xmlns:a16="http://schemas.microsoft.com/office/drawing/2014/main" id="{E45F157C-AB2F-12C0-8580-37F1B4B4F2F4}"/>
              </a:ext>
            </a:extLst>
          </p:cNvPr>
          <p:cNvGrpSpPr/>
          <p:nvPr/>
        </p:nvGrpSpPr>
        <p:grpSpPr>
          <a:xfrm>
            <a:off x="0" y="533264"/>
            <a:ext cx="12192000" cy="5610093"/>
            <a:chOff x="0" y="533264"/>
            <a:chExt cx="12192000" cy="5610093"/>
          </a:xfrm>
        </p:grpSpPr>
        <p:sp>
          <p:nvSpPr>
            <p:cNvPr id="4" name="Content Placeholder 2">
              <a:extLst>
                <a:ext uri="{FF2B5EF4-FFF2-40B4-BE49-F238E27FC236}">
                  <a16:creationId xmlns:a16="http://schemas.microsoft.com/office/drawing/2014/main" id="{6C4DCAEF-23C0-1E10-9230-2AE4FCBC9784}"/>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a:solidFill>
                    <a:srgbClr val="4557AD"/>
                  </a:solidFill>
                  <a:latin typeface="Tenorite" pitchFamily="2" charset="0"/>
                  <a:cs typeface="Arial"/>
                </a:rPr>
                <a:t> </a:t>
              </a:r>
              <a:r>
                <a:rPr lang="en-US" sz="11000" err="1">
                  <a:solidFill>
                    <a:srgbClr val="4557AD"/>
                  </a:solidFill>
                  <a:latin typeface="Tenorite" pitchFamily="2" charset="0"/>
                  <a:cs typeface="Arial"/>
                </a:rPr>
                <a:t>ey</a:t>
              </a:r>
              <a:endParaRPr lang="en-AU" sz="11000">
                <a:solidFill>
                  <a:srgbClr val="4557AD"/>
                </a:solidFill>
                <a:latin typeface="Tenorite" pitchFamily="2" charset="0"/>
                <a:cs typeface="Arial"/>
              </a:endParaRPr>
            </a:p>
          </p:txBody>
        </p:sp>
        <p:sp>
          <p:nvSpPr>
            <p:cNvPr id="7" name="TextBox 6">
              <a:extLst>
                <a:ext uri="{FF2B5EF4-FFF2-40B4-BE49-F238E27FC236}">
                  <a16:creationId xmlns:a16="http://schemas.microsoft.com/office/drawing/2014/main" id="{644C6B4F-AA75-55A2-3AF9-71267EA498BA}"/>
                </a:ext>
              </a:extLst>
            </p:cNvPr>
            <p:cNvSpPr txBox="1"/>
            <p:nvPr/>
          </p:nvSpPr>
          <p:spPr>
            <a:xfrm>
              <a:off x="1" y="502329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That monk</a:t>
              </a:r>
              <a:r>
                <a:rPr lang="en-US" sz="5400" u="sng">
                  <a:solidFill>
                    <a:srgbClr val="4557AD"/>
                  </a:solidFill>
                  <a:latin typeface="Tenorite" pitchFamily="2" charset="0"/>
                  <a:ea typeface="Verdana" panose="020B0604030504040204" pitchFamily="34" charset="0"/>
                  <a:cs typeface="Verdana" panose="020B0604030504040204" pitchFamily="34" charset="0"/>
                </a:rPr>
                <a:t>ey</a:t>
              </a:r>
              <a:r>
                <a:rPr lang="en-US" sz="5400">
                  <a:solidFill>
                    <a:srgbClr val="4557AD"/>
                  </a:solidFill>
                  <a:latin typeface="Tenorite" pitchFamily="2" charset="0"/>
                  <a:ea typeface="Verdana" panose="020B0604030504040204" pitchFamily="34" charset="0"/>
                  <a:cs typeface="Verdana" panose="020B0604030504040204" pitchFamily="34" charset="0"/>
                </a:rPr>
                <a:t> is gr</a:t>
              </a:r>
              <a:r>
                <a:rPr lang="en-US" sz="5400" u="sng">
                  <a:solidFill>
                    <a:srgbClr val="4557AD"/>
                  </a:solidFill>
                  <a:latin typeface="Tenorite" pitchFamily="2" charset="0"/>
                  <a:ea typeface="Verdana" panose="020B0604030504040204" pitchFamily="34" charset="0"/>
                  <a:cs typeface="Verdana" panose="020B0604030504040204" pitchFamily="34" charset="0"/>
                </a:rPr>
                <a:t>ey</a:t>
              </a:r>
              <a:r>
                <a:rPr lang="en-US" sz="5400">
                  <a:solidFill>
                    <a:srgbClr val="4557AD"/>
                  </a:solidFill>
                  <a:latin typeface="Tenorite" pitchFamily="2" charset="0"/>
                  <a:ea typeface="Verdana" panose="020B0604030504040204" pitchFamily="34" charset="0"/>
                  <a:cs typeface="Verdana" panose="020B0604030504040204" pitchFamily="34" charset="0"/>
                </a:rPr>
                <a:t>!</a:t>
              </a:r>
              <a:endParaRPr lang="en-AU" sz="5400" u="sng">
                <a:solidFill>
                  <a:srgbClr val="4557AD"/>
                </a:solidFill>
              </a:endParaRPr>
            </a:p>
          </p:txBody>
        </p:sp>
        <p:sp>
          <p:nvSpPr>
            <p:cNvPr id="10" name="Rounded Rectangle 3">
              <a:extLst>
                <a:ext uri="{FF2B5EF4-FFF2-40B4-BE49-F238E27FC236}">
                  <a16:creationId xmlns:a16="http://schemas.microsoft.com/office/drawing/2014/main" id="{6B4C7CBB-C955-12E5-096A-1B01C655EAEA}"/>
                </a:ext>
                <a:ext uri="{C183D7F6-B498-43B3-948B-1728B52AA6E4}">
                  <adec:decorative xmlns:adec="http://schemas.microsoft.com/office/drawing/2017/decorative" val="1"/>
                </a:ext>
              </a:extLst>
            </p:cNvPr>
            <p:cNvSpPr/>
            <p:nvPr/>
          </p:nvSpPr>
          <p:spPr>
            <a:xfrm>
              <a:off x="2524720" y="2002954"/>
              <a:ext cx="7142561" cy="4140403"/>
            </a:xfrm>
            <a:prstGeom prst="roundRect">
              <a:avLst>
                <a:gd name="adj" fmla="val 2269"/>
              </a:avLst>
            </a:prstGeom>
            <a:noFill/>
            <a:ln w="38100">
              <a:solidFill>
                <a:srgbClr val="EBE9F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grpSp>
      <p:pic>
        <p:nvPicPr>
          <p:cNvPr id="8" name="Graphic 7" descr="A grey monkey is swinging on a branch.">
            <a:extLst>
              <a:ext uri="{FF2B5EF4-FFF2-40B4-BE49-F238E27FC236}">
                <a16:creationId xmlns:a16="http://schemas.microsoft.com/office/drawing/2014/main" id="{5CCAFC60-F03C-4116-EF4D-D012DF64712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910236" y="2245961"/>
            <a:ext cx="2777335" cy="2777335"/>
          </a:xfrm>
          <a:prstGeom prst="rect">
            <a:avLst/>
          </a:prstGeom>
        </p:spPr>
      </p:pic>
    </p:spTree>
    <p:custDataLst>
      <p:tags r:id="rId1"/>
    </p:custDataLst>
    <p:extLst>
      <p:ext uri="{BB962C8B-B14F-4D97-AF65-F5344CB8AC3E}">
        <p14:creationId xmlns:p14="http://schemas.microsoft.com/office/powerpoint/2010/main" val="20686513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42D98-FA5F-012C-E039-09FE4C546D7A}"/>
              </a:ext>
            </a:extLst>
          </p:cNvPr>
          <p:cNvSpPr>
            <a:spLocks noGrp="1"/>
          </p:cNvSpPr>
          <p:nvPr>
            <p:ph type="title"/>
          </p:nvPr>
        </p:nvSpPr>
        <p:spPr/>
        <p:txBody>
          <a:bodyPr>
            <a:normAutofit/>
          </a:bodyPr>
          <a:lstStyle/>
          <a:p>
            <a:r>
              <a:rPr lang="en-AU" sz="800">
                <a:solidFill>
                  <a:srgbClr val="E2E8E9"/>
                </a:solidFill>
                <a:latin typeface="+mn-lt"/>
              </a:rPr>
              <a:t>Slide 30 End</a:t>
            </a:r>
            <a:r>
              <a:rPr lang="en-AU" sz="800" baseline="0">
                <a:solidFill>
                  <a:srgbClr val="E2E8E9"/>
                </a:solidFill>
                <a:latin typeface="+mn-lt"/>
              </a:rPr>
              <a:t> of presentation</a:t>
            </a:r>
            <a:endParaRPr lang="en-AU" sz="800">
              <a:solidFill>
                <a:srgbClr val="E2E8E9"/>
              </a:solidFill>
              <a:latin typeface="+mn-lt"/>
            </a:endParaRPr>
          </a:p>
        </p:txBody>
      </p:sp>
    </p:spTree>
    <p:extLst>
      <p:ext uri="{BB962C8B-B14F-4D97-AF65-F5344CB8AC3E}">
        <p14:creationId xmlns:p14="http://schemas.microsoft.com/office/powerpoint/2010/main" val="31494259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EC614-2689-8367-B748-382BE66DD3BA}"/>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4 Review You do</a:t>
            </a:r>
            <a:endParaRPr lang="en-AU" sz="800">
              <a:solidFill>
                <a:schemeClr val="bg2"/>
              </a:solidFill>
            </a:endParaRPr>
          </a:p>
        </p:txBody>
      </p:sp>
      <p:grpSp>
        <p:nvGrpSpPr>
          <p:cNvPr id="12" name="Group 11" descr="ff, zz, th, ss, ll, sh">
            <a:extLst>
              <a:ext uri="{FF2B5EF4-FFF2-40B4-BE49-F238E27FC236}">
                <a16:creationId xmlns:a16="http://schemas.microsoft.com/office/drawing/2014/main" id="{06211C19-3C79-A53E-ED6D-E714E58926F6}"/>
              </a:ext>
            </a:extLst>
          </p:cNvPr>
          <p:cNvGrpSpPr/>
          <p:nvPr/>
        </p:nvGrpSpPr>
        <p:grpSpPr>
          <a:xfrm>
            <a:off x="325677" y="2344085"/>
            <a:ext cx="11540646" cy="2169827"/>
            <a:chOff x="69339" y="2330888"/>
            <a:chExt cx="11540646" cy="2169827"/>
          </a:xfrm>
        </p:grpSpPr>
        <p:sp>
          <p:nvSpPr>
            <p:cNvPr id="16" name="Content Placeholder 2">
              <a:extLst>
                <a:ext uri="{FF2B5EF4-FFF2-40B4-BE49-F238E27FC236}">
                  <a16:creationId xmlns:a16="http://schemas.microsoft.com/office/drawing/2014/main" id="{FC92CB8D-2A1A-F50E-C045-4EAE55AEE9D2}"/>
                </a:ext>
              </a:extLst>
            </p:cNvPr>
            <p:cNvSpPr txBox="1">
              <a:spLocks/>
            </p:cNvSpPr>
            <p:nvPr/>
          </p:nvSpPr>
          <p:spPr>
            <a:xfrm>
              <a:off x="8521346" y="2330888"/>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kn</a:t>
              </a:r>
              <a:endParaRPr lang="en-AU" sz="15000">
                <a:solidFill>
                  <a:srgbClr val="4557AD"/>
                </a:solidFill>
                <a:latin typeface="Tenorite" pitchFamily="2" charset="0"/>
                <a:cs typeface="Arial"/>
              </a:endParaRPr>
            </a:p>
          </p:txBody>
        </p:sp>
        <p:sp>
          <p:nvSpPr>
            <p:cNvPr id="17" name="Content Placeholder 2">
              <a:extLst>
                <a:ext uri="{FF2B5EF4-FFF2-40B4-BE49-F238E27FC236}">
                  <a16:creationId xmlns:a16="http://schemas.microsoft.com/office/drawing/2014/main" id="{F1600E3F-1DEC-D062-5E0E-C7E1CE7613FF}"/>
                </a:ext>
              </a:extLst>
            </p:cNvPr>
            <p:cNvSpPr txBox="1">
              <a:spLocks/>
            </p:cNvSpPr>
            <p:nvPr/>
          </p:nvSpPr>
          <p:spPr>
            <a:xfrm>
              <a:off x="69339" y="2330888"/>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oe</a:t>
              </a:r>
              <a:endParaRPr lang="en-AU" sz="15000">
                <a:solidFill>
                  <a:srgbClr val="4557AD"/>
                </a:solidFill>
                <a:latin typeface="Tenorite" pitchFamily="2" charset="0"/>
                <a:cs typeface="Arial"/>
              </a:endParaRPr>
            </a:p>
          </p:txBody>
        </p:sp>
        <p:sp>
          <p:nvSpPr>
            <p:cNvPr id="18" name="Content Placeholder 2">
              <a:extLst>
                <a:ext uri="{FF2B5EF4-FFF2-40B4-BE49-F238E27FC236}">
                  <a16:creationId xmlns:a16="http://schemas.microsoft.com/office/drawing/2014/main" id="{08EED015-2C23-BA77-F73B-5295AA467227}"/>
                </a:ext>
              </a:extLst>
            </p:cNvPr>
            <p:cNvSpPr txBox="1">
              <a:spLocks/>
            </p:cNvSpPr>
            <p:nvPr/>
          </p:nvSpPr>
          <p:spPr>
            <a:xfrm>
              <a:off x="3858462" y="2330890"/>
              <a:ext cx="3705726"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eigh</a:t>
              </a:r>
              <a:endParaRPr lang="en-AU" sz="15000">
                <a:solidFill>
                  <a:srgbClr val="4557AD"/>
                </a:solidFill>
                <a:latin typeface="Tenorite" pitchFamily="2" charset="0"/>
                <a:cs typeface="Arial"/>
              </a:endParaRPr>
            </a:p>
          </p:txBody>
        </p:sp>
      </p:grpSp>
    </p:spTree>
    <p:extLst>
      <p:ext uri="{BB962C8B-B14F-4D97-AF65-F5344CB8AC3E}">
        <p14:creationId xmlns:p14="http://schemas.microsoft.com/office/powerpoint/2010/main" val="41244203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p:nvPr>
        </p:nvSpPr>
        <p:spPr>
          <a:xfrm>
            <a:off x="0" y="-1406525"/>
            <a:ext cx="10515600" cy="1325562"/>
          </a:xfrm>
        </p:spPr>
        <p:txBody>
          <a:bodyPr/>
          <a:lstStyle/>
          <a:p>
            <a:r>
              <a:rPr lang="en-AU" sz="800">
                <a:solidFill>
                  <a:schemeClr val="bg2"/>
                </a:solidFill>
                <a:latin typeface="+mn-lt"/>
              </a:rPr>
              <a:t>Slide 5 Review You do</a:t>
            </a: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345761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2EC2F-DBEB-7D92-11A7-617BA9EC9D1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AD8FCA7-A438-2EC2-4C2C-17DAE26892BF}"/>
              </a:ext>
            </a:extLst>
          </p:cNvPr>
          <p:cNvSpPr>
            <a:spLocks noGrp="1"/>
          </p:cNvSpPr>
          <p:nvPr>
            <p:ph type="title" idx="4294967295"/>
          </p:nvPr>
        </p:nvSpPr>
        <p:spPr>
          <a:xfrm>
            <a:off x="0" y="-1313088"/>
            <a:ext cx="10515600" cy="1325563"/>
          </a:xfrm>
        </p:spPr>
        <p:txBody>
          <a:bodyPr/>
          <a:lstStyle/>
          <a:p>
            <a:r>
              <a:rPr lang="en-AU" sz="800">
                <a:solidFill>
                  <a:schemeClr val="bg2"/>
                </a:solidFill>
                <a:latin typeface="+mn-lt"/>
              </a:rPr>
              <a:t>Slide 6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9A489239-FA40-EBA1-C372-43637C133434}"/>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6" name="Group 5" descr="took, outliet, howled, raise">
            <a:extLst>
              <a:ext uri="{FF2B5EF4-FFF2-40B4-BE49-F238E27FC236}">
                <a16:creationId xmlns:a16="http://schemas.microsoft.com/office/drawing/2014/main" id="{F6E4324F-4AEF-E022-2C0B-CAA28F08DED7}"/>
              </a:ext>
            </a:extLst>
          </p:cNvPr>
          <p:cNvGrpSpPr/>
          <p:nvPr/>
        </p:nvGrpSpPr>
        <p:grpSpPr>
          <a:xfrm>
            <a:off x="285750" y="1783759"/>
            <a:ext cx="11906250" cy="3609249"/>
            <a:chOff x="285750" y="1783759"/>
            <a:chExt cx="11906250" cy="3609249"/>
          </a:xfrm>
        </p:grpSpPr>
        <p:sp>
          <p:nvSpPr>
            <p:cNvPr id="7" name="Content Placeholder 2">
              <a:extLst>
                <a:ext uri="{FF2B5EF4-FFF2-40B4-BE49-F238E27FC236}">
                  <a16:creationId xmlns:a16="http://schemas.microsoft.com/office/drawing/2014/main" id="{EB36D393-7A0A-9837-6303-F02A9B97DAC3}"/>
                </a:ext>
              </a:extLst>
            </p:cNvPr>
            <p:cNvSpPr txBox="1">
              <a:spLocks/>
            </p:cNvSpPr>
            <p:nvPr/>
          </p:nvSpPr>
          <p:spPr>
            <a:xfrm>
              <a:off x="285750" y="4164980"/>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knowing       belief</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Content Placeholder 2">
              <a:extLst>
                <a:ext uri="{FF2B5EF4-FFF2-40B4-BE49-F238E27FC236}">
                  <a16:creationId xmlns:a16="http://schemas.microsoft.com/office/drawing/2014/main" id="{508CCEF3-B818-6D44-5E08-B725BEABCB99}"/>
                </a:ext>
              </a:extLst>
            </p:cNvPr>
            <p:cNvSpPr txBox="1">
              <a:spLocks/>
            </p:cNvSpPr>
            <p:nvPr/>
          </p:nvSpPr>
          <p:spPr>
            <a:xfrm>
              <a:off x="285750" y="1783759"/>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grey             piecrust</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13184096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27163"/>
            <a:ext cx="10515600" cy="1325563"/>
          </a:xfrm>
        </p:spPr>
        <p:txBody>
          <a:bodyPr/>
          <a:lstStyle/>
          <a:p>
            <a:r>
              <a:rPr lang="en-AU" sz="800">
                <a:solidFill>
                  <a:schemeClr val="bg2"/>
                </a:solidFill>
                <a:latin typeface="+mn-lt"/>
              </a:rPr>
              <a:t>Slide 7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6" name="TextBox 5">
            <a:extLst>
              <a:ext uri="{FF2B5EF4-FFF2-40B4-BE49-F238E27FC236}">
                <a16:creationId xmlns:a16="http://schemas.microsoft.com/office/drawing/2014/main" id="{35248080-A7C2-8CD5-2DD6-A191323F9F31}"/>
              </a:ext>
            </a:extLst>
          </p:cNvPr>
          <p:cNvSpPr txBox="1"/>
          <p:nvPr/>
        </p:nvSpPr>
        <p:spPr>
          <a:xfrm>
            <a:off x="577548" y="832725"/>
            <a:ext cx="2752345" cy="3170099"/>
          </a:xfrm>
          <a:prstGeom prst="rect">
            <a:avLst/>
          </a:prstGeom>
          <a:noFill/>
        </p:spPr>
        <p:txBody>
          <a:bodyPr wrap="square" rtlCol="0">
            <a:spAutoFit/>
          </a:bodyPr>
          <a:lstStyle/>
          <a:p>
            <a:pPr algn="ctr"/>
            <a:r>
              <a:rPr lang="en-US" sz="20000">
                <a:latin typeface="Tenorite" panose="00000500000000000000" pitchFamily="2" charset="0"/>
              </a:rPr>
              <a:t>8</a:t>
            </a:r>
            <a:endParaRPr lang="en-AU" sz="20000">
              <a:latin typeface="Tenorite" panose="00000500000000000000" pitchFamily="2" charset="0"/>
            </a:endParaRPr>
          </a:p>
        </p:txBody>
      </p:sp>
      <p:pic>
        <p:nvPicPr>
          <p:cNvPr id="7" name="Picture 6" descr="hoe">
            <a:extLst>
              <a:ext uri="{FF2B5EF4-FFF2-40B4-BE49-F238E27FC236}">
                <a16:creationId xmlns:a16="http://schemas.microsoft.com/office/drawing/2014/main" id="{1574D421-D3D3-3BD3-5639-CD621B5E565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14810" y="1487741"/>
            <a:ext cx="1989842" cy="1860069"/>
          </a:xfrm>
          <a:prstGeom prst="rect">
            <a:avLst/>
          </a:prstGeom>
        </p:spPr>
      </p:pic>
      <p:pic>
        <p:nvPicPr>
          <p:cNvPr id="5" name="Picture 4" descr="donkey">
            <a:extLst>
              <a:ext uri="{FF2B5EF4-FFF2-40B4-BE49-F238E27FC236}">
                <a16:creationId xmlns:a16="http://schemas.microsoft.com/office/drawing/2014/main" id="{9478EC04-FB36-AE33-B128-E483C13CB58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29893" y="3788165"/>
            <a:ext cx="1927907" cy="1927907"/>
          </a:xfrm>
          <a:prstGeom prst="rect">
            <a:avLst/>
          </a:prstGeom>
        </p:spPr>
      </p:pic>
      <p:pic>
        <p:nvPicPr>
          <p:cNvPr id="4" name="Picture 3" descr="knit">
            <a:extLst>
              <a:ext uri="{FF2B5EF4-FFF2-40B4-BE49-F238E27FC236}">
                <a16:creationId xmlns:a16="http://schemas.microsoft.com/office/drawing/2014/main" id="{98C82009-07BA-56C5-095F-9DF8E184E2A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8720688" y="3918519"/>
            <a:ext cx="1927907" cy="1927907"/>
          </a:xfrm>
          <a:prstGeom prst="rect">
            <a:avLst/>
          </a:prstGeom>
          <a:noFill/>
          <a:ln>
            <a:noFill/>
          </a:ln>
        </p:spPr>
      </p:pic>
    </p:spTree>
    <p:extLst>
      <p:ext uri="{BB962C8B-B14F-4D97-AF65-F5344CB8AC3E}">
        <p14:creationId xmlns:p14="http://schemas.microsoft.com/office/powerpoint/2010/main" val="8800661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AA2EFB-1DC4-4A42-9504-953375956FB8}"/>
              </a:ext>
            </a:extLst>
          </p:cNvPr>
          <p:cNvSpPr>
            <a:spLocks noGrp="1"/>
          </p:cNvSpPr>
          <p:nvPr>
            <p:ph type="title"/>
          </p:nvPr>
        </p:nvSpPr>
        <p:spPr>
          <a:xfrm>
            <a:off x="0" y="-871538"/>
            <a:ext cx="4248150" cy="577850"/>
          </a:xfrm>
        </p:spPr>
        <p:txBody>
          <a:bodyPr/>
          <a:lstStyle/>
          <a:p>
            <a:r>
              <a:rPr lang="en-US" sz="800">
                <a:solidFill>
                  <a:srgbClr val="E2E8E9"/>
                </a:solidFill>
                <a:latin typeface="+mn-lt"/>
              </a:rPr>
              <a:t>Slide 8 Suffix review</a:t>
            </a:r>
          </a:p>
        </p:txBody>
      </p:sp>
      <p:sp>
        <p:nvSpPr>
          <p:cNvPr id="4" name="Title 1">
            <a:extLst>
              <a:ext uri="{FF2B5EF4-FFF2-40B4-BE49-F238E27FC236}">
                <a16:creationId xmlns:a16="http://schemas.microsoft.com/office/drawing/2014/main" id="{3E0EE937-47C6-8C4D-9429-386197BDFEC9}"/>
              </a:ext>
            </a:extLst>
          </p:cNvPr>
          <p:cNvSpPr txBox="1">
            <a:spLocks/>
          </p:cNvSpPr>
          <p:nvPr/>
        </p:nvSpPr>
        <p:spPr>
          <a:xfrm>
            <a:off x="307427" y="115867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-er</a:t>
            </a:r>
            <a:endParaRPr lang="en-US" sz="25000" b="0">
              <a:solidFill>
                <a:srgbClr val="4557AD"/>
              </a:solidFill>
              <a:latin typeface="Tenorite" pitchFamily="2" charset="0"/>
              <a:ea typeface="+mn-ea"/>
              <a:cs typeface="+mn-cs"/>
            </a:endParaRPr>
          </a:p>
        </p:txBody>
      </p:sp>
    </p:spTree>
    <p:custDataLst>
      <p:tags r:id="rId1"/>
    </p:custDataLst>
    <p:extLst>
      <p:ext uri="{BB962C8B-B14F-4D97-AF65-F5344CB8AC3E}">
        <p14:creationId xmlns:p14="http://schemas.microsoft.com/office/powerpoint/2010/main" val="8115432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25563"/>
            <a:ext cx="10515600" cy="1325563"/>
          </a:xfrm>
        </p:spPr>
        <p:txBody>
          <a:bodyPr/>
          <a:lstStyle/>
          <a:p>
            <a:r>
              <a:rPr lang="en-AU" sz="800">
                <a:solidFill>
                  <a:schemeClr val="bg2"/>
                </a:solidFill>
                <a:latin typeface="+mn-lt"/>
              </a:rPr>
              <a:t>Slide 9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D161331C-A51E-9896-4289-411E136CFE1F}"/>
              </a:ext>
            </a:extLst>
          </p:cNvPr>
          <p:cNvSpPr txBox="1">
            <a:spLocks/>
          </p:cNvSpPr>
          <p:nvPr/>
        </p:nvSpPr>
        <p:spPr>
          <a:xfrm>
            <a:off x="337434" y="2846556"/>
            <a:ext cx="11517131" cy="10895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200">
                <a:solidFill>
                  <a:srgbClr val="4557AD"/>
                </a:solidFill>
                <a:latin typeface="Tenorite" pitchFamily="2" charset="0"/>
                <a:ea typeface="Verdana" panose="020B0604030504040204" pitchFamily="34" charset="0"/>
                <a:cs typeface="Verdana" panose="020B0604030504040204" pitchFamily="34" charset="0"/>
              </a:rPr>
              <a:t>smoother    closer    grimmer   </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5470832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Auez1dtH"/>
  <p:tag name="ARTICULATE_SLIDE_COUNT" val="1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e78b14b2b5aca9757578d900895d66b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0aeb0aea37bf6b1ff6bb116e348c1096"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C89BFBB-5083-4055-8198-0B90E7CFE7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4B6B44C-FE25-47D4-AD61-028CF4DE9483}">
  <ds:schemaRefs>
    <ds:schemaRef ds:uri="http://purl.org/dc/elements/1.1/"/>
    <ds:schemaRef ds:uri="http://schemas.microsoft.com/office/2006/documentManagement/types"/>
    <ds:schemaRef ds:uri="http://www.w3.org/XML/1998/namespace"/>
    <ds:schemaRef ds:uri="http://purl.org/dc/terms/"/>
    <ds:schemaRef ds:uri="ff236c08-9611-4854-a4bb-16d44b7327b6"/>
    <ds:schemaRef ds:uri="http://purl.org/dc/dcmitype/"/>
    <ds:schemaRef ds:uri="64eff3df-e3d6-48ed-978f-45ff25640900"/>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277</TotalTime>
  <Words>4209</Words>
  <Application>Microsoft Office PowerPoint</Application>
  <PresentationFormat>Widescreen</PresentationFormat>
  <Paragraphs>546</Paragraphs>
  <Slides>30</Slides>
  <Notes>30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30</vt:i4>
      </vt:variant>
    </vt:vector>
  </HeadingPairs>
  <TitlesOfParts>
    <vt:vector size="39" baseType="lpstr">
      <vt:lpstr>Aptos</vt:lpstr>
      <vt:lpstr>Arial</vt:lpstr>
      <vt:lpstr>Calibri</vt:lpstr>
      <vt:lpstr>Calibri Light</vt:lpstr>
      <vt:lpstr>Courier New</vt:lpstr>
      <vt:lpstr>Symbol</vt:lpstr>
      <vt:lpstr>Tenorite</vt:lpstr>
      <vt:lpstr>Verdana</vt:lpstr>
      <vt:lpstr>Office Theme</vt:lpstr>
      <vt:lpstr>Slide 1 Start of presentation, Suffix -est </vt:lpstr>
      <vt:lpstr>Slide 2 Review You do</vt:lpstr>
      <vt:lpstr>Slide 3 Review You do</vt:lpstr>
      <vt:lpstr>Slide 4 Review You do</vt:lpstr>
      <vt:lpstr>Slide 5 Review You do</vt:lpstr>
      <vt:lpstr>Slide 6 Review You do</vt:lpstr>
      <vt:lpstr>Slide 7 Review You do</vt:lpstr>
      <vt:lpstr>Slide 8 Suffix review</vt:lpstr>
      <vt:lpstr>Slide 9 Review You do</vt:lpstr>
      <vt:lpstr>Slide 10 Review You do</vt:lpstr>
      <vt:lpstr>Slide 11 Review You do</vt:lpstr>
      <vt:lpstr>Slide 12 Review You do</vt:lpstr>
      <vt:lpstr>Slide 13 Review You do</vt:lpstr>
      <vt:lpstr>Slide 14 End of review, start of lesson</vt:lpstr>
      <vt:lpstr>Slide 15 Revision: adjectives</vt:lpstr>
      <vt:lpstr>Slide 16 Learning intention and success criteria</vt:lpstr>
      <vt:lpstr>Slide 17 Hand out student sheet</vt:lpstr>
      <vt:lpstr>Slide 18 I do</vt:lpstr>
      <vt:lpstr>Slide 19 I do</vt:lpstr>
      <vt:lpstr>Slide 20 We do</vt:lpstr>
      <vt:lpstr>Slide 21 I do</vt:lpstr>
      <vt:lpstr>Slide 22 We do</vt:lpstr>
      <vt:lpstr>Slide 23 I do</vt:lpstr>
      <vt:lpstr>Slide 24 We do</vt:lpstr>
      <vt:lpstr>Slide 25 I do</vt:lpstr>
      <vt:lpstr>Slide 26 We do</vt:lpstr>
      <vt:lpstr>Slide 27 Suffix review</vt:lpstr>
      <vt:lpstr>Slide 28 Check for understanding</vt:lpstr>
      <vt:lpstr>Slide 29 You do</vt:lpstr>
      <vt:lpstr>Slide 30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2025-12-17T00:35:13Z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65655C9D-DB4F-40D3-AC8A-3E0445F2047E</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6.2_0807</vt:lpwstr>
  </property>
</Properties>
</file>