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tags/tag21.xml" ContentType="application/vnd.openxmlformats-officedocument.presentationml.tags+xml"/>
  <Override PartName="/ppt/notesSlides/notesSlide26.xml" ContentType="application/vnd.openxmlformats-officedocument.presentationml.notesSlide+xml"/>
  <Override PartName="/ppt/tags/tag22.xml" ContentType="application/vnd.openxmlformats-officedocument.presentationml.tags+xml"/>
  <Override PartName="/ppt/notesSlides/notesSlide27.xml" ContentType="application/vnd.openxmlformats-officedocument.presentationml.notesSlide+xml"/>
  <Override PartName="/ppt/tags/tag23.xml" ContentType="application/vnd.openxmlformats-officedocument.presentationml.tags+xml"/>
  <Override PartName="/ppt/notesSlides/notesSlide28.xml" ContentType="application/vnd.openxmlformats-officedocument.presentationml.notesSlide+xml"/>
  <Override PartName="/ppt/tags/tag24.xml" ContentType="application/vnd.openxmlformats-officedocument.presentationml.tags+xml"/>
  <Override PartName="/ppt/notesSlides/notesSlide29.xml" ContentType="application/vnd.openxmlformats-officedocument.presentationml.notesSlide+xml"/>
  <Override PartName="/ppt/tags/tag25.xml" ContentType="application/vnd.openxmlformats-officedocument.presentationml.tags+xml"/>
  <Override PartName="/ppt/notesSlides/notesSlide30.xml" ContentType="application/vnd.openxmlformats-officedocument.presentationml.notesSlide+xml"/>
  <Override PartName="/ppt/tags/tag26.xml" ContentType="application/vnd.openxmlformats-officedocument.presentationml.tags+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6"/>
  </p:notesMasterIdLst>
  <p:handoutMasterIdLst>
    <p:handoutMasterId r:id="rId47"/>
  </p:handoutMasterIdLst>
  <p:sldIdLst>
    <p:sldId id="520" r:id="rId5"/>
    <p:sldId id="500" r:id="rId6"/>
    <p:sldId id="596" r:id="rId7"/>
    <p:sldId id="541" r:id="rId8"/>
    <p:sldId id="552" r:id="rId9"/>
    <p:sldId id="463" r:id="rId10"/>
    <p:sldId id="572" r:id="rId11"/>
    <p:sldId id="562" r:id="rId12"/>
    <p:sldId id="563" r:id="rId13"/>
    <p:sldId id="564" r:id="rId14"/>
    <p:sldId id="565" r:id="rId15"/>
    <p:sldId id="516" r:id="rId16"/>
    <p:sldId id="498" r:id="rId17"/>
    <p:sldId id="472" r:id="rId18"/>
    <p:sldId id="522" r:id="rId19"/>
    <p:sldId id="473" r:id="rId20"/>
    <p:sldId id="480" r:id="rId21"/>
    <p:sldId id="481" r:id="rId22"/>
    <p:sldId id="482" r:id="rId23"/>
    <p:sldId id="483" r:id="rId24"/>
    <p:sldId id="484" r:id="rId25"/>
    <p:sldId id="485" r:id="rId26"/>
    <p:sldId id="474" r:id="rId27"/>
    <p:sldId id="475" r:id="rId28"/>
    <p:sldId id="476" r:id="rId29"/>
    <p:sldId id="599" r:id="rId30"/>
    <p:sldId id="477" r:id="rId31"/>
    <p:sldId id="478" r:id="rId32"/>
    <p:sldId id="479" r:id="rId33"/>
    <p:sldId id="600" r:id="rId34"/>
    <p:sldId id="597" r:id="rId35"/>
    <p:sldId id="569" r:id="rId36"/>
    <p:sldId id="570" r:id="rId37"/>
    <p:sldId id="488" r:id="rId38"/>
    <p:sldId id="489" r:id="rId39"/>
    <p:sldId id="490" r:id="rId40"/>
    <p:sldId id="491" r:id="rId41"/>
    <p:sldId id="492" r:id="rId42"/>
    <p:sldId id="493" r:id="rId43"/>
    <p:sldId id="494" r:id="rId44"/>
    <p:sldId id="499"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4857A6"/>
    <a:srgbClr val="776AAA"/>
    <a:srgbClr val="F0E9E4"/>
    <a:srgbClr val="9B6A49"/>
    <a:srgbClr val="007FC2"/>
    <a:srgbClr val="002060"/>
    <a:srgbClr val="4472C4"/>
    <a:srgbClr val="D9ECF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5A3282-0DF0-433E-B66D-78A01E19C170}" v="3" dt="2025-12-16T00:02:33.5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30508" autoAdjust="0"/>
  </p:normalViewPr>
  <p:slideViewPr>
    <p:cSldViewPr snapToGrid="0">
      <p:cViewPr varScale="1">
        <p:scale>
          <a:sx n="33" d="100"/>
          <a:sy n="33" d="100"/>
        </p:scale>
        <p:origin x="2820" y="90"/>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ags" Target="tags/tag1.xml"/><Relationship Id="rId8" Type="http://schemas.openxmlformats.org/officeDocument/2006/relationships/slide" Target="slides/slide4.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McEwan" userId="ff810c5d-fc8a-4cb6-9b96-8b31b958f764" providerId="ADAL" clId="{AE7BF9F8-A42A-4E71-A649-5F35F28D4032}"/>
    <pc:docChg chg="undo redo custSel modSld">
      <pc:chgData name="Rebecca McEwan" userId="ff810c5d-fc8a-4cb6-9b96-8b31b958f764" providerId="ADAL" clId="{AE7BF9F8-A42A-4E71-A649-5F35F28D4032}" dt="2025-11-25T04:26:27.182" v="1153" actId="1076"/>
      <pc:docMkLst>
        <pc:docMk/>
      </pc:docMkLst>
      <pc:sldChg chg="modSp mod">
        <pc:chgData name="Rebecca McEwan" userId="ff810c5d-fc8a-4cb6-9b96-8b31b958f764" providerId="ADAL" clId="{AE7BF9F8-A42A-4E71-A649-5F35F28D4032}" dt="2025-11-25T04:26:27.182" v="1153" actId="1076"/>
        <pc:sldMkLst>
          <pc:docMk/>
          <pc:sldMk cId="1942781684" sldId="552"/>
        </pc:sldMkLst>
        <pc:picChg chg="mod">
          <ac:chgData name="Rebecca McEwan" userId="ff810c5d-fc8a-4cb6-9b96-8b31b958f764" providerId="ADAL" clId="{AE7BF9F8-A42A-4E71-A649-5F35F28D4032}" dt="2025-11-25T04:26:27.182" v="1153" actId="1076"/>
          <ac:picMkLst>
            <pc:docMk/>
            <pc:sldMk cId="1942781684" sldId="552"/>
            <ac:picMk id="3" creationId="{4DC2B831-6D4F-6B21-A8BC-67196759E769}"/>
          </ac:picMkLst>
        </pc:picChg>
        <pc:picChg chg="mod">
          <ac:chgData name="Rebecca McEwan" userId="ff810c5d-fc8a-4cb6-9b96-8b31b958f764" providerId="ADAL" clId="{AE7BF9F8-A42A-4E71-A649-5F35F28D4032}" dt="2025-11-25T04:26:23.829" v="1151" actId="1076"/>
          <ac:picMkLst>
            <pc:docMk/>
            <pc:sldMk cId="1942781684" sldId="552"/>
            <ac:picMk id="4" creationId="{98C82009-07BA-56C5-095F-9DF8E184E2A9}"/>
          </ac:picMkLst>
        </pc:picChg>
        <pc:picChg chg="mod">
          <ac:chgData name="Rebecca McEwan" userId="ff810c5d-fc8a-4cb6-9b96-8b31b958f764" providerId="ADAL" clId="{AE7BF9F8-A42A-4E71-A649-5F35F28D4032}" dt="2025-11-25T04:26:21.819" v="1149" actId="1076"/>
          <ac:picMkLst>
            <pc:docMk/>
            <pc:sldMk cId="1942781684" sldId="552"/>
            <ac:picMk id="5" creationId="{9478EC04-FB36-AE33-B128-E483C13CB589}"/>
          </ac:picMkLst>
        </pc:picChg>
        <pc:picChg chg="mod">
          <ac:chgData name="Rebecca McEwan" userId="ff810c5d-fc8a-4cb6-9b96-8b31b958f764" providerId="ADAL" clId="{AE7BF9F8-A42A-4E71-A649-5F35F28D4032}" dt="2025-11-25T04:26:22.879" v="1150" actId="1076"/>
          <ac:picMkLst>
            <pc:docMk/>
            <pc:sldMk cId="1942781684" sldId="552"/>
            <ac:picMk id="7" creationId="{1574D421-D3D3-3BD3-5639-CD621B5E5658}"/>
          </ac:picMkLst>
        </pc:picChg>
      </pc:sldChg>
    </pc:docChg>
  </pc:docChgLst>
  <pc:docChgLst>
    <pc:chgData name="Rebecca McEwan" userId="ff810c5d-fc8a-4cb6-9b96-8b31b958f764" providerId="ADAL" clId="{212B85A7-933D-42BF-B002-27FCAF1CF138}"/>
    <pc:docChg chg="undo custSel modSld">
      <pc:chgData name="Rebecca McEwan" userId="ff810c5d-fc8a-4cb6-9b96-8b31b958f764" providerId="ADAL" clId="{212B85A7-933D-42BF-B002-27FCAF1CF138}" dt="2025-12-15T03:21:39.123" v="63" actId="113"/>
      <pc:docMkLst>
        <pc:docMk/>
      </pc:docMkLst>
      <pc:sldChg chg="addSp delSp modSp mod modNotesTx">
        <pc:chgData name="Rebecca McEwan" userId="ff810c5d-fc8a-4cb6-9b96-8b31b958f764" providerId="ADAL" clId="{212B85A7-933D-42BF-B002-27FCAF1CF138}" dt="2025-12-15T03:21:25.001" v="48" actId="113"/>
        <pc:sldMkLst>
          <pc:docMk/>
          <pc:sldMk cId="2770562078" sldId="480"/>
        </pc:sldMkLst>
        <pc:picChg chg="add mod">
          <ac:chgData name="Rebecca McEwan" userId="ff810c5d-fc8a-4cb6-9b96-8b31b958f764" providerId="ADAL" clId="{212B85A7-933D-42BF-B002-27FCAF1CF138}" dt="2025-12-15T03:15:17.443" v="4"/>
          <ac:picMkLst>
            <pc:docMk/>
            <pc:sldMk cId="2770562078" sldId="480"/>
            <ac:picMk id="2" creationId="{3FBE8677-1CF8-0B34-564D-278CF6A6C8D1}"/>
          </ac:picMkLst>
        </pc:picChg>
        <pc:picChg chg="del">
          <ac:chgData name="Rebecca McEwan" userId="ff810c5d-fc8a-4cb6-9b96-8b31b958f764" providerId="ADAL" clId="{212B85A7-933D-42BF-B002-27FCAF1CF138}" dt="2025-12-15T03:15:17.102" v="3" actId="478"/>
          <ac:picMkLst>
            <pc:docMk/>
            <pc:sldMk cId="2770562078" sldId="480"/>
            <ac:picMk id="5" creationId="{67A183CE-8D3E-A479-B19E-C20F8C4737C0}"/>
          </ac:picMkLst>
        </pc:picChg>
      </pc:sldChg>
      <pc:sldChg chg="modSp mod modNotesTx">
        <pc:chgData name="Rebecca McEwan" userId="ff810c5d-fc8a-4cb6-9b96-8b31b958f764" providerId="ADAL" clId="{212B85A7-933D-42BF-B002-27FCAF1CF138}" dt="2025-12-15T03:21:39.123" v="63" actId="113"/>
        <pc:sldMkLst>
          <pc:docMk/>
          <pc:sldMk cId="4172145529" sldId="481"/>
        </pc:sldMkLst>
        <pc:picChg chg="mod">
          <ac:chgData name="Rebecca McEwan" userId="ff810c5d-fc8a-4cb6-9b96-8b31b958f764" providerId="ADAL" clId="{212B85A7-933D-42BF-B002-27FCAF1CF138}" dt="2025-12-15T03:15:13.157" v="2" actId="1076"/>
          <ac:picMkLst>
            <pc:docMk/>
            <pc:sldMk cId="4172145529" sldId="481"/>
            <ac:picMk id="5" creationId="{BA75FFB1-7EA6-F48C-DBAB-65E17988CB6A}"/>
          </ac:picMkLst>
        </pc:picChg>
        <pc:picChg chg="mod ord">
          <ac:chgData name="Rebecca McEwan" userId="ff810c5d-fc8a-4cb6-9b96-8b31b958f764" providerId="ADAL" clId="{212B85A7-933D-42BF-B002-27FCAF1CF138}" dt="2025-12-15T03:15:09.117" v="1" actId="167"/>
          <ac:picMkLst>
            <pc:docMk/>
            <pc:sldMk cId="4172145529" sldId="481"/>
            <ac:picMk id="7" creationId="{646D0E84-2FCF-88B2-29BB-666B03E79271}"/>
          </ac:picMkLst>
        </pc:picChg>
      </pc:sldChg>
      <pc:sldChg chg="addSp delSp modSp mod">
        <pc:chgData name="Rebecca McEwan" userId="ff810c5d-fc8a-4cb6-9b96-8b31b958f764" providerId="ADAL" clId="{212B85A7-933D-42BF-B002-27FCAF1CF138}" dt="2025-12-15T03:15:28.147" v="7"/>
        <pc:sldMkLst>
          <pc:docMk/>
          <pc:sldMk cId="648743949" sldId="482"/>
        </pc:sldMkLst>
        <pc:grpChg chg="add mod">
          <ac:chgData name="Rebecca McEwan" userId="ff810c5d-fc8a-4cb6-9b96-8b31b958f764" providerId="ADAL" clId="{212B85A7-933D-42BF-B002-27FCAF1CF138}" dt="2025-12-15T03:15:28.147" v="7"/>
          <ac:grpSpMkLst>
            <pc:docMk/>
            <pc:sldMk cId="648743949" sldId="482"/>
            <ac:grpSpMk id="2" creationId="{E945754C-EEC5-4743-B769-F437522E5457}"/>
          </ac:grpSpMkLst>
        </pc:grpChg>
        <pc:grpChg chg="del">
          <ac:chgData name="Rebecca McEwan" userId="ff810c5d-fc8a-4cb6-9b96-8b31b958f764" providerId="ADAL" clId="{212B85A7-933D-42BF-B002-27FCAF1CF138}" dt="2025-12-15T03:15:27.119" v="6" actId="478"/>
          <ac:grpSpMkLst>
            <pc:docMk/>
            <pc:sldMk cId="648743949" sldId="482"/>
            <ac:grpSpMk id="9" creationId="{61256D36-D374-45CF-6902-62B937006F4B}"/>
          </ac:grpSpMkLst>
        </pc:grpChg>
        <pc:picChg chg="del topLvl">
          <ac:chgData name="Rebecca McEwan" userId="ff810c5d-fc8a-4cb6-9b96-8b31b958f764" providerId="ADAL" clId="{212B85A7-933D-42BF-B002-27FCAF1CF138}" dt="2025-12-15T03:15:27.119" v="6" actId="478"/>
          <ac:picMkLst>
            <pc:docMk/>
            <pc:sldMk cId="648743949" sldId="482"/>
            <ac:picMk id="3" creationId="{62C8C957-1EC3-9571-C88B-A92866E6C170}"/>
          </ac:picMkLst>
        </pc:picChg>
        <pc:picChg chg="topLvl">
          <ac:chgData name="Rebecca McEwan" userId="ff810c5d-fc8a-4cb6-9b96-8b31b958f764" providerId="ADAL" clId="{212B85A7-933D-42BF-B002-27FCAF1CF138}" dt="2025-12-15T03:15:27.119" v="6" actId="478"/>
          <ac:picMkLst>
            <pc:docMk/>
            <pc:sldMk cId="648743949" sldId="482"/>
            <ac:picMk id="4" creationId="{3033853C-B52D-F993-6ACE-5F07EA007989}"/>
          </ac:picMkLst>
        </pc:picChg>
        <pc:picChg chg="mod">
          <ac:chgData name="Rebecca McEwan" userId="ff810c5d-fc8a-4cb6-9b96-8b31b958f764" providerId="ADAL" clId="{212B85A7-933D-42BF-B002-27FCAF1CF138}" dt="2025-12-15T03:15:28.147" v="7"/>
          <ac:picMkLst>
            <pc:docMk/>
            <pc:sldMk cId="648743949" sldId="482"/>
            <ac:picMk id="5" creationId="{10715660-8CBD-4490-0595-7B8EEB99BEE7}"/>
          </ac:picMkLst>
        </pc:picChg>
        <pc:picChg chg="del">
          <ac:chgData name="Rebecca McEwan" userId="ff810c5d-fc8a-4cb6-9b96-8b31b958f764" providerId="ADAL" clId="{212B85A7-933D-42BF-B002-27FCAF1CF138}" dt="2025-12-15T03:15:25.968" v="5" actId="478"/>
          <ac:picMkLst>
            <pc:docMk/>
            <pc:sldMk cId="648743949" sldId="482"/>
            <ac:picMk id="6" creationId="{8336B218-4C00-2879-85E6-F44CDA82CDDE}"/>
          </ac:picMkLst>
        </pc:picChg>
        <pc:picChg chg="mod">
          <ac:chgData name="Rebecca McEwan" userId="ff810c5d-fc8a-4cb6-9b96-8b31b958f764" providerId="ADAL" clId="{212B85A7-933D-42BF-B002-27FCAF1CF138}" dt="2025-12-15T03:15:28.147" v="7"/>
          <ac:picMkLst>
            <pc:docMk/>
            <pc:sldMk cId="648743949" sldId="482"/>
            <ac:picMk id="8" creationId="{798DCAA1-43C6-A048-5B4D-8E616BB0C6AA}"/>
          </ac:picMkLst>
        </pc:picChg>
      </pc:sldChg>
    </pc:docChg>
  </pc:docChgLst>
  <pc:docChgLst>
    <pc:chgData name="Kerrie Shanahan" userId="ae473d9f-76e9-476f-892f-2674ea963afc" providerId="ADAL" clId="{1C2628FB-1F07-4B48-8FB3-27553585B1CA}"/>
    <pc:docChg chg="undo redo custSel modSld">
      <pc:chgData name="Kerrie Shanahan" userId="ae473d9f-76e9-476f-892f-2674ea963afc" providerId="ADAL" clId="{1C2628FB-1F07-4B48-8FB3-27553585B1CA}" dt="2025-12-16T05:19:27.814" v="388"/>
      <pc:docMkLst>
        <pc:docMk/>
      </pc:docMkLst>
      <pc:sldChg chg="modNotesTx">
        <pc:chgData name="Kerrie Shanahan" userId="ae473d9f-76e9-476f-892f-2674ea963afc" providerId="ADAL" clId="{1C2628FB-1F07-4B48-8FB3-27553585B1CA}" dt="2025-11-25T05:17:44.870" v="327" actId="20577"/>
        <pc:sldMkLst>
          <pc:docMk/>
          <pc:sldMk cId="3979313776" sldId="472"/>
        </pc:sldMkLst>
      </pc:sldChg>
      <pc:sldChg chg="modSp mod">
        <pc:chgData name="Kerrie Shanahan" userId="ae473d9f-76e9-476f-892f-2674ea963afc" providerId="ADAL" clId="{1C2628FB-1F07-4B48-8FB3-27553585B1CA}" dt="2025-12-16T05:19:27.814" v="388"/>
        <pc:sldMkLst>
          <pc:docMk/>
          <pc:sldMk cId="648743949" sldId="482"/>
        </pc:sldMkLst>
        <pc:grpChg chg="ord">
          <ac:chgData name="Kerrie Shanahan" userId="ae473d9f-76e9-476f-892f-2674ea963afc" providerId="ADAL" clId="{1C2628FB-1F07-4B48-8FB3-27553585B1CA}" dt="2025-12-16T05:19:27.814" v="388"/>
          <ac:grpSpMkLst>
            <pc:docMk/>
            <pc:sldMk cId="648743949" sldId="482"/>
            <ac:grpSpMk id="2" creationId="{E945754C-EEC5-4743-B769-F437522E5457}"/>
          </ac:grpSpMkLst>
        </pc:grpChg>
      </pc:sldChg>
      <pc:sldChg chg="addSp delSp modSp mod modNotesTx">
        <pc:chgData name="Kerrie Shanahan" userId="ae473d9f-76e9-476f-892f-2674ea963afc" providerId="ADAL" clId="{1C2628FB-1F07-4B48-8FB3-27553585B1CA}" dt="2025-12-16T05:18:59.205" v="383" actId="962"/>
        <pc:sldMkLst>
          <pc:docMk/>
          <pc:sldMk cId="1961427728" sldId="484"/>
        </pc:sldMkLst>
        <pc:picChg chg="add mod">
          <ac:chgData name="Kerrie Shanahan" userId="ae473d9f-76e9-476f-892f-2674ea963afc" providerId="ADAL" clId="{1C2628FB-1F07-4B48-8FB3-27553585B1CA}" dt="2025-12-16T05:18:59.205" v="383" actId="962"/>
          <ac:picMkLst>
            <pc:docMk/>
            <pc:sldMk cId="1961427728" sldId="484"/>
            <ac:picMk id="6" creationId="{6D1EBB32-4BE6-8F96-79DE-719F21633ED8}"/>
          </ac:picMkLst>
        </pc:picChg>
        <pc:picChg chg="topLvl">
          <ac:chgData name="Kerrie Shanahan" userId="ae473d9f-76e9-476f-892f-2674ea963afc" providerId="ADAL" clId="{1C2628FB-1F07-4B48-8FB3-27553585B1CA}" dt="2025-12-08T01:28:01.102" v="360" actId="478"/>
          <ac:picMkLst>
            <pc:docMk/>
            <pc:sldMk cId="1961427728" sldId="484"/>
            <ac:picMk id="15" creationId="{7E3F5143-50F3-E7FF-FA28-8157D151F87E}"/>
          </ac:picMkLst>
        </pc:picChg>
      </pc:sldChg>
      <pc:sldChg chg="addSp delSp modSp mod modNotesTx">
        <pc:chgData name="Kerrie Shanahan" userId="ae473d9f-76e9-476f-892f-2674ea963afc" providerId="ADAL" clId="{1C2628FB-1F07-4B48-8FB3-27553585B1CA}" dt="2025-12-16T05:19:05.191" v="385" actId="962"/>
        <pc:sldMkLst>
          <pc:docMk/>
          <pc:sldMk cId="1992712992" sldId="485"/>
        </pc:sldMkLst>
        <pc:grpChg chg="topLvl">
          <ac:chgData name="Kerrie Shanahan" userId="ae473d9f-76e9-476f-892f-2674ea963afc" providerId="ADAL" clId="{1C2628FB-1F07-4B48-8FB3-27553585B1CA}" dt="2025-12-08T01:31:26.124" v="372" actId="478"/>
          <ac:grpSpMkLst>
            <pc:docMk/>
            <pc:sldMk cId="1992712992" sldId="485"/>
            <ac:grpSpMk id="17" creationId="{C1CCB74D-7D36-36A5-F70E-7977EB9578C3}"/>
          </ac:grpSpMkLst>
        </pc:grpChg>
        <pc:picChg chg="add mod">
          <ac:chgData name="Kerrie Shanahan" userId="ae473d9f-76e9-476f-892f-2674ea963afc" providerId="ADAL" clId="{1C2628FB-1F07-4B48-8FB3-27553585B1CA}" dt="2025-12-16T05:19:05.191" v="385" actId="962"/>
          <ac:picMkLst>
            <pc:docMk/>
            <pc:sldMk cId="1992712992" sldId="485"/>
            <ac:picMk id="2" creationId="{F4D0DC4E-6F2C-F709-4ACA-4059DF547D4B}"/>
          </ac:picMkLst>
        </pc:picChg>
      </pc:sldChg>
      <pc:sldChg chg="modSp mod">
        <pc:chgData name="Kerrie Shanahan" userId="ae473d9f-76e9-476f-892f-2674ea963afc" providerId="ADAL" clId="{1C2628FB-1F07-4B48-8FB3-27553585B1CA}" dt="2025-12-16T05:19:20.404" v="387" actId="962"/>
        <pc:sldMkLst>
          <pc:docMk/>
          <pc:sldMk cId="2389358011" sldId="493"/>
        </pc:sldMkLst>
        <pc:picChg chg="mod">
          <ac:chgData name="Kerrie Shanahan" userId="ae473d9f-76e9-476f-892f-2674ea963afc" providerId="ADAL" clId="{1C2628FB-1F07-4B48-8FB3-27553585B1CA}" dt="2025-12-16T05:19:20.404" v="387" actId="962"/>
          <ac:picMkLst>
            <pc:docMk/>
            <pc:sldMk cId="2389358011" sldId="493"/>
            <ac:picMk id="2" creationId="{384FF3A5-9ADD-594A-A96A-78E8B9D9D57E}"/>
          </ac:picMkLst>
        </pc:picChg>
      </pc:sldChg>
      <pc:sldChg chg="modNotesTx">
        <pc:chgData name="Kerrie Shanahan" userId="ae473d9f-76e9-476f-892f-2674ea963afc" providerId="ADAL" clId="{1C2628FB-1F07-4B48-8FB3-27553585B1CA}" dt="2025-12-08T01:24:04.481" v="359" actId="20577"/>
        <pc:sldMkLst>
          <pc:docMk/>
          <pc:sldMk cId="1759574190" sldId="498"/>
        </pc:sldMkLst>
      </pc:sldChg>
      <pc:sldChg chg="modNotesTx">
        <pc:chgData name="Kerrie Shanahan" userId="ae473d9f-76e9-476f-892f-2674ea963afc" providerId="ADAL" clId="{1C2628FB-1F07-4B48-8FB3-27553585B1CA}" dt="2025-11-25T05:01:41.063" v="308" actId="113"/>
        <pc:sldMkLst>
          <pc:docMk/>
          <pc:sldMk cId="4124420387" sldId="500"/>
        </pc:sldMkLst>
      </pc:sldChg>
      <pc:sldChg chg="modSp mod modNotesTx">
        <pc:chgData name="Kerrie Shanahan" userId="ae473d9f-76e9-476f-892f-2674ea963afc" providerId="ADAL" clId="{1C2628FB-1F07-4B48-8FB3-27553585B1CA}" dt="2025-11-25T05:23:07.694" v="358" actId="20577"/>
        <pc:sldMkLst>
          <pc:docMk/>
          <pc:sldMk cId="409148390" sldId="520"/>
        </pc:sldMkLst>
      </pc:sldChg>
      <pc:sldChg chg="modNotesTx">
        <pc:chgData name="Kerrie Shanahan" userId="ae473d9f-76e9-476f-892f-2674ea963afc" providerId="ADAL" clId="{1C2628FB-1F07-4B48-8FB3-27553585B1CA}" dt="2025-11-25T05:09:00.788" v="322" actId="20577"/>
        <pc:sldMkLst>
          <pc:docMk/>
          <pc:sldMk cId="1318409677" sldId="541"/>
        </pc:sldMkLst>
      </pc:sldChg>
      <pc:sldChg chg="modSp mod modNotesTx">
        <pc:chgData name="Kerrie Shanahan" userId="ae473d9f-76e9-476f-892f-2674ea963afc" providerId="ADAL" clId="{1C2628FB-1F07-4B48-8FB3-27553585B1CA}" dt="2025-12-16T00:02:33.596" v="381" actId="20577"/>
        <pc:sldMkLst>
          <pc:docMk/>
          <pc:sldMk cId="3194994831" sldId="59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16/12/2025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16/12/2025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12) takes approximately 15 minutes. </a:t>
            </a:r>
          </a:p>
          <a:p>
            <a:pPr>
              <a:defRPr/>
            </a:pP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sz="1200" dirty="0">
                <a:latin typeface="+mn-lt"/>
              </a:rPr>
              <a:t>the letter–sound correspondence </a:t>
            </a:r>
            <a:r>
              <a:rPr lang="en-AU" sz="1200" b="1" dirty="0" err="1">
                <a:latin typeface="+mn-lt"/>
              </a:rPr>
              <a:t>ie</a:t>
            </a:r>
            <a:r>
              <a:rPr lang="en-AU" sz="1200" dirty="0">
                <a:latin typeface="+mn-lt"/>
              </a:rPr>
              <a:t> says </a:t>
            </a:r>
            <a:r>
              <a:rPr lang="en-AU" sz="1200" i="0" dirty="0">
                <a:latin typeface="+mn-lt"/>
              </a:rPr>
              <a:t>/</a:t>
            </a:r>
            <a:r>
              <a:rPr lang="en-AU" sz="1200" i="0" dirty="0">
                <a:latin typeface="Arial" panose="020B0604020202020204" pitchFamily="34" charset="0"/>
                <a:cs typeface="Arial" panose="020B0604020202020204" pitchFamily="34" charset="0"/>
              </a:rPr>
              <a:t>ī</a:t>
            </a:r>
            <a:r>
              <a:rPr lang="en-AU" sz="1200" i="0" dirty="0">
                <a:latin typeface="+mn-lt"/>
              </a:rPr>
              <a:t>/ and /</a:t>
            </a:r>
            <a:r>
              <a:rPr lang="en-AU" sz="1200" i="0" dirty="0">
                <a:latin typeface="Calibri" panose="020F0502020204030204" pitchFamily="34" charset="0"/>
                <a:ea typeface="Calibri" panose="020F0502020204030204" pitchFamily="34" charset="0"/>
                <a:cs typeface="Calibri" panose="020F0502020204030204" pitchFamily="34" charset="0"/>
              </a:rPr>
              <a:t>ē</a:t>
            </a:r>
            <a:r>
              <a:rPr lang="en-AU" sz="1200" i="0" dirty="0">
                <a:latin typeface="+mn-lt"/>
                <a:ea typeface="Calibri" panose="020F0502020204030204" pitchFamily="34" charset="0"/>
                <a:cs typeface="Calibri" panose="020F0502020204030204" pitchFamily="34" charset="0"/>
              </a:rPr>
              <a:t>/</a:t>
            </a:r>
            <a:r>
              <a:rPr lang="en-AU" sz="1200" i="0" dirty="0">
                <a:latin typeface="+mn-lt"/>
              </a:rPr>
              <a:t> </a:t>
            </a:r>
            <a:r>
              <a:rPr lang="en-AU" sz="1200" dirty="0">
                <a:latin typeface="+mn-lt"/>
              </a:rPr>
              <a:t>(slides 13 to 40)</a:t>
            </a:r>
          </a:p>
          <a:p>
            <a:pPr marL="171450" indent="-171450">
              <a:buFont typeface="Arial" panose="020B0604020202020204" pitchFamily="34" charset="0"/>
              <a:buChar char="•"/>
              <a:defRPr/>
            </a:pPr>
            <a:r>
              <a:rPr lang="en-AU" sz="1200" dirty="0">
                <a:latin typeface="+mn-lt"/>
              </a:rPr>
              <a:t>the irregular word </a:t>
            </a:r>
            <a:r>
              <a:rPr lang="en-AU" sz="1200" b="1" dirty="0">
                <a:latin typeface="+mn-lt"/>
              </a:rPr>
              <a:t>only </a:t>
            </a:r>
            <a:r>
              <a:rPr lang="en-AU" sz="1200" b="0" dirty="0">
                <a:latin typeface="+mn-lt"/>
              </a:rPr>
              <a:t>(slides 32 and 33)</a:t>
            </a:r>
          </a:p>
          <a:p>
            <a:pPr>
              <a:defRPr/>
            </a:pPr>
            <a:r>
              <a:rPr lang="en-AU" sz="1200" b="0" dirty="0">
                <a:latin typeface="+mn-lt"/>
              </a:rPr>
              <a:t>t</a:t>
            </a:r>
            <a:r>
              <a:rPr lang="en-AU" sz="1200" dirty="0">
                <a:latin typeface="+mn-lt"/>
              </a:rPr>
              <a:t>akes approximately 30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p>
          <a:p>
            <a:endParaRPr lang="en-US" sz="1200" dirty="0">
              <a:latin typeface="+mn-lt"/>
            </a:endParaRPr>
          </a:p>
          <a:p>
            <a:pPr marL="171450" indent="-171450">
              <a:buFont typeface="Arial" panose="020B0604020202020204" pitchFamily="34" charset="0"/>
              <a:buChar char="•"/>
            </a:pPr>
            <a:r>
              <a:rPr lang="en-US" sz="1200" dirty="0">
                <a:latin typeface="+mn-lt"/>
              </a:rPr>
              <a:t>Go to the download folder for this phase; it includes a Word file for the student sheet for this lesson. </a:t>
            </a:r>
            <a:r>
              <a:rPr lang="en-US" sz="1200" dirty="0">
                <a:effectLst/>
                <a:latin typeface="+mn-lt"/>
              </a:rPr>
              <a:t>Print one student sheet for each student </a:t>
            </a:r>
            <a:r>
              <a:rPr lang="en-AU" sz="1200" u="none" dirty="0">
                <a:latin typeface="+mn-lt"/>
              </a:rPr>
              <a:t>(to be used with slide 39).</a:t>
            </a:r>
            <a:endParaRPr lang="en-AU" sz="1200"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solidFill>
                  <a:srgbClr val="000000"/>
                </a:solidFill>
                <a:effectLst/>
                <a:latin typeface="+mn-lt"/>
              </a:rPr>
              <a:t>If desired, edit the letters on slides 15 and 16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latin typeface="+mn-lt"/>
              </a:rPr>
              <a:t>Prepare application tasks for independent practice (slide 40). For example, you could use the Phonics pair-game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them to:</a:t>
            </a:r>
          </a:p>
          <a:p>
            <a:pPr marL="172800" lvl="0" indent="-1728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sentences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sentences, model the process. Then ask students to try again.</a:t>
            </a:r>
          </a:p>
          <a:p>
            <a:endParaRPr lang="en-AU"/>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latin typeface="+mn-lt"/>
              </a:rPr>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Tell students the sentence they are going to write: </a:t>
            </a:r>
            <a:r>
              <a:rPr lang="en-US" sz="1200" b="1">
                <a:solidFill>
                  <a:schemeClr val="tx1"/>
                </a:solidFill>
                <a:latin typeface="+mn-lt"/>
                <a:ea typeface="Verdana" panose="020B0604030504040204" pitchFamily="34" charset="0"/>
              </a:rPr>
              <a:t>Both of us kneaded the bread and then it rose higher and higher.</a:t>
            </a: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solidFill>
                  <a:schemeClr val="tx1"/>
                </a:solidFill>
                <a:latin typeface="+mn-lt"/>
              </a:rPr>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repeat the sentence to you</a:t>
            </a:r>
            <a:endParaRPr lang="en-US">
              <a:solidFill>
                <a:schemeClr val="tx1"/>
              </a:solidFill>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solidFill>
                  <a:schemeClr val="tx1"/>
                </a:solidFill>
                <a:latin typeface="+mn-lt"/>
              </a:rPr>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solidFill>
                  <a:schemeClr val="tx1"/>
                </a:solidFill>
                <a:effectLst/>
                <a:latin typeface="+mn-lt"/>
                <a:cs typeface="Calibri"/>
              </a:rPr>
              <a:t>show the sentence they have written by placing their mini-whiteboard underneath their chin for you to check.</a:t>
            </a:r>
            <a:endParaRPr lang="en-US" sz="1200">
              <a:solidFill>
                <a:schemeClr val="tx1"/>
              </a:solidFill>
              <a:effectLst/>
              <a:latin typeface="+mn-lt"/>
              <a:ea typeface="Calibri"/>
              <a:cs typeface="Calibri"/>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US" sz="1200" kern="1200">
                <a:solidFill>
                  <a:schemeClr val="tx1"/>
                </a:solidFill>
                <a:effectLst/>
                <a:latin typeface="+mn-lt"/>
                <a:ea typeface="+mn-ea"/>
                <a:cs typeface="+mn-cs"/>
              </a:rPr>
              <a:t>As needed, students can be given this additional follow-on sentence: </a:t>
            </a:r>
            <a:r>
              <a:rPr lang="en-US" sz="1200" b="1" kern="1200">
                <a:solidFill>
                  <a:schemeClr val="tx1"/>
                </a:solidFill>
                <a:effectLst/>
                <a:latin typeface="+mn-lt"/>
                <a:ea typeface="+mn-ea"/>
                <a:cs typeface="+mn-cs"/>
              </a:rPr>
              <a:t>After that we made half a batch of fudge in the kitchen. </a:t>
            </a:r>
            <a:endParaRPr lang="en-AU" sz="1200" b="1">
              <a:solidFill>
                <a:schemeClr val="tx1"/>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US" b="1">
                <a:solidFill>
                  <a:schemeClr val="tx1"/>
                </a:solidFill>
                <a:latin typeface="+mn-lt"/>
              </a:rPr>
              <a:t>Provide corrective feedback as needed:</a:t>
            </a:r>
          </a:p>
          <a:p>
            <a:r>
              <a:rPr lang="en-US">
                <a:solidFill>
                  <a:schemeClr val="tx1"/>
                </a:solidFill>
                <a:latin typeface="+mn-lt"/>
              </a:rPr>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4570497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639038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kern="1200" dirty="0">
                <a:effectLst/>
                <a:latin typeface="+mn-lt"/>
                <a:ea typeface="Times New Roman" panose="02020603050405020304" pitchFamily="18" charset="0"/>
              </a:rPr>
              <a:t>Set learning intention and success criteria</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ie</a:t>
            </a:r>
            <a:r>
              <a:rPr lang="en-AU" sz="1200" b="1" kern="1200" dirty="0">
                <a:effectLst/>
                <a:latin typeface="+mn-lt"/>
                <a:ea typeface="Times New Roman" panose="02020603050405020304" pitchFamily="18" charset="0"/>
              </a:rPr>
              <a:t> </a:t>
            </a:r>
            <a:r>
              <a:rPr lang="en-AU" sz="1200" kern="1200" dirty="0">
                <a:effectLst/>
                <a:latin typeface="+mn-lt"/>
                <a:ea typeface="Times New Roman" panose="02020603050405020304" pitchFamily="18" charset="0"/>
              </a:rPr>
              <a:t>making the /</a:t>
            </a:r>
            <a:r>
              <a:rPr lang="en-AU" sz="1200" kern="1200" dirty="0">
                <a:effectLst/>
                <a:latin typeface="Arial" panose="020B0604020202020204" pitchFamily="34" charset="0"/>
                <a:ea typeface="Times New Roman" panose="02020603050405020304" pitchFamily="18" charset="0"/>
                <a:cs typeface="Arial" panose="020B0604020202020204" pitchFamily="34" charset="0"/>
              </a:rPr>
              <a:t>ī</a:t>
            </a:r>
            <a:r>
              <a:rPr lang="en-AU" sz="1200" kern="1200" dirty="0">
                <a:effectLst/>
                <a:latin typeface="+mn-lt"/>
                <a:ea typeface="Calibri" panose="020F0502020204030204" pitchFamily="34" charset="0"/>
                <a:cs typeface="Calibri" panose="020F0502020204030204" pitchFamily="34" charset="0"/>
              </a:rPr>
              <a:t>/ and </a:t>
            </a:r>
            <a:r>
              <a:rPr lang="en-US" sz="1200" b="0" dirty="0">
                <a:latin typeface="+mn-lt"/>
              </a:rPr>
              <a:t>/</a:t>
            </a:r>
            <a:r>
              <a:rPr lang="en-US" sz="1200" b="0" dirty="0">
                <a:latin typeface="Calibri" panose="020F0502020204030204" pitchFamily="34" charset="0"/>
                <a:ea typeface="Calibri" panose="020F0502020204030204" pitchFamily="34" charset="0"/>
                <a:cs typeface="Calibri" panose="020F0502020204030204" pitchFamily="34" charset="0"/>
              </a:rPr>
              <a:t>ē</a:t>
            </a:r>
            <a:r>
              <a:rPr lang="en-US" sz="1200" b="0" dirty="0">
                <a:latin typeface="+mn-lt"/>
                <a:cs typeface="Arial" panose="020B0604020202020204" pitchFamily="34" charset="0"/>
              </a:rPr>
              <a:t>/</a:t>
            </a:r>
            <a:r>
              <a:rPr lang="en-AU" sz="1200" b="0" kern="1200" dirty="0">
                <a:effectLst/>
                <a:latin typeface="+mn-lt"/>
                <a:cs typeface="Arial" panose="020B0604020202020204" pitchFamily="34" charset="0"/>
              </a:rPr>
              <a:t> sounds as in the words </a:t>
            </a:r>
            <a:r>
              <a:rPr lang="en-AU" sz="1200" b="1" kern="1200" dirty="0">
                <a:effectLst/>
                <a:latin typeface="+mn-lt"/>
                <a:cs typeface="Arial" panose="020B0604020202020204" pitchFamily="34" charset="0"/>
              </a:rPr>
              <a:t>pie </a:t>
            </a:r>
            <a:r>
              <a:rPr lang="en-AU" sz="1200" b="0" kern="1200" dirty="0">
                <a:effectLst/>
                <a:latin typeface="+mn-lt"/>
                <a:cs typeface="Arial" panose="020B0604020202020204" pitchFamily="34" charset="0"/>
              </a:rPr>
              <a:t>and </a:t>
            </a:r>
            <a:r>
              <a:rPr lang="en-AU" sz="1200" b="1" kern="1200" dirty="0">
                <a:effectLst/>
                <a:latin typeface="+mn-lt"/>
                <a:cs typeface="Arial" panose="020B0604020202020204" pitchFamily="34" charset="0"/>
              </a:rPr>
              <a:t>thief</a:t>
            </a:r>
            <a:r>
              <a:rPr lang="en-AU" sz="1200" b="0" kern="1200" dirty="0">
                <a:effectLst/>
                <a:latin typeface="+mn-lt"/>
                <a:cs typeface="Arial" panose="020B0604020202020204" pitchFamily="34" charset="0"/>
              </a:rPr>
              <a:t>.</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US" sz="1200" b="1" i="0" u="none" strike="noStrike" baseline="0" dirty="0">
                <a:solidFill>
                  <a:srgbClr val="000000"/>
                </a:solidFill>
                <a:latin typeface="+mn-lt"/>
              </a:rPr>
              <a:t>Spelling </a:t>
            </a:r>
            <a:r>
              <a:rPr lang="en-US" sz="1200" b="1" dirty="0" err="1">
                <a:solidFill>
                  <a:srgbClr val="000000"/>
                </a:solidFill>
                <a:latin typeface="+mn-lt"/>
              </a:rPr>
              <a:t>generalisation</a:t>
            </a:r>
            <a:endParaRPr lang="en-US" sz="1200" b="1" dirty="0">
              <a:solidFill>
                <a:srgbClr val="000000"/>
              </a:solidFill>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0" dirty="0" err="1">
                <a:latin typeface="+mn-lt"/>
              </a:rPr>
              <a:t>ie</a:t>
            </a:r>
            <a:r>
              <a:rPr lang="en-US" b="0" i="0" dirty="0">
                <a:latin typeface="+mn-lt"/>
              </a:rPr>
              <a:t> 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and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endParaRPr lang="en-US" b="0"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err="1">
                <a:latin typeface="+mn-lt"/>
                <a:ea typeface="Calibri" panose="020F0502020204030204" pitchFamily="34" charset="0"/>
                <a:cs typeface="Arial" panose="020B0604020202020204" pitchFamily="34" charset="0"/>
              </a:rPr>
              <a:t>ie</a:t>
            </a:r>
            <a:r>
              <a:rPr lang="en-US" sz="1200" b="0" i="0" dirty="0">
                <a:latin typeface="+mn-lt"/>
                <a:ea typeface="Calibri" panose="020F0502020204030204" pitchFamily="34" charset="0"/>
                <a:cs typeface="Arial" panose="020B0604020202020204" pitchFamily="34" charset="0"/>
              </a:rPr>
              <a:t> 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at the end of short words, as in </a:t>
            </a:r>
            <a:r>
              <a:rPr lang="en-AU" sz="1200" b="1" i="0" kern="1200" dirty="0">
                <a:effectLst/>
                <a:latin typeface="+mn-lt"/>
                <a:ea typeface="Calibri" panose="020F0502020204030204" pitchFamily="34" charset="0"/>
                <a:cs typeface="Calibri" panose="020F0502020204030204" pitchFamily="34" charset="0"/>
              </a:rPr>
              <a:t>pie</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in the middle of a word, as in </a:t>
            </a:r>
            <a:r>
              <a:rPr lang="en-AU" sz="1200" b="1" i="0" kern="1200" dirty="0">
                <a:effectLst/>
                <a:latin typeface="+mn-lt"/>
                <a:ea typeface="Calibri" panose="020F0502020204030204" pitchFamily="34" charset="0"/>
                <a:cs typeface="Calibri" panose="020F0502020204030204" pitchFamily="34" charset="0"/>
              </a:rPr>
              <a:t>thief</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1"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mn-lt"/>
              </a:rPr>
              <a:t>In this lesson, spelling is taught before reading as this will be most supportive for introducing students to the spelling </a:t>
            </a:r>
            <a:r>
              <a:rPr lang="en-US" sz="1200" b="0" dirty="0" err="1">
                <a:latin typeface="+mn-lt"/>
              </a:rPr>
              <a:t>generalisation</a:t>
            </a:r>
            <a:r>
              <a:rPr lang="en-US" sz="1200" b="0" dirty="0">
                <a:latin typeface="+mn-lt"/>
              </a:rPr>
              <a:t>. Students will also be supported to </a:t>
            </a:r>
            <a:r>
              <a:rPr lang="en-US" sz="1200" b="0" dirty="0" err="1">
                <a:latin typeface="+mn-lt"/>
              </a:rPr>
              <a:t>practise</a:t>
            </a:r>
            <a:r>
              <a:rPr lang="en-US" sz="1200" b="0" dirty="0">
                <a:latin typeface="+mn-lt"/>
              </a:rPr>
              <a:t> reading words with the letters and sounds introduced by the spelling </a:t>
            </a:r>
            <a:r>
              <a:rPr lang="en-US" sz="1200" b="0" dirty="0" err="1">
                <a:latin typeface="+mn-lt"/>
              </a:rPr>
              <a:t>generalisation</a:t>
            </a:r>
            <a:r>
              <a:rPr lang="en-US" sz="1200" b="0" dirty="0">
                <a:latin typeface="+mn-lt"/>
              </a:rPr>
              <a:t>.</a:t>
            </a:r>
            <a:endParaRPr lang="en-AU" sz="1200" kern="1200" dirty="0">
              <a:effectLst/>
              <a:latin typeface="+mn-lt"/>
              <a:ea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1" i="0" kern="1200" dirty="0">
              <a:effectLst/>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sz="1200" b="0" i="0" kern="1200" dirty="0">
                <a:effectLst/>
                <a:latin typeface="+mn-lt"/>
                <a:ea typeface="Calibri" panose="020F0502020204030204" pitchFamily="34" charset="0"/>
                <a:cs typeface="Calibri" panose="020F0502020204030204" pitchFamily="34" charset="0"/>
              </a:rPr>
              <a:t>These lesson slides also briefly introduce </a:t>
            </a:r>
            <a:r>
              <a:rPr lang="en-AU" sz="1200" b="1" i="0" kern="1200" dirty="0">
                <a:effectLst/>
                <a:latin typeface="+mn-lt"/>
                <a:ea typeface="Calibri" panose="020F0502020204030204" pitchFamily="34" charset="0"/>
                <a:cs typeface="Calibri" panose="020F0502020204030204" pitchFamily="34" charset="0"/>
              </a:rPr>
              <a:t>-</a:t>
            </a:r>
            <a:r>
              <a:rPr lang="en-AU" sz="1200" b="1" i="0" kern="1200" dirty="0" err="1">
                <a:effectLst/>
                <a:latin typeface="+mn-lt"/>
                <a:ea typeface="Calibri" panose="020F0502020204030204" pitchFamily="34" charset="0"/>
                <a:cs typeface="Calibri" panose="020F0502020204030204" pitchFamily="34" charset="0"/>
              </a:rPr>
              <a:t>ie</a:t>
            </a:r>
            <a:r>
              <a:rPr lang="en-AU" sz="1200" b="0" i="0" kern="1200" dirty="0">
                <a:effectLst/>
                <a:latin typeface="+mn-lt"/>
                <a:ea typeface="Calibri" panose="020F0502020204030204" pitchFamily="34" charset="0"/>
                <a:cs typeface="Calibri" panose="020F0502020204030204" pitchFamily="34" charset="0"/>
              </a:rPr>
              <a:t> as a suffix </a:t>
            </a:r>
            <a:r>
              <a:rPr lang="en-US" sz="1200" b="0" i="0" dirty="0">
                <a:latin typeface="+mn-lt"/>
                <a:ea typeface="Calibri" panose="020F0502020204030204" pitchFamily="34" charset="0"/>
                <a:cs typeface="Calibri" panose="020F0502020204030204" pitchFamily="34" charset="0"/>
              </a:rPr>
              <a:t>to </a:t>
            </a:r>
            <a:r>
              <a:rPr lang="en-AU" sz="1200" dirty="0">
                <a:latin typeface="+mn-lt"/>
              </a:rPr>
              <a:t>explain to students why </a:t>
            </a:r>
            <a:r>
              <a:rPr lang="en-AU" sz="1200" b="1" dirty="0" err="1">
                <a:latin typeface="+mn-lt"/>
              </a:rPr>
              <a:t>ie</a:t>
            </a:r>
            <a:r>
              <a:rPr lang="en-AU" sz="1200" b="1" dirty="0">
                <a:latin typeface="+mn-lt"/>
              </a:rPr>
              <a:t> </a:t>
            </a:r>
            <a:r>
              <a:rPr lang="en-AU" sz="1200" b="0" dirty="0">
                <a:latin typeface="+mn-lt"/>
              </a:rPr>
              <a:t>can</a:t>
            </a:r>
            <a:r>
              <a:rPr lang="en-AU" sz="1200" b="1" dirty="0">
                <a:latin typeface="+mn-lt"/>
              </a:rPr>
              <a:t> </a:t>
            </a:r>
            <a:r>
              <a:rPr lang="en-AU" sz="1200" dirty="0">
                <a:latin typeface="+mn-lt"/>
              </a:rPr>
              <a:t>represent /ē/ at the end of a word, as this differs from the spelling generalisation. </a:t>
            </a:r>
            <a:r>
              <a:rPr lang="en-US" sz="1200" b="0" i="0" dirty="0">
                <a:latin typeface="+mn-lt"/>
                <a:ea typeface="Calibri" panose="020F0502020204030204" pitchFamily="34" charset="0"/>
                <a:cs typeface="Calibri" panose="020F0502020204030204" pitchFamily="34" charset="0"/>
              </a:rPr>
              <a:t>This suffix can be found in words like </a:t>
            </a:r>
            <a:r>
              <a:rPr lang="en-US" sz="1200" b="1" i="0" dirty="0">
                <a:latin typeface="+mn-lt"/>
                <a:ea typeface="Calibri" panose="020F0502020204030204" pitchFamily="34" charset="0"/>
                <a:cs typeface="Calibri" panose="020F0502020204030204" pitchFamily="34" charset="0"/>
              </a:rPr>
              <a:t>sweetie</a:t>
            </a:r>
            <a:r>
              <a:rPr lang="en-US" sz="1200" b="0" i="0" dirty="0">
                <a:latin typeface="+mn-lt"/>
                <a:ea typeface="Calibri" panose="020F0502020204030204" pitchFamily="34" charset="0"/>
                <a:cs typeface="Calibri" panose="020F0502020204030204" pitchFamily="34" charset="0"/>
              </a:rPr>
              <a:t> and </a:t>
            </a:r>
            <a:r>
              <a:rPr lang="en-US" sz="1200" b="1" i="0" dirty="0">
                <a:latin typeface="+mn-lt"/>
                <a:ea typeface="Calibri" panose="020F0502020204030204" pitchFamily="34" charset="0"/>
                <a:cs typeface="Calibri" panose="020F0502020204030204" pitchFamily="34" charset="0"/>
              </a:rPr>
              <a:t>selfie</a:t>
            </a:r>
            <a:r>
              <a:rPr lang="en-US" sz="1200" b="0" i="0" dirty="0">
                <a:latin typeface="+mn-lt"/>
                <a:ea typeface="Calibri" panose="020F0502020204030204" pitchFamily="34" charset="0"/>
                <a:cs typeface="Calibri" panose="020F0502020204030204" pitchFamily="34" charset="0"/>
              </a:rPr>
              <a:t>. The </a:t>
            </a:r>
            <a:r>
              <a:rPr lang="en-US" sz="1200" b="1" i="0" dirty="0">
                <a:latin typeface="+mn-lt"/>
                <a:ea typeface="Calibri" panose="020F0502020204030204" pitchFamily="34" charset="0"/>
                <a:cs typeface="Calibri" panose="020F0502020204030204" pitchFamily="34" charset="0"/>
              </a:rPr>
              <a:t>-</a:t>
            </a:r>
            <a:r>
              <a:rPr lang="en-US" sz="1200" b="1" i="0" dirty="0" err="1">
                <a:latin typeface="+mn-lt"/>
                <a:ea typeface="Calibri" panose="020F0502020204030204" pitchFamily="34" charset="0"/>
                <a:cs typeface="Calibri" panose="020F0502020204030204" pitchFamily="34" charset="0"/>
              </a:rPr>
              <a:t>ie</a:t>
            </a:r>
            <a:r>
              <a:rPr lang="en-US" sz="1200" b="0" i="0" dirty="0">
                <a:latin typeface="+mn-lt"/>
                <a:ea typeface="Calibri" panose="020F0502020204030204" pitchFamily="34" charset="0"/>
                <a:cs typeface="Calibri" panose="020F0502020204030204" pitchFamily="34" charset="0"/>
              </a:rPr>
              <a:t> suffix means</a:t>
            </a:r>
            <a:r>
              <a:rPr lang="en-AU" sz="1200" b="0" i="0" kern="1200" dirty="0">
                <a:effectLst/>
                <a:latin typeface="+mn-lt"/>
                <a:ea typeface="Calibri" panose="020F0502020204030204" pitchFamily="34" charset="0"/>
                <a:cs typeface="Calibri" panose="020F0502020204030204" pitchFamily="34" charset="0"/>
              </a:rPr>
              <a:t> ‘cute’ or ‘small’ and can also be used to shorten words and create nicknames or slang words, particularly in Australian English.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b="1" i="0" kern="1200" dirty="0">
              <a:effectLst/>
              <a:latin typeface="+mn-lt"/>
              <a:ea typeface="Calibri" panose="020F0502020204030204" pitchFamily="34" charset="0"/>
              <a:cs typeface="Calibri" panose="020F0502020204030204" pitchFamily="34"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only</a:t>
            </a:r>
            <a:r>
              <a:rPr lang="en-AU" sz="1200" b="0" kern="1200" dirty="0">
                <a:effectLst/>
                <a:latin typeface="+mn-lt"/>
                <a:ea typeface="Times New Roman" panose="02020603050405020304" pitchFamily="18" charset="0"/>
              </a:rPr>
              <a:t>.</a:t>
            </a:r>
            <a:endParaRPr lang="en-AU" sz="1200" kern="1200" dirty="0">
              <a:effectLst/>
              <a:latin typeface="+mn-lt"/>
              <a:ea typeface="Times New Roman" panose="02020603050405020304" pitchFamily="18" charset="0"/>
            </a:endParaRPr>
          </a:p>
          <a:p>
            <a:br>
              <a:rPr lang="en-AU" sz="1200" kern="1200" dirty="0">
                <a:effectLst/>
                <a:latin typeface="+mn-lt"/>
                <a:ea typeface="Times New Roman" panose="02020603050405020304" pitchFamily="18" charset="0"/>
              </a:rPr>
            </a:br>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p>
          <a:p>
            <a:endParaRPr lang="en-AU" sz="1200" kern="1200" dirty="0">
              <a:effectLst/>
              <a:latin typeface="+mn-lt"/>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Note: When spelling an irregular word orally, say the letter names aloud, grouping the letter names together according to the sounds in the word, for example, </a:t>
            </a:r>
            <a:r>
              <a:rPr lang="en-US" b="1" dirty="0">
                <a:latin typeface="+mn-lt"/>
              </a:rPr>
              <a:t>o-n-l-y </a:t>
            </a:r>
            <a:r>
              <a:rPr lang="en-US" b="0" dirty="0">
                <a:latin typeface="+mn-lt"/>
              </a:rPr>
              <a:t>spells </a:t>
            </a:r>
            <a:r>
              <a:rPr lang="en-US" b="1" dirty="0">
                <a:latin typeface="+mn-lt"/>
              </a:rPr>
              <a:t>only</a:t>
            </a:r>
            <a:r>
              <a:rPr lang="en-US" b="0" dirty="0">
                <a:latin typeface="+mn-lt"/>
              </a:rPr>
              <a:t>.</a:t>
            </a:r>
          </a:p>
          <a:p>
            <a:endParaRPr lang="en-AU" sz="1200" dirty="0">
              <a:effectLst/>
              <a:latin typeface="+mn-lt"/>
              <a:ea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7174748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Explain to students that they will be learning </a:t>
            </a:r>
            <a:r>
              <a:rPr lang="en-US" i="0" dirty="0">
                <a:latin typeface="+mn-lt"/>
              </a:rPr>
              <a:t>the </a:t>
            </a:r>
            <a:r>
              <a:rPr lang="en-US" b="1" i="0" dirty="0" err="1">
                <a:latin typeface="+mn-lt"/>
              </a:rPr>
              <a:t>ie</a:t>
            </a:r>
            <a:r>
              <a:rPr lang="en-US" b="1" i="0" dirty="0">
                <a:latin typeface="+mn-lt"/>
              </a:rPr>
              <a:t> </a:t>
            </a:r>
            <a:r>
              <a:rPr lang="en-US" b="0" i="0" dirty="0">
                <a:latin typeface="+mn-lt"/>
              </a:rPr>
              <a:t>vowel digraph.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latin typeface="+mn-lt"/>
              </a:rPr>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dirty="0" err="1">
                <a:latin typeface="+mn-lt"/>
              </a:rPr>
              <a:t>ie</a:t>
            </a:r>
            <a:r>
              <a:rPr lang="en-US" b="0" i="1" dirty="0">
                <a:latin typeface="+mn-lt"/>
              </a:rPr>
              <a:t> says </a:t>
            </a:r>
            <a:r>
              <a:rPr lang="en-AU" sz="1200" i="1" kern="1200" dirty="0">
                <a:effectLst/>
                <a:latin typeface="+mn-lt"/>
                <a:ea typeface="Times New Roman" panose="02020603050405020304" pitchFamily="18" charset="0"/>
              </a:rPr>
              <a:t>/ī</a:t>
            </a:r>
            <a:r>
              <a:rPr lang="en-AU" sz="1200" i="1" kern="1200" dirty="0">
                <a:effectLst/>
                <a:latin typeface="+mn-lt"/>
                <a:ea typeface="Calibri" panose="020F0502020204030204" pitchFamily="34" charset="0"/>
                <a:cs typeface="Calibri" panose="020F0502020204030204" pitchFamily="34" charset="0"/>
              </a:rPr>
              <a:t>/ and </a:t>
            </a:r>
            <a:r>
              <a:rPr lang="en-US" sz="1200" b="0" i="1" dirty="0">
                <a:latin typeface="+mn-lt"/>
              </a:rPr>
              <a:t>/</a:t>
            </a:r>
            <a:r>
              <a:rPr lang="en-AU" sz="1200" i="1" kern="1200" dirty="0">
                <a:effectLst/>
                <a:latin typeface="+mn-lt"/>
                <a:ea typeface="Times New Roman" panose="02020603050405020304" pitchFamily="18" charset="0"/>
              </a:rPr>
              <a:t>ē</a:t>
            </a:r>
            <a:r>
              <a:rPr lang="en-US" sz="1200" b="0" i="1" dirty="0">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We have learnt other spellings for the long vowel sounds </a:t>
            </a:r>
            <a:r>
              <a:rPr lang="en-AU" sz="1200" i="1" kern="1200" dirty="0">
                <a:effectLst/>
                <a:latin typeface="+mn-lt"/>
                <a:ea typeface="Times New Roman" panose="02020603050405020304" pitchFamily="18" charset="0"/>
              </a:rPr>
              <a:t>/ī</a:t>
            </a:r>
            <a:r>
              <a:rPr lang="en-AU" sz="1200" i="1" kern="1200" dirty="0">
                <a:effectLst/>
                <a:latin typeface="+mn-lt"/>
                <a:ea typeface="Calibri" panose="020F0502020204030204" pitchFamily="34" charset="0"/>
                <a:cs typeface="Calibri" panose="020F0502020204030204" pitchFamily="34" charset="0"/>
              </a:rPr>
              <a:t>/ and </a:t>
            </a:r>
            <a:r>
              <a:rPr lang="en-US" sz="1200" b="0" i="1" dirty="0">
                <a:latin typeface="+mn-lt"/>
              </a:rPr>
              <a:t>/</a:t>
            </a:r>
            <a:r>
              <a:rPr lang="en-AU" sz="1200" i="1" kern="1200" dirty="0">
                <a:effectLst/>
                <a:latin typeface="+mn-lt"/>
                <a:ea typeface="Times New Roman" panose="02020603050405020304" pitchFamily="18" charset="0"/>
              </a:rPr>
              <a:t>ē</a:t>
            </a:r>
            <a:r>
              <a:rPr lang="en-US" sz="1200" b="0" i="1" dirty="0">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Today we will focus on words that use the </a:t>
            </a:r>
            <a:r>
              <a:rPr lang="en-US" sz="1200" b="1" i="1" dirty="0" err="1">
                <a:latin typeface="+mn-lt"/>
                <a:ea typeface="Calibri" panose="020F0502020204030204" pitchFamily="34" charset="0"/>
                <a:cs typeface="Calibri" panose="020F0502020204030204" pitchFamily="34" charset="0"/>
              </a:rPr>
              <a:t>ie</a:t>
            </a:r>
            <a:r>
              <a:rPr lang="en-US" sz="1200" b="0" i="1" dirty="0">
                <a:latin typeface="+mn-lt"/>
                <a:ea typeface="Calibri" panose="020F0502020204030204" pitchFamily="34" charset="0"/>
                <a:cs typeface="Calibri" panose="020F0502020204030204" pitchFamily="34" charset="0"/>
              </a:rPr>
              <a:t> vowel digraph to say the long vowel sounds </a:t>
            </a:r>
            <a:r>
              <a:rPr lang="en-AU" sz="1200" i="1" kern="1200" dirty="0">
                <a:effectLst/>
                <a:latin typeface="+mn-lt"/>
                <a:ea typeface="Times New Roman" panose="02020603050405020304" pitchFamily="18" charset="0"/>
              </a:rPr>
              <a:t>/ī</a:t>
            </a:r>
            <a:r>
              <a:rPr lang="en-AU" sz="1200" i="1" kern="1200" dirty="0">
                <a:effectLst/>
                <a:latin typeface="+mn-lt"/>
                <a:ea typeface="Calibri" panose="020F0502020204030204" pitchFamily="34" charset="0"/>
                <a:cs typeface="Calibri" panose="020F0502020204030204" pitchFamily="34" charset="0"/>
              </a:rPr>
              <a:t>/ and </a:t>
            </a:r>
            <a:r>
              <a:rPr lang="en-US" sz="1200" b="0" i="1" dirty="0">
                <a:latin typeface="+mn-lt"/>
              </a:rPr>
              <a:t>/</a:t>
            </a:r>
            <a:r>
              <a:rPr lang="en-AU" sz="1200" i="1" kern="1200" dirty="0">
                <a:effectLst/>
                <a:latin typeface="+mn-lt"/>
                <a:ea typeface="Times New Roman" panose="02020603050405020304" pitchFamily="18" charset="0"/>
              </a:rPr>
              <a:t>ē</a:t>
            </a:r>
            <a:r>
              <a:rPr lang="en-US" sz="1200" b="0" i="1" dirty="0">
                <a:latin typeface="+mn-lt"/>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ea typeface="Calibri" panose="020F0502020204030204" pitchFamily="34" charset="0"/>
                <a:cs typeface="Calibri" panose="020F0502020204030204" pitchFamily="34" charset="0"/>
              </a:rPr>
              <a:t>There is no one rule for when to use </a:t>
            </a:r>
            <a:r>
              <a:rPr lang="en-US" sz="1200" b="1" i="1" dirty="0" err="1">
                <a:latin typeface="+mn-lt"/>
                <a:ea typeface="Calibri" panose="020F0502020204030204" pitchFamily="34" charset="0"/>
                <a:cs typeface="Calibri" panose="020F0502020204030204" pitchFamily="34" charset="0"/>
              </a:rPr>
              <a:t>ie</a:t>
            </a:r>
            <a:r>
              <a:rPr lang="en-US" sz="1200" b="0" i="1" dirty="0">
                <a:latin typeface="+mn-lt"/>
                <a:ea typeface="Calibri" panose="020F0502020204030204" pitchFamily="34" charset="0"/>
                <a:cs typeface="Calibri" panose="020F0502020204030204" pitchFamily="34" charset="0"/>
              </a:rPr>
              <a:t>,</a:t>
            </a:r>
            <a:r>
              <a:rPr lang="en-US" sz="1200" b="1" i="1" dirty="0">
                <a:latin typeface="+mn-lt"/>
                <a:ea typeface="Calibri" panose="020F0502020204030204" pitchFamily="34" charset="0"/>
                <a:cs typeface="Calibri" panose="020F0502020204030204" pitchFamily="34" charset="0"/>
              </a:rPr>
              <a:t> </a:t>
            </a:r>
            <a:r>
              <a:rPr lang="en-US" sz="1200" b="0" i="1" dirty="0">
                <a:latin typeface="+mn-lt"/>
                <a:ea typeface="Calibri" panose="020F0502020204030204" pitchFamily="34" charset="0"/>
                <a:cs typeface="Calibri" panose="020F0502020204030204" pitchFamily="34" charset="0"/>
              </a:rPr>
              <a:t>but </a:t>
            </a:r>
            <a:r>
              <a:rPr lang="en-US" sz="1200" b="0" i="1" dirty="0" err="1">
                <a:latin typeface="+mn-lt"/>
                <a:ea typeface="Calibri" panose="020F0502020204030204" pitchFamily="34" charset="0"/>
                <a:cs typeface="Calibri" panose="020F0502020204030204" pitchFamily="34" charset="0"/>
              </a:rPr>
              <a:t>practising</a:t>
            </a:r>
            <a:r>
              <a:rPr lang="en-US" sz="1200" b="0" i="1" dirty="0">
                <a:latin typeface="+mn-lt"/>
                <a:ea typeface="Calibri" panose="020F0502020204030204" pitchFamily="34" charset="0"/>
                <a:cs typeface="Calibri" panose="020F0502020204030204" pitchFamily="34" charset="0"/>
              </a:rPr>
              <a:t> reading and spelling words with </a:t>
            </a:r>
            <a:r>
              <a:rPr lang="en-US" sz="1200" b="1" i="1" dirty="0" err="1">
                <a:latin typeface="+mn-lt"/>
                <a:ea typeface="Calibri" panose="020F0502020204030204" pitchFamily="34" charset="0"/>
                <a:cs typeface="Calibri" panose="020F0502020204030204" pitchFamily="34" charset="0"/>
              </a:rPr>
              <a:t>ie</a:t>
            </a:r>
            <a:r>
              <a:rPr lang="en-US" sz="1200" b="0" i="1" dirty="0">
                <a:latin typeface="+mn-lt"/>
                <a:ea typeface="Calibri" panose="020F0502020204030204" pitchFamily="34" charset="0"/>
                <a:cs typeface="Calibri" panose="020F0502020204030204" pitchFamily="34" charset="0"/>
              </a:rPr>
              <a:t> saying </a:t>
            </a:r>
            <a:r>
              <a:rPr lang="en-AU" sz="1200" i="1" kern="1200" dirty="0">
                <a:effectLst/>
                <a:latin typeface="+mn-lt"/>
                <a:ea typeface="Times New Roman" panose="02020603050405020304" pitchFamily="18" charset="0"/>
              </a:rPr>
              <a:t>/ī</a:t>
            </a:r>
            <a:r>
              <a:rPr lang="en-AU" sz="1200" i="1" kern="1200" dirty="0">
                <a:effectLst/>
                <a:latin typeface="+mn-lt"/>
                <a:ea typeface="Calibri" panose="020F0502020204030204" pitchFamily="34" charset="0"/>
                <a:cs typeface="Calibri" panose="020F0502020204030204" pitchFamily="34" charset="0"/>
              </a:rPr>
              <a:t>/ and </a:t>
            </a:r>
            <a:r>
              <a:rPr lang="en-US" sz="1200" b="0" i="1" dirty="0">
                <a:latin typeface="+mn-lt"/>
              </a:rPr>
              <a:t>/</a:t>
            </a:r>
            <a:r>
              <a:rPr lang="en-AU" sz="1200" i="1" kern="1200" dirty="0">
                <a:effectLst/>
                <a:latin typeface="+mn-lt"/>
                <a:ea typeface="Times New Roman" panose="02020603050405020304" pitchFamily="18" charset="0"/>
              </a:rPr>
              <a:t>ē</a:t>
            </a:r>
            <a:r>
              <a:rPr lang="en-US" sz="1200" b="0" i="1" dirty="0">
                <a:latin typeface="+mn-lt"/>
                <a:ea typeface="Calibri" panose="020F0502020204030204" pitchFamily="34" charset="0"/>
                <a:cs typeface="Calibri" panose="020F0502020204030204" pitchFamily="34" charset="0"/>
              </a:rPr>
              <a:t>/ will help us to know which words use this spelling. </a:t>
            </a:r>
            <a:endParaRPr lang="en-US" b="1"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mn-lt"/>
              </a:rPr>
              <a:t>Introduce the </a:t>
            </a:r>
            <a:r>
              <a:rPr lang="en-AU" b="0" dirty="0">
                <a:latin typeface="+mn-lt"/>
              </a:rPr>
              <a:t>mnemonic phrase,</a:t>
            </a:r>
            <a:r>
              <a:rPr lang="en-AU" b="1" dirty="0">
                <a:latin typeface="+mn-lt"/>
              </a:rPr>
              <a:t> The p</a:t>
            </a:r>
            <a:r>
              <a:rPr lang="en-AU" b="1" u="sng" dirty="0">
                <a:latin typeface="+mn-lt"/>
              </a:rPr>
              <a:t>ie</a:t>
            </a:r>
            <a:r>
              <a:rPr lang="en-AU" b="1" dirty="0">
                <a:latin typeface="+mn-lt"/>
              </a:rPr>
              <a:t> th</a:t>
            </a:r>
            <a:r>
              <a:rPr lang="en-AU" b="1" u="sng" dirty="0">
                <a:latin typeface="+mn-lt"/>
              </a:rPr>
              <a:t>ie</a:t>
            </a:r>
            <a:r>
              <a:rPr lang="en-AU" b="1" dirty="0">
                <a:latin typeface="+mn-lt"/>
              </a:rPr>
              <a:t>f</a:t>
            </a:r>
            <a:r>
              <a:rPr lang="en-AU" b="0" dirty="0">
                <a:latin typeface="+mn-lt"/>
              </a:rPr>
              <a:t>.</a:t>
            </a:r>
            <a:r>
              <a:rPr lang="en-AU" b="1" dirty="0">
                <a:latin typeface="+mn-lt"/>
              </a:rPr>
              <a:t> </a:t>
            </a:r>
            <a:r>
              <a:rPr lang="en-AU" i="0" dirty="0">
                <a:latin typeface="+mn-lt"/>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The phrase </a:t>
            </a:r>
            <a:r>
              <a:rPr lang="en-AU" b="1" i="1" dirty="0">
                <a:latin typeface="+mn-lt"/>
              </a:rPr>
              <a:t>The p</a:t>
            </a:r>
            <a:r>
              <a:rPr lang="en-AU" b="1" i="1" u="sng" dirty="0">
                <a:latin typeface="+mn-lt"/>
              </a:rPr>
              <a:t>ie</a:t>
            </a:r>
            <a:r>
              <a:rPr lang="en-AU" b="1" i="1" dirty="0">
                <a:latin typeface="+mn-lt"/>
              </a:rPr>
              <a:t> th</a:t>
            </a:r>
            <a:r>
              <a:rPr lang="en-AU" b="1" i="1" u="sng" dirty="0">
                <a:latin typeface="+mn-lt"/>
              </a:rPr>
              <a:t>ie</a:t>
            </a:r>
            <a:r>
              <a:rPr lang="en-AU" b="1" i="1" dirty="0">
                <a:latin typeface="+mn-lt"/>
              </a:rPr>
              <a:t>f </a:t>
            </a:r>
            <a:r>
              <a:rPr lang="en-AU" i="1" dirty="0">
                <a:latin typeface="+mn-lt"/>
              </a:rPr>
              <a:t>can help us remember the sounds </a:t>
            </a:r>
            <a:r>
              <a:rPr lang="en-AU" b="1" i="1" dirty="0" err="1">
                <a:latin typeface="+mn-lt"/>
              </a:rPr>
              <a:t>ie</a:t>
            </a:r>
            <a:r>
              <a:rPr lang="en-AU" i="1" dirty="0">
                <a:latin typeface="+mn-lt"/>
              </a:rPr>
              <a:t> says.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i="1" dirty="0">
                <a:latin typeface="+mn-lt"/>
              </a:rPr>
              <a:t>Listen for the long vowel sounds </a:t>
            </a:r>
            <a:r>
              <a:rPr lang="en-AU" sz="1200" i="1" kern="1200" dirty="0">
                <a:effectLst/>
                <a:latin typeface="+mn-lt"/>
                <a:ea typeface="Times New Roman" panose="02020603050405020304" pitchFamily="18" charset="0"/>
              </a:rPr>
              <a:t>/ī</a:t>
            </a:r>
            <a:r>
              <a:rPr lang="en-AU" sz="1200" i="1" kern="1200" dirty="0">
                <a:effectLst/>
                <a:latin typeface="+mn-lt"/>
                <a:ea typeface="Calibri" panose="020F0502020204030204" pitchFamily="34" charset="0"/>
                <a:cs typeface="Calibri" panose="020F0502020204030204" pitchFamily="34" charset="0"/>
              </a:rPr>
              <a:t>/ and</a:t>
            </a:r>
            <a:r>
              <a:rPr lang="en-AU" i="1" dirty="0">
                <a:latin typeface="+mn-lt"/>
              </a:rPr>
              <a:t> </a:t>
            </a:r>
            <a:r>
              <a:rPr lang="en-US" sz="1200" b="0" i="1" dirty="0">
                <a:latin typeface="+mn-lt"/>
              </a:rPr>
              <a:t>/</a:t>
            </a:r>
            <a:r>
              <a:rPr lang="en-AU" sz="1200" i="1" kern="1200" dirty="0">
                <a:effectLst/>
                <a:latin typeface="+mn-lt"/>
                <a:ea typeface="Times New Roman" panose="02020603050405020304" pitchFamily="18" charset="0"/>
              </a:rPr>
              <a:t>ē</a:t>
            </a:r>
            <a:r>
              <a:rPr lang="en-US" sz="1200" b="0" i="1" dirty="0">
                <a:latin typeface="+mn-lt"/>
                <a:ea typeface="Calibri" panose="020F0502020204030204" pitchFamily="34" charset="0"/>
                <a:cs typeface="Calibri" panose="020F0502020204030204" pitchFamily="34" charset="0"/>
              </a:rPr>
              <a:t>/ </a:t>
            </a:r>
            <a:r>
              <a:rPr lang="en-AU" i="1" dirty="0">
                <a:latin typeface="+mn-lt"/>
              </a:rPr>
              <a:t>as I say the phrase: </a:t>
            </a:r>
            <a:r>
              <a:rPr lang="en-AU" b="1" i="1" dirty="0">
                <a:latin typeface="+mn-lt"/>
              </a:rPr>
              <a:t>The p</a:t>
            </a:r>
            <a:r>
              <a:rPr lang="en-AU" b="1" i="1" u="sng" dirty="0">
                <a:latin typeface="+mn-lt"/>
              </a:rPr>
              <a:t>ie</a:t>
            </a:r>
            <a:r>
              <a:rPr lang="en-AU" b="1" i="1" dirty="0">
                <a:latin typeface="+mn-lt"/>
              </a:rPr>
              <a:t> th</a:t>
            </a:r>
            <a:r>
              <a:rPr lang="en-AU" b="1" i="1" u="sng" dirty="0">
                <a:latin typeface="+mn-lt"/>
              </a:rPr>
              <a:t>ie</a:t>
            </a:r>
            <a:r>
              <a:rPr lang="en-AU" b="1" i="1" dirty="0">
                <a:latin typeface="+mn-lt"/>
              </a:rPr>
              <a:t>f</a:t>
            </a:r>
            <a:r>
              <a:rPr lang="en-AU" b="0" i="1"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i="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i="0" dirty="0">
                <a:latin typeface="+mn-lt"/>
              </a:rPr>
              <a:t>Introduce the</a:t>
            </a:r>
            <a:r>
              <a:rPr lang="en-AU" b="1" i="0" dirty="0">
                <a:latin typeface="+mn-lt"/>
              </a:rPr>
              <a:t> </a:t>
            </a:r>
            <a:r>
              <a:rPr lang="en-AU" b="1" i="0" dirty="0" err="1">
                <a:latin typeface="+mn-lt"/>
              </a:rPr>
              <a:t>ie</a:t>
            </a:r>
            <a:r>
              <a:rPr lang="en-AU" b="1" i="0" dirty="0">
                <a:latin typeface="+mn-lt"/>
              </a:rPr>
              <a:t> </a:t>
            </a:r>
            <a:r>
              <a:rPr lang="en-AU" b="0" i="0" dirty="0">
                <a:latin typeface="+mn-lt"/>
              </a:rPr>
              <a:t>spelling generalisation. 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Knowing the common position of sounds and spelling in words can help us to read and spell words correctly</a:t>
            </a:r>
            <a:r>
              <a:rPr lang="en-AU" dirty="0">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panose="020F0502020204030204" pitchFamily="34" charset="0"/>
                <a:cs typeface="Arial" panose="020B0604020202020204" pitchFamily="34" charset="0"/>
              </a:rPr>
              <a:t>ie</a:t>
            </a:r>
            <a:r>
              <a:rPr lang="en-US" sz="1200" b="1" i="1" dirty="0">
                <a:latin typeface="+mn-lt"/>
                <a:ea typeface="Calibri" panose="020F0502020204030204" pitchFamily="34" charset="0"/>
                <a:cs typeface="Arial" panose="020B0604020202020204" pitchFamily="34" charset="0"/>
              </a:rPr>
              <a:t> </a:t>
            </a:r>
            <a:r>
              <a:rPr lang="en-US" sz="1200" b="0" i="1" dirty="0">
                <a:latin typeface="+mn-lt"/>
                <a:ea typeface="Calibri" panose="020F0502020204030204" pitchFamily="34" charset="0"/>
                <a:cs typeface="Arial" panose="020B0604020202020204" pitchFamily="34" charset="0"/>
              </a:rPr>
              <a:t>says </a:t>
            </a:r>
            <a:r>
              <a:rPr lang="en-AU" sz="1200" i="1" kern="1200" dirty="0">
                <a:effectLst/>
                <a:latin typeface="+mn-lt"/>
                <a:ea typeface="Times New Roman" panose="02020603050405020304" pitchFamily="18" charset="0"/>
              </a:rPr>
              <a:t>/ī</a:t>
            </a:r>
            <a:r>
              <a:rPr lang="en-AU" sz="1200" i="1" kern="1200" dirty="0">
                <a:effectLst/>
                <a:latin typeface="+mn-lt"/>
                <a:ea typeface="Calibri" panose="020F0502020204030204" pitchFamily="34" charset="0"/>
                <a:cs typeface="Calibri" panose="020F0502020204030204" pitchFamily="34" charset="0"/>
              </a:rPr>
              <a:t>/ at the end of short words, as in </a:t>
            </a:r>
            <a:r>
              <a:rPr lang="en-AU" sz="1200" b="1" i="1" kern="1200" dirty="0">
                <a:effectLst/>
                <a:latin typeface="+mn-lt"/>
                <a:ea typeface="Calibri" panose="020F0502020204030204" pitchFamily="34" charset="0"/>
                <a:cs typeface="Calibri" panose="020F0502020204030204" pitchFamily="34" charset="0"/>
              </a:rPr>
              <a:t>pie</a:t>
            </a:r>
            <a:r>
              <a:rPr lang="en-AU" sz="1200" b="0" i="1" kern="1200" dirty="0">
                <a:effectLst/>
                <a:latin typeface="+mn-lt"/>
                <a:ea typeface="Calibri" panose="020F0502020204030204" pitchFamily="34" charset="0"/>
                <a:cs typeface="Calibri" panose="020F050202020403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err="1">
                <a:latin typeface="+mn-lt"/>
                <a:ea typeface="Calibri" panose="020F0502020204030204" pitchFamily="34" charset="0"/>
                <a:cs typeface="Arial" panose="020B0604020202020204" pitchFamily="34" charset="0"/>
              </a:rPr>
              <a:t>ie</a:t>
            </a:r>
            <a:r>
              <a:rPr lang="en-US" sz="1200" b="1" i="1" dirty="0">
                <a:latin typeface="+mn-lt"/>
                <a:ea typeface="Calibri" panose="020F0502020204030204" pitchFamily="34" charset="0"/>
                <a:cs typeface="Arial" panose="020B0604020202020204" pitchFamily="34" charset="0"/>
              </a:rPr>
              <a:t> </a:t>
            </a:r>
            <a:r>
              <a:rPr lang="en-US" sz="1200" b="0" i="1" dirty="0">
                <a:latin typeface="+mn-lt"/>
                <a:ea typeface="Calibri" panose="020F0502020204030204" pitchFamily="34" charset="0"/>
                <a:cs typeface="Arial" panose="020B0604020202020204" pitchFamily="34" charset="0"/>
              </a:rPr>
              <a:t>says </a:t>
            </a:r>
            <a:r>
              <a:rPr lang="en-US" sz="1200" b="0" i="1" dirty="0">
                <a:latin typeface="+mn-lt"/>
              </a:rPr>
              <a:t>/</a:t>
            </a:r>
            <a:r>
              <a:rPr lang="en-AU" sz="1200" i="1" kern="1200" dirty="0">
                <a:effectLst/>
                <a:latin typeface="+mn-lt"/>
                <a:ea typeface="Times New Roman" panose="02020603050405020304" pitchFamily="18" charset="0"/>
              </a:rPr>
              <a:t>ē</a:t>
            </a:r>
            <a:r>
              <a:rPr lang="en-US" sz="1200" b="0" i="1" dirty="0">
                <a:latin typeface="+mn-lt"/>
                <a:ea typeface="Calibri" panose="020F0502020204030204" pitchFamily="34" charset="0"/>
                <a:cs typeface="Calibri" panose="020F0502020204030204" pitchFamily="34" charset="0"/>
              </a:rPr>
              <a:t>/</a:t>
            </a:r>
            <a:r>
              <a:rPr lang="en-AU" sz="1200" i="1" kern="1200" dirty="0">
                <a:effectLst/>
                <a:latin typeface="+mn-lt"/>
                <a:ea typeface="Calibri" panose="020F0502020204030204" pitchFamily="34" charset="0"/>
                <a:cs typeface="Calibri" panose="020F0502020204030204" pitchFamily="34" charset="0"/>
              </a:rPr>
              <a:t> in the middle of a word, as in </a:t>
            </a:r>
            <a:r>
              <a:rPr lang="en-AU" sz="1200" b="1" i="1" kern="1200" dirty="0">
                <a:effectLst/>
                <a:latin typeface="+mn-lt"/>
                <a:ea typeface="Calibri" panose="020F0502020204030204" pitchFamily="34" charset="0"/>
                <a:cs typeface="Calibri" panose="020F0502020204030204" pitchFamily="34" charset="0"/>
              </a:rPr>
              <a:t>thief</a:t>
            </a:r>
            <a:r>
              <a:rPr lang="en-AU" sz="1200" b="0" i="1" kern="1200" dirty="0">
                <a:effectLst/>
                <a:latin typeface="+mn-lt"/>
                <a:ea typeface="Calibri" panose="020F0502020204030204" pitchFamily="34" charset="0"/>
                <a:cs typeface="Calibri" panose="020F0502020204030204" pitchFamily="34" charset="0"/>
              </a:rPr>
              <a:t>.</a:t>
            </a: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b="0" dirty="0">
                <a:latin typeface="+mn-lt"/>
              </a:rPr>
              <a:t>Note: Y</a:t>
            </a:r>
            <a:r>
              <a:rPr lang="en-AU" dirty="0">
                <a:latin typeface="+mn-lt"/>
              </a:rPr>
              <a:t>ou may like to print a copy of this slide to display and reference in the classroom.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mn-lt"/>
                <a:ea typeface="Times New Roman" panose="02020603050405020304" pitchFamily="18" charset="0"/>
              </a:rPr>
              <a:t>*You may choose to further explain to students that ‘short words’ in this spelling generalisation refers to words with two sounds, where there is a single consonant before the</a:t>
            </a:r>
            <a:r>
              <a:rPr lang="en-AU" sz="1200" b="1" kern="1200" dirty="0">
                <a:effectLst/>
                <a:latin typeface="+mn-lt"/>
                <a:ea typeface="Times New Roman" panose="02020603050405020304" pitchFamily="18" charset="0"/>
              </a:rPr>
              <a:t> </a:t>
            </a:r>
            <a:r>
              <a:rPr lang="en-AU" sz="1200" b="1" kern="1200" dirty="0" err="1">
                <a:effectLst/>
                <a:latin typeface="+mn-lt"/>
                <a:ea typeface="Times New Roman" panose="02020603050405020304" pitchFamily="18" charset="0"/>
              </a:rPr>
              <a:t>ie</a:t>
            </a:r>
            <a:r>
              <a:rPr lang="en-AU" sz="1200" kern="1200" dirty="0">
                <a:effectLst/>
                <a:latin typeface="+mn-lt"/>
                <a:ea typeface="Times New Roman" panose="02020603050405020304" pitchFamily="18" charset="0"/>
              </a:rPr>
              <a:t> vowel digraph, as in </a:t>
            </a:r>
            <a:r>
              <a:rPr lang="en-AU" sz="1200" b="1" kern="1200" dirty="0">
                <a:effectLst/>
                <a:latin typeface="+mn-lt"/>
                <a:ea typeface="Times New Roman" panose="02020603050405020304" pitchFamily="18" charset="0"/>
              </a:rPr>
              <a:t>p-</a:t>
            </a:r>
            <a:r>
              <a:rPr lang="en-AU" sz="1200" b="1" kern="1200" dirty="0" err="1">
                <a:effectLst/>
                <a:latin typeface="+mn-lt"/>
                <a:ea typeface="Times New Roman" panose="02020603050405020304" pitchFamily="18" charset="0"/>
              </a:rPr>
              <a:t>ie</a:t>
            </a:r>
            <a:r>
              <a:rPr lang="en-AU" sz="1200" kern="1200" dirty="0">
                <a:effectLst/>
                <a:latin typeface="+mn-lt"/>
                <a:ea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1140483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Demonstrate tracing over the letters on the large screen while saying the target sounds. Say:</a:t>
            </a:r>
            <a:endParaRPr lang="en-US">
              <a:latin typeface="+mn-lt"/>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i="1" err="1">
                <a:latin typeface="+mn-lt"/>
              </a:rPr>
              <a:t>ie</a:t>
            </a:r>
            <a:r>
              <a:rPr lang="en-US" b="1" i="1">
                <a:latin typeface="+mn-lt"/>
              </a:rPr>
              <a:t> </a:t>
            </a:r>
            <a:r>
              <a:rPr lang="en-US" b="0" i="1">
                <a:latin typeface="+mn-lt"/>
              </a:rPr>
              <a:t>says </a:t>
            </a:r>
            <a:r>
              <a:rPr lang="en-AU" sz="1200" i="1" kern="1200">
                <a:effectLst/>
                <a:latin typeface="+mn-lt"/>
                <a:ea typeface="Times New Roman" panose="02020603050405020304" pitchFamily="18" charset="0"/>
              </a:rPr>
              <a:t>/ī</a:t>
            </a:r>
            <a:r>
              <a:rPr lang="en-AU" sz="1200" i="1" kern="1200">
                <a:effectLst/>
                <a:latin typeface="+mn-lt"/>
                <a:ea typeface="Calibri" panose="020F0502020204030204" pitchFamily="34" charset="0"/>
                <a:cs typeface="Calibri" panose="020F0502020204030204" pitchFamily="34" charset="0"/>
              </a:rPr>
              <a:t>/ and </a:t>
            </a:r>
            <a:r>
              <a:rPr lang="en-US" sz="1200" b="0" i="1">
                <a:latin typeface="+mn-lt"/>
              </a:rPr>
              <a:t>/</a:t>
            </a:r>
            <a:r>
              <a:rPr lang="en-AU" sz="1200" i="1" kern="1200">
                <a:effectLst/>
                <a:latin typeface="+mn-lt"/>
                <a:ea typeface="Times New Roman" panose="02020603050405020304" pitchFamily="18" charset="0"/>
              </a:rPr>
              <a:t>ē</a:t>
            </a:r>
            <a:r>
              <a:rPr lang="en-US" sz="1200" b="0" i="1">
                <a:latin typeface="+mn-lt"/>
                <a:ea typeface="Calibri" panose="020F0502020204030204" pitchFamily="34" charset="0"/>
                <a:cs typeface="Calibri" panose="020F0502020204030204" pitchFamily="34" charset="0"/>
              </a:rPr>
              <a:t>/.*</a:t>
            </a:r>
            <a:endParaRPr lang="en-US" sz="1200" b="0" i="1">
              <a:latin typeface="+mn-lt"/>
              <a:ea typeface="Calibri" panose="020F0502020204030204" pitchFamily="34" charset="0"/>
              <a:cs typeface="Arial" panose="020B0604020202020204" pitchFamily="34" charset="0"/>
            </a:endParaRPr>
          </a:p>
          <a:p>
            <a:pPr marL="171450" indent="-171450">
              <a:buFont typeface="Arial" panose="020B0604020202020204" pitchFamily="34" charset="0"/>
              <a:buChar char="•"/>
            </a:pPr>
            <a:endParaRPr lang="en-US" b="1" i="1">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cs typeface="Arial" panose="020B0604020202020204" pitchFamily="34" charset="0"/>
              </a:rPr>
              <a:t>Write </a:t>
            </a:r>
            <a:r>
              <a:rPr lang="en-US" b="1" err="1">
                <a:latin typeface="+mn-lt"/>
                <a:cs typeface="Arial" panose="020B0604020202020204" pitchFamily="34" charset="0"/>
              </a:rPr>
              <a:t>ie</a:t>
            </a:r>
            <a:r>
              <a:rPr lang="en-US" b="1">
                <a:latin typeface="+mn-lt"/>
                <a:cs typeface="Arial" panose="020B0604020202020204" pitchFamily="34" charset="0"/>
              </a:rPr>
              <a:t> </a:t>
            </a:r>
            <a:r>
              <a:rPr lang="en-US" b="0">
                <a:latin typeface="+mn-lt"/>
                <a:cs typeface="Arial" panose="020B0604020202020204" pitchFamily="34" charset="0"/>
              </a:rPr>
              <a:t>three more times on the class whiteboard while repeating the sounds.</a:t>
            </a:r>
          </a:p>
          <a:p>
            <a:pPr marL="0" indent="0">
              <a:buFont typeface="Arial" panose="020B0604020202020204" pitchFamily="34" charset="0"/>
              <a:buNone/>
            </a:pPr>
            <a:endParaRPr lang="en-US" b="1" i="1">
              <a:latin typeface="+mn-lt"/>
            </a:endParaRPr>
          </a:p>
          <a:p>
            <a:pPr marL="0" indent="0">
              <a:buFont typeface="Arial" panose="020B0604020202020204" pitchFamily="34" charset="0"/>
              <a:buNone/>
            </a:pPr>
            <a:r>
              <a:rPr lang="en-US" sz="1200" b="0" i="0">
                <a:latin typeface="+mn-lt"/>
                <a:ea typeface="Calibri" panose="020F0502020204030204" pitchFamily="34" charset="0"/>
                <a:cs typeface="Calibri" panose="020F0502020204030204" pitchFamily="34" charset="0"/>
              </a:rPr>
              <a:t>*Note: </a:t>
            </a:r>
          </a:p>
          <a:p>
            <a:pPr marL="171450" indent="-171450">
              <a:buFont typeface="Arial" panose="020B0604020202020204" pitchFamily="34" charset="0"/>
              <a:buChar char="•"/>
            </a:pPr>
            <a:r>
              <a:rPr lang="en-US" sz="1200" b="0" i="0">
                <a:latin typeface="+mn-lt"/>
                <a:ea typeface="Calibri" panose="020F0502020204030204" pitchFamily="34" charset="0"/>
                <a:cs typeface="Calibri" panose="020F0502020204030204" pitchFamily="34" charset="0"/>
              </a:rPr>
              <a:t>You may point to the letters </a:t>
            </a:r>
            <a:r>
              <a:rPr lang="en-US" sz="1200" b="1" i="0" err="1">
                <a:latin typeface="+mn-lt"/>
                <a:ea typeface="Calibri" panose="020F0502020204030204" pitchFamily="34" charset="0"/>
                <a:cs typeface="Calibri" panose="020F0502020204030204" pitchFamily="34" charset="0"/>
              </a:rPr>
              <a:t>i</a:t>
            </a:r>
            <a:r>
              <a:rPr lang="en-US" sz="1200" b="0" i="0">
                <a:latin typeface="+mn-lt"/>
                <a:ea typeface="Calibri" panose="020F0502020204030204" pitchFamily="34" charset="0"/>
                <a:cs typeface="Calibri" panose="020F0502020204030204" pitchFamily="34" charset="0"/>
              </a:rPr>
              <a:t> and </a:t>
            </a:r>
            <a:r>
              <a:rPr lang="en-US" sz="1200" b="1" i="0">
                <a:latin typeface="+mn-lt"/>
                <a:ea typeface="Calibri" panose="020F0502020204030204" pitchFamily="34" charset="0"/>
                <a:cs typeface="Calibri" panose="020F0502020204030204" pitchFamily="34" charset="0"/>
              </a:rPr>
              <a:t>e </a:t>
            </a:r>
            <a:r>
              <a:rPr lang="en-US" sz="1200" b="0" i="0">
                <a:latin typeface="+mn-lt"/>
                <a:ea typeface="Calibri" panose="020F0502020204030204" pitchFamily="34" charset="0"/>
                <a:cs typeface="Calibri" panose="020F0502020204030204" pitchFamily="34" charset="0"/>
              </a:rPr>
              <a:t>one after the other as you say the long vowel sounds that </a:t>
            </a:r>
            <a:r>
              <a:rPr lang="en-US" sz="1200" b="1" i="0" err="1">
                <a:latin typeface="+mn-lt"/>
                <a:ea typeface="Calibri" panose="020F0502020204030204" pitchFamily="34" charset="0"/>
                <a:cs typeface="Calibri" panose="020F0502020204030204" pitchFamily="34" charset="0"/>
              </a:rPr>
              <a:t>ie</a:t>
            </a:r>
            <a:r>
              <a:rPr lang="en-US" sz="1200" b="0" i="0">
                <a:latin typeface="+mn-lt"/>
                <a:ea typeface="Calibri" panose="020F0502020204030204" pitchFamily="34" charset="0"/>
                <a:cs typeface="Calibri" panose="020F0502020204030204" pitchFamily="34" charset="0"/>
              </a:rPr>
              <a:t> represents, </a:t>
            </a:r>
            <a:r>
              <a:rPr lang="en-AU" sz="1200" i="1" kern="1200">
                <a:effectLst/>
                <a:latin typeface="+mn-lt"/>
                <a:ea typeface="Times New Roman" panose="02020603050405020304" pitchFamily="18" charset="0"/>
              </a:rPr>
              <a:t>/ī</a:t>
            </a:r>
            <a:r>
              <a:rPr lang="en-AU" sz="1200" i="1" kern="1200">
                <a:effectLst/>
                <a:latin typeface="+mn-lt"/>
                <a:ea typeface="Calibri" panose="020F0502020204030204" pitchFamily="34" charset="0"/>
                <a:cs typeface="Calibri" panose="020F0502020204030204" pitchFamily="34" charset="0"/>
              </a:rPr>
              <a:t>/ and </a:t>
            </a:r>
            <a:r>
              <a:rPr lang="en-US" sz="1200" b="0" i="1">
                <a:latin typeface="+mn-lt"/>
              </a:rPr>
              <a:t>/</a:t>
            </a:r>
            <a:r>
              <a:rPr lang="en-AU" sz="1200" i="1" kern="1200">
                <a:effectLst/>
                <a:latin typeface="+mn-lt"/>
                <a:ea typeface="Times New Roman" panose="02020603050405020304" pitchFamily="18" charset="0"/>
              </a:rPr>
              <a:t>ē</a:t>
            </a:r>
            <a:r>
              <a:rPr lang="en-US" sz="1200" b="0" i="1">
                <a:latin typeface="+mn-lt"/>
                <a:ea typeface="Calibri" panose="020F0502020204030204" pitchFamily="34" charset="0"/>
                <a:cs typeface="Calibri" panose="020F0502020204030204" pitchFamily="34" charset="0"/>
              </a:rPr>
              <a:t>/</a:t>
            </a:r>
            <a:r>
              <a:rPr lang="en-US" sz="1200" b="0" i="0">
                <a:latin typeface="+mn-lt"/>
                <a:ea typeface="Calibri" panose="020F0502020204030204" pitchFamily="34" charset="0"/>
                <a:cs typeface="Calibri" panose="020F0502020204030204" pitchFamily="34" charset="0"/>
              </a:rPr>
              <a:t>. </a:t>
            </a:r>
          </a:p>
          <a:p>
            <a:pPr marL="171450" indent="-171450">
              <a:buFont typeface="Arial" panose="020B0604020202020204" pitchFamily="34" charset="0"/>
              <a:buChar char="•"/>
            </a:pPr>
            <a:r>
              <a:rPr lang="en-US" sz="1200" b="0" i="0">
                <a:latin typeface="+mn-lt"/>
                <a:ea typeface="Calibri" panose="020F0502020204030204" pitchFamily="34" charset="0"/>
                <a:cs typeface="Calibri" panose="020F0502020204030204" pitchFamily="34" charset="0"/>
              </a:rPr>
              <a:t>This can cue students into the memory aid of the sounds represented by </a:t>
            </a:r>
            <a:r>
              <a:rPr lang="en-US" sz="1200" b="1" i="0" err="1">
                <a:latin typeface="+mn-lt"/>
                <a:ea typeface="Calibri" panose="020F0502020204030204" pitchFamily="34" charset="0"/>
                <a:cs typeface="Calibri" panose="020F0502020204030204" pitchFamily="34" charset="0"/>
              </a:rPr>
              <a:t>ie</a:t>
            </a:r>
            <a:r>
              <a:rPr lang="en-US" sz="1200" b="0" i="0">
                <a:latin typeface="+mn-lt"/>
                <a:ea typeface="Calibri" panose="020F0502020204030204" pitchFamily="34" charset="0"/>
                <a:cs typeface="Calibri" panose="020F0502020204030204" pitchFamily="34" charset="0"/>
              </a:rPr>
              <a:t> being the same as the letter names that make up the digraph. </a:t>
            </a:r>
            <a:endParaRPr lang="en-US" b="0" i="0">
              <a:latin typeface="+mn-lt"/>
              <a:cs typeface="Arial" panose="020B0604020202020204" pitchFamily="34" charset="0"/>
            </a:endParaRPr>
          </a:p>
          <a:p>
            <a:endParaRPr lang="en-US" b="0">
              <a:latin typeface="+mn-lt"/>
              <a:cs typeface="Arial" panose="020B0604020202020204" pitchFamily="34" charset="0"/>
            </a:endParaRPr>
          </a:p>
          <a:p>
            <a:endParaRPr lang="en-US" b="0">
              <a:latin typeface="+mn-lt"/>
              <a:cs typeface="Arial" panose="020B0604020202020204"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713078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form the letters in the air, on the carpet or on a mini-whiteboard, while saying the target sounds.</a:t>
            </a:r>
          </a:p>
          <a:p>
            <a:pPr marL="171450" indent="-171450">
              <a:buFont typeface="Arial" panose="020B0604020202020204" pitchFamily="34" charset="0"/>
              <a:buChar char="•"/>
            </a:pPr>
            <a:r>
              <a:rPr lang="en-US" b="1" i="1" err="1">
                <a:latin typeface="+mn-lt"/>
              </a:rPr>
              <a:t>ie</a:t>
            </a:r>
            <a:r>
              <a:rPr lang="en-US" b="1" i="1">
                <a:latin typeface="+mn-lt"/>
              </a:rPr>
              <a:t> </a:t>
            </a:r>
            <a:r>
              <a:rPr lang="en-US" b="0" i="1">
                <a:latin typeface="+mn-lt"/>
              </a:rPr>
              <a:t>says </a:t>
            </a:r>
            <a:r>
              <a:rPr lang="en-AU" sz="1200" i="1" kern="1200">
                <a:effectLst/>
                <a:latin typeface="+mn-lt"/>
                <a:ea typeface="Times New Roman" panose="02020603050405020304" pitchFamily="18" charset="0"/>
              </a:rPr>
              <a:t>/ī</a:t>
            </a:r>
            <a:r>
              <a:rPr lang="en-AU" sz="1200" i="1" kern="1200">
                <a:effectLst/>
                <a:latin typeface="+mn-lt"/>
                <a:ea typeface="Calibri" panose="020F0502020204030204" pitchFamily="34" charset="0"/>
                <a:cs typeface="Calibri" panose="020F0502020204030204" pitchFamily="34" charset="0"/>
              </a:rPr>
              <a:t>/ and </a:t>
            </a:r>
            <a:r>
              <a:rPr lang="en-US" sz="1200" b="0" i="1">
                <a:latin typeface="+mn-lt"/>
              </a:rPr>
              <a:t>/</a:t>
            </a:r>
            <a:r>
              <a:rPr lang="en-AU" sz="1200" i="1" kern="1200">
                <a:effectLst/>
                <a:latin typeface="+mn-lt"/>
                <a:ea typeface="Times New Roman" panose="02020603050405020304" pitchFamily="18" charset="0"/>
              </a:rPr>
              <a:t>ē</a:t>
            </a:r>
            <a:r>
              <a:rPr lang="en-US" sz="1200" b="0" i="1">
                <a:latin typeface="+mn-lt"/>
                <a:ea typeface="Calibri" panose="020F0502020204030204" pitchFamily="34" charset="0"/>
                <a:cs typeface="Calibri" panose="020F0502020204030204" pitchFamily="34" charset="0"/>
              </a:rPr>
              <a:t>/</a:t>
            </a:r>
            <a:r>
              <a:rPr lang="en-US" b="0" i="1">
                <a:latin typeface="+mn-lt"/>
                <a:cs typeface="Arial" panose="020B0604020202020204" pitchFamily="34" charset="0"/>
              </a:rPr>
              <a:t>.</a:t>
            </a:r>
          </a:p>
          <a:p>
            <a:pPr marL="171450" indent="-171450">
              <a:buFont typeface="Arial" panose="020B0604020202020204" pitchFamily="34" charset="0"/>
              <a:buChar char="•"/>
            </a:pPr>
            <a:endParaRPr lang="en-US" b="0" i="1">
              <a:latin typeface="+mn-lt"/>
              <a:cs typeface="Arial" panose="020B0604020202020204" pitchFamily="34" charset="0"/>
            </a:endParaRPr>
          </a:p>
          <a:p>
            <a:pPr marL="0" indent="0">
              <a:buFont typeface="Arial" panose="020B0604020202020204" pitchFamily="34" charset="0"/>
              <a:buNone/>
            </a:pPr>
            <a:r>
              <a:rPr lang="en-US">
                <a:latin typeface="+mn-lt"/>
              </a:rPr>
              <a:t>Prompt students to identify: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a:latin typeface="+mn-lt"/>
              </a:rPr>
              <a:t>which sound </a:t>
            </a:r>
            <a:r>
              <a:rPr lang="en-AU" sz="1200" b="1" err="1">
                <a:latin typeface="+mn-lt"/>
              </a:rPr>
              <a:t>ie</a:t>
            </a:r>
            <a:r>
              <a:rPr lang="en-AU" sz="1200" b="0">
                <a:latin typeface="+mn-lt"/>
              </a:rPr>
              <a:t> says at the end of short words: </a:t>
            </a:r>
            <a:r>
              <a:rPr lang="en-AU" sz="1200" i="1" kern="1200">
                <a:effectLst/>
                <a:latin typeface="+mn-lt"/>
                <a:ea typeface="Times New Roman" panose="02020603050405020304" pitchFamily="18" charset="0"/>
              </a:rPr>
              <a:t>/ī</a:t>
            </a:r>
            <a:r>
              <a:rPr lang="en-AU" sz="1200" i="1" kern="1200">
                <a:effectLst/>
                <a:latin typeface="+mn-lt"/>
                <a:ea typeface="Calibri" panose="020F0502020204030204" pitchFamily="34" charset="0"/>
                <a:cs typeface="Calibri" panose="020F0502020204030204" pitchFamily="34" charset="0"/>
              </a:rPr>
              <a:t>/</a:t>
            </a:r>
            <a:endParaRPr lang="en-AU" sz="1200" b="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i="0">
                <a:latin typeface="+mn-lt"/>
              </a:rPr>
              <a:t>which sound </a:t>
            </a:r>
            <a:r>
              <a:rPr lang="en-AU" sz="1200" b="1" i="0" err="1">
                <a:latin typeface="+mn-lt"/>
              </a:rPr>
              <a:t>ie</a:t>
            </a:r>
            <a:r>
              <a:rPr lang="en-AU" sz="1200" b="0" i="0">
                <a:latin typeface="+mn-lt"/>
              </a:rPr>
              <a:t> says in the middle of words: </a:t>
            </a:r>
            <a:r>
              <a:rPr lang="en-US" sz="1200" i="1" kern="1200">
                <a:solidFill>
                  <a:schemeClr val="tx1"/>
                </a:solidFill>
                <a:effectLst/>
                <a:latin typeface="+mn-lt"/>
                <a:ea typeface="+mn-ea"/>
                <a:cs typeface="+mn-cs"/>
              </a:rPr>
              <a:t>/</a:t>
            </a:r>
            <a:r>
              <a:rPr lang="en-AU" sz="1200" i="1" kern="1200">
                <a:solidFill>
                  <a:schemeClr val="tx1"/>
                </a:solidFill>
                <a:effectLst/>
                <a:latin typeface="+mn-lt"/>
                <a:ea typeface="+mn-ea"/>
                <a:cs typeface="+mn-cs"/>
              </a:rPr>
              <a:t>ē</a:t>
            </a:r>
            <a:r>
              <a:rPr lang="en-US" sz="1200" i="1" kern="1200">
                <a:solidFill>
                  <a:schemeClr val="tx1"/>
                </a:solidFill>
                <a:effectLst/>
                <a:latin typeface="+mn-lt"/>
                <a:ea typeface="+mn-ea"/>
                <a:cs typeface="+mn-cs"/>
              </a:rPr>
              <a:t>/</a:t>
            </a:r>
            <a:endParaRPr lang="en-AU" b="0" i="0">
              <a:latin typeface="+mn-lt"/>
            </a:endParaRPr>
          </a:p>
          <a:p>
            <a:pPr marL="0" indent="0">
              <a:buFont typeface="Arial" panose="020B0604020202020204" pitchFamily="34" charset="0"/>
              <a:buNone/>
            </a:pPr>
            <a:endParaRPr lang="en-US">
              <a:latin typeface="+mn-lt"/>
            </a:endParaRPr>
          </a:p>
          <a:p>
            <a:r>
              <a:rPr lang="en-US">
                <a:latin typeface="+mn-lt"/>
              </a:rPr>
              <a:t>Check that students are using the correct entry and exit points for their letter formation and offer feedback.</a:t>
            </a:r>
            <a:endParaRPr lang="en-AU">
              <a:latin typeface="+mn-lt"/>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2497451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 represents the word to be written: </a:t>
            </a:r>
            <a:r>
              <a:rPr lang="en-US" b="1" dirty="0">
                <a:latin typeface="+mn-lt"/>
              </a:rPr>
              <a:t>pie</a:t>
            </a:r>
            <a:r>
              <a:rPr lang="en-US" b="0">
                <a:latin typeface="+mn-lt"/>
              </a:rPr>
              <a:t>.</a:t>
            </a: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word aloud</a:t>
            </a:r>
            <a:r>
              <a:rPr lang="en-US" dirty="0">
                <a:latin typeface="+mn-lt"/>
              </a:rPr>
              <a:t> </a:t>
            </a: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that </a:t>
            </a:r>
            <a:r>
              <a:rPr lang="en-US" b="1" err="1">
                <a:latin typeface="+mn-lt"/>
              </a:rPr>
              <a:t>ie</a:t>
            </a:r>
            <a:r>
              <a:rPr lang="en-US">
                <a:latin typeface="+mn-lt"/>
              </a:rPr>
              <a:t> says /</a:t>
            </a:r>
            <a:r>
              <a:rPr lang="en-US" dirty="0">
                <a:latin typeface="+mn-lt"/>
              </a:rPr>
              <a:t>ī</a:t>
            </a:r>
            <a:r>
              <a:rPr lang="en-US">
                <a:latin typeface="+mn-lt"/>
              </a:rPr>
              <a:t>/ </a:t>
            </a:r>
            <a:r>
              <a:rPr lang="en-US" dirty="0">
                <a:latin typeface="+mn-lt"/>
              </a:rPr>
              <a:t>at </a:t>
            </a:r>
            <a:r>
              <a:rPr lang="en-US">
                <a:latin typeface="+mn-lt"/>
              </a:rPr>
              <a:t>the </a:t>
            </a:r>
            <a:r>
              <a:rPr lang="en-US" dirty="0">
                <a:latin typeface="+mn-lt"/>
              </a:rPr>
              <a:t>end </a:t>
            </a:r>
            <a:r>
              <a:rPr lang="en-US">
                <a:latin typeface="+mn-lt"/>
              </a:rPr>
              <a:t>of a </a:t>
            </a:r>
            <a:r>
              <a:rPr lang="en-US" dirty="0">
                <a:latin typeface="+mn-lt"/>
              </a:rPr>
              <a:t>short </a:t>
            </a:r>
            <a:r>
              <a:rPr lang="en-US">
                <a:latin typeface="+mn-lt"/>
              </a:rPr>
              <a:t>word</a:t>
            </a:r>
            <a:endParaRPr lang="en-US" dirty="0">
              <a:latin typeface="+mn-lt"/>
            </a:endParaRPr>
          </a:p>
          <a:p>
            <a:pPr marL="171450" indent="-171450">
              <a:buFont typeface="Arial" panose="020B0604020202020204" pitchFamily="34" charset="0"/>
              <a:buChar char="•"/>
            </a:pPr>
            <a:r>
              <a:rPr lang="en-US">
                <a:latin typeface="+mn-lt"/>
              </a:rPr>
              <a:t>segmenting the sounds in the word as you write it on the class whiteboard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606604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r>
              <a:rPr lang="en-US">
                <a:latin typeface="+mn-lt"/>
              </a:rPr>
              <a:t>The images represent the words to be written: </a:t>
            </a:r>
            <a:r>
              <a:rPr lang="en-US" b="1">
                <a:latin typeface="+mn-lt"/>
              </a:rPr>
              <a:t>pie</a:t>
            </a:r>
            <a:r>
              <a:rPr lang="en-US" b="0" dirty="0">
                <a:latin typeface="+mn-lt"/>
              </a:rPr>
              <a:t>,</a:t>
            </a:r>
            <a:r>
              <a:rPr lang="en-US" b="1" dirty="0">
                <a:latin typeface="+mn-lt"/>
              </a:rPr>
              <a:t> field</a:t>
            </a:r>
            <a:r>
              <a:rPr lang="en-US">
                <a:latin typeface="+mn-lt"/>
              </a:rPr>
              <a:t>.</a:t>
            </a:r>
            <a:endParaRPr lang="en-US" b="1">
              <a:latin typeface="+mn-lt"/>
            </a:endParaRPr>
          </a:p>
          <a:p>
            <a:endParaRPr lang="en-US">
              <a:latin typeface="+mn-lt"/>
            </a:endParaRPr>
          </a:p>
          <a:p>
            <a:r>
              <a:rPr lang="en-US">
                <a:latin typeface="+mn-lt"/>
              </a:rPr>
              <a:t>Demonstrate:</a:t>
            </a:r>
          </a:p>
          <a:p>
            <a:pPr marL="171450" indent="-171450">
              <a:buFont typeface="Arial" panose="020B0604020202020204" pitchFamily="34" charset="0"/>
              <a:buChar char="•"/>
            </a:pPr>
            <a:r>
              <a:rPr lang="en-US">
                <a:latin typeface="+mn-lt"/>
              </a:rPr>
              <a:t>saying the new word aloud</a:t>
            </a:r>
          </a:p>
          <a:p>
            <a:pPr marL="171450" indent="-171450">
              <a:buFont typeface="Arial" panose="020B0604020202020204" pitchFamily="34" charset="0"/>
              <a:buChar char="•"/>
            </a:pPr>
            <a:r>
              <a:rPr lang="en-US">
                <a:latin typeface="+mn-lt"/>
              </a:rPr>
              <a:t>thinking aloud that </a:t>
            </a:r>
            <a:r>
              <a:rPr lang="en-US" b="1" err="1">
                <a:latin typeface="+mn-lt"/>
              </a:rPr>
              <a:t>ie</a:t>
            </a:r>
            <a:r>
              <a:rPr lang="en-US">
                <a:latin typeface="+mn-lt"/>
              </a:rPr>
              <a:t> says /</a:t>
            </a:r>
            <a:r>
              <a:rPr lang="en-US" dirty="0">
                <a:latin typeface="+mn-lt"/>
              </a:rPr>
              <a:t>ē</a:t>
            </a:r>
            <a:r>
              <a:rPr lang="en-US">
                <a:latin typeface="+mn-lt"/>
              </a:rPr>
              <a:t>/ </a:t>
            </a:r>
            <a:r>
              <a:rPr lang="en-US" dirty="0">
                <a:latin typeface="+mn-lt"/>
              </a:rPr>
              <a:t>in </a:t>
            </a:r>
            <a:r>
              <a:rPr lang="en-US">
                <a:latin typeface="+mn-lt"/>
              </a:rPr>
              <a:t>the </a:t>
            </a:r>
            <a:r>
              <a:rPr lang="en-US" dirty="0">
                <a:latin typeface="+mn-lt"/>
              </a:rPr>
              <a:t>middle </a:t>
            </a:r>
            <a:r>
              <a:rPr lang="en-US">
                <a:latin typeface="+mn-lt"/>
              </a:rPr>
              <a:t>of a word</a:t>
            </a:r>
            <a:endParaRPr lang="en-US" dirty="0">
              <a:latin typeface="+mn-lt"/>
            </a:endParaRPr>
          </a:p>
          <a:p>
            <a:pPr marL="171450" indent="-171450">
              <a:buFont typeface="Arial" panose="020B0604020202020204" pitchFamily="34" charset="0"/>
              <a:buChar char="•"/>
            </a:pPr>
            <a:r>
              <a:rPr lang="en-US">
                <a:latin typeface="+mn-lt"/>
              </a:rPr>
              <a:t>segmenting the sounds in the word as you write it on the class whiteboard</a:t>
            </a:r>
          </a:p>
          <a:p>
            <a:pPr marL="171450" indent="-171450">
              <a:buFont typeface="Arial" panose="020B0604020202020204" pitchFamily="34" charset="0"/>
              <a:buChar char="•"/>
            </a:pPr>
            <a:r>
              <a:rPr lang="en-US">
                <a:latin typeface="+mn-lt"/>
              </a:rPr>
              <a:t>re-reading the word to make sure it is correct </a:t>
            </a:r>
            <a:r>
              <a:rPr lang="en-US" sz="1200">
                <a:latin typeface="+mn-lt"/>
              </a:rPr>
              <a:t>by</a:t>
            </a:r>
            <a:r>
              <a:rPr lang="en-US">
                <a:latin typeface="+mn-lt"/>
              </a:rPr>
              <a:t> saying the individual sounds, blending them together, then saying the complete word.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019060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The images represent the words to be written: </a:t>
            </a:r>
            <a:r>
              <a:rPr lang="en-US" b="1">
                <a:latin typeface="+mn-lt"/>
              </a:rPr>
              <a:t>field</a:t>
            </a:r>
            <a:r>
              <a:rPr lang="en-US" b="0">
                <a:latin typeface="+mn-lt"/>
              </a:rPr>
              <a:t>, </a:t>
            </a:r>
            <a:r>
              <a:rPr lang="en-US" b="1">
                <a:latin typeface="+mn-lt"/>
              </a:rPr>
              <a:t>pie</a:t>
            </a:r>
            <a:r>
              <a:rPr lang="en-US" b="0">
                <a:latin typeface="+mn-lt"/>
              </a:rPr>
              <a:t>, </a:t>
            </a:r>
            <a:r>
              <a:rPr lang="en-US" b="1">
                <a:latin typeface="+mn-lt"/>
              </a:rPr>
              <a:t>achieve</a:t>
            </a:r>
            <a:r>
              <a:rPr lang="en-US">
                <a:latin typeface="+mn-lt"/>
              </a:rPr>
              <a:t>.</a:t>
            </a:r>
            <a:endParaRPr lang="en-US" b="1">
              <a:latin typeface="+mn-lt"/>
            </a:endParaRPr>
          </a:p>
          <a:p>
            <a:endParaRPr lang="en-US">
              <a:latin typeface="+mn-lt"/>
            </a:endParaRPr>
          </a:p>
          <a:p>
            <a:r>
              <a:rPr lang="en-US"/>
              <a:t>Demonstrate: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new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the two syllables, </a:t>
            </a:r>
            <a:r>
              <a:rPr lang="en-US" b="1"/>
              <a:t>a</a:t>
            </a:r>
            <a:r>
              <a:rPr lang="en-US" b="0"/>
              <a:t>,</a:t>
            </a:r>
            <a:r>
              <a:rPr lang="en-US" b="1"/>
              <a:t> </a:t>
            </a:r>
            <a:r>
              <a:rPr lang="en-US" b="1" err="1"/>
              <a:t>chieve</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thinking aloud that </a:t>
            </a:r>
            <a:r>
              <a:rPr lang="en-US" b="1" err="1">
                <a:latin typeface="+mn-lt"/>
              </a:rPr>
              <a:t>ie</a:t>
            </a:r>
            <a:r>
              <a:rPr lang="en-US" b="0">
                <a:latin typeface="+mn-lt"/>
              </a:rPr>
              <a:t> says </a:t>
            </a:r>
            <a:r>
              <a:rPr lang="en-US">
                <a:latin typeface="+mn-lt"/>
              </a:rPr>
              <a:t>/ē/ in the middle of the word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spelling the first syllable, </a:t>
            </a:r>
            <a:r>
              <a:rPr lang="en-US" b="1"/>
              <a:t>a</a:t>
            </a:r>
            <a:endParaRPr lang="en-US" b="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spelling the second syllable,</a:t>
            </a:r>
            <a:r>
              <a:rPr lang="en-US" b="1"/>
              <a:t> </a:t>
            </a:r>
            <a:r>
              <a:rPr lang="en-US" b="1" err="1"/>
              <a:t>chieve</a:t>
            </a:r>
            <a:endParaRPr lang="en-US" b="1"/>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re-reading the word to make sure it is correct </a:t>
            </a:r>
            <a:r>
              <a:rPr lang="en-US" sz="1200">
                <a:latin typeface="+mn-lt"/>
              </a:rPr>
              <a:t>by</a:t>
            </a:r>
            <a:r>
              <a:rPr lang="en-US"/>
              <a:t> reading each syllable then saying the complete word.</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838762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Review</a:t>
            </a:r>
          </a:p>
          <a:p>
            <a:endParaRPr lang="en-US" b="0">
              <a:latin typeface="+mn-lt"/>
            </a:endParaRPr>
          </a:p>
          <a:p>
            <a:r>
              <a:rPr lang="en-US" b="0">
                <a:latin typeface="+mn-lt"/>
              </a:rPr>
              <a:t>Point to each digraph/trigraph in random order. As you point, students say the sound* that has been taught.</a:t>
            </a:r>
          </a:p>
          <a:p>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Aptos" panose="020B0004020202020204" pitchFamily="34" charset="0"/>
              </a:rPr>
              <a:t>Repeat this process once or twice, according to student need. </a:t>
            </a:r>
            <a:endParaRPr lang="en-US" b="0">
              <a:latin typeface="+mn-lt"/>
            </a:endParaRPr>
          </a:p>
          <a:p>
            <a:endParaRPr lang="en-US" b="1">
              <a:latin typeface="+mn-lt"/>
            </a:endParaRPr>
          </a:p>
          <a:p>
            <a:r>
              <a:rPr lang="en-US" b="1">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If any students do not know a sound or say the wrong sound, provide corrective feedback and modelling. </a:t>
            </a:r>
            <a:r>
              <a:rPr lang="en-US">
                <a:latin typeface="+mn-lt"/>
              </a:rPr>
              <a:t>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*Sounds that have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err="1">
                <a:effectLst/>
                <a:latin typeface="+mn-lt"/>
              </a:rPr>
              <a:t>dge</a:t>
            </a:r>
            <a:r>
              <a:rPr lang="en-AU" sz="1200" b="0" kern="1200">
                <a:effectLst/>
                <a:latin typeface="+mn-lt"/>
              </a:rPr>
              <a:t> says /j/ (as in </a:t>
            </a:r>
            <a:r>
              <a:rPr lang="en-AU" sz="1200" b="1" kern="1200">
                <a:effectLst/>
                <a:latin typeface="+mn-lt"/>
              </a:rPr>
              <a:t>bridge</a:t>
            </a:r>
            <a:r>
              <a:rPr lang="en-AU" sz="1200" b="0" kern="120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a:effectLst/>
                <a:latin typeface="+mn-lt"/>
              </a:rPr>
              <a:t>tch</a:t>
            </a:r>
            <a:r>
              <a:rPr lang="en-AU" sz="1200" b="0" kern="1200">
                <a:effectLst/>
                <a:latin typeface="+mn-lt"/>
              </a:rPr>
              <a:t> says /</a:t>
            </a:r>
            <a:r>
              <a:rPr lang="en-AU" sz="1200" b="0" kern="1200" err="1">
                <a:effectLst/>
                <a:latin typeface="+mn-lt"/>
              </a:rPr>
              <a:t>ch</a:t>
            </a:r>
            <a:r>
              <a:rPr lang="en-AU" sz="1200" b="0" kern="1200">
                <a:effectLst/>
                <a:latin typeface="+mn-lt"/>
              </a:rPr>
              <a:t>/ (as in </a:t>
            </a:r>
            <a:r>
              <a:rPr lang="en-AU" sz="1200" b="1" kern="1200">
                <a:effectLst/>
                <a:latin typeface="+mn-lt"/>
              </a:rPr>
              <a:t>pitch</a:t>
            </a:r>
            <a:r>
              <a:rPr lang="en-AU" sz="1200" b="0" kern="120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err="1">
                <a:effectLst/>
                <a:latin typeface="+mn-lt"/>
              </a:rPr>
              <a:t>ph</a:t>
            </a:r>
            <a:r>
              <a:rPr lang="en-AU" sz="1200" b="0" kern="1200">
                <a:effectLst/>
                <a:latin typeface="+mn-lt"/>
              </a:rPr>
              <a:t> says /f/ (as in </a:t>
            </a:r>
            <a:r>
              <a:rPr lang="en-AU" sz="1200" b="1" kern="1200">
                <a:effectLst/>
                <a:latin typeface="+mn-lt"/>
              </a:rPr>
              <a:t>phone</a:t>
            </a:r>
            <a:r>
              <a:rPr lang="en-AU" sz="1200" b="0" kern="120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1" kern="1200" err="1">
                <a:effectLst/>
                <a:latin typeface="+mn-lt"/>
              </a:rPr>
              <a:t>kn</a:t>
            </a:r>
            <a:r>
              <a:rPr lang="en-AU" sz="1200" b="0" kern="1200">
                <a:effectLst/>
                <a:latin typeface="+mn-lt"/>
              </a:rPr>
              <a:t> says /n/ (as in </a:t>
            </a:r>
            <a:r>
              <a:rPr lang="en-AU" sz="1200" b="1" kern="1200">
                <a:effectLst/>
                <a:latin typeface="+mn-lt"/>
              </a:rPr>
              <a:t>knife</a:t>
            </a:r>
            <a:r>
              <a:rPr lang="en-AU" sz="1200" b="0" kern="1200">
                <a:effectLst/>
                <a:latin typeface="+mn-lt"/>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a:t>
            </a: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The image represents the word to be written: </a:t>
            </a:r>
            <a:r>
              <a:rPr lang="en-US" b="1">
                <a:latin typeface="+mn-lt"/>
              </a:rPr>
              <a:t>tie</a:t>
            </a:r>
            <a:r>
              <a:rPr lang="en-US" b="0">
                <a:latin typeface="+mn-lt"/>
              </a:rPr>
              <a:t>.</a:t>
            </a:r>
            <a:endParaRPr lang="en-AU" b="0">
              <a:latin typeface="+mn-lt"/>
            </a:endParaRPr>
          </a:p>
          <a:p>
            <a:endParaRPr lang="en-AU">
              <a:latin typeface="+mn-lt"/>
            </a:endParaRPr>
          </a:p>
          <a:p>
            <a:r>
              <a:rPr lang="en-US" sz="1200" u="none">
                <a:latin typeface="+mn-lt"/>
              </a:rPr>
              <a:t>Support and scaffold students to:</a:t>
            </a:r>
            <a:endParaRPr lang="en-US" sz="1200" u="none">
              <a:latin typeface="+mn-lt"/>
              <a:ea typeface="Calibri"/>
              <a:cs typeface="Calibri"/>
            </a:endParaRPr>
          </a:p>
          <a:p>
            <a:pPr marL="171450" indent="-171450">
              <a:buFont typeface="Arial" panose="020B0604020202020204" pitchFamily="34" charset="0"/>
              <a:buChar char="•"/>
            </a:pPr>
            <a:r>
              <a:rPr lang="en-US">
                <a:latin typeface="+mn-lt"/>
              </a:rPr>
              <a:t>say the word aloud</a:t>
            </a:r>
          </a:p>
          <a:p>
            <a:pPr marL="171450" indent="-171450">
              <a:buFont typeface="Arial" panose="020B0604020202020204" pitchFamily="34" charset="0"/>
              <a:buChar char="•"/>
            </a:pPr>
            <a:r>
              <a:rPr lang="en-US">
                <a:latin typeface="+mn-lt"/>
              </a:rPr>
              <a:t>remember that </a:t>
            </a:r>
            <a:r>
              <a:rPr lang="en-US" b="1" err="1">
                <a:latin typeface="+mn-lt"/>
              </a:rPr>
              <a:t>ie</a:t>
            </a:r>
            <a:r>
              <a:rPr lang="en-US">
                <a:latin typeface="+mn-lt"/>
              </a:rPr>
              <a:t> says /ī/ at the end of a short word</a:t>
            </a:r>
          </a:p>
          <a:p>
            <a:pPr marL="171450" indent="-171450">
              <a:buFont typeface="Arial" panose="020B0604020202020204" pitchFamily="34" charset="0"/>
              <a:buChar char="•"/>
            </a:pPr>
            <a:r>
              <a:rPr lang="en-US">
                <a:latin typeface="+mn-lt"/>
              </a:rPr>
              <a:t>segment the sounds in the word as they write it on their mini-whiteboard or on a piece of paper</a:t>
            </a:r>
          </a:p>
          <a:p>
            <a:pPr marL="171450" indent="-171450">
              <a:buFont typeface="Arial" panose="020B0604020202020204" pitchFamily="34" charset="0"/>
              <a:buChar char="•"/>
            </a:pPr>
            <a:r>
              <a:rPr lang="en-US">
                <a:latin typeface="+mn-lt"/>
              </a:rPr>
              <a:t>re-read the word to make sure it is correct </a:t>
            </a:r>
            <a:r>
              <a:rPr lang="en-US" sz="1200">
                <a:latin typeface="+mn-lt"/>
              </a:rPr>
              <a:t>by</a:t>
            </a:r>
            <a:r>
              <a:rPr lang="en-US">
                <a:latin typeface="+mn-lt"/>
              </a:rPr>
              <a:t> saying the individual sounds, blending them together, then saying the complete word. </a:t>
            </a:r>
          </a:p>
          <a:p>
            <a:pPr marL="0" indent="0">
              <a:buFont typeface="Arial" panose="020B0604020202020204" pitchFamily="34" charset="0"/>
              <a:buNone/>
            </a:pP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887641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a:t>
            </a:r>
            <a:r>
              <a:rPr lang="en-US" b="0" dirty="0">
                <a:latin typeface="+mn-lt"/>
              </a:rPr>
              <a:t>:</a:t>
            </a:r>
            <a:r>
              <a:rPr lang="en-US" b="1" dirty="0">
                <a:latin typeface="+mn-lt"/>
              </a:rPr>
              <a:t> </a:t>
            </a:r>
            <a:r>
              <a:rPr lang="en-AU" b="1" dirty="0">
                <a:latin typeface="+mn-lt"/>
              </a:rPr>
              <a:t>tie</a:t>
            </a:r>
            <a:r>
              <a:rPr lang="en-AU" b="0" dirty="0">
                <a:latin typeface="+mn-lt"/>
              </a:rPr>
              <a:t>,</a:t>
            </a:r>
            <a:r>
              <a:rPr lang="en-AU" b="1" dirty="0">
                <a:latin typeface="+mn-lt"/>
              </a:rPr>
              <a:t> thief</a:t>
            </a:r>
            <a:r>
              <a:rPr lang="en-US" dirty="0">
                <a:latin typeface="+mn-lt"/>
              </a:rPr>
              <a:t>.</a:t>
            </a:r>
            <a:endParaRPr lang="en-AU" b="1" dirty="0">
              <a:latin typeface="+mn-lt"/>
            </a:endParaRPr>
          </a:p>
          <a:p>
            <a:endParaRPr lang="en-AU" dirty="0">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dirty="0">
                <a:latin typeface="+mn-lt"/>
              </a:rPr>
              <a:t>say the new word aloud</a:t>
            </a:r>
          </a:p>
          <a:p>
            <a:pPr marL="171450" indent="-171450">
              <a:buFont typeface="Arial" panose="020B0604020202020204" pitchFamily="34" charset="0"/>
              <a:buChar char="•"/>
            </a:pPr>
            <a:r>
              <a:rPr lang="en-US" dirty="0">
                <a:latin typeface="+mn-lt"/>
              </a:rPr>
              <a:t>remember that </a:t>
            </a:r>
            <a:r>
              <a:rPr lang="en-US" b="1" dirty="0" err="1">
                <a:latin typeface="+mn-lt"/>
              </a:rPr>
              <a:t>ie</a:t>
            </a:r>
            <a:r>
              <a:rPr lang="en-US" dirty="0">
                <a:latin typeface="+mn-lt"/>
              </a:rPr>
              <a:t> says /ē/ in the middle of a word</a:t>
            </a:r>
          </a:p>
          <a:p>
            <a:pPr marL="171450" indent="-171450">
              <a:buFont typeface="Arial" panose="020B0604020202020204" pitchFamily="34" charset="0"/>
              <a:buChar char="•"/>
            </a:pPr>
            <a:r>
              <a:rPr lang="en-US" dirty="0">
                <a:latin typeface="+mn-lt"/>
              </a:rPr>
              <a:t>segment the sounds in the word as they write it on their mini-whiteboard or on a piece of paper</a:t>
            </a:r>
          </a:p>
          <a:p>
            <a:pPr marL="171450" indent="-171450">
              <a:buFont typeface="Arial" panose="020B0604020202020204" pitchFamily="34" charset="0"/>
              <a:buChar char="•"/>
            </a:pPr>
            <a:r>
              <a:rPr lang="en-US" dirty="0">
                <a:latin typeface="+mn-lt"/>
              </a:rPr>
              <a:t>re-read the word to make sure it is correct </a:t>
            </a:r>
            <a:r>
              <a:rPr lang="en-US" sz="1200" dirty="0">
                <a:latin typeface="+mn-lt"/>
              </a:rPr>
              <a:t>by</a:t>
            </a:r>
            <a:r>
              <a:rPr lang="en-US" dirty="0">
                <a:latin typeface="+mn-lt"/>
              </a:rPr>
              <a:t> saying the individual sounds, blending them together, then saying the complete word. </a:t>
            </a:r>
          </a:p>
          <a:p>
            <a:pPr marL="0" indent="0">
              <a:buFont typeface="Arial" panose="020B0604020202020204" pitchFamily="34" charset="0"/>
              <a:buNone/>
            </a:pP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6705175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Provide as much support for students as needed.</a:t>
            </a:r>
            <a:endParaRPr lang="en-AU"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The images represent the words to be written: </a:t>
            </a:r>
            <a:r>
              <a:rPr lang="en-AU" b="1" dirty="0">
                <a:latin typeface="+mn-lt"/>
              </a:rPr>
              <a:t>tie</a:t>
            </a:r>
            <a:r>
              <a:rPr lang="en-AU" b="0" dirty="0">
                <a:latin typeface="+mn-lt"/>
              </a:rPr>
              <a:t>,</a:t>
            </a:r>
            <a:r>
              <a:rPr lang="en-AU" b="1" dirty="0">
                <a:latin typeface="+mn-lt"/>
              </a:rPr>
              <a:t> thief</a:t>
            </a:r>
            <a:r>
              <a:rPr lang="en-AU" b="0" dirty="0">
                <a:latin typeface="+mn-lt"/>
              </a:rPr>
              <a:t>, </a:t>
            </a:r>
            <a:r>
              <a:rPr lang="en-AU" b="1" dirty="0">
                <a:latin typeface="+mn-lt"/>
              </a:rPr>
              <a:t>briefcase</a:t>
            </a:r>
            <a:r>
              <a:rPr lang="en-US" dirty="0">
                <a:latin typeface="+mn-l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mn-lt"/>
            </a:endParaRPr>
          </a:p>
          <a:p>
            <a:r>
              <a:rPr lang="en-US" b="0" dirty="0">
                <a:latin typeface="+mn-lt"/>
              </a:rPr>
              <a:t>Say: </a:t>
            </a:r>
          </a:p>
          <a:p>
            <a:pPr marL="171450" indent="-171450">
              <a:buFont typeface="Arial" panose="020B0604020202020204" pitchFamily="34" charset="0"/>
              <a:buChar char="•"/>
            </a:pPr>
            <a:r>
              <a:rPr lang="en-US" b="0" i="1" dirty="0">
                <a:latin typeface="+mn-lt"/>
              </a:rPr>
              <a:t>Let's look at a compound word now.</a:t>
            </a:r>
          </a:p>
          <a:p>
            <a:pPr marL="171450" indent="-171450">
              <a:buFont typeface="Arial" panose="020B0604020202020204" pitchFamily="34" charset="0"/>
              <a:buChar char="•"/>
            </a:pPr>
            <a:r>
              <a:rPr lang="en-US" b="0" i="1" dirty="0">
                <a:latin typeface="+mn-lt"/>
              </a:rPr>
              <a:t>Spell each base word one after the other to write the complete word. </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Support and scaffold students as they spell the new word. Have them: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 and spell the first base word, </a:t>
            </a:r>
            <a:r>
              <a:rPr lang="en-US" b="1" dirty="0"/>
              <a:t>brief</a:t>
            </a:r>
            <a:r>
              <a:rPr lang="en-US" b="0" dirty="0"/>
              <a:t>, remembering that </a:t>
            </a:r>
            <a:r>
              <a:rPr lang="en-US" b="1" dirty="0" err="1"/>
              <a:t>ie</a:t>
            </a:r>
            <a:r>
              <a:rPr lang="en-US" b="0" dirty="0"/>
              <a:t> says /ē/ in the middle of a word</a:t>
            </a:r>
            <a:r>
              <a:rPr lang="en-US" b="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 and spell the second base word, </a:t>
            </a:r>
            <a:r>
              <a:rPr lang="en-US" b="1" dirty="0"/>
              <a:t>case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word </a:t>
            </a:r>
            <a:r>
              <a:rPr lang="en-US" sz="1200" u="none" dirty="0">
                <a:latin typeface="+mn-lt"/>
              </a:rPr>
              <a:t>on their mini-whiteboard or on paper</a:t>
            </a:r>
            <a:endParaRPr lang="en-US" b="1" dirty="0"/>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latin typeface="+mn-lt"/>
              </a:rPr>
              <a:t> saying the individual sounds, blending them together, then saying the complete word.</a:t>
            </a:r>
          </a:p>
          <a:p>
            <a:pPr marL="628650" lvl="1" indent="-171450">
              <a:buFont typeface="Arial" panose="020B0604020202020204" pitchFamily="34" charset="0"/>
              <a:buChar char="•"/>
            </a:pPr>
            <a:endParaRPr lang="en-US" sz="1200" u="none"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rgbClr val="404040"/>
                </a:solidFill>
                <a:effectLst/>
                <a:latin typeface="+mn-lt"/>
                <a:ea typeface="Calibri" panose="020F0502020204030204" pitchFamily="34" charset="0"/>
                <a:cs typeface="Times New Roman" panose="02020603050405020304" pitchFamily="18" charset="0"/>
              </a:rPr>
              <a:t>You may explain to students that </a:t>
            </a:r>
            <a:r>
              <a:rPr lang="en-US" sz="1200" b="1" dirty="0">
                <a:solidFill>
                  <a:srgbClr val="404040"/>
                </a:solidFill>
                <a:effectLst/>
                <a:latin typeface="+mn-lt"/>
                <a:ea typeface="Calibri" panose="020F0502020204030204" pitchFamily="34" charset="0"/>
                <a:cs typeface="Times New Roman" panose="02020603050405020304" pitchFamily="18" charset="0"/>
              </a:rPr>
              <a:t>brief</a:t>
            </a:r>
            <a:r>
              <a:rPr lang="en-US" sz="1200" dirty="0">
                <a:solidFill>
                  <a:srgbClr val="404040"/>
                </a:solidFill>
                <a:effectLst/>
                <a:latin typeface="+mn-lt"/>
                <a:ea typeface="Calibri" panose="020F0502020204030204" pitchFamily="34" charset="0"/>
                <a:cs typeface="Times New Roman" panose="02020603050405020304" pitchFamily="18" charset="0"/>
              </a:rPr>
              <a:t> in </a:t>
            </a:r>
            <a:r>
              <a:rPr lang="en-US" sz="1200" b="1" dirty="0">
                <a:solidFill>
                  <a:srgbClr val="404040"/>
                </a:solidFill>
                <a:effectLst/>
                <a:latin typeface="+mn-lt"/>
                <a:ea typeface="Calibri" panose="020F0502020204030204" pitchFamily="34" charset="0"/>
                <a:cs typeface="Times New Roman" panose="02020603050405020304" pitchFamily="18" charset="0"/>
              </a:rPr>
              <a:t>briefcase</a:t>
            </a:r>
            <a:r>
              <a:rPr lang="en-US" sz="1200" dirty="0">
                <a:solidFill>
                  <a:srgbClr val="404040"/>
                </a:solidFill>
                <a:effectLst/>
                <a:latin typeface="+mn-lt"/>
                <a:ea typeface="Calibri" panose="020F0502020204030204" pitchFamily="34" charset="0"/>
                <a:cs typeface="Times New Roman" panose="02020603050405020304" pitchFamily="18" charset="0"/>
              </a:rPr>
              <a:t> refers to an</a:t>
            </a:r>
            <a:r>
              <a:rPr lang="en-US" sz="1200" b="1" dirty="0">
                <a:solidFill>
                  <a:srgbClr val="404040"/>
                </a:solidFill>
                <a:effectLst/>
                <a:latin typeface="+mn-lt"/>
                <a:ea typeface="Calibri" panose="020F0502020204030204" pitchFamily="34" charset="0"/>
                <a:cs typeface="Times New Roman" panose="02020603050405020304" pitchFamily="18" charset="0"/>
              </a:rPr>
              <a:t> important document </a:t>
            </a:r>
            <a:r>
              <a:rPr lang="en-US" sz="1200" b="0" dirty="0">
                <a:solidFill>
                  <a:srgbClr val="404040"/>
                </a:solidFill>
                <a:effectLst/>
                <a:latin typeface="+mn-lt"/>
                <a:ea typeface="Calibri" panose="020F0502020204030204" pitchFamily="34" charset="0"/>
                <a:cs typeface="Times New Roman" panose="02020603050405020304" pitchFamily="18" charset="0"/>
              </a:rPr>
              <a:t>so </a:t>
            </a:r>
            <a:r>
              <a:rPr lang="en-US" sz="1200" b="1" dirty="0">
                <a:solidFill>
                  <a:srgbClr val="404040"/>
                </a:solidFill>
                <a:effectLst/>
                <a:latin typeface="+mn-lt"/>
                <a:ea typeface="Calibri" panose="020F0502020204030204" pitchFamily="34" charset="0"/>
                <a:cs typeface="Times New Roman" panose="02020603050405020304" pitchFamily="18" charset="0"/>
              </a:rPr>
              <a:t>brief</a:t>
            </a:r>
            <a:r>
              <a:rPr lang="en-US" sz="1200" b="0" dirty="0">
                <a:solidFill>
                  <a:srgbClr val="404040"/>
                </a:solidFill>
                <a:effectLst/>
                <a:latin typeface="+mn-lt"/>
                <a:ea typeface="Calibri" panose="020F0502020204030204" pitchFamily="34" charset="0"/>
                <a:cs typeface="Times New Roman" panose="02020603050405020304" pitchFamily="18" charset="0"/>
              </a:rPr>
              <a:t> and </a:t>
            </a:r>
            <a:r>
              <a:rPr lang="en-US" sz="1200" b="1" dirty="0">
                <a:solidFill>
                  <a:srgbClr val="404040"/>
                </a:solidFill>
                <a:effectLst/>
                <a:latin typeface="+mn-lt"/>
                <a:ea typeface="Calibri" panose="020F0502020204030204" pitchFamily="34" charset="0"/>
                <a:cs typeface="Times New Roman" panose="02020603050405020304" pitchFamily="18" charset="0"/>
              </a:rPr>
              <a:t>case</a:t>
            </a:r>
            <a:r>
              <a:rPr lang="en-US" sz="1200" b="0" dirty="0">
                <a:solidFill>
                  <a:srgbClr val="404040"/>
                </a:solidFill>
                <a:effectLst/>
                <a:latin typeface="+mn-lt"/>
                <a:ea typeface="Calibri" panose="020F0502020204030204" pitchFamily="34" charset="0"/>
                <a:cs typeface="Times New Roman" panose="02020603050405020304" pitchFamily="18" charset="0"/>
              </a:rPr>
              <a:t> together means ‘a case for important documents’.</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149267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r>
              <a:rPr lang="en-US">
                <a:latin typeface="+mn-lt"/>
              </a:rPr>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Explain to students tha</a:t>
            </a:r>
            <a:r>
              <a:rPr lang="en-US" b="0">
                <a:latin typeface="+mn-lt"/>
              </a:rPr>
              <a:t>t </a:t>
            </a:r>
            <a:r>
              <a:rPr lang="en-US" b="1">
                <a:latin typeface="+mn-lt"/>
              </a:rPr>
              <a:t>die </a:t>
            </a:r>
            <a:r>
              <a:rPr lang="en-US">
                <a:latin typeface="+mn-lt"/>
              </a:rPr>
              <a:t>follows the</a:t>
            </a:r>
            <a:r>
              <a:rPr lang="en-US" b="1">
                <a:latin typeface="+mn-lt"/>
              </a:rPr>
              <a:t> </a:t>
            </a:r>
            <a:r>
              <a:rPr lang="en-US" b="1" err="1">
                <a:latin typeface="+mn-lt"/>
              </a:rPr>
              <a:t>ie</a:t>
            </a:r>
            <a:r>
              <a:rPr lang="en-US" b="1">
                <a:latin typeface="+mn-lt"/>
              </a:rPr>
              <a:t> </a:t>
            </a:r>
            <a:r>
              <a:rPr lang="en-US">
                <a:latin typeface="+mn-lt"/>
              </a:rPr>
              <a:t>spelling generalisation:</a:t>
            </a:r>
            <a:r>
              <a:rPr lang="en-US" b="1">
                <a:latin typeface="+mn-lt"/>
              </a:rPr>
              <a:t> </a:t>
            </a:r>
            <a:r>
              <a:rPr lang="en-US" b="1" err="1">
                <a:latin typeface="+mn-lt"/>
              </a:rPr>
              <a:t>ie</a:t>
            </a:r>
            <a:r>
              <a:rPr lang="en-US" b="1">
                <a:latin typeface="+mn-lt"/>
              </a:rPr>
              <a:t> </a:t>
            </a:r>
            <a:r>
              <a:rPr lang="en-US" b="0">
                <a:latin typeface="+mn-lt"/>
              </a:rPr>
              <a:t>says</a:t>
            </a:r>
            <a:r>
              <a:rPr lang="en-US">
                <a:latin typeface="+mn-lt"/>
              </a:rPr>
              <a:t> </a:t>
            </a:r>
            <a:r>
              <a:rPr lang="en-US" b="0">
                <a:latin typeface="+mn-lt"/>
              </a:rPr>
              <a:t>/</a:t>
            </a:r>
            <a:r>
              <a:rPr lang="en-US" b="0">
                <a:latin typeface="+mn-lt"/>
                <a:cs typeface="Arial" panose="020B0604020202020204" pitchFamily="34" charset="0"/>
              </a:rPr>
              <a:t>ī/</a:t>
            </a:r>
            <a:r>
              <a:rPr lang="en-US">
                <a:latin typeface="+mn-lt"/>
              </a:rPr>
              <a:t> at the end of a short word.</a:t>
            </a: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1745255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0">
              <a:latin typeface="+mn-lt"/>
            </a:endParaRPr>
          </a:p>
          <a:p>
            <a:pPr marL="171450" indent="-171450">
              <a:buFont typeface="Arial" panose="020B0604020202020204" pitchFamily="34" charset="0"/>
              <a:buChar char="•"/>
            </a:pPr>
            <a:r>
              <a:rPr lang="en-US" b="0">
                <a:latin typeface="+mn-lt"/>
              </a:rPr>
              <a:t>Re-read the first word.</a:t>
            </a:r>
          </a:p>
          <a:p>
            <a:pPr marL="171450" indent="-171450">
              <a:buFont typeface="Arial" panose="020B0604020202020204" pitchFamily="34" charset="0"/>
              <a:buChar char="•"/>
            </a:pPr>
            <a:r>
              <a:rPr lang="en-US">
                <a:latin typeface="+mn-lt"/>
              </a:rPr>
              <a:t>For the new word, demonstrate saying each letter–sound correspondence then blending these sounds to read the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Explain to students tha</a:t>
            </a:r>
            <a:r>
              <a:rPr lang="en-US" b="0">
                <a:latin typeface="+mn-lt"/>
              </a:rPr>
              <a:t>t </a:t>
            </a:r>
            <a:r>
              <a:rPr lang="en-US" b="1">
                <a:latin typeface="+mn-lt"/>
              </a:rPr>
              <a:t>niece </a:t>
            </a:r>
            <a:r>
              <a:rPr lang="en-US">
                <a:latin typeface="+mn-lt"/>
              </a:rPr>
              <a:t>follows the</a:t>
            </a:r>
            <a:r>
              <a:rPr lang="en-US" b="1">
                <a:latin typeface="+mn-lt"/>
              </a:rPr>
              <a:t> </a:t>
            </a:r>
            <a:r>
              <a:rPr lang="en-US" b="1" err="1">
                <a:latin typeface="+mn-lt"/>
              </a:rPr>
              <a:t>ie</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err="1">
                <a:latin typeface="+mn-lt"/>
              </a:rPr>
              <a:t>ie</a:t>
            </a:r>
            <a:r>
              <a:rPr lang="en-US" b="1">
                <a:latin typeface="+mn-lt"/>
              </a:rPr>
              <a:t> </a:t>
            </a:r>
            <a:r>
              <a:rPr lang="en-US" b="0">
                <a:latin typeface="+mn-lt"/>
              </a:rPr>
              <a:t>says</a:t>
            </a:r>
            <a:r>
              <a:rPr lang="en-US">
                <a:latin typeface="+mn-lt"/>
              </a:rPr>
              <a:t> </a:t>
            </a:r>
            <a:r>
              <a:rPr lang="en-US" b="0">
                <a:latin typeface="+mn-lt"/>
              </a:rPr>
              <a:t>/</a:t>
            </a:r>
            <a:r>
              <a:rPr lang="en-US" b="0">
                <a:latin typeface="+mn-lt"/>
                <a:cs typeface="Arial" panose="020B0604020202020204" pitchFamily="34" charset="0"/>
              </a:rPr>
              <a:t>ē/</a:t>
            </a:r>
            <a:r>
              <a:rPr lang="en-US">
                <a:latin typeface="+mn-lt"/>
              </a:rPr>
              <a:t> in the middle of a word.</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910107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Re-read the first two words. </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a:latin typeface="+mn-lt"/>
              </a:rPr>
              <a:t>Say: </a:t>
            </a:r>
            <a:r>
              <a:rPr lang="en-US" b="0" i="1">
                <a:latin typeface="+mn-lt"/>
              </a:rPr>
              <a:t>Let's look at a two-syllable word with </a:t>
            </a:r>
            <a:r>
              <a:rPr lang="en-US" b="1" i="1" err="1">
                <a:latin typeface="+mn-lt"/>
              </a:rPr>
              <a:t>ie</a:t>
            </a:r>
            <a:r>
              <a:rPr lang="en-US" b="0" i="1">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Demonstrate:</a:t>
            </a:r>
          </a:p>
          <a:p>
            <a:pPr marL="171450" indent="-171450">
              <a:buFont typeface="Arial" panose="020B0604020202020204" pitchFamily="34" charset="0"/>
              <a:buChar char="•"/>
            </a:pPr>
            <a:r>
              <a:rPr lang="en-US"/>
              <a:t>saying the sounds in and reading the first syllable, </a:t>
            </a:r>
            <a:r>
              <a:rPr lang="en-US" b="1"/>
              <a:t>be</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a:t>lief</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belief</a:t>
            </a:r>
            <a:r>
              <a:rPr lang="en-US" b="0"/>
              <a:t>.</a:t>
            </a:r>
            <a:r>
              <a:rPr lang="en-US" b="1"/>
              <a:t> </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Explain to students tha</a:t>
            </a:r>
            <a:r>
              <a:rPr lang="en-US" b="0">
                <a:latin typeface="+mn-lt"/>
              </a:rPr>
              <a:t>t </a:t>
            </a:r>
            <a:r>
              <a:rPr lang="en-US" b="1">
                <a:latin typeface="+mn-lt"/>
              </a:rPr>
              <a:t>belief </a:t>
            </a:r>
            <a:r>
              <a:rPr lang="en-US">
                <a:latin typeface="+mn-lt"/>
              </a:rPr>
              <a:t>follows the</a:t>
            </a:r>
            <a:r>
              <a:rPr lang="en-US" b="1">
                <a:latin typeface="+mn-lt"/>
              </a:rPr>
              <a:t> </a:t>
            </a:r>
            <a:r>
              <a:rPr lang="en-US" b="1" err="1">
                <a:latin typeface="+mn-lt"/>
              </a:rPr>
              <a:t>ie</a:t>
            </a:r>
            <a:r>
              <a:rPr lang="en-US" b="1">
                <a:latin typeface="+mn-lt"/>
              </a:rPr>
              <a:t> </a:t>
            </a:r>
            <a:r>
              <a:rPr lang="en-US">
                <a:latin typeface="+mn-lt"/>
              </a:rPr>
              <a:t>spelling </a:t>
            </a:r>
            <a:r>
              <a:rPr lang="en-US" err="1">
                <a:latin typeface="+mn-lt"/>
              </a:rPr>
              <a:t>generalisation</a:t>
            </a:r>
            <a:r>
              <a:rPr lang="en-US">
                <a:latin typeface="+mn-lt"/>
              </a:rPr>
              <a:t>:</a:t>
            </a:r>
            <a:r>
              <a:rPr lang="en-US" b="1">
                <a:latin typeface="+mn-lt"/>
              </a:rPr>
              <a:t> </a:t>
            </a:r>
            <a:r>
              <a:rPr lang="en-US" b="1" err="1">
                <a:latin typeface="+mn-lt"/>
              </a:rPr>
              <a:t>ie</a:t>
            </a:r>
            <a:r>
              <a:rPr lang="en-US" b="1">
                <a:latin typeface="+mn-lt"/>
              </a:rPr>
              <a:t> </a:t>
            </a:r>
            <a:r>
              <a:rPr lang="en-US" b="0">
                <a:latin typeface="+mn-lt"/>
              </a:rPr>
              <a:t>says</a:t>
            </a:r>
            <a:r>
              <a:rPr lang="en-US">
                <a:latin typeface="+mn-lt"/>
              </a:rPr>
              <a:t> </a:t>
            </a:r>
            <a:r>
              <a:rPr lang="en-US" b="0">
                <a:latin typeface="+mn-lt"/>
              </a:rPr>
              <a:t>/</a:t>
            </a:r>
            <a:r>
              <a:rPr lang="en-US" b="0">
                <a:latin typeface="+mn-lt"/>
                <a:cs typeface="Arial" panose="020B0604020202020204" pitchFamily="34" charset="0"/>
              </a:rPr>
              <a:t>ē/</a:t>
            </a:r>
            <a:r>
              <a:rPr lang="en-US">
                <a:latin typeface="+mn-lt"/>
              </a:rPr>
              <a:t> in the middle of a word.</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model covering the relevant parts of the word while you read each syllable.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25809205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551E1-250C-3F5D-2144-F33B2FA38F3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51B759-E9D8-321F-2D08-4A3AB27662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630EB-80D9-EA3A-6812-FC0C0955CEFE}"/>
              </a:ext>
            </a:extLst>
          </p:cNvPr>
          <p:cNvSpPr>
            <a:spLocks noGrp="1"/>
          </p:cNvSpPr>
          <p:nvPr>
            <p:ph type="body" idx="1"/>
          </p:nvPr>
        </p:nvSpPr>
        <p:spPr/>
        <p:txBody>
          <a:bodyPr/>
          <a:lstStyle/>
          <a:p>
            <a:r>
              <a:rPr lang="en-US" b="1">
                <a:latin typeface="+mn-lt"/>
              </a:rPr>
              <a:t>I do</a:t>
            </a:r>
          </a:p>
          <a:p>
            <a:endParaRPr lang="en-US" b="1">
              <a:latin typeface="+mn-lt"/>
            </a:endParaRPr>
          </a:p>
          <a:p>
            <a:r>
              <a:rPr lang="en-US" b="0">
                <a:latin typeface="+mn-lt"/>
              </a:rPr>
              <a:t>Re-read the first </a:t>
            </a:r>
            <a:r>
              <a:rPr lang="en-AU" b="0">
                <a:latin typeface="+mn-lt"/>
              </a:rPr>
              <a:t>three words. </a:t>
            </a:r>
          </a:p>
          <a:p>
            <a:endParaRPr lang="en-AU" b="0">
              <a:latin typeface="+mn-lt"/>
              <a:ea typeface="Calibri"/>
              <a:cs typeface="Calibri"/>
            </a:endParaRPr>
          </a:p>
          <a:p>
            <a:pPr marL="171450" indent="-171450">
              <a:buFont typeface="Arial" panose="020B0604020202020204" pitchFamily="34" charset="0"/>
              <a:buChar char="•"/>
            </a:pPr>
            <a:r>
              <a:rPr lang="en-AU" b="0">
                <a:latin typeface="+mn-lt"/>
                <a:ea typeface="Calibri"/>
                <a:cs typeface="Calibri"/>
              </a:rPr>
              <a:t>Remind students that most spelling generalisations in English have exceptions.</a:t>
            </a:r>
          </a:p>
          <a:p>
            <a:pPr marL="171450" indent="-171450">
              <a:buFont typeface="Arial" panose="020B0604020202020204" pitchFamily="34" charset="0"/>
              <a:buChar char="•"/>
            </a:pPr>
            <a:r>
              <a:rPr lang="en-AU" b="0">
                <a:latin typeface="+mn-lt"/>
                <a:ea typeface="Calibri"/>
                <a:cs typeface="Calibri"/>
              </a:rPr>
              <a:t>Explain to students that the </a:t>
            </a:r>
            <a:r>
              <a:rPr lang="en-AU" b="1" err="1">
                <a:latin typeface="+mn-lt"/>
                <a:ea typeface="Calibri"/>
                <a:cs typeface="Calibri"/>
              </a:rPr>
              <a:t>ie</a:t>
            </a:r>
            <a:r>
              <a:rPr lang="en-AU" b="0">
                <a:latin typeface="+mn-lt"/>
                <a:ea typeface="Calibri"/>
                <a:cs typeface="Calibri"/>
              </a:rPr>
              <a:t> digraph in the new word doesn’t follow the spelling generalisation because:</a:t>
            </a:r>
          </a:p>
          <a:p>
            <a:pPr marL="628650" lvl="1" indent="-171450">
              <a:buFont typeface="Arial" panose="020B0604020202020204" pitchFamily="34" charset="0"/>
              <a:buChar char="•"/>
            </a:pPr>
            <a:r>
              <a:rPr lang="en-AU" b="1" err="1">
                <a:latin typeface="+mn-lt"/>
                <a:ea typeface="Calibri"/>
                <a:cs typeface="Calibri"/>
              </a:rPr>
              <a:t>ie</a:t>
            </a:r>
            <a:r>
              <a:rPr lang="en-AU" b="1">
                <a:latin typeface="+mn-lt"/>
                <a:ea typeface="Calibri"/>
                <a:cs typeface="Calibri"/>
              </a:rPr>
              <a:t> </a:t>
            </a:r>
            <a:r>
              <a:rPr lang="en-AU" b="0">
                <a:latin typeface="+mn-lt"/>
                <a:ea typeface="Calibri"/>
                <a:cs typeface="Calibri"/>
              </a:rPr>
              <a:t>says /ī/ at the end of this word.</a:t>
            </a:r>
          </a:p>
          <a:p>
            <a:pPr marL="171450" indent="-171450">
              <a:buFont typeface="Arial" panose="020B0604020202020204" pitchFamily="34" charset="0"/>
              <a:buChar char="•"/>
            </a:pPr>
            <a:r>
              <a:rPr lang="en-AU" b="0">
                <a:latin typeface="+mn-lt"/>
                <a:ea typeface="Calibri"/>
                <a:cs typeface="Calibri"/>
              </a:rPr>
              <a:t>Read the word syllable by syllable, then as a whole.</a:t>
            </a:r>
          </a:p>
          <a:p>
            <a:pPr marL="171450" indent="-171450">
              <a:buFont typeface="Arial" panose="020B0604020202020204" pitchFamily="34" charset="0"/>
              <a:buChar char="•"/>
            </a:pPr>
            <a:r>
              <a:rPr lang="en-AU" b="0">
                <a:latin typeface="+mn-lt"/>
                <a:ea typeface="Calibri"/>
                <a:cs typeface="Calibri"/>
              </a:rPr>
              <a:t>Tell students that they could remember that </a:t>
            </a:r>
            <a:r>
              <a:rPr lang="en-AU" b="1" err="1">
                <a:latin typeface="+mn-lt"/>
                <a:ea typeface="Calibri"/>
                <a:cs typeface="Calibri"/>
              </a:rPr>
              <a:t>ie</a:t>
            </a:r>
            <a:r>
              <a:rPr lang="en-AU" b="0">
                <a:latin typeface="+mn-lt"/>
                <a:ea typeface="Calibri"/>
                <a:cs typeface="Calibri"/>
              </a:rPr>
              <a:t> says /ī/ at the end of </a:t>
            </a:r>
            <a:r>
              <a:rPr lang="en-AU" b="1">
                <a:latin typeface="+mn-lt"/>
                <a:ea typeface="Calibri"/>
                <a:cs typeface="Calibri"/>
              </a:rPr>
              <a:t>magpie</a:t>
            </a:r>
            <a:r>
              <a:rPr lang="en-AU" b="0">
                <a:latin typeface="+mn-lt"/>
                <a:ea typeface="Calibri"/>
                <a:cs typeface="Calibri"/>
              </a:rPr>
              <a:t> because they know</a:t>
            </a:r>
            <a:r>
              <a:rPr lang="en-AU" b="1">
                <a:latin typeface="+mn-lt"/>
                <a:ea typeface="Calibri"/>
                <a:cs typeface="Calibri"/>
              </a:rPr>
              <a:t> </a:t>
            </a:r>
            <a:r>
              <a:rPr lang="en-AU" b="1" err="1">
                <a:latin typeface="+mn-lt"/>
                <a:ea typeface="Calibri"/>
                <a:cs typeface="Calibri"/>
              </a:rPr>
              <a:t>ie</a:t>
            </a:r>
            <a:r>
              <a:rPr lang="en-AU" b="1">
                <a:latin typeface="+mn-lt"/>
                <a:ea typeface="Calibri"/>
                <a:cs typeface="Calibri"/>
              </a:rPr>
              <a:t> </a:t>
            </a:r>
            <a:r>
              <a:rPr lang="en-AU" b="0">
                <a:latin typeface="+mn-lt"/>
                <a:ea typeface="Calibri"/>
                <a:cs typeface="Calibri"/>
              </a:rPr>
              <a:t>says /ī/ in </a:t>
            </a:r>
            <a:r>
              <a:rPr lang="en-AU" b="1">
                <a:latin typeface="+mn-lt"/>
                <a:ea typeface="Calibri"/>
                <a:cs typeface="Calibri"/>
              </a:rPr>
              <a:t>pie*</a:t>
            </a:r>
            <a:r>
              <a:rPr lang="en-AU" b="0">
                <a:latin typeface="+mn-lt"/>
                <a:ea typeface="Calibri"/>
                <a:cs typeface="Calibri"/>
              </a:rPr>
              <a:t>.</a:t>
            </a:r>
          </a:p>
          <a:p>
            <a:pPr marL="171450" indent="-171450">
              <a:buFont typeface="Arial" panose="020B0604020202020204" pitchFamily="34" charset="0"/>
              <a:buChar char="•"/>
            </a:pPr>
            <a:endParaRPr lang="en-AU" b="0">
              <a:latin typeface="+mn-lt"/>
              <a:ea typeface="Calibri"/>
              <a:cs typeface="Calibri"/>
            </a:endParaRPr>
          </a:p>
          <a:p>
            <a:pPr marL="0" indent="0">
              <a:buFont typeface="Arial" panose="020B0604020202020204" pitchFamily="34" charset="0"/>
              <a:buNone/>
            </a:pPr>
            <a:r>
              <a:rPr lang="en-AU" b="0">
                <a:latin typeface="+mn-lt"/>
                <a:ea typeface="Calibri"/>
                <a:cs typeface="Calibri"/>
              </a:rPr>
              <a:t>*You may choose to briefly explain the etymology of the word </a:t>
            </a:r>
            <a:r>
              <a:rPr lang="en-AU" b="1">
                <a:latin typeface="+mn-lt"/>
                <a:ea typeface="Calibri"/>
                <a:cs typeface="Calibri"/>
              </a:rPr>
              <a:t>magpie</a:t>
            </a:r>
            <a:r>
              <a:rPr lang="en-AU" b="0">
                <a:latin typeface="+mn-lt"/>
                <a:ea typeface="Calibri"/>
                <a:cs typeface="Calibri"/>
              </a:rPr>
              <a:t> to students:</a:t>
            </a:r>
          </a:p>
          <a:p>
            <a:pPr marL="171450" indent="-171450">
              <a:buFont typeface="Arial" panose="020B0604020202020204" pitchFamily="34" charset="0"/>
              <a:buChar char="•"/>
            </a:pPr>
            <a:r>
              <a:rPr lang="en-AU" b="1">
                <a:latin typeface="+mn-lt"/>
                <a:ea typeface="Calibri"/>
                <a:cs typeface="Calibri"/>
              </a:rPr>
              <a:t>Pie</a:t>
            </a:r>
            <a:r>
              <a:rPr lang="en-AU" b="0">
                <a:latin typeface="+mn-lt"/>
                <a:ea typeface="Calibri"/>
                <a:cs typeface="Calibri"/>
              </a:rPr>
              <a:t> is the old English word for </a:t>
            </a:r>
            <a:r>
              <a:rPr lang="en-AU" b="1">
                <a:latin typeface="+mn-lt"/>
                <a:ea typeface="Calibri"/>
                <a:cs typeface="Calibri"/>
              </a:rPr>
              <a:t>magpie</a:t>
            </a:r>
            <a:r>
              <a:rPr lang="en-AU" b="0">
                <a:latin typeface="+mn-lt"/>
                <a:ea typeface="Calibri"/>
                <a:cs typeface="Calibri"/>
              </a:rPr>
              <a:t>.</a:t>
            </a:r>
          </a:p>
          <a:p>
            <a:pPr marL="171450" indent="-171450">
              <a:buFont typeface="Arial" panose="020B0604020202020204" pitchFamily="34" charset="0"/>
              <a:buChar char="•"/>
            </a:pPr>
            <a:r>
              <a:rPr lang="en-AU" b="0">
                <a:latin typeface="+mn-lt"/>
                <a:ea typeface="Calibri"/>
                <a:cs typeface="Calibri"/>
              </a:rPr>
              <a:t>The ‘</a:t>
            </a:r>
            <a:r>
              <a:rPr lang="en-AU" b="1">
                <a:latin typeface="+mn-lt"/>
                <a:ea typeface="Calibri"/>
                <a:cs typeface="Calibri"/>
              </a:rPr>
              <a:t>mag</a:t>
            </a:r>
            <a:r>
              <a:rPr lang="en-AU" b="0">
                <a:latin typeface="+mn-lt"/>
                <a:ea typeface="Calibri"/>
                <a:cs typeface="Calibri"/>
              </a:rPr>
              <a:t>’ in </a:t>
            </a:r>
            <a:r>
              <a:rPr lang="en-AU" b="1">
                <a:latin typeface="+mn-lt"/>
                <a:ea typeface="Calibri"/>
                <a:cs typeface="Calibri"/>
              </a:rPr>
              <a:t>magpie </a:t>
            </a:r>
            <a:r>
              <a:rPr lang="en-AU" b="0">
                <a:latin typeface="+mn-lt"/>
                <a:ea typeface="Calibri"/>
                <a:cs typeface="Calibri"/>
              </a:rPr>
              <a:t>comes from a short version of the name Margaret.</a:t>
            </a:r>
          </a:p>
          <a:p>
            <a:pPr marL="171450" indent="-171450">
              <a:buFont typeface="Arial" panose="020B0604020202020204" pitchFamily="34" charset="0"/>
              <a:buChar char="•"/>
            </a:pPr>
            <a:r>
              <a:rPr lang="en-AU" b="0">
                <a:latin typeface="+mn-lt"/>
                <a:ea typeface="Calibri"/>
                <a:cs typeface="Calibri"/>
              </a:rPr>
              <a:t>‘</a:t>
            </a:r>
            <a:r>
              <a:rPr lang="en-AU" b="1">
                <a:latin typeface="+mn-lt"/>
                <a:ea typeface="Calibri"/>
                <a:cs typeface="Calibri"/>
              </a:rPr>
              <a:t>mag</a:t>
            </a:r>
            <a:r>
              <a:rPr lang="en-AU" b="0">
                <a:latin typeface="+mn-lt"/>
                <a:ea typeface="Calibri"/>
                <a:cs typeface="Calibri"/>
              </a:rPr>
              <a:t>’ was added to </a:t>
            </a:r>
            <a:r>
              <a:rPr lang="en-AU" b="1">
                <a:latin typeface="+mn-lt"/>
                <a:ea typeface="Calibri"/>
                <a:cs typeface="Calibri"/>
              </a:rPr>
              <a:t>pie</a:t>
            </a:r>
            <a:r>
              <a:rPr lang="en-AU" b="0">
                <a:latin typeface="+mn-lt"/>
                <a:ea typeface="Calibri"/>
                <a:cs typeface="Calibri"/>
              </a:rPr>
              <a:t> and became the new name for the bird as Margaret was thought to be the name of a chatty person and magpies make many sounds as though they are chatting. </a:t>
            </a:r>
            <a:r>
              <a:rPr lang="en-AU" b="1">
                <a:latin typeface="+mn-lt"/>
                <a:ea typeface="Calibri"/>
                <a:cs typeface="Calibri"/>
              </a:rPr>
              <a:t> </a:t>
            </a:r>
          </a:p>
          <a:p>
            <a:pPr marL="171450" indent="-171450">
              <a:buFont typeface="Arial" panose="020B0604020202020204" pitchFamily="34" charset="0"/>
              <a:buChar char="•"/>
            </a:pPr>
            <a:endParaRPr lang="en-AU" b="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a:extLst>
              <a:ext uri="{FF2B5EF4-FFF2-40B4-BE49-F238E27FC236}">
                <a16:creationId xmlns:a16="http://schemas.microsoft.com/office/drawing/2014/main" id="{4D2A48C0-F025-B5DF-A514-32D4800D64F2}"/>
              </a:ext>
            </a:extLst>
          </p:cNvPr>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513389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Ask: </a:t>
            </a:r>
            <a:r>
              <a:rPr lang="en-US" i="1">
                <a:latin typeface="+mn-lt"/>
              </a:rPr>
              <a:t>Which sound will you say for </a:t>
            </a:r>
            <a:r>
              <a:rPr lang="en-US" b="1" i="1" err="1">
                <a:latin typeface="+mn-lt"/>
              </a:rPr>
              <a:t>ie</a:t>
            </a:r>
            <a:r>
              <a:rPr lang="en-US" i="1">
                <a:latin typeface="+mn-lt"/>
              </a:rPr>
              <a:t> at the end of a short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Students respond: </a:t>
            </a:r>
            <a:r>
              <a:rPr lang="en-US" b="0" i="1">
                <a:latin typeface="+mn-lt"/>
              </a:rPr>
              <a:t>/</a:t>
            </a:r>
            <a:r>
              <a:rPr lang="en-US" b="0" i="1">
                <a:latin typeface="+mn-lt"/>
                <a:cs typeface="Arial" panose="020B0604020202020204" pitchFamily="34" charset="0"/>
              </a:rPr>
              <a:t>ī/.</a:t>
            </a:r>
            <a:endParaRPr lang="en-AU"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Have students participate in saying each letter–sound correspondence then blending these sounds to read the word.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1559586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Prompt students to re-read the first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For the new word, ask: </a:t>
            </a:r>
            <a:r>
              <a:rPr lang="en-US" i="1">
                <a:latin typeface="+mn-lt"/>
              </a:rPr>
              <a:t>Which sound will you say for </a:t>
            </a:r>
            <a:r>
              <a:rPr lang="en-US" b="1" i="1" err="1">
                <a:latin typeface="+mn-lt"/>
              </a:rPr>
              <a:t>ie</a:t>
            </a:r>
            <a:r>
              <a:rPr lang="en-US" i="1">
                <a:latin typeface="+mn-lt"/>
              </a:rPr>
              <a:t> in the middle of a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Students respond</a:t>
            </a:r>
            <a:r>
              <a:rPr lang="en-US" i="0">
                <a:latin typeface="+mn-lt"/>
              </a:rPr>
              <a:t>:</a:t>
            </a:r>
            <a:r>
              <a:rPr lang="en-US" i="1">
                <a:latin typeface="+mn-lt"/>
              </a:rPr>
              <a:t> </a:t>
            </a:r>
            <a:r>
              <a:rPr lang="en-US" b="0" i="1">
                <a:latin typeface="+mn-lt"/>
              </a:rPr>
              <a:t>/</a:t>
            </a:r>
            <a:r>
              <a:rPr lang="en-US" b="0" i="1">
                <a:latin typeface="+mn-lt"/>
                <a:cs typeface="Arial" panose="020B0604020202020204" pitchFamily="34" charset="0"/>
              </a:rPr>
              <a:t>ē/.</a:t>
            </a:r>
            <a:endParaRPr lang="en-AU"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1820164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latin typeface="+mn-lt"/>
              </a:rPr>
              <a:t>Prompt students to re-read the first two words.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latin typeface="Aptos" panose="020B0004020202020204" pitchFamily="34" charset="0"/>
            </a:endParaRPr>
          </a:p>
          <a:p>
            <a:r>
              <a:rPr lang="en-US" b="0">
                <a:latin typeface="+mn-lt"/>
              </a:rPr>
              <a:t>Say: </a:t>
            </a:r>
          </a:p>
          <a:p>
            <a:pPr marL="171450" indent="-171450">
              <a:buFont typeface="Arial" panose="020B0604020202020204" pitchFamily="34" charset="0"/>
              <a:buChar char="•"/>
            </a:pPr>
            <a:r>
              <a:rPr lang="en-US" b="0" i="1">
                <a:latin typeface="+mn-lt"/>
              </a:rPr>
              <a:t>Now let's look at a two-syllable word with the </a:t>
            </a:r>
            <a:r>
              <a:rPr lang="en-US" b="1" i="1" err="1">
                <a:latin typeface="+mn-lt"/>
              </a:rPr>
              <a:t>ie</a:t>
            </a:r>
            <a:r>
              <a:rPr lang="en-US" b="1" i="1">
                <a:latin typeface="+mn-lt"/>
              </a:rPr>
              <a:t> </a:t>
            </a:r>
            <a:r>
              <a:rPr lang="en-US" b="0" i="1">
                <a:latin typeface="+mn-lt"/>
              </a:rPr>
              <a:t>vowel digraph.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latin typeface="+mn-lt"/>
              </a:rPr>
              <a:t>Which</a:t>
            </a:r>
            <a:r>
              <a:rPr lang="en-US" i="1">
                <a:latin typeface="+mn-lt"/>
              </a:rPr>
              <a:t> sound will you say for </a:t>
            </a:r>
            <a:r>
              <a:rPr lang="en-US" b="1" i="1" err="1">
                <a:latin typeface="+mn-lt"/>
              </a:rPr>
              <a:t>ie</a:t>
            </a:r>
            <a:r>
              <a:rPr lang="en-US" i="1">
                <a:latin typeface="+mn-lt"/>
              </a:rPr>
              <a:t> in the middle of a word?</a:t>
            </a:r>
          </a:p>
          <a:p>
            <a:pPr marL="171450" indent="-171450">
              <a:buFont typeface="Arial" panose="020B0604020202020204" pitchFamily="34" charset="0"/>
              <a:buChar char="•"/>
            </a:pPr>
            <a:endParaRPr lang="en-US" b="0" i="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a:t>
            </a:r>
          </a:p>
          <a:p>
            <a:pPr marL="171450" indent="-171450">
              <a:buFont typeface="Arial" panose="020B0604020202020204" pitchFamily="34" charset="0"/>
              <a:buChar char="•"/>
            </a:pPr>
            <a:r>
              <a:rPr lang="en-US"/>
              <a:t>saying the sounds in and reading the first syllable, </a:t>
            </a:r>
            <a:r>
              <a:rPr lang="en-US" b="1"/>
              <a:t>be</a:t>
            </a:r>
            <a:endParaRPr lang="en-US" b="1">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sounds in and reading the second syllable, </a:t>
            </a:r>
            <a:r>
              <a:rPr lang="en-US" b="1" err="1"/>
              <a:t>lieve</a:t>
            </a:r>
            <a:endParaRPr lang="en-US" b="0">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reading the whole word, </a:t>
            </a:r>
            <a:r>
              <a:rPr lang="en-US" b="1"/>
              <a:t>believe</a:t>
            </a:r>
            <a:r>
              <a:rPr lang="en-US" b="0"/>
              <a:t>.</a:t>
            </a:r>
            <a:endParaRPr lang="en-US" b="0">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0">
                <a:ea typeface="Calibri"/>
                <a:cs typeface="Calibri"/>
              </a:rPr>
              <a:t>Note: You may support your students by covering the relevant parts of the word while they read each syllable.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1003061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mn-lt"/>
                <a:ea typeface="Aptos" panose="020B0004020202020204" pitchFamily="34" charset="0"/>
                <a:cs typeface="Aptos" panose="020B0004020202020204" pitchFamily="34" charset="0"/>
              </a:rPr>
              <a:t>Review</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Say the review sounds while students write the corresponding letters on their mini-whiteboard.</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Include the following sounds:</a:t>
            </a:r>
            <a:endParaRPr lang="en-AU" sz="1200">
              <a:effectLst/>
              <a:latin typeface="+mn-lt"/>
              <a:ea typeface="Aptos" panose="020B0004020202020204" pitchFamily="34" charset="0"/>
              <a:cs typeface="Aptos" panose="020B0004020202020204" pitchFamily="34" charset="0"/>
            </a:endParaRPr>
          </a:p>
          <a:p>
            <a:pPr marL="171450" lvl="0" indent="-171450">
              <a:buFont typeface="Arial" panose="020B0604020202020204" pitchFamily="34" charset="0"/>
              <a:buChar char="•"/>
            </a:pPr>
            <a:r>
              <a:rPr lang="en-AU" sz="1200" u="none" kern="100">
                <a:effectLst/>
                <a:latin typeface="Aptos" panose="020B0004020202020204" pitchFamily="34" charset="0"/>
                <a:ea typeface="Aptos" panose="020B0004020202020204" pitchFamily="34" charset="0"/>
                <a:cs typeface="Times New Roman" panose="02020603050405020304" pitchFamily="18" charset="0"/>
              </a:rPr>
              <a:t>long spelling for /j/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bridge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u="none" kern="100">
                <a:effectLst/>
                <a:latin typeface="Aptos" panose="020B0004020202020204" pitchFamily="34" charset="0"/>
                <a:ea typeface="Aptos" panose="020B0004020202020204" pitchFamily="34" charset="0"/>
                <a:cs typeface="Times New Roman" panose="02020603050405020304" pitchFamily="18" charset="0"/>
              </a:rPr>
              <a:t>long spelling for /</a:t>
            </a:r>
            <a:r>
              <a:rPr lang="en-AU" sz="1200" u="none" kern="100" err="1">
                <a:effectLst/>
                <a:latin typeface="Aptos" panose="020B0004020202020204" pitchFamily="34" charset="0"/>
                <a:ea typeface="Aptos" panose="020B0004020202020204" pitchFamily="34" charset="0"/>
                <a:cs typeface="Times New Roman" panose="02020603050405020304" pitchFamily="18" charset="0"/>
              </a:rPr>
              <a:t>ch</a:t>
            </a:r>
            <a:r>
              <a:rPr lang="en-AU" sz="1200" u="none" kern="100">
                <a:effectLst/>
                <a:latin typeface="Aptos" panose="020B0004020202020204" pitchFamily="34" charset="0"/>
                <a:ea typeface="Aptos" panose="020B0004020202020204" pitchFamily="34" charset="0"/>
                <a:cs typeface="Times New Roman" panose="02020603050405020304" pitchFamily="18" charset="0"/>
              </a:rPr>
              <a:t>/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ditch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/f/ as in </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phone</a:t>
            </a:r>
            <a:endParaRPr lang="en-AU" sz="1200" b="0" u="none" kern="100">
              <a:effectLst/>
              <a:latin typeface="Aptos" panose="020B0004020202020204" pitchFamily="34" charset="0"/>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u="none" kern="100">
                <a:effectLst/>
                <a:latin typeface="Aptos" panose="020B0004020202020204" pitchFamily="34" charset="0"/>
                <a:ea typeface="Aptos" panose="020B0004020202020204" pitchFamily="34" charset="0"/>
                <a:cs typeface="Times New Roman" panose="02020603050405020304" pitchFamily="18" charset="0"/>
              </a:rPr>
              <a:t>the digraph for /n/ as in</a:t>
            </a:r>
            <a:r>
              <a:rPr lang="en-AU" sz="1200" b="1" u="none" kern="100">
                <a:effectLst/>
                <a:latin typeface="Aptos" panose="020B0004020202020204" pitchFamily="34" charset="0"/>
                <a:ea typeface="Aptos" panose="020B0004020202020204" pitchFamily="34" charset="0"/>
                <a:cs typeface="Times New Roman" panose="02020603050405020304" pitchFamily="18" charset="0"/>
              </a:rPr>
              <a:t> knee</a:t>
            </a:r>
            <a:r>
              <a:rPr lang="en-AU" sz="1200" b="0" u="none" kern="100">
                <a:effectLst/>
                <a:latin typeface="Aptos" panose="020B0004020202020204" pitchFamily="34" charset="0"/>
                <a:ea typeface="Aptos" panose="020B0004020202020204" pitchFamily="34" charset="0"/>
                <a:cs typeface="Times New Roman" panose="02020603050405020304" pitchFamily="18" charset="0"/>
              </a:rPr>
              <a:t>.</a:t>
            </a:r>
            <a:endParaRPr lang="en-US" sz="1200" b="1" u="none">
              <a:effectLst/>
              <a:latin typeface="+mn-lt"/>
              <a:ea typeface="Aptos" panose="020B0004020202020204" pitchFamily="34" charset="0"/>
              <a:cs typeface="Aptos" panose="020B00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1">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 </a:t>
            </a:r>
            <a:endParaRPr lang="en-US" sz="1200" b="1">
              <a:effectLst/>
              <a:latin typeface="+mn-lt"/>
              <a:ea typeface="Aptos" panose="020B0004020202020204" pitchFamily="34" charset="0"/>
              <a:cs typeface="Aptos" panose="020B0004020202020204" pitchFamily="34" charset="0"/>
            </a:endParaRPr>
          </a:p>
          <a:p>
            <a:r>
              <a:rPr lang="en-US" sz="1200" b="1">
                <a:effectLst/>
                <a:latin typeface="+mn-lt"/>
                <a:ea typeface="Aptos" panose="020B0004020202020204" pitchFamily="34" charset="0"/>
                <a:cs typeface="Aptos" panose="020B0004020202020204" pitchFamily="34" charset="0"/>
              </a:rPr>
              <a:t>Provide corrective feedback as needed: </a:t>
            </a:r>
            <a:endParaRPr lang="en-AU" sz="1200">
              <a:effectLst/>
              <a:latin typeface="+mn-lt"/>
              <a:ea typeface="Aptos" panose="020B0004020202020204" pitchFamily="34" charset="0"/>
              <a:cs typeface="Aptos" panose="020B0004020202020204" pitchFamily="34" charset="0"/>
            </a:endParaRPr>
          </a:p>
          <a:p>
            <a:r>
              <a:rPr lang="en-US" sz="1200">
                <a:effectLst/>
                <a:latin typeface="+mn-lt"/>
                <a:ea typeface="Aptos" panose="020B0004020202020204" pitchFamily="34" charset="0"/>
                <a:cs typeface="Aptos" panose="020B0004020202020204" pitchFamily="34" charset="0"/>
              </a:rPr>
              <a:t>If any students are unable to write the corresponding letters or write the letters incorrectly, provide corrective feedback and modelling.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0804605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34691-519B-FC9C-13DC-E325C7907FC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E10CAF-9C58-BDB3-D661-6F988E1893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5EC2DC-A651-E42D-24BE-EE9BC171BC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Provide as much support for students as needed.</a:t>
            </a:r>
            <a:endParaRPr lang="en-AU">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Prompt students to re-read the first three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For the new word, ask: </a:t>
            </a:r>
            <a:r>
              <a:rPr lang="en-US" i="1">
                <a:latin typeface="+mn-lt"/>
              </a:rPr>
              <a:t>Which sound will you say for </a:t>
            </a:r>
            <a:r>
              <a:rPr lang="en-US" b="1" i="1" err="1">
                <a:latin typeface="+mn-lt"/>
              </a:rPr>
              <a:t>ie</a:t>
            </a:r>
            <a:r>
              <a:rPr lang="en-US" i="1">
                <a:latin typeface="+mn-lt"/>
              </a:rPr>
              <a:t> at the end of a short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Students respond</a:t>
            </a:r>
            <a:r>
              <a:rPr lang="en-US" i="0">
                <a:latin typeface="+mn-lt"/>
              </a:rPr>
              <a:t>:</a:t>
            </a:r>
            <a:r>
              <a:rPr lang="en-US" i="1">
                <a:latin typeface="+mn-lt"/>
              </a:rPr>
              <a:t> </a:t>
            </a:r>
            <a:r>
              <a:rPr lang="en-US" b="0" i="1">
                <a:latin typeface="+mn-lt"/>
              </a:rPr>
              <a:t>/</a:t>
            </a:r>
            <a:r>
              <a:rPr lang="en-US" b="0" i="1">
                <a:latin typeface="+mn-lt"/>
                <a:cs typeface="Arial" panose="020B0604020202020204" pitchFamily="34" charset="0"/>
              </a:rPr>
              <a:t>ī/.</a:t>
            </a:r>
            <a:endParaRPr lang="en-AU" i="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To read the new word, students participate in saying each letter–sound correspondence then blending these sounds to read the word.</a:t>
            </a:r>
          </a:p>
        </p:txBody>
      </p:sp>
      <p:sp>
        <p:nvSpPr>
          <p:cNvPr id="4" name="Slide Number Placeholder 3">
            <a:extLst>
              <a:ext uri="{FF2B5EF4-FFF2-40B4-BE49-F238E27FC236}">
                <a16:creationId xmlns:a16="http://schemas.microsoft.com/office/drawing/2014/main" id="{CD7BBC1B-E485-FC8A-0117-C687ADE2666E}"/>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7620936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42CB9-A11A-6C6F-34F3-55E7D95117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3632FF5-1EEF-F559-866A-675FBDDE4C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2DABBD-966F-B153-1F6B-14546916EF5F}"/>
              </a:ext>
            </a:extLst>
          </p:cNvPr>
          <p:cNvSpPr>
            <a:spLocks noGrp="1"/>
          </p:cNvSpPr>
          <p:nvPr>
            <p:ph type="body" idx="1"/>
          </p:nvPr>
        </p:nvSpPr>
        <p:spPr/>
        <p:txBody>
          <a:bodyPr/>
          <a:lstStyle/>
          <a:p>
            <a:r>
              <a:rPr lang="en-US" b="1" dirty="0">
                <a:latin typeface="+mn-lt"/>
              </a:rPr>
              <a:t>I do, We do</a:t>
            </a:r>
          </a:p>
          <a:p>
            <a:endParaRPr lang="en-US" dirty="0">
              <a:latin typeface="+mn-lt"/>
            </a:endParaRPr>
          </a:p>
          <a:p>
            <a:r>
              <a:rPr lang="en-US" dirty="0">
                <a:latin typeface="+mn-lt"/>
              </a:rPr>
              <a:t>Note: </a:t>
            </a:r>
          </a:p>
          <a:p>
            <a:pPr marL="171450" indent="-171450">
              <a:buFont typeface="Arial" panose="020B0604020202020204" pitchFamily="34" charset="0"/>
              <a:buChar char="•"/>
            </a:pPr>
            <a:r>
              <a:rPr lang="en-US" dirty="0">
                <a:latin typeface="+mn-lt"/>
              </a:rPr>
              <a:t>This slide introduces the </a:t>
            </a:r>
            <a:r>
              <a:rPr lang="en-US" b="1" dirty="0">
                <a:latin typeface="+mn-lt"/>
              </a:rPr>
              <a:t>-</a:t>
            </a:r>
            <a:r>
              <a:rPr lang="en-US" b="1" dirty="0" err="1">
                <a:latin typeface="+mn-lt"/>
              </a:rPr>
              <a:t>ie</a:t>
            </a:r>
            <a:r>
              <a:rPr lang="en-US" dirty="0">
                <a:latin typeface="+mn-lt"/>
              </a:rPr>
              <a:t> suffix. </a:t>
            </a:r>
          </a:p>
          <a:p>
            <a:pPr marL="171450" indent="-171450">
              <a:buFont typeface="Arial" panose="020B0604020202020204" pitchFamily="34" charset="0"/>
              <a:buChar char="•"/>
            </a:pPr>
            <a:r>
              <a:rPr lang="en-US" dirty="0">
                <a:latin typeface="+mn-lt"/>
              </a:rPr>
              <a:t>This brief introduction is included in this lesson to explain why students will come across a group of words where </a:t>
            </a:r>
            <a:r>
              <a:rPr lang="en-US" b="1" dirty="0" err="1">
                <a:latin typeface="+mn-lt"/>
              </a:rPr>
              <a:t>ie</a:t>
            </a:r>
            <a:r>
              <a:rPr lang="en-US" dirty="0">
                <a:latin typeface="+mn-lt"/>
              </a:rPr>
              <a:t> says /ē/ at the end of a word, which doesn’t follow the </a:t>
            </a:r>
            <a:r>
              <a:rPr lang="en-US" b="1" dirty="0" err="1">
                <a:latin typeface="+mn-lt"/>
              </a:rPr>
              <a:t>ie</a:t>
            </a:r>
            <a:r>
              <a:rPr lang="en-US" dirty="0">
                <a:latin typeface="+mn-lt"/>
              </a:rPr>
              <a:t> spelling </a:t>
            </a:r>
            <a:r>
              <a:rPr lang="en-US" dirty="0" err="1">
                <a:latin typeface="+mn-lt"/>
              </a:rPr>
              <a:t>generalisation</a:t>
            </a:r>
            <a:r>
              <a:rPr lang="en-US" dirty="0">
                <a:latin typeface="+mn-lt"/>
              </a:rPr>
              <a:t>.</a:t>
            </a:r>
            <a:r>
              <a:rPr lang="en-US" b="0" dirty="0">
                <a:latin typeface="+mn-lt"/>
              </a:rPr>
              <a:t> </a:t>
            </a:r>
            <a:endParaRPr lang="en-US" b="1" dirty="0">
              <a:latin typeface="+mn-lt"/>
            </a:endParaRPr>
          </a:p>
          <a:p>
            <a:pPr marL="171450" indent="-171450">
              <a:buFont typeface="Arial" panose="020B0604020202020204" pitchFamily="34" charset="0"/>
              <a:buChar char="•"/>
            </a:pPr>
            <a:endParaRPr lang="en-US" dirty="0">
              <a:latin typeface="+mn-lt"/>
            </a:endParaRPr>
          </a:p>
          <a:p>
            <a:pPr marL="0" indent="0">
              <a:buFont typeface="Arial" panose="020B0604020202020204" pitchFamily="34" charset="0"/>
              <a:buNone/>
            </a:pPr>
            <a:r>
              <a:rPr lang="en-US" dirty="0">
                <a:latin typeface="+mn-lt"/>
              </a:rPr>
              <a:t>Explain to students that </a:t>
            </a:r>
            <a:r>
              <a:rPr lang="en-US" b="1" dirty="0" err="1">
                <a:latin typeface="+mn-lt"/>
              </a:rPr>
              <a:t>ie</a:t>
            </a:r>
            <a:r>
              <a:rPr lang="en-US" dirty="0">
                <a:latin typeface="+mn-lt"/>
              </a:rPr>
              <a:t> can be both a spelling </a:t>
            </a:r>
            <a:r>
              <a:rPr lang="en-US" i="1" dirty="0">
                <a:latin typeface="+mn-lt"/>
              </a:rPr>
              <a:t>and</a:t>
            </a:r>
            <a:r>
              <a:rPr lang="en-US" dirty="0">
                <a:latin typeface="+mn-lt"/>
              </a:rPr>
              <a:t> a suffix. Say:</a:t>
            </a:r>
          </a:p>
          <a:p>
            <a:pPr marL="171450" indent="-171450">
              <a:buFont typeface="Arial" panose="020B0604020202020204" pitchFamily="34" charset="0"/>
              <a:buChar char="•"/>
            </a:pPr>
            <a:r>
              <a:rPr lang="en-US" i="1" dirty="0">
                <a:latin typeface="+mn-lt"/>
              </a:rPr>
              <a:t>We have looked at lots of words that use the </a:t>
            </a:r>
            <a:r>
              <a:rPr lang="en-US" b="1" i="1" dirty="0" err="1">
                <a:latin typeface="+mn-lt"/>
              </a:rPr>
              <a:t>ie</a:t>
            </a:r>
            <a:r>
              <a:rPr lang="en-US" i="1" dirty="0">
                <a:latin typeface="+mn-lt"/>
              </a:rPr>
              <a:t> digraph as part of their spelling.</a:t>
            </a:r>
          </a:p>
          <a:p>
            <a:pPr marL="171450" indent="-171450">
              <a:buFont typeface="Arial" panose="020B0604020202020204" pitchFamily="34" charset="0"/>
              <a:buChar char="•"/>
            </a:pPr>
            <a:r>
              <a:rPr lang="en-US" i="1" dirty="0">
                <a:latin typeface="+mn-lt"/>
              </a:rPr>
              <a:t>In those words, </a:t>
            </a:r>
            <a:r>
              <a:rPr lang="en-US" b="1" i="1" dirty="0" err="1">
                <a:latin typeface="+mn-lt"/>
              </a:rPr>
              <a:t>ie</a:t>
            </a:r>
            <a:r>
              <a:rPr lang="en-US" i="1" dirty="0">
                <a:latin typeface="+mn-lt"/>
              </a:rPr>
              <a:t> says /ī/ or /ē/ and most of them follow our spelling </a:t>
            </a:r>
            <a:r>
              <a:rPr lang="en-US" i="1" dirty="0" err="1">
                <a:latin typeface="+mn-lt"/>
              </a:rPr>
              <a:t>generalisation</a:t>
            </a:r>
            <a:r>
              <a:rPr lang="en-US" i="1" dirty="0">
                <a:latin typeface="+mn-lt"/>
              </a:rPr>
              <a:t> explained by the phrase, ‘</a:t>
            </a:r>
            <a:r>
              <a:rPr lang="en-US" b="1" i="1" dirty="0">
                <a:latin typeface="+mn-lt"/>
              </a:rPr>
              <a:t>The pie thief</a:t>
            </a:r>
            <a:r>
              <a:rPr lang="en-US" b="0" i="1" dirty="0">
                <a:latin typeface="+mn-lt"/>
              </a:rPr>
              <a:t>’.</a:t>
            </a:r>
          </a:p>
          <a:p>
            <a:pPr marL="171450" indent="-171450">
              <a:buFont typeface="Arial" panose="020B0604020202020204" pitchFamily="34" charset="0"/>
              <a:buChar char="•"/>
            </a:pPr>
            <a:r>
              <a:rPr lang="en-US" b="0" i="1" dirty="0">
                <a:latin typeface="+mn-lt"/>
              </a:rPr>
              <a:t>However,</a:t>
            </a:r>
            <a:r>
              <a:rPr lang="en-US" b="1" i="1" dirty="0">
                <a:latin typeface="+mn-lt"/>
              </a:rPr>
              <a:t> </a:t>
            </a:r>
            <a:r>
              <a:rPr lang="en-US" b="1" i="1" dirty="0" err="1">
                <a:latin typeface="+mn-lt"/>
              </a:rPr>
              <a:t>ie</a:t>
            </a:r>
            <a:r>
              <a:rPr lang="en-US" b="1" i="1" dirty="0">
                <a:latin typeface="+mn-lt"/>
              </a:rPr>
              <a:t> </a:t>
            </a:r>
            <a:r>
              <a:rPr lang="en-US" b="0" i="1" dirty="0">
                <a:latin typeface="+mn-lt"/>
              </a:rPr>
              <a:t>can also be a suffix.</a:t>
            </a:r>
          </a:p>
          <a:p>
            <a:pPr marL="171450" indent="-171450">
              <a:buFont typeface="Arial" panose="020B0604020202020204" pitchFamily="34" charset="0"/>
              <a:buChar char="•"/>
            </a:pPr>
            <a:endParaRPr lang="en-US" b="0" i="1" dirty="0">
              <a:latin typeface="+mn-lt"/>
            </a:endParaRPr>
          </a:p>
          <a:p>
            <a:pPr marL="0" indent="0">
              <a:buFont typeface="Arial" panose="020B0604020202020204" pitchFamily="34" charset="0"/>
              <a:buNone/>
            </a:pPr>
            <a:r>
              <a:rPr lang="en-US" b="0" i="0" dirty="0">
                <a:latin typeface="+mn-lt"/>
              </a:rPr>
              <a:t>Introduce </a:t>
            </a:r>
            <a:r>
              <a:rPr lang="en-US" b="1" i="0" dirty="0" err="1">
                <a:latin typeface="+mn-lt"/>
              </a:rPr>
              <a:t>ie</a:t>
            </a:r>
            <a:r>
              <a:rPr lang="en-US" b="0" i="0" dirty="0">
                <a:latin typeface="+mn-lt"/>
              </a:rPr>
              <a:t> as a suffix. Say: </a:t>
            </a:r>
          </a:p>
          <a:p>
            <a:pPr marL="171450" indent="-171450">
              <a:buFont typeface="Arial" panose="020B0604020202020204" pitchFamily="34" charset="0"/>
              <a:buChar char="•"/>
            </a:pPr>
            <a:r>
              <a:rPr lang="en-US" b="0" i="1" dirty="0">
                <a:latin typeface="+mn-lt"/>
              </a:rPr>
              <a:t>The</a:t>
            </a:r>
            <a:r>
              <a:rPr lang="en-US" b="1" i="1" dirty="0">
                <a:latin typeface="+mn-lt"/>
              </a:rPr>
              <a:t> -</a:t>
            </a:r>
            <a:r>
              <a:rPr lang="en-US" b="1" i="1" dirty="0" err="1">
                <a:latin typeface="+mn-lt"/>
              </a:rPr>
              <a:t>ie</a:t>
            </a:r>
            <a:r>
              <a:rPr lang="en-US" b="1" i="1" dirty="0">
                <a:latin typeface="+mn-lt"/>
              </a:rPr>
              <a:t> </a:t>
            </a:r>
            <a:r>
              <a:rPr lang="en-US" b="0" i="1" dirty="0">
                <a:latin typeface="+mn-lt"/>
              </a:rPr>
              <a:t>suffix can:</a:t>
            </a:r>
          </a:p>
          <a:p>
            <a:pPr marL="628650" lvl="1" indent="-171450">
              <a:buFont typeface="Arial" panose="020B0604020202020204" pitchFamily="34" charset="0"/>
              <a:buChar char="•"/>
            </a:pPr>
            <a:r>
              <a:rPr lang="en-US" b="0" i="1" dirty="0">
                <a:latin typeface="+mn-lt"/>
              </a:rPr>
              <a:t>mean small or cute</a:t>
            </a:r>
          </a:p>
          <a:p>
            <a:pPr marL="628650" lvl="1" indent="-171450">
              <a:buFont typeface="Arial" panose="020B0604020202020204" pitchFamily="34" charset="0"/>
              <a:buChar char="•"/>
            </a:pPr>
            <a:r>
              <a:rPr lang="en-US" b="0" i="1" dirty="0">
                <a:latin typeface="+mn-lt"/>
              </a:rPr>
              <a:t>be used to shorten words and make nicknames or slang words, especially in Australian English.</a:t>
            </a:r>
          </a:p>
          <a:p>
            <a:pPr marL="171450" indent="-171450">
              <a:buFont typeface="Arial" panose="020B0604020202020204" pitchFamily="34" charset="0"/>
              <a:buChar char="•"/>
            </a:pPr>
            <a:r>
              <a:rPr lang="en-US" b="0" i="1" dirty="0">
                <a:latin typeface="+mn-lt"/>
              </a:rPr>
              <a:t>The</a:t>
            </a:r>
            <a:r>
              <a:rPr lang="en-US" b="1" i="1" dirty="0">
                <a:latin typeface="+mn-lt"/>
              </a:rPr>
              <a:t> -</a:t>
            </a:r>
            <a:r>
              <a:rPr lang="en-US" b="1" i="1" dirty="0" err="1">
                <a:latin typeface="+mn-lt"/>
              </a:rPr>
              <a:t>ie</a:t>
            </a:r>
            <a:r>
              <a:rPr lang="en-US" b="1" i="1" dirty="0">
                <a:latin typeface="+mn-lt"/>
              </a:rPr>
              <a:t> </a:t>
            </a:r>
            <a:r>
              <a:rPr lang="en-US" b="0" i="1" dirty="0">
                <a:latin typeface="+mn-lt"/>
              </a:rPr>
              <a:t>suffix always says /ē/ and is always at the end of a word because it is a suffix.</a:t>
            </a:r>
          </a:p>
          <a:p>
            <a:pPr marL="171450" indent="-171450">
              <a:buFont typeface="Arial" panose="020B0604020202020204" pitchFamily="34" charset="0"/>
              <a:buChar char="•"/>
            </a:pPr>
            <a:r>
              <a:rPr lang="en-US" b="0" i="1" dirty="0">
                <a:latin typeface="+mn-lt"/>
              </a:rPr>
              <a:t>This is why quite a few words end in </a:t>
            </a:r>
            <a:r>
              <a:rPr lang="en-US" b="1" i="1" dirty="0" err="1">
                <a:latin typeface="+mn-lt"/>
              </a:rPr>
              <a:t>ie</a:t>
            </a:r>
            <a:r>
              <a:rPr lang="en-US" b="0" i="1" dirty="0">
                <a:latin typeface="+mn-lt"/>
              </a:rPr>
              <a:t> and the sound /ē/.</a:t>
            </a:r>
          </a:p>
          <a:p>
            <a:pPr marL="171450" indent="-171450">
              <a:buFont typeface="Arial" panose="020B0604020202020204" pitchFamily="34" charset="0"/>
              <a:buChar char="•"/>
            </a:pPr>
            <a:r>
              <a:rPr lang="en-US" b="0" i="1" dirty="0">
                <a:latin typeface="+mn-lt"/>
              </a:rPr>
              <a:t>When you read these words, it is important to think about the meaning that the </a:t>
            </a:r>
            <a:r>
              <a:rPr lang="en-US" b="1" i="1" dirty="0">
                <a:latin typeface="+mn-lt"/>
              </a:rPr>
              <a:t>-</a:t>
            </a:r>
            <a:r>
              <a:rPr lang="en-US" b="1" i="1" dirty="0" err="1">
                <a:latin typeface="+mn-lt"/>
              </a:rPr>
              <a:t>ie</a:t>
            </a:r>
            <a:r>
              <a:rPr lang="en-US" b="0" i="1" dirty="0">
                <a:latin typeface="+mn-lt"/>
              </a:rPr>
              <a:t> suffix adds to these words, not just the sound. </a:t>
            </a:r>
          </a:p>
          <a:p>
            <a:pPr marL="171450" indent="-171450">
              <a:buFont typeface="Arial" panose="020B0604020202020204" pitchFamily="34" charset="0"/>
              <a:buChar char="•"/>
            </a:pPr>
            <a:endParaRPr lang="en-US" b="0" dirty="0">
              <a:latin typeface="+mn-lt"/>
            </a:endParaRPr>
          </a:p>
          <a:p>
            <a:pPr marL="0" indent="0">
              <a:buFont typeface="Arial" panose="020B0604020202020204" pitchFamily="34" charset="0"/>
              <a:buNone/>
            </a:pPr>
            <a:r>
              <a:rPr lang="en-US" dirty="0">
                <a:latin typeface="+mn-lt"/>
              </a:rPr>
              <a:t>Read through the words in the first column on the slide, then have students join in reading the second column of words. </a:t>
            </a:r>
            <a:r>
              <a:rPr lang="en-US" dirty="0" err="1">
                <a:latin typeface="+mn-lt"/>
              </a:rPr>
              <a:t>Emphasise</a:t>
            </a:r>
            <a:r>
              <a:rPr lang="en-US" dirty="0">
                <a:latin typeface="+mn-lt"/>
              </a:rPr>
              <a:t>:</a:t>
            </a:r>
          </a:p>
          <a:p>
            <a:pPr marL="171450" indent="-171450">
              <a:buFont typeface="Arial" panose="020B0604020202020204" pitchFamily="34" charset="0"/>
              <a:buChar char="•"/>
            </a:pPr>
            <a:r>
              <a:rPr lang="en-US" dirty="0">
                <a:latin typeface="+mn-lt"/>
              </a:rPr>
              <a:t>the </a:t>
            </a:r>
            <a:r>
              <a:rPr lang="en-US" b="1" dirty="0">
                <a:latin typeface="+mn-lt"/>
              </a:rPr>
              <a:t>-</a:t>
            </a:r>
            <a:r>
              <a:rPr lang="en-US" b="1" dirty="0" err="1">
                <a:latin typeface="+mn-lt"/>
              </a:rPr>
              <a:t>ie</a:t>
            </a:r>
            <a:r>
              <a:rPr lang="en-US" dirty="0">
                <a:latin typeface="+mn-lt"/>
              </a:rPr>
              <a:t> suffix saying /ē/ at the end of the words</a:t>
            </a:r>
          </a:p>
          <a:p>
            <a:pPr marL="171450" indent="-171450">
              <a:buFont typeface="Arial" panose="020B0604020202020204" pitchFamily="34" charset="0"/>
              <a:buChar char="•"/>
            </a:pPr>
            <a:r>
              <a:rPr lang="en-US" dirty="0">
                <a:latin typeface="+mn-lt"/>
              </a:rPr>
              <a:t>the meaning of the word with the -</a:t>
            </a:r>
            <a:r>
              <a:rPr lang="en-US" b="1" dirty="0" err="1">
                <a:latin typeface="+mn-lt"/>
              </a:rPr>
              <a:t>ie</a:t>
            </a:r>
            <a:r>
              <a:rPr lang="en-US" dirty="0">
                <a:latin typeface="+mn-lt"/>
              </a:rPr>
              <a:t> suffix.*</a:t>
            </a:r>
          </a:p>
          <a:p>
            <a:pPr marL="171450" indent="-171450">
              <a:buFont typeface="Arial" panose="020B0604020202020204" pitchFamily="34" charset="0"/>
              <a:buChar char="•"/>
            </a:pPr>
            <a:endParaRPr lang="en-US" dirty="0">
              <a:latin typeface="+mn-lt"/>
            </a:endParaRPr>
          </a:p>
          <a:p>
            <a:pPr marL="0" indent="0">
              <a:buFont typeface="Arial" panose="020B0604020202020204" pitchFamily="34" charset="0"/>
              <a:buNone/>
            </a:pPr>
            <a:r>
              <a:rPr lang="en-US" dirty="0">
                <a:latin typeface="+mn-lt"/>
              </a:rPr>
              <a:t>Word meanings:</a:t>
            </a:r>
          </a:p>
          <a:p>
            <a:pPr marL="0" indent="0">
              <a:buFont typeface="Arial" panose="020B0604020202020204" pitchFamily="34" charset="0"/>
              <a:buNone/>
            </a:pPr>
            <a:r>
              <a:rPr lang="en-US" b="1" dirty="0">
                <a:latin typeface="+mn-lt"/>
              </a:rPr>
              <a:t>brekkie</a:t>
            </a:r>
            <a:r>
              <a:rPr lang="en-US" b="0" dirty="0">
                <a:latin typeface="+mn-lt"/>
              </a:rPr>
              <a:t>:</a:t>
            </a:r>
            <a:r>
              <a:rPr lang="en-US" b="1" dirty="0">
                <a:latin typeface="+mn-lt"/>
              </a:rPr>
              <a:t> </a:t>
            </a:r>
            <a:r>
              <a:rPr lang="en-US" dirty="0">
                <a:latin typeface="+mn-lt"/>
              </a:rPr>
              <a:t>a short way to say breakfast</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mn-lt"/>
              </a:rPr>
              <a:t>chewie</a:t>
            </a:r>
            <a:r>
              <a:rPr lang="en-US" dirty="0">
                <a:latin typeface="+mn-lt"/>
              </a:rPr>
              <a:t>: a short way to say chewing gum</a:t>
            </a:r>
            <a:endParaRPr lang="en-US"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mn-lt"/>
              </a:rPr>
              <a:t>doggie</a:t>
            </a:r>
            <a:r>
              <a:rPr lang="en-US" dirty="0">
                <a:latin typeface="+mn-lt"/>
              </a:rPr>
              <a:t>: a cute way to talk about a dog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err="1">
                <a:latin typeface="+mn-lt"/>
              </a:rPr>
              <a:t>tradie</a:t>
            </a:r>
            <a:r>
              <a:rPr lang="en-US" dirty="0">
                <a:latin typeface="+mn-lt"/>
              </a:rPr>
              <a:t>: a short way to talk about a tradesperson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mn-lt"/>
              </a:rPr>
              <a:t>veggie</a:t>
            </a:r>
            <a:r>
              <a:rPr lang="en-US" dirty="0">
                <a:latin typeface="+mn-lt"/>
              </a:rPr>
              <a:t>: a short way to say vegetable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mn-lt"/>
              </a:rPr>
              <a:t>sweetie</a:t>
            </a:r>
            <a:r>
              <a:rPr lang="en-US" dirty="0">
                <a:latin typeface="+mn-lt"/>
              </a:rPr>
              <a:t>: a nickname often used for kids by their families</a:t>
            </a:r>
          </a:p>
          <a:p>
            <a:pPr marL="0" indent="0">
              <a:buFont typeface="Arial" panose="020B0604020202020204" pitchFamily="34" charset="0"/>
              <a:buNone/>
            </a:pPr>
            <a:endParaRPr lang="en-US" dirty="0">
              <a:latin typeface="+mn-lt"/>
            </a:endParaRPr>
          </a:p>
          <a:p>
            <a:pPr marL="0" indent="0">
              <a:buFont typeface="Arial" panose="020B0604020202020204" pitchFamily="34" charset="0"/>
              <a:buNone/>
            </a:pPr>
            <a:endParaRPr lang="en-US" dirty="0">
              <a:latin typeface="+mn-lt"/>
            </a:endParaRPr>
          </a:p>
          <a:p>
            <a:pPr marL="628650" lvl="1" indent="-171450">
              <a:buFont typeface="Arial" panose="020B0604020202020204" pitchFamily="34" charset="0"/>
              <a:buChar char="•"/>
            </a:pPr>
            <a:endParaRPr lang="en-US" dirty="0">
              <a:latin typeface="+mn-lt"/>
            </a:endParaRPr>
          </a:p>
          <a:p>
            <a:pPr marL="628650" lvl="1" indent="-171450">
              <a:buFont typeface="Arial" panose="020B0604020202020204" pitchFamily="34" charset="0"/>
              <a:buChar char="•"/>
            </a:pPr>
            <a:endParaRPr lang="en-US" dirty="0">
              <a:latin typeface="+mn-lt"/>
            </a:endParaRPr>
          </a:p>
          <a:p>
            <a:pPr marL="628650" lvl="1" indent="-171450">
              <a:buFont typeface="Arial" panose="020B0604020202020204" pitchFamily="34" charset="0"/>
              <a:buChar char="•"/>
            </a:pPr>
            <a:endParaRPr lang="en-US" dirty="0">
              <a:latin typeface="+mn-lt"/>
            </a:endParaRPr>
          </a:p>
        </p:txBody>
      </p:sp>
      <p:sp>
        <p:nvSpPr>
          <p:cNvPr id="4" name="Slide Number Placeholder 3">
            <a:extLst>
              <a:ext uri="{FF2B5EF4-FFF2-40B4-BE49-F238E27FC236}">
                <a16:creationId xmlns:a16="http://schemas.microsoft.com/office/drawing/2014/main" id="{4196CDC5-F8B8-AC15-C721-7D70CF375691}"/>
              </a:ext>
            </a:extLst>
          </p:cNvPr>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537458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I do</a:t>
            </a:r>
          </a:p>
          <a:p>
            <a:endParaRPr lang="en-US" sz="1200" kern="1200">
              <a:effectLst/>
              <a:latin typeface="+mn-lt"/>
              <a:ea typeface="Times New Roman" panose="02020603050405020304" pitchFamily="18" charset="0"/>
            </a:endParaRPr>
          </a:p>
          <a:p>
            <a:r>
              <a:rPr lang="en-US" sz="1200" kern="120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US"/>
          </a:p>
          <a:p>
            <a:pPr marL="172800" lvl="0" indent="-172800">
              <a:lnSpc>
                <a:spcPct val="106000"/>
              </a:lnSpc>
              <a:spcAft>
                <a:spcPts val="800"/>
              </a:spcAft>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you are going to spell. </a:t>
            </a:r>
            <a:endParaRPr lang="en-AU" sz="1200">
              <a:effectLst/>
              <a:latin typeface="+mn-lt"/>
              <a:ea typeface="Calibri" panose="020F0502020204030204" pitchFamily="34" charset="0"/>
              <a:cs typeface="Times New Roman" panose="02020603050405020304" pitchFamily="18" charset="0"/>
            </a:endParaRPr>
          </a:p>
          <a:p>
            <a:pPr marL="172720" indent="-172720">
              <a:buFont typeface="+mj-lt"/>
              <a:buAutoNum type="arabicPeriod"/>
            </a:pPr>
            <a:r>
              <a:rPr lang="en-US" sz="1200" kern="1200">
                <a:effectLst/>
                <a:latin typeface="+mn-lt"/>
                <a:ea typeface="Times New Roman" panose="02020603050405020304" pitchFamily="18" charset="0"/>
              </a:rPr>
              <a:t>Use the word in a sentence for context, for example: </a:t>
            </a:r>
            <a:r>
              <a:rPr lang="en-US" sz="1200" b="1" i="0" kern="1200">
                <a:effectLst/>
                <a:latin typeface="+mn-lt"/>
                <a:ea typeface="Times New Roman" panose="02020603050405020304" pitchFamily="18" charset="0"/>
              </a:rPr>
              <a:t>Tuesday is the only day we can order our lunch.</a:t>
            </a:r>
            <a:endParaRPr lang="en-US" sz="1200" b="1" i="0" kern="1200">
              <a:effectLst/>
              <a:latin typeface="+mn-lt"/>
              <a:ea typeface="Times New Roman" panose="02020603050405020304" pitchFamily="18" charset="0"/>
              <a:cs typeface="Calibri"/>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four sounds in the word: </a:t>
            </a:r>
            <a:r>
              <a:rPr lang="en-AU" sz="1200" b="1">
                <a:effectLst/>
                <a:latin typeface="+mn-lt"/>
                <a:ea typeface="Times New Roman" panose="02020603050405020304" pitchFamily="18" charset="0"/>
                <a:cs typeface="Calibri" panose="020F0502020204030204" pitchFamily="34" charset="0"/>
              </a:rPr>
              <a:t>o/n/l/y</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On the class whiteboard, draw four short horizontal lines.</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corresponding letter/s on each sound line. </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letter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 </a:t>
            </a:r>
            <a:r>
              <a:rPr lang="en-AU" sz="1200" b="1">
                <a:effectLst/>
                <a:latin typeface="+mn-lt"/>
                <a:ea typeface="Times New Roman" panose="02020603050405020304" pitchFamily="18" charset="0"/>
                <a:cs typeface="Calibri" panose="020F0502020204030204" pitchFamily="34" charset="0"/>
              </a:rPr>
              <a:t>only </a:t>
            </a:r>
            <a:r>
              <a:rPr lang="en-AU" sz="1200" b="0">
                <a:effectLst/>
                <a:latin typeface="+mn-lt"/>
                <a:ea typeface="Times New Roman" panose="02020603050405020304" pitchFamily="18" charset="0"/>
                <a:cs typeface="Calibri" panose="020F0502020204030204" pitchFamily="34" charset="0"/>
              </a:rPr>
              <a:t>making its long sound in a closed syllable.</a:t>
            </a:r>
          </a:p>
          <a:p>
            <a:pPr marL="172800" lvl="0" indent="-172800">
              <a:lnSpc>
                <a:spcPct val="106000"/>
              </a:lnSpc>
              <a:buFont typeface="+mj-lt"/>
              <a:buAutoNum type="arabicPeriod"/>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o-n-l-y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only</a:t>
            </a:r>
            <a:r>
              <a:rPr lang="en-AU" sz="1200" kern="0">
                <a:effectLst/>
                <a:latin typeface="+mn-lt"/>
                <a:ea typeface="Times New Roman" panose="02020603050405020304" pitchFamily="18" charset="0"/>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31753586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Tx/>
              <a:buNone/>
              <a:tabLst/>
              <a:defRPr/>
            </a:pPr>
            <a:r>
              <a:rPr lang="en-US" sz="1200" b="1">
                <a:latin typeface="+mn-lt"/>
              </a:rPr>
              <a:t>We do</a:t>
            </a:r>
          </a:p>
          <a:p>
            <a:pPr>
              <a:lnSpc>
                <a:spcPct val="106000"/>
              </a:lnSpc>
              <a:spcAft>
                <a:spcPts val="800"/>
              </a:spcAft>
            </a:pPr>
            <a:endParaRPr lang="en-AU" sz="120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Tell students the word they are going to spell.</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Say the four sounds in the word: </a:t>
            </a:r>
            <a:r>
              <a:rPr lang="en-AU" sz="1200" b="1">
                <a:effectLst/>
                <a:latin typeface="+mn-lt"/>
                <a:ea typeface="Times New Roman" panose="02020603050405020304" pitchFamily="18" charset="0"/>
                <a:cs typeface="Calibri" panose="020F0502020204030204" pitchFamily="34" charset="0"/>
              </a:rPr>
              <a:t>o/n/l/y</a:t>
            </a:r>
            <a:r>
              <a:rPr lang="en-AU" sz="1200" b="0">
                <a:effectLst/>
                <a:latin typeface="+mn-lt"/>
                <a:ea typeface="Times New Roman" panose="02020603050405020304" pitchFamily="18" charset="0"/>
                <a:cs typeface="Calibri" panose="020F0502020204030204" pitchFamily="34" charset="0"/>
              </a:rPr>
              <a:t>.</a:t>
            </a: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Draw four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Write the letters on the sound lines.</a:t>
            </a:r>
            <a:endParaRPr lang="en-AU" sz="120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a:effectLst/>
                <a:latin typeface="+mn-lt"/>
                <a:ea typeface="Times New Roman" panose="02020603050405020304" pitchFamily="18" charset="0"/>
                <a:cs typeface="Calibri" panose="020F0502020204030204" pitchFamily="34" charset="0"/>
              </a:rPr>
              <a:t>Circle the irregular part of the word, in this case the </a:t>
            </a:r>
            <a:r>
              <a:rPr lang="en-AU" sz="1200" b="1">
                <a:effectLst/>
                <a:latin typeface="+mn-lt"/>
                <a:ea typeface="Times New Roman" panose="02020603050405020304" pitchFamily="18" charset="0"/>
                <a:cs typeface="Calibri" panose="020F0502020204030204" pitchFamily="34" charset="0"/>
              </a:rPr>
              <a:t>o</a:t>
            </a:r>
            <a:r>
              <a:rPr lang="en-AU" sz="1200">
                <a:effectLst/>
                <a:latin typeface="+mn-lt"/>
                <a:ea typeface="Times New Roman" panose="02020603050405020304" pitchFamily="18" charset="0"/>
                <a:cs typeface="Calibri" panose="020F0502020204030204" pitchFamily="34" charset="0"/>
              </a:rPr>
              <a:t> </a:t>
            </a:r>
            <a:r>
              <a:rPr lang="en-AU" sz="1200" b="0">
                <a:effectLst/>
                <a:latin typeface="+mn-lt"/>
                <a:ea typeface="Times New Roman" panose="02020603050405020304" pitchFamily="18" charset="0"/>
                <a:cs typeface="Calibri" panose="020F0502020204030204" pitchFamily="34" charset="0"/>
              </a:rPr>
              <a:t>in </a:t>
            </a:r>
            <a:r>
              <a:rPr lang="en-AU" sz="1200" b="1">
                <a:effectLst/>
                <a:latin typeface="+mn-lt"/>
                <a:ea typeface="Times New Roman" panose="02020603050405020304" pitchFamily="18" charset="0"/>
                <a:cs typeface="Calibri" panose="020F0502020204030204" pitchFamily="34" charset="0"/>
              </a:rPr>
              <a:t>only</a:t>
            </a:r>
            <a:r>
              <a:rPr lang="en-AU" sz="1200" b="0">
                <a:effectLst/>
                <a:latin typeface="+mn-lt"/>
                <a:ea typeface="Times New Roman" panose="02020603050405020304" pitchFamily="18" charset="0"/>
                <a:cs typeface="Calibri" panose="020F0502020204030204" pitchFamily="34" charset="0"/>
              </a:rPr>
              <a:t>.</a:t>
            </a: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kern="0">
                <a:effectLst/>
                <a:latin typeface="+mn-lt"/>
                <a:ea typeface="Times New Roman" panose="02020603050405020304" pitchFamily="18" charset="0"/>
              </a:rPr>
              <a:t>Spell the word orally, for example: </a:t>
            </a:r>
            <a:r>
              <a:rPr lang="en-AU" sz="1200" b="1" i="1" kern="0">
                <a:effectLst/>
                <a:latin typeface="+mn-lt"/>
                <a:ea typeface="Times New Roman" panose="02020603050405020304" pitchFamily="18" charset="0"/>
              </a:rPr>
              <a:t>o-n-l-y</a:t>
            </a:r>
            <a:r>
              <a:rPr lang="en-AU" sz="1200" i="1" kern="0">
                <a:effectLst/>
                <a:latin typeface="+mn-lt"/>
                <a:ea typeface="Times New Roman" panose="02020603050405020304" pitchFamily="18" charset="0"/>
              </a:rPr>
              <a:t> spells </a:t>
            </a:r>
            <a:r>
              <a:rPr lang="en-AU" sz="1200" b="1" i="1" kern="0">
                <a:effectLst/>
                <a:latin typeface="+mn-lt"/>
                <a:ea typeface="Times New Roman" panose="02020603050405020304" pitchFamily="18" charset="0"/>
              </a:rPr>
              <a:t>only</a:t>
            </a:r>
            <a:r>
              <a:rPr lang="en-AU" sz="1200" kern="0">
                <a:effectLst/>
                <a:latin typeface="+mn-lt"/>
                <a:ea typeface="Times New Roman" panose="02020603050405020304" pitchFamily="18" charset="0"/>
              </a:rPr>
              <a:t>.</a:t>
            </a:r>
          </a:p>
          <a:p>
            <a:pPr marL="172800" lvl="0" indent="-172800">
              <a:lnSpc>
                <a:spcPct val="106000"/>
              </a:lnSpc>
              <a:buFont typeface="+mj-lt"/>
              <a:buAutoNum type="arabicPeriod"/>
            </a:pPr>
            <a:endParaRPr lang="en-AU" i="1">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1337332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I do</a:t>
            </a:r>
          </a:p>
          <a:p>
            <a:endParaRPr lang="en-US">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Demonstrate reading the sentences. </a:t>
            </a:r>
          </a:p>
          <a:p>
            <a:pPr>
              <a:lnSpc>
                <a:spcPct val="107000"/>
              </a:lnSpc>
              <a:spcAft>
                <a:spcPts val="800"/>
              </a:spcAft>
              <a:tabLst>
                <a:tab pos="5731510" algn="r"/>
              </a:tabLst>
            </a:pPr>
            <a:endParaRPr lang="en-AU" sz="120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As you do so: </a:t>
            </a:r>
            <a:endParaRPr lang="en-AU" sz="1200">
              <a:effectLst/>
              <a:latin typeface="+mn-lt"/>
              <a:ea typeface="Aptos" panose="020B0004020202020204" pitchFamily="34" charset="0"/>
              <a:cs typeface="Times New Roman" panose="02020603050405020304" pitchFamily="18" charset="0"/>
            </a:endParaRP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a:solidFill>
                  <a:schemeClr val="tx1"/>
                </a:solidFill>
                <a:latin typeface="+mn-lt"/>
                <a:ea typeface="+mn-ea"/>
                <a:cs typeface="+mn-cs"/>
              </a:rPr>
              <a:t>read previously taught irregular words fluently</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words where </a:t>
            </a:r>
            <a:r>
              <a:rPr lang="en-US" sz="1200" b="1" kern="1200" err="1">
                <a:solidFill>
                  <a:schemeClr val="tx1"/>
                </a:solidFill>
                <a:latin typeface="+mn-lt"/>
                <a:ea typeface="+mn-ea"/>
                <a:cs typeface="+mn-cs"/>
              </a:rPr>
              <a:t>ie</a:t>
            </a:r>
            <a:r>
              <a:rPr lang="en-US" sz="1200" b="1" kern="1200">
                <a:solidFill>
                  <a:schemeClr val="tx1"/>
                </a:solidFill>
                <a:latin typeface="+mn-lt"/>
                <a:ea typeface="+mn-ea"/>
                <a:cs typeface="+mn-cs"/>
              </a:rPr>
              <a:t> </a:t>
            </a:r>
            <a:r>
              <a:rPr lang="en-US" sz="1200" b="0" kern="1200">
                <a:solidFill>
                  <a:schemeClr val="tx1"/>
                </a:solidFill>
                <a:latin typeface="+mn-lt"/>
                <a:ea typeface="+mn-ea"/>
                <a:cs typeface="+mn-cs"/>
              </a:rPr>
              <a:t>follows the</a:t>
            </a:r>
            <a:r>
              <a:rPr lang="en-US" sz="1200" b="1" kern="1200">
                <a:solidFill>
                  <a:schemeClr val="tx1"/>
                </a:solidFill>
                <a:latin typeface="+mn-lt"/>
                <a:ea typeface="+mn-ea"/>
                <a:cs typeface="+mn-cs"/>
              </a:rPr>
              <a:t> </a:t>
            </a:r>
            <a:r>
              <a:rPr lang="en-US" sz="1200" b="0" kern="1200">
                <a:solidFill>
                  <a:schemeClr val="tx1"/>
                </a:solidFill>
                <a:latin typeface="+mn-lt"/>
                <a:ea typeface="+mn-ea"/>
                <a:cs typeface="+mn-cs"/>
              </a:rPr>
              <a:t>spelling </a:t>
            </a:r>
            <a:r>
              <a:rPr lang="en-US" sz="1200" b="0" kern="1200" err="1">
                <a:solidFill>
                  <a:schemeClr val="tx1"/>
                </a:solidFill>
                <a:latin typeface="+mn-lt"/>
                <a:ea typeface="+mn-ea"/>
                <a:cs typeface="+mn-cs"/>
              </a:rPr>
              <a:t>generalisation</a:t>
            </a:r>
            <a:endParaRPr lang="en-US" sz="1200" b="0" kern="1200">
              <a:solidFill>
                <a:schemeClr val="tx1"/>
              </a:solidFill>
              <a:latin typeface="+mn-lt"/>
              <a:ea typeface="+mn-ea"/>
              <a:cs typeface="+mn-cs"/>
            </a:endParaRPr>
          </a:p>
          <a:p>
            <a:pPr marL="628650" marR="0" lvl="1"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tell students that the </a:t>
            </a:r>
            <a:r>
              <a:rPr lang="en-US" sz="1200" b="1" kern="1200" err="1">
                <a:solidFill>
                  <a:schemeClr val="tx1"/>
                </a:solidFill>
                <a:latin typeface="+mn-lt"/>
                <a:ea typeface="+mn-ea"/>
                <a:cs typeface="+mn-cs"/>
              </a:rPr>
              <a:t>ie</a:t>
            </a:r>
            <a:r>
              <a:rPr lang="en-US" sz="1200" b="0" kern="1200">
                <a:solidFill>
                  <a:schemeClr val="tx1"/>
                </a:solidFill>
                <a:latin typeface="+mn-lt"/>
                <a:ea typeface="+mn-ea"/>
                <a:cs typeface="+mn-cs"/>
              </a:rPr>
              <a:t> at the end of </a:t>
            </a:r>
            <a:r>
              <a:rPr lang="en-US" sz="1200" b="1" kern="1200" err="1">
                <a:solidFill>
                  <a:schemeClr val="tx1"/>
                </a:solidFill>
                <a:latin typeface="+mn-lt"/>
                <a:ea typeface="+mn-ea"/>
                <a:cs typeface="+mn-cs"/>
              </a:rPr>
              <a:t>tradie</a:t>
            </a:r>
            <a:r>
              <a:rPr lang="en-US" sz="1200" b="1" kern="1200">
                <a:solidFill>
                  <a:schemeClr val="tx1"/>
                </a:solidFill>
                <a:latin typeface="+mn-lt"/>
                <a:ea typeface="+mn-ea"/>
                <a:cs typeface="+mn-cs"/>
              </a:rPr>
              <a:t> </a:t>
            </a:r>
            <a:r>
              <a:rPr lang="en-US" sz="1200" b="0" kern="1200">
                <a:solidFill>
                  <a:schemeClr val="tx1"/>
                </a:solidFill>
                <a:latin typeface="+mn-lt"/>
                <a:ea typeface="+mn-ea"/>
                <a:cs typeface="+mn-cs"/>
              </a:rPr>
              <a:t>is an </a:t>
            </a:r>
            <a:r>
              <a:rPr lang="en-US" sz="1200" b="1" kern="1200">
                <a:solidFill>
                  <a:schemeClr val="tx1"/>
                </a:solidFill>
                <a:latin typeface="+mn-lt"/>
                <a:ea typeface="+mn-ea"/>
                <a:cs typeface="+mn-cs"/>
              </a:rPr>
              <a:t>-</a:t>
            </a:r>
            <a:r>
              <a:rPr lang="en-US" sz="1200" b="1" kern="1200" err="1">
                <a:solidFill>
                  <a:schemeClr val="tx1"/>
                </a:solidFill>
                <a:latin typeface="+mn-lt"/>
                <a:ea typeface="+mn-ea"/>
                <a:cs typeface="+mn-cs"/>
              </a:rPr>
              <a:t>ie</a:t>
            </a:r>
            <a:r>
              <a:rPr lang="en-US" sz="1200" b="0" kern="1200">
                <a:solidFill>
                  <a:schemeClr val="tx1"/>
                </a:solidFill>
                <a:latin typeface="+mn-lt"/>
                <a:ea typeface="+mn-ea"/>
                <a:cs typeface="+mn-cs"/>
              </a:rPr>
              <a:t> suffix and is a short form of tradesperson</a:t>
            </a:r>
            <a:endParaRPr lang="en-US" sz="1200" b="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tab pos="5731510" algn="r"/>
              </a:tabLst>
              <a:defRPr/>
            </a:pPr>
            <a:r>
              <a:rPr lang="en-US" sz="1200" b="0" kern="1200">
                <a:solidFill>
                  <a:schemeClr val="tx1"/>
                </a:solidFill>
                <a:latin typeface="+mn-lt"/>
                <a:ea typeface="+mn-ea"/>
                <a:cs typeface="+mn-cs"/>
              </a:rPr>
              <a:t>draw students’ attention to </a:t>
            </a:r>
            <a:r>
              <a:rPr lang="en-US" sz="1200" b="1" kern="1200">
                <a:solidFill>
                  <a:schemeClr val="tx1"/>
                </a:solidFill>
                <a:latin typeface="+mn-lt"/>
                <a:ea typeface="+mn-ea"/>
                <a:cs typeface="+mn-cs"/>
              </a:rPr>
              <a:t>o-n-l-y </a:t>
            </a:r>
            <a:r>
              <a:rPr lang="en-US" sz="1200" b="0" kern="1200">
                <a:solidFill>
                  <a:schemeClr val="tx1"/>
                </a:solidFill>
                <a:latin typeface="+mn-lt"/>
                <a:ea typeface="+mn-ea"/>
                <a:cs typeface="+mn-cs"/>
              </a:rPr>
              <a:t>spells </a:t>
            </a:r>
            <a:r>
              <a:rPr lang="en-US" sz="1200" b="1" kern="1200">
                <a:solidFill>
                  <a:schemeClr val="tx1"/>
                </a:solidFill>
                <a:latin typeface="+mn-lt"/>
                <a:ea typeface="+mn-ea"/>
                <a:cs typeface="+mn-cs"/>
              </a:rPr>
              <a:t>only</a:t>
            </a:r>
          </a:p>
          <a:p>
            <a:pPr marL="171450" lvl="0" indent="-171450" algn="l" defTabSz="914400" rtl="0" eaLnBrk="1" latinLnBrk="0" hangingPunct="1">
              <a:lnSpc>
                <a:spcPct val="107000"/>
              </a:lnSpc>
              <a:spcAft>
                <a:spcPts val="800"/>
              </a:spcAft>
              <a:buFont typeface="Arial" panose="020B0604020202020204" pitchFamily="34" charset="0"/>
              <a:buChar char="•"/>
              <a:tabLst>
                <a:tab pos="5731510" algn="r"/>
              </a:tabLst>
            </a:pPr>
            <a:r>
              <a:rPr lang="en-US" sz="1200" b="0" kern="1200" err="1">
                <a:solidFill>
                  <a:schemeClr val="tx1"/>
                </a:solidFill>
                <a:latin typeface="+mn-lt"/>
                <a:ea typeface="+mn-ea"/>
                <a:cs typeface="+mn-cs"/>
              </a:rPr>
              <a:t>emphasise</a:t>
            </a:r>
            <a:r>
              <a:rPr lang="en-US" sz="1200" b="0" kern="1200">
                <a:solidFill>
                  <a:schemeClr val="tx1"/>
                </a:solidFill>
                <a:latin typeface="+mn-lt"/>
                <a:ea typeface="+mn-ea"/>
                <a:cs typeface="+mn-cs"/>
              </a:rPr>
              <a:t> sounding </a:t>
            </a:r>
            <a:r>
              <a:rPr lang="en-US" sz="1200">
                <a:effectLst/>
                <a:latin typeface="+mn-lt"/>
                <a:ea typeface="Aptos" panose="020B0004020202020204" pitchFamily="34" charset="0"/>
                <a:cs typeface="Times New Roman" panose="02020603050405020304" pitchFamily="18" charset="0"/>
              </a:rPr>
              <a:t>out and blending to read the other words as appropriate</a:t>
            </a:r>
            <a:r>
              <a:rPr lang="en-US" sz="1200" b="1">
                <a:effectLst/>
                <a:latin typeface="+mn-lt"/>
                <a:ea typeface="Aptos" panose="020B0004020202020204" pitchFamily="34" charset="0"/>
                <a:cs typeface="Times New Roman" panose="02020603050405020304" pitchFamily="18" charset="0"/>
              </a:rPr>
              <a:t>.</a:t>
            </a:r>
          </a:p>
          <a:p>
            <a:pPr marL="0" lvl="0" indent="0">
              <a:lnSpc>
                <a:spcPct val="107000"/>
              </a:lnSpc>
              <a:spcAft>
                <a:spcPts val="800"/>
              </a:spcAft>
              <a:buFont typeface="Symbol" panose="05050102010706020507" pitchFamily="18" charset="2"/>
              <a:buNone/>
              <a:tabLst>
                <a:tab pos="5731510" algn="r"/>
              </a:tabLst>
            </a:pPr>
            <a:endParaRPr lang="en-US" sz="1200" b="0">
              <a:effectLst/>
              <a:latin typeface="+mn-lt"/>
              <a:cs typeface="Times New Roman" panose="02020603050405020304" pitchFamily="18" charset="0"/>
            </a:endParaRPr>
          </a:p>
          <a:p>
            <a:r>
              <a:rPr lang="en-US">
                <a:latin typeface="+mn-lt"/>
              </a:rPr>
              <a:t>Demonstrate re-reading the sentences with fluency.</a:t>
            </a:r>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18820025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ea typeface="Aptos" panose="020B0004020202020204" pitchFamily="34" charset="0"/>
                <a:cs typeface="Times New Roman" panose="02020603050405020304" pitchFamily="18" charset="0"/>
              </a:rPr>
              <a:t>Students participate in reading the sentences. </a:t>
            </a:r>
            <a:endParaRPr lang="en-AU" sz="120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a:lnSpc>
                <a:spcPct val="107000"/>
              </a:lnSpc>
              <a:spcAft>
                <a:spcPts val="800"/>
              </a:spcAft>
              <a:tabLst>
                <a:tab pos="5731510" algn="r"/>
              </a:tabLst>
            </a:pPr>
            <a:r>
              <a:rPr lang="en-US" sz="1200">
                <a:effectLst/>
                <a:latin typeface="+mn-lt"/>
                <a:ea typeface="Aptos" panose="020B0004020202020204" pitchFamily="34" charset="0"/>
                <a:cs typeface="Times New Roman" panose="02020603050405020304" pitchFamily="18" charset="0"/>
              </a:rPr>
              <a:t>Prompt students to:</a:t>
            </a:r>
            <a:endParaRPr lang="en-AU" sz="120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read previously taught irregular words fluently</a:t>
            </a:r>
          </a:p>
          <a:p>
            <a:pPr marL="172800" lvl="0" indent="-172800">
              <a:lnSpc>
                <a:spcPct val="107000"/>
              </a:lnSpc>
              <a:buFont typeface="Symbol" panose="05050102010706020507" pitchFamily="18" charset="2"/>
              <a:buChar char=""/>
              <a:tabLst>
                <a:tab pos="5731510" algn="r"/>
              </a:tabLst>
            </a:pPr>
            <a:r>
              <a:rPr lang="en-US" sz="1200" b="0" kern="1200">
                <a:solidFill>
                  <a:schemeClr val="tx1"/>
                </a:solidFill>
                <a:latin typeface="+mn-lt"/>
                <a:ea typeface="+mn-ea"/>
                <a:cs typeface="+mn-cs"/>
              </a:rPr>
              <a:t>use the </a:t>
            </a:r>
            <a:r>
              <a:rPr lang="en-US" sz="1200" b="1" kern="1200" err="1">
                <a:solidFill>
                  <a:schemeClr val="tx1"/>
                </a:solidFill>
                <a:latin typeface="+mn-lt"/>
                <a:ea typeface="+mn-ea"/>
                <a:cs typeface="+mn-cs"/>
              </a:rPr>
              <a:t>ie</a:t>
            </a:r>
            <a:r>
              <a:rPr lang="en-US" sz="1200" b="0" kern="1200">
                <a:solidFill>
                  <a:schemeClr val="tx1"/>
                </a:solidFill>
                <a:latin typeface="+mn-lt"/>
                <a:ea typeface="+mn-ea"/>
                <a:cs typeface="+mn-cs"/>
              </a:rPr>
              <a:t> spelling generalization (remind students that the </a:t>
            </a:r>
            <a:r>
              <a:rPr lang="en-US" sz="1200" b="1" kern="1200" err="1">
                <a:solidFill>
                  <a:schemeClr val="tx1"/>
                </a:solidFill>
                <a:latin typeface="+mn-lt"/>
                <a:ea typeface="+mn-ea"/>
                <a:cs typeface="+mn-cs"/>
              </a:rPr>
              <a:t>ie</a:t>
            </a:r>
            <a:r>
              <a:rPr lang="en-US" sz="1200" b="0" kern="1200">
                <a:solidFill>
                  <a:schemeClr val="tx1"/>
                </a:solidFill>
                <a:latin typeface="+mn-lt"/>
                <a:ea typeface="+mn-ea"/>
                <a:cs typeface="+mn-cs"/>
              </a:rPr>
              <a:t> at the end of </a:t>
            </a:r>
            <a:r>
              <a:rPr lang="en-US" sz="1200" b="1" kern="1200">
                <a:solidFill>
                  <a:schemeClr val="tx1"/>
                </a:solidFill>
                <a:latin typeface="+mn-lt"/>
                <a:ea typeface="+mn-ea"/>
                <a:cs typeface="+mn-cs"/>
              </a:rPr>
              <a:t>Cookie </a:t>
            </a:r>
            <a:r>
              <a:rPr lang="en-US" sz="1200" b="0" kern="1200">
                <a:solidFill>
                  <a:schemeClr val="tx1"/>
                </a:solidFill>
                <a:latin typeface="+mn-lt"/>
                <a:ea typeface="+mn-ea"/>
                <a:cs typeface="+mn-cs"/>
              </a:rPr>
              <a:t>is an </a:t>
            </a:r>
            <a:r>
              <a:rPr lang="en-US" sz="1200" b="1" kern="1200">
                <a:solidFill>
                  <a:schemeClr val="tx1"/>
                </a:solidFill>
                <a:latin typeface="+mn-lt"/>
                <a:ea typeface="+mn-ea"/>
                <a:cs typeface="+mn-cs"/>
              </a:rPr>
              <a:t>-</a:t>
            </a:r>
            <a:r>
              <a:rPr lang="en-US" sz="1200" b="1" kern="1200" err="1">
                <a:solidFill>
                  <a:schemeClr val="tx1"/>
                </a:solidFill>
                <a:latin typeface="+mn-lt"/>
                <a:ea typeface="+mn-ea"/>
                <a:cs typeface="+mn-cs"/>
              </a:rPr>
              <a:t>ie</a:t>
            </a:r>
            <a:r>
              <a:rPr lang="en-US" sz="1200" b="0" kern="1200">
                <a:solidFill>
                  <a:schemeClr val="tx1"/>
                </a:solidFill>
                <a:latin typeface="+mn-lt"/>
                <a:ea typeface="+mn-ea"/>
                <a:cs typeface="+mn-cs"/>
              </a:rPr>
              <a:t> suffix used because </a:t>
            </a:r>
            <a:r>
              <a:rPr lang="en-US" sz="1200" b="1" kern="1200">
                <a:solidFill>
                  <a:schemeClr val="tx1"/>
                </a:solidFill>
                <a:latin typeface="+mn-lt"/>
                <a:ea typeface="+mn-ea"/>
                <a:cs typeface="+mn-cs"/>
              </a:rPr>
              <a:t>Cookie </a:t>
            </a:r>
            <a:r>
              <a:rPr lang="en-US" sz="1200" b="0" kern="1200">
                <a:solidFill>
                  <a:schemeClr val="tx1"/>
                </a:solidFill>
                <a:latin typeface="+mn-lt"/>
                <a:ea typeface="+mn-ea"/>
                <a:cs typeface="+mn-cs"/>
              </a:rPr>
              <a:t>is a nickname)</a:t>
            </a:r>
            <a:endParaRPr lang="en-US" sz="1200" b="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US" sz="1200" b="0">
                <a:effectLst/>
                <a:latin typeface="+mn-lt"/>
                <a:ea typeface="Aptos" panose="020B0004020202020204" pitchFamily="34" charset="0"/>
                <a:cs typeface="Times New Roman" panose="02020603050405020304" pitchFamily="18" charset="0"/>
              </a:rPr>
              <a:t>say: </a:t>
            </a:r>
            <a:r>
              <a:rPr lang="en-US" sz="1200" b="1" i="1" kern="1200">
                <a:solidFill>
                  <a:schemeClr val="tx1"/>
                </a:solidFill>
                <a:effectLst/>
                <a:latin typeface="+mn-lt"/>
                <a:ea typeface="+mn-ea"/>
                <a:cs typeface="+mn-cs"/>
              </a:rPr>
              <a:t>o</a:t>
            </a:r>
            <a:r>
              <a:rPr lang="en-US" sz="1200" b="1" i="1" kern="1200">
                <a:solidFill>
                  <a:schemeClr val="tx1"/>
                </a:solidFill>
                <a:latin typeface="+mn-lt"/>
                <a:ea typeface="+mn-ea"/>
                <a:cs typeface="+mn-cs"/>
              </a:rPr>
              <a:t>-n-l-y </a:t>
            </a:r>
            <a:r>
              <a:rPr lang="en-US" sz="1200" b="0" i="1" kern="1200">
                <a:solidFill>
                  <a:schemeClr val="tx1"/>
                </a:solidFill>
                <a:latin typeface="+mn-lt"/>
                <a:ea typeface="+mn-ea"/>
                <a:cs typeface="+mn-cs"/>
              </a:rPr>
              <a:t>spells </a:t>
            </a:r>
            <a:r>
              <a:rPr lang="en-US" sz="1200" b="1" i="1" kern="1200">
                <a:solidFill>
                  <a:schemeClr val="tx1"/>
                </a:solidFill>
                <a:latin typeface="+mn-lt"/>
                <a:ea typeface="+mn-ea"/>
                <a:cs typeface="+mn-cs"/>
              </a:rPr>
              <a:t>only</a:t>
            </a:r>
          </a:p>
          <a:p>
            <a:pPr marL="172800" lvl="0" indent="-172800">
              <a:lnSpc>
                <a:spcPct val="107000"/>
              </a:lnSpc>
              <a:buFont typeface="Symbol" panose="05050102010706020507" pitchFamily="18" charset="2"/>
              <a:buChar char=""/>
              <a:tabLst>
                <a:tab pos="5731510" algn="r"/>
              </a:tabLst>
            </a:pPr>
            <a:r>
              <a:rPr lang="en-US" sz="1200">
                <a:effectLst/>
                <a:latin typeface="+mn-lt"/>
                <a:ea typeface="Aptos" panose="020B0004020202020204" pitchFamily="34" charset="0"/>
                <a:cs typeface="Times New Roman" panose="02020603050405020304" pitchFamily="18" charset="0"/>
              </a:rPr>
              <a:t>sound out and blend to read the other words as needed</a:t>
            </a:r>
            <a:r>
              <a:rPr lang="en-US" sz="1200" b="0">
                <a:effectLst/>
                <a:latin typeface="+mn-lt"/>
                <a:ea typeface="Aptos" panose="020B0004020202020204" pitchFamily="34" charset="0"/>
                <a:cs typeface="Times New Roman" panose="02020603050405020304" pitchFamily="18" charset="0"/>
              </a:rPr>
              <a:t>.</a:t>
            </a:r>
          </a:p>
          <a:p>
            <a:pPr marL="0" indent="0">
              <a:buFont typeface="Arial" panose="020B0604020202020204" pitchFamily="34" charset="0"/>
              <a:buNone/>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Students participate in re-reading the sentences with fluency. </a:t>
            </a:r>
            <a:endParaRPr lang="en-AU" sz="1200">
              <a:latin typeface="+mn-lt"/>
            </a:endParaRPr>
          </a:p>
          <a:p>
            <a:endParaRPr lang="en-AU"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41932153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Sentence dictation</a:t>
            </a:r>
            <a:r>
              <a:rPr lang="en-US" b="0" dirty="0">
                <a:latin typeface="+mn-lt"/>
              </a:rPr>
              <a:t>:</a:t>
            </a:r>
            <a:r>
              <a:rPr lang="en-US" b="1" dirty="0">
                <a:latin typeface="+mn-lt"/>
              </a:rPr>
              <a:t> I could not believe it when that doggie ate my only piece of pie then had a lie down on my porch.</a:t>
            </a:r>
          </a:p>
          <a:p>
            <a:endParaRPr lang="en-US" dirty="0">
              <a:latin typeface="+mn-lt"/>
            </a:endParaRPr>
          </a:p>
          <a:p>
            <a:r>
              <a:rPr lang="en-US" dirty="0">
                <a:latin typeface="+mn-lt"/>
              </a:rPr>
              <a:t>Demonstrate:</a:t>
            </a:r>
          </a:p>
          <a:p>
            <a:pPr marL="171450" indent="-171450">
              <a:buFont typeface="Arial" panose="020B0604020202020204" pitchFamily="34" charset="0"/>
              <a:buChar char="•"/>
            </a:pPr>
            <a:r>
              <a:rPr lang="en-US" dirty="0">
                <a:latin typeface="+mn-lt"/>
              </a:rPr>
              <a:t>saying the sentence aloud</a:t>
            </a:r>
          </a:p>
          <a:p>
            <a:pPr marL="171450" indent="-171450">
              <a:buFont typeface="Arial" panose="020B0604020202020204" pitchFamily="34" charset="0"/>
              <a:buChar char="•"/>
            </a:pPr>
            <a:r>
              <a:rPr lang="en-US" dirty="0">
                <a:latin typeface="+mn-lt"/>
              </a:rPr>
              <a:t>recording the sentence word by word, focusing on words with </a:t>
            </a:r>
            <a:r>
              <a:rPr lang="en-US" b="1" dirty="0" err="1">
                <a:latin typeface="+mn-lt"/>
              </a:rPr>
              <a:t>ie</a:t>
            </a:r>
            <a:r>
              <a:rPr lang="en-US" b="1" dirty="0">
                <a:latin typeface="+mn-lt"/>
              </a:rPr>
              <a:t> </a:t>
            </a:r>
            <a:r>
              <a:rPr lang="en-US" b="0" dirty="0">
                <a:latin typeface="+mn-lt"/>
              </a:rPr>
              <a:t>and known and new irregular words</a:t>
            </a:r>
            <a:endParaRPr lang="en-US" sz="1200" b="0" i="0" kern="1200" dirty="0">
              <a:effectLst/>
              <a:latin typeface="+mn-lt"/>
              <a:ea typeface="+mn-ea"/>
              <a:cs typeface="+mn-cs"/>
            </a:endParaRPr>
          </a:p>
          <a:p>
            <a:pPr marL="171450" indent="-171450">
              <a:buFont typeface="Arial" panose="020B0604020202020204" pitchFamily="34" charset="0"/>
              <a:buChar char="•"/>
            </a:pPr>
            <a:r>
              <a:rPr lang="en-US" sz="1200" b="0" i="0" kern="1200" dirty="0">
                <a:effectLst/>
                <a:latin typeface="+mn-lt"/>
                <a:ea typeface="+mn-ea"/>
                <a:cs typeface="+mn-cs"/>
              </a:rPr>
              <a:t>reminding </a:t>
            </a:r>
            <a:r>
              <a:rPr lang="en-AU" sz="1200" b="0" i="0" kern="1200" dirty="0">
                <a:effectLst/>
                <a:latin typeface="+mn-lt"/>
                <a:ea typeface="Calibri" panose="020F0502020204030204" pitchFamily="34" charset="0"/>
                <a:cs typeface="Calibri" panose="020F0502020204030204" pitchFamily="34" charset="0"/>
              </a:rPr>
              <a:t>students that </a:t>
            </a:r>
            <a:r>
              <a:rPr lang="en-AU" sz="1200" b="1" i="0" kern="1200" dirty="0">
                <a:effectLst/>
                <a:latin typeface="+mn-lt"/>
                <a:ea typeface="Calibri" panose="020F0502020204030204" pitchFamily="34" charset="0"/>
                <a:cs typeface="Calibri" panose="020F0502020204030204" pitchFamily="34" charset="0"/>
              </a:rPr>
              <a:t>doggie </a:t>
            </a:r>
            <a:r>
              <a:rPr lang="en-AU" sz="1200" b="0" i="0" kern="1200" dirty="0">
                <a:effectLst/>
                <a:latin typeface="+mn-lt"/>
                <a:ea typeface="Calibri" panose="020F0502020204030204" pitchFamily="34" charset="0"/>
                <a:cs typeface="Calibri" panose="020F0502020204030204" pitchFamily="34" charset="0"/>
              </a:rPr>
              <a:t>does not follow the spelling generalisation because </a:t>
            </a:r>
            <a:r>
              <a:rPr lang="en-AU" sz="1200" b="1" i="0" kern="1200" dirty="0" err="1">
                <a:effectLst/>
                <a:latin typeface="+mn-lt"/>
                <a:ea typeface="Calibri" panose="020F0502020204030204" pitchFamily="34" charset="0"/>
                <a:cs typeface="Calibri" panose="020F0502020204030204" pitchFamily="34" charset="0"/>
              </a:rPr>
              <a:t>ie</a:t>
            </a:r>
            <a:r>
              <a:rPr lang="en-AU" sz="1200" b="0" i="0" kern="1200" dirty="0">
                <a:effectLst/>
                <a:latin typeface="+mn-lt"/>
                <a:ea typeface="Calibri" panose="020F0502020204030204" pitchFamily="34" charset="0"/>
                <a:cs typeface="Calibri" panose="020F0502020204030204" pitchFamily="34" charset="0"/>
              </a:rPr>
              <a:t> in</a:t>
            </a:r>
            <a:r>
              <a:rPr lang="en-AU" sz="1200" b="1" i="0" kern="1200" dirty="0">
                <a:effectLst/>
                <a:latin typeface="+mn-lt"/>
                <a:ea typeface="Calibri" panose="020F0502020204030204" pitchFamily="34" charset="0"/>
                <a:cs typeface="Calibri" panose="020F0502020204030204" pitchFamily="34" charset="0"/>
              </a:rPr>
              <a:t> doggie</a:t>
            </a:r>
            <a:r>
              <a:rPr lang="en-AU" sz="1200" b="0" i="0" kern="1200" dirty="0">
                <a:effectLst/>
                <a:latin typeface="+mn-lt"/>
                <a:ea typeface="Calibri" panose="020F0502020204030204" pitchFamily="34" charset="0"/>
                <a:cs typeface="Calibri" panose="020F0502020204030204" pitchFamily="34" charset="0"/>
              </a:rPr>
              <a:t> is a suffix</a:t>
            </a:r>
            <a:endParaRPr lang="en-US" b="0" dirty="0">
              <a:latin typeface="+mn-lt"/>
            </a:endParaRPr>
          </a:p>
          <a:p>
            <a:pPr marL="171450" indent="-171450">
              <a:buFont typeface="Arial" panose="020B0604020202020204" pitchFamily="34" charset="0"/>
              <a:buChar char="•"/>
            </a:pPr>
            <a:r>
              <a:rPr lang="en-US" dirty="0">
                <a:latin typeface="+mn-lt"/>
              </a:rPr>
              <a:t>re-reading the whole sentence to check for accuracy or any editing required.</a:t>
            </a:r>
          </a:p>
          <a:p>
            <a:pPr marL="171450" indent="-171450">
              <a:buFont typeface="Arial" panose="020B0604020202020204" pitchFamily="34" charset="0"/>
              <a:buChar char="•"/>
            </a:pPr>
            <a:endParaRPr lang="en-US" dirty="0">
              <a:latin typeface="+mn-lt"/>
            </a:endParaRPr>
          </a:p>
          <a:p>
            <a:pPr marL="0" lvl="0" indent="0">
              <a:lnSpc>
                <a:spcPct val="107000"/>
              </a:lnSpc>
              <a:spcAft>
                <a:spcPts val="800"/>
              </a:spcAft>
              <a:buFont typeface="Symbol" panose="05050102010706020507" pitchFamily="18" charset="2"/>
              <a:buNone/>
              <a:tabLst>
                <a:tab pos="5731510" algn="r"/>
              </a:tabLst>
            </a:pPr>
            <a:r>
              <a:rPr lang="en-US" sz="1200" b="0" dirty="0">
                <a:effectLst/>
                <a:latin typeface="+mn-lt"/>
                <a:cs typeface="Times New Roman" panose="02020603050405020304" pitchFamily="18" charset="0"/>
              </a:rPr>
              <a:t>You may repeat the relevant part of the spelling </a:t>
            </a:r>
            <a:r>
              <a:rPr lang="en-US" sz="1200" b="0" dirty="0" err="1">
                <a:effectLst/>
                <a:latin typeface="+mn-lt"/>
                <a:cs typeface="Times New Roman" panose="02020603050405020304" pitchFamily="18" charset="0"/>
              </a:rPr>
              <a:t>generalisation</a:t>
            </a:r>
            <a:r>
              <a:rPr lang="en-US" sz="1200" b="0" dirty="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AU" sz="1200" i="0" kern="1200" dirty="0">
                <a:effectLst/>
                <a:latin typeface="+mn-lt"/>
                <a:ea typeface="Times New Roman" panose="02020603050405020304" pitchFamily="18" charset="0"/>
              </a:rPr>
              <a:t>/ī</a:t>
            </a:r>
            <a:r>
              <a:rPr lang="en-AU" sz="1200" i="0" kern="1200" dirty="0">
                <a:effectLst/>
                <a:latin typeface="+mn-lt"/>
                <a:ea typeface="Calibri" panose="020F0502020204030204" pitchFamily="34" charset="0"/>
                <a:cs typeface="Calibri" panose="020F0502020204030204" pitchFamily="34" charset="0"/>
              </a:rPr>
              <a:t>/ at the end of short words, as in </a:t>
            </a:r>
            <a:r>
              <a:rPr lang="en-AU" sz="1200" b="1" i="0" kern="1200" dirty="0">
                <a:effectLst/>
                <a:latin typeface="+mn-lt"/>
                <a:ea typeface="Calibri" panose="020F0502020204030204" pitchFamily="34" charset="0"/>
                <a:cs typeface="Calibri" panose="020F0502020204030204" pitchFamily="34" charset="0"/>
              </a:rPr>
              <a:t>pie</a:t>
            </a:r>
            <a:endParaRPr lang="en-AU" sz="1200" b="0" i="0" kern="1200" dirty="0">
              <a:effectLst/>
              <a:latin typeface="+mn-lt"/>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dirty="0" err="1">
                <a:latin typeface="+mn-lt"/>
                <a:ea typeface="Calibri" panose="020F0502020204030204" pitchFamily="34" charset="0"/>
                <a:cs typeface="Arial" panose="020B0604020202020204" pitchFamily="34" charset="0"/>
              </a:rPr>
              <a:t>ie</a:t>
            </a:r>
            <a:r>
              <a:rPr lang="en-US" sz="1200" b="1" i="0" dirty="0">
                <a:latin typeface="+mn-lt"/>
                <a:ea typeface="Calibri" panose="020F0502020204030204" pitchFamily="34" charset="0"/>
                <a:cs typeface="Arial" panose="020B0604020202020204" pitchFamily="34" charset="0"/>
              </a:rPr>
              <a:t> </a:t>
            </a:r>
            <a:r>
              <a:rPr lang="en-US" sz="1200" b="0" i="0" dirty="0">
                <a:latin typeface="+mn-lt"/>
                <a:ea typeface="Calibri" panose="020F0502020204030204" pitchFamily="34" charset="0"/>
                <a:cs typeface="Arial" panose="020B0604020202020204" pitchFamily="34" charset="0"/>
              </a:rPr>
              <a:t>says </a:t>
            </a:r>
            <a:r>
              <a:rPr lang="en-US" sz="1200" b="0" i="0" dirty="0">
                <a:latin typeface="+mn-lt"/>
              </a:rPr>
              <a:t>/</a:t>
            </a:r>
            <a:r>
              <a:rPr lang="en-AU" sz="1200" i="0" kern="1200" dirty="0">
                <a:effectLst/>
                <a:latin typeface="+mn-lt"/>
                <a:ea typeface="Times New Roman" panose="02020603050405020304" pitchFamily="18" charset="0"/>
              </a:rPr>
              <a:t>ē</a:t>
            </a:r>
            <a:r>
              <a:rPr lang="en-US" sz="1200" b="0" i="0" dirty="0">
                <a:latin typeface="+mn-lt"/>
                <a:ea typeface="Calibri" panose="020F0502020204030204" pitchFamily="34" charset="0"/>
                <a:cs typeface="Calibri" panose="020F0502020204030204" pitchFamily="34" charset="0"/>
              </a:rPr>
              <a:t>/</a:t>
            </a:r>
            <a:r>
              <a:rPr lang="en-AU" sz="1200" i="0" kern="1200" dirty="0">
                <a:effectLst/>
                <a:latin typeface="+mn-lt"/>
                <a:ea typeface="Calibri" panose="020F0502020204030204" pitchFamily="34" charset="0"/>
                <a:cs typeface="Calibri" panose="020F0502020204030204" pitchFamily="34" charset="0"/>
              </a:rPr>
              <a:t> in the middle of a word, as in </a:t>
            </a:r>
            <a:r>
              <a:rPr lang="en-AU" sz="1200" b="1" i="0" kern="1200" dirty="0">
                <a:effectLst/>
                <a:latin typeface="+mn-lt"/>
                <a:ea typeface="Calibri" panose="020F0502020204030204" pitchFamily="34" charset="0"/>
                <a:cs typeface="Calibri" panose="020F0502020204030204" pitchFamily="34" charset="0"/>
              </a:rPr>
              <a:t>thief</a:t>
            </a:r>
            <a:r>
              <a:rPr lang="en-AU" sz="1200" b="0" i="0" kern="1200" dirty="0">
                <a:effectLst/>
                <a:latin typeface="+mn-lt"/>
                <a:ea typeface="Calibri" panose="020F0502020204030204" pitchFamily="34" charset="0"/>
                <a:cs typeface="Calibri" panose="020F0502020204030204" pitchFamily="34" charset="0"/>
              </a:rPr>
              <a:t>.</a:t>
            </a:r>
          </a:p>
          <a:p>
            <a:endParaRPr lang="en-US" dirty="0">
              <a:latin typeface="+mn-lt"/>
            </a:endParaRPr>
          </a:p>
          <a:p>
            <a:r>
              <a:rPr lang="en-US" dirty="0">
                <a:latin typeface="+mn-lt"/>
              </a:rPr>
              <a:t>Note:</a:t>
            </a:r>
          </a:p>
          <a:p>
            <a:pPr marL="171450" indent="-171450">
              <a:buFont typeface="Arial" panose="020B0604020202020204" pitchFamily="34" charset="0"/>
              <a:buChar char="•"/>
            </a:pPr>
            <a:r>
              <a:rPr lang="en-US"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dirty="0">
                <a:latin typeface="+mn-lt"/>
              </a:rPr>
              <a:t>Letter formation and placement can also be a focus here. </a:t>
            </a:r>
          </a:p>
          <a:p>
            <a:endParaRPr lang="en-US" dirty="0">
              <a:latin typeface="+mn-lt"/>
            </a:endParaRPr>
          </a:p>
          <a:p>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21457269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latin typeface="+mn-lt"/>
              </a:rPr>
              <a:t>We do</a:t>
            </a:r>
          </a:p>
          <a:p>
            <a:endParaRPr lang="en-US">
              <a:latin typeface="+mn-lt"/>
            </a:endParaRPr>
          </a:p>
          <a:p>
            <a:r>
              <a:rPr lang="en-US">
                <a:latin typeface="+mn-lt"/>
              </a:rPr>
              <a:t>Support students as much as needed to write the sentence on their mini-whiteboard or on paper.</a:t>
            </a:r>
          </a:p>
          <a:p>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Sentence dictation: </a:t>
            </a:r>
            <a:r>
              <a:rPr lang="en-US" b="1">
                <a:latin typeface="+mn-lt"/>
              </a:rPr>
              <a:t>I had to shield myself when a magpie flew in from the field and took my only pie.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r>
              <a:rPr lang="en-US">
                <a:latin typeface="+mn-lt"/>
              </a:rPr>
              <a:t> Say the sentence aloud and have students repeat it after you. </a:t>
            </a:r>
          </a:p>
          <a:p>
            <a:endParaRPr lang="en-US">
              <a:latin typeface="+mn-lt"/>
            </a:endParaRPr>
          </a:p>
          <a:p>
            <a:r>
              <a:rPr lang="en-US">
                <a:latin typeface="+mn-lt"/>
              </a:rPr>
              <a:t>Prompt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identify </a:t>
            </a:r>
            <a:r>
              <a:rPr lang="en-AU">
                <a:latin typeface="+mn-lt"/>
              </a:rPr>
              <a:t>words that will be spelt using </a:t>
            </a:r>
            <a:r>
              <a:rPr lang="en-AU" b="1" err="1">
                <a:latin typeface="+mn-lt"/>
              </a:rPr>
              <a:t>ie</a:t>
            </a:r>
            <a:endParaRPr lang="en-AU" b="0">
              <a:latin typeface="+mn-lt"/>
            </a:endParaRPr>
          </a:p>
          <a:p>
            <a:pPr marL="171450" indent="-171450">
              <a:buFont typeface="Arial" panose="020B0604020202020204" pitchFamily="34" charset="0"/>
              <a:buChar char="•"/>
            </a:pPr>
            <a:r>
              <a:rPr lang="en-US">
                <a:latin typeface="+mn-lt"/>
              </a:rPr>
              <a:t>use segmenting to track sounds and write corresponding letters for each word </a:t>
            </a:r>
          </a:p>
          <a:p>
            <a:pPr marL="171450" indent="-171450">
              <a:buFont typeface="Arial" panose="020B0604020202020204" pitchFamily="34" charset="0"/>
              <a:buChar char="•"/>
            </a:pPr>
            <a:r>
              <a:rPr lang="en-US">
                <a:latin typeface="+mn-lt"/>
              </a:rPr>
              <a:t>remember the sounds in and spelling for known and new irregular words</a:t>
            </a:r>
            <a:endParaRPr lang="en-US" sz="1200" b="0" i="0" kern="1200">
              <a:effectLst/>
              <a:latin typeface="+mn-lt"/>
              <a:ea typeface="+mn-ea"/>
              <a:cs typeface="+mn-cs"/>
            </a:endParaRPr>
          </a:p>
          <a:p>
            <a:pPr marL="171450" indent="-171450">
              <a:buFont typeface="Arial" panose="020B0604020202020204" pitchFamily="34" charset="0"/>
              <a:buChar char="•"/>
            </a:pPr>
            <a:r>
              <a:rPr lang="en-US" sz="1200" b="0" i="0" kern="1200">
                <a:effectLst/>
                <a:latin typeface="+mn-lt"/>
                <a:ea typeface="+mn-ea"/>
                <a:cs typeface="+mn-cs"/>
              </a:rPr>
              <a:t>recall </a:t>
            </a:r>
            <a:r>
              <a:rPr lang="en-AU" sz="1200" b="0" i="0" kern="1200">
                <a:effectLst/>
                <a:latin typeface="+mn-lt"/>
                <a:ea typeface="Calibri" panose="020F0502020204030204" pitchFamily="34" charset="0"/>
                <a:cs typeface="Calibri" panose="020F0502020204030204" pitchFamily="34" charset="0"/>
              </a:rPr>
              <a:t>that </a:t>
            </a:r>
            <a:r>
              <a:rPr lang="en-AU" sz="1200" b="1" i="0" kern="1200">
                <a:effectLst/>
                <a:latin typeface="+mn-lt"/>
                <a:ea typeface="Calibri" panose="020F0502020204030204" pitchFamily="34" charset="0"/>
                <a:cs typeface="Calibri" panose="020F0502020204030204" pitchFamily="34" charset="0"/>
              </a:rPr>
              <a:t>magpie* </a:t>
            </a:r>
            <a:r>
              <a:rPr lang="en-AU" sz="1200" b="0" i="0" kern="1200">
                <a:effectLst/>
                <a:latin typeface="+mn-lt"/>
                <a:ea typeface="Calibri" panose="020F0502020204030204" pitchFamily="34" charset="0"/>
                <a:cs typeface="Calibri" panose="020F0502020204030204" pitchFamily="34" charset="0"/>
              </a:rPr>
              <a:t>does not follow the spelling generalisation</a:t>
            </a:r>
            <a:endParaRPr lang="en-US">
              <a:latin typeface="+mn-lt"/>
            </a:endParaRPr>
          </a:p>
          <a:p>
            <a:pPr marL="171450" indent="-171450">
              <a:buFont typeface="Arial" panose="020B0604020202020204" pitchFamily="34" charset="0"/>
              <a:buChar char="•"/>
            </a:pPr>
            <a:r>
              <a:rPr lang="en-US">
                <a:latin typeface="+mn-lt"/>
              </a:rPr>
              <a:t>use correct punctuation and spaces.</a:t>
            </a:r>
          </a:p>
          <a:p>
            <a:endParaRPr lang="en-US">
              <a:latin typeface="+mn-lt"/>
            </a:endParaRPr>
          </a:p>
          <a:p>
            <a:pPr marL="0" lvl="0" indent="0">
              <a:lnSpc>
                <a:spcPct val="107000"/>
              </a:lnSpc>
              <a:spcAft>
                <a:spcPts val="800"/>
              </a:spcAft>
              <a:buFont typeface="Symbol" panose="05050102010706020507" pitchFamily="18" charset="2"/>
              <a:buNone/>
              <a:tabLst>
                <a:tab pos="5731510" algn="r"/>
              </a:tabLst>
            </a:pPr>
            <a:r>
              <a:rPr lang="en-US" sz="1200" b="0">
                <a:effectLst/>
                <a:latin typeface="+mn-lt"/>
                <a:cs typeface="Times New Roman" panose="02020603050405020304" pitchFamily="18" charset="0"/>
              </a:rPr>
              <a:t>You may repeat the relevant part of the spelling </a:t>
            </a:r>
            <a:r>
              <a:rPr lang="en-US" sz="1200" b="0" err="1">
                <a:effectLst/>
                <a:latin typeface="+mn-lt"/>
                <a:cs typeface="Times New Roman" panose="02020603050405020304" pitchFamily="18" charset="0"/>
              </a:rPr>
              <a:t>generalisation</a:t>
            </a:r>
            <a:r>
              <a:rPr lang="en-US" sz="1200" b="0">
                <a:effectLst/>
                <a:latin typeface="+mn-lt"/>
                <a:cs typeface="Times New Roman" panose="02020603050405020304" pitchFamily="18" charset="0"/>
              </a:rPr>
              <a:t> when spelling the target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err="1">
                <a:latin typeface="+mn-lt"/>
                <a:ea typeface="Calibri" panose="020F0502020204030204" pitchFamily="34" charset="0"/>
                <a:cs typeface="Arial" panose="020B0604020202020204" pitchFamily="34" charset="0"/>
              </a:rPr>
              <a:t>ie</a:t>
            </a:r>
            <a:r>
              <a:rPr lang="en-US" sz="1200" b="1" i="0">
                <a:latin typeface="+mn-lt"/>
                <a:ea typeface="Calibri" panose="020F0502020204030204" pitchFamily="34" charset="0"/>
                <a:cs typeface="Arial" panose="020B0604020202020204" pitchFamily="34" charset="0"/>
              </a:rPr>
              <a:t> </a:t>
            </a:r>
            <a:r>
              <a:rPr lang="en-US" sz="1200" b="0" i="0">
                <a:latin typeface="+mn-lt"/>
                <a:ea typeface="Calibri" panose="020F0502020204030204" pitchFamily="34" charset="0"/>
                <a:cs typeface="Arial" panose="020B0604020202020204" pitchFamily="34" charset="0"/>
              </a:rPr>
              <a:t>says </a:t>
            </a:r>
            <a:r>
              <a:rPr lang="en-AU" sz="1200" i="0" kern="1200">
                <a:effectLst/>
                <a:latin typeface="+mn-lt"/>
                <a:ea typeface="Times New Roman" panose="02020603050405020304" pitchFamily="18" charset="0"/>
              </a:rPr>
              <a:t>/ī</a:t>
            </a:r>
            <a:r>
              <a:rPr lang="en-AU" sz="1200" i="0" kern="1200">
                <a:effectLst/>
                <a:latin typeface="+mn-lt"/>
                <a:ea typeface="Calibri" panose="020F0502020204030204" pitchFamily="34" charset="0"/>
                <a:cs typeface="Calibri" panose="020F0502020204030204" pitchFamily="34" charset="0"/>
              </a:rPr>
              <a:t>/ at the end of short words as in </a:t>
            </a:r>
            <a:r>
              <a:rPr lang="en-AU" sz="1200" b="1" i="0" kern="1200">
                <a:effectLst/>
                <a:latin typeface="+mn-lt"/>
                <a:ea typeface="Calibri" panose="020F0502020204030204" pitchFamily="34" charset="0"/>
                <a:cs typeface="Calibri" panose="020F0502020204030204" pitchFamily="34" charset="0"/>
              </a:rPr>
              <a:t>pie</a:t>
            </a:r>
            <a:r>
              <a:rPr lang="en-US" sz="1200" b="1" i="0">
                <a:latin typeface="+mn-lt"/>
                <a:ea typeface="Calibri" panose="020F0502020204030204" pitchFamily="34" charset="0"/>
                <a:cs typeface="Arial" panose="020B060402020202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0">
                <a:latin typeface="+mn-lt"/>
                <a:ea typeface="Calibri" panose="020F0502020204030204" pitchFamily="34" charset="0"/>
                <a:cs typeface="Arial" panose="020B0604020202020204" pitchFamily="34" charset="0"/>
              </a:rPr>
              <a:t>Ie </a:t>
            </a:r>
            <a:r>
              <a:rPr lang="en-US" sz="1200" b="0" i="0">
                <a:latin typeface="+mn-lt"/>
                <a:ea typeface="Calibri" panose="020F0502020204030204" pitchFamily="34" charset="0"/>
                <a:cs typeface="Arial" panose="020B0604020202020204" pitchFamily="34" charset="0"/>
              </a:rPr>
              <a:t>says </a:t>
            </a:r>
            <a:r>
              <a:rPr lang="en-US" sz="1200" b="0" i="0">
                <a:latin typeface="+mn-lt"/>
              </a:rPr>
              <a:t>/</a:t>
            </a:r>
            <a:r>
              <a:rPr lang="en-AU" sz="1200" i="0" kern="1200">
                <a:effectLst/>
                <a:latin typeface="+mn-lt"/>
                <a:ea typeface="Times New Roman" panose="02020603050405020304" pitchFamily="18" charset="0"/>
              </a:rPr>
              <a:t>ē</a:t>
            </a:r>
            <a:r>
              <a:rPr lang="en-US" sz="1200" b="0" i="0">
                <a:latin typeface="+mn-lt"/>
                <a:ea typeface="Calibri" panose="020F0502020204030204" pitchFamily="34" charset="0"/>
                <a:cs typeface="Calibri" panose="020F0502020204030204" pitchFamily="34" charset="0"/>
              </a:rPr>
              <a:t>/</a:t>
            </a:r>
            <a:r>
              <a:rPr lang="en-AU" sz="1200" i="0" kern="1200">
                <a:effectLst/>
                <a:latin typeface="+mn-lt"/>
                <a:ea typeface="Calibri" panose="020F0502020204030204" pitchFamily="34" charset="0"/>
                <a:cs typeface="Calibri" panose="020F0502020204030204" pitchFamily="34" charset="0"/>
              </a:rPr>
              <a:t> in the middle of a word as in </a:t>
            </a:r>
            <a:r>
              <a:rPr lang="en-AU" sz="1200" b="1" i="0" kern="1200">
                <a:effectLst/>
                <a:latin typeface="+mn-lt"/>
                <a:ea typeface="Calibri" panose="020F0502020204030204" pitchFamily="34" charset="0"/>
                <a:cs typeface="Calibri" panose="020F0502020204030204" pitchFamily="34" charset="0"/>
              </a:rPr>
              <a:t>thief</a:t>
            </a:r>
            <a:endParaRPr lang="en-US" b="0" i="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mn-lt"/>
              </a:rPr>
              <a:t>Students re-read the sentence to check for accuracy or any editing and then place their mini-whiteboard underneath their chin for you to check. </a:t>
            </a:r>
          </a:p>
          <a:p>
            <a:endParaRPr lang="en-US">
              <a:latin typeface="+mn-lt"/>
            </a:endParaRPr>
          </a:p>
          <a:p>
            <a:r>
              <a:rPr lang="en-US">
                <a:latin typeface="+mn-lt"/>
              </a:rPr>
              <a:t>Note: Students who are able can extend the sentence or write additional sentences containing the target spelling for the lesson. </a:t>
            </a:r>
          </a:p>
          <a:p>
            <a:pPr marL="0" indent="0">
              <a:buFont typeface="Arial" panose="020B0604020202020204" pitchFamily="34" charset="0"/>
              <a:buNone/>
            </a:pPr>
            <a:endParaRPr lang="en-US" b="0">
              <a:latin typeface="+mn-lt"/>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a:t>
            </a:r>
            <a:r>
              <a:rPr lang="en-AU" b="0">
                <a:latin typeface="+mn-lt"/>
                <a:ea typeface="Calibri"/>
                <a:cs typeface="Calibri"/>
              </a:rPr>
              <a:t>Remind students that they could remember that </a:t>
            </a:r>
            <a:r>
              <a:rPr lang="en-AU" b="1" err="1">
                <a:latin typeface="+mn-lt"/>
                <a:ea typeface="Calibri"/>
                <a:cs typeface="Calibri"/>
              </a:rPr>
              <a:t>ie</a:t>
            </a:r>
            <a:r>
              <a:rPr lang="en-AU" b="0">
                <a:latin typeface="+mn-lt"/>
                <a:ea typeface="Calibri"/>
                <a:cs typeface="Calibri"/>
              </a:rPr>
              <a:t> says /ī/ at the end of </a:t>
            </a:r>
            <a:r>
              <a:rPr lang="en-AU" b="1">
                <a:latin typeface="+mn-lt"/>
                <a:ea typeface="Calibri"/>
                <a:cs typeface="Calibri"/>
              </a:rPr>
              <a:t>magpie</a:t>
            </a:r>
            <a:r>
              <a:rPr lang="en-AU" b="0">
                <a:latin typeface="+mn-lt"/>
                <a:ea typeface="Calibri"/>
                <a:cs typeface="Calibri"/>
              </a:rPr>
              <a:t> because they know</a:t>
            </a:r>
            <a:r>
              <a:rPr lang="en-AU" b="1">
                <a:latin typeface="+mn-lt"/>
                <a:ea typeface="Calibri"/>
                <a:cs typeface="Calibri"/>
              </a:rPr>
              <a:t> </a:t>
            </a:r>
            <a:r>
              <a:rPr lang="en-AU" b="1" err="1">
                <a:latin typeface="+mn-lt"/>
                <a:ea typeface="Calibri"/>
                <a:cs typeface="Calibri"/>
              </a:rPr>
              <a:t>ie</a:t>
            </a:r>
            <a:r>
              <a:rPr lang="en-AU" b="1">
                <a:latin typeface="+mn-lt"/>
                <a:ea typeface="Calibri"/>
                <a:cs typeface="Calibri"/>
              </a:rPr>
              <a:t> </a:t>
            </a:r>
            <a:r>
              <a:rPr lang="en-AU" b="0">
                <a:latin typeface="+mn-lt"/>
                <a:ea typeface="Calibri"/>
                <a:cs typeface="Calibri"/>
              </a:rPr>
              <a:t>says /ī/ in </a:t>
            </a:r>
            <a:r>
              <a:rPr lang="en-AU" b="1">
                <a:latin typeface="+mn-lt"/>
                <a:ea typeface="Calibri"/>
                <a:cs typeface="Calibri"/>
              </a:rPr>
              <a:t>pie</a:t>
            </a:r>
            <a:r>
              <a:rPr lang="en-AU" b="0">
                <a:latin typeface="+mn-lt"/>
                <a:ea typeface="Calibri"/>
                <a:cs typeface="Calibri"/>
              </a:rPr>
              <a: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3581033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chemeClr val="tx1"/>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chemeClr val="tx1"/>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chemeClr val="tx1"/>
              </a:solidFill>
              <a:effectLst/>
              <a:latin typeface="+mn-lt"/>
              <a:ea typeface="Calibri" panose="020F0502020204030204" pitchFamily="34" charset="0"/>
              <a:cs typeface="Times New Roman" panose="02020603050405020304" pitchFamily="18" charset="0"/>
            </a:endParaRPr>
          </a:p>
          <a:p>
            <a:r>
              <a:rPr lang="en-AU" sz="1200">
                <a:solidFill>
                  <a:schemeClr val="tx1"/>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say the target sounds</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chemeClr val="tx1"/>
                </a:solidFill>
                <a:effectLst/>
                <a:latin typeface="+mn-lt"/>
                <a:ea typeface="Calibri" panose="020F0502020204030204" pitchFamily="34" charset="0"/>
                <a:cs typeface="Times New Roman" panose="02020603050405020304" pitchFamily="18" charset="0"/>
              </a:rPr>
              <a:t>write a word </a:t>
            </a:r>
            <a:r>
              <a:rPr lang="en-US" sz="1200">
                <a:solidFill>
                  <a:schemeClr val="tx1"/>
                </a:solidFill>
                <a:effectLst/>
                <a:latin typeface="+mn-lt"/>
                <a:cs typeface="Times New Roman" panose="02020603050405020304" pitchFamily="18" charset="0"/>
              </a:rPr>
              <a:t>on their mini-whiteboard using the icons on the slide: </a:t>
            </a:r>
            <a:r>
              <a:rPr lang="en-AU" sz="1200" b="1">
                <a:solidFill>
                  <a:schemeClr val="tx1"/>
                </a:solidFill>
                <a:effectLst/>
                <a:latin typeface="+mn-lt"/>
                <a:cs typeface="Times New Roman" panose="02020603050405020304" pitchFamily="18" charset="0"/>
              </a:rPr>
              <a:t>shield</a:t>
            </a:r>
            <a:r>
              <a:rPr lang="en-AU" sz="1200" b="0">
                <a:solidFill>
                  <a:schemeClr val="tx1"/>
                </a:solidFill>
                <a:effectLst/>
                <a:latin typeface="+mn-lt"/>
                <a:cs typeface="Times New Roman" panose="02020603050405020304" pitchFamily="18" charset="0"/>
              </a:rPr>
              <a:t>,</a:t>
            </a:r>
            <a:r>
              <a:rPr lang="en-AU" sz="1200" b="1">
                <a:solidFill>
                  <a:schemeClr val="tx1"/>
                </a:solidFill>
                <a:effectLst/>
                <a:latin typeface="+mn-lt"/>
                <a:cs typeface="Times New Roman" panose="02020603050405020304" pitchFamily="18" charset="0"/>
              </a:rPr>
              <a:t> piece</a:t>
            </a:r>
            <a:r>
              <a:rPr lang="en-AU" sz="1200" b="0">
                <a:solidFill>
                  <a:schemeClr val="tx1"/>
                </a:solidFill>
                <a:effectLst/>
                <a:latin typeface="+mn-lt"/>
                <a:cs typeface="Times New Roman" panose="02020603050405020304" pitchFamily="18" charset="0"/>
              </a:rPr>
              <a:t>,</a:t>
            </a:r>
            <a:r>
              <a:rPr lang="en-AU" sz="1200" b="1">
                <a:solidFill>
                  <a:schemeClr val="tx1"/>
                </a:solidFill>
                <a:effectLst/>
                <a:latin typeface="+mn-lt"/>
                <a:cs typeface="Times New Roman" panose="02020603050405020304" pitchFamily="18" charset="0"/>
              </a:rPr>
              <a:t> pie</a:t>
            </a:r>
            <a:endParaRPr lang="en-AU" sz="1200" b="0">
              <a:solidFill>
                <a:schemeClr val="tx1"/>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solidFill>
                  <a:schemeClr val="tx1"/>
                </a:solidFill>
                <a:effectLst/>
                <a:latin typeface="+mn-lt"/>
                <a:cs typeface="Times New Roman" panose="02020603050405020304" pitchFamily="18" charset="0"/>
              </a:rPr>
              <a:t>show the word they have written by placing their mini-whiteboard underneath their chin for you to check.</a:t>
            </a:r>
            <a:endParaRPr lang="en-AU" sz="1200">
              <a:solidFill>
                <a:schemeClr val="tx1"/>
              </a:solidFill>
              <a:effectLst/>
              <a:latin typeface="+mn-lt"/>
              <a:ea typeface="Calibri" panose="020F0502020204030204" pitchFamily="34" charset="0"/>
              <a:cs typeface="Times New Roman" panose="02020603050405020304" pitchFamily="18" charset="0"/>
            </a:endParaRPr>
          </a:p>
          <a:p>
            <a:endParaRPr lang="en-US" sz="1200">
              <a:solidFill>
                <a:schemeClr val="tx1"/>
              </a:solidFill>
              <a:effectLst/>
              <a:latin typeface="+mn-lt"/>
              <a:ea typeface="Calibri" panose="020F0502020204030204" pitchFamily="34" charset="0"/>
              <a:cs typeface="Times New Roman" panose="02020603050405020304" pitchFamily="18" charset="0"/>
            </a:endParaRPr>
          </a:p>
          <a:p>
            <a:r>
              <a:rPr lang="en-US" sz="1200">
                <a:solidFill>
                  <a:schemeClr val="tx1"/>
                </a:solidFill>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endParaRPr lang="en-US" sz="1200">
              <a:solidFill>
                <a:schemeClr val="tx1"/>
              </a:solidFill>
              <a:effectLst/>
              <a:latin typeface="+mn-lt"/>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6781369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support students at their point of need by giving immediate corrective feedback</a:t>
            </a:r>
          </a:p>
          <a:p>
            <a:pPr marL="171450" lvl="0" indent="-171450">
              <a:lnSpc>
                <a:spcPct val="106000"/>
              </a:lnSpc>
              <a:spcAft>
                <a:spcPts val="800"/>
              </a:spcAft>
              <a:buFont typeface="Arial" panose="020B0604020202020204" pitchFamily="34" charset="0"/>
              <a:buChar char="•"/>
            </a:pPr>
            <a:r>
              <a:rPr lang="en-US" sz="1200" b="0" dirty="0">
                <a:solidFill>
                  <a:srgbClr val="404040"/>
                </a:solidFill>
                <a:effectLst/>
                <a:latin typeface="+mn-lt"/>
                <a:cs typeface="Times New Roman" panose="02020603050405020304" pitchFamily="18" charset="0"/>
              </a:rPr>
              <a:t>listen to students read either word/s or the sentence depending on individual skills.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sounds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letter/letter pattern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student sheet. (Students are asked to whisper-read so that students nearby who may also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write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field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magpie</a:t>
            </a:r>
            <a:r>
              <a:rPr lang="en-US" sz="1200" b="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lie</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 of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buFont typeface="Arial" panose="020B0604020202020204" pitchFamily="34" charset="0"/>
              <a:buNone/>
            </a:pPr>
            <a:r>
              <a:rPr lang="en-AU" sz="1200" b="1" dirty="0">
                <a:effectLst/>
                <a:latin typeface="+mn-lt"/>
                <a:ea typeface="Times New Roman" panose="02020603050405020304" pitchFamily="18" charset="0"/>
                <a:cs typeface="Calibri" panose="020F0502020204030204" pitchFamily="34" charset="0"/>
              </a:rPr>
              <a:t>Sentence reading</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Students read the sentence to themselves or a partner. </a:t>
            </a:r>
          </a:p>
          <a:p>
            <a:pPr marL="0" lvl="0" indent="0">
              <a:lnSpc>
                <a:spcPct val="106000"/>
              </a:lnSpc>
              <a:buFont typeface="Arial" panose="020B0604020202020204" pitchFamily="34" charset="0"/>
              <a:buNone/>
            </a:pPr>
            <a:r>
              <a:rPr lang="en-AU" sz="1200" b="0" dirty="0">
                <a:effectLst/>
                <a:latin typeface="+mn-lt"/>
                <a:ea typeface="Times New Roman" panose="02020603050405020304" pitchFamily="18" charset="0"/>
                <a:cs typeface="Calibri" panose="020F0502020204030204" pitchFamily="34" charset="0"/>
              </a:rPr>
              <a:t>Rove around the class and ask target students to read the sentence to you. </a:t>
            </a:r>
          </a:p>
          <a:p>
            <a:pPr marL="0" lvl="0" indent="0">
              <a:lnSpc>
                <a:spcPct val="106000"/>
              </a:lnSpc>
              <a:spcAft>
                <a:spcPts val="800"/>
              </a:spcAft>
              <a:buFont typeface="Arial"/>
              <a:buNone/>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US" dirty="0"/>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My niece ran across the field and then had a lie down on the only piece of dry land. </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Note: Students who are not yet working at the sentence level can complete independent practice tasks aimed at their level of skill application during this time. </a:t>
            </a:r>
          </a:p>
          <a:p>
            <a:pPr marL="0" indent="0" algn="l">
              <a:spcBef>
                <a:spcPts val="100"/>
              </a:spcBef>
              <a:spcAft>
                <a:spcPts val="400"/>
              </a:spcAft>
              <a:buFontTx/>
              <a:buNone/>
            </a:pPr>
            <a:endParaRPr lang="en-US" sz="1200" b="0" kern="1200" dirty="0">
              <a:solidFill>
                <a:srgbClr val="404040"/>
              </a:solidFill>
              <a:effectLst/>
              <a:latin typeface="+mn-lt"/>
              <a:ea typeface="Verdana"/>
              <a:cs typeface="Times New Roman" panose="02020603050405020304" pitchFamily="18" charset="0"/>
            </a:endParaRP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1891313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60C256-C5E0-E563-E66C-AE3A0D57A6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103752-F20E-482B-A7C8-B4365AE2A27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71DFA7-37E8-125C-0B7A-DBBCCCE3E49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mn-lt"/>
              </a:rPr>
              <a:t>Review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latin typeface="+mn-lt"/>
              </a:rPr>
              <a:t>Have students read: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one-syllable words </a:t>
            </a:r>
            <a:r>
              <a:rPr lang="en-US" b="0">
                <a:latin typeface="+mn-lt"/>
              </a:rPr>
              <a:t>by</a:t>
            </a:r>
            <a:r>
              <a:rPr lang="en-US" b="1">
                <a:latin typeface="+mn-lt"/>
              </a:rPr>
              <a:t> </a:t>
            </a:r>
            <a:r>
              <a:rPr lang="en-US">
                <a:latin typeface="+mn-lt"/>
              </a:rPr>
              <a:t>saying each letter–sound correspondence then blending the sounds to read the word.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multisyllabic </a:t>
            </a:r>
            <a:r>
              <a:rPr lang="en-US" b="0">
                <a:latin typeface="+mn-lt"/>
              </a:rPr>
              <a:t>or</a:t>
            </a:r>
            <a:r>
              <a:rPr lang="en-US" b="1">
                <a:latin typeface="+mn-lt"/>
              </a:rPr>
              <a:t> compound words </a:t>
            </a:r>
            <a:r>
              <a:rPr lang="en-US" b="0">
                <a:latin typeface="+mn-lt"/>
              </a:rPr>
              <a:t>by </a:t>
            </a:r>
            <a:r>
              <a:rPr lang="en-US">
                <a:latin typeface="+mn-lt"/>
              </a:rPr>
              <a:t>reading each syllable or base word before reading the whole word</a:t>
            </a:r>
            <a:endParaRPr lang="en-US"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latin typeface="+mn-lt"/>
              </a:rPr>
              <a:t>words with a suffix </a:t>
            </a:r>
            <a:r>
              <a:rPr lang="en-US" b="0">
                <a:latin typeface="+mn-lt"/>
              </a:rPr>
              <a:t>by</a:t>
            </a:r>
            <a:r>
              <a:rPr lang="en-US" b="1">
                <a:latin typeface="+mn-lt"/>
              </a:rPr>
              <a:t> </a:t>
            </a:r>
            <a:r>
              <a:rPr lang="en-US" b="0">
                <a:latin typeface="+mn-lt"/>
              </a:rPr>
              <a:t>reading the base word and then adding the suffix.</a:t>
            </a:r>
          </a:p>
          <a:p>
            <a:endParaRPr lang="en-US" b="1">
              <a:latin typeface="+mn-lt"/>
            </a:endParaRPr>
          </a:p>
          <a:p>
            <a:r>
              <a:rPr lang="en-US" b="1">
                <a:latin typeface="+mn-lt"/>
              </a:rPr>
              <a:t>Provide corrective feedback as needed:</a:t>
            </a:r>
          </a:p>
          <a:p>
            <a:r>
              <a:rPr lang="en-US">
                <a:latin typeface="+mn-lt"/>
              </a:rPr>
              <a:t>If any students have difficulty with a letter–sound correspondence or with blending, model this process.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a:latin typeface="+mn-lt"/>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latin typeface="+mn-lt"/>
              </a:rPr>
              <a:t>Y</a:t>
            </a:r>
            <a:r>
              <a:rPr lang="en-US">
                <a:latin typeface="+mn-lt"/>
              </a:rPr>
              <a:t>ou may choose to ask a particular student/group/row of students to read each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atin typeface="+mn-lt"/>
              </a:rPr>
              <a:t>Where it applies, you may ask students to identify the position of the target spelling/sound in the word. </a:t>
            </a:r>
          </a:p>
          <a:p>
            <a:endParaRPr lang="en-AU"/>
          </a:p>
        </p:txBody>
      </p:sp>
      <p:sp>
        <p:nvSpPr>
          <p:cNvPr id="4" name="Slide Number Placeholder 3">
            <a:extLst>
              <a:ext uri="{FF2B5EF4-FFF2-40B4-BE49-F238E27FC236}">
                <a16:creationId xmlns:a16="http://schemas.microsoft.com/office/drawing/2014/main" id="{71C53F0F-A4A5-FBFD-1256-E5335748494E}"/>
              </a:ext>
            </a:extLst>
          </p:cNvPr>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8661257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mj-lt"/>
              <a:buNone/>
            </a:pPr>
            <a:r>
              <a:rPr lang="en-US" b="1"/>
              <a:t>You do</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a:t>Students who have been identified during the ‘check for understanding’ phase of the lesson stay with the teacher for small-group targeted instruction.</a:t>
            </a:r>
          </a:p>
          <a:p>
            <a:pPr marL="0" indent="0" algn="l">
              <a:spcBef>
                <a:spcPts val="100"/>
              </a:spcBef>
              <a:spcAft>
                <a:spcPts val="400"/>
              </a:spcAft>
              <a:buFont typeface="+mj-lt"/>
              <a:buNone/>
            </a:pPr>
            <a:endParaRPr lang="en-US"/>
          </a:p>
          <a:p>
            <a:pPr marL="0" indent="0" algn="l">
              <a:spcBef>
                <a:spcPts val="100"/>
              </a:spcBef>
              <a:spcAft>
                <a:spcPts val="400"/>
              </a:spcAft>
              <a:buFont typeface="+mj-lt"/>
              <a:buNone/>
            </a:pPr>
            <a:r>
              <a:rPr lang="en-US" b="0"/>
              <a:t>The remaining students continue independent practice with application tasks that have been taught previously and can be carried out independently. </a:t>
            </a: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9953901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41</a:t>
            </a:fld>
            <a:endParaRPr lang="en-AU"/>
          </a:p>
        </p:txBody>
      </p:sp>
    </p:spTree>
    <p:extLst>
      <p:ext uri="{BB962C8B-B14F-4D97-AF65-F5344CB8AC3E}">
        <p14:creationId xmlns:p14="http://schemas.microsoft.com/office/powerpoint/2010/main" val="21253824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badge</a:t>
            </a:r>
            <a:r>
              <a:rPr lang="en-US" b="0" dirty="0"/>
              <a:t>,</a:t>
            </a:r>
            <a:r>
              <a:rPr lang="en-US" b="1" dirty="0"/>
              <a:t> elephant</a:t>
            </a:r>
            <a:r>
              <a:rPr lang="en-US" b="0" dirty="0"/>
              <a:t>,</a:t>
            </a:r>
            <a:r>
              <a:rPr lang="en-US" b="1" dirty="0"/>
              <a:t> hutch</a:t>
            </a:r>
            <a:r>
              <a:rPr lang="en-US" b="0" dirty="0"/>
              <a:t>,</a:t>
            </a:r>
            <a:r>
              <a:rPr lang="en-US" b="1" dirty="0"/>
              <a:t> kneel</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sz="1200" kern="1200" dirty="0">
                <a:solidFill>
                  <a:schemeClr val="tx1"/>
                </a:solidFill>
                <a:effectLst/>
                <a:latin typeface="+mn-lt"/>
                <a:ea typeface="+mn-ea"/>
                <a:cs typeface="+mn-cs"/>
              </a:rPr>
              <a:t>Ask students to say the given word aloud then spell:</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one-syllable words </a:t>
            </a:r>
            <a:r>
              <a:rPr lang="en-US" sz="1200" kern="1200" dirty="0">
                <a:solidFill>
                  <a:schemeClr val="tx1"/>
                </a:solidFill>
                <a:effectLst/>
                <a:latin typeface="+mn-lt"/>
                <a:ea typeface="+mn-ea"/>
                <a:cs typeface="+mn-cs"/>
              </a:rPr>
              <a:t>by saying the single sounds in the word while recording the letter/s for each sound.</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multisyllabic </a:t>
            </a:r>
            <a:r>
              <a:rPr lang="en-US" sz="1200" kern="1200" dirty="0">
                <a:solidFill>
                  <a:schemeClr val="tx1"/>
                </a:solidFill>
                <a:effectLst/>
                <a:latin typeface="+mn-lt"/>
                <a:ea typeface="+mn-ea"/>
                <a:cs typeface="+mn-cs"/>
              </a:rPr>
              <a:t>or</a:t>
            </a:r>
            <a:r>
              <a:rPr lang="en-US" sz="1200" b="1" kern="1200" dirty="0">
                <a:solidFill>
                  <a:schemeClr val="tx1"/>
                </a:solidFill>
                <a:effectLst/>
                <a:latin typeface="+mn-lt"/>
                <a:ea typeface="+mn-ea"/>
                <a:cs typeface="+mn-cs"/>
              </a:rPr>
              <a:t> compound words </a:t>
            </a:r>
            <a:r>
              <a:rPr lang="en-US" sz="1200" kern="1200" dirty="0">
                <a:solidFill>
                  <a:schemeClr val="tx1"/>
                </a:solidFill>
                <a:effectLst/>
                <a:latin typeface="+mn-lt"/>
                <a:ea typeface="+mn-ea"/>
                <a:cs typeface="+mn-cs"/>
              </a:rPr>
              <a:t>by spelling each syllable or base word to spell the word as a whole.</a:t>
            </a:r>
          </a:p>
          <a:p>
            <a:pPr marL="171450" lvl="0" indent="-171450">
              <a:buFont typeface="Arial" panose="020B0604020202020204" pitchFamily="34" charset="0"/>
              <a:buChar char="•"/>
            </a:pPr>
            <a:r>
              <a:rPr lang="en-US" sz="1200" b="1" kern="1200" dirty="0">
                <a:solidFill>
                  <a:schemeClr val="tx1"/>
                </a:solidFill>
                <a:effectLst/>
                <a:latin typeface="+mn-lt"/>
                <a:ea typeface="+mn-ea"/>
                <a:cs typeface="+mn-cs"/>
              </a:rPr>
              <a:t>words with a prefix or suffix </a:t>
            </a:r>
            <a:r>
              <a:rPr lang="en-US" sz="1200" kern="1200" dirty="0">
                <a:solidFill>
                  <a:schemeClr val="tx1"/>
                </a:solidFill>
                <a:effectLst/>
                <a:latin typeface="+mn-lt"/>
                <a:ea typeface="+mn-ea"/>
                <a:cs typeface="+mn-cs"/>
              </a:rPr>
              <a:t>by</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spelling each morpheme (prefix, suffix or base word) to spell the word as a whole.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*Where it applies, ask students to identify the position of the sound in a word to support them to choose the correct spelling. </a:t>
            </a:r>
            <a:endParaRPr lang="en-US"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42419689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latin typeface="+mn-lt"/>
              </a:rPr>
              <a:t>Suffix review</a:t>
            </a:r>
          </a:p>
          <a:p>
            <a:endParaRPr lang="en-US" sz="1200" b="0">
              <a:latin typeface="+mn-lt"/>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sz="1200">
                <a:latin typeface="+mn-lt"/>
                <a:cs typeface="Calibri" panose="020F0502020204030204"/>
              </a:rPr>
              <a:t>Review the </a:t>
            </a:r>
            <a:r>
              <a:rPr lang="en-AU" sz="1200" b="1">
                <a:latin typeface="+mn-lt"/>
                <a:cs typeface="Calibri" panose="020F0502020204030204"/>
              </a:rPr>
              <a:t>-er </a:t>
            </a:r>
            <a:r>
              <a:rPr lang="en-AU" sz="1200" b="0">
                <a:latin typeface="+mn-lt"/>
                <a:cs typeface="Calibri" panose="020F0502020204030204"/>
              </a:rPr>
              <a:t>suffix</a:t>
            </a:r>
            <a:r>
              <a:rPr lang="en-AU" sz="1200" b="1">
                <a:latin typeface="+mn-lt"/>
                <a:cs typeface="Calibri" panose="020F0502020204030204"/>
              </a:rPr>
              <a:t> </a:t>
            </a:r>
            <a:r>
              <a:rPr lang="en-AU" sz="1200">
                <a:latin typeface="+mn-lt"/>
                <a:cs typeface="Calibri" panose="020F0502020204030204"/>
              </a:rPr>
              <a:t>using the following sequence.</a:t>
            </a:r>
          </a:p>
          <a:p>
            <a:pPr>
              <a:spcBef>
                <a:spcPts val="100"/>
              </a:spcBef>
              <a:spcAft>
                <a:spcPts val="400"/>
              </a:spcAft>
              <a:defRPr/>
            </a:pPr>
            <a:endParaRPr lang="en-AU" b="0">
              <a:latin typeface="+mn-lt"/>
              <a:cs typeface="Calibri" panose="020F0502020204030204"/>
            </a:endParaRPr>
          </a:p>
          <a:p>
            <a:pPr>
              <a:spcBef>
                <a:spcPts val="100"/>
              </a:spcBef>
              <a:spcAft>
                <a:spcPts val="400"/>
              </a:spcAft>
              <a:defRPr/>
            </a:pPr>
            <a:r>
              <a:rPr lang="en-AU" b="0">
                <a:latin typeface="+mn-lt"/>
                <a:cs typeface="Calibri" panose="020F0502020204030204"/>
              </a:rPr>
              <a:t>First focus on the</a:t>
            </a:r>
            <a:r>
              <a:rPr lang="en-AU" b="1">
                <a:latin typeface="+mn-lt"/>
                <a:cs typeface="Calibri" panose="020F0502020204030204"/>
              </a:rPr>
              <a:t> noun -er </a:t>
            </a:r>
            <a:r>
              <a:rPr lang="en-AU" b="0">
                <a:latin typeface="+mn-lt"/>
                <a:cs typeface="Calibri" panose="020F0502020204030204"/>
              </a:rPr>
              <a:t>suffix.</a:t>
            </a:r>
          </a:p>
          <a:p>
            <a:pPr>
              <a:spcBef>
                <a:spcPts val="100"/>
              </a:spcBef>
              <a:spcAft>
                <a:spcPts val="400"/>
              </a:spcAft>
              <a:defRPr/>
            </a:pPr>
            <a:endParaRPr lang="en-AU" b="1">
              <a:latin typeface="+mn-lt"/>
              <a:cs typeface="Calibri" panose="020F0502020204030204"/>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 verb?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ea typeface="Aptos" panose="020B0004020202020204" pitchFamily="34" charset="0"/>
                <a:cs typeface="Times New Roman" panose="02020603050405020304" pitchFamily="18" charset="0"/>
              </a:rPr>
              <a:t>A person or a thing that does something</a:t>
            </a:r>
            <a:r>
              <a:rPr lang="en-US" i="1">
                <a:cs typeface="Calibri"/>
              </a:rPr>
              <a:t>.</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speak</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Speaker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A person who or thing that speaks.</a:t>
            </a:r>
          </a:p>
          <a:p>
            <a:pPr marL="0" indent="0">
              <a:spcBef>
                <a:spcPts val="100"/>
              </a:spcBef>
              <a:spcAft>
                <a:spcPts val="400"/>
              </a:spcAft>
              <a:buFont typeface="Arial" panose="020B0604020202020204" pitchFamily="34" charset="0"/>
              <a:buNone/>
            </a:pPr>
            <a:r>
              <a:rPr lang="en-AU" i="0">
                <a:cs typeface="+mn-cs"/>
              </a:rPr>
              <a:t>Say: </a:t>
            </a:r>
            <a:r>
              <a:rPr lang="en-AU" i="1">
                <a:cs typeface="+mn-cs"/>
              </a:rPr>
              <a:t>That’s right, it could be:</a:t>
            </a:r>
          </a:p>
          <a:p>
            <a:pPr marL="628650" lvl="1" indent="-171450">
              <a:spcBef>
                <a:spcPts val="100"/>
              </a:spcBef>
              <a:spcAft>
                <a:spcPts val="400"/>
              </a:spcAft>
              <a:buFont typeface="Arial" panose="020B0604020202020204" pitchFamily="34" charset="0"/>
              <a:buChar char="•"/>
            </a:pPr>
            <a:r>
              <a:rPr lang="en-AU" i="1">
                <a:cs typeface="+mn-cs"/>
              </a:rPr>
              <a:t>a person who speaks, like someone giving a talk</a:t>
            </a:r>
          </a:p>
          <a:p>
            <a:pPr marL="628650" lvl="1" indent="-171450">
              <a:spcBef>
                <a:spcPts val="100"/>
              </a:spcBef>
              <a:spcAft>
                <a:spcPts val="400"/>
              </a:spcAft>
              <a:buFont typeface="Arial" panose="020B0604020202020204" pitchFamily="34" charset="0"/>
              <a:buChar char="•"/>
            </a:pPr>
            <a:r>
              <a:rPr lang="en-AU" i="1">
                <a:cs typeface="+mn-cs"/>
              </a:rPr>
              <a:t>or a piece of technology that plays voice and sound, like a Bluetooth speaker. </a:t>
            </a:r>
            <a:endParaRPr lang="en-AU">
              <a:cs typeface="Calibri"/>
            </a:endParaRPr>
          </a:p>
          <a:p>
            <a:pPr>
              <a:lnSpc>
                <a:spcPct val="115000"/>
              </a:lnSpc>
              <a:spcAft>
                <a:spcPts val="800"/>
              </a:spcAft>
            </a:pPr>
            <a:endParaRPr lang="en-AU" sz="1200" b="1" kern="10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defRPr/>
            </a:pPr>
            <a:r>
              <a:rPr lang="en-AU" b="0" i="0">
                <a:latin typeface="+mn-lt"/>
              </a:rPr>
              <a:t>Next, focus on the </a:t>
            </a:r>
            <a:r>
              <a:rPr lang="en-AU" b="1" i="0">
                <a:latin typeface="+mn-lt"/>
              </a:rPr>
              <a:t>comparative -er </a:t>
            </a:r>
            <a:r>
              <a:rPr lang="en-AU" b="0" i="0">
                <a:latin typeface="+mn-lt"/>
              </a:rPr>
              <a:t>suffix.</a:t>
            </a:r>
          </a:p>
          <a:p>
            <a:pPr marL="0" indent="0">
              <a:spcBef>
                <a:spcPts val="100"/>
              </a:spcBef>
              <a:spcAft>
                <a:spcPts val="400"/>
              </a:spcAft>
              <a:buFont typeface="Arial"/>
              <a:buNone/>
              <a:defRPr/>
            </a:pPr>
            <a:endParaRPr lang="en-AU" b="1" i="1">
              <a:latin typeface="+mn-lt"/>
            </a:endParaRPr>
          </a:p>
          <a:p>
            <a:pPr marL="0" indent="0">
              <a:spcBef>
                <a:spcPts val="100"/>
              </a:spcBef>
              <a:spcAft>
                <a:spcPts val="400"/>
              </a:spcAft>
              <a:buFont typeface="Arial"/>
              <a:buNone/>
              <a:defRPr/>
            </a:pPr>
            <a:r>
              <a:rPr lang="en-AU">
                <a:cs typeface="Calibri" panose="020F0502020204030204"/>
              </a:rPr>
              <a:t>Ask: </a:t>
            </a:r>
            <a:r>
              <a:rPr lang="en-AU" i="1">
                <a:cs typeface="Calibri" panose="020F0502020204030204"/>
              </a:rPr>
              <a:t>What is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b="1" i="1">
                <a:cs typeface="Calibri" panose="020F0502020204030204"/>
              </a:rPr>
              <a:t>-</a:t>
            </a:r>
            <a:r>
              <a:rPr lang="en-US" b="1" i="1"/>
              <a:t>er</a:t>
            </a:r>
            <a:r>
              <a:rPr lang="en-US" b="0" i="1"/>
              <a:t>.</a:t>
            </a:r>
            <a:endParaRPr lang="en-US" b="1" i="1"/>
          </a:p>
          <a:p>
            <a:pPr marL="0" indent="0">
              <a:spcBef>
                <a:spcPts val="100"/>
              </a:spcBef>
              <a:spcAft>
                <a:spcPts val="400"/>
              </a:spcAft>
              <a:buFont typeface="Arial"/>
              <a:buNone/>
              <a:defRPr/>
            </a:pPr>
            <a:r>
              <a:rPr lang="en-US">
                <a:cs typeface="Calibri"/>
              </a:rPr>
              <a:t>Ask: </a:t>
            </a:r>
            <a:r>
              <a:rPr lang="en-US" i="1">
                <a:cs typeface="Calibri"/>
              </a:rPr>
              <a:t>What does it mean when added to an adjective? </a:t>
            </a:r>
            <a:endParaRPr lang="en-US" i="1">
              <a:ea typeface="Calibri"/>
              <a:cs typeface="Calibri"/>
            </a:endParaRPr>
          </a:p>
          <a:p>
            <a:pPr marL="0" indent="0">
              <a:spcBef>
                <a:spcPts val="100"/>
              </a:spcBef>
              <a:spcAft>
                <a:spcPts val="400"/>
              </a:spcAft>
              <a:buFont typeface="Arial"/>
              <a:buNone/>
              <a:defRPr/>
            </a:pPr>
            <a:r>
              <a:rPr lang="en-US">
                <a:cs typeface="Calibri"/>
              </a:rPr>
              <a:t>Students: </a:t>
            </a:r>
            <a:r>
              <a:rPr lang="en-AU" sz="1200" i="1" kern="100">
                <a:effectLst/>
                <a:latin typeface="+mn-lt"/>
                <a:cs typeface="Times New Roman" panose="02020603050405020304" pitchFamily="18" charset="0"/>
              </a:rPr>
              <a:t>C</a:t>
            </a:r>
            <a:r>
              <a:rPr lang="en-AU" sz="1200" i="1" kern="100">
                <a:effectLst/>
                <a:latin typeface="+mn-lt"/>
                <a:ea typeface="Aptos" panose="020B0004020202020204" pitchFamily="34" charset="0"/>
                <a:cs typeface="Times New Roman" panose="02020603050405020304" pitchFamily="18" charset="0"/>
              </a:rPr>
              <a:t>ompared to something else. </a:t>
            </a:r>
            <a:endParaRPr lang="en-US" i="1">
              <a:cs typeface="+mn-cs"/>
            </a:endParaRPr>
          </a:p>
          <a:p>
            <a:pPr marL="0" indent="0">
              <a:spcBef>
                <a:spcPts val="100"/>
              </a:spcBef>
              <a:spcAft>
                <a:spcPts val="400"/>
              </a:spcAft>
              <a:buFont typeface="Arial"/>
              <a:buNone/>
              <a:defRPr/>
            </a:pPr>
            <a:r>
              <a:rPr lang="en-US">
                <a:cs typeface="+mn-cs"/>
              </a:rPr>
              <a:t>Say: </a:t>
            </a:r>
            <a:r>
              <a:rPr lang="en-AU" i="1">
                <a:cs typeface="Calibri" panose="020F0502020204030204"/>
              </a:rPr>
              <a:t>Your word is </a:t>
            </a:r>
            <a:r>
              <a:rPr lang="en-AU" b="1" i="1">
                <a:cs typeface="Calibri" panose="020F0502020204030204"/>
              </a:rPr>
              <a:t>bright</a:t>
            </a:r>
            <a:r>
              <a:rPr lang="en-AU" i="1">
                <a:cs typeface="Calibri" panose="020F0502020204030204"/>
              </a:rPr>
              <a:t>. Add the suffix.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a:t>
            </a:r>
            <a:r>
              <a:rPr lang="en-AU" b="1">
                <a:cs typeface="Calibri" panose="020F0502020204030204"/>
              </a:rPr>
              <a:t> </a:t>
            </a:r>
            <a:r>
              <a:rPr lang="en-AU" b="1" i="1">
                <a:cs typeface="Calibri" panose="020F0502020204030204"/>
              </a:rPr>
              <a:t>Brighter</a:t>
            </a:r>
            <a:r>
              <a:rPr lang="en-AU">
                <a:cs typeface="Calibri" panose="020F0502020204030204"/>
              </a:rPr>
              <a:t>.</a:t>
            </a:r>
            <a:endParaRPr lang="en-AU">
              <a:cs typeface="+mn-cs"/>
            </a:endParaRPr>
          </a:p>
          <a:p>
            <a:pPr marL="0" indent="0">
              <a:spcBef>
                <a:spcPts val="100"/>
              </a:spcBef>
              <a:spcAft>
                <a:spcPts val="400"/>
              </a:spcAft>
              <a:buFont typeface="Arial"/>
              <a:buNone/>
              <a:defRPr/>
            </a:pPr>
            <a:r>
              <a:rPr lang="en-AU">
                <a:cs typeface="+mn-cs"/>
              </a:rPr>
              <a:t>Ask: </a:t>
            </a:r>
            <a:r>
              <a:rPr lang="en-AU" i="1">
                <a:cs typeface="Calibri" panose="020F0502020204030204"/>
              </a:rPr>
              <a:t>What does it mean? </a:t>
            </a:r>
            <a:endParaRPr lang="en-AU" i="1">
              <a:ea typeface="Calibri"/>
              <a:cs typeface="Calibri" panose="020F0502020204030204"/>
            </a:endParaRPr>
          </a:p>
          <a:p>
            <a:pPr marL="0" indent="0">
              <a:spcBef>
                <a:spcPts val="100"/>
              </a:spcBef>
              <a:spcAft>
                <a:spcPts val="400"/>
              </a:spcAft>
              <a:buFont typeface="Arial"/>
              <a:buNone/>
              <a:defRPr/>
            </a:pPr>
            <a:r>
              <a:rPr lang="en-AU">
                <a:cs typeface="Calibri" panose="020F0502020204030204"/>
              </a:rPr>
              <a:t>Students: </a:t>
            </a:r>
            <a:r>
              <a:rPr lang="en-AU" i="1">
                <a:cs typeface="Calibri" panose="020F0502020204030204"/>
              </a:rPr>
              <a:t>Bright compared to something else. </a:t>
            </a:r>
          </a:p>
          <a:p>
            <a:pPr>
              <a:spcBef>
                <a:spcPts val="100"/>
              </a:spcBef>
              <a:spcAft>
                <a:spcPts val="400"/>
              </a:spcAft>
              <a:defRPr/>
            </a:pPr>
            <a:r>
              <a:rPr lang="en-AU">
                <a:cs typeface="Calibri" panose="020F0502020204030204"/>
              </a:rPr>
              <a:t> </a:t>
            </a:r>
          </a:p>
          <a:p>
            <a:pPr>
              <a:spcBef>
                <a:spcPts val="100"/>
              </a:spcBef>
              <a:spcAft>
                <a:spcPts val="400"/>
              </a:spcAft>
              <a:defRPr/>
            </a:pPr>
            <a:endParaRPr lang="en-AU">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Ask students to read the words by first reading the base word then reading it with the </a:t>
            </a:r>
            <a:r>
              <a:rPr lang="en-US" sz="1200" b="1">
                <a:latin typeface="+mn-lt"/>
              </a:rPr>
              <a:t>-er </a:t>
            </a:r>
            <a:r>
              <a:rPr lang="en-US" sz="1200" b="0">
                <a:latin typeface="+mn-lt"/>
              </a:rPr>
              <a:t>suffix,</a:t>
            </a:r>
            <a:r>
              <a:rPr lang="en-US" sz="1200">
                <a:latin typeface="+mn-lt"/>
              </a:rPr>
              <a:t> for example, </a:t>
            </a:r>
            <a:r>
              <a:rPr lang="en-US" sz="1200" b="1">
                <a:latin typeface="+mn-lt"/>
              </a:rPr>
              <a:t>strong</a:t>
            </a:r>
            <a:r>
              <a:rPr lang="en-US" sz="1200" b="0">
                <a:latin typeface="+mn-lt"/>
              </a:rPr>
              <a:t>,</a:t>
            </a:r>
            <a:r>
              <a:rPr lang="en-US" sz="1200" b="1">
                <a:latin typeface="+mn-lt"/>
              </a:rPr>
              <a:t> stronger</a:t>
            </a:r>
            <a:r>
              <a:rPr lang="en-US" sz="1200">
                <a:latin typeface="+mn-lt"/>
              </a:rPr>
              <a:t>.</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You may initially place your hand over the suffix as you ask students to read each word to support this process. </a:t>
            </a:r>
            <a:endParaRPr lang="en-US" sz="120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latin typeface="+mn-lt"/>
              </a:rPr>
              <a:t>Choose some students to tell you what each word means. </a:t>
            </a:r>
            <a:r>
              <a:rPr lang="en-US"/>
              <a:t>Encourage them to use the language from the taught catchphrase: ‘compared to something else’.</a:t>
            </a:r>
          </a:p>
          <a:p>
            <a:endParaRPr lang="en-US" sz="1200" b="1">
              <a:latin typeface="+mn-lt"/>
            </a:endParaRPr>
          </a:p>
          <a:p>
            <a:r>
              <a:rPr lang="en-US" sz="1200" b="1">
                <a:latin typeface="+mn-lt"/>
              </a:rPr>
              <a:t>Provide corrective feedback as needed:</a:t>
            </a:r>
            <a:endParaRPr lang="en-US" sz="1200" b="1">
              <a:latin typeface="+mn-lt"/>
              <a:ea typeface="Calibri"/>
              <a:cs typeface="Calibri"/>
            </a:endParaRPr>
          </a:p>
          <a:p>
            <a:r>
              <a:rPr lang="en-US" sz="1200">
                <a:latin typeface="+mn-lt"/>
              </a:rPr>
              <a:t>If any students have difficulty, model this process for them. Then ask students to try again.</a:t>
            </a:r>
            <a:endParaRPr lang="en-US" sz="1200">
              <a:latin typeface="+mn-lt"/>
              <a:ea typeface="Calibri"/>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older</a:t>
            </a:r>
            <a:r>
              <a:rPr lang="en-US" b="0"/>
              <a:t>,</a:t>
            </a:r>
            <a:r>
              <a:rPr lang="en-US" b="1"/>
              <a:t> hotter</a:t>
            </a:r>
            <a:r>
              <a:rPr lang="en-US" b="0"/>
              <a:t>,</a:t>
            </a:r>
            <a:r>
              <a:rPr lang="en-US" b="1"/>
              <a:t> wider</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leaving off the final </a:t>
            </a:r>
            <a:r>
              <a:rPr lang="en-US" b="1"/>
              <a:t>e </a:t>
            </a:r>
            <a:r>
              <a:rPr lang="en-US" b="0"/>
              <a:t>if needed, or doubling the final consonant if needed if it is a 1-1-1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adding the vowel suffix.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choose a student to explain what each word means. Encourage them to use the language from the taught catchphrase: </a:t>
            </a:r>
            <a:r>
              <a:rPr lang="en-AU" sz="1200" kern="1200">
                <a:solidFill>
                  <a:schemeClr val="tx1"/>
                </a:solidFill>
                <a:effectLst/>
                <a:latin typeface="+mn-lt"/>
                <a:ea typeface="+mn-ea"/>
                <a:cs typeface="+mn-cs"/>
              </a:rPr>
              <a:t>‘</a:t>
            </a:r>
            <a:r>
              <a:rPr lang="en-US" sz="1200" kern="1200">
                <a:solidFill>
                  <a:schemeClr val="tx1"/>
                </a:solidFill>
                <a:effectLst/>
                <a:latin typeface="+mn-lt"/>
                <a:ea typeface="+mn-ea"/>
                <a:cs typeface="+mn-cs"/>
              </a:rPr>
              <a:t>compared to something else</a:t>
            </a:r>
            <a:r>
              <a:rPr lang="en-AU" sz="1200" kern="1200">
                <a:solidFill>
                  <a:schemeClr val="tx1"/>
                </a:solidFill>
                <a:effectLst/>
                <a:latin typeface="+mn-lt"/>
                <a:ea typeface="+mn-ea"/>
                <a:cs typeface="+mn-cs"/>
              </a:rPr>
              <a:t>’.</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a:effectLst/>
              <a:latin typeface="+mn-lt"/>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0174864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a:t>b/o/</a:t>
            </a:r>
            <a:r>
              <a:rPr lang="en-US" b="1" err="1"/>
              <a:t>th</a:t>
            </a:r>
            <a:r>
              <a:rPr lang="en-US" b="0"/>
              <a:t>,</a:t>
            </a:r>
            <a:r>
              <a:rPr lang="en-US" b="1"/>
              <a:t> both</a:t>
            </a:r>
            <a:r>
              <a:rPr lang="en-US" b="0"/>
              <a:t>,</a:t>
            </a:r>
            <a:r>
              <a:rPr lang="en-US" b="1"/>
              <a:t> b-o-</a:t>
            </a:r>
            <a:r>
              <a:rPr lang="en-US" b="1" err="1"/>
              <a:t>th</a:t>
            </a:r>
            <a:r>
              <a:rPr lang="en-US" b="0"/>
              <a:t> spells </a:t>
            </a:r>
            <a:r>
              <a:rPr lang="en-US" b="1"/>
              <a:t>both</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8270941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14.svg"/><Relationship Id="rId7" Type="http://schemas.openxmlformats.org/officeDocument/2006/relationships/image" Target="../media/image16.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15.png"/><Relationship Id="rId4"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4.svg"/><Relationship Id="rId11" Type="http://schemas.openxmlformats.org/officeDocument/2006/relationships/image" Target="../media/image16.jpeg"/><Relationship Id="rId5" Type="http://schemas.openxmlformats.org/officeDocument/2006/relationships/image" Target="../media/image13.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Word%20Templates/Links/phase2-lozenge.png" TargetMode="External"/><Relationship Id="rId9" Type="http://schemas.openxmlformats.org/officeDocument/2006/relationships/image" Target="../media/image19.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21.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4.pn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9.sv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4.png"/><Relationship Id="rId7"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5.svg"/><Relationship Id="rId9" Type="http://schemas.openxmlformats.org/officeDocument/2006/relationships/image" Target="../media/image2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png"/><Relationship Id="rId7" Type="http://schemas.openxmlformats.org/officeDocument/2006/relationships/image" Target="../media/image25.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24.png"/><Relationship Id="rId11" Type="http://schemas.openxmlformats.org/officeDocument/2006/relationships/image" Target="../media/image11.svg"/><Relationship Id="rId5" Type="http://schemas.openxmlformats.org/officeDocument/2006/relationships/image" Target="../media/image5.sv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27.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3.svg"/><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7.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0" y="-767147"/>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 name="Rectangle 2">
            <a:extLst>
              <a:ext uri="{FF2B5EF4-FFF2-40B4-BE49-F238E27FC236}">
                <a16:creationId xmlns:a16="http://schemas.microsoft.com/office/drawing/2014/main" id="{7ED80B6F-2857-B39A-0943-B572E5409A6A}"/>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2">
            <a:extLst>
              <a:ext uri="{FF2B5EF4-FFF2-40B4-BE49-F238E27FC236}">
                <a16:creationId xmlns:a16="http://schemas.microsoft.com/office/drawing/2014/main" id="{B0D89F87-C805-D879-DA83-57EAD93651A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5D2254C3-DF68-D84F-9254-1DAFA518F3B8}"/>
              </a:ext>
            </a:extLst>
          </p:cNvPr>
          <p:cNvGrpSpPr/>
          <p:nvPr userDrawn="1"/>
        </p:nvGrpSpPr>
        <p:grpSpPr>
          <a:xfrm>
            <a:off x="10048357" y="291262"/>
            <a:ext cx="876718" cy="645960"/>
            <a:chOff x="10048357" y="291262"/>
            <a:chExt cx="876718" cy="645960"/>
          </a:xfrm>
        </p:grpSpPr>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3" name="Group 2">
            <a:extLst>
              <a:ext uri="{FF2B5EF4-FFF2-40B4-BE49-F238E27FC236}">
                <a16:creationId xmlns:a16="http://schemas.microsoft.com/office/drawing/2014/main" id="{D7188C64-387D-734F-AD01-909A74B21E0C}"/>
              </a:ext>
            </a:extLst>
          </p:cNvPr>
          <p:cNvGrpSpPr/>
          <p:nvPr userDrawn="1"/>
        </p:nvGrpSpPr>
        <p:grpSpPr>
          <a:xfrm>
            <a:off x="11029911" y="291262"/>
            <a:ext cx="876718" cy="655143"/>
            <a:chOff x="11029911" y="291262"/>
            <a:chExt cx="876718" cy="655143"/>
          </a:xfrm>
        </p:grpSpPr>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grpSp>
      <p:sp>
        <p:nvSpPr>
          <p:cNvPr id="5" name="Rounded Rectangle 8">
            <a:extLst>
              <a:ext uri="{FF2B5EF4-FFF2-40B4-BE49-F238E27FC236}">
                <a16:creationId xmlns:a16="http://schemas.microsoft.com/office/drawing/2014/main" id="{9C9E58E3-C79E-2277-CAFB-79F43B23851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7A338333-EEFC-B9E7-5C24-579E35B6FF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278E1809-5ECE-ACEC-1B36-88D13EC04892}"/>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8842E6C0-005B-8DA9-BA05-170D36C5B5B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39A3D483-3CE0-51A7-AC96-305A22131EF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93648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7E24AB7D-3886-B54A-B2A3-55DA6F8F0BA7}"/>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grpSp>
      <p:grpSp>
        <p:nvGrpSpPr>
          <p:cNvPr id="3" name="Group 2">
            <a:extLst>
              <a:ext uri="{FF2B5EF4-FFF2-40B4-BE49-F238E27FC236}">
                <a16:creationId xmlns:a16="http://schemas.microsoft.com/office/drawing/2014/main" id="{1761F877-022D-2C4B-B24F-44E5924B41E6}"/>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gr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0" name="Title 6">
            <a:extLst>
              <a:ext uri="{FF2B5EF4-FFF2-40B4-BE49-F238E27FC236}">
                <a16:creationId xmlns:a16="http://schemas.microsoft.com/office/drawing/2014/main" id="{F61EA68C-47BF-1A26-D980-0E480F555113}"/>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CE8D6668-2EAC-2461-805C-970EA59ED0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9B6D8015-A525-4761-1511-D8F32CD2745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163508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6C72814-3046-4147-B53C-2F7C2833FAE9}"/>
              </a:ext>
            </a:extLst>
          </p:cNvPr>
          <p:cNvGrpSpPr/>
          <p:nvPr userDrawn="1"/>
        </p:nvGrpSpPr>
        <p:grpSpPr>
          <a:xfrm>
            <a:off x="11029911" y="263900"/>
            <a:ext cx="876718" cy="688952"/>
            <a:chOff x="11029911" y="263900"/>
            <a:chExt cx="876718" cy="688952"/>
          </a:xfrm>
        </p:grpSpPr>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4" name="Rounded Rectangle 8">
            <a:extLst>
              <a:ext uri="{FF2B5EF4-FFF2-40B4-BE49-F238E27FC236}">
                <a16:creationId xmlns:a16="http://schemas.microsoft.com/office/drawing/2014/main" id="{ED1917D4-6119-E147-AAA1-7B6504609D5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C2CA037-E0DF-9410-3B11-EF5E7E69B77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7" name="Title 6">
            <a:extLst>
              <a:ext uri="{FF2B5EF4-FFF2-40B4-BE49-F238E27FC236}">
                <a16:creationId xmlns:a16="http://schemas.microsoft.com/office/drawing/2014/main" id="{5D016FF9-FACF-5BCE-73E6-EA954CB955D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F39AB2CA-FBE6-9A74-1F8B-D8BEF40A6469}"/>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5A8A7EC5-79C6-282D-F023-DAA2D5B39FB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76126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We do + pen + chi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AFC8717E-2E2E-0842-A159-75BCCAF8D54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56A95C73-A096-1A4A-84E8-C2AD1AAEE8BE}"/>
              </a:ext>
            </a:extLst>
          </p:cNvPr>
          <p:cNvGrpSpPr/>
          <p:nvPr userDrawn="1"/>
        </p:nvGrpSpPr>
        <p:grpSpPr>
          <a:xfrm>
            <a:off x="9066803" y="291262"/>
            <a:ext cx="876718" cy="645960"/>
            <a:chOff x="9066803" y="291262"/>
            <a:chExt cx="876718" cy="645960"/>
          </a:xfrm>
        </p:grpSpPr>
        <p:sp>
          <p:nvSpPr>
            <p:cNvPr id="23" name="Rounded Rectangle 22">
              <a:extLst>
                <a:ext uri="{FF2B5EF4-FFF2-40B4-BE49-F238E27FC236}">
                  <a16:creationId xmlns:a16="http://schemas.microsoft.com/office/drawing/2014/main" id="{2D9CBA8A-AA92-8A46-B0BA-89A1B974D567}"/>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grpSp>
      <p:sp>
        <p:nvSpPr>
          <p:cNvPr id="29" name="Rounded Rectangle 28">
            <a:extLst>
              <a:ext uri="{FF2B5EF4-FFF2-40B4-BE49-F238E27FC236}">
                <a16:creationId xmlns:a16="http://schemas.microsoft.com/office/drawing/2014/main" id="{6B12110D-D7E8-9B48-A56E-8033ED91E703}"/>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8">
            <a:extLst>
              <a:ext uri="{FF2B5EF4-FFF2-40B4-BE49-F238E27FC236}">
                <a16:creationId xmlns:a16="http://schemas.microsoft.com/office/drawing/2014/main" id="{6E49FD2D-6EB8-F7BC-04C2-62AEE302DD5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58D519A-44D2-A145-118A-20C11E45DE82}"/>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1" name="Graphic 20" descr="Pencil outline">
            <a:extLst>
              <a:ext uri="{FF2B5EF4-FFF2-40B4-BE49-F238E27FC236}">
                <a16:creationId xmlns:a16="http://schemas.microsoft.com/office/drawing/2014/main" id="{DBEBA0CA-1227-1542-8F10-01439DAD67B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69232"/>
            <a:ext cx="490017" cy="490017"/>
          </a:xfrm>
          <a:prstGeom prst="rect">
            <a:avLst/>
          </a:prstGeom>
        </p:spPr>
      </p:pic>
      <p:pic>
        <p:nvPicPr>
          <p:cNvPr id="10" name="Picture 9">
            <a:extLst>
              <a:ext uri="{FF2B5EF4-FFF2-40B4-BE49-F238E27FC236}">
                <a16:creationId xmlns:a16="http://schemas.microsoft.com/office/drawing/2014/main" id="{CFAC27D8-FDCE-A2D7-2C2D-65C7D399DD88}"/>
              </a:ext>
            </a:extLst>
          </p:cNvPr>
          <p:cNvPicPr>
            <a:picLocks noChangeAspect="1"/>
          </p:cNvPicPr>
          <p:nvPr userDrawn="1"/>
        </p:nvPicPr>
        <p:blipFill>
          <a:blip r:embed="rId7"/>
          <a:stretch>
            <a:fillRect/>
          </a:stretch>
        </p:blipFill>
        <p:spPr>
          <a:xfrm>
            <a:off x="11155273" y="252544"/>
            <a:ext cx="628409" cy="733144"/>
          </a:xfrm>
          <a:prstGeom prst="rect">
            <a:avLst/>
          </a:prstGeom>
        </p:spPr>
      </p:pic>
      <p:sp>
        <p:nvSpPr>
          <p:cNvPr id="3" name="Title 6">
            <a:extLst>
              <a:ext uri="{FF2B5EF4-FFF2-40B4-BE49-F238E27FC236}">
                <a16:creationId xmlns:a16="http://schemas.microsoft.com/office/drawing/2014/main" id="{9753EA3F-398A-9E2D-707D-9E9FE06CB9B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F111EB3E-55A3-F605-CE34-F54DCCF2ED29}"/>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29A1D256-B19E-5DBC-3285-353CC81ADE7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6423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255A2419-CE2C-BB9C-8AC4-231CBDCD111F}"/>
              </a:ext>
            </a:extLst>
          </p:cNvPr>
          <p:cNvGrpSpPr/>
          <p:nvPr userDrawn="1"/>
        </p:nvGrpSpPr>
        <p:grpSpPr>
          <a:xfrm>
            <a:off x="11029911" y="291263"/>
            <a:ext cx="876718" cy="645960"/>
            <a:chOff x="11029911" y="291263"/>
            <a:chExt cx="876718" cy="645960"/>
          </a:xfrm>
        </p:grpSpPr>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Pencil outline">
              <a:extLst>
                <a:ext uri="{FF2B5EF4-FFF2-40B4-BE49-F238E27FC236}">
                  <a16:creationId xmlns:a16="http://schemas.microsoft.com/office/drawing/2014/main" id="{24511098-83BB-351C-11BC-675D88290BB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Title 6">
            <a:extLst>
              <a:ext uri="{FF2B5EF4-FFF2-40B4-BE49-F238E27FC236}">
                <a16:creationId xmlns:a16="http://schemas.microsoft.com/office/drawing/2014/main" id="{D51BBF4B-3EE4-F979-762B-1931E8992C0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A7131AFE-AB08-7B25-3AED-D16BC9A525B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F1A72831-F03D-11BA-4C29-B62BD40F418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97322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5" name="Rounded Rectangle 2">
            <a:extLst>
              <a:ext uri="{FF2B5EF4-FFF2-40B4-BE49-F238E27FC236}">
                <a16:creationId xmlns:a16="http://schemas.microsoft.com/office/drawing/2014/main" id="{7D843F25-2AFB-7E73-A3E8-11CBA32AEB8C}"/>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16C4BAC-26A8-F322-2D53-51BA19A19029}"/>
              </a:ext>
            </a:extLst>
          </p:cNvPr>
          <p:cNvPicPr>
            <a:picLocks noChangeAspect="1"/>
          </p:cNvPicPr>
          <p:nvPr userDrawn="1"/>
        </p:nvPicPr>
        <p:blipFill>
          <a:blip r:embed="rId3"/>
          <a:stretch>
            <a:fillRect/>
          </a:stretch>
        </p:blipFill>
        <p:spPr>
          <a:xfrm>
            <a:off x="11155273" y="252544"/>
            <a:ext cx="628409" cy="733144"/>
          </a:xfrm>
          <a:prstGeom prst="rect">
            <a:avLst/>
          </a:prstGeom>
        </p:spPr>
      </p:pic>
      <p:sp>
        <p:nvSpPr>
          <p:cNvPr id="2" name="Title 6">
            <a:extLst>
              <a:ext uri="{FF2B5EF4-FFF2-40B4-BE49-F238E27FC236}">
                <a16:creationId xmlns:a16="http://schemas.microsoft.com/office/drawing/2014/main" id="{E839EDAA-B268-BBE7-65AB-1DFABD8CD2AC}"/>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BB35FC91-A485-9732-61FE-748DE81F4BE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A077C495-D027-A918-239F-9A92DA22C87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05165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591A6AC1-FAF8-2B0F-073D-AB8912B6E9CA}"/>
              </a:ext>
            </a:extLst>
          </p:cNvPr>
          <p:cNvGrpSpPr/>
          <p:nvPr userDrawn="1"/>
        </p:nvGrpSpPr>
        <p:grpSpPr>
          <a:xfrm>
            <a:off x="11029911" y="291263"/>
            <a:ext cx="876718" cy="645960"/>
            <a:chOff x="11029911" y="291263"/>
            <a:chExt cx="876718" cy="645960"/>
          </a:xfrm>
        </p:grpSpPr>
        <p:sp>
          <p:nvSpPr>
            <p:cNvPr id="4" name="Rounded Rectangle 2">
              <a:extLst>
                <a:ext uri="{FF2B5EF4-FFF2-40B4-BE49-F238E27FC236}">
                  <a16:creationId xmlns:a16="http://schemas.microsoft.com/office/drawing/2014/main" id="{76270C31-08E1-B0C0-9F9C-79A266CC4B2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03A298B5-199E-BE46-4951-EBE4BB3F3FE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708B6DB2-54C0-103B-B874-79C028718DF9}"/>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2" name="Rectangle 1">
            <a:extLst>
              <a:ext uri="{FF2B5EF4-FFF2-40B4-BE49-F238E27FC236}">
                <a16:creationId xmlns:a16="http://schemas.microsoft.com/office/drawing/2014/main" id="{C1F6DF6F-B34F-F86D-2135-FA8F2891765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15B26331-DDFE-5A55-8EA9-F1099547C62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B432ED9E-85DA-2C4A-A567-B320AD209C3A}"/>
              </a:ext>
            </a:extLst>
          </p:cNvPr>
          <p:cNvSpPr/>
          <p:nvPr userDrawn="1"/>
        </p:nvSpPr>
        <p:spPr>
          <a:xfrm>
            <a:off x="283765" y="2628206"/>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DAD2DF0-C326-7D4D-96D3-FED35297419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11D34B9-555C-34C6-B683-53F61ED4D137}"/>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9" name="Title 6">
            <a:extLst>
              <a:ext uri="{FF2B5EF4-FFF2-40B4-BE49-F238E27FC236}">
                <a16:creationId xmlns:a16="http://schemas.microsoft.com/office/drawing/2014/main" id="{E619FC21-BA11-2CC4-CC9C-650EFEFFC1F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CBACAB7E-BA97-ED22-5C0F-4E76F37BC1A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734EA42F-5E84-0B55-172A-9DD4C40BBDA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2EE6426B-7740-5629-F492-A077CB09971D}"/>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Title 6">
            <a:extLst>
              <a:ext uri="{FF2B5EF4-FFF2-40B4-BE49-F238E27FC236}">
                <a16:creationId xmlns:a16="http://schemas.microsoft.com/office/drawing/2014/main" id="{5503CA8D-C525-16C6-A933-75884C3D498B}"/>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696D8E6E-5F6B-E919-47B5-2DD8D7170998}"/>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80558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Open Slide 1:1">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88C31604-9DFA-4378-CC36-3E8C9D4930AD}"/>
              </a:ext>
            </a:extLst>
          </p:cNvPr>
          <p:cNvGrpSpPr/>
          <p:nvPr userDrawn="1"/>
        </p:nvGrpSpPr>
        <p:grpSpPr>
          <a:xfrm>
            <a:off x="6275877" y="437601"/>
            <a:ext cx="5554980" cy="711199"/>
            <a:chOff x="6275877" y="437601"/>
            <a:chExt cx="5554980" cy="711199"/>
          </a:xfrm>
        </p:grpSpPr>
        <p:pic>
          <p:nvPicPr>
            <p:cNvPr id="4" name="Picture 3">
              <a:extLst>
                <a:ext uri="{FF2B5EF4-FFF2-40B4-BE49-F238E27FC236}">
                  <a16:creationId xmlns:a16="http://schemas.microsoft.com/office/drawing/2014/main" id="{32B62062-DDAA-43E0-5B94-9EE05E344EBB}"/>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3" name="Title 1">
              <a:extLst>
                <a:ext uri="{FF2B5EF4-FFF2-40B4-BE49-F238E27FC236}">
                  <a16:creationId xmlns:a16="http://schemas.microsoft.com/office/drawing/2014/main" id="{28F7AF44-F642-F688-37D0-AAB385EF9DBE}"/>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14" name="Title 1">
              <a:extLst>
                <a:ext uri="{FF2B5EF4-FFF2-40B4-BE49-F238E27FC236}">
                  <a16:creationId xmlns:a16="http://schemas.microsoft.com/office/drawing/2014/main" id="{923AE5C5-E42A-D7CB-2CD1-F3B9B9B86EB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18</a:t>
              </a:r>
            </a:p>
          </p:txBody>
        </p:sp>
      </p:grpSp>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26280" y="5260523"/>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50828" y="5376342"/>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9" name="Group 8">
            <a:extLst>
              <a:ext uri="{FF2B5EF4-FFF2-40B4-BE49-F238E27FC236}">
                <a16:creationId xmlns:a16="http://schemas.microsoft.com/office/drawing/2014/main" id="{9E102EAB-9CD2-6071-A4F3-08B34ACB37F0}"/>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itle 5">
            <a:extLst>
              <a:ext uri="{FF2B5EF4-FFF2-40B4-BE49-F238E27FC236}">
                <a16:creationId xmlns:a16="http://schemas.microsoft.com/office/drawing/2014/main" id="{1BED9B0A-DD7A-5D93-EBFE-DE12382AEC96}"/>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sp>
        <p:nvSpPr>
          <p:cNvPr id="12" name="Title 5">
            <a:extLst>
              <a:ext uri="{FF2B5EF4-FFF2-40B4-BE49-F238E27FC236}">
                <a16:creationId xmlns:a16="http://schemas.microsoft.com/office/drawing/2014/main" id="{26988C3C-2843-1026-9069-8DD7C30BC5DA}"/>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extBox 14">
            <a:extLst>
              <a:ext uri="{FF2B5EF4-FFF2-40B4-BE49-F238E27FC236}">
                <a16:creationId xmlns:a16="http://schemas.microsoft.com/office/drawing/2014/main" id="{0B1DBC34-84DA-4361-5159-9E3DC586728E}"/>
              </a:ext>
            </a:extLst>
          </p:cNvPr>
          <p:cNvSpPr txBox="1"/>
          <p:nvPr userDrawn="1"/>
        </p:nvSpPr>
        <p:spPr>
          <a:xfrm>
            <a:off x="7323155" y="2802813"/>
            <a:ext cx="318173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a:t>SSP lesson</a:t>
            </a:r>
            <a:endParaRPr lang="en-AU" sz="3200"/>
          </a:p>
        </p:txBody>
      </p:sp>
      <p:grpSp>
        <p:nvGrpSpPr>
          <p:cNvPr id="18" name="Group 17">
            <a:extLst>
              <a:ext uri="{FF2B5EF4-FFF2-40B4-BE49-F238E27FC236}">
                <a16:creationId xmlns:a16="http://schemas.microsoft.com/office/drawing/2014/main" id="{BB68FDAC-603E-1149-97DE-50DFB6AC4C36}"/>
              </a:ext>
            </a:extLst>
          </p:cNvPr>
          <p:cNvGrpSpPr/>
          <p:nvPr userDrawn="1"/>
        </p:nvGrpSpPr>
        <p:grpSpPr>
          <a:xfrm>
            <a:off x="324326" y="6162429"/>
            <a:ext cx="11574178" cy="365125"/>
            <a:chOff x="324326" y="6162429"/>
            <a:chExt cx="11574178" cy="365125"/>
          </a:xfrm>
        </p:grpSpPr>
        <p:sp>
          <p:nvSpPr>
            <p:cNvPr id="22" name="Footer Placeholder 4">
              <a:extLst>
                <a:ext uri="{FF2B5EF4-FFF2-40B4-BE49-F238E27FC236}">
                  <a16:creationId xmlns:a16="http://schemas.microsoft.com/office/drawing/2014/main" id="{5123AA02-ADCC-30AE-A868-400600829F9F}"/>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23" name="Picture 22">
              <a:extLst>
                <a:ext uri="{FF2B5EF4-FFF2-40B4-BE49-F238E27FC236}">
                  <a16:creationId xmlns:a16="http://schemas.microsoft.com/office/drawing/2014/main" id="{289E245B-43BA-B3A3-EA84-C1428A5B66C1}"/>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
        <p:nvSpPr>
          <p:cNvPr id="2" name="Rectangle 1">
            <a:extLst>
              <a:ext uri="{FF2B5EF4-FFF2-40B4-BE49-F238E27FC236}">
                <a16:creationId xmlns:a16="http://schemas.microsoft.com/office/drawing/2014/main" id="{3B71B1DB-03C6-5491-8B5F-7E8EF1CC6BAF}"/>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2555866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4" name="Rounded Rectangle 3">
            <a:extLst>
              <a:ext uri="{FF2B5EF4-FFF2-40B4-BE49-F238E27FC236}">
                <a16:creationId xmlns:a16="http://schemas.microsoft.com/office/drawing/2014/main" id="{F5F79013-1113-CAAE-507A-C01A5D6D2CCA}"/>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AB9B0651-4E90-8395-E5AD-FDF897BE5798}"/>
              </a:ext>
            </a:extLst>
          </p:cNvPr>
          <p:cNvSpPr/>
          <p:nvPr userDrawn="1"/>
        </p:nvSpPr>
        <p:spPr>
          <a:xfrm>
            <a:off x="681871" y="275470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0" y="-80020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850233" y="73326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890339" y="2746559"/>
            <a:ext cx="4010526" cy="646331"/>
          </a:xfrm>
          <a:prstGeom prst="rect">
            <a:avLst/>
          </a:prstGeom>
          <a:noFill/>
        </p:spPr>
        <p:txBody>
          <a:bodyPr wrap="square" rtlCol="0">
            <a:spAutoFit/>
          </a:bodyPr>
          <a:lstStyle/>
          <a:p>
            <a:r>
              <a:rPr lang="en-AU" sz="3600" b="1">
                <a:latin typeface="Calibri" panose="020F0502020204030204" pitchFamily="34" charset="0"/>
                <a:ea typeface="Calibri" panose="020F0502020204030204" pitchFamily="34" charset="0"/>
                <a:cs typeface="Calibri" panose="020F0502020204030204" pitchFamily="34" charset="0"/>
              </a:rPr>
              <a:t>Success criteria</a:t>
            </a:r>
          </a:p>
        </p:txBody>
      </p:sp>
      <p:sp>
        <p:nvSpPr>
          <p:cNvPr id="8" name="TextBox 7">
            <a:extLst>
              <a:ext uri="{FF2B5EF4-FFF2-40B4-BE49-F238E27FC236}">
                <a16:creationId xmlns:a16="http://schemas.microsoft.com/office/drawing/2014/main" id="{A148995D-C9E8-9DEA-5CDB-A3335605A5D4}"/>
              </a:ext>
            </a:extLst>
          </p:cNvPr>
          <p:cNvSpPr txBox="1"/>
          <p:nvPr userDrawn="1"/>
        </p:nvSpPr>
        <p:spPr>
          <a:xfrm>
            <a:off x="902913" y="1527734"/>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2" name="Rectangle 1">
            <a:extLst>
              <a:ext uri="{FF2B5EF4-FFF2-40B4-BE49-F238E27FC236}">
                <a16:creationId xmlns:a16="http://schemas.microsoft.com/office/drawing/2014/main" id="{2EF5C872-1470-CDE5-3DDF-B1B84DC5DF5D}"/>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2">
            <a:extLst>
              <a:ext uri="{FF2B5EF4-FFF2-40B4-BE49-F238E27FC236}">
                <a16:creationId xmlns:a16="http://schemas.microsoft.com/office/drawing/2014/main" id="{1DF21EEF-EFCF-12B2-817C-AEA27B8308B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647916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You do Suffix Review">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266646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266646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Suffix review</a:t>
            </a:r>
          </a:p>
        </p:txBody>
      </p:sp>
      <p:sp>
        <p:nvSpPr>
          <p:cNvPr id="5" name="Title 4">
            <a:extLst>
              <a:ext uri="{FF2B5EF4-FFF2-40B4-BE49-F238E27FC236}">
                <a16:creationId xmlns:a16="http://schemas.microsoft.com/office/drawing/2014/main" id="{1A3C7AAC-4D49-E741-F683-57976F26B219}"/>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ED8FB6AD-5CAF-7116-7230-AE30DD544091}"/>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2677EB45-D249-F3B7-EA45-F1BF486C0A9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8010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Ph3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5" name="TextBox 4">
            <a:extLst>
              <a:ext uri="{FF2B5EF4-FFF2-40B4-BE49-F238E27FC236}">
                <a16:creationId xmlns:a16="http://schemas.microsoft.com/office/drawing/2014/main" id="{CF19FFE3-8C8B-EFF6-E71E-ADA5BF61F43F}"/>
              </a:ext>
            </a:extLst>
          </p:cNvPr>
          <p:cNvSpPr txBox="1"/>
          <p:nvPr userDrawn="1"/>
        </p:nvSpPr>
        <p:spPr>
          <a:xfrm>
            <a:off x="1479021" y="1195523"/>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review</a:t>
            </a:r>
          </a:p>
        </p:txBody>
      </p:sp>
      <p:sp>
        <p:nvSpPr>
          <p:cNvPr id="11" name="TextBox 10">
            <a:extLst>
              <a:ext uri="{FF2B5EF4-FFF2-40B4-BE49-F238E27FC236}">
                <a16:creationId xmlns:a16="http://schemas.microsoft.com/office/drawing/2014/main" id="{B4AD64A3-4CB3-4859-6DDD-7F1B1E421F8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
        <p:nvSpPr>
          <p:cNvPr id="12" name="Title 11">
            <a:extLst>
              <a:ext uri="{FF2B5EF4-FFF2-40B4-BE49-F238E27FC236}">
                <a16:creationId xmlns:a16="http://schemas.microsoft.com/office/drawing/2014/main" id="{8E2F1E8F-1038-4A63-3B9E-71993EBBAC20}"/>
              </a:ext>
            </a:extLst>
          </p:cNvPr>
          <p:cNvSpPr>
            <a:spLocks noGrp="1"/>
          </p:cNvSpPr>
          <p:nvPr>
            <p:ph type="title"/>
          </p:nvPr>
        </p:nvSpPr>
        <p:spPr>
          <a:xfrm>
            <a:off x="0" y="-1423967"/>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B3099638-D1CD-510F-7247-34F5FAF64CD8}"/>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2">
            <a:extLst>
              <a:ext uri="{FF2B5EF4-FFF2-40B4-BE49-F238E27FC236}">
                <a16:creationId xmlns:a16="http://schemas.microsoft.com/office/drawing/2014/main" id="{5F7827E2-173B-1769-2294-16550E99ECD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9485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Rectangle 2">
            <a:extLst>
              <a:ext uri="{FF2B5EF4-FFF2-40B4-BE49-F238E27FC236}">
                <a16:creationId xmlns:a16="http://schemas.microsoft.com/office/drawing/2014/main" id="{3595E962-9A59-6AB9-21FB-33AC73DB9FE5}"/>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2">
            <a:extLst>
              <a:ext uri="{FF2B5EF4-FFF2-40B4-BE49-F238E27FC236}">
                <a16:creationId xmlns:a16="http://schemas.microsoft.com/office/drawing/2014/main" id="{D128BB7C-EE09-495B-865A-D5E53DD93C0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949927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2927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0491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8275" y="296788"/>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098801" y="277065"/>
            <a:ext cx="688952" cy="688952"/>
          </a:xfrm>
          <a:prstGeom prst="rect">
            <a:avLst/>
          </a:prstGeom>
        </p:spPr>
      </p:pic>
      <p:sp>
        <p:nvSpPr>
          <p:cNvPr id="3" name="Rectangle 2">
            <a:extLst>
              <a:ext uri="{FF2B5EF4-FFF2-40B4-BE49-F238E27FC236}">
                <a16:creationId xmlns:a16="http://schemas.microsoft.com/office/drawing/2014/main" id="{B5891256-BD4F-7B97-5671-B32FACA1B76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2">
            <a:extLst>
              <a:ext uri="{FF2B5EF4-FFF2-40B4-BE49-F238E27FC236}">
                <a16:creationId xmlns:a16="http://schemas.microsoft.com/office/drawing/2014/main" id="{95BDFC31-7260-8AB4-D6FA-0D7AD7DD4E2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13557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1">
            <a:extLst>
              <a:ext uri="{FF2B5EF4-FFF2-40B4-BE49-F238E27FC236}">
                <a16:creationId xmlns:a16="http://schemas.microsoft.com/office/drawing/2014/main" id="{BF199907-43CE-3B83-9A15-FA3B7657063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731545B6-A45C-DB5E-9083-080198E661A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Rounded Rectangle 22">
            <a:extLst>
              <a:ext uri="{FF2B5EF4-FFF2-40B4-BE49-F238E27FC236}">
                <a16:creationId xmlns:a16="http://schemas.microsoft.com/office/drawing/2014/main" id="{4B734499-4584-2AA5-43BF-CC446E025FA5}"/>
              </a:ext>
            </a:extLst>
          </p:cNvPr>
          <p:cNvSpPr/>
          <p:nvPr userDrawn="1"/>
        </p:nvSpPr>
        <p:spPr>
          <a:xfrm>
            <a:off x="1102927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0">
            <a:extLst>
              <a:ext uri="{FF2B5EF4-FFF2-40B4-BE49-F238E27FC236}">
                <a16:creationId xmlns:a16="http://schemas.microsoft.com/office/drawing/2014/main" id="{4A8F0E6E-812E-9AF1-2EDB-DC4AF97D3AB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39870A5C-64FC-3F0C-4E47-A09E28457F5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4" name="Rounded Rectangle 28">
            <a:extLst>
              <a:ext uri="{FF2B5EF4-FFF2-40B4-BE49-F238E27FC236}">
                <a16:creationId xmlns:a16="http://schemas.microsoft.com/office/drawing/2014/main" id="{AEB4C01A-324E-047C-54C9-6C04251326AA}"/>
              </a:ext>
            </a:extLst>
          </p:cNvPr>
          <p:cNvSpPr/>
          <p:nvPr userDrawn="1"/>
        </p:nvSpPr>
        <p:spPr>
          <a:xfrm>
            <a:off x="1000491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Glasses outline">
            <a:extLst>
              <a:ext uri="{FF2B5EF4-FFF2-40B4-BE49-F238E27FC236}">
                <a16:creationId xmlns:a16="http://schemas.microsoft.com/office/drawing/2014/main" id="{6F90F68E-6647-A30C-F157-9D6068EBEA4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58275" y="296788"/>
            <a:ext cx="638589" cy="638589"/>
          </a:xfrm>
          <a:prstGeom prst="rect">
            <a:avLst/>
          </a:prstGeom>
        </p:spPr>
      </p:pic>
      <p:pic>
        <p:nvPicPr>
          <p:cNvPr id="16" name="Graphic 13" descr="Users outline">
            <a:extLst>
              <a:ext uri="{FF2B5EF4-FFF2-40B4-BE49-F238E27FC236}">
                <a16:creationId xmlns:a16="http://schemas.microsoft.com/office/drawing/2014/main" id="{33B35AB0-AC9A-CD7C-4CA7-5D6615D5740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098801" y="277065"/>
            <a:ext cx="688952" cy="688952"/>
          </a:xfrm>
          <a:prstGeom prst="rect">
            <a:avLst/>
          </a:prstGeom>
        </p:spPr>
      </p:pic>
    </p:spTree>
    <p:extLst>
      <p:ext uri="{BB962C8B-B14F-4D97-AF65-F5344CB8AC3E}">
        <p14:creationId xmlns:p14="http://schemas.microsoft.com/office/powerpoint/2010/main" val="14958499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2" name="Rounded Rectangle 10">
            <a:extLst>
              <a:ext uri="{FF2B5EF4-FFF2-40B4-BE49-F238E27FC236}">
                <a16:creationId xmlns:a16="http://schemas.microsoft.com/office/drawing/2014/main" id="{86B78540-7F79-B4A6-F6AC-A1AD24D34E3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8E29AF5A-11C3-DC45-A9F9-B1F764BD83A8}"/>
              </a:ext>
            </a:extLst>
          </p:cNvPr>
          <p:cNvSpPr txBox="1">
            <a:spLocks/>
          </p:cNvSpPr>
          <p:nvPr userDrawn="1"/>
        </p:nvSpPr>
        <p:spPr>
          <a:xfrm>
            <a:off x="283765" y="309387"/>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01BF5F9-8F4B-D083-C621-4A0BCB0DA3C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91379525-6745-0802-CE1A-51EA45CBF04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944408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9" name="Group 8">
            <a:extLst>
              <a:ext uri="{FF2B5EF4-FFF2-40B4-BE49-F238E27FC236}">
                <a16:creationId xmlns:a16="http://schemas.microsoft.com/office/drawing/2014/main" id="{ADCD1B5C-0AF8-450D-438E-7754764E080B}"/>
              </a:ext>
            </a:extLst>
          </p:cNvPr>
          <p:cNvGrpSpPr/>
          <p:nvPr userDrawn="1"/>
        </p:nvGrpSpPr>
        <p:grpSpPr>
          <a:xfrm>
            <a:off x="11029911" y="263900"/>
            <a:ext cx="876718" cy="688952"/>
            <a:chOff x="11029911" y="263900"/>
            <a:chExt cx="876718" cy="688952"/>
          </a:xfrm>
        </p:grpSpPr>
        <p:sp>
          <p:nvSpPr>
            <p:cNvPr id="10" name="Rounded Rectangle 19">
              <a:extLst>
                <a:ext uri="{FF2B5EF4-FFF2-40B4-BE49-F238E27FC236}">
                  <a16:creationId xmlns:a16="http://schemas.microsoft.com/office/drawing/2014/main" id="{2339CC2E-0111-6A7F-70D3-1FF975B095E8}"/>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3" descr="Users outline">
              <a:extLst>
                <a:ext uri="{FF2B5EF4-FFF2-40B4-BE49-F238E27FC236}">
                  <a16:creationId xmlns:a16="http://schemas.microsoft.com/office/drawing/2014/main" id="{3C96A107-FCC0-160F-11AD-B63F27A17D5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2" name="Rectangle 1">
            <a:extLst>
              <a:ext uri="{FF2B5EF4-FFF2-40B4-BE49-F238E27FC236}">
                <a16:creationId xmlns:a16="http://schemas.microsoft.com/office/drawing/2014/main" id="{ECD9A213-FBE1-5889-11A2-81D08E1ABB81}"/>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14061BB-F145-9477-7057-F4629956812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5408905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
        <p:nvSpPr>
          <p:cNvPr id="3" name="Title 7">
            <a:extLst>
              <a:ext uri="{FF2B5EF4-FFF2-40B4-BE49-F238E27FC236}">
                <a16:creationId xmlns:a16="http://schemas.microsoft.com/office/drawing/2014/main" id="{75F81144-4900-E36C-C609-41C58AAD7C34}"/>
              </a:ext>
            </a:extLst>
          </p:cNvPr>
          <p:cNvSpPr>
            <a:spLocks noGrp="1"/>
          </p:cNvSpPr>
          <p:nvPr>
            <p:ph type="title" hasCustomPrompt="1"/>
          </p:nvPr>
        </p:nvSpPr>
        <p:spPr>
          <a:xfrm>
            <a:off x="0" y="-1424973"/>
            <a:ext cx="10515600" cy="1325563"/>
          </a:xfrm>
        </p:spPr>
        <p:txBody>
          <a:bodyPr/>
          <a:lstStyle/>
          <a:p>
            <a:r>
              <a:rPr lang="en-US"/>
              <a:t>Slide # Review</a:t>
            </a:r>
            <a:endParaRPr lang="en-AU"/>
          </a:p>
        </p:txBody>
      </p:sp>
      <p:sp>
        <p:nvSpPr>
          <p:cNvPr id="16" name="Rectangle 15">
            <a:extLst>
              <a:ext uri="{FF2B5EF4-FFF2-40B4-BE49-F238E27FC236}">
                <a16:creationId xmlns:a16="http://schemas.microsoft.com/office/drawing/2014/main" id="{4C2B10EC-4F9B-1DE0-B704-D439E1013F8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2">
            <a:extLst>
              <a:ext uri="{FF2B5EF4-FFF2-40B4-BE49-F238E27FC236}">
                <a16:creationId xmlns:a16="http://schemas.microsoft.com/office/drawing/2014/main" id="{9C6D43EA-95C4-E5E6-D820-C22067F748D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7746485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I do _suffix review">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BD956BE2-48BF-D9DE-4AC6-4E928FA05EAB}"/>
              </a:ext>
            </a:extLst>
          </p:cNvPr>
          <p:cNvGrpSpPr/>
          <p:nvPr userDrawn="1"/>
        </p:nvGrpSpPr>
        <p:grpSpPr>
          <a:xfrm>
            <a:off x="342081" y="287673"/>
            <a:ext cx="3004968" cy="645960"/>
            <a:chOff x="342081" y="287673"/>
            <a:chExt cx="2603832" cy="645960"/>
          </a:xfrm>
        </p:grpSpPr>
        <p:sp>
          <p:nvSpPr>
            <p:cNvPr id="6" name="Rounded Rectangle 5">
              <a:extLst>
                <a:ext uri="{FF2B5EF4-FFF2-40B4-BE49-F238E27FC236}">
                  <a16:creationId xmlns:a16="http://schemas.microsoft.com/office/drawing/2014/main" id="{69D45BEF-344B-2A4B-972E-72093ED9016C}"/>
                </a:ext>
              </a:extLst>
            </p:cNvPr>
            <p:cNvSpPr/>
            <p:nvPr userDrawn="1"/>
          </p:nvSpPr>
          <p:spPr>
            <a:xfrm>
              <a:off x="342081" y="287673"/>
              <a:ext cx="260383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357081" y="292967"/>
              <a:ext cx="2588832"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gr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4" name="Rectangle: Rounded Corners 2">
            <a:extLst>
              <a:ext uri="{FF2B5EF4-FFF2-40B4-BE49-F238E27FC236}">
                <a16:creationId xmlns:a16="http://schemas.microsoft.com/office/drawing/2014/main" id="{6B715EB4-A52D-2301-53ED-4ACE3E528B4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8" name="Title 5">
            <a:extLst>
              <a:ext uri="{FF2B5EF4-FFF2-40B4-BE49-F238E27FC236}">
                <a16:creationId xmlns:a16="http://schemas.microsoft.com/office/drawing/2014/main" id="{F2D78351-711C-D2A7-935B-CD4031EC526D}"/>
              </a:ext>
            </a:extLst>
          </p:cNvPr>
          <p:cNvSpPr>
            <a:spLocks noGrp="1"/>
          </p:cNvSpPr>
          <p:nvPr>
            <p:ph type="title" hasCustomPrompt="1"/>
          </p:nvPr>
        </p:nvSpPr>
        <p:spPr>
          <a:xfrm>
            <a:off x="0" y="-1513795"/>
            <a:ext cx="10515600" cy="1325563"/>
          </a:xfrm>
        </p:spPr>
        <p:txBody>
          <a:bodyPr/>
          <a:lstStyle>
            <a:lvl1pPr>
              <a:defRPr/>
            </a:lvl1pPr>
          </a:lstStyle>
          <a:p>
            <a:r>
              <a:rPr lang="en-US"/>
              <a:t>Slide # Suffix review</a:t>
            </a:r>
            <a:endParaRPr lang="en-AU"/>
          </a:p>
        </p:txBody>
      </p:sp>
      <p:sp>
        <p:nvSpPr>
          <p:cNvPr id="3" name="Rectangle 2">
            <a:extLst>
              <a:ext uri="{FF2B5EF4-FFF2-40B4-BE49-F238E27FC236}">
                <a16:creationId xmlns:a16="http://schemas.microsoft.com/office/drawing/2014/main" id="{571F9C5B-3F15-F305-67A9-2B9E1A6AD64C}"/>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3513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DFB88B6-FE95-884B-AEAB-63773253A45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3" name="Rounded Rectangle 8">
            <a:extLst>
              <a:ext uri="{FF2B5EF4-FFF2-40B4-BE49-F238E27FC236}">
                <a16:creationId xmlns:a16="http://schemas.microsoft.com/office/drawing/2014/main" id="{605937F3-0744-C4F5-E693-57C89188E77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32CC7749-7B3B-9B5B-250B-8060928550B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Title 3">
            <a:extLst>
              <a:ext uri="{FF2B5EF4-FFF2-40B4-BE49-F238E27FC236}">
                <a16:creationId xmlns:a16="http://schemas.microsoft.com/office/drawing/2014/main" id="{522A55B8-1BD1-A388-1F36-3ECB0697142C}"/>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C768E29B-8547-7BB2-47FD-2C818DA243BB}"/>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0CE008F2-8EEF-D491-0B1B-06CD27AA8B2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FDE43A7A-C785-9A4D-B5C2-F0B90BD65D43}"/>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DB0501AC-D373-6A80-A0B8-E383388F740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E4F24E12-1381-F939-25EB-2835D92C2CB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237980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4BFF1B36-0B73-4346-9696-F8E4C89F846D}"/>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5" name="Rounded Rectangle 8">
            <a:extLst>
              <a:ext uri="{FF2B5EF4-FFF2-40B4-BE49-F238E27FC236}">
                <a16:creationId xmlns:a16="http://schemas.microsoft.com/office/drawing/2014/main" id="{10004B58-D0A6-7654-4AF8-5F086D061AA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C6F93530-9C7B-BD3E-C956-B3E99F0BB63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9" name="Title 8">
            <a:extLst>
              <a:ext uri="{FF2B5EF4-FFF2-40B4-BE49-F238E27FC236}">
                <a16:creationId xmlns:a16="http://schemas.microsoft.com/office/drawing/2014/main" id="{334ACDBF-7A03-C330-C763-921214A9ADC8}"/>
              </a:ext>
            </a:extLst>
          </p:cNvPr>
          <p:cNvSpPr>
            <a:spLocks noGrp="1"/>
          </p:cNvSpPr>
          <p:nvPr>
            <p:ph type="title"/>
          </p:nvPr>
        </p:nvSpPr>
        <p:spPr>
          <a:xfrm>
            <a:off x="0" y="-1478746"/>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DB0501AC-D373-6A80-A0B8-E383388F740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E4F24E12-1381-F939-25EB-2835D92C2CB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0" name="Rounded Rectangle 8">
            <a:extLst>
              <a:ext uri="{FF2B5EF4-FFF2-40B4-BE49-F238E27FC236}">
                <a16:creationId xmlns:a16="http://schemas.microsoft.com/office/drawing/2014/main" id="{1EC61C3C-98D6-71F5-925C-8942448DBA15}"/>
              </a:ext>
            </a:extLst>
          </p:cNvPr>
          <p:cNvSpPr/>
          <p:nvPr userDrawn="1"/>
        </p:nvSpPr>
        <p:spPr>
          <a:xfrm>
            <a:off x="2228790" y="294582"/>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38EC6391-8A8E-DAA4-A359-3A66C4ABA154}"/>
              </a:ext>
            </a:extLst>
          </p:cNvPr>
          <p:cNvSpPr txBox="1">
            <a:spLocks/>
          </p:cNvSpPr>
          <p:nvPr userDrawn="1"/>
        </p:nvSpPr>
        <p:spPr>
          <a:xfrm>
            <a:off x="2420268" y="307817"/>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12" name="Group 11">
            <a:extLst>
              <a:ext uri="{FF2B5EF4-FFF2-40B4-BE49-F238E27FC236}">
                <a16:creationId xmlns:a16="http://schemas.microsoft.com/office/drawing/2014/main" id="{784EE572-BB93-A3F6-B7BA-A0EF20391BA4}"/>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8449E8A6-1381-548C-41FF-5036A0A9B22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0D896620-3BAF-A142-CC5C-54EA52759171}"/>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61844" y="307817"/>
              <a:ext cx="612851" cy="612851"/>
            </a:xfrm>
            <a:prstGeom prst="rect">
              <a:avLst/>
            </a:prstGeom>
          </p:spPr>
        </p:pic>
      </p:grpSp>
    </p:spTree>
    <p:extLst>
      <p:ext uri="{BB962C8B-B14F-4D97-AF65-F5344CB8AC3E}">
        <p14:creationId xmlns:p14="http://schemas.microsoft.com/office/powerpoint/2010/main" val="15830574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8D874059-AC1A-B644-B47A-44C7AC632A09}"/>
              </a:ext>
            </a:extLst>
          </p:cNvPr>
          <p:cNvGrpSpPr/>
          <p:nvPr userDrawn="1"/>
        </p:nvGrpSpPr>
        <p:grpSpPr>
          <a:xfrm>
            <a:off x="11029911" y="291262"/>
            <a:ext cx="876718" cy="655143"/>
            <a:chOff x="11029911" y="291262"/>
            <a:chExt cx="876718" cy="655143"/>
          </a:xfrm>
        </p:grpSpPr>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grpSp>
        <p:nvGrpSpPr>
          <p:cNvPr id="19" name="Group 18">
            <a:extLst>
              <a:ext uri="{FF2B5EF4-FFF2-40B4-BE49-F238E27FC236}">
                <a16:creationId xmlns:a16="http://schemas.microsoft.com/office/drawing/2014/main" id="{536E2729-83B1-A342-AF7E-FE2D6222F29A}"/>
              </a:ext>
            </a:extLst>
          </p:cNvPr>
          <p:cNvGrpSpPr/>
          <p:nvPr userDrawn="1"/>
        </p:nvGrpSpPr>
        <p:grpSpPr>
          <a:xfrm>
            <a:off x="10048357" y="248271"/>
            <a:ext cx="876718" cy="688952"/>
            <a:chOff x="10048357" y="248271"/>
            <a:chExt cx="876718" cy="688952"/>
          </a:xfrm>
        </p:grpSpPr>
        <p:sp>
          <p:nvSpPr>
            <p:cNvPr id="23" name="Rounded Rectangle 22">
              <a:extLst>
                <a:ext uri="{FF2B5EF4-FFF2-40B4-BE49-F238E27FC236}">
                  <a16:creationId xmlns:a16="http://schemas.microsoft.com/office/drawing/2014/main" id="{3EE31828-2882-5C4D-8BB1-92FCBEF6AF0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Teacher outline">
              <a:extLst>
                <a:ext uri="{FF2B5EF4-FFF2-40B4-BE49-F238E27FC236}">
                  <a16:creationId xmlns:a16="http://schemas.microsoft.com/office/drawing/2014/main" id="{3DAFC0AE-C6AE-8445-B77B-7991ED80BB9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4" name="Rounded Rectangle 8">
            <a:extLst>
              <a:ext uri="{FF2B5EF4-FFF2-40B4-BE49-F238E27FC236}">
                <a16:creationId xmlns:a16="http://schemas.microsoft.com/office/drawing/2014/main" id="{FDFBAA8C-C81D-A40D-7129-12C86FC73D8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B4F002A6-0353-30CB-A108-5690B517A391}"/>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3" name="Rectangle 2">
            <a:extLst>
              <a:ext uri="{FF2B5EF4-FFF2-40B4-BE49-F238E27FC236}">
                <a16:creationId xmlns:a16="http://schemas.microsoft.com/office/drawing/2014/main" id="{89FB64CF-DEE2-FF49-1C81-4333AB047748}"/>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2">
            <a:extLst>
              <a:ext uri="{FF2B5EF4-FFF2-40B4-BE49-F238E27FC236}">
                <a16:creationId xmlns:a16="http://schemas.microsoft.com/office/drawing/2014/main" id="{A738266C-7C50-3999-7CA3-1F2E9718792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50274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F6858D44-258E-EF4F-817C-BAD62E4ECB37}"/>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3" name="Group 2">
            <a:extLst>
              <a:ext uri="{FF2B5EF4-FFF2-40B4-BE49-F238E27FC236}">
                <a16:creationId xmlns:a16="http://schemas.microsoft.com/office/drawing/2014/main" id="{85E52806-B2E3-2340-A632-3C09619CB141}"/>
              </a:ext>
            </a:extLst>
          </p:cNvPr>
          <p:cNvGrpSpPr/>
          <p:nvPr userDrawn="1"/>
        </p:nvGrpSpPr>
        <p:grpSpPr>
          <a:xfrm>
            <a:off x="10048357" y="291262"/>
            <a:ext cx="876718" cy="655143"/>
            <a:chOff x="10048357" y="291262"/>
            <a:chExt cx="876718" cy="655143"/>
          </a:xfrm>
        </p:grpSpPr>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grpSp>
      <p:grpSp>
        <p:nvGrpSpPr>
          <p:cNvPr id="2" name="Group 1">
            <a:extLst>
              <a:ext uri="{FF2B5EF4-FFF2-40B4-BE49-F238E27FC236}">
                <a16:creationId xmlns:a16="http://schemas.microsoft.com/office/drawing/2014/main" id="{76F9F639-9648-8245-990D-F1827194E14F}"/>
              </a:ext>
            </a:extLst>
          </p:cNvPr>
          <p:cNvGrpSpPr/>
          <p:nvPr userDrawn="1"/>
        </p:nvGrpSpPr>
        <p:grpSpPr>
          <a:xfrm>
            <a:off x="9066803" y="248271"/>
            <a:ext cx="876718" cy="688952"/>
            <a:chOff x="9066803" y="248271"/>
            <a:chExt cx="876718" cy="688952"/>
          </a:xfrm>
        </p:grpSpPr>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grpSp>
      <p:sp>
        <p:nvSpPr>
          <p:cNvPr id="7" name="Rounded Rectangle 8">
            <a:extLst>
              <a:ext uri="{FF2B5EF4-FFF2-40B4-BE49-F238E27FC236}">
                <a16:creationId xmlns:a16="http://schemas.microsoft.com/office/drawing/2014/main" id="{2F2E725C-2D2B-F627-5D7A-0C7D51CD6A0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9D5E6D1B-BF47-A765-5FC2-4D7F21CBB387}"/>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10" name="Title 6">
            <a:extLst>
              <a:ext uri="{FF2B5EF4-FFF2-40B4-BE49-F238E27FC236}">
                <a16:creationId xmlns:a16="http://schemas.microsoft.com/office/drawing/2014/main" id="{5CE69DFE-19ED-BFCE-B2BA-B4D95B6C59FA}"/>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5" name="Rectangle 4">
            <a:extLst>
              <a:ext uri="{FF2B5EF4-FFF2-40B4-BE49-F238E27FC236}">
                <a16:creationId xmlns:a16="http://schemas.microsoft.com/office/drawing/2014/main" id="{070522C1-F2ED-AC83-BA8E-8BB85D4ACD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EC0BB844-FCB5-15D6-4049-31096100D7F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180364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C647AC7A-B18F-D84E-9557-E638825AC34F}"/>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4" name="Rounded Rectangle 8">
            <a:extLst>
              <a:ext uri="{FF2B5EF4-FFF2-40B4-BE49-F238E27FC236}">
                <a16:creationId xmlns:a16="http://schemas.microsoft.com/office/drawing/2014/main" id="{4D543769-E3A1-0023-E494-E42F465B982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D8D0509D-FFBF-548D-4063-EB82755AFFC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7" name="Title 6">
            <a:extLst>
              <a:ext uri="{FF2B5EF4-FFF2-40B4-BE49-F238E27FC236}">
                <a16:creationId xmlns:a16="http://schemas.microsoft.com/office/drawing/2014/main" id="{EC7A13B5-D1E9-C6A0-FF9F-46B2B8D71B26}"/>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3" name="Rectangle 2">
            <a:extLst>
              <a:ext uri="{FF2B5EF4-FFF2-40B4-BE49-F238E27FC236}">
                <a16:creationId xmlns:a16="http://schemas.microsoft.com/office/drawing/2014/main" id="{CD496661-7330-9C37-996B-12AFF481B0F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8B54BD32-6433-50D0-3085-C4BC6645FFE9}"/>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78622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6349637D-2728-E54D-86AF-DE201417F897}"/>
              </a:ext>
            </a:extLst>
          </p:cNvPr>
          <p:cNvGrpSpPr/>
          <p:nvPr userDrawn="1"/>
        </p:nvGrpSpPr>
        <p:grpSpPr>
          <a:xfrm>
            <a:off x="10048357" y="291262"/>
            <a:ext cx="876718" cy="645960"/>
            <a:chOff x="10048357" y="291262"/>
            <a:chExt cx="876718" cy="645960"/>
          </a:xfrm>
        </p:grpSpPr>
        <p:sp>
          <p:nvSpPr>
            <p:cNvPr id="17" name="Rounded Rectangle 16">
              <a:extLst>
                <a:ext uri="{FF2B5EF4-FFF2-40B4-BE49-F238E27FC236}">
                  <a16:creationId xmlns:a16="http://schemas.microsoft.com/office/drawing/2014/main" id="{0BD3D0EF-3A5F-C74D-A4AE-57141160AE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B967D93F-54C2-674C-9510-9518BC33682C}"/>
              </a:ext>
            </a:extLst>
          </p:cNvPr>
          <p:cNvGrpSpPr/>
          <p:nvPr userDrawn="1"/>
        </p:nvGrpSpPr>
        <p:grpSpPr>
          <a:xfrm>
            <a:off x="11029911" y="291263"/>
            <a:ext cx="876718" cy="645960"/>
            <a:chOff x="11029911" y="291263"/>
            <a:chExt cx="876718" cy="645960"/>
          </a:xfrm>
        </p:grpSpPr>
        <p:sp>
          <p:nvSpPr>
            <p:cNvPr id="22" name="Rounded Rectangle 21">
              <a:extLst>
                <a:ext uri="{FF2B5EF4-FFF2-40B4-BE49-F238E27FC236}">
                  <a16:creationId xmlns:a16="http://schemas.microsoft.com/office/drawing/2014/main" id="{8D5D58A0-553A-6F42-9085-C32566CB4DA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5" name="Rounded Rectangle 8">
            <a:extLst>
              <a:ext uri="{FF2B5EF4-FFF2-40B4-BE49-F238E27FC236}">
                <a16:creationId xmlns:a16="http://schemas.microsoft.com/office/drawing/2014/main" id="{600EFB9D-E877-DECD-FFDB-10B3D3DB967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B1284D8A-7BEB-A15E-2D17-A41D1EFE314A}"/>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Title 6">
            <a:extLst>
              <a:ext uri="{FF2B5EF4-FFF2-40B4-BE49-F238E27FC236}">
                <a16:creationId xmlns:a16="http://schemas.microsoft.com/office/drawing/2014/main" id="{5A3D1C67-1F7D-7C75-68AE-885B40505B7E}"/>
              </a:ext>
            </a:extLst>
          </p:cNvPr>
          <p:cNvSpPr>
            <a:spLocks noGrp="1"/>
          </p:cNvSpPr>
          <p:nvPr>
            <p:ph type="title"/>
          </p:nvPr>
        </p:nvSpPr>
        <p:spPr>
          <a:xfrm>
            <a:off x="0" y="-1394042"/>
            <a:ext cx="10515600" cy="1325563"/>
          </a:xfrm>
        </p:spPr>
        <p:txBody>
          <a:bodyPr/>
          <a:lstStyle/>
          <a:p>
            <a:r>
              <a:rPr lang="en-US"/>
              <a:t>Click to edit Master title style</a:t>
            </a:r>
            <a:endParaRPr lang="en-AU"/>
          </a:p>
        </p:txBody>
      </p:sp>
      <p:sp>
        <p:nvSpPr>
          <p:cNvPr id="4" name="Rectangle 3">
            <a:extLst>
              <a:ext uri="{FF2B5EF4-FFF2-40B4-BE49-F238E27FC236}">
                <a16:creationId xmlns:a16="http://schemas.microsoft.com/office/drawing/2014/main" id="{0083EE3D-2927-10BC-F79A-96B51B26ABE3}"/>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2">
            <a:extLst>
              <a:ext uri="{FF2B5EF4-FFF2-40B4-BE49-F238E27FC236}">
                <a16:creationId xmlns:a16="http://schemas.microsoft.com/office/drawing/2014/main" id="{DF8C6B4C-7149-673F-800F-1523D385C5B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662526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16/12/2025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custDataLst>
      <p:tags r:id="rId30"/>
    </p:custDataLst>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72" r:id="rId1"/>
    <p:sldLayoutId id="2147483717" r:id="rId2"/>
    <p:sldLayoutId id="2147483691" r:id="rId3"/>
    <p:sldLayoutId id="2147483700" r:id="rId4"/>
    <p:sldLayoutId id="2147483726" r:id="rId5"/>
    <p:sldLayoutId id="2147483701" r:id="rId6"/>
    <p:sldLayoutId id="2147483704" r:id="rId7"/>
    <p:sldLayoutId id="2147483697" r:id="rId8"/>
    <p:sldLayoutId id="2147483699" r:id="rId9"/>
    <p:sldLayoutId id="2147483702" r:id="rId10"/>
    <p:sldLayoutId id="2147483703" r:id="rId11"/>
    <p:sldLayoutId id="2147483698" r:id="rId12"/>
    <p:sldLayoutId id="2147483706" r:id="rId13"/>
    <p:sldLayoutId id="2147483705" r:id="rId14"/>
    <p:sldLayoutId id="2147483695" r:id="rId15"/>
    <p:sldLayoutId id="2147483692" r:id="rId16"/>
    <p:sldLayoutId id="2147483693" r:id="rId17"/>
    <p:sldLayoutId id="2147483694" r:id="rId18"/>
    <p:sldLayoutId id="2147483716" r:id="rId19"/>
    <p:sldLayoutId id="2147483715" r:id="rId20"/>
    <p:sldLayoutId id="2147483712" r:id="rId21"/>
    <p:sldLayoutId id="2147483718" r:id="rId22"/>
    <p:sldLayoutId id="2147483719" r:id="rId23"/>
    <p:sldLayoutId id="2147483721" r:id="rId24"/>
    <p:sldLayoutId id="2147483722" r:id="rId25"/>
    <p:sldLayoutId id="2147483723" r:id="rId26"/>
    <p:sldLayoutId id="2147483724" r:id="rId27"/>
    <p:sldLayoutId id="2147483725" r:id="rId2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9.xml"/><Relationship Id="rId5" Type="http://schemas.openxmlformats.org/officeDocument/2006/relationships/image" Target="../media/image39.svg"/><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2.xml"/><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image" Target="../media/image41.pn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tags" Target="../tags/tag15.xml"/><Relationship Id="rId4" Type="http://schemas.openxmlformats.org/officeDocument/2006/relationships/image" Target="../media/image4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tags" Target="../tags/tag16.xml"/><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17.xml"/><Relationship Id="rId6" Type="http://schemas.openxmlformats.org/officeDocument/2006/relationships/image" Target="../media/image44.png"/><Relationship Id="rId5" Type="http://schemas.openxmlformats.org/officeDocument/2006/relationships/image" Target="../media/image45.png"/><Relationship Id="rId4"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22.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24.xml"/></Relationships>
</file>

<file path=ppt/slides/_rels/slide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image" Target="../media/image30.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25.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6.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0.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1.xml"/><Relationship Id="rId5" Type="http://schemas.openxmlformats.org/officeDocument/2006/relationships/image" Target="../media/image30.svg"/><Relationship Id="rId4" Type="http://schemas.openxmlformats.org/officeDocument/2006/relationships/image" Target="../media/image29.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2.xml"/><Relationship Id="rId5" Type="http://schemas.openxmlformats.org/officeDocument/2006/relationships/image" Target="../media/image30.svg"/><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notesSlide" Target="../notesSlides/notesSlide38.xml"/><Relationship Id="rId7" Type="http://schemas.openxmlformats.org/officeDocument/2006/relationships/image" Target="../media/image9.svg"/><Relationship Id="rId12" Type="http://schemas.openxmlformats.org/officeDocument/2006/relationships/image" Target="../media/image40.png"/><Relationship Id="rId2" Type="http://schemas.openxmlformats.org/officeDocument/2006/relationships/slideLayout" Target="../slideLayouts/slideLayout15.xml"/><Relationship Id="rId1" Type="http://schemas.openxmlformats.org/officeDocument/2006/relationships/tags" Target="../tags/tag33.xml"/><Relationship Id="rId6" Type="http://schemas.openxmlformats.org/officeDocument/2006/relationships/image" Target="../media/image8.png"/><Relationship Id="rId11" Type="http://schemas.openxmlformats.org/officeDocument/2006/relationships/image" Target="../media/image49.svg"/><Relationship Id="rId5" Type="http://schemas.openxmlformats.org/officeDocument/2006/relationships/image" Target="../media/image5.svg"/><Relationship Id="rId10" Type="http://schemas.openxmlformats.org/officeDocument/2006/relationships/image" Target="../media/image48.png"/><Relationship Id="rId4" Type="http://schemas.openxmlformats.org/officeDocument/2006/relationships/image" Target="../media/image4.png"/><Relationship Id="rId9" Type="http://schemas.openxmlformats.org/officeDocument/2006/relationships/image" Target="../media/image4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ags" Target="../tags/tag34.xml"/><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54.svg"/><Relationship Id="rId5" Type="http://schemas.openxmlformats.org/officeDocument/2006/relationships/image" Target="../media/image53.png"/><Relationship Id="rId4" Type="http://schemas.openxmlformats.org/officeDocument/2006/relationships/image" Target="../media/image52.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xml"/><Relationship Id="rId1" Type="http://schemas.openxmlformats.org/officeDocument/2006/relationships/slideLayout" Target="../slideLayouts/slideLayout2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22.xml"/><Relationship Id="rId5" Type="http://schemas.openxmlformats.org/officeDocument/2006/relationships/image" Target="../media/image37.png"/><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744538"/>
            <a:ext cx="7997825" cy="546100"/>
          </a:xfrm>
        </p:spPr>
        <p:txBody>
          <a:bodyPr/>
          <a:lstStyle/>
          <a:p>
            <a:pPr algn="l"/>
            <a:r>
              <a:rPr lang="en-US" sz="800" b="1">
                <a:solidFill>
                  <a:srgbClr val="F0E9E4"/>
                </a:solidFill>
              </a:rPr>
              <a:t>Slide 1 Explicit teaching Phase</a:t>
            </a:r>
            <a:r>
              <a:rPr lang="en-US" sz="800" b="1" baseline="0">
                <a:solidFill>
                  <a:srgbClr val="F0E9E4"/>
                </a:solidFill>
              </a:rPr>
              <a:t> 18, lesson 1 </a:t>
            </a:r>
            <a:r>
              <a:rPr lang="en-US" sz="800" b="1" baseline="0" err="1">
                <a:solidFill>
                  <a:srgbClr val="F0E9E4"/>
                </a:solidFill>
              </a:rPr>
              <a:t>ie</a:t>
            </a:r>
            <a:r>
              <a:rPr lang="en-US" sz="800" b="1" baseline="0">
                <a:solidFill>
                  <a:srgbClr val="F0E9E4"/>
                </a:solidFill>
              </a:rPr>
              <a:t> says long </a:t>
            </a:r>
            <a:r>
              <a:rPr lang="en-US" sz="800" b="1" baseline="0" err="1">
                <a:solidFill>
                  <a:srgbClr val="F0E9E4"/>
                </a:solidFill>
              </a:rPr>
              <a:t>i</a:t>
            </a:r>
            <a:r>
              <a:rPr lang="en-US" sz="800" b="1" baseline="0">
                <a:solidFill>
                  <a:srgbClr val="F0E9E4"/>
                </a:solidFill>
              </a:rPr>
              <a:t> and long e</a:t>
            </a:r>
            <a:endParaRPr lang="en-US" sz="800">
              <a:solidFill>
                <a:srgbClr val="F0E9E4"/>
              </a:solidFill>
            </a:endParaRPr>
          </a:p>
        </p:txBody>
      </p:sp>
      <p:sp>
        <p:nvSpPr>
          <p:cNvPr id="3" name="TextBox 2">
            <a:extLst>
              <a:ext uri="{FF2B5EF4-FFF2-40B4-BE49-F238E27FC236}">
                <a16:creationId xmlns:a16="http://schemas.microsoft.com/office/drawing/2014/main" id="{F80CB6D6-FAFE-9AA1-2B93-DE8C53BD7A2E}"/>
              </a:ext>
            </a:extLst>
          </p:cNvPr>
          <p:cNvSpPr txBox="1"/>
          <p:nvPr/>
        </p:nvSpPr>
        <p:spPr>
          <a:xfrm>
            <a:off x="275571" y="2865728"/>
            <a:ext cx="5820428" cy="1569660"/>
          </a:xfrm>
          <a:prstGeom prst="rect">
            <a:avLst/>
          </a:prstGeom>
          <a:noFill/>
        </p:spPr>
        <p:txBody>
          <a:bodyPr wrap="square">
            <a:spAutoFit/>
          </a:bodyPr>
          <a:lstStyle/>
          <a:p>
            <a:pPr algn="ctr"/>
            <a:r>
              <a:rPr lang="en-GB" sz="3200" err="1"/>
              <a:t>dge</a:t>
            </a:r>
            <a:r>
              <a:rPr lang="en-GB" sz="3200"/>
              <a:t>   tch   </a:t>
            </a:r>
            <a:r>
              <a:rPr lang="en-GB" sz="3200" err="1"/>
              <a:t>ph</a:t>
            </a:r>
            <a:r>
              <a:rPr lang="en-GB" sz="3200"/>
              <a:t>   </a:t>
            </a:r>
            <a:r>
              <a:rPr lang="en-GB" sz="3200" err="1"/>
              <a:t>kn</a:t>
            </a:r>
            <a:r>
              <a:rPr lang="en-GB" sz="3200"/>
              <a:t> </a:t>
            </a:r>
          </a:p>
          <a:p>
            <a:pPr algn="ctr"/>
            <a:r>
              <a:rPr lang="en-GB" sz="3200"/>
              <a:t>Suffix -er (comparative)  </a:t>
            </a:r>
          </a:p>
          <a:p>
            <a:pPr algn="ctr"/>
            <a:r>
              <a:rPr lang="en-GB" sz="3200"/>
              <a:t>half   gone   both</a:t>
            </a:r>
          </a:p>
        </p:txBody>
      </p:sp>
      <p:sp>
        <p:nvSpPr>
          <p:cNvPr id="7" name="TextBox 6">
            <a:extLst>
              <a:ext uri="{FF2B5EF4-FFF2-40B4-BE49-F238E27FC236}">
                <a16:creationId xmlns:a16="http://schemas.microsoft.com/office/drawing/2014/main" id="{9890F197-D46C-9CA8-EE12-3BF470C0CDC9}"/>
              </a:ext>
            </a:extLst>
          </p:cNvPr>
          <p:cNvSpPr txBox="1"/>
          <p:nvPr/>
        </p:nvSpPr>
        <p:spPr>
          <a:xfrm>
            <a:off x="6095999" y="3280775"/>
            <a:ext cx="6096000" cy="1384995"/>
          </a:xfrm>
          <a:prstGeom prst="rect">
            <a:avLst/>
          </a:prstGeom>
          <a:noFill/>
        </p:spPr>
        <p:txBody>
          <a:bodyPr wrap="square">
            <a:spAutoFit/>
          </a:bodyPr>
          <a:lstStyle/>
          <a:p>
            <a:pPr marL="0" indent="0" algn="ctr">
              <a:buNone/>
            </a:pPr>
            <a:r>
              <a:rPr lang="en-AU" sz="4200" b="1" err="1"/>
              <a:t>ie</a:t>
            </a:r>
            <a:r>
              <a:rPr lang="en-AU" sz="4200" b="1"/>
              <a:t> says /ī</a:t>
            </a:r>
            <a:r>
              <a:rPr lang="en-AU" sz="4200" b="1">
                <a:latin typeface="Arial" panose="020B0604020202020204" pitchFamily="34" charset="0"/>
                <a:cs typeface="Arial" panose="020B0604020202020204" pitchFamily="34" charset="0"/>
              </a:rPr>
              <a:t>/</a:t>
            </a:r>
            <a:r>
              <a:rPr lang="en-AU" sz="4200" b="1">
                <a:ea typeface="Calibri" panose="020F0502020204030204" pitchFamily="34" charset="0"/>
                <a:cs typeface="Calibri" panose="020F0502020204030204" pitchFamily="34" charset="0"/>
              </a:rPr>
              <a:t> and </a:t>
            </a:r>
            <a:r>
              <a:rPr lang="en-AU" sz="4200" b="1"/>
              <a:t>/</a:t>
            </a:r>
            <a:r>
              <a:rPr lang="en-AU" sz="4200" b="1">
                <a:latin typeface="Calibri" panose="020F0502020204030204" pitchFamily="34" charset="0"/>
                <a:ea typeface="Calibri" panose="020F0502020204030204" pitchFamily="34" charset="0"/>
                <a:cs typeface="Calibri" panose="020F0502020204030204" pitchFamily="34" charset="0"/>
              </a:rPr>
              <a:t>ē</a:t>
            </a:r>
            <a:r>
              <a:rPr lang="en-AU" sz="4200" b="1"/>
              <a:t>/</a:t>
            </a:r>
          </a:p>
          <a:p>
            <a:pPr marL="0" indent="0" algn="ctr">
              <a:buNone/>
            </a:pPr>
            <a:r>
              <a:rPr lang="en-AU" sz="4200" b="1">
                <a:solidFill>
                  <a:srgbClr val="0E1E42"/>
                </a:solidFill>
              </a:rPr>
              <a:t>only</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a:xfrm>
            <a:off x="0" y="-1592012"/>
            <a:ext cx="10515600" cy="1325563"/>
          </a:xfrm>
        </p:spPr>
        <p:txBody>
          <a:bodyPr/>
          <a:lstStyle/>
          <a:p>
            <a:r>
              <a:rPr lang="en-AU" sz="800" kern="1200">
                <a:solidFill>
                  <a:srgbClr val="E2E8E9"/>
                </a:solidFill>
                <a:effectLst/>
                <a:latin typeface="+mn-lt"/>
                <a:ea typeface="+mj-ea"/>
                <a:cs typeface="+mj-cs"/>
              </a:rPr>
              <a:t>Slide 10 Review You do</a:t>
            </a:r>
            <a:endParaRPr lang="en-AU" sz="80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486383" y="1429107"/>
            <a:ext cx="10952084" cy="424731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6000">
                <a:solidFill>
                  <a:srgbClr val="4557AD"/>
                </a:solidFill>
                <a:latin typeface="Tenorite" pitchFamily="2" charset="0"/>
                <a:ea typeface="Verdana" panose="020B0604030504040204" pitchFamily="34" charset="0"/>
                <a:cs typeface="Verdana" panose="020B0604030504040204" pitchFamily="34" charset="0"/>
              </a:rPr>
              <a:t>“Can I have the bigger half?” said Steph as she took a wedge of cake from the kitchen. Steph knew the cake would soon </a:t>
            </a:r>
            <a:br>
              <a:rPr lang="en-US" sz="6000">
                <a:solidFill>
                  <a:srgbClr val="4557AD"/>
                </a:solidFill>
                <a:latin typeface="Tenorite" pitchFamily="2" charset="0"/>
                <a:ea typeface="Verdana" panose="020B0604030504040204" pitchFamily="34" charset="0"/>
                <a:cs typeface="Verdana" panose="020B0604030504040204" pitchFamily="34" charset="0"/>
              </a:rPr>
            </a:br>
            <a:r>
              <a:rPr lang="en-US" sz="6000">
                <a:solidFill>
                  <a:srgbClr val="4557AD"/>
                </a:solidFill>
                <a:latin typeface="Tenorite" pitchFamily="2" charset="0"/>
                <a:ea typeface="Verdana" panose="020B0604030504040204" pitchFamily="34" charset="0"/>
                <a:cs typeface="Verdana" panose="020B0604030504040204" pitchFamily="34" charset="0"/>
              </a:rPr>
              <a:t>be all gone!</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a:xfrm>
            <a:off x="0" y="-1543885"/>
            <a:ext cx="10515600" cy="1325563"/>
          </a:xfrm>
        </p:spPr>
        <p:txBody>
          <a:bodyPr/>
          <a:lstStyle/>
          <a:p>
            <a:r>
              <a:rPr lang="en-AU" sz="800" kern="1200">
                <a:solidFill>
                  <a:srgbClr val="E2E8E9"/>
                </a:solidFill>
                <a:effectLst/>
                <a:latin typeface="+mn-lt"/>
                <a:ea typeface="+mj-ea"/>
                <a:cs typeface="+mj-cs"/>
              </a:rPr>
              <a:t>Slide 11 Review you do</a:t>
            </a:r>
            <a:endParaRPr lang="en-AU" sz="80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636FF6-6F4F-360A-427A-483D0ED70DBA}"/>
              </a:ext>
            </a:extLst>
          </p:cNvPr>
          <p:cNvSpPr>
            <a:spLocks noGrp="1"/>
          </p:cNvSpPr>
          <p:nvPr>
            <p:ph type="title"/>
          </p:nvPr>
        </p:nvSpPr>
        <p:spPr>
          <a:xfrm>
            <a:off x="0" y="-1769598"/>
            <a:ext cx="8973832" cy="1571097"/>
          </a:xfrm>
        </p:spPr>
        <p:txBody>
          <a:bodyPr/>
          <a:lstStyle/>
          <a:p>
            <a:r>
              <a:rPr lang="en-US" sz="800">
                <a:solidFill>
                  <a:schemeClr val="bg2"/>
                </a:solidFill>
                <a:latin typeface="+mn-lt"/>
              </a:rPr>
              <a:t>Slide 12 End of review</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791891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CD6A97-6D38-BE47-BD52-3F22E3E5AA6B}"/>
              </a:ext>
            </a:extLst>
          </p:cNvPr>
          <p:cNvSpPr>
            <a:spLocks noGrp="1"/>
          </p:cNvSpPr>
          <p:nvPr>
            <p:ph type="title"/>
          </p:nvPr>
        </p:nvSpPr>
        <p:spPr>
          <a:xfrm>
            <a:off x="0" y="-800201"/>
            <a:ext cx="10106526" cy="625578"/>
          </a:xfrm>
        </p:spPr>
        <p:txBody>
          <a:bodyPr/>
          <a:lstStyle/>
          <a:p>
            <a:r>
              <a:rPr lang="en-US" sz="800" b="0">
                <a:solidFill>
                  <a:schemeClr val="bg2"/>
                </a:solidFill>
              </a:rPr>
              <a:t>Slide 13 Learning intention and success criteria</a:t>
            </a:r>
          </a:p>
        </p:txBody>
      </p:sp>
      <p:sp>
        <p:nvSpPr>
          <p:cNvPr id="7" name="TextBox 6">
            <a:extLst>
              <a:ext uri="{FF2B5EF4-FFF2-40B4-BE49-F238E27FC236}">
                <a16:creationId xmlns:a16="http://schemas.microsoft.com/office/drawing/2014/main" id="{B16F79CC-9A8A-3573-D4AA-5B324082BC90}"/>
              </a:ext>
            </a:extLst>
          </p:cNvPr>
          <p:cNvSpPr txBox="1"/>
          <p:nvPr/>
        </p:nvSpPr>
        <p:spPr>
          <a:xfrm>
            <a:off x="958516" y="3618909"/>
            <a:ext cx="7527758" cy="1938992"/>
          </a:xfrm>
          <a:prstGeom prst="rect">
            <a:avLst/>
          </a:prstGeom>
          <a:noFill/>
        </p:spPr>
        <p:txBody>
          <a:bodyPr wrap="square">
            <a:spAutoFit/>
          </a:bodyPr>
          <a:lstStyle/>
          <a:p>
            <a:r>
              <a:rPr lang="en-US" sz="3000"/>
              <a:t>I will know I have been successful if I can:</a:t>
            </a:r>
          </a:p>
          <a:p>
            <a:pPr marL="342900" indent="-342900">
              <a:buFont typeface="Arial" panose="020B0604020202020204" pitchFamily="34" charset="0"/>
              <a:buChar char="•"/>
            </a:pPr>
            <a:r>
              <a:rPr lang="en-US" sz="3000"/>
              <a:t>say the sounds for </a:t>
            </a:r>
            <a:r>
              <a:rPr lang="en-US" sz="3000" err="1"/>
              <a:t>ie</a:t>
            </a:r>
            <a:endParaRPr lang="en-US" sz="3000"/>
          </a:p>
          <a:p>
            <a:pPr marL="342900" indent="-342900">
              <a:buFont typeface="Arial" panose="020B0604020202020204" pitchFamily="34" charset="0"/>
              <a:buChar char="•"/>
            </a:pPr>
            <a:r>
              <a:rPr lang="en-US" sz="3000"/>
              <a:t>read words with </a:t>
            </a:r>
            <a:r>
              <a:rPr lang="en-US" sz="3000" err="1"/>
              <a:t>ie</a:t>
            </a:r>
            <a:endParaRPr lang="en-US" sz="3000"/>
          </a:p>
          <a:p>
            <a:pPr marL="342900" indent="-342900">
              <a:buFont typeface="Arial" panose="020B0604020202020204" pitchFamily="34" charset="0"/>
              <a:buChar char="•"/>
            </a:pPr>
            <a:r>
              <a:rPr lang="en-US" sz="3000"/>
              <a:t>write words with </a:t>
            </a:r>
            <a:r>
              <a:rPr lang="en-US" sz="3000" err="1"/>
              <a:t>ie</a:t>
            </a:r>
            <a:r>
              <a:rPr lang="en-US" sz="3000"/>
              <a:t>.</a:t>
            </a:r>
          </a:p>
        </p:txBody>
      </p:sp>
    </p:spTree>
    <p:custDataLst>
      <p:tags r:id="rId1"/>
    </p:custDataLst>
    <p:extLst>
      <p:ext uri="{BB962C8B-B14F-4D97-AF65-F5344CB8AC3E}">
        <p14:creationId xmlns:p14="http://schemas.microsoft.com/office/powerpoint/2010/main" val="1759574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703F5-54EA-1A0D-EF89-8E5768C88B9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14 I</a:t>
            </a:r>
            <a:r>
              <a:rPr lang="en-US" sz="800" kern="1200" baseline="0">
                <a:solidFill>
                  <a:srgbClr val="E7E6E6"/>
                </a:solidFill>
                <a:effectLst/>
                <a:latin typeface="Calibri" panose="020F0502020204030204" pitchFamily="34" charset="0"/>
                <a:ea typeface="+mj-ea"/>
                <a:cs typeface="+mj-cs"/>
              </a:rPr>
              <a:t> do </a:t>
            </a:r>
            <a:endParaRPr lang="en-AU"/>
          </a:p>
        </p:txBody>
      </p:sp>
      <p:grpSp>
        <p:nvGrpSpPr>
          <p:cNvPr id="5" name="Group 4" descr="A thief sneakily putting pies into a bag with the words Pie thief underneath. The letters ie are underlined in the words pie and thief.">
            <a:extLst>
              <a:ext uri="{FF2B5EF4-FFF2-40B4-BE49-F238E27FC236}">
                <a16:creationId xmlns:a16="http://schemas.microsoft.com/office/drawing/2014/main" id="{2987F6B9-1FE6-6287-F1E3-C4392411BA54}"/>
              </a:ext>
            </a:extLst>
          </p:cNvPr>
          <p:cNvGrpSpPr/>
          <p:nvPr/>
        </p:nvGrpSpPr>
        <p:grpSpPr>
          <a:xfrm>
            <a:off x="1" y="1100460"/>
            <a:ext cx="12191999" cy="5314304"/>
            <a:chOff x="1" y="1100460"/>
            <a:chExt cx="12191999" cy="5314304"/>
          </a:xfrm>
        </p:grpSpPr>
        <p:sp>
          <p:nvSpPr>
            <p:cNvPr id="9" name="Rounded Rectangle 2">
              <a:extLst>
                <a:ext uri="{FF2B5EF4-FFF2-40B4-BE49-F238E27FC236}">
                  <a16:creationId xmlns:a16="http://schemas.microsoft.com/office/drawing/2014/main" id="{F4F75782-1C16-EBB0-EB04-E4B00C0BEACC}"/>
                </a:ext>
              </a:extLst>
            </p:cNvPr>
            <p:cNvSpPr/>
            <p:nvPr/>
          </p:nvSpPr>
          <p:spPr>
            <a:xfrm>
              <a:off x="310897" y="1100460"/>
              <a:ext cx="11558015" cy="5314304"/>
            </a:xfrm>
            <a:prstGeom prst="roundRect">
              <a:avLst>
                <a:gd name="adj" fmla="val 2269"/>
              </a:avLst>
            </a:prstGeom>
            <a:noFill/>
            <a:ln w="38100">
              <a:solidFill>
                <a:srgbClr val="EBE9F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a:extLst>
                <a:ext uri="{FF2B5EF4-FFF2-40B4-BE49-F238E27FC236}">
                  <a16:creationId xmlns:a16="http://schemas.microsoft.com/office/drawing/2014/main" id="{6C20012D-C6BA-71C1-4F45-6B408FE3261E}"/>
                </a:ext>
              </a:extLst>
            </p:cNvPr>
            <p:cNvPicPr>
              <a:picLocks noChangeAspect="1"/>
            </p:cNvPicPr>
            <p:nvPr/>
          </p:nvPicPr>
          <p:blipFill>
            <a:blip r:embed="rId4">
              <a:extLst>
                <a:ext uri="{96DAC541-7B7A-43D3-8B79-37D633B846F1}">
                  <asvg:svgBlip xmlns:asvg="http://schemas.microsoft.com/office/drawing/2016/SVG/main" r:embed="rId5"/>
                </a:ext>
              </a:extLst>
            </a:blip>
            <a:srcRect t="6341" b="1817"/>
            <a:stretch>
              <a:fillRect/>
            </a:stretch>
          </p:blipFill>
          <p:spPr>
            <a:xfrm>
              <a:off x="3862467" y="1100460"/>
              <a:ext cx="4467066" cy="3797825"/>
            </a:xfrm>
            <a:prstGeom prst="rect">
              <a:avLst/>
            </a:prstGeom>
          </p:spPr>
        </p:pic>
        <p:sp>
          <p:nvSpPr>
            <p:cNvPr id="4" name="TextBox 3">
              <a:extLst>
                <a:ext uri="{FF2B5EF4-FFF2-40B4-BE49-F238E27FC236}">
                  <a16:creationId xmlns:a16="http://schemas.microsoft.com/office/drawing/2014/main" id="{1FAEDE91-8E6D-4251-E54C-C671E4AE6500}"/>
                </a:ext>
              </a:extLst>
            </p:cNvPr>
            <p:cNvSpPr txBox="1"/>
            <p:nvPr/>
          </p:nvSpPr>
          <p:spPr>
            <a:xfrm>
              <a:off x="1" y="5006416"/>
              <a:ext cx="12191999" cy="1231106"/>
            </a:xfrm>
            <a:prstGeom prst="rect">
              <a:avLst/>
            </a:prstGeom>
            <a:noFill/>
          </p:spPr>
          <p:txBody>
            <a:bodyPr wrap="square">
              <a:spAutoFit/>
            </a:bodyPr>
            <a:lstStyle/>
            <a:p>
              <a:pPr algn="ctr"/>
              <a:r>
                <a:rPr lang="en-US" sz="7400">
                  <a:solidFill>
                    <a:srgbClr val="4557AD"/>
                  </a:solidFill>
                  <a:latin typeface="Tenorite" pitchFamily="2" charset="0"/>
                  <a:ea typeface="Verdana" panose="020B0604030504040204" pitchFamily="34" charset="0"/>
                  <a:cs typeface="Verdana" panose="020B0604030504040204" pitchFamily="34" charset="0"/>
                </a:rPr>
                <a:t>The p</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 th</a:t>
              </a:r>
              <a:r>
                <a:rPr lang="en-US" sz="7400" u="sng">
                  <a:solidFill>
                    <a:srgbClr val="4557AD"/>
                  </a:solidFill>
                  <a:latin typeface="Tenorite" pitchFamily="2" charset="0"/>
                  <a:ea typeface="Verdana" panose="020B0604030504040204" pitchFamily="34" charset="0"/>
                  <a:cs typeface="Verdana" panose="020B0604030504040204" pitchFamily="34" charset="0"/>
                </a:rPr>
                <a:t>ie</a:t>
              </a:r>
              <a:r>
                <a:rPr lang="en-US" sz="7400">
                  <a:solidFill>
                    <a:srgbClr val="4557AD"/>
                  </a:solidFill>
                  <a:latin typeface="Tenorite" pitchFamily="2" charset="0"/>
                  <a:ea typeface="Verdana" panose="020B0604030504040204" pitchFamily="34" charset="0"/>
                  <a:cs typeface="Verdana" panose="020B0604030504040204" pitchFamily="34" charset="0"/>
                </a:rPr>
                <a:t>f </a:t>
              </a:r>
              <a:endParaRPr lang="en-AU" sz="7400" u="sng">
                <a:solidFill>
                  <a:srgbClr val="4557AD"/>
                </a:solidFill>
              </a:endParaRPr>
            </a:p>
          </p:txBody>
        </p:sp>
      </p:grpSp>
    </p:spTree>
    <p:custDataLst>
      <p:tags r:id="rId1"/>
    </p:custDataLst>
    <p:extLst>
      <p:ext uri="{BB962C8B-B14F-4D97-AF65-F5344CB8AC3E}">
        <p14:creationId xmlns:p14="http://schemas.microsoft.com/office/powerpoint/2010/main" val="39793137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B3DE614-2500-DDC6-79A7-93512B15B967}"/>
              </a:ext>
            </a:extLst>
          </p:cNvPr>
          <p:cNvSpPr>
            <a:spLocks noGrp="1"/>
          </p:cNvSpPr>
          <p:nvPr>
            <p:ph type="title"/>
          </p:nvPr>
        </p:nvSpPr>
        <p:spPr/>
        <p:txBody>
          <a:bodyPr>
            <a:normAutofit/>
          </a:bodyPr>
          <a:lstStyle/>
          <a:p>
            <a:r>
              <a:rPr lang="en-US" sz="800" kern="1200">
                <a:solidFill>
                  <a:srgbClr val="E7E6E6"/>
                </a:solidFill>
                <a:effectLst/>
                <a:latin typeface="Calibri" panose="020F0502020204030204" pitchFamily="34" charset="0"/>
              </a:rPr>
              <a:t>Slide</a:t>
            </a:r>
            <a:r>
              <a:rPr lang="en-US" sz="800" kern="1200">
                <a:solidFill>
                  <a:schemeClr val="bg2"/>
                </a:solidFill>
                <a:effectLst/>
                <a:latin typeface="+mn-lt"/>
              </a:rPr>
              <a:t> 15 I</a:t>
            </a:r>
            <a:r>
              <a:rPr lang="en-US" sz="800" kern="1200" baseline="0">
                <a:solidFill>
                  <a:schemeClr val="bg2"/>
                </a:solidFill>
                <a:effectLst/>
                <a:latin typeface="+mn-lt"/>
              </a:rPr>
              <a:t> do</a:t>
            </a:r>
            <a:endParaRPr lang="en-AU" sz="800">
              <a:solidFill>
                <a:schemeClr val="bg2"/>
              </a:solidFill>
              <a:latin typeface="+mn-lt"/>
            </a:endParaRPr>
          </a:p>
        </p:txBody>
      </p:sp>
      <p:sp>
        <p:nvSpPr>
          <p:cNvPr id="5" name="Content Placeholder 3">
            <a:extLst>
              <a:ext uri="{FF2B5EF4-FFF2-40B4-BE49-F238E27FC236}">
                <a16:creationId xmlns:a16="http://schemas.microsoft.com/office/drawing/2014/main" id="{041A692A-51E7-D13C-3C2A-75D5C7E924DC}"/>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ie</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ie</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ie</a:t>
            </a:r>
            <a:endParaRPr lang="en-AU" sz="15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290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9F7A25-0774-C930-9842-15FFE0D904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16 We do </a:t>
            </a:r>
            <a:endParaRPr lang="en-AU"/>
          </a:p>
        </p:txBody>
      </p:sp>
      <p:sp>
        <p:nvSpPr>
          <p:cNvPr id="2" name="Content Placeholder 3">
            <a:extLst>
              <a:ext uri="{FF2B5EF4-FFF2-40B4-BE49-F238E27FC236}">
                <a16:creationId xmlns:a16="http://schemas.microsoft.com/office/drawing/2014/main" id="{015EDA10-7278-5BD8-D8AE-B2318F3C740B}"/>
              </a:ext>
            </a:extLst>
          </p:cNvPr>
          <p:cNvSpPr txBox="1">
            <a:spLocks/>
          </p:cNvSpPr>
          <p:nvPr/>
        </p:nvSpPr>
        <p:spPr>
          <a:xfrm>
            <a:off x="0" y="2621086"/>
            <a:ext cx="12192000" cy="2169825"/>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9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ie</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ie</a:t>
            </a:r>
            <a:r>
              <a:rPr lang="en-US" sz="15000">
                <a:solidFill>
                  <a:srgbClr val="4857A6"/>
                </a:solidFill>
                <a:latin typeface="Tenorite" pitchFamily="2" charset="0"/>
                <a:ea typeface="Verdana" panose="020B0604030504040204" pitchFamily="34" charset="0"/>
                <a:cs typeface="Verdana" panose="020B0604030504040204" pitchFamily="34" charset="0"/>
              </a:rPr>
              <a:t>    </a:t>
            </a:r>
            <a:r>
              <a:rPr lang="en-US" sz="15000" err="1">
                <a:solidFill>
                  <a:srgbClr val="4857A6"/>
                </a:solidFill>
                <a:latin typeface="Tenorite" pitchFamily="2" charset="0"/>
                <a:ea typeface="Verdana" panose="020B0604030504040204" pitchFamily="34" charset="0"/>
                <a:cs typeface="Verdana" panose="020B0604030504040204" pitchFamily="34" charset="0"/>
              </a:rPr>
              <a:t>ie</a:t>
            </a:r>
            <a:endParaRPr lang="en-AU" sz="15000">
              <a:solidFill>
                <a:srgbClr val="4857A6"/>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68666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66DBE4-709C-FEF1-F426-DD933765B17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17 I do</a:t>
            </a:r>
            <a:endParaRPr lang="en-AU"/>
          </a:p>
        </p:txBody>
      </p:sp>
      <p:pic>
        <p:nvPicPr>
          <p:cNvPr id="2" name="Picture 1" descr="pie">
            <a:extLst>
              <a:ext uri="{FF2B5EF4-FFF2-40B4-BE49-F238E27FC236}">
                <a16:creationId xmlns:a16="http://schemas.microsoft.com/office/drawing/2014/main" id="{3FBE8677-1CF8-0B34-564D-278CF6A6C8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23295" y="2226358"/>
            <a:ext cx="2535637" cy="2535637"/>
          </a:xfrm>
          <a:prstGeom prst="rect">
            <a:avLst/>
          </a:prstGeom>
        </p:spPr>
      </p:pic>
    </p:spTree>
    <p:custDataLst>
      <p:tags r:id="rId1"/>
    </p:custDataLst>
    <p:extLst>
      <p:ext uri="{BB962C8B-B14F-4D97-AF65-F5344CB8AC3E}">
        <p14:creationId xmlns:p14="http://schemas.microsoft.com/office/powerpoint/2010/main" val="27705620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405AE87-29A7-8B98-5A05-6FA5064368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18 I do</a:t>
            </a:r>
            <a:endParaRPr lang="en-AU"/>
          </a:p>
        </p:txBody>
      </p:sp>
      <p:grpSp>
        <p:nvGrpSpPr>
          <p:cNvPr id="2" name="Group 1" descr="field, pie">
            <a:extLst>
              <a:ext uri="{FF2B5EF4-FFF2-40B4-BE49-F238E27FC236}">
                <a16:creationId xmlns:a16="http://schemas.microsoft.com/office/drawing/2014/main" id="{FC6C8160-2D61-DA04-1ED5-D3B33E403F85}"/>
              </a:ext>
            </a:extLst>
          </p:cNvPr>
          <p:cNvGrpSpPr/>
          <p:nvPr/>
        </p:nvGrpSpPr>
        <p:grpSpPr>
          <a:xfrm>
            <a:off x="923295" y="2226358"/>
            <a:ext cx="6375345" cy="2535637"/>
            <a:chOff x="923295" y="2226358"/>
            <a:chExt cx="6375345" cy="2535637"/>
          </a:xfrm>
        </p:grpSpPr>
        <p:pic>
          <p:nvPicPr>
            <p:cNvPr id="7" name="Picture 6" descr="pie">
              <a:extLst>
                <a:ext uri="{FF2B5EF4-FFF2-40B4-BE49-F238E27FC236}">
                  <a16:creationId xmlns:a16="http://schemas.microsoft.com/office/drawing/2014/main" id="{646D0E84-2FCF-88B2-29BB-666B03E792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23295" y="2226358"/>
              <a:ext cx="2535637" cy="2535637"/>
            </a:xfrm>
            <a:prstGeom prst="rect">
              <a:avLst/>
            </a:prstGeom>
          </p:spPr>
        </p:pic>
        <p:pic>
          <p:nvPicPr>
            <p:cNvPr id="5" name="Picture 4" descr="field">
              <a:extLst>
                <a:ext uri="{FF2B5EF4-FFF2-40B4-BE49-F238E27FC236}">
                  <a16:creationId xmlns:a16="http://schemas.microsoft.com/office/drawing/2014/main" id="{BA75FFB1-7EA6-F48C-DBAB-65E17988CB6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4893359" y="2226359"/>
              <a:ext cx="2405281" cy="2405281"/>
            </a:xfrm>
            <a:prstGeom prst="rect">
              <a:avLst/>
            </a:prstGeom>
          </p:spPr>
        </p:pic>
      </p:grpSp>
    </p:spTree>
    <p:custDataLst>
      <p:tags r:id="rId1"/>
    </p:custDataLst>
    <p:extLst>
      <p:ext uri="{BB962C8B-B14F-4D97-AF65-F5344CB8AC3E}">
        <p14:creationId xmlns:p14="http://schemas.microsoft.com/office/powerpoint/2010/main" val="41721455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61FC22D-E4D8-4449-9E17-6CDF688E548E}"/>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19 I do </a:t>
            </a:r>
            <a:endParaRPr lang="en-AU"/>
          </a:p>
        </p:txBody>
      </p:sp>
      <p:grpSp>
        <p:nvGrpSpPr>
          <p:cNvPr id="2" name="Group 1" descr="field, pie">
            <a:extLst>
              <a:ext uri="{FF2B5EF4-FFF2-40B4-BE49-F238E27FC236}">
                <a16:creationId xmlns:a16="http://schemas.microsoft.com/office/drawing/2014/main" id="{E945754C-EEC5-4743-B769-F437522E5457}"/>
              </a:ext>
            </a:extLst>
          </p:cNvPr>
          <p:cNvGrpSpPr/>
          <p:nvPr/>
        </p:nvGrpSpPr>
        <p:grpSpPr>
          <a:xfrm>
            <a:off x="923295" y="2226358"/>
            <a:ext cx="6375345" cy="2535637"/>
            <a:chOff x="923295" y="2226358"/>
            <a:chExt cx="6375345" cy="2535637"/>
          </a:xfrm>
        </p:grpSpPr>
        <p:pic>
          <p:nvPicPr>
            <p:cNvPr id="5" name="Picture 4" descr="pie">
              <a:extLst>
                <a:ext uri="{FF2B5EF4-FFF2-40B4-BE49-F238E27FC236}">
                  <a16:creationId xmlns:a16="http://schemas.microsoft.com/office/drawing/2014/main" id="{10715660-8CBD-4490-0595-7B8EEB99BEE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23295" y="2226358"/>
              <a:ext cx="2535637" cy="2535637"/>
            </a:xfrm>
            <a:prstGeom prst="rect">
              <a:avLst/>
            </a:prstGeom>
          </p:spPr>
        </p:pic>
        <p:pic>
          <p:nvPicPr>
            <p:cNvPr id="8" name="Picture 7" descr="field">
              <a:extLst>
                <a:ext uri="{FF2B5EF4-FFF2-40B4-BE49-F238E27FC236}">
                  <a16:creationId xmlns:a16="http://schemas.microsoft.com/office/drawing/2014/main" id="{798DCAA1-43C6-A048-5B4D-8E616BB0C6A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4893359" y="2226359"/>
              <a:ext cx="2405281" cy="2405281"/>
            </a:xfrm>
            <a:prstGeom prst="rect">
              <a:avLst/>
            </a:prstGeom>
          </p:spPr>
        </p:pic>
      </p:grpSp>
      <p:pic>
        <p:nvPicPr>
          <p:cNvPr id="4" name="Picture 3" descr="achieve">
            <a:extLst>
              <a:ext uri="{FF2B5EF4-FFF2-40B4-BE49-F238E27FC236}">
                <a16:creationId xmlns:a16="http://schemas.microsoft.com/office/drawing/2014/main" id="{3033853C-B52D-F993-6ACE-5F07EA0079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602712" y="2226358"/>
            <a:ext cx="2535637" cy="2535637"/>
          </a:xfrm>
          <a:prstGeom prst="rect">
            <a:avLst/>
          </a:prstGeom>
        </p:spPr>
      </p:pic>
    </p:spTree>
    <p:custDataLst>
      <p:tags r:id="rId1"/>
    </p:custDataLst>
    <p:extLst>
      <p:ext uri="{BB962C8B-B14F-4D97-AF65-F5344CB8AC3E}">
        <p14:creationId xmlns:p14="http://schemas.microsoft.com/office/powerpoint/2010/main" val="6487439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 Review You do</a:t>
            </a:r>
            <a:endParaRPr lang="en-AU" sz="800">
              <a:solidFill>
                <a:schemeClr val="bg2"/>
              </a:solidFill>
            </a:endParaRPr>
          </a:p>
        </p:txBody>
      </p:sp>
      <p:grpSp>
        <p:nvGrpSpPr>
          <p:cNvPr id="12" name="Group 11" descr="ff, zz, th, ss, ll, sh">
            <a:extLst>
              <a:ext uri="{FF2B5EF4-FFF2-40B4-BE49-F238E27FC236}">
                <a16:creationId xmlns:a16="http://schemas.microsoft.com/office/drawing/2014/main" id="{06211C19-3C79-A53E-ED6D-E714E58926F6}"/>
              </a:ext>
            </a:extLst>
          </p:cNvPr>
          <p:cNvGrpSpPr/>
          <p:nvPr/>
        </p:nvGrpSpPr>
        <p:grpSpPr>
          <a:xfrm>
            <a:off x="1177932" y="1259174"/>
            <a:ext cx="8697589" cy="4528190"/>
            <a:chOff x="921594" y="1245977"/>
            <a:chExt cx="8697589" cy="4528190"/>
          </a:xfrm>
        </p:grpSpPr>
        <p:sp>
          <p:nvSpPr>
            <p:cNvPr id="15" name="Content Placeholder 2">
              <a:extLst>
                <a:ext uri="{FF2B5EF4-FFF2-40B4-BE49-F238E27FC236}">
                  <a16:creationId xmlns:a16="http://schemas.microsoft.com/office/drawing/2014/main" id="{8EF963E9-1A52-DD74-54AC-894959819F19}"/>
                </a:ext>
              </a:extLst>
            </p:cNvPr>
            <p:cNvSpPr txBox="1">
              <a:spLocks/>
            </p:cNvSpPr>
            <p:nvPr/>
          </p:nvSpPr>
          <p:spPr>
            <a:xfrm>
              <a:off x="6216505" y="3604341"/>
              <a:ext cx="3402678"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ph</a:t>
              </a:r>
              <a:endParaRPr lang="en-AU" sz="15000">
                <a:solidFill>
                  <a:srgbClr val="4557AD"/>
                </a:solidFill>
                <a:latin typeface="Tenorite" pitchFamily="2" charset="0"/>
                <a:cs typeface="Arial"/>
              </a:endParaRPr>
            </a:p>
          </p:txBody>
        </p:sp>
        <p:sp>
          <p:nvSpPr>
            <p:cNvPr id="16" name="Content Placeholder 2">
              <a:extLst>
                <a:ext uri="{FF2B5EF4-FFF2-40B4-BE49-F238E27FC236}">
                  <a16:creationId xmlns:a16="http://schemas.microsoft.com/office/drawing/2014/main" id="{FC92CB8D-2A1A-F50E-C045-4EAE55AEE9D2}"/>
                </a:ext>
              </a:extLst>
            </p:cNvPr>
            <p:cNvSpPr txBox="1">
              <a:spLocks/>
            </p:cNvSpPr>
            <p:nvPr/>
          </p:nvSpPr>
          <p:spPr>
            <a:xfrm>
              <a:off x="1053746" y="1245978"/>
              <a:ext cx="3402678"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dge</a:t>
              </a:r>
              <a:endParaRPr lang="en-AU" sz="15000">
                <a:solidFill>
                  <a:srgbClr val="4557AD"/>
                </a:solidFill>
                <a:latin typeface="Tenorite" pitchFamily="2" charset="0"/>
                <a:cs typeface="Arial"/>
              </a:endParaRPr>
            </a:p>
          </p:txBody>
        </p:sp>
        <p:sp>
          <p:nvSpPr>
            <p:cNvPr id="17" name="Content Placeholder 2">
              <a:extLst>
                <a:ext uri="{FF2B5EF4-FFF2-40B4-BE49-F238E27FC236}">
                  <a16:creationId xmlns:a16="http://schemas.microsoft.com/office/drawing/2014/main" id="{F1600E3F-1DEC-D062-5E0E-C7E1CE7613FF}"/>
                </a:ext>
              </a:extLst>
            </p:cNvPr>
            <p:cNvSpPr txBox="1">
              <a:spLocks/>
            </p:cNvSpPr>
            <p:nvPr/>
          </p:nvSpPr>
          <p:spPr>
            <a:xfrm>
              <a:off x="921594" y="3604342"/>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err="1">
                  <a:solidFill>
                    <a:srgbClr val="4557AD"/>
                  </a:solidFill>
                  <a:latin typeface="Tenorite" pitchFamily="2" charset="0"/>
                  <a:cs typeface="Arial"/>
                </a:rPr>
                <a:t>kn</a:t>
              </a:r>
              <a:endParaRPr lang="en-AU" sz="15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08EED015-2C23-BA77-F73B-5295AA467227}"/>
                </a:ext>
              </a:extLst>
            </p:cNvPr>
            <p:cNvSpPr txBox="1">
              <a:spLocks/>
            </p:cNvSpPr>
            <p:nvPr/>
          </p:nvSpPr>
          <p:spPr>
            <a:xfrm>
              <a:off x="6118337" y="1245977"/>
              <a:ext cx="3088639" cy="216982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5000">
                  <a:solidFill>
                    <a:srgbClr val="4557AD"/>
                  </a:solidFill>
                  <a:latin typeface="Tenorite" pitchFamily="2" charset="0"/>
                  <a:cs typeface="Arial"/>
                </a:rPr>
                <a:t>tch</a:t>
              </a:r>
              <a:endParaRPr lang="en-AU" sz="15000">
                <a:solidFill>
                  <a:srgbClr val="4557AD"/>
                </a:solidFill>
                <a:latin typeface="Tenorite" pitchFamily="2" charset="0"/>
                <a:cs typeface="Arial"/>
              </a:endParaRPr>
            </a:p>
          </p:txBody>
        </p:sp>
      </p:grpSp>
    </p:spTree>
    <p:extLst>
      <p:ext uri="{BB962C8B-B14F-4D97-AF65-F5344CB8AC3E}">
        <p14:creationId xmlns:p14="http://schemas.microsoft.com/office/powerpoint/2010/main" val="41244203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EF03824-E084-CC11-80A1-6FC41544AA7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20 We do</a:t>
            </a:r>
            <a:endParaRPr lang="en-AU"/>
          </a:p>
        </p:txBody>
      </p:sp>
      <p:pic>
        <p:nvPicPr>
          <p:cNvPr id="6" name="Picture 5" descr="tie">
            <a:extLst>
              <a:ext uri="{FF2B5EF4-FFF2-40B4-BE49-F238E27FC236}">
                <a16:creationId xmlns:a16="http://schemas.microsoft.com/office/drawing/2014/main" id="{EC05FADE-88E3-1BC3-A754-CF10E614B4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4544" y="1981285"/>
            <a:ext cx="2895428" cy="2895428"/>
          </a:xfrm>
          <a:prstGeom prst="rect">
            <a:avLst/>
          </a:prstGeom>
        </p:spPr>
      </p:pic>
    </p:spTree>
    <p:custDataLst>
      <p:tags r:id="rId1"/>
    </p:custDataLst>
    <p:extLst>
      <p:ext uri="{BB962C8B-B14F-4D97-AF65-F5344CB8AC3E}">
        <p14:creationId xmlns:p14="http://schemas.microsoft.com/office/powerpoint/2010/main" val="5155726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6352E3-4E17-7DD5-8A98-F545B9B6A9CC}"/>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21 We do </a:t>
            </a:r>
            <a:endParaRPr lang="en-AU"/>
          </a:p>
        </p:txBody>
      </p:sp>
      <p:pic>
        <p:nvPicPr>
          <p:cNvPr id="15" name="Picture 14" descr="tie">
            <a:extLst>
              <a:ext uri="{FF2B5EF4-FFF2-40B4-BE49-F238E27FC236}">
                <a16:creationId xmlns:a16="http://schemas.microsoft.com/office/drawing/2014/main" id="{7E3F5143-50F3-E7FF-FA28-8157D151F8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4544" y="1981285"/>
            <a:ext cx="2895428" cy="2895428"/>
          </a:xfrm>
          <a:prstGeom prst="rect">
            <a:avLst/>
          </a:prstGeom>
        </p:spPr>
      </p:pic>
      <p:pic>
        <p:nvPicPr>
          <p:cNvPr id="6" name="Picture 5" descr="thief">
            <a:extLst>
              <a:ext uri="{FF2B5EF4-FFF2-40B4-BE49-F238E27FC236}">
                <a16:creationId xmlns:a16="http://schemas.microsoft.com/office/drawing/2014/main" id="{6D1EBB32-4BE6-8F96-79DE-719F21633ED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7111" y="2100710"/>
            <a:ext cx="3097777" cy="2656578"/>
          </a:xfrm>
          <a:prstGeom prst="rect">
            <a:avLst/>
          </a:prstGeom>
        </p:spPr>
      </p:pic>
    </p:spTree>
    <p:custDataLst>
      <p:tags r:id="rId1"/>
    </p:custDataLst>
    <p:extLst>
      <p:ext uri="{BB962C8B-B14F-4D97-AF65-F5344CB8AC3E}">
        <p14:creationId xmlns:p14="http://schemas.microsoft.com/office/powerpoint/2010/main" val="19614277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31E221A-F350-C940-012D-1A3E419734F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22 We do </a:t>
            </a:r>
            <a:endParaRPr lang="en-AU"/>
          </a:p>
        </p:txBody>
      </p:sp>
      <p:grpSp>
        <p:nvGrpSpPr>
          <p:cNvPr id="17" name="Group 16" descr="tie, chief, briefcase">
            <a:extLst>
              <a:ext uri="{FF2B5EF4-FFF2-40B4-BE49-F238E27FC236}">
                <a16:creationId xmlns:a16="http://schemas.microsoft.com/office/drawing/2014/main" id="{C1CCB74D-7D36-36A5-F70E-7977EB9578C3}"/>
              </a:ext>
            </a:extLst>
          </p:cNvPr>
          <p:cNvGrpSpPr/>
          <p:nvPr/>
        </p:nvGrpSpPr>
        <p:grpSpPr>
          <a:xfrm>
            <a:off x="424544" y="1981285"/>
            <a:ext cx="11342912" cy="2895428"/>
            <a:chOff x="545315" y="4841226"/>
            <a:chExt cx="11342912" cy="2895428"/>
          </a:xfrm>
        </p:grpSpPr>
        <p:pic>
          <p:nvPicPr>
            <p:cNvPr id="11" name="Picture 10" descr="tie">
              <a:extLst>
                <a:ext uri="{FF2B5EF4-FFF2-40B4-BE49-F238E27FC236}">
                  <a16:creationId xmlns:a16="http://schemas.microsoft.com/office/drawing/2014/main" id="{AB879744-B5D5-78B5-F3CD-F7D4F4EC89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45315" y="4841226"/>
              <a:ext cx="2895428" cy="2895428"/>
            </a:xfrm>
            <a:prstGeom prst="rect">
              <a:avLst/>
            </a:prstGeom>
          </p:spPr>
        </p:pic>
        <p:pic>
          <p:nvPicPr>
            <p:cNvPr id="16" name="Picture 15" descr="briefcase">
              <a:extLst>
                <a:ext uri="{FF2B5EF4-FFF2-40B4-BE49-F238E27FC236}">
                  <a16:creationId xmlns:a16="http://schemas.microsoft.com/office/drawing/2014/main" id="{EC8520CC-6FD0-4D09-D766-5450CBA1268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384514" y="5232941"/>
              <a:ext cx="2503713" cy="2503713"/>
            </a:xfrm>
            <a:prstGeom prst="rect">
              <a:avLst/>
            </a:prstGeom>
          </p:spPr>
        </p:pic>
      </p:grpSp>
      <p:pic>
        <p:nvPicPr>
          <p:cNvPr id="2" name="Picture 1" descr="thief">
            <a:extLst>
              <a:ext uri="{FF2B5EF4-FFF2-40B4-BE49-F238E27FC236}">
                <a16:creationId xmlns:a16="http://schemas.microsoft.com/office/drawing/2014/main" id="{F4D0DC4E-6F2C-F709-4ACA-4059DF547D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47111" y="2100710"/>
            <a:ext cx="3097777" cy="2656578"/>
          </a:xfrm>
          <a:prstGeom prst="rect">
            <a:avLst/>
          </a:prstGeom>
        </p:spPr>
      </p:pic>
    </p:spTree>
    <p:custDataLst>
      <p:tags r:id="rId1"/>
    </p:custDataLst>
    <p:extLst>
      <p:ext uri="{BB962C8B-B14F-4D97-AF65-F5344CB8AC3E}">
        <p14:creationId xmlns:p14="http://schemas.microsoft.com/office/powerpoint/2010/main" val="19927129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23 I do</a:t>
            </a:r>
            <a:endParaRPr lang="en-AU"/>
          </a:p>
        </p:txBody>
      </p:sp>
      <p:sp>
        <p:nvSpPr>
          <p:cNvPr id="6" name="Content Placeholder 2">
            <a:extLst>
              <a:ext uri="{FF2B5EF4-FFF2-40B4-BE49-F238E27FC236}">
                <a16:creationId xmlns:a16="http://schemas.microsoft.com/office/drawing/2014/main" id="{0F0DCEB0-B4BC-2C1D-D200-FF755474EA52}"/>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die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7961077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8CD23B-FF81-442C-D093-CAF66874B44F}"/>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24 I do </a:t>
            </a:r>
            <a:endParaRPr lang="en-AU"/>
          </a:p>
        </p:txBody>
      </p:sp>
      <p:sp>
        <p:nvSpPr>
          <p:cNvPr id="6" name="Content Placeholder 2">
            <a:extLst>
              <a:ext uri="{FF2B5EF4-FFF2-40B4-BE49-F238E27FC236}">
                <a16:creationId xmlns:a16="http://schemas.microsoft.com/office/drawing/2014/main" id="{C10BA7A7-68D9-399E-DC29-82DEE22FD603}"/>
              </a:ext>
            </a:extLst>
          </p:cNvPr>
          <p:cNvSpPr txBox="1">
            <a:spLocks/>
          </p:cNvSpPr>
          <p:nvPr/>
        </p:nvSpPr>
        <p:spPr>
          <a:xfrm>
            <a:off x="464654" y="1469482"/>
            <a:ext cx="11906250" cy="12280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200">
                <a:solidFill>
                  <a:srgbClr val="4557AD"/>
                </a:solidFill>
                <a:latin typeface="Tenorite"/>
                <a:ea typeface="Verdana"/>
                <a:cs typeface="Verdana" panose="020B0604030504040204" pitchFamily="34" charset="0"/>
              </a:rPr>
              <a:t>die             niece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264764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A34F7-0ABE-8E55-C68D-7419E1E9614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25 I do</a:t>
            </a:r>
            <a:endParaRPr lang="en-AU"/>
          </a:p>
        </p:txBody>
      </p:sp>
      <p:grpSp>
        <p:nvGrpSpPr>
          <p:cNvPr id="5" name="Group 4" descr="die, niece, belief">
            <a:extLst>
              <a:ext uri="{FF2B5EF4-FFF2-40B4-BE49-F238E27FC236}">
                <a16:creationId xmlns:a16="http://schemas.microsoft.com/office/drawing/2014/main" id="{1C6D09BC-070D-6638-34CA-5F9854114922}"/>
              </a:ext>
            </a:extLst>
          </p:cNvPr>
          <p:cNvGrpSpPr/>
          <p:nvPr/>
        </p:nvGrpSpPr>
        <p:grpSpPr>
          <a:xfrm>
            <a:off x="285750" y="1469482"/>
            <a:ext cx="12085154" cy="3856791"/>
            <a:chOff x="285750" y="1469482"/>
            <a:chExt cx="12085154" cy="3856791"/>
          </a:xfrm>
        </p:grpSpPr>
        <p:sp>
          <p:nvSpPr>
            <p:cNvPr id="6" name="Content Placeholder 2">
              <a:extLst>
                <a:ext uri="{FF2B5EF4-FFF2-40B4-BE49-F238E27FC236}">
                  <a16:creationId xmlns:a16="http://schemas.microsoft.com/office/drawing/2014/main" id="{BA74CE0D-B2A9-98A0-63AB-CDA9F1B9A637}"/>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belief</a:t>
              </a:r>
              <a:endParaRPr lang="en-AU" sz="960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D3F262AC-DCA8-79C0-BF94-BB70321B0954}"/>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die             niece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4086310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B85580-6FEB-B0A9-D918-4F0CBB7EE5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9A3529-FA27-199B-93DF-57FA86393A0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26 I do</a:t>
            </a:r>
            <a:endParaRPr lang="en-AU"/>
          </a:p>
        </p:txBody>
      </p:sp>
      <p:grpSp>
        <p:nvGrpSpPr>
          <p:cNvPr id="3" name="Group 2" descr="die, niece, belief, magpie">
            <a:extLst>
              <a:ext uri="{FF2B5EF4-FFF2-40B4-BE49-F238E27FC236}">
                <a16:creationId xmlns:a16="http://schemas.microsoft.com/office/drawing/2014/main" id="{C91E8369-6D1D-FAC1-2A3A-797A2FAEE68A}"/>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6F68CC50-AE60-DBC1-5DB0-A5129A08209A}"/>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belief         magpie</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4DF152BB-D953-3450-232D-88154DECD08D}"/>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die             niece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140453075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27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6" name="Content Placeholder 2">
            <a:extLst>
              <a:ext uri="{FF2B5EF4-FFF2-40B4-BE49-F238E27FC236}">
                <a16:creationId xmlns:a16="http://schemas.microsoft.com/office/drawing/2014/main" id="{B321B876-A980-DE6A-CA65-8E722342BD9E}"/>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lie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6081473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F05E2-E15F-8B04-AB3D-03BDB4CFBED5}"/>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28 We do</a:t>
            </a:r>
            <a:endParaRPr lang="en-AU"/>
          </a:p>
        </p:txBody>
      </p:sp>
      <p:sp>
        <p:nvSpPr>
          <p:cNvPr id="6" name="Content Placeholder 2">
            <a:extLst>
              <a:ext uri="{FF2B5EF4-FFF2-40B4-BE49-F238E27FC236}">
                <a16:creationId xmlns:a16="http://schemas.microsoft.com/office/drawing/2014/main" id="{0F85244C-1519-99D2-2B7E-E20E26A9B51D}"/>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lie             piece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2832944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96F2F3-9342-B133-1B1E-9141B297D14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29 We do</a:t>
            </a:r>
            <a:endParaRPr lang="en-AU"/>
          </a:p>
        </p:txBody>
      </p:sp>
      <p:grpSp>
        <p:nvGrpSpPr>
          <p:cNvPr id="5" name="Group 4" descr="lie, piece, believe, ">
            <a:extLst>
              <a:ext uri="{FF2B5EF4-FFF2-40B4-BE49-F238E27FC236}">
                <a16:creationId xmlns:a16="http://schemas.microsoft.com/office/drawing/2014/main" id="{7C093AD4-060E-D9C2-8BF6-81D64CC1BFEF}"/>
              </a:ext>
            </a:extLst>
          </p:cNvPr>
          <p:cNvGrpSpPr/>
          <p:nvPr/>
        </p:nvGrpSpPr>
        <p:grpSpPr>
          <a:xfrm>
            <a:off x="285750" y="1469482"/>
            <a:ext cx="12085154" cy="3856791"/>
            <a:chOff x="285750" y="1469482"/>
            <a:chExt cx="12085154" cy="3856791"/>
          </a:xfrm>
        </p:grpSpPr>
        <p:sp>
          <p:nvSpPr>
            <p:cNvPr id="6" name="Content Placeholder 2">
              <a:extLst>
                <a:ext uri="{FF2B5EF4-FFF2-40B4-BE49-F238E27FC236}">
                  <a16:creationId xmlns:a16="http://schemas.microsoft.com/office/drawing/2014/main" id="{90EED92A-EE01-489A-59CD-A448EA9162B5}"/>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believe</a:t>
              </a:r>
              <a:endParaRPr lang="en-AU" sz="9600">
                <a:solidFill>
                  <a:srgbClr val="4557AD"/>
                </a:solidFill>
                <a:latin typeface="Tenorite"/>
                <a:ea typeface="Verdana"/>
                <a:cs typeface="Verdana" panose="020B0604030504040204" pitchFamily="34" charset="0"/>
              </a:endParaRPr>
            </a:p>
          </p:txBody>
        </p:sp>
        <p:sp>
          <p:nvSpPr>
            <p:cNvPr id="7" name="Content Placeholder 2">
              <a:extLst>
                <a:ext uri="{FF2B5EF4-FFF2-40B4-BE49-F238E27FC236}">
                  <a16:creationId xmlns:a16="http://schemas.microsoft.com/office/drawing/2014/main" id="{923D6ADC-630C-47AD-B398-C3DB3BB663FF}"/>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lie             piece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542020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9173E-77E2-9796-7385-E9E73BA9A476}"/>
              </a:ext>
            </a:extLst>
          </p:cNvPr>
          <p:cNvSpPr>
            <a:spLocks noGrp="1"/>
          </p:cNvSpPr>
          <p:nvPr>
            <p:ph type="title"/>
          </p:nvPr>
        </p:nvSpPr>
        <p:spPr>
          <a:xfrm>
            <a:off x="0" y="-1406525"/>
            <a:ext cx="10515600" cy="1325562"/>
          </a:xfrm>
        </p:spPr>
        <p:txBody>
          <a:bodyPr/>
          <a:lstStyle/>
          <a:p>
            <a:r>
              <a:rPr lang="en-AU" sz="800">
                <a:solidFill>
                  <a:schemeClr val="bg2"/>
                </a:solidFill>
                <a:latin typeface="+mn-lt"/>
              </a:rPr>
              <a:t>Slide 3 Review You do</a:t>
            </a: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345761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C3428-78BC-ACAF-1AFB-9DFBA62B5ED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5B5CEE7-3BAA-9BEB-8654-797FB39EB26D}"/>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30 We do</a:t>
            </a:r>
            <a:endParaRPr lang="en-AU"/>
          </a:p>
        </p:txBody>
      </p:sp>
      <p:grpSp>
        <p:nvGrpSpPr>
          <p:cNvPr id="2" name="Group 1" descr="lie, piece, believe, pie">
            <a:extLst>
              <a:ext uri="{FF2B5EF4-FFF2-40B4-BE49-F238E27FC236}">
                <a16:creationId xmlns:a16="http://schemas.microsoft.com/office/drawing/2014/main" id="{E40D20F0-2E2C-1BC5-D875-F773D4F5CEE7}"/>
              </a:ext>
            </a:extLst>
          </p:cNvPr>
          <p:cNvGrpSpPr/>
          <p:nvPr/>
        </p:nvGrpSpPr>
        <p:grpSpPr>
          <a:xfrm>
            <a:off x="285750" y="1469482"/>
            <a:ext cx="12085154" cy="3856791"/>
            <a:chOff x="285750" y="1469482"/>
            <a:chExt cx="12085154" cy="3856791"/>
          </a:xfrm>
        </p:grpSpPr>
        <p:sp>
          <p:nvSpPr>
            <p:cNvPr id="5" name="Content Placeholder 2">
              <a:extLst>
                <a:ext uri="{FF2B5EF4-FFF2-40B4-BE49-F238E27FC236}">
                  <a16:creationId xmlns:a16="http://schemas.microsoft.com/office/drawing/2014/main" id="{376BCBC9-D5BC-0516-B753-C5FAE8807664}"/>
                </a:ext>
              </a:extLst>
            </p:cNvPr>
            <p:cNvSpPr txBox="1">
              <a:spLocks/>
            </p:cNvSpPr>
            <p:nvPr/>
          </p:nvSpPr>
          <p:spPr>
            <a:xfrm>
              <a:off x="285750" y="3904345"/>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believe      pie</a:t>
              </a:r>
              <a:endParaRPr lang="en-AU" sz="9600">
                <a:solidFill>
                  <a:srgbClr val="4557AD"/>
                </a:solidFill>
                <a:latin typeface="Tenorite"/>
                <a:ea typeface="Verdana"/>
                <a:cs typeface="Verdana" panose="020B0604030504040204" pitchFamily="34" charset="0"/>
              </a:endParaRPr>
            </a:p>
          </p:txBody>
        </p:sp>
        <p:sp>
          <p:nvSpPr>
            <p:cNvPr id="6" name="Content Placeholder 2">
              <a:extLst>
                <a:ext uri="{FF2B5EF4-FFF2-40B4-BE49-F238E27FC236}">
                  <a16:creationId xmlns:a16="http://schemas.microsoft.com/office/drawing/2014/main" id="{0FB72471-3D51-E0CA-8A09-A61572EC9C98}"/>
                </a:ext>
              </a:extLst>
            </p:cNvPr>
            <p:cNvSpPr txBox="1">
              <a:spLocks/>
            </p:cNvSpPr>
            <p:nvPr/>
          </p:nvSpPr>
          <p:spPr>
            <a:xfrm>
              <a:off x="464654" y="1469482"/>
              <a:ext cx="11906250" cy="14219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lie             piece</a:t>
              </a:r>
              <a:endParaRPr lang="en-AU" sz="9600">
                <a:solidFill>
                  <a:srgbClr val="4557AD"/>
                </a:solidFill>
                <a:latin typeface="Tenorite" pitchFamily="2" charset="0"/>
                <a:ea typeface="Verdana" panose="020B0604030504040204" pitchFamily="34" charset="0"/>
                <a:cs typeface="Verdana" panose="020B0604030504040204" pitchFamily="34" charset="0"/>
              </a:endParaRPr>
            </a:p>
          </p:txBody>
        </p:sp>
      </p:grpSp>
    </p:spTree>
    <p:custDataLst>
      <p:tags r:id="rId1"/>
    </p:custDataLst>
    <p:extLst>
      <p:ext uri="{BB962C8B-B14F-4D97-AF65-F5344CB8AC3E}">
        <p14:creationId xmlns:p14="http://schemas.microsoft.com/office/powerpoint/2010/main" val="39023166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1F10F-B318-F26F-2DD5-B208D23D4A2C}"/>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6CE2151C-93F3-0AB7-C47B-1591018DEDF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31 I do </a:t>
            </a:r>
            <a:endParaRPr lang="en-AU"/>
          </a:p>
        </p:txBody>
      </p:sp>
      <p:sp>
        <p:nvSpPr>
          <p:cNvPr id="13" name="TextBox 12">
            <a:extLst>
              <a:ext uri="{FF2B5EF4-FFF2-40B4-BE49-F238E27FC236}">
                <a16:creationId xmlns:a16="http://schemas.microsoft.com/office/drawing/2014/main" id="{6689507C-13F6-C3A0-9A11-EE69A444BDBD}"/>
              </a:ext>
            </a:extLst>
          </p:cNvPr>
          <p:cNvSpPr txBox="1"/>
          <p:nvPr/>
        </p:nvSpPr>
        <p:spPr>
          <a:xfrm>
            <a:off x="4972050" y="476243"/>
            <a:ext cx="1561646" cy="1446550"/>
          </a:xfrm>
          <a:prstGeom prst="rect">
            <a:avLst/>
          </a:prstGeom>
          <a:noFill/>
        </p:spPr>
        <p:txBody>
          <a:bodyPr wrap="square" rtlCol="0">
            <a:spAutoFit/>
          </a:bodyPr>
          <a:lstStyle/>
          <a:p>
            <a:r>
              <a:rPr lang="en-AU" sz="8800">
                <a:solidFill>
                  <a:srgbClr val="4857A6"/>
                </a:solidFill>
                <a:latin typeface="Tenorite" panose="00000500000000000000" pitchFamily="2" charset="0"/>
              </a:rPr>
              <a:t>-</a:t>
            </a:r>
            <a:r>
              <a:rPr lang="en-AU" sz="8800" err="1">
                <a:solidFill>
                  <a:srgbClr val="4857A6"/>
                </a:solidFill>
                <a:latin typeface="Tenorite" panose="00000500000000000000" pitchFamily="2" charset="0"/>
              </a:rPr>
              <a:t>ie</a:t>
            </a:r>
            <a:endParaRPr lang="en-AU">
              <a:solidFill>
                <a:srgbClr val="4857A6"/>
              </a:solidFill>
              <a:latin typeface="Tenorite" panose="00000500000000000000" pitchFamily="2" charset="0"/>
            </a:endParaRPr>
          </a:p>
        </p:txBody>
      </p:sp>
      <p:sp>
        <p:nvSpPr>
          <p:cNvPr id="3" name="Content Placeholder 2">
            <a:extLst>
              <a:ext uri="{FF2B5EF4-FFF2-40B4-BE49-F238E27FC236}">
                <a16:creationId xmlns:a16="http://schemas.microsoft.com/office/drawing/2014/main" id="{B8FAB74F-5568-35A7-FB6C-9D1C3B51465B}"/>
              </a:ext>
            </a:extLst>
          </p:cNvPr>
          <p:cNvSpPr txBox="1">
            <a:spLocks/>
          </p:cNvSpPr>
          <p:nvPr/>
        </p:nvSpPr>
        <p:spPr>
          <a:xfrm>
            <a:off x="714375" y="1922793"/>
            <a:ext cx="4257675" cy="725326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a:solidFill>
                  <a:srgbClr val="4557AD"/>
                </a:solidFill>
                <a:latin typeface="Tenorite"/>
                <a:ea typeface="Verdana"/>
                <a:cs typeface="Verdana" panose="020B0604030504040204" pitchFamily="34" charset="0"/>
              </a:rPr>
              <a:t>brekkie</a:t>
            </a:r>
          </a:p>
          <a:p>
            <a:pPr algn="l"/>
            <a:r>
              <a:rPr lang="en-US" sz="9600">
                <a:solidFill>
                  <a:srgbClr val="4557AD"/>
                </a:solidFill>
                <a:latin typeface="Tenorite"/>
                <a:ea typeface="Verdana"/>
                <a:cs typeface="Verdana" panose="020B0604030504040204" pitchFamily="34" charset="0"/>
              </a:rPr>
              <a:t>chewie</a:t>
            </a:r>
          </a:p>
          <a:p>
            <a:pPr algn="l"/>
            <a:r>
              <a:rPr lang="en-US" sz="9600">
                <a:solidFill>
                  <a:srgbClr val="4557AD"/>
                </a:solidFill>
                <a:latin typeface="Tenorite"/>
                <a:ea typeface="Verdana"/>
                <a:cs typeface="Verdana" panose="020B0604030504040204" pitchFamily="34" charset="0"/>
              </a:rPr>
              <a:t>doggie</a:t>
            </a:r>
          </a:p>
          <a:p>
            <a:pPr algn="l"/>
            <a:endParaRPr lang="en-US" sz="9600">
              <a:solidFill>
                <a:srgbClr val="4557AD"/>
              </a:solidFill>
              <a:latin typeface="Tenorite"/>
              <a:ea typeface="Verdana"/>
              <a:cs typeface="Verdana" panose="020B0604030504040204" pitchFamily="34" charset="0"/>
            </a:endParaRPr>
          </a:p>
          <a:p>
            <a:pPr algn="l"/>
            <a:r>
              <a:rPr lang="en-US" sz="9600">
                <a:solidFill>
                  <a:srgbClr val="4557AD"/>
                </a:solidFill>
                <a:latin typeface="Tenorite"/>
                <a:ea typeface="Verdana"/>
                <a:cs typeface="Verdana" panose="020B0604030504040204" pitchFamily="34" charset="0"/>
              </a:rPr>
              <a:t>    </a:t>
            </a:r>
            <a:endParaRPr lang="en-AU" sz="9600">
              <a:solidFill>
                <a:srgbClr val="4557AD"/>
              </a:solidFill>
              <a:latin typeface="Tenorite"/>
              <a:ea typeface="Verdana"/>
              <a:cs typeface="Verdana" panose="020B0604030504040204" pitchFamily="34" charset="0"/>
            </a:endParaRPr>
          </a:p>
        </p:txBody>
      </p:sp>
      <p:sp>
        <p:nvSpPr>
          <p:cNvPr id="4" name="Content Placeholder 2">
            <a:extLst>
              <a:ext uri="{FF2B5EF4-FFF2-40B4-BE49-F238E27FC236}">
                <a16:creationId xmlns:a16="http://schemas.microsoft.com/office/drawing/2014/main" id="{9DA7662A-F95B-8F0A-7106-B101ACBE1602}"/>
              </a:ext>
            </a:extLst>
          </p:cNvPr>
          <p:cNvSpPr txBox="1">
            <a:spLocks/>
          </p:cNvSpPr>
          <p:nvPr/>
        </p:nvSpPr>
        <p:spPr>
          <a:xfrm>
            <a:off x="6096000" y="1922793"/>
            <a:ext cx="5762625" cy="433759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9600" err="1">
                <a:solidFill>
                  <a:srgbClr val="4557AD"/>
                </a:solidFill>
                <a:latin typeface="Tenorite"/>
                <a:ea typeface="Verdana"/>
                <a:cs typeface="Verdana" panose="020B0604030504040204" pitchFamily="34" charset="0"/>
              </a:rPr>
              <a:t>tradie</a:t>
            </a:r>
            <a:endParaRPr lang="en-US" sz="9600">
              <a:solidFill>
                <a:srgbClr val="4557AD"/>
              </a:solidFill>
              <a:latin typeface="Tenorite"/>
              <a:ea typeface="Verdana"/>
              <a:cs typeface="Verdana" panose="020B0604030504040204" pitchFamily="34" charset="0"/>
            </a:endParaRPr>
          </a:p>
          <a:p>
            <a:pPr algn="l"/>
            <a:r>
              <a:rPr lang="en-US" sz="9600">
                <a:solidFill>
                  <a:srgbClr val="4557AD"/>
                </a:solidFill>
                <a:latin typeface="Tenorite"/>
                <a:ea typeface="Verdana"/>
                <a:cs typeface="Verdana" panose="020B0604030504040204" pitchFamily="34" charset="0"/>
              </a:rPr>
              <a:t>veggie</a:t>
            </a:r>
          </a:p>
          <a:p>
            <a:pPr algn="l"/>
            <a:r>
              <a:rPr lang="en-US" sz="9600">
                <a:solidFill>
                  <a:srgbClr val="4557AD"/>
                </a:solidFill>
                <a:latin typeface="Tenorite"/>
                <a:ea typeface="Verdana"/>
                <a:cs typeface="Verdana" panose="020B0604030504040204" pitchFamily="34" charset="0"/>
              </a:rPr>
              <a:t>sweetie</a:t>
            </a:r>
            <a:endParaRPr lang="en-AU" sz="9600">
              <a:solidFill>
                <a:srgbClr val="4557AD"/>
              </a:solidFill>
              <a:latin typeface="Tenorite"/>
              <a:ea typeface="Verdana"/>
              <a:cs typeface="Verdana" panose="020B0604030504040204" pitchFamily="34" charset="0"/>
            </a:endParaRPr>
          </a:p>
        </p:txBody>
      </p:sp>
      <p:sp>
        <p:nvSpPr>
          <p:cNvPr id="2" name="Rounded Rectangle 1">
            <a:extLst>
              <a:ext uri="{FF2B5EF4-FFF2-40B4-BE49-F238E27FC236}">
                <a16:creationId xmlns:a16="http://schemas.microsoft.com/office/drawing/2014/main" id="{7C85B7BF-0402-A0A2-14B9-9592A807DF39}"/>
              </a:ext>
              <a:ext uri="{C183D7F6-B498-43B3-948B-1728B52AA6E4}">
                <adec:decorative xmlns:adec="http://schemas.microsoft.com/office/drawing/2017/decorative" val="1"/>
              </a:ext>
            </a:extLst>
          </p:cNvPr>
          <p:cNvSpPr/>
          <p:nvPr/>
        </p:nvSpPr>
        <p:spPr>
          <a:xfrm>
            <a:off x="4972049" y="597609"/>
            <a:ext cx="1879127" cy="1204198"/>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
            <a:extLst>
              <a:ext uri="{FF2B5EF4-FFF2-40B4-BE49-F238E27FC236}">
                <a16:creationId xmlns:a16="http://schemas.microsoft.com/office/drawing/2014/main" id="{228F2177-FE5C-EF4F-85A1-E21556F80EA3}"/>
              </a:ext>
              <a:ext uri="{C183D7F6-B498-43B3-948B-1728B52AA6E4}">
                <adec:decorative xmlns:adec="http://schemas.microsoft.com/office/drawing/2017/decorative" val="1"/>
              </a:ext>
            </a:extLst>
          </p:cNvPr>
          <p:cNvSpPr/>
          <p:nvPr/>
        </p:nvSpPr>
        <p:spPr>
          <a:xfrm>
            <a:off x="3694330" y="2058160"/>
            <a:ext cx="1067227" cy="1069452"/>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
            <a:extLst>
              <a:ext uri="{FF2B5EF4-FFF2-40B4-BE49-F238E27FC236}">
                <a16:creationId xmlns:a16="http://schemas.microsoft.com/office/drawing/2014/main" id="{DA63420C-8070-BEEB-3B4B-E70E02AD9332}"/>
              </a:ext>
              <a:ext uri="{C183D7F6-B498-43B3-948B-1728B52AA6E4}">
                <adec:decorative xmlns:adec="http://schemas.microsoft.com/office/drawing/2017/decorative" val="1"/>
              </a:ext>
            </a:extLst>
          </p:cNvPr>
          <p:cNvSpPr/>
          <p:nvPr/>
        </p:nvSpPr>
        <p:spPr>
          <a:xfrm>
            <a:off x="3480586" y="5014701"/>
            <a:ext cx="1067227" cy="1069452"/>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
            <a:extLst>
              <a:ext uri="{FF2B5EF4-FFF2-40B4-BE49-F238E27FC236}">
                <a16:creationId xmlns:a16="http://schemas.microsoft.com/office/drawing/2014/main" id="{A2F6D409-6E3E-1E69-9E07-A8BF1C93B825}"/>
              </a:ext>
              <a:ext uri="{C183D7F6-B498-43B3-948B-1728B52AA6E4}">
                <adec:decorative xmlns:adec="http://schemas.microsoft.com/office/drawing/2017/decorative" val="1"/>
              </a:ext>
            </a:extLst>
          </p:cNvPr>
          <p:cNvSpPr/>
          <p:nvPr/>
        </p:nvSpPr>
        <p:spPr>
          <a:xfrm>
            <a:off x="3554438" y="3556866"/>
            <a:ext cx="1067227" cy="1069452"/>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
            <a:extLst>
              <a:ext uri="{FF2B5EF4-FFF2-40B4-BE49-F238E27FC236}">
                <a16:creationId xmlns:a16="http://schemas.microsoft.com/office/drawing/2014/main" id="{B9C12B74-BAAE-3333-D670-26237949C67F}"/>
              </a:ext>
              <a:ext uri="{C183D7F6-B498-43B3-948B-1728B52AA6E4}">
                <adec:decorative xmlns:adec="http://schemas.microsoft.com/office/drawing/2017/decorative" val="1"/>
              </a:ext>
            </a:extLst>
          </p:cNvPr>
          <p:cNvSpPr/>
          <p:nvPr/>
        </p:nvSpPr>
        <p:spPr>
          <a:xfrm>
            <a:off x="8362432" y="2058160"/>
            <a:ext cx="1067227" cy="1069452"/>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
            <a:extLst>
              <a:ext uri="{FF2B5EF4-FFF2-40B4-BE49-F238E27FC236}">
                <a16:creationId xmlns:a16="http://schemas.microsoft.com/office/drawing/2014/main" id="{9902D310-83C3-9DE8-9E65-6BD32EF4D86C}"/>
              </a:ext>
              <a:ext uri="{C183D7F6-B498-43B3-948B-1728B52AA6E4}">
                <adec:decorative xmlns:adec="http://schemas.microsoft.com/office/drawing/2017/decorative" val="1"/>
              </a:ext>
            </a:extLst>
          </p:cNvPr>
          <p:cNvSpPr/>
          <p:nvPr/>
        </p:nvSpPr>
        <p:spPr>
          <a:xfrm>
            <a:off x="8681403" y="3556866"/>
            <a:ext cx="1067227" cy="1069452"/>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
            <a:extLst>
              <a:ext uri="{FF2B5EF4-FFF2-40B4-BE49-F238E27FC236}">
                <a16:creationId xmlns:a16="http://schemas.microsoft.com/office/drawing/2014/main" id="{982CCFAE-2C86-3C01-D29E-32E20A103239}"/>
              </a:ext>
              <a:ext uri="{C183D7F6-B498-43B3-948B-1728B52AA6E4}">
                <adec:decorative xmlns:adec="http://schemas.microsoft.com/office/drawing/2017/decorative" val="1"/>
              </a:ext>
            </a:extLst>
          </p:cNvPr>
          <p:cNvSpPr/>
          <p:nvPr/>
        </p:nvSpPr>
        <p:spPr>
          <a:xfrm>
            <a:off x="9289768" y="5014701"/>
            <a:ext cx="1067227" cy="1069452"/>
          </a:xfrm>
          <a:prstGeom prst="roundRect">
            <a:avLst>
              <a:gd name="adj" fmla="val 10045"/>
            </a:avLst>
          </a:prstGeom>
          <a:noFill/>
          <a:ln w="3810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1949948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4CADB-9446-6068-C140-A7F65047622B}"/>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32 I do</a:t>
            </a:r>
            <a:endParaRPr lang="en-AU"/>
          </a:p>
        </p:txBody>
      </p:sp>
      <p:sp>
        <p:nvSpPr>
          <p:cNvPr id="3" name="Content Placeholder 2">
            <a:extLst>
              <a:ext uri="{FF2B5EF4-FFF2-40B4-BE49-F238E27FC236}">
                <a16:creationId xmlns:a16="http://schemas.microsoft.com/office/drawing/2014/main" id="{50FC94B7-9AFE-5F3A-6A58-DBF9CCD1C374}"/>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only   only   only</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19200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12F5E4E-5A13-57FE-48C2-DEF3DD4A04E3}"/>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33 We do</a:t>
            </a:r>
            <a:r>
              <a:rPr lang="en-US" sz="800" kern="1200" baseline="0">
                <a:solidFill>
                  <a:srgbClr val="E7E6E6"/>
                </a:solidFill>
                <a:effectLst/>
                <a:latin typeface="Calibri" panose="020F0502020204030204" pitchFamily="34" charset="0"/>
                <a:ea typeface="+mj-ea"/>
                <a:cs typeface="+mj-cs"/>
              </a:rPr>
              <a:t> </a:t>
            </a:r>
            <a:endParaRPr lang="en-AU"/>
          </a:p>
        </p:txBody>
      </p:sp>
      <p:sp>
        <p:nvSpPr>
          <p:cNvPr id="2" name="Content Placeholder 2">
            <a:extLst>
              <a:ext uri="{FF2B5EF4-FFF2-40B4-BE49-F238E27FC236}">
                <a16:creationId xmlns:a16="http://schemas.microsoft.com/office/drawing/2014/main" id="{CF08AE7E-ADF6-4154-CA65-B2D7EF235A13}"/>
              </a:ext>
            </a:extLst>
          </p:cNvPr>
          <p:cNvSpPr txBox="1">
            <a:spLocks/>
          </p:cNvSpPr>
          <p:nvPr/>
        </p:nvSpPr>
        <p:spPr>
          <a:xfrm>
            <a:off x="340468" y="2910432"/>
            <a:ext cx="10077855" cy="14773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0000">
                <a:solidFill>
                  <a:srgbClr val="4557AD"/>
                </a:solidFill>
                <a:latin typeface="Tenorite" pitchFamily="2" charset="0"/>
                <a:ea typeface="Verdana" panose="020B0604030504040204" pitchFamily="34" charset="0"/>
                <a:cs typeface="Verdana" panose="020B0604030504040204" pitchFamily="34" charset="0"/>
              </a:rPr>
              <a:t>only   only   only</a:t>
            </a:r>
            <a:endParaRPr lang="en-AU" sz="10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58027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7C0AA0-B6E0-520E-B7E4-E6CCB65186D0}"/>
              </a:ext>
            </a:extLst>
          </p:cNvPr>
          <p:cNvSpPr>
            <a:spLocks noGrp="1"/>
          </p:cNvSpPr>
          <p:nvPr>
            <p:ph type="title" idx="4294967295"/>
          </p:nvPr>
        </p:nvSpPr>
        <p:spPr>
          <a:xfrm>
            <a:off x="0" y="-1393825"/>
            <a:ext cx="10515600" cy="1325562"/>
          </a:xfrm>
        </p:spPr>
        <p:txBody>
          <a:bodyPr/>
          <a:lstStyle/>
          <a:p>
            <a:r>
              <a:rPr lang="en-US" sz="800" kern="1200">
                <a:solidFill>
                  <a:srgbClr val="E7E6E6"/>
                </a:solidFill>
                <a:effectLst/>
                <a:latin typeface="Calibri" panose="020F0502020204030204" pitchFamily="34" charset="0"/>
                <a:ea typeface="+mj-ea"/>
                <a:cs typeface="+mj-cs"/>
              </a:rPr>
              <a:t>Slide 34 I do </a:t>
            </a:r>
            <a:endParaRPr lang="en-AU"/>
          </a:p>
        </p:txBody>
      </p:sp>
      <p:sp>
        <p:nvSpPr>
          <p:cNvPr id="4" name="Content Placeholder 2">
            <a:extLst>
              <a:ext uri="{FF2B5EF4-FFF2-40B4-BE49-F238E27FC236}">
                <a16:creationId xmlns:a16="http://schemas.microsoft.com/office/drawing/2014/main" id="{0C02AF9B-CA76-6FFC-D867-6DB3CF84D9A0}"/>
              </a:ext>
            </a:extLst>
          </p:cNvPr>
          <p:cNvSpPr txBox="1">
            <a:spLocks/>
          </p:cNvSpPr>
          <p:nvPr/>
        </p:nvSpPr>
        <p:spPr>
          <a:xfrm>
            <a:off x="662525" y="1533481"/>
            <a:ext cx="10866950" cy="4529702"/>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My only niece is a </a:t>
            </a:r>
            <a:r>
              <a:rPr lang="en-US" sz="6000" err="1">
                <a:solidFill>
                  <a:srgbClr val="4557AD"/>
                </a:solidFill>
                <a:latin typeface="Tenorite" pitchFamily="2" charset="0"/>
                <a:ea typeface="Verdana" panose="020B0604030504040204" pitchFamily="34" charset="0"/>
                <a:cs typeface="Verdana" panose="020B0604030504040204" pitchFamily="34" charset="0"/>
              </a:rPr>
              <a:t>tradie</a:t>
            </a:r>
            <a:r>
              <a:rPr lang="en-US" sz="6000">
                <a:solidFill>
                  <a:srgbClr val="4557AD"/>
                </a:solidFill>
                <a:latin typeface="Tenorite" pitchFamily="2" charset="0"/>
                <a:ea typeface="Verdana" panose="020B0604030504040204" pitchFamily="34" charset="0"/>
                <a:cs typeface="Verdana" panose="020B0604030504040204" pitchFamily="34" charset="0"/>
              </a:rPr>
              <a:t>. She </a:t>
            </a:r>
            <a:br>
              <a:rPr lang="en-US" sz="6000">
                <a:solidFill>
                  <a:srgbClr val="4557AD"/>
                </a:solidFill>
                <a:latin typeface="Tenorite" pitchFamily="2" charset="0"/>
                <a:ea typeface="Verdana" panose="020B0604030504040204" pitchFamily="34" charset="0"/>
                <a:cs typeface="Verdana" panose="020B0604030504040204" pitchFamily="34" charset="0"/>
              </a:rPr>
            </a:br>
            <a:r>
              <a:rPr lang="en-US" sz="6000">
                <a:solidFill>
                  <a:srgbClr val="4557AD"/>
                </a:solidFill>
                <a:latin typeface="Tenorite" pitchFamily="2" charset="0"/>
                <a:ea typeface="Verdana" panose="020B0604030504040204" pitchFamily="34" charset="0"/>
                <a:cs typeface="Verdana" panose="020B0604030504040204" pitchFamily="34" charset="0"/>
              </a:rPr>
              <a:t>helped me put together a shed in my field. I had to tie my dog up while we worked so it wouldn’t eat the cherry pie I had made to thank her. </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780409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339FF27-3E75-0CBC-DE69-1170FF7905B8}"/>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35 We do</a:t>
            </a:r>
            <a:endParaRPr lang="en-AU"/>
          </a:p>
        </p:txBody>
      </p:sp>
      <p:sp>
        <p:nvSpPr>
          <p:cNvPr id="4" name="Content Placeholder 2">
            <a:extLst>
              <a:ext uri="{FF2B5EF4-FFF2-40B4-BE49-F238E27FC236}">
                <a16:creationId xmlns:a16="http://schemas.microsoft.com/office/drawing/2014/main" id="{62BB709E-FAFA-4042-B81F-6F4C8A4973C7}"/>
              </a:ext>
            </a:extLst>
          </p:cNvPr>
          <p:cNvSpPr txBox="1">
            <a:spLocks/>
          </p:cNvSpPr>
          <p:nvPr/>
        </p:nvSpPr>
        <p:spPr>
          <a:xfrm>
            <a:off x="873073" y="1734649"/>
            <a:ext cx="10372701" cy="379103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6000">
                <a:solidFill>
                  <a:srgbClr val="4557AD"/>
                </a:solidFill>
                <a:latin typeface="Tenorite" pitchFamily="2" charset="0"/>
                <a:ea typeface="Verdana" panose="020B0604030504040204" pitchFamily="34" charset="0"/>
                <a:cs typeface="Verdana" panose="020B0604030504040204" pitchFamily="34" charset="0"/>
              </a:rPr>
              <a:t>Cookie was a thief with a red tie and he only put the best gems in his briefcase. It was </a:t>
            </a:r>
            <a:br>
              <a:rPr lang="en-US" sz="6000">
                <a:solidFill>
                  <a:srgbClr val="4557AD"/>
                </a:solidFill>
                <a:latin typeface="Tenorite" pitchFamily="2" charset="0"/>
                <a:ea typeface="Verdana" panose="020B0604030504040204" pitchFamily="34" charset="0"/>
                <a:cs typeface="Verdana" panose="020B0604030504040204" pitchFamily="34" charset="0"/>
              </a:rPr>
            </a:br>
            <a:r>
              <a:rPr lang="en-US" sz="6000">
                <a:solidFill>
                  <a:srgbClr val="4557AD"/>
                </a:solidFill>
                <a:latin typeface="Tenorite" pitchFamily="2" charset="0"/>
                <a:ea typeface="Verdana" panose="020B0604030504040204" pitchFamily="34" charset="0"/>
                <a:cs typeface="Verdana" panose="020B0604030504040204" pitchFamily="34" charset="0"/>
              </a:rPr>
              <a:t>a relief when the chief </a:t>
            </a:r>
            <a:br>
              <a:rPr lang="en-US" sz="6000">
                <a:solidFill>
                  <a:srgbClr val="4557AD"/>
                </a:solidFill>
                <a:latin typeface="Tenorite" pitchFamily="2" charset="0"/>
                <a:ea typeface="Verdana" panose="020B0604030504040204" pitchFamily="34" charset="0"/>
                <a:cs typeface="Verdana" panose="020B0604030504040204" pitchFamily="34" charset="0"/>
              </a:rPr>
            </a:br>
            <a:r>
              <a:rPr lang="en-US" sz="6000">
                <a:solidFill>
                  <a:srgbClr val="4557AD"/>
                </a:solidFill>
                <a:latin typeface="Tenorite" pitchFamily="2" charset="0"/>
                <a:ea typeface="Verdana" panose="020B0604030504040204" pitchFamily="34" charset="0"/>
                <a:cs typeface="Verdana" panose="020B0604030504040204" pitchFamily="34" charset="0"/>
              </a:rPr>
              <a:t>arrested him.</a:t>
            </a:r>
            <a:endParaRPr lang="en-AU" sz="6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278329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8681C6-8A71-1A1A-970D-5F0EA4B41422}"/>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36 I do </a:t>
            </a:r>
            <a:endParaRPr lang="en-AU"/>
          </a:p>
        </p:txBody>
      </p:sp>
      <p:pic>
        <p:nvPicPr>
          <p:cNvPr id="2" name="Graphic 1" descr="Pencil outline">
            <a:extLst>
              <a:ext uri="{FF2B5EF4-FFF2-40B4-BE49-F238E27FC236}">
                <a16:creationId xmlns:a16="http://schemas.microsoft.com/office/drawing/2014/main" id="{1B533230-13DD-C044-B1B8-049E4B22CFC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508572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B446A7-1E6F-F121-2C5E-B02EF89C2B20}"/>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37 We do </a:t>
            </a:r>
            <a:endParaRPr lang="en-AU"/>
          </a:p>
        </p:txBody>
      </p:sp>
      <p:pic>
        <p:nvPicPr>
          <p:cNvPr id="2" name="Graphic 1" descr="Pencil outline">
            <a:extLst>
              <a:ext uri="{FF2B5EF4-FFF2-40B4-BE49-F238E27FC236}">
                <a16:creationId xmlns:a16="http://schemas.microsoft.com/office/drawing/2014/main" id="{4FD4182A-6CFD-6247-8FC2-1AB2AA7FC35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1573119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F74E7D-46A4-623E-6F4A-08640157C9E9}"/>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38 Check for understanding</a:t>
            </a:r>
            <a:endParaRPr lang="en-AU"/>
          </a:p>
        </p:txBody>
      </p:sp>
      <p:sp>
        <p:nvSpPr>
          <p:cNvPr id="19" name="TextBox 18">
            <a:extLst>
              <a:ext uri="{FF2B5EF4-FFF2-40B4-BE49-F238E27FC236}">
                <a16:creationId xmlns:a16="http://schemas.microsoft.com/office/drawing/2014/main" id="{214F17CC-34F0-5F43-A747-B3919DAC7160}"/>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0" name="Title 1">
            <a:extLst>
              <a:ext uri="{FF2B5EF4-FFF2-40B4-BE49-F238E27FC236}">
                <a16:creationId xmlns:a16="http://schemas.microsoft.com/office/drawing/2014/main" id="{E7B0359D-E390-A544-B173-3787B4AC0A0D}"/>
              </a:ext>
            </a:extLst>
          </p:cNvPr>
          <p:cNvSpPr txBox="1">
            <a:spLocks/>
          </p:cNvSpPr>
          <p:nvPr/>
        </p:nvSpPr>
        <p:spPr>
          <a:xfrm>
            <a:off x="3864474" y="2250556"/>
            <a:ext cx="2259493" cy="1643527"/>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endParaRPr lang="en-US" sz="2800" b="0">
              <a:solidFill>
                <a:srgbClr val="0E1E42"/>
              </a:solidFill>
              <a:latin typeface="Calibri" panose="020F0502020204030204" pitchFamily="34" charset="0"/>
              <a:ea typeface="Verdana" panose="020B0604030504040204" pitchFamily="34" charset="0"/>
            </a:endParaRPr>
          </a:p>
          <a:p>
            <a:pPr algn="ctr"/>
            <a:r>
              <a:rPr lang="en-US" sz="2800" b="0">
                <a:solidFill>
                  <a:srgbClr val="0E1E42"/>
                </a:solidFill>
                <a:latin typeface="Calibri" panose="020F0502020204030204" pitchFamily="34" charset="0"/>
                <a:ea typeface="Verdana" panose="020B0604030504040204" pitchFamily="34" charset="0"/>
              </a:rPr>
              <a:t>say the sounds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sp>
        <p:nvSpPr>
          <p:cNvPr id="10" name="TextBox 9">
            <a:extLst>
              <a:ext uri="{FF2B5EF4-FFF2-40B4-BE49-F238E27FC236}">
                <a16:creationId xmlns:a16="http://schemas.microsoft.com/office/drawing/2014/main" id="{81E1BBD2-AE24-813F-0C9A-CC9BDA2D20CD}"/>
              </a:ext>
            </a:extLst>
          </p:cNvPr>
          <p:cNvSpPr txBox="1"/>
          <p:nvPr/>
        </p:nvSpPr>
        <p:spPr>
          <a:xfrm>
            <a:off x="4534082" y="3894083"/>
            <a:ext cx="1112805" cy="1569660"/>
          </a:xfrm>
          <a:prstGeom prst="rect">
            <a:avLst/>
          </a:prstGeom>
          <a:noFill/>
        </p:spPr>
        <p:txBody>
          <a:bodyPr wrap="none" rtlCol="0">
            <a:spAutoFit/>
          </a:bodyPr>
          <a:lstStyle/>
          <a:p>
            <a:r>
              <a:rPr lang="en-US" sz="9600" err="1">
                <a:solidFill>
                  <a:srgbClr val="4857A6"/>
                </a:solidFill>
                <a:latin typeface="Tenorite" pitchFamily="2" charset="0"/>
                <a:ea typeface="Verdana" panose="020B0604030504040204" pitchFamily="34" charset="0"/>
              </a:rPr>
              <a:t>ie</a:t>
            </a:r>
            <a:endParaRPr lang="en-AU" sz="9600"/>
          </a:p>
        </p:txBody>
      </p:sp>
      <p:sp>
        <p:nvSpPr>
          <p:cNvPr id="31" name="Title 1">
            <a:extLst>
              <a:ext uri="{FF2B5EF4-FFF2-40B4-BE49-F238E27FC236}">
                <a16:creationId xmlns:a16="http://schemas.microsoft.com/office/drawing/2014/main" id="{4364FCCC-3045-ED42-BBF6-6789C6A4CF1E}"/>
              </a:ext>
            </a:extLst>
          </p:cNvPr>
          <p:cNvSpPr txBox="1">
            <a:spLocks/>
          </p:cNvSpPr>
          <p:nvPr/>
        </p:nvSpPr>
        <p:spPr>
          <a:xfrm>
            <a:off x="6525922" y="2832253"/>
            <a:ext cx="246280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21" name="Content Placeholder 3">
            <a:extLst>
              <a:ext uri="{FF2B5EF4-FFF2-40B4-BE49-F238E27FC236}">
                <a16:creationId xmlns:a16="http://schemas.microsoft.com/office/drawing/2014/main" id="{17E4CE3F-6B29-2B49-8731-61EB6323A106}"/>
              </a:ext>
            </a:extLst>
          </p:cNvPr>
          <p:cNvSpPr txBox="1">
            <a:spLocks/>
          </p:cNvSpPr>
          <p:nvPr/>
        </p:nvSpPr>
        <p:spPr>
          <a:xfrm>
            <a:off x="6488645" y="3791784"/>
            <a:ext cx="2276636" cy="2177006"/>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siege</a:t>
            </a:r>
          </a:p>
          <a:p>
            <a:pPr marL="0" indent="0" algn="ctr">
              <a:buFont typeface="Arial" panose="020B0604020202020204" pitchFamily="34" charset="0"/>
              <a:buNone/>
            </a:pPr>
            <a:r>
              <a:rPr lang="en-US" sz="4400">
                <a:solidFill>
                  <a:srgbClr val="4557AD"/>
                </a:solidFill>
                <a:latin typeface="Tenorite" pitchFamily="2" charset="0"/>
                <a:cs typeface="Arial"/>
              </a:rPr>
              <a:t>tie</a:t>
            </a:r>
          </a:p>
          <a:p>
            <a:pPr marL="0" indent="0" algn="ctr">
              <a:buFont typeface="Arial" panose="020B0604020202020204" pitchFamily="34" charset="0"/>
              <a:buNone/>
            </a:pPr>
            <a:r>
              <a:rPr lang="en-US" sz="4400">
                <a:solidFill>
                  <a:srgbClr val="4557AD"/>
                </a:solidFill>
                <a:latin typeface="Tenorite" pitchFamily="2" charset="0"/>
                <a:cs typeface="Arial"/>
              </a:rPr>
              <a:t>thief</a:t>
            </a:r>
          </a:p>
        </p:txBody>
      </p:sp>
      <p:sp>
        <p:nvSpPr>
          <p:cNvPr id="23" name="Title 1">
            <a:extLst>
              <a:ext uri="{FF2B5EF4-FFF2-40B4-BE49-F238E27FC236}">
                <a16:creationId xmlns:a16="http://schemas.microsoft.com/office/drawing/2014/main" id="{B073B2B4-61AC-664F-825F-CA46D5433F51}"/>
              </a:ext>
            </a:extLst>
          </p:cNvPr>
          <p:cNvSpPr txBox="1">
            <a:spLocks/>
          </p:cNvSpPr>
          <p:nvPr/>
        </p:nvSpPr>
        <p:spPr>
          <a:xfrm>
            <a:off x="9313502" y="2832253"/>
            <a:ext cx="2366887"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write a word</a:t>
            </a:r>
            <a:endParaRPr lang="en-US" sz="2800">
              <a:solidFill>
                <a:srgbClr val="0E1E42"/>
              </a:solidFill>
              <a:latin typeface="Calibri" panose="020F0502020204030204" pitchFamily="34" charset="0"/>
              <a:ea typeface="Verdana" panose="020B0604030504040204" pitchFamily="34" charset="0"/>
            </a:endParaRPr>
          </a:p>
        </p:txBody>
      </p:sp>
      <p:grpSp>
        <p:nvGrpSpPr>
          <p:cNvPr id="33" name="Group 32">
            <a:extLst>
              <a:ext uri="{FF2B5EF4-FFF2-40B4-BE49-F238E27FC236}">
                <a16:creationId xmlns:a16="http://schemas.microsoft.com/office/drawing/2014/main" id="{2F9A5D8F-0705-454F-8A7D-6109A7CC13CA}"/>
              </a:ext>
              <a:ext uri="{C183D7F6-B498-43B3-948B-1728B52AA6E4}">
                <adec:decorative xmlns:adec="http://schemas.microsoft.com/office/drawing/2017/decorative" val="1"/>
              </a:ext>
            </a:extLst>
          </p:cNvPr>
          <p:cNvGrpSpPr/>
          <p:nvPr/>
        </p:nvGrpSpPr>
        <p:grpSpPr>
          <a:xfrm>
            <a:off x="10096546" y="1900112"/>
            <a:ext cx="800799" cy="590023"/>
            <a:chOff x="10096546" y="1900112"/>
            <a:chExt cx="800799" cy="590023"/>
          </a:xfrm>
        </p:grpSpPr>
        <p:sp>
          <p:nvSpPr>
            <p:cNvPr id="25" name="Rounded Rectangle 24">
              <a:extLst>
                <a:ext uri="{FF2B5EF4-FFF2-40B4-BE49-F238E27FC236}">
                  <a16:creationId xmlns:a16="http://schemas.microsoft.com/office/drawing/2014/main" id="{A363734B-AABF-5E43-B240-CB56DB1BD6BC}"/>
                </a:ext>
              </a:extLst>
            </p:cNvPr>
            <p:cNvSpPr/>
            <p:nvPr userDrawn="1"/>
          </p:nvSpPr>
          <p:spPr>
            <a:xfrm>
              <a:off x="10096546" y="1900112"/>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Pencil outline">
              <a:extLst>
                <a:ext uri="{FF2B5EF4-FFF2-40B4-BE49-F238E27FC236}">
                  <a16:creationId xmlns:a16="http://schemas.microsoft.com/office/drawing/2014/main" id="{B4F359A2-CBC5-E941-8F66-CC771AE6FE9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2621" y="1964946"/>
              <a:ext cx="447584" cy="447584"/>
            </a:xfrm>
            <a:prstGeom prst="rect">
              <a:avLst/>
            </a:prstGeom>
          </p:spPr>
        </p:pic>
      </p:grpSp>
      <p:grpSp>
        <p:nvGrpSpPr>
          <p:cNvPr id="32" name="Group 31">
            <a:extLst>
              <a:ext uri="{FF2B5EF4-FFF2-40B4-BE49-F238E27FC236}">
                <a16:creationId xmlns:a16="http://schemas.microsoft.com/office/drawing/2014/main" id="{0B743ACB-1F20-3D41-890A-BA5D3634B733}"/>
              </a:ext>
              <a:ext uri="{C183D7F6-B498-43B3-948B-1728B52AA6E4}">
                <adec:decorative xmlns:adec="http://schemas.microsoft.com/office/drawing/2017/decorative" val="1"/>
              </a:ext>
            </a:extLst>
          </p:cNvPr>
          <p:cNvGrpSpPr/>
          <p:nvPr/>
        </p:nvGrpSpPr>
        <p:grpSpPr>
          <a:xfrm>
            <a:off x="7356924" y="1891643"/>
            <a:ext cx="800799" cy="598492"/>
            <a:chOff x="7374176" y="1891643"/>
            <a:chExt cx="800799" cy="598492"/>
          </a:xfrm>
        </p:grpSpPr>
        <p:sp>
          <p:nvSpPr>
            <p:cNvPr id="28" name="Rounded Rectangle 27">
              <a:extLst>
                <a:ext uri="{FF2B5EF4-FFF2-40B4-BE49-F238E27FC236}">
                  <a16:creationId xmlns:a16="http://schemas.microsoft.com/office/drawing/2014/main" id="{39FD4883-D300-764A-83C3-3C5B7C00CB50}"/>
                </a:ext>
              </a:extLst>
            </p:cNvPr>
            <p:cNvSpPr/>
            <p:nvPr userDrawn="1"/>
          </p:nvSpPr>
          <p:spPr>
            <a:xfrm>
              <a:off x="7374176" y="1891643"/>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Glasses outline">
              <a:extLst>
                <a:ext uri="{FF2B5EF4-FFF2-40B4-BE49-F238E27FC236}">
                  <a16:creationId xmlns:a16="http://schemas.microsoft.com/office/drawing/2014/main" id="{A3D84708-6DF4-C94A-AEB4-5E35ACA4EB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83340" y="1891643"/>
              <a:ext cx="598492" cy="598492"/>
            </a:xfrm>
            <a:prstGeom prst="rect">
              <a:avLst/>
            </a:prstGeom>
          </p:spPr>
        </p:pic>
      </p:grpSp>
      <p:pic>
        <p:nvPicPr>
          <p:cNvPr id="8" name="Picture 7" descr="shield">
            <a:extLst>
              <a:ext uri="{FF2B5EF4-FFF2-40B4-BE49-F238E27FC236}">
                <a16:creationId xmlns:a16="http://schemas.microsoft.com/office/drawing/2014/main" id="{65E2C6F7-E9BF-ABB5-589E-586B6D6ED9C2}"/>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10038380" y="3312385"/>
            <a:ext cx="858966" cy="858966"/>
          </a:xfrm>
          <a:prstGeom prst="rect">
            <a:avLst/>
          </a:prstGeom>
        </p:spPr>
      </p:pic>
      <p:pic>
        <p:nvPicPr>
          <p:cNvPr id="6" name="Picture 5" descr="piece">
            <a:extLst>
              <a:ext uri="{FF2B5EF4-FFF2-40B4-BE49-F238E27FC236}">
                <a16:creationId xmlns:a16="http://schemas.microsoft.com/office/drawing/2014/main" id="{68F43B59-FD6A-19B4-BDA8-F99638D4C2AF}"/>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840268" y="4213419"/>
            <a:ext cx="1350664" cy="1350664"/>
          </a:xfrm>
          <a:prstGeom prst="rect">
            <a:avLst/>
          </a:prstGeom>
        </p:spPr>
      </p:pic>
      <p:pic>
        <p:nvPicPr>
          <p:cNvPr id="30" name="Graphic 29">
            <a:extLst>
              <a:ext uri="{FF2B5EF4-FFF2-40B4-BE49-F238E27FC236}">
                <a16:creationId xmlns:a16="http://schemas.microsoft.com/office/drawing/2014/main" id="{D55D0BDF-AAF6-7942-A364-2A4C7D956351}"/>
              </a:ext>
              <a:ext uri="{C183D7F6-B498-43B3-948B-1728B52AA6E4}">
                <adec:decorative xmlns:adec="http://schemas.microsoft.com/office/drawing/2017/decorative" val="1"/>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flipH="1">
            <a:off x="-418788" y="1134428"/>
            <a:ext cx="4588192" cy="4588192"/>
          </a:xfrm>
          <a:prstGeom prst="rect">
            <a:avLst/>
          </a:prstGeom>
        </p:spPr>
      </p:pic>
      <p:pic>
        <p:nvPicPr>
          <p:cNvPr id="9" name="Picture 8" descr="pie">
            <a:extLst>
              <a:ext uri="{FF2B5EF4-FFF2-40B4-BE49-F238E27FC236}">
                <a16:creationId xmlns:a16="http://schemas.microsoft.com/office/drawing/2014/main" id="{BFB31529-6FB4-2432-EE44-E5F1C69132E2}"/>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bwMode="auto">
          <a:xfrm>
            <a:off x="9958342" y="5313262"/>
            <a:ext cx="1126180" cy="1126180"/>
          </a:xfrm>
          <a:prstGeom prst="rect">
            <a:avLst/>
          </a:prstGeom>
          <a:noFill/>
          <a:ln>
            <a:noFill/>
          </a:ln>
        </p:spPr>
      </p:pic>
    </p:spTree>
    <p:custDataLst>
      <p:tags r:id="rId1"/>
    </p:custDataLst>
    <p:extLst>
      <p:ext uri="{BB962C8B-B14F-4D97-AF65-F5344CB8AC3E}">
        <p14:creationId xmlns:p14="http://schemas.microsoft.com/office/powerpoint/2010/main" val="2581300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465A2C-EA31-EB55-D1ED-038DC7D2B806}"/>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39 Check for understanding</a:t>
            </a:r>
            <a:r>
              <a:rPr lang="en-US" sz="800" kern="1200" baseline="0">
                <a:solidFill>
                  <a:srgbClr val="E7E6E6"/>
                </a:solidFill>
                <a:effectLst/>
                <a:latin typeface="Calibri" panose="020F0502020204030204" pitchFamily="34" charset="0"/>
                <a:ea typeface="+mj-ea"/>
                <a:cs typeface="+mj-cs"/>
              </a:rPr>
              <a:t> </a:t>
            </a:r>
            <a:endParaRPr lang="en-AU"/>
          </a:p>
        </p:txBody>
      </p:sp>
      <p:pic>
        <p:nvPicPr>
          <p:cNvPr id="2" name="Picture 1" descr="Image of Phase 18, lesson 1 student sheet.">
            <a:extLst>
              <a:ext uri="{FF2B5EF4-FFF2-40B4-BE49-F238E27FC236}">
                <a16:creationId xmlns:a16="http://schemas.microsoft.com/office/drawing/2014/main" id="{384FF3A5-9ADD-594A-A96A-78E8B9D9D57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320455" y="497422"/>
            <a:ext cx="3951883" cy="561770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89358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E2EC2F-DBEB-7D92-11A7-617BA9EC9D1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AD8FCA7-A438-2EC2-4C2C-17DAE26892BF}"/>
              </a:ext>
            </a:extLst>
          </p:cNvPr>
          <p:cNvSpPr>
            <a:spLocks noGrp="1"/>
          </p:cNvSpPr>
          <p:nvPr>
            <p:ph type="title" idx="4294967295"/>
          </p:nvPr>
        </p:nvSpPr>
        <p:spPr>
          <a:xfrm>
            <a:off x="0" y="-1313088"/>
            <a:ext cx="10515600" cy="1325563"/>
          </a:xfrm>
        </p:spPr>
        <p:txBody>
          <a:bodyPr/>
          <a:lstStyle/>
          <a:p>
            <a:r>
              <a:rPr lang="en-AU" sz="800">
                <a:solidFill>
                  <a:schemeClr val="bg2"/>
                </a:solidFill>
                <a:latin typeface="+mn-lt"/>
              </a:rPr>
              <a:t>Slide 4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9A489239-FA40-EBA1-C372-43637C133434}"/>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grpSp>
        <p:nvGrpSpPr>
          <p:cNvPr id="6" name="Group 5" descr="took, outliet, howled, raise">
            <a:extLst>
              <a:ext uri="{FF2B5EF4-FFF2-40B4-BE49-F238E27FC236}">
                <a16:creationId xmlns:a16="http://schemas.microsoft.com/office/drawing/2014/main" id="{F6E4324F-4AEF-E022-2C0B-CAA28F08DED7}"/>
              </a:ext>
            </a:extLst>
          </p:cNvPr>
          <p:cNvGrpSpPr/>
          <p:nvPr/>
        </p:nvGrpSpPr>
        <p:grpSpPr>
          <a:xfrm>
            <a:off x="285750" y="1783759"/>
            <a:ext cx="11906250" cy="3609249"/>
            <a:chOff x="285750" y="1783759"/>
            <a:chExt cx="11906250" cy="3609249"/>
          </a:xfrm>
        </p:grpSpPr>
        <p:sp>
          <p:nvSpPr>
            <p:cNvPr id="7" name="Content Placeholder 2">
              <a:extLst>
                <a:ext uri="{FF2B5EF4-FFF2-40B4-BE49-F238E27FC236}">
                  <a16:creationId xmlns:a16="http://schemas.microsoft.com/office/drawing/2014/main" id="{EB36D393-7A0A-9837-6303-F02A9B97DAC3}"/>
                </a:ext>
              </a:extLst>
            </p:cNvPr>
            <p:cNvSpPr txBox="1">
              <a:spLocks/>
            </p:cNvSpPr>
            <p:nvPr/>
          </p:nvSpPr>
          <p:spPr>
            <a:xfrm>
              <a:off x="285750" y="4164980"/>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sketchbook     knee</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sp>
          <p:nvSpPr>
            <p:cNvPr id="8" name="Content Placeholder 2">
              <a:extLst>
                <a:ext uri="{FF2B5EF4-FFF2-40B4-BE49-F238E27FC236}">
                  <a16:creationId xmlns:a16="http://schemas.microsoft.com/office/drawing/2014/main" id="{508CCEF3-B818-6D44-5E08-B725BEABCB99}"/>
                </a:ext>
              </a:extLst>
            </p:cNvPr>
            <p:cNvSpPr txBox="1">
              <a:spLocks/>
            </p:cNvSpPr>
            <p:nvPr/>
          </p:nvSpPr>
          <p:spPr>
            <a:xfrm>
              <a:off x="285750" y="1783759"/>
              <a:ext cx="11906250" cy="122802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8200">
                  <a:solidFill>
                    <a:srgbClr val="4557AD"/>
                  </a:solidFill>
                  <a:latin typeface="Tenorite" pitchFamily="2" charset="0"/>
                  <a:ea typeface="Verdana" panose="020B0604030504040204" pitchFamily="34" charset="0"/>
                  <a:cs typeface="Verdana" panose="020B0604030504040204" pitchFamily="34" charset="0"/>
                </a:rPr>
                <a:t>wedged          photograph</a:t>
              </a:r>
              <a:endParaRPr lang="en-AU" sz="8200">
                <a:solidFill>
                  <a:srgbClr val="4557AD"/>
                </a:solidFill>
                <a:latin typeface="Tenorite" pitchFamily="2"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131840967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018A719-F666-F88E-E4F3-357DF3BB0091}"/>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40 You</a:t>
            </a:r>
            <a:r>
              <a:rPr lang="en-US" sz="800" kern="1200" baseline="0">
                <a:solidFill>
                  <a:srgbClr val="E7E6E6"/>
                </a:solidFill>
                <a:effectLst/>
                <a:latin typeface="Calibri" panose="020F0502020204030204" pitchFamily="34" charset="0"/>
                <a:ea typeface="+mj-ea"/>
                <a:cs typeface="+mj-cs"/>
              </a:rPr>
              <a:t> do</a:t>
            </a:r>
            <a:endParaRPr lang="en-AU"/>
          </a:p>
        </p:txBody>
      </p:sp>
      <p:pic>
        <p:nvPicPr>
          <p:cNvPr id="2" name="Graphic 7" descr="Social network outline">
            <a:extLst>
              <a:ext uri="{FF2B5EF4-FFF2-40B4-BE49-F238E27FC236}">
                <a16:creationId xmlns:a16="http://schemas.microsoft.com/office/drawing/2014/main" id="{80508CFC-EF69-5747-BCB4-D3414CF3673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7648263C-1028-404E-8058-C3C306311F1E}"/>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359CD463-C446-D044-A74C-2283E02CC2B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32100FFE-670A-5B4A-8E9A-59CF06C4CAA4}"/>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extLst>
      <p:ext uri="{BB962C8B-B14F-4D97-AF65-F5344CB8AC3E}">
        <p14:creationId xmlns:p14="http://schemas.microsoft.com/office/powerpoint/2010/main" val="824124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9A952-6E3A-9ECC-71A5-2F0F63A52D87}"/>
              </a:ext>
            </a:extLst>
          </p:cNvPr>
          <p:cNvSpPr>
            <a:spLocks noGrp="1"/>
          </p:cNvSpPr>
          <p:nvPr>
            <p:ph type="title"/>
          </p:nvPr>
        </p:nvSpPr>
        <p:spPr/>
        <p:txBody>
          <a:bodyPr/>
          <a:lstStyle/>
          <a:p>
            <a:r>
              <a:rPr lang="en-US" sz="800" kern="1200">
                <a:solidFill>
                  <a:srgbClr val="E7E6E6"/>
                </a:solidFill>
                <a:effectLst/>
                <a:latin typeface="Calibri" panose="020F0502020204030204" pitchFamily="34" charset="0"/>
                <a:ea typeface="+mj-ea"/>
                <a:cs typeface="+mj-cs"/>
              </a:rPr>
              <a:t>Slide 41 End of presentation</a:t>
            </a:r>
            <a:endParaRPr lang="en-AU"/>
          </a:p>
        </p:txBody>
      </p:sp>
    </p:spTree>
    <p:extLst>
      <p:ext uri="{BB962C8B-B14F-4D97-AF65-F5344CB8AC3E}">
        <p14:creationId xmlns:p14="http://schemas.microsoft.com/office/powerpoint/2010/main" val="15830211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27163"/>
            <a:ext cx="10515600" cy="1325563"/>
          </a:xfrm>
        </p:spPr>
        <p:txBody>
          <a:bodyPr/>
          <a:lstStyle/>
          <a:p>
            <a:r>
              <a:rPr lang="en-AU" sz="800">
                <a:solidFill>
                  <a:schemeClr val="bg2"/>
                </a:solidFill>
                <a:latin typeface="+mn-lt"/>
              </a:rPr>
              <a:t>Slide 5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3" name="Picture 2" descr="badge">
            <a:extLst>
              <a:ext uri="{FF2B5EF4-FFF2-40B4-BE49-F238E27FC236}">
                <a16:creationId xmlns:a16="http://schemas.microsoft.com/office/drawing/2014/main" id="{4DC2B831-6D4F-6B21-A8BC-67196759E76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bwMode="auto">
          <a:xfrm>
            <a:off x="925243" y="1353115"/>
            <a:ext cx="1865310" cy="1756861"/>
          </a:xfrm>
          <a:prstGeom prst="rect">
            <a:avLst/>
          </a:prstGeom>
          <a:noFill/>
          <a:ln>
            <a:noFill/>
          </a:ln>
        </p:spPr>
      </p:pic>
      <p:pic>
        <p:nvPicPr>
          <p:cNvPr id="7" name="Picture 6" descr="elephant">
            <a:extLst>
              <a:ext uri="{FF2B5EF4-FFF2-40B4-BE49-F238E27FC236}">
                <a16:creationId xmlns:a16="http://schemas.microsoft.com/office/drawing/2014/main" id="{1574D421-D3D3-3BD3-5639-CD621B5E565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21316" y="1044072"/>
            <a:ext cx="2374949" cy="2374949"/>
          </a:xfrm>
          <a:prstGeom prst="rect">
            <a:avLst/>
          </a:prstGeom>
        </p:spPr>
      </p:pic>
      <p:pic>
        <p:nvPicPr>
          <p:cNvPr id="4" name="Picture 3" descr="hutch">
            <a:extLst>
              <a:ext uri="{FF2B5EF4-FFF2-40B4-BE49-F238E27FC236}">
                <a16:creationId xmlns:a16="http://schemas.microsoft.com/office/drawing/2014/main" id="{98C82009-07BA-56C5-095F-9DF8E184E2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bwMode="auto">
          <a:xfrm>
            <a:off x="3281475" y="3767475"/>
            <a:ext cx="2064816" cy="2064816"/>
          </a:xfrm>
          <a:prstGeom prst="rect">
            <a:avLst/>
          </a:prstGeom>
          <a:noFill/>
          <a:ln>
            <a:noFill/>
          </a:ln>
        </p:spPr>
      </p:pic>
      <p:pic>
        <p:nvPicPr>
          <p:cNvPr id="5" name="Picture 4" descr="kneel">
            <a:extLst>
              <a:ext uri="{FF2B5EF4-FFF2-40B4-BE49-F238E27FC236}">
                <a16:creationId xmlns:a16="http://schemas.microsoft.com/office/drawing/2014/main" id="{9478EC04-FB36-AE33-B128-E483C13CB58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81865" y="3966283"/>
            <a:ext cx="1667200" cy="1667200"/>
          </a:xfrm>
          <a:prstGeom prst="rect">
            <a:avLst/>
          </a:prstGeom>
        </p:spPr>
      </p:pic>
    </p:spTree>
    <p:extLst>
      <p:ext uri="{BB962C8B-B14F-4D97-AF65-F5344CB8AC3E}">
        <p14:creationId xmlns:p14="http://schemas.microsoft.com/office/powerpoint/2010/main" val="1942781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p:nvPr>
        </p:nvSpPr>
        <p:spPr>
          <a:xfrm>
            <a:off x="0" y="-871538"/>
            <a:ext cx="4248150" cy="577850"/>
          </a:xfrm>
        </p:spPr>
        <p:txBody>
          <a:bodyPr/>
          <a:lstStyle/>
          <a:p>
            <a:r>
              <a:rPr lang="en-US" sz="800">
                <a:solidFill>
                  <a:srgbClr val="E2E8E9"/>
                </a:solidFill>
                <a:latin typeface="+mn-lt"/>
              </a:rPr>
              <a:t>Slide 6 Suffix review</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115867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-er</a:t>
            </a:r>
            <a:endParaRPr lang="en-US" sz="25000" b="0">
              <a:solidFill>
                <a:srgbClr val="4557AD"/>
              </a:solidFill>
              <a:latin typeface="Tenorite" pitchFamily="2" charset="0"/>
              <a:ea typeface="+mn-ea"/>
              <a:cs typeface="+mn-cs"/>
            </a:endParaRPr>
          </a:p>
        </p:txBody>
      </p:sp>
    </p:spTree>
    <p:custDataLst>
      <p:tags r:id="rId1"/>
    </p:custDataLst>
    <p:extLst>
      <p:ext uri="{BB962C8B-B14F-4D97-AF65-F5344CB8AC3E}">
        <p14:creationId xmlns:p14="http://schemas.microsoft.com/office/powerpoint/2010/main" val="8115432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E6C2D-4D62-496F-F3DE-95030E55AE06}"/>
              </a:ext>
            </a:extLst>
          </p:cNvPr>
          <p:cNvSpPr>
            <a:spLocks noGrp="1"/>
          </p:cNvSpPr>
          <p:nvPr>
            <p:ph type="title" idx="4294967295"/>
          </p:nvPr>
        </p:nvSpPr>
        <p:spPr>
          <a:xfrm>
            <a:off x="0" y="-1325563"/>
            <a:ext cx="10515600" cy="1325563"/>
          </a:xfrm>
        </p:spPr>
        <p:txBody>
          <a:bodyPr/>
          <a:lstStyle/>
          <a:p>
            <a:r>
              <a:rPr lang="en-AU" sz="800">
                <a:solidFill>
                  <a:schemeClr val="bg2"/>
                </a:solidFill>
                <a:latin typeface="+mn-lt"/>
              </a:rPr>
              <a:t>Slide 7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4" name="Content Placeholder 2">
            <a:extLst>
              <a:ext uri="{FF2B5EF4-FFF2-40B4-BE49-F238E27FC236}">
                <a16:creationId xmlns:a16="http://schemas.microsoft.com/office/drawing/2014/main" id="{D161331C-A51E-9896-4289-411E136CFE1F}"/>
              </a:ext>
            </a:extLst>
          </p:cNvPr>
          <p:cNvSpPr txBox="1">
            <a:spLocks/>
          </p:cNvSpPr>
          <p:nvPr/>
        </p:nvSpPr>
        <p:spPr>
          <a:xfrm>
            <a:off x="337434" y="2846556"/>
            <a:ext cx="11517131" cy="1144929"/>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7600">
                <a:solidFill>
                  <a:srgbClr val="4557AD"/>
                </a:solidFill>
                <a:latin typeface="Tenorite" pitchFamily="2" charset="0"/>
                <a:ea typeface="Verdana" panose="020B0604030504040204" pitchFamily="34" charset="0"/>
                <a:cs typeface="Verdana" panose="020B0604030504040204" pitchFamily="34" charset="0"/>
              </a:rPr>
              <a:t>stronger    redder    later   </a:t>
            </a:r>
            <a:endParaRPr lang="en-AU" sz="76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5865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91B45-CA4A-EE01-F19A-8F49EDB7F047}"/>
              </a:ext>
            </a:extLst>
          </p:cNvPr>
          <p:cNvSpPr>
            <a:spLocks noGrp="1"/>
          </p:cNvSpPr>
          <p:nvPr>
            <p:ph type="title" idx="4294967295"/>
          </p:nvPr>
        </p:nvSpPr>
        <p:spPr>
          <a:xfrm>
            <a:off x="0" y="-1444625"/>
            <a:ext cx="10515600" cy="1325562"/>
          </a:xfrm>
        </p:spPr>
        <p:txBody>
          <a:bodyPr/>
          <a:lstStyle/>
          <a:p>
            <a:r>
              <a:rPr lang="en-AU" sz="800">
                <a:solidFill>
                  <a:schemeClr val="bg2"/>
                </a:solidFill>
                <a:latin typeface="+mn-lt"/>
              </a:rPr>
              <a:t>Slide 8 Review </a:t>
            </a:r>
            <a:r>
              <a:rPr lang="en-AU" sz="800" kern="1200">
                <a:solidFill>
                  <a:schemeClr val="bg2"/>
                </a:solidFill>
                <a:effectLst/>
                <a:latin typeface="+mn-lt"/>
                <a:ea typeface="+mj-ea"/>
                <a:cs typeface="+mj-cs"/>
              </a:rPr>
              <a:t>You do</a:t>
            </a:r>
            <a:endParaRPr lang="en-AU" sz="800">
              <a:solidFill>
                <a:schemeClr val="bg2"/>
              </a:solidFill>
              <a:latin typeface="+mn-lt"/>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1" name="Picture 10" descr="older">
            <a:extLst>
              <a:ext uri="{FF2B5EF4-FFF2-40B4-BE49-F238E27FC236}">
                <a16:creationId xmlns:a16="http://schemas.microsoft.com/office/drawing/2014/main" id="{529832FA-A0D9-4427-F9A0-9B974AED75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34742" y="2259880"/>
            <a:ext cx="3151394" cy="2338239"/>
          </a:xfrm>
          <a:prstGeom prst="rect">
            <a:avLst/>
          </a:prstGeom>
        </p:spPr>
      </p:pic>
      <p:pic>
        <p:nvPicPr>
          <p:cNvPr id="6" name="Picture 5" descr="hotter">
            <a:extLst>
              <a:ext uri="{FF2B5EF4-FFF2-40B4-BE49-F238E27FC236}">
                <a16:creationId xmlns:a16="http://schemas.microsoft.com/office/drawing/2014/main" id="{C37CB1FA-D5BE-79C9-5914-F89A36CC5E2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77991" y="2173705"/>
            <a:ext cx="2531217" cy="2424414"/>
          </a:xfrm>
          <a:prstGeom prst="rect">
            <a:avLst/>
          </a:prstGeom>
        </p:spPr>
      </p:pic>
      <p:pic>
        <p:nvPicPr>
          <p:cNvPr id="7" name="Picture 6" descr="wider">
            <a:extLst>
              <a:ext uri="{FF2B5EF4-FFF2-40B4-BE49-F238E27FC236}">
                <a16:creationId xmlns:a16="http://schemas.microsoft.com/office/drawing/2014/main" id="{F1F6F99C-463A-B488-D1F0-7E330AB8A4A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654261" y="2147038"/>
            <a:ext cx="3372948" cy="2563924"/>
          </a:xfrm>
          <a:prstGeom prst="rect">
            <a:avLst/>
          </a:prstGeom>
        </p:spPr>
      </p:pic>
    </p:spTree>
    <p:extLst>
      <p:ext uri="{BB962C8B-B14F-4D97-AF65-F5344CB8AC3E}">
        <p14:creationId xmlns:p14="http://schemas.microsoft.com/office/powerpoint/2010/main" val="33052980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a:xfrm>
            <a:off x="0" y="-1672222"/>
            <a:ext cx="10515600" cy="1325563"/>
          </a:xfrm>
        </p:spPr>
        <p:txBody>
          <a:bodyPr/>
          <a:lstStyle/>
          <a:p>
            <a:r>
              <a:rPr lang="en-AU" sz="800" kern="1200">
                <a:solidFill>
                  <a:srgbClr val="E2E8E9"/>
                </a:solidFill>
                <a:effectLst/>
                <a:latin typeface="+mn-lt"/>
                <a:ea typeface="+mj-ea"/>
                <a:cs typeface="+mj-cs"/>
              </a:rPr>
              <a:t>Slide 9 Review You do</a:t>
            </a:r>
            <a:endParaRPr lang="en-AU" sz="800">
              <a:solidFill>
                <a:srgbClr val="E2E8E9"/>
              </a:solidFill>
              <a:latin typeface="+mn-lt"/>
            </a:endParaRPr>
          </a:p>
        </p:txBody>
      </p:sp>
      <p:sp>
        <p:nvSpPr>
          <p:cNvPr id="4" name="Content Placeholder 2">
            <a:extLst>
              <a:ext uri="{FF2B5EF4-FFF2-40B4-BE49-F238E27FC236}">
                <a16:creationId xmlns:a16="http://schemas.microsoft.com/office/drawing/2014/main" id="{E6398827-7E81-F729-B839-B8A5812087DB}"/>
              </a:ext>
            </a:extLst>
          </p:cNvPr>
          <p:cNvSpPr txBox="1">
            <a:spLocks/>
          </p:cNvSpPr>
          <p:nvPr/>
        </p:nvSpPr>
        <p:spPr>
          <a:xfrm>
            <a:off x="295275" y="28288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8000">
                <a:solidFill>
                  <a:srgbClr val="4557AD"/>
                </a:solidFill>
                <a:latin typeface="Tenorite" pitchFamily="2" charset="0"/>
                <a:ea typeface="Verdana" panose="020B0604030504040204" pitchFamily="34" charset="0"/>
                <a:cs typeface="Verdana" panose="020B0604030504040204" pitchFamily="34" charset="0"/>
              </a:rPr>
              <a:t>both     half     gone</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MAxPGvWV"/>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e78b14b2b5aca9757578d900895d66b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0aeb0aea37bf6b1ff6bb116e348c1096"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B6B44C-FE25-47D4-AD61-028CF4DE9483}">
  <ds:schemaRefs>
    <ds:schemaRef ds:uri="http://schemas.microsoft.com/office/2006/metadata/properties"/>
    <ds:schemaRef ds:uri="http://purl.org/dc/elements/1.1/"/>
    <ds:schemaRef ds:uri="http://www.w3.org/XML/1998/namespace"/>
    <ds:schemaRef ds:uri="http://purl.org/dc/terms/"/>
    <ds:schemaRef ds:uri="http://schemas.microsoft.com/office/2006/documentManagement/types"/>
    <ds:schemaRef ds:uri="http://schemas.microsoft.com/office/infopath/2007/PartnerControls"/>
    <ds:schemaRef ds:uri="http://purl.org/dc/dcmitype/"/>
    <ds:schemaRef ds:uri="http://schemas.openxmlformats.org/package/2006/metadata/core-properties"/>
    <ds:schemaRef ds:uri="ff236c08-9611-4854-a4bb-16d44b7327b6"/>
    <ds:schemaRef ds:uri="64eff3df-e3d6-48ed-978f-45ff25640900"/>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FE338E94-0F1D-4871-8FE0-D0DA25F1A90E}">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59db9cec-f888-461f-add2-60a613c46be5}" enabled="0" method="" siteId="{59db9cec-f888-461f-add2-60a613c46be5}" removed="1"/>
</clbl:labelList>
</file>

<file path=docProps/app.xml><?xml version="1.0" encoding="utf-8"?>
<Properties xmlns="http://schemas.openxmlformats.org/officeDocument/2006/extended-properties" xmlns:vt="http://schemas.openxmlformats.org/officeDocument/2006/docPropsVTypes">
  <Template/>
  <TotalTime>422</TotalTime>
  <Words>5545</Words>
  <Application>Microsoft Office PowerPoint</Application>
  <PresentationFormat>Widescreen</PresentationFormat>
  <Paragraphs>695</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Aptos</vt:lpstr>
      <vt:lpstr>Arial</vt:lpstr>
      <vt:lpstr>Calibri</vt:lpstr>
      <vt:lpstr>Calibri Light</vt:lpstr>
      <vt:lpstr>Symbol</vt:lpstr>
      <vt:lpstr>Tenorite</vt:lpstr>
      <vt:lpstr>Office Theme</vt:lpstr>
      <vt:lpstr>Slide 1 Explicit teaching Phase 18, lesson 1 ie says long i and long e</vt:lpstr>
      <vt:lpstr>Slide 2 Review You do</vt:lpstr>
      <vt:lpstr>Slide 3 Review You do</vt:lpstr>
      <vt:lpstr>Slide 4 Review You do</vt:lpstr>
      <vt:lpstr>Slide 5 Review You do</vt:lpstr>
      <vt:lpstr>Slide 6 Suffix review</vt:lpstr>
      <vt:lpstr>Slide 7 Review You do</vt:lpstr>
      <vt:lpstr>Slide 8 Review You do</vt:lpstr>
      <vt:lpstr>Slide 9 Review You do</vt:lpstr>
      <vt:lpstr>Slide 10 Review You do</vt:lpstr>
      <vt:lpstr>Slide 11 Review you do</vt:lpstr>
      <vt:lpstr>Slide 12 End of review</vt:lpstr>
      <vt:lpstr>Slide 13 Learning intention and success criteria</vt:lpstr>
      <vt:lpstr>Slide 14 I do </vt:lpstr>
      <vt:lpstr>Slide 15 I do</vt:lpstr>
      <vt:lpstr>Slide 16 We do </vt:lpstr>
      <vt:lpstr>Slide 17 I do</vt:lpstr>
      <vt:lpstr>Slide 18 I do</vt:lpstr>
      <vt:lpstr>Slide 19 I do </vt:lpstr>
      <vt:lpstr>Slide 20 We do</vt:lpstr>
      <vt:lpstr>Slide 21 We do </vt:lpstr>
      <vt:lpstr>Slide 22 We do </vt:lpstr>
      <vt:lpstr>Slide 23 I do</vt:lpstr>
      <vt:lpstr>Slide 24 I do </vt:lpstr>
      <vt:lpstr>Slide 25 I do</vt:lpstr>
      <vt:lpstr>Slide 26 I do</vt:lpstr>
      <vt:lpstr>Slide 27 We do </vt:lpstr>
      <vt:lpstr>Slide 28 We do</vt:lpstr>
      <vt:lpstr>Slide 29 We do</vt:lpstr>
      <vt:lpstr>Slide 30 We do</vt:lpstr>
      <vt:lpstr>Slide 31 I do </vt:lpstr>
      <vt:lpstr>Slide 32 I do</vt:lpstr>
      <vt:lpstr>Slide 33 We do </vt:lpstr>
      <vt:lpstr>Slide 34 I do </vt:lpstr>
      <vt:lpstr>Slide 35 We do</vt:lpstr>
      <vt:lpstr>Slide 36 I do </vt:lpstr>
      <vt:lpstr>Slide 37 We do </vt:lpstr>
      <vt:lpstr>Slide 38 Check for understanding</vt:lpstr>
      <vt:lpstr>Slide 39 Check for understanding </vt:lpstr>
      <vt:lpstr>Slide 40 You do</vt:lpstr>
      <vt:lpstr>Slide 41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2025-12-16T05:19:29Z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22CE8438-E82D-4CC6-89E6-CFD1C275D3A8</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11.1_0807</vt:lpwstr>
  </property>
</Properties>
</file>