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602" r:id="rId6"/>
    <p:sldId id="603" r:id="rId7"/>
    <p:sldId id="500" r:id="rId8"/>
    <p:sldId id="596" r:id="rId9"/>
    <p:sldId id="541" r:id="rId10"/>
    <p:sldId id="552" r:id="rId11"/>
    <p:sldId id="597" r:id="rId12"/>
    <p:sldId id="572" r:id="rId13"/>
    <p:sldId id="512" r:id="rId14"/>
    <p:sldId id="563" r:id="rId15"/>
    <p:sldId id="514" r:id="rId16"/>
    <p:sldId id="515" r:id="rId17"/>
    <p:sldId id="516" r:id="rId18"/>
    <p:sldId id="498" r:id="rId19"/>
    <p:sldId id="522" r:id="rId20"/>
    <p:sldId id="546" r:id="rId21"/>
    <p:sldId id="476" r:id="rId22"/>
    <p:sldId id="601" r:id="rId23"/>
    <p:sldId id="477" r:id="rId24"/>
    <p:sldId id="478" r:id="rId25"/>
    <p:sldId id="474" r:id="rId26"/>
    <p:sldId id="598" r:id="rId27"/>
    <p:sldId id="599" r:id="rId28"/>
    <p:sldId id="600" r:id="rId29"/>
    <p:sldId id="480" r:id="rId30"/>
    <p:sldId id="481" r:id="rId31"/>
    <p:sldId id="482" r:id="rId32"/>
    <p:sldId id="483" r:id="rId33"/>
    <p:sldId id="484" r:id="rId34"/>
    <p:sldId id="485" r:id="rId35"/>
    <p:sldId id="539" r:id="rId36"/>
    <p:sldId id="540" r:id="rId37"/>
    <p:sldId id="488" r:id="rId38"/>
    <p:sldId id="489" r:id="rId39"/>
    <p:sldId id="490" r:id="rId40"/>
    <p:sldId id="491" r:id="rId41"/>
    <p:sldId id="492" r:id="rId42"/>
    <p:sldId id="493" r:id="rId43"/>
    <p:sldId id="494" r:id="rId44"/>
    <p:sldId id="499"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E1E42"/>
    <a:srgbClr val="4557AD"/>
    <a:srgbClr val="FFFFFF"/>
    <a:srgbClr val="686E63"/>
    <a:srgbClr val="E8E9E8"/>
    <a:srgbClr val="007FC2"/>
    <a:srgbClr val="D9ECF6"/>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4E062E-05C6-4434-A783-52502862C523}" v="51" dt="2025-12-17T00:33:44.7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7" autoAdjust="0"/>
    <p:restoredTop sz="86441" autoAdjust="0"/>
  </p:normalViewPr>
  <p:slideViewPr>
    <p:cSldViewPr snapToGrid="0">
      <p:cViewPr varScale="1">
        <p:scale>
          <a:sx n="94" d="100"/>
          <a:sy n="94" d="100"/>
        </p:scale>
        <p:origin x="138" y="150"/>
      </p:cViewPr>
      <p:guideLst>
        <p:guide orient="horz" pos="2160"/>
        <p:guide pos="3840"/>
      </p:guideLst>
    </p:cSldViewPr>
  </p:slideViewPr>
  <p:outlineViewPr>
    <p:cViewPr>
      <p:scale>
        <a:sx n="33" d="100"/>
        <a:sy n="33" d="100"/>
      </p:scale>
      <p:origin x="0" y="-288"/>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pc:chgData name="Kerrie Shanahan" userId="ae473d9f-76e9-476f-892f-2674ea963afc" providerId="ADAL" clId="{1C2628FB-1F07-4B48-8FB3-27553585B1CA}" dt="2025-12-17T00:33:44.796" v="133" actId="20577"/>
      <pc:docMkLst>
        <pc:docMk/>
      </pc:docMkLst>
      <pc:sldChg chg="modNotesTx">
        <pc:chgData name="Kerrie Shanahan" userId="ae473d9f-76e9-476f-892f-2674ea963afc" providerId="ADAL" clId="{1C2628FB-1F07-4B48-8FB3-27553585B1CA}" dt="2025-11-25T05:03:34.580" v="83" actId="113"/>
        <pc:sldMkLst>
          <pc:docMk/>
          <pc:sldMk cId="4124420387" sldId="500"/>
        </pc:sldMkLst>
      </pc:sldChg>
      <pc:sldChg chg="modSp mod">
        <pc:chgData name="Kerrie Shanahan" userId="ae473d9f-76e9-476f-892f-2674ea963afc" providerId="ADAL" clId="{1C2628FB-1F07-4B48-8FB3-27553585B1CA}" dt="2025-12-08T04:56:15.515" v="108" actId="20577"/>
        <pc:sldMkLst>
          <pc:docMk/>
          <pc:sldMk cId="1259779433" sldId="514"/>
        </pc:sldMkLst>
        <pc:spChg chg="mod">
          <ac:chgData name="Kerrie Shanahan" userId="ae473d9f-76e9-476f-892f-2674ea963afc" providerId="ADAL" clId="{1C2628FB-1F07-4B48-8FB3-27553585B1CA}" dt="2025-12-08T04:56:15.515" v="108" actId="20577"/>
          <ac:spMkLst>
            <pc:docMk/>
            <pc:sldMk cId="1259779433" sldId="514"/>
            <ac:spMk id="3" creationId="{2B08D8FA-FE96-A24B-C1C6-457BC61E9ADE}"/>
          </ac:spMkLst>
        </pc:spChg>
      </pc:sldChg>
      <pc:sldChg chg="modNotesTx">
        <pc:chgData name="Kerrie Shanahan" userId="ae473d9f-76e9-476f-892f-2674ea963afc" providerId="ADAL" clId="{1C2628FB-1F07-4B48-8FB3-27553585B1CA}" dt="2025-12-08T05:00:47.058" v="124" actId="20577"/>
        <pc:sldMkLst>
          <pc:docMk/>
          <pc:sldMk cId="1011360839" sldId="539"/>
        </pc:sldMkLst>
      </pc:sldChg>
      <pc:sldChg chg="modNotesTx">
        <pc:chgData name="Kerrie Shanahan" userId="ae473d9f-76e9-476f-892f-2674ea963afc" providerId="ADAL" clId="{1C2628FB-1F07-4B48-8FB3-27553585B1CA}" dt="2025-11-25T05:09:40.940" v="84" actId="5793"/>
        <pc:sldMkLst>
          <pc:docMk/>
          <pc:sldMk cId="1318409677" sldId="541"/>
        </pc:sldMkLst>
      </pc:sldChg>
      <pc:sldChg chg="modSp mod modNotesTx">
        <pc:chgData name="Kerrie Shanahan" userId="ae473d9f-76e9-476f-892f-2674ea963afc" providerId="ADAL" clId="{1C2628FB-1F07-4B48-8FB3-27553585B1CA}" dt="2025-11-25T22:58:25.887" v="85" actId="20577"/>
        <pc:sldMkLst>
          <pc:docMk/>
          <pc:sldMk cId="1942781684" sldId="552"/>
        </pc:sldMkLst>
      </pc:sldChg>
      <pc:sldChg chg="modSp">
        <pc:chgData name="Kerrie Shanahan" userId="ae473d9f-76e9-476f-892f-2674ea963afc" providerId="ADAL" clId="{1C2628FB-1F07-4B48-8FB3-27553585B1CA}" dt="2025-12-17T00:33:44.796" v="133" actId="20577"/>
        <pc:sldMkLst>
          <pc:docMk/>
          <pc:sldMk cId="3177197192" sldId="563"/>
        </pc:sldMkLst>
        <pc:spChg chg="mod">
          <ac:chgData name="Kerrie Shanahan" userId="ae473d9f-76e9-476f-892f-2674ea963afc" providerId="ADAL" clId="{1C2628FB-1F07-4B48-8FB3-27553585B1CA}" dt="2025-12-17T00:33:44.796" v="133" actId="20577"/>
          <ac:spMkLst>
            <pc:docMk/>
            <pc:sldMk cId="3177197192" sldId="563"/>
            <ac:spMk id="3" creationId="{A88DF705-F035-9903-8234-AE88DC4BF613}"/>
          </ac:spMkLst>
        </pc:spChg>
      </pc:sldChg>
      <pc:sldChg chg="modNotesTx">
        <pc:chgData name="Kerrie Shanahan" userId="ae473d9f-76e9-476f-892f-2674ea963afc" providerId="ADAL" clId="{1C2628FB-1F07-4B48-8FB3-27553585B1CA}" dt="2025-12-08T04:59:42.089" v="120" actId="20577"/>
        <pc:sldMkLst>
          <pc:docMk/>
          <pc:sldMk cId="2693389066" sldId="599"/>
        </pc:sldMkLst>
      </pc:sldChg>
      <pc:sldChg chg="modSp mod modNotesTx">
        <pc:chgData name="Kerrie Shanahan" userId="ae473d9f-76e9-476f-892f-2674ea963afc" providerId="ADAL" clId="{1C2628FB-1F07-4B48-8FB3-27553585B1CA}" dt="2025-12-08T01:52:21.020" v="86" actId="20577"/>
        <pc:sldMkLst>
          <pc:docMk/>
          <pc:sldMk cId="1202460906" sldId="602"/>
        </pc:sldMkLst>
      </pc:sldChg>
    </pc:docChg>
  </pc:docChgLst>
  <pc:docChgLst>
    <pc:chgData name="Rebecca McEwan" userId="ff810c5d-fc8a-4cb6-9b96-8b31b958f764" providerId="ADAL" clId="{AE7BF9F8-A42A-4E71-A649-5F35F28D4032}"/>
    <pc:docChg chg="modSld">
      <pc:chgData name="Rebecca McEwan" userId="ff810c5d-fc8a-4cb6-9b96-8b31b958f764" providerId="ADAL" clId="{AE7BF9F8-A42A-4E71-A649-5F35F28D4032}" dt="2025-11-25T04:28:02.817" v="6" actId="1076"/>
      <pc:docMkLst>
        <pc:docMk/>
      </pc:docMkLst>
      <pc:sldChg chg="modSp mod">
        <pc:chgData name="Rebecca McEwan" userId="ff810c5d-fc8a-4cb6-9b96-8b31b958f764" providerId="ADAL" clId="{AE7BF9F8-A42A-4E71-A649-5F35F28D4032}" dt="2025-11-25T04:28:02.817" v="6" actId="1076"/>
        <pc:sldMkLst>
          <pc:docMk/>
          <pc:sldMk cId="1942781684" sldId="552"/>
        </pc:sldMkLst>
        <pc:picChg chg="mod">
          <ac:chgData name="Rebecca McEwan" userId="ff810c5d-fc8a-4cb6-9b96-8b31b958f764" providerId="ADAL" clId="{AE7BF9F8-A42A-4E71-A649-5F35F28D4032}" dt="2025-11-25T04:27:48.347" v="4" actId="1076"/>
          <ac:picMkLst>
            <pc:docMk/>
            <pc:sldMk cId="1942781684" sldId="552"/>
            <ac:picMk id="3" creationId="{4DC2B831-6D4F-6B21-A8BC-67196759E769}"/>
          </ac:picMkLst>
        </pc:picChg>
        <pc:picChg chg="mod">
          <ac:chgData name="Rebecca McEwan" userId="ff810c5d-fc8a-4cb6-9b96-8b31b958f764" providerId="ADAL" clId="{AE7BF9F8-A42A-4E71-A649-5F35F28D4032}" dt="2025-11-25T04:27:58.828" v="5" actId="14100"/>
          <ac:picMkLst>
            <pc:docMk/>
            <pc:sldMk cId="1942781684" sldId="552"/>
            <ac:picMk id="4" creationId="{98C82009-07BA-56C5-095F-9DF8E184E2A9}"/>
          </ac:picMkLst>
        </pc:picChg>
        <pc:picChg chg="mod">
          <ac:chgData name="Rebecca McEwan" userId="ff810c5d-fc8a-4cb6-9b96-8b31b958f764" providerId="ADAL" clId="{AE7BF9F8-A42A-4E71-A649-5F35F28D4032}" dt="2025-11-25T04:28:02.817" v="6" actId="1076"/>
          <ac:picMkLst>
            <pc:docMk/>
            <pc:sldMk cId="1942781684" sldId="552"/>
            <ac:picMk id="5" creationId="{9478EC04-FB36-AE33-B128-E483C13CB589}"/>
          </ac:picMkLst>
        </pc:picChg>
        <pc:picChg chg="mod">
          <ac:chgData name="Rebecca McEwan" userId="ff810c5d-fc8a-4cb6-9b96-8b31b958f764" providerId="ADAL" clId="{AE7BF9F8-A42A-4E71-A649-5F35F28D4032}" dt="2025-11-25T04:27:44.261" v="2" actId="1076"/>
          <ac:picMkLst>
            <pc:docMk/>
            <pc:sldMk cId="1942781684" sldId="552"/>
            <ac:picMk id="7" creationId="{1574D421-D3D3-3BD3-5639-CD621B5E565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17/12/2025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17/12/2025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eigh</a:t>
            </a:r>
            <a:r>
              <a:rPr lang="en-AU" sz="1200" b="1" dirty="0">
                <a:latin typeface="+mn-lt"/>
              </a:rPr>
              <a:t>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ā</a:t>
            </a:r>
            <a:r>
              <a:rPr lang="en-AU" sz="1200" i="0" dirty="0">
                <a:latin typeface="+mn-lt"/>
              </a:rPr>
              <a:t>/ </a:t>
            </a:r>
            <a:r>
              <a:rPr lang="en-AU" sz="1200" dirty="0">
                <a:latin typeface="+mn-lt"/>
              </a:rPr>
              <a:t>(slides 15 to 40)</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straight </a:t>
            </a:r>
            <a:r>
              <a:rPr lang="en-AU" sz="1200" b="0" dirty="0">
                <a:latin typeface="+mn-lt"/>
              </a:rPr>
              <a:t>and</a:t>
            </a:r>
            <a:r>
              <a:rPr lang="en-AU" sz="1200" b="1" dirty="0">
                <a:latin typeface="+mn-lt"/>
              </a:rPr>
              <a:t> height</a:t>
            </a:r>
            <a:r>
              <a:rPr lang="en-AU" sz="1200" b="0" dirty="0">
                <a:latin typeface="+mn-lt"/>
              </a:rPr>
              <a:t> (slides 32 and 33)</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39).</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16 and 17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40).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thinner</a:t>
            </a:r>
            <a:r>
              <a:rPr lang="en-US" b="0"/>
              <a:t>,</a:t>
            </a:r>
            <a:r>
              <a:rPr lang="en-US" b="1"/>
              <a:t> slower</a:t>
            </a:r>
            <a:r>
              <a:rPr lang="en-US" b="0"/>
              <a:t>,</a:t>
            </a:r>
            <a:r>
              <a:rPr lang="en-US" b="1"/>
              <a:t> cuter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needed if 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AU" sz="1200" kern="1200">
                <a:solidFill>
                  <a:schemeClr val="tx1"/>
                </a:solidFill>
                <a:effectLst/>
                <a:latin typeface="+mn-lt"/>
                <a:ea typeface="+mn-ea"/>
                <a:cs typeface="+mn-cs"/>
              </a:rPr>
              <a:t>‘</a:t>
            </a:r>
            <a:r>
              <a:rPr lang="en-US" sz="1200" kern="1200">
                <a:solidFill>
                  <a:schemeClr val="tx1"/>
                </a:solidFill>
                <a:effectLst/>
                <a:latin typeface="+mn-lt"/>
                <a:ea typeface="+mn-ea"/>
                <a:cs typeface="+mn-cs"/>
              </a:rPr>
              <a:t>compared to something else</a:t>
            </a:r>
            <a:r>
              <a:rPr lang="en-AU" sz="120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p/</a:t>
            </a:r>
            <a:r>
              <a:rPr lang="en-US" b="1" err="1"/>
              <a:t>eo</a:t>
            </a:r>
            <a:r>
              <a:rPr lang="en-US" b="1"/>
              <a:t>/p/le</a:t>
            </a:r>
            <a:r>
              <a:rPr lang="en-US" b="0"/>
              <a:t>,</a:t>
            </a:r>
            <a:r>
              <a:rPr lang="en-US" b="1"/>
              <a:t> people</a:t>
            </a:r>
            <a:r>
              <a:rPr lang="en-US" b="0"/>
              <a:t>,</a:t>
            </a:r>
            <a:r>
              <a:rPr lang="en-US" b="1"/>
              <a:t> p-</a:t>
            </a:r>
            <a:r>
              <a:rPr lang="en-US" b="1" err="1"/>
              <a:t>eo</a:t>
            </a:r>
            <a:r>
              <a:rPr lang="en-US" b="1"/>
              <a:t>-p-le </a:t>
            </a:r>
            <a:r>
              <a:rPr lang="en-US" b="0"/>
              <a:t>spells </a:t>
            </a:r>
            <a:r>
              <a:rPr lang="en-US" b="1"/>
              <a:t>people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My nephew did not know that he hit my toe when we were playing hockey.</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He helped me lie down off the field when he found out</a:t>
            </a:r>
            <a:r>
              <a:rPr lang="en-US" b="1"/>
              <a:t>.</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eigh</a:t>
            </a:r>
            <a:r>
              <a:rPr lang="en-AU" sz="1200" kern="1200">
                <a:effectLst/>
                <a:latin typeface="+mn-lt"/>
                <a:ea typeface="Times New Roman" panose="02020603050405020304" pitchFamily="18" charset="0"/>
              </a:rPr>
              <a:t> making the long vowel sound </a:t>
            </a:r>
            <a:r>
              <a:rPr lang="en-US" sz="1200" b="0">
                <a:latin typeface="+mn-lt"/>
              </a:rPr>
              <a:t>/ā</a:t>
            </a:r>
            <a:r>
              <a:rPr lang="en-US" sz="1200" b="0">
                <a:latin typeface="+mn-lt"/>
                <a:cs typeface="Arial" panose="020B0604020202020204" pitchFamily="34" charset="0"/>
              </a:rPr>
              <a:t>/ as in </a:t>
            </a:r>
            <a:r>
              <a:rPr lang="en-AU" sz="1200" b="1">
                <a:latin typeface="+mn-lt"/>
                <a:cs typeface="Arial" panose="020B0604020202020204" pitchFamily="34" charset="0"/>
              </a:rPr>
              <a:t>weigh</a:t>
            </a:r>
            <a:r>
              <a:rPr lang="en-AU" sz="1200" b="0" kern="1200">
                <a:effectLst/>
                <a:latin typeface="+mn-lt"/>
                <a:ea typeface="Times New Roman" panose="02020603050405020304" pitchFamily="18" charset="0"/>
                <a:cs typeface="Arial" panose="020B0604020202020204" pitchFamily="34" charset="0"/>
              </a:rPr>
              <a:t>.</a:t>
            </a:r>
            <a:endParaRPr lang="en-AU" sz="1200" b="0" kern="1200">
              <a:effectLst/>
              <a:latin typeface="+mn-lt"/>
              <a:cs typeface="Arial" panose="020B0604020202020204" pitchFamily="34"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words* in this lesson are </a:t>
            </a:r>
            <a:r>
              <a:rPr lang="en-AU" sz="1200" b="1" kern="1200">
                <a:effectLst/>
                <a:latin typeface="+mn-lt"/>
                <a:ea typeface="Times New Roman" panose="02020603050405020304" pitchFamily="18" charset="0"/>
              </a:rPr>
              <a:t>straight </a:t>
            </a:r>
            <a:r>
              <a:rPr lang="en-AU" sz="1200" b="0" kern="1200">
                <a:effectLst/>
                <a:latin typeface="+mn-lt"/>
                <a:ea typeface="Times New Roman" panose="02020603050405020304" pitchFamily="18" charset="0"/>
              </a:rPr>
              <a:t>and</a:t>
            </a:r>
            <a:r>
              <a:rPr lang="en-AU" sz="1200" b="1" kern="1200">
                <a:effectLst/>
                <a:latin typeface="+mn-lt"/>
                <a:ea typeface="Times New Roman" panose="02020603050405020304" pitchFamily="18" charset="0"/>
              </a:rPr>
              <a:t> height</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h-</a:t>
            </a:r>
            <a:r>
              <a:rPr lang="en-US" b="1" err="1">
                <a:latin typeface="+mn-lt"/>
              </a:rPr>
              <a:t>eigh</a:t>
            </a:r>
            <a:r>
              <a:rPr lang="en-US" b="1">
                <a:latin typeface="+mn-lt"/>
              </a:rPr>
              <a:t>-t </a:t>
            </a:r>
            <a:r>
              <a:rPr lang="en-US" b="0">
                <a:latin typeface="+mn-lt"/>
              </a:rPr>
              <a:t>spells </a:t>
            </a:r>
            <a:r>
              <a:rPr lang="en-US" b="1">
                <a:latin typeface="+mn-lt"/>
              </a:rPr>
              <a:t>height</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err="1">
                <a:latin typeface="+mn-lt"/>
              </a:rPr>
              <a:t>eigh</a:t>
            </a:r>
            <a:r>
              <a:rPr lang="en-US" b="1" i="1">
                <a:latin typeface="+mn-lt"/>
              </a:rPr>
              <a:t> </a:t>
            </a:r>
            <a:r>
              <a:rPr lang="en-US" b="0" i="1">
                <a:latin typeface="+mn-lt"/>
              </a:rPr>
              <a:t>together</a:t>
            </a:r>
            <a:r>
              <a:rPr lang="en-US" i="1">
                <a:latin typeface="+mn-lt"/>
              </a:rPr>
              <a:t> say </a:t>
            </a:r>
            <a:r>
              <a:rPr lang="en-US" b="0" i="1">
                <a:latin typeface="+mn-lt"/>
              </a:rPr>
              <a:t>/ā</a:t>
            </a:r>
            <a:r>
              <a:rPr lang="en-US" b="0" i="1">
                <a:latin typeface="+mn-lt"/>
                <a:ea typeface="Calibri" panose="020F0502020204030204" pitchFamily="34" charset="0"/>
                <a:cs typeface="Calibri" panose="020F0502020204030204" pitchFamily="34" charset="0"/>
              </a:rPr>
              <a:t>/</a:t>
            </a:r>
            <a:r>
              <a:rPr lang="en-US" sz="1200" b="0" i="1" kern="1200">
                <a:effectLst/>
                <a:latin typeface="+mn-lt"/>
                <a:ea typeface="Times New Roman" panose="02020603050405020304" pitchFamily="18" charset="0"/>
                <a:cs typeface="Arial" panose="020B0604020202020204" pitchFamily="34" charset="0"/>
              </a:rPr>
              <a:t>.</a:t>
            </a:r>
            <a:endParaRPr lang="en-US" b="0"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eigh</a:t>
            </a:r>
            <a:r>
              <a:rPr lang="en-US" i="1">
                <a:latin typeface="+mn-lt"/>
              </a:rPr>
              <a:t> is four letters saying one sound</a:t>
            </a:r>
            <a:r>
              <a:rPr lang="en-US" sz="1200" b="0" i="1" kern="1200">
                <a:effectLst/>
                <a:latin typeface="+mn-lt"/>
                <a:ea typeface="Times New Roman" panose="02020603050405020304" pitchFamily="18" charset="0"/>
                <a:cs typeface="Arial" panose="020B0604020202020204" pitchFamily="34" charset="0"/>
              </a:rPr>
              <a:t>.</a:t>
            </a: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eigh</a:t>
            </a:r>
            <a:r>
              <a:rPr lang="en-US" b="1" i="1">
                <a:latin typeface="+mn-lt"/>
              </a:rPr>
              <a:t> </a:t>
            </a:r>
            <a:r>
              <a:rPr lang="en-US" b="0" i="1">
                <a:latin typeface="+mn-lt"/>
              </a:rPr>
              <a:t>says /ā</a:t>
            </a:r>
            <a:r>
              <a:rPr lang="en-US" b="0" i="1">
                <a:latin typeface="+mn-lt"/>
                <a:cs typeface="Arial" panose="020B0604020202020204" pitchFamily="34" charset="0"/>
              </a:rPr>
              <a:t>/.</a:t>
            </a:r>
          </a:p>
          <a:p>
            <a:endParaRPr lang="en-US" b="0" i="0">
              <a:latin typeface="+mn-lt"/>
              <a:cs typeface="Arial" panose="020B0604020202020204" pitchFamily="34" charset="0"/>
            </a:endParaRPr>
          </a:p>
          <a:p>
            <a:r>
              <a:rPr lang="en-US" b="0" i="0">
                <a:latin typeface="+mn-lt"/>
                <a:cs typeface="Arial" panose="020B0604020202020204" pitchFamily="34" charset="0"/>
              </a:rPr>
              <a:t>Write the letters two more times on the class whiteboard as you say the target sound.</a:t>
            </a:r>
          </a:p>
          <a:p>
            <a:endParaRPr lang="en-US" b="0" i="1">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eigh</a:t>
            </a:r>
            <a:r>
              <a:rPr lang="en-US" b="1" i="1">
                <a:latin typeface="+mn-lt"/>
              </a:rPr>
              <a:t> </a:t>
            </a:r>
            <a:r>
              <a:rPr lang="en-US" b="0" i="1">
                <a:latin typeface="+mn-lt"/>
              </a:rPr>
              <a:t>says /ā</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 saying </a:t>
            </a:r>
            <a:r>
              <a:rPr lang="en-US" b="0" i="0"/>
              <a:t>the sounds and blending them together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four letters making one sound, tap just once as you point underneath the middle of </a:t>
            </a:r>
            <a:r>
              <a:rPr lang="en-US" b="1" err="1"/>
              <a:t>eigh</a:t>
            </a:r>
            <a:r>
              <a:rPr lang="en-US"/>
              <a:t>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ā</a:t>
            </a:r>
            <a:r>
              <a:rPr lang="en-US" b="0" i="0">
                <a:latin typeface="+mn-lt"/>
                <a:cs typeface="Arial" panose="020B0604020202020204" pitchFamily="34" charset="0"/>
              </a:rPr>
              <a:t>/</a:t>
            </a:r>
            <a:r>
              <a:rPr lang="en-US" i="0"/>
              <a:t>.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13EA6-E263-E157-FEDD-2BE7D4DB3B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192431-C310-A12D-01E4-A14B6A2F76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045933-28D8-941D-7597-92CB9D9A5DD8}"/>
              </a:ext>
            </a:extLst>
          </p:cNvPr>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Re-read the first word.</a:t>
            </a: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To read the new word, demonstrate:</a:t>
            </a:r>
          </a:p>
          <a:p>
            <a:pPr marL="171450" indent="-171450">
              <a:buFont typeface="Arial" panose="020B0604020202020204" pitchFamily="34" charset="0"/>
              <a:buChar char="•"/>
            </a:pPr>
            <a:r>
              <a:rPr lang="en-US"/>
              <a:t>saying the sounds in and reading the first syllable, </a:t>
            </a:r>
            <a:r>
              <a:rPr lang="en-US" b="1"/>
              <a:t>neigh</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bour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err="1"/>
              <a:t>neighbour</a:t>
            </a:r>
            <a:r>
              <a:rPr lang="en-US" b="0"/>
              <a:t>.</a:t>
            </a:r>
            <a:endParaRPr lang="en-US" b="0">
              <a:ea typeface="Calibri"/>
              <a:cs typeface="Calibri"/>
            </a:endParaRPr>
          </a:p>
          <a:p>
            <a:endParaRPr lang="en-AU"/>
          </a:p>
          <a:p>
            <a:r>
              <a:rPr lang="en-AU"/>
              <a:t>You may note to students that </a:t>
            </a:r>
            <a:r>
              <a:rPr lang="en-AU" b="1"/>
              <a:t>our</a:t>
            </a:r>
            <a:r>
              <a:rPr lang="en-AU"/>
              <a:t> in neighbour says </a:t>
            </a:r>
            <a:r>
              <a:rPr lang="en-US" b="0"/>
              <a:t>a schwa sound.</a:t>
            </a:r>
            <a:endParaRPr lang="en-AU" b="0"/>
          </a:p>
          <a:p>
            <a:endParaRPr lang="en-AU"/>
          </a:p>
        </p:txBody>
      </p:sp>
      <p:sp>
        <p:nvSpPr>
          <p:cNvPr id="4" name="Slide Number Placeholder 3">
            <a:extLst>
              <a:ext uri="{FF2B5EF4-FFF2-40B4-BE49-F238E27FC236}">
                <a16:creationId xmlns:a16="http://schemas.microsoft.com/office/drawing/2014/main" id="{A3652A39-19D6-933B-5FD0-A889D2E89C0E}"/>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4247129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err="1">
                <a:latin typeface="+mn-lt"/>
              </a:rPr>
              <a:t>ie</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The p</a:t>
            </a:r>
            <a:r>
              <a:rPr lang="en-US" b="1" u="sng" dirty="0">
                <a:latin typeface="+mn-lt"/>
              </a:rPr>
              <a:t>ie</a:t>
            </a:r>
            <a:r>
              <a:rPr lang="en-US" b="1" u="none" dirty="0">
                <a:latin typeface="+mn-lt"/>
              </a:rPr>
              <a:t> th</a:t>
            </a:r>
            <a:r>
              <a:rPr lang="en-US" b="1" u="sng" dirty="0">
                <a:latin typeface="+mn-lt"/>
              </a:rPr>
              <a:t>ie</a:t>
            </a:r>
            <a:r>
              <a:rPr lang="en-US" b="1" u="none" dirty="0">
                <a:latin typeface="+mn-lt"/>
              </a:rPr>
              <a:t>f</a:t>
            </a:r>
            <a:r>
              <a:rPr lang="en-US" b="0" dirty="0">
                <a:latin typeface="+mn-lt"/>
              </a:rPr>
              <a:t>.</a:t>
            </a:r>
            <a:endParaRPr lang="en-US" b="1" dirty="0">
              <a:latin typeface="+mn-lt"/>
            </a:endParaRP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ie</a:t>
            </a:r>
            <a:r>
              <a:rPr lang="en-US" b="0" dirty="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r>
              <a:rPr lang="en-AU" sz="1200" b="0" i="0" kern="1200" dirty="0">
                <a:effectLst/>
                <a:latin typeface="+mn-lt"/>
                <a:ea typeface="Calibri" panose="020F0502020204030204" pitchFamily="34" charset="0"/>
                <a:cs typeface="Calibri" panose="020F0502020204030204" pitchFamily="34" charset="0"/>
              </a:rPr>
              <a:t>.</a:t>
            </a:r>
            <a:endParaRPr lang="en-US" b="0" i="0" dirty="0">
              <a:latin typeface="+mn-lt"/>
            </a:endParaRPr>
          </a:p>
          <a:p>
            <a:endParaRPr lang="en-US" b="0" dirty="0">
              <a:latin typeface="+mn-lt"/>
            </a:endParaRPr>
          </a:p>
          <a:p>
            <a:r>
              <a:rPr lang="en-US" b="0" dirty="0">
                <a:latin typeface="+mn-lt"/>
              </a:rPr>
              <a:t>Then have students focus on the </a:t>
            </a:r>
            <a:r>
              <a:rPr lang="en-US" b="1" dirty="0">
                <a:latin typeface="+mn-lt"/>
              </a:rPr>
              <a:t>-</a:t>
            </a:r>
            <a:r>
              <a:rPr lang="en-US" b="1" dirty="0" err="1">
                <a:latin typeface="+mn-lt"/>
              </a:rPr>
              <a:t>ie</a:t>
            </a:r>
            <a:r>
              <a:rPr lang="en-US" b="0" dirty="0">
                <a:latin typeface="+mn-lt"/>
              </a:rPr>
              <a:t> suffix. </a:t>
            </a:r>
            <a:r>
              <a:rPr lang="en-US" b="0">
                <a:latin typeface="+mn-lt"/>
              </a:rPr>
              <a:t>Ask them to:</a:t>
            </a:r>
          </a:p>
          <a:p>
            <a:pPr marL="171450" indent="-171450">
              <a:buFont typeface="Arial" panose="020B0604020202020204" pitchFamily="34" charset="0"/>
              <a:buChar char="•"/>
            </a:pPr>
            <a:r>
              <a:rPr lang="en-US" b="0">
                <a:latin typeface="+mn-lt"/>
              </a:rPr>
              <a:t>identify </a:t>
            </a:r>
            <a:r>
              <a:rPr lang="en-US" b="0" dirty="0">
                <a:latin typeface="+mn-lt"/>
              </a:rPr>
              <a:t>the sound the</a:t>
            </a:r>
            <a:r>
              <a:rPr lang="en-US" b="1" dirty="0">
                <a:latin typeface="+mn-lt"/>
              </a:rPr>
              <a:t> -</a:t>
            </a:r>
            <a:r>
              <a:rPr lang="en-US" b="1" dirty="0" err="1">
                <a:latin typeface="+mn-lt"/>
              </a:rPr>
              <a:t>ie</a:t>
            </a:r>
            <a:r>
              <a:rPr lang="en-US" b="1" dirty="0">
                <a:latin typeface="+mn-lt"/>
              </a:rPr>
              <a:t> </a:t>
            </a:r>
            <a:r>
              <a:rPr lang="en-US" b="0" dirty="0">
                <a:latin typeface="+mn-lt"/>
              </a:rPr>
              <a:t>suffix adds to the end of a word, /ē/</a:t>
            </a:r>
          </a:p>
          <a:p>
            <a:pPr marL="171450" indent="-171450">
              <a:buFont typeface="Arial" panose="020B0604020202020204" pitchFamily="34" charset="0"/>
              <a:buChar char="•"/>
            </a:pPr>
            <a:r>
              <a:rPr lang="en-US" b="0" dirty="0">
                <a:latin typeface="+mn-lt"/>
              </a:rPr>
              <a:t>recall that the </a:t>
            </a:r>
            <a:r>
              <a:rPr lang="en-US" b="1" dirty="0">
                <a:latin typeface="+mn-lt"/>
              </a:rPr>
              <a:t>-</a:t>
            </a:r>
            <a:r>
              <a:rPr lang="en-US" b="1" dirty="0" err="1">
                <a:latin typeface="+mn-lt"/>
              </a:rPr>
              <a:t>ie</a:t>
            </a:r>
            <a:r>
              <a:rPr lang="en-US" b="1" dirty="0">
                <a:latin typeface="+mn-lt"/>
              </a:rPr>
              <a:t> </a:t>
            </a:r>
            <a:r>
              <a:rPr lang="en-US" b="0" dirty="0">
                <a:latin typeface="+mn-lt"/>
              </a:rPr>
              <a:t>suffix can:</a:t>
            </a:r>
          </a:p>
          <a:p>
            <a:pPr marL="628650" lvl="1" indent="-171450">
              <a:buFont typeface="Arial" panose="020B0604020202020204" pitchFamily="34" charset="0"/>
              <a:buChar char="•"/>
            </a:pPr>
            <a:r>
              <a:rPr lang="en-US" b="0" i="0" dirty="0">
                <a:latin typeface="+mn-lt"/>
              </a:rPr>
              <a:t>mean small or cute</a:t>
            </a:r>
          </a:p>
          <a:p>
            <a:pPr marL="628650" lvl="1" indent="-171450">
              <a:buFont typeface="Arial" panose="020B0604020202020204" pitchFamily="34" charset="0"/>
              <a:buChar char="•"/>
            </a:pPr>
            <a:r>
              <a:rPr lang="en-US" b="0" i="0" dirty="0">
                <a:latin typeface="+mn-lt"/>
              </a:rPr>
              <a:t>be used to shorten words and make nicknames or slang words, especially in Australian English.</a:t>
            </a:r>
          </a:p>
          <a:p>
            <a:pPr marL="628650" lvl="1" indent="-171450">
              <a:buFont typeface="Arial" panose="020B0604020202020204" pitchFamily="34" charset="0"/>
              <a:buChar char="•"/>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the letter–sound correspondence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Say:</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A common word with </a:t>
            </a:r>
            <a:r>
              <a:rPr lang="en-US" b="1" i="1" err="1"/>
              <a:t>eigh</a:t>
            </a:r>
            <a:r>
              <a:rPr lang="en-US" b="1" i="1"/>
              <a:t> </a:t>
            </a:r>
            <a:r>
              <a:rPr lang="en-US" b="0" i="1"/>
              <a:t>says /ā/ </a:t>
            </a:r>
            <a:r>
              <a:rPr lang="en-US" i="1"/>
              <a:t>is </a:t>
            </a:r>
            <a:r>
              <a:rPr lang="en-US" b="1" i="1"/>
              <a:t>weigh</a:t>
            </a:r>
            <a:r>
              <a:rPr lang="en-US" b="0" i="1"/>
              <a:t>, as in how heavy something is.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Here are some words that use the base word </a:t>
            </a:r>
            <a:r>
              <a:rPr lang="en-US" b="1" i="1"/>
              <a:t>weigh</a:t>
            </a:r>
            <a:r>
              <a:rPr lang="en-US" b="0" i="1"/>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Demonstrate reading the words from the slide.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weigh </a:t>
            </a:r>
            <a:r>
              <a:rPr lang="en-US" b="0" i="0"/>
              <a:t>and</a:t>
            </a:r>
            <a:r>
              <a:rPr lang="en-US" b="1" i="0"/>
              <a:t> weight</a:t>
            </a:r>
            <a:r>
              <a:rPr lang="en-US" b="0" i="0"/>
              <a:t>: say the sounds and blend them together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weightless</a:t>
            </a:r>
            <a:r>
              <a:rPr lang="en-US" b="0" i="0"/>
              <a:t>: read the base word </a:t>
            </a:r>
            <a:r>
              <a:rPr lang="en-US" b="1" i="0"/>
              <a:t>weight</a:t>
            </a:r>
            <a:r>
              <a:rPr lang="en-US" b="0" i="0"/>
              <a:t>,</a:t>
            </a:r>
            <a:r>
              <a:rPr lang="en-US" b="1" i="0"/>
              <a:t> </a:t>
            </a:r>
            <a:r>
              <a:rPr lang="en-US" b="0" i="0"/>
              <a:t>then the suffix</a:t>
            </a:r>
            <a:r>
              <a:rPr lang="en-US" b="1" i="0"/>
              <a:t> -less</a:t>
            </a:r>
            <a:r>
              <a:rPr lang="en-US" b="0" i="0"/>
              <a:t>,</a:t>
            </a:r>
            <a:r>
              <a:rPr lang="en-US" b="1" i="0"/>
              <a:t> </a:t>
            </a:r>
            <a:r>
              <a:rPr lang="en-US" b="0" i="0"/>
              <a:t>then the whole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Tell students that </a:t>
            </a:r>
            <a:r>
              <a:rPr lang="en-US" b="1" i="0"/>
              <a:t>-less </a:t>
            </a:r>
            <a:r>
              <a:rPr lang="en-US" b="0" i="0"/>
              <a:t>is a suffix that means ‘without’, so </a:t>
            </a:r>
            <a:r>
              <a:rPr lang="en-US" b="1" i="0"/>
              <a:t>weightless</a:t>
            </a:r>
            <a:r>
              <a:rPr lang="en-US" b="0" i="0"/>
              <a:t> means ‘without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outweigh</a:t>
            </a:r>
            <a:r>
              <a:rPr lang="en-US" b="0" i="0"/>
              <a:t>: read the base word </a:t>
            </a:r>
            <a:r>
              <a:rPr lang="en-US" b="1" i="0"/>
              <a:t>out</a:t>
            </a:r>
            <a:r>
              <a:rPr lang="en-US" b="0" i="0"/>
              <a:t>, then the base word </a:t>
            </a:r>
            <a:r>
              <a:rPr lang="en-US" b="1" i="0"/>
              <a:t>weigh</a:t>
            </a:r>
            <a:r>
              <a:rPr lang="en-US" b="0" i="0"/>
              <a:t>, then the whole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Tell students that </a:t>
            </a:r>
            <a:r>
              <a:rPr lang="en-US" b="1" i="0"/>
              <a:t>outweigh</a:t>
            </a:r>
            <a:r>
              <a:rPr lang="en-US" b="0" i="0"/>
              <a:t> means ‘to be more important’ or ‘carry more weight in terms of importance’.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You may give the example sentence ‘the benefits of joining a soccer team outweigh the cost’.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model covering the relevant parts of the word while you read each syllable or base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701500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62E34-0A6A-D312-BB10-D2A872E0E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882941-41B5-42C3-1308-2133492812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921CD7-EAC5-16D2-ED7B-81E65CD9E1AB}"/>
              </a:ext>
            </a:extLst>
          </p:cNvPr>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Have students read the words from the slide.</a:t>
            </a:r>
          </a:p>
          <a:p>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weigh </a:t>
            </a:r>
            <a:r>
              <a:rPr lang="en-US" b="0" i="0"/>
              <a:t>and</a:t>
            </a:r>
            <a:r>
              <a:rPr lang="en-US" b="1" i="0"/>
              <a:t> weight</a:t>
            </a:r>
            <a:r>
              <a:rPr lang="en-US" b="0" i="0"/>
              <a:t>: have students say the sounds and blend them together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weightless</a:t>
            </a:r>
            <a:r>
              <a:rPr lang="en-US" b="0" i="0"/>
              <a:t>: have students read the base word </a:t>
            </a:r>
            <a:r>
              <a:rPr lang="en-US" b="1" i="0"/>
              <a:t>weight</a:t>
            </a:r>
            <a:r>
              <a:rPr lang="en-US" b="0" i="0"/>
              <a:t>,</a:t>
            </a:r>
            <a:r>
              <a:rPr lang="en-US" b="1" i="0"/>
              <a:t> </a:t>
            </a:r>
            <a:r>
              <a:rPr lang="en-US" b="0" i="0"/>
              <a:t>then the suffix </a:t>
            </a:r>
            <a:r>
              <a:rPr lang="en-US" b="1" i="0"/>
              <a:t>-less</a:t>
            </a:r>
            <a:r>
              <a:rPr lang="en-US" b="0" i="0"/>
              <a:t>,</a:t>
            </a:r>
            <a:r>
              <a:rPr lang="en-US" b="1" i="0"/>
              <a:t> </a:t>
            </a:r>
            <a:r>
              <a:rPr lang="en-US" b="0" i="0"/>
              <a:t>then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outweigh</a:t>
            </a:r>
            <a:r>
              <a:rPr lang="en-US" b="0" i="0"/>
              <a:t>: have students read the base word </a:t>
            </a:r>
            <a:r>
              <a:rPr lang="en-US" b="1" i="0"/>
              <a:t>out</a:t>
            </a:r>
            <a:r>
              <a:rPr lang="en-US" b="0" i="0"/>
              <a:t>, then the base word </a:t>
            </a:r>
            <a:r>
              <a:rPr lang="en-US" b="1" i="0"/>
              <a:t>weigh</a:t>
            </a:r>
            <a:r>
              <a:rPr lang="en-US" b="0" i="0"/>
              <a:t>, then the whole word.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support your students by covering the relevant parts of the word while they read each syllable or base word. </a:t>
            </a:r>
          </a:p>
          <a:p>
            <a:endParaRPr lang="en-US"/>
          </a:p>
        </p:txBody>
      </p:sp>
      <p:sp>
        <p:nvSpPr>
          <p:cNvPr id="4" name="Slide Number Placeholder 3">
            <a:extLst>
              <a:ext uri="{FF2B5EF4-FFF2-40B4-BE49-F238E27FC236}">
                <a16:creationId xmlns:a16="http://schemas.microsoft.com/office/drawing/2014/main" id="{65FE83B7-EE49-72D4-278F-EAD1F9AFE97F}"/>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5034489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4DF2F-11C4-7D69-58AA-8AFD7873F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1EA74F-790B-4DD0-FCDB-08E1D45162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8A7DF-D53E-D1FB-41F7-6D95CB68B636}"/>
              </a:ext>
            </a:extLst>
          </p:cNvPr>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Another common word with </a:t>
            </a:r>
            <a:r>
              <a:rPr lang="en-US" b="1" i="1" dirty="0" err="1"/>
              <a:t>eigh</a:t>
            </a:r>
            <a:r>
              <a:rPr lang="en-US" i="1" dirty="0"/>
              <a:t> says /ā/ is </a:t>
            </a:r>
            <a:r>
              <a:rPr lang="en-US" b="1" i="1" dirty="0"/>
              <a:t>eight</a:t>
            </a:r>
            <a:r>
              <a:rPr lang="en-US" b="0" i="1" dirty="0"/>
              <a:t>, as in the number 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Here are some more words that use the base word </a:t>
            </a:r>
            <a:r>
              <a:rPr lang="en-US" b="1" i="1" dirty="0"/>
              <a:t>eight</a:t>
            </a:r>
            <a:r>
              <a:rPr lang="en-US" b="0" i="1"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Demonstrate reading the words from the slide.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For </a:t>
            </a:r>
            <a:r>
              <a:rPr lang="en-US" b="1" i="0" dirty="0"/>
              <a:t>eight</a:t>
            </a:r>
            <a:r>
              <a:rPr lang="en-US" b="0" i="0" dirty="0"/>
              <a:t>: say the sounds and blend them together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For </a:t>
            </a:r>
            <a:r>
              <a:rPr lang="en-US" b="1" i="0" dirty="0"/>
              <a:t>eighth</a:t>
            </a:r>
            <a:r>
              <a:rPr lang="en-US" b="0" i="0" dirty="0"/>
              <a:t>:</a:t>
            </a:r>
            <a:r>
              <a:rPr lang="en-US" b="1" i="0" dirty="0"/>
              <a:t> </a:t>
            </a:r>
            <a:r>
              <a:rPr lang="en-US" b="0" i="0" dirty="0"/>
              <a:t>read the base word </a:t>
            </a:r>
            <a:r>
              <a:rPr lang="en-US" b="1" i="0" dirty="0"/>
              <a:t>eight</a:t>
            </a:r>
            <a:r>
              <a:rPr lang="en-US" b="0" i="0" dirty="0"/>
              <a:t>,</a:t>
            </a:r>
            <a:r>
              <a:rPr lang="en-US" b="1" i="0" dirty="0"/>
              <a:t> </a:t>
            </a:r>
            <a:r>
              <a:rPr lang="en-US" b="0" i="0" dirty="0"/>
              <a:t>then read </a:t>
            </a:r>
            <a:r>
              <a:rPr lang="en-US" b="1" i="0" dirty="0"/>
              <a:t>/</a:t>
            </a:r>
            <a:r>
              <a:rPr lang="en-US" b="1" i="0" dirty="0" err="1"/>
              <a:t>th</a:t>
            </a:r>
            <a:r>
              <a:rPr lang="en-US" b="1" i="0" dirty="0"/>
              <a:t>/</a:t>
            </a:r>
            <a:r>
              <a:rPr lang="en-US" b="0" i="0" dirty="0"/>
              <a:t>*, then read the whole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Explain that </a:t>
            </a:r>
            <a:r>
              <a:rPr lang="en-US" b="1" i="0" dirty="0" err="1"/>
              <a:t>th</a:t>
            </a:r>
            <a:r>
              <a:rPr lang="en-US" b="1" i="0" dirty="0"/>
              <a:t> </a:t>
            </a:r>
            <a:r>
              <a:rPr lang="en-US" b="0" i="0" dirty="0"/>
              <a:t>is a common spelling used at the end of many ordinal number words. Ordinal words tell us the order of something, such as coming </a:t>
            </a:r>
            <a:r>
              <a:rPr lang="en-US" b="1" i="0" dirty="0"/>
              <a:t>eighth</a:t>
            </a:r>
            <a:r>
              <a:rPr lang="en-US" b="0" i="0" dirty="0"/>
              <a:t> in a race.</a:t>
            </a:r>
            <a:r>
              <a:rPr lang="en-US" b="1" i="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For </a:t>
            </a:r>
            <a:r>
              <a:rPr lang="en-US" b="1" i="0" dirty="0"/>
              <a:t>eighteen</a:t>
            </a:r>
            <a:r>
              <a:rPr lang="en-US" b="0" i="0" dirty="0"/>
              <a:t>: read the base word </a:t>
            </a:r>
            <a:r>
              <a:rPr lang="en-US" b="1" i="0" dirty="0"/>
              <a:t>eight</a:t>
            </a:r>
            <a:r>
              <a:rPr lang="en-US" b="0" i="0" dirty="0"/>
              <a:t>, then read </a:t>
            </a:r>
            <a:r>
              <a:rPr lang="en-US" b="1" i="0" dirty="0"/>
              <a:t>teen</a:t>
            </a:r>
            <a:r>
              <a:rPr lang="en-US" b="0" i="0" dirty="0"/>
              <a:t>,</a:t>
            </a:r>
            <a:r>
              <a:rPr lang="en-US" b="1" i="0" dirty="0"/>
              <a:t> </a:t>
            </a:r>
            <a:r>
              <a:rPr lang="en-US" b="0" i="0" dirty="0"/>
              <a:t>then read the whole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Explain that </a:t>
            </a:r>
            <a:r>
              <a:rPr lang="en-US" b="1" i="0" dirty="0"/>
              <a:t>teen </a:t>
            </a:r>
            <a:r>
              <a:rPr lang="en-US" b="0" i="0" dirty="0"/>
              <a:t>in </a:t>
            </a:r>
            <a:r>
              <a:rPr lang="en-US" b="1" i="0" dirty="0"/>
              <a:t>eighteen </a:t>
            </a:r>
            <a:r>
              <a:rPr lang="en-US" b="0" i="0" dirty="0"/>
              <a:t>and other teen numbers means ‘ten’, so </a:t>
            </a:r>
            <a:r>
              <a:rPr lang="en-US" b="1" i="0" dirty="0"/>
              <a:t>eighteen</a:t>
            </a:r>
            <a:r>
              <a:rPr lang="en-US" b="0" i="0" dirty="0"/>
              <a:t> means ‘eight and ten</a:t>
            </a:r>
            <a:r>
              <a:rPr lang="en-US" b="1" i="0" dirty="0"/>
              <a:t>’</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For </a:t>
            </a:r>
            <a:r>
              <a:rPr lang="en-US" b="1" i="0" dirty="0"/>
              <a:t>eighty</a:t>
            </a:r>
            <a:r>
              <a:rPr lang="en-US" b="0" i="0" dirty="0"/>
              <a:t>: read </a:t>
            </a:r>
            <a:r>
              <a:rPr lang="en-US" b="1" i="0" dirty="0" err="1"/>
              <a:t>eigh</a:t>
            </a:r>
            <a:r>
              <a:rPr lang="en-US" b="0" i="0" dirty="0"/>
              <a:t>, then the suffix </a:t>
            </a:r>
            <a:r>
              <a:rPr lang="en-US" b="1" i="0" dirty="0"/>
              <a:t>-ty</a:t>
            </a:r>
            <a:r>
              <a:rPr lang="en-US" b="0" i="0" dirty="0"/>
              <a:t>, then the whole word.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Explain that </a:t>
            </a:r>
            <a:r>
              <a:rPr lang="en-US" b="1" i="0" dirty="0"/>
              <a:t>eighty</a:t>
            </a:r>
            <a:r>
              <a:rPr lang="en-US" b="0" i="0" dirty="0"/>
              <a:t> is made up of the base word </a:t>
            </a:r>
            <a:r>
              <a:rPr lang="en-US" b="1" i="0" dirty="0"/>
              <a:t>eight</a:t>
            </a:r>
            <a:r>
              <a:rPr lang="en-US" b="0" i="0" dirty="0"/>
              <a:t> and the suffix </a:t>
            </a:r>
            <a:r>
              <a:rPr lang="en-US" b="1" i="0" dirty="0"/>
              <a:t>-ty</a:t>
            </a:r>
            <a:r>
              <a:rPr lang="en-US" b="0" i="0" dirty="0"/>
              <a:t>,</a:t>
            </a:r>
            <a:r>
              <a:rPr lang="en-US" b="1" i="0" dirty="0"/>
              <a:t> </a:t>
            </a:r>
            <a:r>
              <a:rPr lang="en-US" b="0" i="0" dirty="0"/>
              <a:t>which means ‘ten times’, so </a:t>
            </a:r>
            <a:r>
              <a:rPr lang="en-US" b="1" i="0" dirty="0"/>
              <a:t>eighty</a:t>
            </a:r>
            <a:r>
              <a:rPr lang="en-US" b="0" i="0" dirty="0"/>
              <a:t> means ‘eight times ten’.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Explain that sometimes when the base word ends in the same letter as the first letter of the suffix, the final letter of the base word is dropped.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base word or suffix.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dirty="0"/>
              <a:t>*Refer to the </a:t>
            </a:r>
            <a:r>
              <a:rPr lang="en-US" b="1" dirty="0"/>
              <a:t>t</a:t>
            </a:r>
            <a:r>
              <a:rPr lang="en-US" dirty="0"/>
              <a:t> both when you read </a:t>
            </a:r>
            <a:r>
              <a:rPr lang="en-US" b="1" dirty="0"/>
              <a:t>eight</a:t>
            </a:r>
            <a:r>
              <a:rPr lang="en-US" dirty="0"/>
              <a:t> and when you say </a:t>
            </a:r>
            <a:r>
              <a:rPr lang="en-US" b="1" dirty="0" err="1"/>
              <a:t>th</a:t>
            </a:r>
            <a:r>
              <a:rPr lang="en-US" b="0" dirty="0" err="1"/>
              <a:t>.</a:t>
            </a:r>
            <a:r>
              <a:rPr lang="en-US" b="0" dirty="0"/>
              <a:t> You may explain to students that this is an uncommon case where the single </a:t>
            </a:r>
            <a:r>
              <a:rPr lang="en-US" b="1" dirty="0"/>
              <a:t>t</a:t>
            </a:r>
            <a:r>
              <a:rPr lang="en-US" b="0" dirty="0"/>
              <a:t> is said both as part of </a:t>
            </a:r>
            <a:r>
              <a:rPr lang="en-US" b="1" dirty="0"/>
              <a:t>eight</a:t>
            </a:r>
            <a:r>
              <a:rPr lang="en-US" b="0" dirty="0"/>
              <a:t> and as part of the </a:t>
            </a:r>
            <a:r>
              <a:rPr lang="en-US" b="1" dirty="0" err="1"/>
              <a:t>th</a:t>
            </a:r>
            <a:r>
              <a:rPr lang="en-US" b="0" dirty="0"/>
              <a:t> digraph. </a:t>
            </a:r>
            <a:endParaRPr lang="en-US" b="1" dirty="0"/>
          </a:p>
        </p:txBody>
      </p:sp>
      <p:sp>
        <p:nvSpPr>
          <p:cNvPr id="4" name="Slide Number Placeholder 3">
            <a:extLst>
              <a:ext uri="{FF2B5EF4-FFF2-40B4-BE49-F238E27FC236}">
                <a16:creationId xmlns:a16="http://schemas.microsoft.com/office/drawing/2014/main" id="{4E6BBDB7-3CBF-BBDF-51F0-4C9398BBBBBC}"/>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7029899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D5140-4975-E787-CB5E-703935CF74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280CD0-1A26-FB83-BDFB-66243714BE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07FD43-10DC-B8ED-DAEA-D206D7BAA315}"/>
              </a:ext>
            </a:extLst>
          </p:cNvPr>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Have students read the words from the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eight</a:t>
            </a:r>
            <a:r>
              <a:rPr lang="en-US" b="0" i="0"/>
              <a:t>: have students say the sounds and blend them together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eighth</a:t>
            </a:r>
            <a:r>
              <a:rPr lang="en-US" b="0" i="0"/>
              <a:t>: have students read the base word </a:t>
            </a:r>
            <a:r>
              <a:rPr lang="en-US" b="1" i="0"/>
              <a:t>eight</a:t>
            </a:r>
            <a:r>
              <a:rPr lang="en-US" b="0" i="0"/>
              <a:t>,</a:t>
            </a:r>
            <a:r>
              <a:rPr lang="en-US" b="1" i="0"/>
              <a:t> </a:t>
            </a:r>
            <a:r>
              <a:rPr lang="en-US" b="0" i="0"/>
              <a:t>then read</a:t>
            </a:r>
            <a:r>
              <a:rPr lang="en-US" b="1" i="0"/>
              <a:t> /</a:t>
            </a:r>
            <a:r>
              <a:rPr lang="en-US" b="1" i="0" err="1"/>
              <a:t>th</a:t>
            </a:r>
            <a:r>
              <a:rPr lang="en-US" b="1" i="0"/>
              <a:t>/</a:t>
            </a:r>
            <a:r>
              <a:rPr lang="en-US" b="0" i="0"/>
              <a:t>, 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eighteen</a:t>
            </a:r>
            <a:r>
              <a:rPr lang="en-US" b="0" i="0"/>
              <a:t>: have students read the base word </a:t>
            </a:r>
            <a:r>
              <a:rPr lang="en-US" b="1" i="0"/>
              <a:t>eight</a:t>
            </a:r>
            <a:r>
              <a:rPr lang="en-US" b="0" i="0"/>
              <a:t>, then read </a:t>
            </a:r>
            <a:r>
              <a:rPr lang="en-US" b="1" i="0"/>
              <a:t>teen</a:t>
            </a:r>
            <a:r>
              <a:rPr lang="en-US" b="0" i="0"/>
              <a:t>,</a:t>
            </a:r>
            <a:r>
              <a:rPr lang="en-US" b="1" i="0"/>
              <a:t> </a:t>
            </a:r>
            <a:r>
              <a:rPr lang="en-US" b="0" i="0"/>
              <a:t>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For </a:t>
            </a:r>
            <a:r>
              <a:rPr lang="en-US" b="1" i="0"/>
              <a:t>eighty</a:t>
            </a:r>
            <a:r>
              <a:rPr lang="en-US" b="0" i="0"/>
              <a:t>: have students read /ā/ for </a:t>
            </a:r>
            <a:r>
              <a:rPr lang="en-US" b="1" i="0" err="1"/>
              <a:t>eigh</a:t>
            </a:r>
            <a:r>
              <a:rPr lang="en-US" b="0" i="0"/>
              <a:t>, then the suffix </a:t>
            </a:r>
            <a:r>
              <a:rPr lang="en-US" b="1" i="0"/>
              <a:t>-ty</a:t>
            </a:r>
            <a:r>
              <a:rPr lang="en-US" b="0" i="0"/>
              <a:t>, then read the whole word.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support your students by covering the relevant parts of the word while they read each syllable or base word. </a:t>
            </a:r>
          </a:p>
          <a:p>
            <a:endParaRPr lang="en-US"/>
          </a:p>
        </p:txBody>
      </p:sp>
      <p:sp>
        <p:nvSpPr>
          <p:cNvPr id="4" name="Slide Number Placeholder 3">
            <a:extLst>
              <a:ext uri="{FF2B5EF4-FFF2-40B4-BE49-F238E27FC236}">
                <a16:creationId xmlns:a16="http://schemas.microsoft.com/office/drawing/2014/main" id="{0C96B1D3-2233-ECD1-3A38-1335B783A64C}"/>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50600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eight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eight</a:t>
            </a:r>
            <a:r>
              <a:rPr lang="en-US" b="0">
                <a:latin typeface="+mn-lt"/>
              </a:rPr>
              <a:t>,</a:t>
            </a:r>
            <a:r>
              <a:rPr lang="en-US" b="1">
                <a:latin typeface="+mn-lt"/>
              </a:rPr>
              <a:t> </a:t>
            </a:r>
            <a:r>
              <a:rPr lang="en-US" b="1" err="1">
                <a:latin typeface="+mn-lt"/>
              </a:rPr>
              <a:t>neighbourhood</a:t>
            </a:r>
            <a:r>
              <a:rPr lang="en-US">
                <a:latin typeface="+mn-lt"/>
              </a:rPr>
              <a:t>.</a:t>
            </a:r>
            <a:endParaRPr lang="en-US" b="1">
              <a:latin typeface="+mn-lt"/>
            </a:endParaRPr>
          </a:p>
          <a:p>
            <a:endParaRPr lang="en-US">
              <a:latin typeface="+mn-lt"/>
            </a:endParaRPr>
          </a:p>
          <a:p>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a:t>
            </a:r>
            <a:r>
              <a:rPr lang="en-US" b="1" err="1"/>
              <a:t>neighbourhood</a:t>
            </a:r>
            <a:r>
              <a:rPr lang="en-US"/>
              <a:t> is made up of the syllables </a:t>
            </a:r>
            <a:r>
              <a:rPr lang="en-US" b="1"/>
              <a:t>neigh</a:t>
            </a:r>
            <a:r>
              <a:rPr lang="en-US"/>
              <a:t> and </a:t>
            </a:r>
            <a:r>
              <a:rPr lang="en-US" b="1"/>
              <a:t>bour</a:t>
            </a:r>
            <a:r>
              <a:rPr lang="en-US"/>
              <a:t> and the suffix </a:t>
            </a:r>
            <a:r>
              <a:rPr lang="en-US" b="1"/>
              <a:t>-hood</a:t>
            </a:r>
            <a:r>
              <a:rPr lang="en-US"/>
              <a:t> </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that </a:t>
            </a:r>
            <a:r>
              <a:rPr lang="en-US" b="1" err="1">
                <a:latin typeface="+mn-lt"/>
              </a:rPr>
              <a:t>eigh</a:t>
            </a:r>
            <a:r>
              <a:rPr lang="en-US" b="0">
                <a:latin typeface="+mn-lt"/>
              </a:rPr>
              <a:t> says </a:t>
            </a:r>
            <a:r>
              <a:rPr lang="en-US">
                <a:latin typeface="+mn-lt"/>
              </a:rPr>
              <a:t>/ā/ in the syllable </a:t>
            </a:r>
            <a:r>
              <a:rPr lang="en-US" b="1">
                <a:latin typeface="+mn-lt"/>
              </a:rPr>
              <a:t>neigh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spelling the first syllable, </a:t>
            </a:r>
            <a:r>
              <a:rPr lang="en-US" b="1"/>
              <a:t>neigh</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second syllable,</a:t>
            </a:r>
            <a:r>
              <a:rPr lang="en-US" b="1"/>
              <a:t> bour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suffix,</a:t>
            </a:r>
            <a:r>
              <a:rPr lang="en-US" b="1"/>
              <a:t> -hood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re-reading the word to make sure it is correct </a:t>
            </a:r>
            <a:r>
              <a:rPr lang="en-US" sz="1200">
                <a:latin typeface="+mn-lt"/>
              </a:rPr>
              <a:t>by</a:t>
            </a:r>
            <a:r>
              <a:rPr lang="en-US"/>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may wish to briefly explain to students that the suffix </a:t>
            </a:r>
            <a:r>
              <a:rPr lang="en-US" b="1"/>
              <a:t>-hood </a:t>
            </a:r>
            <a:r>
              <a:rPr lang="en-US"/>
              <a:t> means ‘a group or collective’ in the word </a:t>
            </a:r>
            <a:r>
              <a:rPr lang="en-US" b="1" err="1"/>
              <a:t>neighbourhood</a:t>
            </a:r>
            <a:r>
              <a:rPr lang="en-US"/>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eight</a:t>
            </a:r>
            <a:r>
              <a:rPr lang="en-US" b="0">
                <a:latin typeface="+mn-lt"/>
              </a:rPr>
              <a:t>,</a:t>
            </a:r>
            <a:r>
              <a:rPr lang="en-US" b="1">
                <a:latin typeface="+mn-lt"/>
              </a:rPr>
              <a:t> </a:t>
            </a:r>
            <a:r>
              <a:rPr lang="en-US" b="1" err="1">
                <a:latin typeface="+mn-lt"/>
              </a:rPr>
              <a:t>neighbourhood</a:t>
            </a:r>
            <a:r>
              <a:rPr lang="en-US" b="0">
                <a:latin typeface="+mn-lt"/>
              </a:rPr>
              <a:t>,</a:t>
            </a:r>
            <a:r>
              <a:rPr lang="en-US" b="1">
                <a:latin typeface="+mn-lt"/>
              </a:rPr>
              <a:t> freight</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weigh</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 the sounds in the word as they write it on their mini-whiteboard or on a piece of paper</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j-lt"/>
              </a:rPr>
              <a:t>Review</a:t>
            </a:r>
          </a:p>
          <a:p>
            <a:endParaRPr lang="en-US" sz="1200" b="0">
              <a:latin typeface="+mj-lt"/>
            </a:endParaRPr>
          </a:p>
          <a:p>
            <a:r>
              <a:rPr lang="en-US" sz="1200" b="0">
                <a:latin typeface="+mj-lt"/>
              </a:rPr>
              <a:t>The review of this letter</a:t>
            </a:r>
            <a:r>
              <a:rPr lang="en-AU" sz="1200">
                <a:latin typeface="+mj-lt"/>
              </a:rPr>
              <a:t>–</a:t>
            </a:r>
            <a:r>
              <a:rPr lang="en-US" sz="1200" b="0">
                <a:latin typeface="+mj-lt"/>
              </a:rPr>
              <a:t>sound correspondence focuses on the taught sounds as well as the spelling </a:t>
            </a:r>
            <a:r>
              <a:rPr lang="en-US" sz="1200" b="0" err="1">
                <a:latin typeface="+mj-lt"/>
              </a:rPr>
              <a:t>generalisation</a:t>
            </a:r>
            <a:r>
              <a:rPr lang="en-US" sz="1200" b="0">
                <a:latin typeface="+mj-lt"/>
              </a:rPr>
              <a:t> for their use.</a:t>
            </a:r>
          </a:p>
          <a:p>
            <a:endParaRPr lang="en-US" sz="1200" b="0">
              <a:latin typeface="+mj-lt"/>
            </a:endParaRPr>
          </a:p>
          <a:p>
            <a:pPr marL="171450" indent="-171450">
              <a:buFont typeface="Arial" panose="020B0604020202020204" pitchFamily="34" charset="0"/>
              <a:buChar char="•"/>
            </a:pPr>
            <a:r>
              <a:rPr lang="en-US" sz="1200" b="0">
                <a:latin typeface="+mj-lt"/>
              </a:rPr>
              <a:t>Point to the </a:t>
            </a:r>
            <a:r>
              <a:rPr lang="en-US" sz="1200" b="1" err="1">
                <a:latin typeface="+mj-lt"/>
              </a:rPr>
              <a:t>ey</a:t>
            </a:r>
            <a:r>
              <a:rPr lang="en-US" sz="1200" b="0">
                <a:latin typeface="+mj-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j-lt"/>
              </a:rPr>
              <a:t>Prompt students to say the mnemonic phrase, </a:t>
            </a:r>
            <a:r>
              <a:rPr lang="en-US" sz="1200" b="1">
                <a:latin typeface="+mj-lt"/>
              </a:rPr>
              <a:t>That monk</a:t>
            </a:r>
            <a:r>
              <a:rPr lang="en-US" sz="1200" b="1" u="sng">
                <a:latin typeface="+mj-lt"/>
              </a:rPr>
              <a:t>ey</a:t>
            </a:r>
            <a:r>
              <a:rPr lang="en-US" sz="1200" b="1">
                <a:latin typeface="+mj-lt"/>
              </a:rPr>
              <a:t> is gr</a:t>
            </a:r>
            <a:r>
              <a:rPr lang="en-US" sz="1200" b="1" u="sng">
                <a:latin typeface="+mj-lt"/>
              </a:rPr>
              <a:t>ey</a:t>
            </a:r>
            <a:r>
              <a:rPr lang="en-US" sz="1200" b="1">
                <a:latin typeface="+mj-lt"/>
              </a:rPr>
              <a:t>!</a:t>
            </a:r>
          </a:p>
          <a:p>
            <a:pPr marL="171450" indent="-171450">
              <a:buFont typeface="Arial" panose="020B0604020202020204" pitchFamily="34" charset="0"/>
              <a:buChar char="•"/>
            </a:pPr>
            <a:r>
              <a:rPr lang="en-US" sz="1200" b="0">
                <a:latin typeface="+mj-lt"/>
              </a:rPr>
              <a:t>Prompt students to review the </a:t>
            </a:r>
            <a:r>
              <a:rPr lang="en-US" sz="1200" b="0" err="1">
                <a:latin typeface="+mj-lt"/>
              </a:rPr>
              <a:t>generalisation</a:t>
            </a:r>
            <a:r>
              <a:rPr lang="en-US" sz="1200" b="0">
                <a:latin typeface="+mj-lt"/>
              </a:rPr>
              <a:t> for the sounds </a:t>
            </a:r>
            <a:r>
              <a:rPr lang="en-US" sz="1200" b="1" err="1">
                <a:latin typeface="+mj-lt"/>
              </a:rPr>
              <a:t>ey</a:t>
            </a:r>
            <a:r>
              <a:rPr lang="en-US" sz="1200" b="0">
                <a:latin typeface="+mj-lt"/>
              </a:rPr>
              <a:t> can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most common (especially in two-syllable words):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US" sz="1200" b="0" i="0">
                <a:latin typeface="+mn-lt"/>
              </a:rPr>
              <a:t>/</a:t>
            </a:r>
            <a:r>
              <a:rPr lang="en-AU" sz="1200" i="0" kern="1200">
                <a:effectLst/>
                <a:latin typeface="+mn-lt"/>
                <a:ea typeface="Times New Roman" panose="02020603050405020304" pitchFamily="18" charset="0"/>
              </a:rPr>
              <a:t>ē</a:t>
            </a:r>
            <a:r>
              <a:rPr lang="en-US" sz="1200" b="0" i="0">
                <a:latin typeface="+mn-lt"/>
                <a:ea typeface="Calibri" panose="020F0502020204030204" pitchFamily="34" charset="0"/>
                <a:cs typeface="Calibri" panose="020F0502020204030204" pitchFamily="34" charset="0"/>
              </a:rPr>
              <a:t>/</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monkey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less common (and mostly in one-syllable words):</a:t>
            </a:r>
            <a:r>
              <a:rPr lang="en-US" sz="1200" b="1" i="0">
                <a:latin typeface="+mn-lt"/>
                <a:ea typeface="Calibri" panose="020F0502020204030204" pitchFamily="34" charset="0"/>
                <a:cs typeface="Arial" panose="020B0604020202020204" pitchFamily="34" charset="0"/>
              </a:rPr>
              <a:t>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AU" sz="1200" i="0" kern="1200">
                <a:effectLst/>
                <a:latin typeface="+mn-lt"/>
                <a:ea typeface="Times New Roman" panose="02020603050405020304" pitchFamily="18" charset="0"/>
              </a:rPr>
              <a:t>/ā</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grey</a:t>
            </a:r>
            <a:r>
              <a:rPr lang="en-AU" sz="1200" b="0" i="0" kern="1200">
                <a:effectLst/>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sz="1200" b="0">
              <a:latin typeface="+mj-lt"/>
            </a:endParaRPr>
          </a:p>
          <a:p>
            <a:pPr marL="0" indent="0">
              <a:buFont typeface="Arial" panose="020B0604020202020204" pitchFamily="34" charset="0"/>
              <a:buNone/>
            </a:pPr>
            <a:r>
              <a:rPr lang="en-US" sz="1200" b="0">
                <a:latin typeface="+mj-lt"/>
              </a:rPr>
              <a:t>Remind students that the order of the sounds made by </a:t>
            </a:r>
            <a:r>
              <a:rPr lang="en-US" sz="1200" b="1" err="1">
                <a:latin typeface="+mj-lt"/>
              </a:rPr>
              <a:t>ey</a:t>
            </a:r>
            <a:r>
              <a:rPr lang="en-US" sz="1200" b="1">
                <a:latin typeface="+mj-lt"/>
              </a:rPr>
              <a:t> </a:t>
            </a:r>
            <a:r>
              <a:rPr lang="en-US" sz="1200" b="0">
                <a:latin typeface="+mj-lt"/>
              </a:rPr>
              <a:t>in the mnemonic phrase is the same as the order of how common they are. </a:t>
            </a:r>
          </a:p>
          <a:p>
            <a:pPr marL="628650" lvl="1" indent="-171450">
              <a:buFont typeface="Arial" panose="020B0604020202020204" pitchFamily="34" charset="0"/>
              <a:buChar char="•"/>
            </a:pPr>
            <a:endParaRPr lang="en-US" sz="1200" b="1">
              <a:latin typeface="+mj-lt"/>
            </a:endParaRPr>
          </a:p>
          <a:p>
            <a:r>
              <a:rPr lang="en-US" sz="1200" b="1">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j-lt"/>
              </a:rPr>
              <a:t>If any students do not know a sound or say the wrong sound, provide corrective feedback and modelling. </a:t>
            </a:r>
            <a:r>
              <a:rPr lang="en-US" sz="120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j-lt"/>
              </a:rPr>
              <a:t>Note: Y</a:t>
            </a:r>
            <a:r>
              <a:rPr lang="en-AU" sz="120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weigh</a:t>
            </a:r>
            <a:r>
              <a:rPr lang="en-AU" b="0"/>
              <a:t>,</a:t>
            </a:r>
            <a:r>
              <a:rPr lang="en-AU" b="1"/>
              <a:t> neigh</a:t>
            </a:r>
            <a:r>
              <a:rPr lang="en-US"/>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 the sounds in the word as they write it on their mini-whiteboard or on a piece of paper</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weigh</a:t>
            </a:r>
            <a:r>
              <a:rPr lang="en-US" b="0"/>
              <a:t>,</a:t>
            </a:r>
            <a:r>
              <a:rPr lang="en-US" b="1"/>
              <a:t> neigh</a:t>
            </a:r>
            <a:r>
              <a:rPr lang="en-US" b="0"/>
              <a:t>,</a:t>
            </a:r>
            <a:r>
              <a:rPr lang="en-US" b="1"/>
              <a:t> sleigh</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 the sounds in the word as they write it on their mini-whiteboard or on a piece of paper</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a:t>
            </a:r>
            <a:r>
              <a:rPr lang="en-US" sz="1200" kern="1200">
                <a:effectLst/>
                <a:latin typeface="+mn-lt"/>
                <a:ea typeface="Times New Roman" panose="02020603050405020304" pitchFamily="18" charset="0"/>
              </a:rPr>
              <a:t>of each </a:t>
            </a:r>
            <a:r>
              <a:rPr lang="en-US" sz="1200" kern="1200" dirty="0">
                <a:effectLst/>
                <a:latin typeface="+mn-lt"/>
                <a:ea typeface="Times New Roman" panose="02020603050405020304" pitchFamily="18" charset="0"/>
              </a:rPr>
              <a:t>irregular word, including letter–sound correspondences that have not yet been taught.</a:t>
            </a:r>
          </a:p>
          <a:p>
            <a:endParaRPr lang="en-AU" sz="1200" dirty="0">
              <a:effectLst/>
              <a:latin typeface="+mn-lt"/>
              <a:ea typeface="Times New Roman" panose="02020603050405020304" pitchFamily="18" charset="0"/>
            </a:endParaRPr>
          </a:p>
          <a:p>
            <a:r>
              <a:rPr lang="en-AU" sz="1200" dirty="0">
                <a:effectLst/>
                <a:latin typeface="+mn-lt"/>
                <a:ea typeface="Times New Roman" panose="02020603050405020304" pitchFamily="18" charset="0"/>
              </a:rPr>
              <a:t>Start with the word </a:t>
            </a:r>
            <a:r>
              <a:rPr lang="en-AU" sz="1200" b="1" dirty="0">
                <a:effectLst/>
                <a:latin typeface="+mn-lt"/>
                <a:ea typeface="Times New Roman" panose="02020603050405020304" pitchFamily="18" charset="0"/>
              </a:rPr>
              <a:t>straight</a:t>
            </a:r>
            <a:r>
              <a:rPr lang="en-AU" sz="1200" b="0" dirty="0">
                <a:effectLst/>
                <a:latin typeface="+mn-lt"/>
                <a:ea typeface="Times New Roman" panose="02020603050405020304" pitchFamily="18" charset="0"/>
              </a:rPr>
              <a:t>.</a:t>
            </a: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AU" sz="1200" b="1" kern="1200" dirty="0">
                <a:effectLst/>
                <a:latin typeface="+mn-lt"/>
                <a:ea typeface="Times New Roman" panose="02020603050405020304" pitchFamily="18" charset="0"/>
              </a:rPr>
              <a:t>I drew a straight line. </a:t>
            </a:r>
            <a:endParaRPr lang="en-AU" sz="1200" b="1" i="1" kern="120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five sounds in the word: </a:t>
            </a:r>
            <a:r>
              <a:rPr lang="en-AU" sz="1200" b="1" i="0" dirty="0">
                <a:effectLst/>
                <a:latin typeface="+mn-lt"/>
                <a:ea typeface="Times New Roman" panose="02020603050405020304" pitchFamily="18" charset="0"/>
                <a:cs typeface="Calibri" panose="020F0502020204030204" pitchFamily="34" charset="0"/>
              </a:rPr>
              <a:t>s/t/r/</a:t>
            </a:r>
            <a:r>
              <a:rPr lang="en-AU" sz="1200" b="1" i="0" dirty="0" err="1">
                <a:effectLst/>
                <a:latin typeface="+mn-lt"/>
                <a:ea typeface="Times New Roman" panose="02020603050405020304" pitchFamily="18" charset="0"/>
                <a:cs typeface="Calibri" panose="020F0502020204030204" pitchFamily="34" charset="0"/>
              </a:rPr>
              <a:t>aigh</a:t>
            </a:r>
            <a:r>
              <a:rPr lang="en-AU" sz="1200" b="1" i="0" dirty="0">
                <a:effectLst/>
                <a:latin typeface="+mn-lt"/>
                <a:ea typeface="Times New Roman" panose="02020603050405020304" pitchFamily="18" charset="0"/>
                <a:cs typeface="Calibri" panose="020F0502020204030204" pitchFamily="34" charset="0"/>
              </a:rPr>
              <a:t>/t</a:t>
            </a:r>
            <a:r>
              <a:rPr lang="en-AU" sz="120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five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dirty="0" err="1">
                <a:effectLst/>
                <a:latin typeface="+mn-lt"/>
                <a:ea typeface="Times New Roman" panose="02020603050405020304" pitchFamily="18" charset="0"/>
                <a:cs typeface="Calibri" panose="020F0502020204030204" pitchFamily="34" charset="0"/>
              </a:rPr>
              <a:t>aigh</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noting:</a:t>
            </a:r>
          </a:p>
          <a:p>
            <a:pPr marL="630000" lvl="1" indent="-172800">
              <a:lnSpc>
                <a:spcPct val="106000"/>
              </a:lnSpc>
              <a:spcAft>
                <a:spcPts val="800"/>
              </a:spcAft>
              <a:buFont typeface="Courier New" panose="02070309020205020404" pitchFamily="49" charset="0"/>
              <a:buChar char="o"/>
            </a:pPr>
            <a:r>
              <a:rPr lang="en-AU" sz="1200" b="0" dirty="0">
                <a:effectLst/>
                <a:latin typeface="+mn-lt"/>
                <a:ea typeface="Times New Roman" panose="02020603050405020304" pitchFamily="18" charset="0"/>
                <a:cs typeface="Calibri" panose="020F0502020204030204" pitchFamily="34" charset="0"/>
              </a:rPr>
              <a:t>its similarity to </a:t>
            </a:r>
            <a:r>
              <a:rPr lang="en-AU" sz="1200" b="1" dirty="0" err="1">
                <a:effectLst/>
                <a:latin typeface="+mn-lt"/>
                <a:ea typeface="Times New Roman" panose="02020603050405020304" pitchFamily="18" charset="0"/>
                <a:cs typeface="Calibri" panose="020F0502020204030204" pitchFamily="34" charset="0"/>
              </a:rPr>
              <a:t>eigh</a:t>
            </a:r>
            <a:r>
              <a:rPr lang="en-AU" sz="1200" b="1" dirty="0">
                <a:effectLst/>
                <a:latin typeface="+mn-lt"/>
                <a:ea typeface="Times New Roman" panose="02020603050405020304" pitchFamily="18" charset="0"/>
                <a:cs typeface="Calibri" panose="020F0502020204030204" pitchFamily="34" charset="0"/>
              </a:rPr>
              <a:t> </a:t>
            </a:r>
          </a:p>
          <a:p>
            <a:pPr marL="630000" lvl="1" indent="-172800">
              <a:lnSpc>
                <a:spcPct val="106000"/>
              </a:lnSpc>
              <a:spcAft>
                <a:spcPts val="800"/>
              </a:spcAft>
              <a:buFont typeface="Courier New" panose="02070309020205020404" pitchFamily="49" charset="0"/>
              <a:buChar char="o"/>
            </a:pPr>
            <a:r>
              <a:rPr lang="en-AU" sz="1200" b="0" dirty="0">
                <a:effectLst/>
                <a:latin typeface="+mn-lt"/>
                <a:ea typeface="Times New Roman" panose="02020603050405020304" pitchFamily="18" charset="0"/>
                <a:cs typeface="Calibri" panose="020F0502020204030204" pitchFamily="34" charset="0"/>
              </a:rPr>
              <a:t>that both </a:t>
            </a:r>
            <a:r>
              <a:rPr lang="en-AU" sz="1200" b="1" dirty="0" err="1">
                <a:effectLst/>
                <a:latin typeface="+mn-lt"/>
                <a:ea typeface="Times New Roman" panose="02020603050405020304" pitchFamily="18" charset="0"/>
                <a:cs typeface="Calibri" panose="020F0502020204030204" pitchFamily="34" charset="0"/>
              </a:rPr>
              <a:t>eigh</a:t>
            </a:r>
            <a:r>
              <a:rPr lang="en-AU" sz="1200" b="1"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and</a:t>
            </a:r>
            <a:r>
              <a:rPr lang="en-AU" sz="1200" b="1"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Times New Roman" panose="02020603050405020304" pitchFamily="18" charset="0"/>
                <a:cs typeface="Calibri" panose="020F0502020204030204" pitchFamily="34" charset="0"/>
              </a:rPr>
              <a:t>aigh</a:t>
            </a:r>
            <a:r>
              <a:rPr lang="en-AU" sz="1200" b="1"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can represent the long /ā/ sound</a:t>
            </a:r>
          </a:p>
          <a:p>
            <a:pPr marL="630000" lvl="1" indent="-172800">
              <a:lnSpc>
                <a:spcPct val="106000"/>
              </a:lnSpc>
              <a:spcAft>
                <a:spcPts val="800"/>
              </a:spcAft>
              <a:buFont typeface="Courier New" panose="02070309020205020404" pitchFamily="49" charset="0"/>
              <a:buChar char="o"/>
            </a:pPr>
            <a:r>
              <a:rPr lang="en-AU" sz="1200" b="0" dirty="0">
                <a:effectLst/>
                <a:latin typeface="+mn-lt"/>
                <a:ea typeface="Times New Roman" panose="02020603050405020304" pitchFamily="18" charset="0"/>
                <a:cs typeface="Calibri" panose="020F0502020204030204" pitchFamily="34" charset="0"/>
              </a:rPr>
              <a:t>that </a:t>
            </a:r>
            <a:r>
              <a:rPr lang="en-AU" sz="1200" b="1" dirty="0" err="1">
                <a:effectLst/>
                <a:latin typeface="+mn-lt"/>
                <a:ea typeface="Times New Roman" panose="02020603050405020304" pitchFamily="18" charset="0"/>
                <a:cs typeface="Calibri" panose="020F0502020204030204" pitchFamily="34" charset="0"/>
              </a:rPr>
              <a:t>aigh</a:t>
            </a:r>
            <a:r>
              <a:rPr lang="en-AU" sz="1200" b="1"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is much less common. </a:t>
            </a: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s-t-r-</a:t>
            </a:r>
            <a:r>
              <a:rPr lang="en-AU" sz="1200" b="1" i="1" kern="0" dirty="0" err="1">
                <a:effectLst/>
                <a:latin typeface="+mn-lt"/>
                <a:ea typeface="Times New Roman" panose="02020603050405020304" pitchFamily="18" charset="0"/>
              </a:rPr>
              <a:t>aigh</a:t>
            </a:r>
            <a:r>
              <a:rPr lang="en-AU" sz="1200" b="1" i="1" kern="0" dirty="0">
                <a:effectLst/>
                <a:latin typeface="+mn-lt"/>
                <a:ea typeface="Times New Roman" panose="02020603050405020304" pitchFamily="18" charset="0"/>
              </a:rPr>
              <a:t>-t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straight</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1" kern="0" dirty="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dirty="0">
                <a:effectLst/>
                <a:latin typeface="+mn-lt"/>
                <a:ea typeface="Times New Roman" panose="02020603050405020304" pitchFamily="18" charset="0"/>
              </a:rPr>
              <a:t>Next, focus on the word </a:t>
            </a:r>
            <a:r>
              <a:rPr lang="en-AU" sz="1200" b="1" i="0" kern="0" dirty="0">
                <a:effectLst/>
                <a:latin typeface="+mn-lt"/>
                <a:ea typeface="Times New Roman" panose="02020603050405020304" pitchFamily="18" charset="0"/>
              </a:rPr>
              <a:t>height</a:t>
            </a:r>
            <a:r>
              <a:rPr lang="en-AU" sz="1200" b="0" i="0" kern="0" dirty="0">
                <a:effectLst/>
                <a:latin typeface="+mn-lt"/>
                <a:ea typeface="Times New Roman" panose="02020603050405020304" pitchFamily="18" charset="0"/>
              </a:rPr>
              <a:t>.</a:t>
            </a:r>
          </a:p>
          <a:p>
            <a:pPr marL="172800" lvl="0" indent="-172800">
              <a:lnSpc>
                <a:spcPct val="106000"/>
              </a:lnSpc>
              <a:spcAft>
                <a:spcPts val="800"/>
              </a:spcAft>
              <a:buFont typeface="+mj-lt"/>
              <a:buAutoNum type="arabicPeriod"/>
            </a:pPr>
            <a:r>
              <a:rPr lang="en-AU" sz="1200" b="0" i="0" dirty="0">
                <a:effectLst/>
                <a:latin typeface="+mn-lt"/>
                <a:ea typeface="Times New Roman" panose="02020603050405020304" pitchFamily="18" charset="0"/>
                <a:cs typeface="Calibri" panose="020F0502020204030204" pitchFamily="34" charset="0"/>
              </a:rPr>
              <a:t>Tell students the word you are going to spell. </a:t>
            </a:r>
            <a:endParaRPr lang="en-AU" sz="1200" b="0" i="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b="0" kern="1200" dirty="0">
                <a:effectLst/>
                <a:latin typeface="+mn-lt"/>
                <a:ea typeface="Times New Roman" panose="02020603050405020304" pitchFamily="18" charset="0"/>
              </a:rPr>
              <a:t>Use the word in a sentence </a:t>
            </a:r>
            <a:r>
              <a:rPr lang="en-US" sz="1200" kern="1200" dirty="0">
                <a:effectLst/>
                <a:latin typeface="+mn-lt"/>
                <a:ea typeface="Times New Roman" panose="02020603050405020304" pitchFamily="18" charset="0"/>
              </a:rPr>
              <a:t>for context, for example: </a:t>
            </a:r>
            <a:r>
              <a:rPr lang="en-AU" sz="1200" b="1" kern="1200" dirty="0">
                <a:effectLst/>
                <a:latin typeface="+mn-lt"/>
                <a:ea typeface="Times New Roman" panose="02020603050405020304" pitchFamily="18" charset="0"/>
              </a:rPr>
              <a:t>I marked my height on the wall. </a:t>
            </a:r>
            <a:endParaRPr lang="en-AU" sz="1200" b="1" i="1" kern="120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three sounds in the word: </a:t>
            </a:r>
            <a:r>
              <a:rPr lang="en-AU" sz="1200" b="1" dirty="0">
                <a:effectLst/>
                <a:latin typeface="+mn-lt"/>
                <a:ea typeface="Times New Roman" panose="02020603050405020304" pitchFamily="18" charset="0"/>
                <a:cs typeface="Calibri" panose="020F0502020204030204" pitchFamily="34" charset="0"/>
              </a:rPr>
              <a:t>h</a:t>
            </a:r>
            <a:r>
              <a:rPr lang="en-AU" sz="1200" b="1" i="0" dirty="0">
                <a:effectLst/>
                <a:latin typeface="+mn-lt"/>
                <a:ea typeface="Times New Roman" panose="02020603050405020304" pitchFamily="18" charset="0"/>
                <a:cs typeface="Calibri" panose="020F0502020204030204" pitchFamily="34" charset="0"/>
              </a:rPr>
              <a:t>/</a:t>
            </a:r>
            <a:r>
              <a:rPr lang="en-AU" sz="1200" b="1" i="0" dirty="0" err="1">
                <a:effectLst/>
                <a:latin typeface="+mn-lt"/>
                <a:ea typeface="Times New Roman" panose="02020603050405020304" pitchFamily="18" charset="0"/>
                <a:cs typeface="Calibri" panose="020F0502020204030204" pitchFamily="34" charset="0"/>
              </a:rPr>
              <a:t>eigh</a:t>
            </a:r>
            <a:r>
              <a:rPr lang="en-AU" sz="1200" b="1" i="0" dirty="0">
                <a:effectLst/>
                <a:latin typeface="+mn-lt"/>
                <a:ea typeface="Times New Roman" panose="02020603050405020304" pitchFamily="18" charset="0"/>
                <a:cs typeface="Calibri" panose="020F0502020204030204" pitchFamily="34" charset="0"/>
              </a:rPr>
              <a:t>/t</a:t>
            </a:r>
            <a:r>
              <a:rPr lang="en-AU" sz="120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dirty="0" err="1">
                <a:effectLst/>
                <a:latin typeface="+mn-lt"/>
                <a:ea typeface="Times New Roman" panose="02020603050405020304" pitchFamily="18" charset="0"/>
                <a:cs typeface="Calibri" panose="020F0502020204030204" pitchFamily="34" charset="0"/>
              </a:rPr>
              <a:t>eigh</a:t>
            </a:r>
            <a:r>
              <a:rPr lang="en-AU" sz="1200" b="1"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saying /ī/, not /ā/ as we have learned today.</a:t>
            </a: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h-</a:t>
            </a:r>
            <a:r>
              <a:rPr lang="en-AU" sz="1200" b="1" i="1" kern="0" dirty="0" err="1">
                <a:effectLst/>
                <a:latin typeface="+mn-lt"/>
                <a:ea typeface="Times New Roman" panose="02020603050405020304" pitchFamily="18" charset="0"/>
              </a:rPr>
              <a:t>eigh</a:t>
            </a:r>
            <a:r>
              <a:rPr lang="en-AU" sz="1200" b="1" i="1" kern="0" dirty="0">
                <a:effectLst/>
                <a:latin typeface="+mn-lt"/>
                <a:ea typeface="Times New Roman" panose="02020603050405020304" pitchFamily="18" charset="0"/>
              </a:rPr>
              <a:t>-t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height</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b="1" i="1" kern="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endParaRPr lang="en-AU" sz="1200" b="1" i="1" kern="0" dirty="0">
              <a:effectLst/>
              <a:latin typeface="+mn-lt"/>
              <a:ea typeface="Times New Roman" panose="02020603050405020304" pitchFamily="18" charset="0"/>
            </a:endParaRPr>
          </a:p>
          <a:p>
            <a:pPr marL="0" lvl="0" indent="0">
              <a:lnSpc>
                <a:spcPct val="106000"/>
              </a:lnSpc>
              <a:spcAft>
                <a:spcPts val="800"/>
              </a:spcAft>
              <a:buFont typeface="+mj-lt"/>
              <a:buNone/>
            </a:pPr>
            <a:endParaRPr lang="en-AU" sz="1200" i="1" kern="0" dirty="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first with </a:t>
            </a:r>
            <a:r>
              <a:rPr lang="en-AU" sz="1200" b="1">
                <a:effectLst/>
                <a:latin typeface="Calibri" panose="020F0502020204030204" pitchFamily="34" charset="0"/>
                <a:ea typeface="Calibri" panose="020F0502020204030204" pitchFamily="34" charset="0"/>
                <a:cs typeface="Calibri" panose="020F0502020204030204" pitchFamily="34" charset="0"/>
              </a:rPr>
              <a:t>straight</a:t>
            </a:r>
            <a:r>
              <a:rPr lang="en-AU" sz="1200">
                <a:effectLst/>
                <a:latin typeface="Calibri" panose="020F0502020204030204" pitchFamily="34" charset="0"/>
                <a:ea typeface="Calibri" panose="020F0502020204030204" pitchFamily="34" charset="0"/>
                <a:cs typeface="Calibri" panose="020F0502020204030204" pitchFamily="34" charset="0"/>
              </a:rPr>
              <a:t>, then with </a:t>
            </a:r>
            <a:r>
              <a:rPr lang="en-AU" sz="1200" b="1">
                <a:effectLst/>
                <a:latin typeface="Calibri" panose="020F0502020204030204" pitchFamily="34" charset="0"/>
                <a:ea typeface="Calibri" panose="020F0502020204030204" pitchFamily="34" charset="0"/>
                <a:cs typeface="Calibri" panose="020F0502020204030204" pitchFamily="34" charset="0"/>
              </a:rPr>
              <a:t>height</a:t>
            </a:r>
            <a:r>
              <a:rPr lang="en-AU" sz="1200">
                <a:effectLst/>
                <a:latin typeface="Calibri" panose="020F0502020204030204" pitchFamily="34" charset="0"/>
                <a:ea typeface="Calibri" panose="020F0502020204030204" pitchFamily="34" charset="0"/>
                <a:cs typeface="Calibri" panose="020F0502020204030204" pitchFamily="34" charset="0"/>
              </a:rPr>
              <a:t>. </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Draw horizontal lines for each sound in the word.</a:t>
            </a: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a:effectLst/>
                <a:latin typeface="+mn-lt"/>
                <a:ea typeface="Times New Roman" panose="02020603050405020304" pitchFamily="18" charset="0"/>
                <a:cs typeface="Calibri" panose="020F0502020204030204" pitchFamily="34" charset="0"/>
              </a:rPr>
              <a:t>Circle the irregular part/s of the word:</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1" kern="0" err="1">
                <a:ea typeface="Times New Roman" panose="02020603050405020304" pitchFamily="18" charset="0"/>
              </a:rPr>
              <a:t>aigh</a:t>
            </a:r>
            <a:r>
              <a:rPr lang="en-AU" b="1" kern="0">
                <a:ea typeface="Times New Roman" panose="02020603050405020304" pitchFamily="18" charset="0"/>
              </a:rPr>
              <a:t> </a:t>
            </a:r>
            <a:r>
              <a:rPr lang="en-AU" b="0" kern="0">
                <a:ea typeface="Times New Roman" panose="02020603050405020304" pitchFamily="18" charset="0"/>
              </a:rPr>
              <a:t>says /ā/ </a:t>
            </a:r>
            <a:r>
              <a:rPr lang="en-AU" b="1" kern="0">
                <a:ea typeface="Times New Roman" panose="02020603050405020304" pitchFamily="18" charset="0"/>
              </a:rPr>
              <a:t>straight</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1" kern="0" err="1">
                <a:ea typeface="Times New Roman" panose="02020603050405020304" pitchFamily="18" charset="0"/>
              </a:rPr>
              <a:t>eigh</a:t>
            </a:r>
            <a:r>
              <a:rPr lang="en-AU" b="0" kern="0">
                <a:ea typeface="Times New Roman" panose="02020603050405020304" pitchFamily="18" charset="0"/>
              </a:rPr>
              <a:t> says /ī/ in </a:t>
            </a:r>
            <a:r>
              <a:rPr lang="en-AU" b="1" kern="0">
                <a:ea typeface="Times New Roman" panose="02020603050405020304" pitchFamily="18" charset="0"/>
              </a:rPr>
              <a:t>height</a:t>
            </a:r>
            <a:r>
              <a:rPr lang="en-AU" b="0" kern="0">
                <a:ea typeface="Times New Roman" panose="02020603050405020304" pitchFamily="18" charset="0"/>
              </a:rPr>
              <a:t>.</a:t>
            </a:r>
            <a:endParaRPr lang="en-AU" sz="1200" i="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a:effectLst/>
                <a:latin typeface="+mn-lt"/>
                <a:ea typeface="Times New Roman" panose="02020603050405020304" pitchFamily="18" charset="0"/>
              </a:rPr>
              <a:t>Spell the word orally.</a:t>
            </a:r>
          </a:p>
          <a:p>
            <a:pPr marL="172800" lvl="0" indent="-172800">
              <a:lnSpc>
                <a:spcPct val="106000"/>
              </a:lnSpc>
              <a:spcAft>
                <a:spcPts val="800"/>
              </a:spcAft>
              <a:buFont typeface="+mj-lt"/>
              <a:buAutoNum type="arabicPeriod"/>
            </a:pPr>
            <a:r>
              <a:rPr lang="en-AU" sz="1200" b="0" i="0" kern="0">
                <a:effectLst/>
                <a:latin typeface="+mn-lt"/>
                <a:ea typeface="Times New Roman" panose="02020603050405020304" pitchFamily="18" charset="0"/>
              </a:rPr>
              <a:t>Repeat once more. </a:t>
            </a: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s-t-r-</a:t>
            </a:r>
            <a:r>
              <a:rPr lang="en-US" sz="1200" b="1" kern="1200" err="1">
                <a:solidFill>
                  <a:schemeClr val="tx1"/>
                </a:solidFill>
                <a:latin typeface="+mn-lt"/>
                <a:ea typeface="+mn-ea"/>
                <a:cs typeface="+mn-cs"/>
              </a:rPr>
              <a:t>aigh</a:t>
            </a:r>
            <a:r>
              <a:rPr lang="en-US" sz="1200" b="1" kern="1200">
                <a:solidFill>
                  <a:schemeClr val="tx1"/>
                </a:solidFill>
                <a:latin typeface="+mn-lt"/>
                <a:ea typeface="+mn-ea"/>
                <a:cs typeface="+mn-cs"/>
              </a:rPr>
              <a:t>-t </a:t>
            </a:r>
            <a:r>
              <a:rPr lang="en-US" sz="1200" b="0" kern="1200">
                <a:solidFill>
                  <a:schemeClr val="tx1"/>
                </a:solidFill>
                <a:latin typeface="+mn-lt"/>
                <a:ea typeface="+mn-ea"/>
                <a:cs typeface="+mn-cs"/>
              </a:rPr>
              <a:t>spells</a:t>
            </a:r>
            <a:r>
              <a:rPr lang="en-US" sz="1200" b="1" kern="1200">
                <a:solidFill>
                  <a:schemeClr val="tx1"/>
                </a:solidFill>
                <a:latin typeface="+mn-lt"/>
                <a:ea typeface="+mn-ea"/>
                <a:cs typeface="+mn-cs"/>
              </a:rPr>
              <a:t> straight</a:t>
            </a:r>
            <a:endParaRPr lang="en-AU" sz="1200" b="1"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 in particular the words with </a:t>
            </a:r>
            <a:r>
              <a:rPr lang="en-US" sz="1200" b="1" err="1">
                <a:effectLst/>
                <a:latin typeface="+mn-lt"/>
                <a:ea typeface="Aptos" panose="020B0004020202020204" pitchFamily="34" charset="0"/>
                <a:cs typeface="Times New Roman" panose="02020603050405020304" pitchFamily="18" charset="0"/>
              </a:rPr>
              <a:t>eigh</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note that </a:t>
            </a:r>
            <a:r>
              <a:rPr lang="en-US" sz="1200" b="1" kern="1200">
                <a:solidFill>
                  <a:schemeClr val="tx1"/>
                </a:solidFill>
                <a:latin typeface="+mn-lt"/>
                <a:ea typeface="+mn-ea"/>
                <a:cs typeface="+mn-cs"/>
              </a:rPr>
              <a:t>h-</a:t>
            </a:r>
            <a:r>
              <a:rPr lang="en-US" sz="1200" b="1" kern="1200" err="1">
                <a:solidFill>
                  <a:schemeClr val="tx1"/>
                </a:solidFill>
                <a:latin typeface="+mn-lt"/>
                <a:ea typeface="+mn-ea"/>
                <a:cs typeface="+mn-cs"/>
              </a:rPr>
              <a:t>eigh</a:t>
            </a:r>
            <a:r>
              <a:rPr lang="en-US" sz="1200" b="1" kern="1200">
                <a:solidFill>
                  <a:schemeClr val="tx1"/>
                </a:solidFill>
                <a:latin typeface="+mn-lt"/>
                <a:ea typeface="+mn-ea"/>
                <a:cs typeface="+mn-cs"/>
              </a:rPr>
              <a:t>-t </a:t>
            </a:r>
            <a:r>
              <a:rPr lang="en-US" sz="1200" b="0" kern="1200">
                <a:solidFill>
                  <a:schemeClr val="tx1"/>
                </a:solidFill>
                <a:latin typeface="+mn-lt"/>
                <a:ea typeface="+mn-ea"/>
                <a:cs typeface="+mn-cs"/>
              </a:rPr>
              <a:t>spells</a:t>
            </a:r>
            <a:r>
              <a:rPr lang="en-US" sz="1200" b="1" kern="1200">
                <a:solidFill>
                  <a:schemeClr val="tx1"/>
                </a:solidFill>
                <a:latin typeface="+mn-lt"/>
                <a:ea typeface="+mn-ea"/>
                <a:cs typeface="+mn-cs"/>
              </a:rPr>
              <a:t> height</a:t>
            </a:r>
            <a:endParaRPr lang="en-AU" sz="1200" b="1" kern="1200">
              <a:solidFill>
                <a:schemeClr val="tx1"/>
              </a:solidFill>
              <a:latin typeface="+mn-lt"/>
              <a:ea typeface="+mn-ea"/>
              <a:cs typeface="+mn-cs"/>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eigh</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Sentence dictation</a:t>
            </a:r>
            <a:r>
              <a:rPr lang="en-US" b="0">
                <a:latin typeface="+mn-lt"/>
              </a:rPr>
              <a:t>:</a:t>
            </a:r>
            <a:r>
              <a:rPr lang="en-US" b="1">
                <a:latin typeface="+mn-lt"/>
              </a:rPr>
              <a:t> </a:t>
            </a:r>
            <a:r>
              <a:rPr lang="en-AU" sz="1200" b="1" kern="100">
                <a:effectLst/>
                <a:latin typeface="Aptos" panose="020B0004020202020204" pitchFamily="34" charset="0"/>
                <a:ea typeface="Aptos" panose="020B0004020202020204" pitchFamily="34" charset="0"/>
                <a:cs typeface="Times New Roman" panose="02020603050405020304" pitchFamily="18" charset="0"/>
              </a:rPr>
              <a:t>The freight gets weighed and is then put in straight lines on the ship.</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AU" sz="1200" b="1" kern="100">
              <a:effectLst/>
              <a:latin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a:latin typeface="+mn-lt"/>
              </a:rPr>
              <a:t>re-reading the sentence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mini-whiteboard or on paper.</a:t>
            </a:r>
          </a:p>
          <a:p>
            <a:endParaRPr lang="en-US" sz="1200">
              <a:latin typeface="+mn-lt"/>
            </a:endParaRPr>
          </a:p>
          <a:p>
            <a:pPr>
              <a:lnSpc>
                <a:spcPct val="115000"/>
              </a:lnSpc>
              <a:spcAft>
                <a:spcPts val="800"/>
              </a:spcAft>
            </a:pPr>
            <a:r>
              <a:rPr lang="en-US" sz="1200">
                <a:latin typeface="+mn-lt"/>
              </a:rPr>
              <a:t>Sentence dictation: </a:t>
            </a:r>
            <a:r>
              <a:rPr lang="en-US" sz="1800" b="1" kern="100">
                <a:effectLst/>
                <a:latin typeface="Aptos" panose="020B0004020202020204" pitchFamily="34" charset="0"/>
                <a:ea typeface="Aptos" panose="020B0004020202020204" pitchFamily="34" charset="0"/>
                <a:cs typeface="Times New Roman" panose="02020603050405020304" pitchFamily="18" charset="0"/>
              </a:rPr>
              <a:t>When my sister turned eight we had a party with the </a:t>
            </a:r>
            <a:r>
              <a:rPr lang="en-US" sz="1800" b="1" kern="100" err="1">
                <a:effectLst/>
                <a:latin typeface="Aptos" panose="020B0004020202020204" pitchFamily="34" charset="0"/>
                <a:ea typeface="Aptos" panose="020B0004020202020204" pitchFamily="34" charset="0"/>
                <a:cs typeface="Times New Roman" panose="02020603050405020304" pitchFamily="18" charset="0"/>
              </a:rPr>
              <a:t>neighbours</a:t>
            </a:r>
            <a:r>
              <a:rPr lang="en-US" sz="1800" b="1" kern="100">
                <a:effectLst/>
                <a:latin typeface="Aptos" panose="020B0004020202020204" pitchFamily="34" charset="0"/>
                <a:ea typeface="Aptos" panose="020B0004020202020204" pitchFamily="34" charset="0"/>
                <a:cs typeface="Times New Roman" panose="02020603050405020304" pitchFamily="18" charset="0"/>
              </a:rPr>
              <a:t> and then I went straight to bed.</a:t>
            </a:r>
          </a:p>
          <a:p>
            <a:pPr>
              <a:lnSpc>
                <a:spcPct val="115000"/>
              </a:lnSpc>
              <a:spcAft>
                <a:spcPts val="800"/>
              </a:spcAft>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eighteen</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freight</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sleigh</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neigh</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weigh</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eighty</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a:solidFill>
                  <a:srgbClr val="404040"/>
                </a:solidFill>
                <a:effectLst/>
                <a:latin typeface="+mn-lt"/>
                <a:ea typeface="Calibri" panose="020F0502020204030204" pitchFamily="34" charset="0"/>
                <a:cs typeface="Times New Roman" panose="02020603050405020304" pitchFamily="18" charset="0"/>
              </a:rPr>
              <a:t>The ship went slow and straight as the eighty boxes of freight weighed a lot.</a:t>
            </a:r>
            <a:r>
              <a:rPr lang="en-US" sz="1200" b="1" kern="100">
                <a:effectLst/>
                <a:latin typeface="+mn-lt"/>
                <a:ea typeface="Aptos" panose="020B0004020202020204" pitchFamily="34" charset="0"/>
                <a:cs typeface="Times New Roman" panose="02020603050405020304" pitchFamily="18" charset="0"/>
              </a:rPr>
              <a:t> </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ph</a:t>
            </a:r>
            <a:r>
              <a:rPr lang="en-AU" sz="1200" b="0" kern="1200" dirty="0">
                <a:effectLst/>
                <a:latin typeface="+mn-lt"/>
              </a:rPr>
              <a:t> says /f/ (as in </a:t>
            </a:r>
            <a:r>
              <a:rPr lang="en-AU" sz="1200" b="1" kern="1200" dirty="0">
                <a:effectLst/>
                <a:latin typeface="+mn-lt"/>
              </a:rPr>
              <a:t>phone</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kn</a:t>
            </a:r>
            <a:r>
              <a:rPr lang="en-AU" sz="1200" b="0" kern="1200" dirty="0">
                <a:effectLst/>
                <a:latin typeface="+mn-lt"/>
              </a:rPr>
              <a:t> says /n/ (as in </a:t>
            </a:r>
            <a:r>
              <a:rPr lang="en-AU" sz="1200" b="1" kern="1200" dirty="0">
                <a:effectLst/>
                <a:latin typeface="+mn-lt"/>
              </a:rPr>
              <a:t>knife</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oe</a:t>
            </a:r>
            <a:r>
              <a:rPr lang="en-AU" sz="1200" b="0" kern="1200" dirty="0">
                <a:effectLst/>
                <a:latin typeface="+mn-lt"/>
              </a:rPr>
              <a:t> says /ō/ (as in </a:t>
            </a:r>
            <a:r>
              <a:rPr lang="en-AU" sz="1200" b="1" kern="1200" dirty="0">
                <a:effectLst/>
                <a:latin typeface="+mn-lt"/>
              </a:rPr>
              <a:t>toe</a:t>
            </a:r>
            <a:r>
              <a:rPr lang="en-AU" sz="1200" b="0" kern="120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/f/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phone</a:t>
            </a:r>
            <a:endParaRPr lang="en-AU" sz="1200" b="0" u="none" kern="10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/n/ and in</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 knee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/ō/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toe</a:t>
            </a:r>
            <a:r>
              <a:rPr lang="en-AU" sz="1200" b="0" u="none" kern="100">
                <a:effectLst/>
                <a:latin typeface="Aptos" panose="020B0004020202020204" pitchFamily="34" charset="0"/>
                <a:ea typeface="Aptos" panose="020B0004020202020204" pitchFamily="34" charset="0"/>
                <a:cs typeface="Times New Roman" panose="02020603050405020304" pitchFamily="18" charset="0"/>
              </a:rPr>
              <a:t>.</a:t>
            </a:r>
            <a:endParaRPr lang="en-US" sz="1200" b="1" u="none">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one-syllable words </a:t>
            </a:r>
            <a:r>
              <a:rPr lang="en-US" b="0">
                <a:latin typeface="+mn-lt"/>
              </a:rPr>
              <a:t>by</a:t>
            </a:r>
            <a:r>
              <a:rPr lang="en-US" b="1">
                <a:latin typeface="+mn-lt"/>
              </a:rPr>
              <a:t> </a:t>
            </a:r>
            <a:r>
              <a:rPr lang="en-US">
                <a:latin typeface="+mn-lt"/>
              </a:rPr>
              <a:t>saying each letter–sound correspondence then blending the sounds to read the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multisyllabic </a:t>
            </a:r>
            <a:r>
              <a:rPr lang="en-US" b="0">
                <a:latin typeface="+mn-lt"/>
              </a:rPr>
              <a:t>or</a:t>
            </a:r>
            <a:r>
              <a:rPr lang="en-US" b="1">
                <a:latin typeface="+mn-lt"/>
              </a:rPr>
              <a:t> compound words </a:t>
            </a:r>
            <a:r>
              <a:rPr lang="en-US" b="0">
                <a:latin typeface="+mn-lt"/>
              </a:rPr>
              <a:t>by </a:t>
            </a:r>
            <a:r>
              <a:rPr lang="en-US">
                <a:latin typeface="+mn-lt"/>
              </a:rPr>
              <a:t>reading each syllable or base word before reading the whole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words with a suffix </a:t>
            </a:r>
            <a:r>
              <a:rPr lang="en-US" b="0">
                <a:latin typeface="+mn-lt"/>
              </a:rPr>
              <a:t>by</a:t>
            </a:r>
            <a:r>
              <a:rPr lang="en-US" b="1">
                <a:latin typeface="+mn-lt"/>
              </a:rPr>
              <a:t> </a:t>
            </a:r>
            <a:r>
              <a:rPr lang="en-US" b="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oboe</a:t>
            </a:r>
            <a:r>
              <a:rPr lang="en-US" b="0"/>
              <a:t>,</a:t>
            </a:r>
            <a:r>
              <a:rPr lang="en-US" b="1"/>
              <a:t> chimney</a:t>
            </a:r>
            <a:r>
              <a:rPr lang="en-US" b="0"/>
              <a:t>,</a:t>
            </a:r>
            <a:r>
              <a:rPr lang="en-US" b="1"/>
              <a:t> piece</a:t>
            </a:r>
            <a:r>
              <a:rPr lang="en-US" b="0"/>
              <a:t>,</a:t>
            </a:r>
            <a:r>
              <a:rPr lang="en-US" b="1"/>
              <a:t> dolphin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kern="120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multisyllabic </a:t>
            </a:r>
            <a:r>
              <a:rPr lang="en-US" sz="1200" kern="1200">
                <a:solidFill>
                  <a:schemeClr val="tx1"/>
                </a:solidFill>
                <a:effectLst/>
                <a:latin typeface="+mn-lt"/>
                <a:ea typeface="+mn-ea"/>
                <a:cs typeface="+mn-cs"/>
              </a:rPr>
              <a:t>or</a:t>
            </a:r>
            <a:r>
              <a:rPr lang="en-US" sz="1200" b="1" kern="1200">
                <a:solidFill>
                  <a:schemeClr val="tx1"/>
                </a:solidFill>
                <a:effectLst/>
                <a:latin typeface="+mn-lt"/>
                <a:ea typeface="+mn-ea"/>
                <a:cs typeface="+mn-cs"/>
              </a:rPr>
              <a:t> compound words </a:t>
            </a:r>
            <a:r>
              <a:rPr lang="en-US" sz="1200" kern="1200">
                <a:solidFill>
                  <a:schemeClr val="tx1"/>
                </a:solidFill>
                <a:effectLst/>
                <a:latin typeface="+mn-lt"/>
                <a:ea typeface="+mn-ea"/>
                <a:cs typeface="+mn-cs"/>
              </a:rPr>
              <a:t>by spelling each syllable or base word to spell the word as a whole.</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words with a prefix or suffix </a:t>
            </a:r>
            <a:r>
              <a:rPr lang="en-US" sz="1200" kern="1200">
                <a:solidFill>
                  <a:schemeClr val="tx1"/>
                </a:solidFill>
                <a:effectLst/>
                <a:latin typeface="+mn-lt"/>
                <a:ea typeface="+mn-ea"/>
                <a:cs typeface="+mn-cs"/>
              </a:rPr>
              <a:t>by</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spelling each morpheme (prefix, suffix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-er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b="0">
              <a:latin typeface="+mn-lt"/>
              <a:cs typeface="Calibri" panose="020F0502020204030204"/>
            </a:endParaRPr>
          </a:p>
          <a:p>
            <a:pPr>
              <a:spcBef>
                <a:spcPts val="100"/>
              </a:spcBef>
              <a:spcAft>
                <a:spcPts val="400"/>
              </a:spcAft>
              <a:defRPr/>
            </a:pPr>
            <a:r>
              <a:rPr lang="en-AU" b="0">
                <a:latin typeface="+mn-lt"/>
                <a:cs typeface="Calibri" panose="020F0502020204030204"/>
              </a:rPr>
              <a:t>First focus on the</a:t>
            </a:r>
            <a:r>
              <a:rPr lang="en-AU" b="1">
                <a:latin typeface="+mn-lt"/>
                <a:cs typeface="Calibri" panose="020F0502020204030204"/>
              </a:rPr>
              <a:t> noun -er </a:t>
            </a:r>
            <a:r>
              <a:rPr lang="en-AU" b="0">
                <a:latin typeface="+mn-lt"/>
                <a:cs typeface="Calibri" panose="020F0502020204030204"/>
              </a:rPr>
              <a:t>suffix.</a:t>
            </a:r>
          </a:p>
          <a:p>
            <a:pPr>
              <a:spcBef>
                <a:spcPts val="100"/>
              </a:spcBef>
              <a:spcAft>
                <a:spcPts val="400"/>
              </a:spcAft>
              <a:defRPr/>
            </a:pPr>
            <a:endParaRPr lang="en-AU" b="1">
              <a:latin typeface="+mn-lt"/>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 verb?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ea typeface="Aptos" panose="020B0004020202020204" pitchFamily="34" charset="0"/>
                <a:cs typeface="Times New Roman" panose="02020603050405020304" pitchFamily="18" charset="0"/>
              </a:rPr>
              <a:t>A person or a thing that does something</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a:endParaRP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defRPr/>
            </a:pPr>
            <a:r>
              <a:rPr lang="en-AU" b="0" i="0">
                <a:latin typeface="+mn-lt"/>
              </a:rPr>
              <a:t>Next, focus on the </a:t>
            </a:r>
            <a:r>
              <a:rPr lang="en-AU" b="1" i="0">
                <a:latin typeface="+mn-lt"/>
              </a:rPr>
              <a:t>comparative -er </a:t>
            </a:r>
            <a:r>
              <a:rPr lang="en-AU" b="0" i="0">
                <a:latin typeface="+mn-lt"/>
              </a:rPr>
              <a:t>suffix.</a:t>
            </a:r>
          </a:p>
          <a:p>
            <a:pPr marL="0" indent="0">
              <a:spcBef>
                <a:spcPts val="100"/>
              </a:spcBef>
              <a:spcAft>
                <a:spcPts val="400"/>
              </a:spcAft>
              <a:buFont typeface="Arial"/>
              <a:buNone/>
              <a:defRPr/>
            </a:pPr>
            <a:endParaRPr lang="en-AU" b="1" i="1">
              <a:latin typeface="+mn-lt"/>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an adjective?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cs typeface="Times New Roman" panose="02020603050405020304" pitchFamily="18" charset="0"/>
              </a:rPr>
              <a:t>C</a:t>
            </a:r>
            <a:r>
              <a:rPr lang="en-AU" sz="1200" i="1" kern="100">
                <a:effectLst/>
                <a:latin typeface="+mn-lt"/>
                <a:ea typeface="Aptos" panose="020B0004020202020204" pitchFamily="34" charset="0"/>
                <a:cs typeface="Times New Roman" panose="02020603050405020304" pitchFamily="18" charset="0"/>
              </a:rPr>
              <a:t>ompared to something else. </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bright</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Brighter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Bright compared to something else. </a:t>
            </a:r>
          </a:p>
          <a:p>
            <a:pPr>
              <a:spcBef>
                <a:spcPts val="100"/>
              </a:spcBef>
              <a:spcAft>
                <a:spcPts val="400"/>
              </a:spcAft>
              <a:defRPr/>
            </a:pPr>
            <a:r>
              <a:rPr lang="en-AU">
                <a:cs typeface="Calibri" panose="020F0502020204030204"/>
              </a:rPr>
              <a:t> </a:t>
            </a:r>
          </a:p>
          <a:p>
            <a:pPr>
              <a:spcBef>
                <a:spcPts val="100"/>
              </a:spcBef>
              <a:spcAft>
                <a:spcPts val="400"/>
              </a:spcAft>
              <a:defRPr/>
            </a:pPr>
            <a:endParaRPr lang="en-AU">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wild</a:t>
            </a:r>
            <a:r>
              <a:rPr lang="en-US" sz="1200" b="0">
                <a:latin typeface="+mn-lt"/>
              </a:rPr>
              <a:t>,</a:t>
            </a:r>
            <a:r>
              <a:rPr lang="en-US" sz="1200" b="1">
                <a:latin typeface="+mn-lt"/>
              </a:rPr>
              <a:t> wilder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‘compared to something else’.</a:t>
            </a: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Word%20Templates/Links/phase2-lozenge.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3">
            <a:extLst>
              <a:ext uri="{FF2B5EF4-FFF2-40B4-BE49-F238E27FC236}">
                <a16:creationId xmlns:a16="http://schemas.microsoft.com/office/drawing/2014/main" id="{84554976-782E-0043-EF73-D643D090D63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6787268B-606A-652F-B42F-32F8913BD9F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3">
            <a:extLst>
              <a:ext uri="{FF2B5EF4-FFF2-40B4-BE49-F238E27FC236}">
                <a16:creationId xmlns:a16="http://schemas.microsoft.com/office/drawing/2014/main" id="{3A462FFD-C4BE-E8FF-D683-F7BECFFC3F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8F550587-DF85-B56F-5121-F7012A77F06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3" name="Rectangle: Rounded Corners 3">
            <a:extLst>
              <a:ext uri="{FF2B5EF4-FFF2-40B4-BE49-F238E27FC236}">
                <a16:creationId xmlns:a16="http://schemas.microsoft.com/office/drawing/2014/main" id="{208CEA90-26EF-1761-E4EA-FBC5796474F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95937EFA-E1B8-CCE8-4FAA-57BBAE9FACF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Rounded Corners 3">
            <a:extLst>
              <a:ext uri="{FF2B5EF4-FFF2-40B4-BE49-F238E27FC236}">
                <a16:creationId xmlns:a16="http://schemas.microsoft.com/office/drawing/2014/main" id="{EDABA875-1987-8C3F-3D94-6CD31335250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E3296E4-2DD1-AAEC-78AD-8C6653D665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3">
            <a:extLst>
              <a:ext uri="{FF2B5EF4-FFF2-40B4-BE49-F238E27FC236}">
                <a16:creationId xmlns:a16="http://schemas.microsoft.com/office/drawing/2014/main" id="{4699C297-2D29-B588-8C9B-7A57EC24A18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BDA48F9-CDB8-B684-2314-A871BE5AF347}"/>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Rounded Corners 3">
            <a:extLst>
              <a:ext uri="{FF2B5EF4-FFF2-40B4-BE49-F238E27FC236}">
                <a16:creationId xmlns:a16="http://schemas.microsoft.com/office/drawing/2014/main" id="{28A60320-14D8-EA96-55ED-B6907517106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A30EF4C7-2A0D-68EC-3827-850B89A8B7D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3">
            <a:extLst>
              <a:ext uri="{FF2B5EF4-FFF2-40B4-BE49-F238E27FC236}">
                <a16:creationId xmlns:a16="http://schemas.microsoft.com/office/drawing/2014/main" id="{FE6B1CE6-FB5B-121B-44FD-D372B070499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8BBA627-0073-9FF9-476F-AB6EA2D3E06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3">
            <a:extLst>
              <a:ext uri="{FF2B5EF4-FFF2-40B4-BE49-F238E27FC236}">
                <a16:creationId xmlns:a16="http://schemas.microsoft.com/office/drawing/2014/main" id="{86FFF441-DF9C-B36D-E2C0-F0ED9C8B7C8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62B9AC7-8EB1-09F3-AAD9-506416DB62D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58CD955A-92C5-A419-255D-0353DEDC16B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9BCE2-D27D-B12B-2DC6-852DE6E7788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https://www.literacyhub.edu.au/plan-teach-and-assess/lesson-packs/</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13" name="Title 1">
            <a:extLst>
              <a:ext uri="{FF2B5EF4-FFF2-40B4-BE49-F238E27FC236}">
                <a16:creationId xmlns:a16="http://schemas.microsoft.com/office/drawing/2014/main" id="{9166B98A-B349-D51A-BEAE-CEC47CAB2A9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4</a:t>
            </a:r>
          </a:p>
        </p:txBody>
      </p:sp>
      <p:sp>
        <p:nvSpPr>
          <p:cNvPr id="14" name="Title 1">
            <a:extLst>
              <a:ext uri="{FF2B5EF4-FFF2-40B4-BE49-F238E27FC236}">
                <a16:creationId xmlns:a16="http://schemas.microsoft.com/office/drawing/2014/main" id="{489AE6E8-A831-2956-C922-217492EF4B2B}"/>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18</a:t>
            </a:r>
          </a:p>
        </p:txBody>
      </p:sp>
      <p:sp>
        <p:nvSpPr>
          <p:cNvPr id="2" name="Rectangle 1">
            <a:extLst>
              <a:ext uri="{FF2B5EF4-FFF2-40B4-BE49-F238E27FC236}">
                <a16:creationId xmlns:a16="http://schemas.microsoft.com/office/drawing/2014/main" id="{6ADA619C-9685-55B8-C26C-C6435903CA4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Rectangle: Rounded Corners 3">
            <a:extLst>
              <a:ext uri="{FF2B5EF4-FFF2-40B4-BE49-F238E27FC236}">
                <a16:creationId xmlns:a16="http://schemas.microsoft.com/office/drawing/2014/main" id="{8AA6BCA4-3E89-E2DE-806A-7F8DBF29F4C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BA2FA58A-7C35-9F42-7265-0C3FAF64C69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Rounded Corners 3">
            <a:extLst>
              <a:ext uri="{FF2B5EF4-FFF2-40B4-BE49-F238E27FC236}">
                <a16:creationId xmlns:a16="http://schemas.microsoft.com/office/drawing/2014/main" id="{E985113A-05BB-F252-30BB-0C4D0102F3A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1589B80E-4B27-83DD-EE84-48E31C5840C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Rounded Corners 3">
            <a:extLst>
              <a:ext uri="{FF2B5EF4-FFF2-40B4-BE49-F238E27FC236}">
                <a16:creationId xmlns:a16="http://schemas.microsoft.com/office/drawing/2014/main" id="{516CDFD8-0FD1-6B09-7CC8-2C949A3B668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57B4DCCC-5231-3FA4-3DB3-4638EDA9DB7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3" name="Rectangle: Rounded Corners 3">
            <a:extLst>
              <a:ext uri="{FF2B5EF4-FFF2-40B4-BE49-F238E27FC236}">
                <a16:creationId xmlns:a16="http://schemas.microsoft.com/office/drawing/2014/main" id="{80D4C838-E16D-8EA8-F318-E04F6A376E7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8621015-A04A-BA93-CC19-D34DA1B6C66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3">
            <a:extLst>
              <a:ext uri="{FF2B5EF4-FFF2-40B4-BE49-F238E27FC236}">
                <a16:creationId xmlns:a16="http://schemas.microsoft.com/office/drawing/2014/main" id="{29B27ABE-8584-F12A-84A4-DC5DFA58CF3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2E30B8-7676-2F14-F1FB-3AFDD01D62FF}"/>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7166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3" name="Rectangle: Rounded Corners 3">
            <a:extLst>
              <a:ext uri="{FF2B5EF4-FFF2-40B4-BE49-F238E27FC236}">
                <a16:creationId xmlns:a16="http://schemas.microsoft.com/office/drawing/2014/main" id="{0437ACAE-B173-57BA-C64F-915E56DB59F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28A6EB06-AFFB-BCB4-B4AF-C82BC1F1DDA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258510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Rounded Corners 3">
            <a:extLst>
              <a:ext uri="{FF2B5EF4-FFF2-40B4-BE49-F238E27FC236}">
                <a16:creationId xmlns:a16="http://schemas.microsoft.com/office/drawing/2014/main" id="{C027AE06-57B7-EFD4-B952-6222AF5238A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CCB8A1B7-457B-83AD-0E02-5AAED014660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04140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Rounded Corners 3">
            <a:extLst>
              <a:ext uri="{FF2B5EF4-FFF2-40B4-BE49-F238E27FC236}">
                <a16:creationId xmlns:a16="http://schemas.microsoft.com/office/drawing/2014/main" id="{1A8995AC-313D-9294-6170-03AECC0FC2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B09F4026-4441-D641-5513-E5795B04658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737353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 do _suf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3" name="Rectangle: Rounded Corners 3">
            <a:extLst>
              <a:ext uri="{FF2B5EF4-FFF2-40B4-BE49-F238E27FC236}">
                <a16:creationId xmlns:a16="http://schemas.microsoft.com/office/drawing/2014/main" id="{D46C9278-2EC6-161A-D58B-56DB010A66F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B760E3AC-42C8-F179-68A8-3F97FEC47D7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54611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Rounded Corners 3">
            <a:extLst>
              <a:ext uri="{FF2B5EF4-FFF2-40B4-BE49-F238E27FC236}">
                <a16:creationId xmlns:a16="http://schemas.microsoft.com/office/drawing/2014/main" id="{E6A4DEC2-22C5-2993-4585-F5DA1508377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0CC3ECE-ADAC-661D-68AA-46747EA878B1}"/>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946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7C8E4DB5-A0B1-B2E6-B0C8-2773EF2F905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0D63EA89-EA9D-5A9B-7BB4-FA84CF7B4D6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017D3490-EE4C-F73C-A8E2-683895C5F13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5FAD9B1B-F5FC-2FFE-DA95-10AE12565D5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0C790DFB-874B-EF7B-B1C0-A6A5B459B57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73072D7D-AED2-91FF-5C3B-0DE0E58E709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6CA838C1-6776-F76A-FED3-A9282FF047E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F768B539-7381-DFA9-061C-D9CE559ECD87}"/>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Rounded Corners 3">
            <a:extLst>
              <a:ext uri="{FF2B5EF4-FFF2-40B4-BE49-F238E27FC236}">
                <a16:creationId xmlns:a16="http://schemas.microsoft.com/office/drawing/2014/main" id="{1783AA4E-1E30-6997-93C1-05138449177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70435511-1602-990F-B4CA-537C9D79C11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A6362E9E-D78F-2660-44F8-22866C76619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8DA2E99E-5081-F23D-76F1-229B7E76038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913D9500-5CC5-D0BA-8152-47F2259EFC7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7CE0B1C-C419-C26C-5798-B1C725CD9E67}"/>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17/12/2025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9"/>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3" r:id="rId23"/>
    <p:sldLayoutId id="2147483724" r:id="rId24"/>
    <p:sldLayoutId id="2147483725" r:id="rId25"/>
    <p:sldLayoutId id="2147483726" r:id="rId26"/>
    <p:sldLayoutId id="2147483727"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0.xml"/><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34.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5.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tags" Target="../tags/tag9.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6.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4.svg"/><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3.xml"/><Relationship Id="rId5" Type="http://schemas.openxmlformats.org/officeDocument/2006/relationships/image" Target="../media/image34.sv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38.xml"/><Relationship Id="rId7" Type="http://schemas.openxmlformats.org/officeDocument/2006/relationships/image" Target="../media/image7.svg"/><Relationship Id="rId2" Type="http://schemas.openxmlformats.org/officeDocument/2006/relationships/slideLayout" Target="../slideLayouts/slideLayout14.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46.png"/><Relationship Id="rId5" Type="http://schemas.openxmlformats.org/officeDocument/2006/relationships/image" Target="../media/image5.svg"/><Relationship Id="rId10" Type="http://schemas.openxmlformats.org/officeDocument/2006/relationships/image" Target="../media/image43.png"/><Relationship Id="rId4" Type="http://schemas.openxmlformats.org/officeDocument/2006/relationships/image" Target="../media/image4.png"/><Relationship Id="rId9" Type="http://schemas.openxmlformats.org/officeDocument/2006/relationships/image" Target="../media/image48.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6.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18, lesson 4. </a:t>
            </a:r>
            <a:r>
              <a:rPr lang="en-US" sz="800" b="1" dirty="0" err="1">
                <a:solidFill>
                  <a:schemeClr val="bg2"/>
                </a:solidFill>
              </a:rPr>
              <a:t>eigh</a:t>
            </a:r>
            <a:r>
              <a:rPr lang="en-US" sz="800" b="1" dirty="0">
                <a:solidFill>
                  <a:schemeClr val="bg2"/>
                </a:solidFill>
              </a:rPr>
              <a:t> says /</a:t>
            </a:r>
            <a:r>
              <a:rPr lang="en-US" sz="800" b="1" dirty="0">
                <a:solidFill>
                  <a:schemeClr val="bg2"/>
                </a:solidFill>
                <a:latin typeface="Aptos" panose="020B0004020202020204" pitchFamily="34" charset="0"/>
              </a:rPr>
              <a:t>ā</a:t>
            </a:r>
            <a:endParaRPr lang="en-US" sz="800" dirty="0">
              <a:solidFill>
                <a:schemeClr val="bg2"/>
              </a:solidFill>
            </a:endParaRPr>
          </a:p>
        </p:txBody>
      </p:sp>
      <p:sp>
        <p:nvSpPr>
          <p:cNvPr id="3" name="TextBox 2">
            <a:extLst>
              <a:ext uri="{FF2B5EF4-FFF2-40B4-BE49-F238E27FC236}">
                <a16:creationId xmlns:a16="http://schemas.microsoft.com/office/drawing/2014/main" id="{FEFACEE9-557B-239E-E0E8-5B93EDF6F698}"/>
              </a:ext>
            </a:extLst>
          </p:cNvPr>
          <p:cNvSpPr txBox="1"/>
          <p:nvPr/>
        </p:nvSpPr>
        <p:spPr>
          <a:xfrm>
            <a:off x="275571" y="2865728"/>
            <a:ext cx="5820428" cy="2246769"/>
          </a:xfrm>
          <a:prstGeom prst="rect">
            <a:avLst/>
          </a:prstGeom>
          <a:noFill/>
        </p:spPr>
        <p:txBody>
          <a:bodyPr wrap="square">
            <a:spAutoFit/>
          </a:bodyPr>
          <a:lstStyle/>
          <a:p>
            <a:pPr algn="ctr"/>
            <a:r>
              <a:rPr lang="en-GB" sz="3200" err="1"/>
              <a:t>ph</a:t>
            </a:r>
            <a:r>
              <a:rPr lang="en-GB" sz="3200"/>
              <a:t>   </a:t>
            </a:r>
            <a:r>
              <a:rPr lang="en-GB" sz="3200" err="1"/>
              <a:t>kn</a:t>
            </a:r>
            <a:r>
              <a:rPr lang="en-GB" sz="3200"/>
              <a:t>   </a:t>
            </a:r>
            <a:r>
              <a:rPr lang="en-GB" sz="3200" err="1"/>
              <a:t>ie</a:t>
            </a:r>
            <a:r>
              <a:rPr lang="en-GB" sz="3200"/>
              <a:t>*   </a:t>
            </a:r>
            <a:r>
              <a:rPr lang="en-GB" sz="3200" err="1"/>
              <a:t>ey</a:t>
            </a:r>
            <a:r>
              <a:rPr lang="en-GB" sz="3200"/>
              <a:t>*   </a:t>
            </a:r>
            <a:r>
              <a:rPr lang="en-GB" sz="3200" err="1"/>
              <a:t>oe</a:t>
            </a:r>
            <a:r>
              <a:rPr lang="en-GB" sz="3200"/>
              <a:t> </a:t>
            </a:r>
          </a:p>
          <a:p>
            <a:pPr algn="ctr"/>
            <a:r>
              <a:rPr lang="en-GB" sz="3200"/>
              <a:t>Suffix -er (comparative)  </a:t>
            </a:r>
          </a:p>
          <a:p>
            <a:pPr algn="ctr"/>
            <a:r>
              <a:rPr lang="en-GB" sz="3200"/>
              <a:t>only   people</a:t>
            </a:r>
          </a:p>
          <a:p>
            <a:pPr algn="ctr"/>
            <a:r>
              <a:rPr lang="en-GB" sz="1200"/>
              <a:t>*denotes two sounds</a:t>
            </a:r>
          </a:p>
          <a:p>
            <a:pPr algn="ctr"/>
            <a:endParaRPr lang="en-GB" sz="3200"/>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err="1"/>
              <a:t>eigh</a:t>
            </a:r>
            <a:r>
              <a:rPr lang="en-AU" sz="4000" b="1"/>
              <a:t> says /</a:t>
            </a:r>
            <a:r>
              <a:rPr lang="en-AU" sz="4000" b="1">
                <a:latin typeface="Calibri" panose="020F0502020204030204" pitchFamily="34" charset="0"/>
                <a:ea typeface="Calibri" panose="020F0502020204030204" pitchFamily="34" charset="0"/>
                <a:cs typeface="Calibri" panose="020F0502020204030204" pitchFamily="34" charset="0"/>
              </a:rPr>
              <a:t>ā</a:t>
            </a:r>
            <a:r>
              <a:rPr lang="en-AU" sz="4000" b="1"/>
              <a:t>/   </a:t>
            </a:r>
          </a:p>
          <a:p>
            <a:pPr marL="0" indent="0" algn="ctr">
              <a:buNone/>
            </a:pPr>
            <a:r>
              <a:rPr lang="en-AU" sz="4000" b="1"/>
              <a:t>straight    height</a:t>
            </a:r>
            <a:endParaRPr lang="en-AU" sz="40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5526"/>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8" name="Picture 7" descr="thinner">
            <a:extLst>
              <a:ext uri="{FF2B5EF4-FFF2-40B4-BE49-F238E27FC236}">
                <a16:creationId xmlns:a16="http://schemas.microsoft.com/office/drawing/2014/main" id="{4D90F59D-25F5-6A96-E897-E5E59CE284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1269" y="2317373"/>
            <a:ext cx="2531831" cy="2790500"/>
          </a:xfrm>
          <a:prstGeom prst="rect">
            <a:avLst/>
          </a:prstGeom>
        </p:spPr>
      </p:pic>
      <p:pic>
        <p:nvPicPr>
          <p:cNvPr id="4" name="Picture 3" descr="slower">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42931" y="2570124"/>
            <a:ext cx="3343757" cy="2272920"/>
          </a:xfrm>
          <a:prstGeom prst="rect">
            <a:avLst/>
          </a:prstGeom>
        </p:spPr>
      </p:pic>
      <p:pic>
        <p:nvPicPr>
          <p:cNvPr id="6" name="Picture 5" descr="cuter">
            <a:extLst>
              <a:ext uri="{FF2B5EF4-FFF2-40B4-BE49-F238E27FC236}">
                <a16:creationId xmlns:a16="http://schemas.microsoft.com/office/drawing/2014/main" id="{001AAAB2-A788-1B50-3A4B-3AC150D3AA6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45410" y="2433415"/>
            <a:ext cx="3379621" cy="2219084"/>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11 Review You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119062" y="28288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people    only</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12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504777"/>
            <a:ext cx="11310572" cy="41088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800" dirty="0">
                <a:solidFill>
                  <a:srgbClr val="4557AD"/>
                </a:solidFill>
                <a:latin typeface="Tenorite" pitchFamily="2" charset="0"/>
                <a:ea typeface="Verdana" panose="020B0604030504040204" pitchFamily="34" charset="0"/>
                <a:cs typeface="Verdana" panose="020B0604030504040204" pitchFamily="34" charset="0"/>
              </a:rPr>
              <a:t>The only people who knew about the grey horse were the jockey and her older brother. It was a relief when they told Joe they knew about it. “Phew!” they said.</a:t>
            </a:r>
            <a:endParaRPr lang="en-AU" sz="5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14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eigh</a:t>
            </a:r>
            <a:endParaRPr lang="en-US" sz="3000"/>
          </a:p>
          <a:p>
            <a:pPr marL="342900" indent="-342900">
              <a:buFont typeface="Arial" panose="020B0604020202020204" pitchFamily="34" charset="0"/>
              <a:buChar char="•"/>
            </a:pPr>
            <a:r>
              <a:rPr lang="en-US" sz="3000"/>
              <a:t>read words with </a:t>
            </a:r>
            <a:r>
              <a:rPr lang="en-US" sz="3000" err="1"/>
              <a:t>eigh</a:t>
            </a:r>
            <a:endParaRPr lang="en-US" sz="3000"/>
          </a:p>
          <a:p>
            <a:pPr marL="342900" indent="-342900">
              <a:buFont typeface="Arial" panose="020B0604020202020204" pitchFamily="34" charset="0"/>
              <a:buChar char="•"/>
            </a:pPr>
            <a:r>
              <a:rPr lang="en-US" sz="3000"/>
              <a:t>write words with </a:t>
            </a:r>
            <a:r>
              <a:rPr lang="en-US" sz="3000" err="1"/>
              <a:t>eigh</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16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372835" y="2662637"/>
            <a:ext cx="3314700" cy="15327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0400" err="1">
                <a:solidFill>
                  <a:srgbClr val="4857A6"/>
                </a:solidFill>
                <a:latin typeface="Tenorite" pitchFamily="2" charset="0"/>
                <a:ea typeface="Verdana" panose="020B0604030504040204" pitchFamily="34" charset="0"/>
                <a:cs typeface="Verdana" panose="020B0604030504040204" pitchFamily="34" charset="0"/>
              </a:rPr>
              <a:t>eigh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2" name="Content Placeholder 3">
            <a:extLst>
              <a:ext uri="{FF2B5EF4-FFF2-40B4-BE49-F238E27FC236}">
                <a16:creationId xmlns:a16="http://schemas.microsoft.com/office/drawing/2014/main" id="{6FC785E4-4707-9A18-9F9C-F93F9AC84B55}"/>
              </a:ext>
            </a:extLst>
          </p:cNvPr>
          <p:cNvSpPr txBox="1">
            <a:spLocks/>
          </p:cNvSpPr>
          <p:nvPr/>
        </p:nvSpPr>
        <p:spPr>
          <a:xfrm>
            <a:off x="4126851" y="2662636"/>
            <a:ext cx="3314700" cy="15327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0400" err="1">
                <a:solidFill>
                  <a:srgbClr val="4857A6"/>
                </a:solidFill>
                <a:latin typeface="Tenorite" pitchFamily="2" charset="0"/>
                <a:ea typeface="Verdana" panose="020B0604030504040204" pitchFamily="34" charset="0"/>
                <a:cs typeface="Verdana" panose="020B0604030504040204" pitchFamily="34" charset="0"/>
              </a:rPr>
              <a:t>eigh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FADF3DE2-F6C6-2B3F-6D43-6B339C8FC218}"/>
              </a:ext>
            </a:extLst>
          </p:cNvPr>
          <p:cNvSpPr txBox="1">
            <a:spLocks/>
          </p:cNvSpPr>
          <p:nvPr/>
        </p:nvSpPr>
        <p:spPr>
          <a:xfrm>
            <a:off x="7880867" y="2662636"/>
            <a:ext cx="3314700" cy="15327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0400" err="1">
                <a:solidFill>
                  <a:srgbClr val="4857A6"/>
                </a:solidFill>
                <a:latin typeface="Tenorite" pitchFamily="2" charset="0"/>
                <a:ea typeface="Verdana" panose="020B0604030504040204" pitchFamily="34" charset="0"/>
                <a:cs typeface="Verdana" panose="020B0604030504040204" pitchFamily="34" charset="0"/>
              </a:rPr>
              <a:t>eigh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2" name="Content Placeholder 3">
            <a:extLst>
              <a:ext uri="{FF2B5EF4-FFF2-40B4-BE49-F238E27FC236}">
                <a16:creationId xmlns:a16="http://schemas.microsoft.com/office/drawing/2014/main" id="{6153C0A0-A5F0-EC39-ADBB-B620BBC67B3D}"/>
              </a:ext>
            </a:extLst>
          </p:cNvPr>
          <p:cNvSpPr txBox="1">
            <a:spLocks/>
          </p:cNvSpPr>
          <p:nvPr/>
        </p:nvSpPr>
        <p:spPr>
          <a:xfrm>
            <a:off x="372835" y="2662637"/>
            <a:ext cx="3314700" cy="15327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0400" err="1">
                <a:solidFill>
                  <a:srgbClr val="4857A6"/>
                </a:solidFill>
                <a:latin typeface="Tenorite" pitchFamily="2" charset="0"/>
                <a:ea typeface="Verdana" panose="020B0604030504040204" pitchFamily="34" charset="0"/>
                <a:cs typeface="Verdana" panose="020B0604030504040204" pitchFamily="34" charset="0"/>
              </a:rPr>
              <a:t>eigh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AA88015D-2B01-7E1C-FBE5-02BC79A633FF}"/>
              </a:ext>
            </a:extLst>
          </p:cNvPr>
          <p:cNvSpPr txBox="1">
            <a:spLocks/>
          </p:cNvSpPr>
          <p:nvPr/>
        </p:nvSpPr>
        <p:spPr>
          <a:xfrm>
            <a:off x="4126851" y="2662636"/>
            <a:ext cx="3314700" cy="15327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0400" err="1">
                <a:solidFill>
                  <a:srgbClr val="4857A6"/>
                </a:solidFill>
                <a:latin typeface="Tenorite" pitchFamily="2" charset="0"/>
                <a:ea typeface="Verdana" panose="020B0604030504040204" pitchFamily="34" charset="0"/>
                <a:cs typeface="Verdana" panose="020B0604030504040204" pitchFamily="34" charset="0"/>
              </a:rPr>
              <a:t>eigh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3776DBB2-E3B9-0683-2405-6B15CD710449}"/>
              </a:ext>
            </a:extLst>
          </p:cNvPr>
          <p:cNvSpPr txBox="1">
            <a:spLocks/>
          </p:cNvSpPr>
          <p:nvPr/>
        </p:nvSpPr>
        <p:spPr>
          <a:xfrm>
            <a:off x="7880867" y="2662636"/>
            <a:ext cx="3314700" cy="15327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0400" err="1">
                <a:solidFill>
                  <a:srgbClr val="4857A6"/>
                </a:solidFill>
                <a:latin typeface="Tenorite" pitchFamily="2" charset="0"/>
                <a:ea typeface="Verdana" panose="020B0604030504040204" pitchFamily="34" charset="0"/>
                <a:cs typeface="Verdana" panose="020B0604030504040204" pitchFamily="34" charset="0"/>
              </a:rPr>
              <a:t>eigh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18 I do</a:t>
            </a:r>
            <a:endParaRPr lang="en-AU"/>
          </a:p>
        </p:txBody>
      </p:sp>
      <p:sp>
        <p:nvSpPr>
          <p:cNvPr id="3" name="Content Placeholder 2">
            <a:extLst>
              <a:ext uri="{FF2B5EF4-FFF2-40B4-BE49-F238E27FC236}">
                <a16:creationId xmlns:a16="http://schemas.microsoft.com/office/drawing/2014/main" id="{E9538BB6-4427-042D-5946-90DF4B9CBCBD}"/>
              </a:ext>
            </a:extLst>
          </p:cNvPr>
          <p:cNvSpPr txBox="1">
            <a:spLocks/>
          </p:cNvSpPr>
          <p:nvPr/>
        </p:nvSpPr>
        <p:spPr>
          <a:xfrm>
            <a:off x="540854" y="2690336"/>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sleigh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8032B-E1D7-82F2-DC3C-8E50EEC6B6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1BAB69-6852-6210-DD90-872B14466549}"/>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sp>
        <p:nvSpPr>
          <p:cNvPr id="4" name="Content Placeholder 2">
            <a:extLst>
              <a:ext uri="{FF2B5EF4-FFF2-40B4-BE49-F238E27FC236}">
                <a16:creationId xmlns:a16="http://schemas.microsoft.com/office/drawing/2014/main" id="{82B4E744-CB5B-92DE-C91C-DF9165A6887C}"/>
              </a:ext>
            </a:extLst>
          </p:cNvPr>
          <p:cNvSpPr txBox="1">
            <a:spLocks/>
          </p:cNvSpPr>
          <p:nvPr/>
        </p:nvSpPr>
        <p:spPr>
          <a:xfrm>
            <a:off x="540854" y="282883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sleigh      </a:t>
            </a:r>
            <a:r>
              <a:rPr lang="en-US" sz="9600" err="1">
                <a:solidFill>
                  <a:srgbClr val="4557AD"/>
                </a:solidFill>
                <a:latin typeface="Tenorite"/>
                <a:ea typeface="Verdana"/>
                <a:cs typeface="Verdana" panose="020B0604030504040204" pitchFamily="34" charset="0"/>
              </a:rPr>
              <a:t>neighbour</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920775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 Review You do</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9600" err="1">
                <a:solidFill>
                  <a:srgbClr val="4557AD"/>
                </a:solidFill>
                <a:latin typeface="Tenorite" pitchFamily="2" charset="0"/>
                <a:cs typeface="Arial"/>
              </a:rPr>
              <a:t>ie</a:t>
            </a:r>
            <a:endParaRPr lang="en-AU" sz="9600">
              <a:solidFill>
                <a:srgbClr val="4557AD"/>
              </a:solidFill>
              <a:latin typeface="Tenorite" pitchFamily="2" charset="0"/>
              <a:cs typeface="Arial"/>
            </a:endParaRPr>
          </a:p>
        </p:txBody>
      </p:sp>
      <p:grpSp>
        <p:nvGrpSpPr>
          <p:cNvPr id="10" name="Group 9" descr="A thief sneakily putting pies into a bag with the words Pie thief underneath. The letters ie are underlined in the words pie and thief.">
            <a:extLst>
              <a:ext uri="{FF2B5EF4-FFF2-40B4-BE49-F238E27FC236}">
                <a16:creationId xmlns:a16="http://schemas.microsoft.com/office/drawing/2014/main" id="{33C95603-B5C1-18F9-6B2A-C40851B2B3FA}"/>
              </a:ext>
            </a:extLst>
          </p:cNvPr>
          <p:cNvGrpSpPr/>
          <p:nvPr/>
        </p:nvGrpSpPr>
        <p:grpSpPr>
          <a:xfrm>
            <a:off x="1591055" y="2094227"/>
            <a:ext cx="9009888" cy="4230509"/>
            <a:chOff x="1" y="1100460"/>
            <a:chExt cx="12191999" cy="5600998"/>
          </a:xfrm>
        </p:grpSpPr>
        <p:sp>
          <p:nvSpPr>
            <p:cNvPr id="12" name="Rounded Rectangle 2">
              <a:extLst>
                <a:ext uri="{FF2B5EF4-FFF2-40B4-BE49-F238E27FC236}">
                  <a16:creationId xmlns:a16="http://schemas.microsoft.com/office/drawing/2014/main" id="{98B8A62B-6AFB-3072-D7BD-1FE3F569067A}"/>
                </a:ext>
              </a:extLst>
            </p:cNvPr>
            <p:cNvSpPr/>
            <p:nvPr/>
          </p:nvSpPr>
          <p:spPr>
            <a:xfrm>
              <a:off x="1769408" y="1100460"/>
              <a:ext cx="9280107" cy="5600998"/>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5A346C5C-BE21-034C-9BA6-09D7B7FA78E4}"/>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3862467" y="1100460"/>
              <a:ext cx="4467066" cy="3797825"/>
            </a:xfrm>
            <a:prstGeom prst="rect">
              <a:avLst/>
            </a:prstGeom>
          </p:spPr>
        </p:pic>
        <p:sp>
          <p:nvSpPr>
            <p:cNvPr id="15" name="TextBox 14">
              <a:extLst>
                <a:ext uri="{FF2B5EF4-FFF2-40B4-BE49-F238E27FC236}">
                  <a16:creationId xmlns:a16="http://schemas.microsoft.com/office/drawing/2014/main" id="{94550D7F-9D1E-40E6-2A15-2278184FDD6F}"/>
                </a:ext>
              </a:extLst>
            </p:cNvPr>
            <p:cNvSpPr txBox="1"/>
            <p:nvPr/>
          </p:nvSpPr>
          <p:spPr>
            <a:xfrm>
              <a:off x="1" y="5006416"/>
              <a:ext cx="12191999" cy="1629927"/>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p</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 th</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f </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1202460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20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4" name="Content Placeholder 2">
            <a:extLst>
              <a:ext uri="{FF2B5EF4-FFF2-40B4-BE49-F238E27FC236}">
                <a16:creationId xmlns:a16="http://schemas.microsoft.com/office/drawing/2014/main" id="{3AEFE7FF-CD06-5399-6F83-1D678DB92157}"/>
              </a:ext>
            </a:extLst>
          </p:cNvPr>
          <p:cNvSpPr txBox="1">
            <a:spLocks/>
          </p:cNvSpPr>
          <p:nvPr/>
        </p:nvSpPr>
        <p:spPr>
          <a:xfrm>
            <a:off x="540854" y="2690336"/>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neigh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21 We do</a:t>
            </a:r>
            <a:endParaRPr lang="en-AU"/>
          </a:p>
        </p:txBody>
      </p:sp>
      <p:sp>
        <p:nvSpPr>
          <p:cNvPr id="3" name="Content Placeholder 2">
            <a:extLst>
              <a:ext uri="{FF2B5EF4-FFF2-40B4-BE49-F238E27FC236}">
                <a16:creationId xmlns:a16="http://schemas.microsoft.com/office/drawing/2014/main" id="{6CAC58B3-56F8-BCBC-FBAF-732AB0107612}"/>
              </a:ext>
            </a:extLst>
          </p:cNvPr>
          <p:cNvSpPr txBox="1">
            <a:spLocks/>
          </p:cNvSpPr>
          <p:nvPr/>
        </p:nvSpPr>
        <p:spPr>
          <a:xfrm>
            <a:off x="540854" y="2690336"/>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neigh       freight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sp>
        <p:nvSpPr>
          <p:cNvPr id="3" name="Content Placeholder 2">
            <a:extLst>
              <a:ext uri="{FF2B5EF4-FFF2-40B4-BE49-F238E27FC236}">
                <a16:creationId xmlns:a16="http://schemas.microsoft.com/office/drawing/2014/main" id="{F83F370A-A6E6-5C97-200E-3FCADE8367E1}"/>
              </a:ext>
            </a:extLst>
          </p:cNvPr>
          <p:cNvSpPr txBox="1">
            <a:spLocks/>
          </p:cNvSpPr>
          <p:nvPr/>
        </p:nvSpPr>
        <p:spPr>
          <a:xfrm>
            <a:off x="540854" y="1393282"/>
            <a:ext cx="11906250" cy="490903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weigh</a:t>
            </a:r>
          </a:p>
          <a:p>
            <a:pPr algn="l"/>
            <a:r>
              <a:rPr lang="en-US" sz="8000">
                <a:solidFill>
                  <a:srgbClr val="4557AD"/>
                </a:solidFill>
                <a:latin typeface="Tenorite"/>
                <a:ea typeface="Verdana"/>
                <a:cs typeface="Verdana" panose="020B0604030504040204" pitchFamily="34" charset="0"/>
              </a:rPr>
              <a:t>weight</a:t>
            </a:r>
          </a:p>
          <a:p>
            <a:pPr algn="l"/>
            <a:r>
              <a:rPr lang="en-US" sz="8000">
                <a:solidFill>
                  <a:srgbClr val="4557AD"/>
                </a:solidFill>
                <a:latin typeface="Tenorite"/>
                <a:ea typeface="Verdana"/>
                <a:cs typeface="Verdana" panose="020B0604030504040204" pitchFamily="34" charset="0"/>
              </a:rPr>
              <a:t>weightless</a:t>
            </a:r>
          </a:p>
          <a:p>
            <a:pPr algn="l"/>
            <a:r>
              <a:rPr lang="en-US" sz="8000">
                <a:solidFill>
                  <a:srgbClr val="4557AD"/>
                </a:solidFill>
                <a:latin typeface="Tenorite"/>
                <a:ea typeface="Verdana"/>
                <a:cs typeface="Verdana" panose="020B0604030504040204" pitchFamily="34" charset="0"/>
              </a:rPr>
              <a:t>outweigh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1155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74A97-A936-32C4-0CF9-63F80344F4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7FE5CC-455B-5F62-FE40-7CD0065FBD6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sp>
        <p:nvSpPr>
          <p:cNvPr id="4" name="Content Placeholder 2">
            <a:extLst>
              <a:ext uri="{FF2B5EF4-FFF2-40B4-BE49-F238E27FC236}">
                <a16:creationId xmlns:a16="http://schemas.microsoft.com/office/drawing/2014/main" id="{D35C1ABE-5ACC-1120-A578-9F345BE2D14A}"/>
              </a:ext>
            </a:extLst>
          </p:cNvPr>
          <p:cNvSpPr txBox="1">
            <a:spLocks/>
          </p:cNvSpPr>
          <p:nvPr/>
        </p:nvSpPr>
        <p:spPr>
          <a:xfrm>
            <a:off x="540854" y="1393282"/>
            <a:ext cx="11906250" cy="490903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weigh</a:t>
            </a:r>
          </a:p>
          <a:p>
            <a:pPr algn="l"/>
            <a:r>
              <a:rPr lang="en-US" sz="8000">
                <a:solidFill>
                  <a:srgbClr val="4557AD"/>
                </a:solidFill>
                <a:latin typeface="Tenorite"/>
                <a:ea typeface="Verdana"/>
                <a:cs typeface="Verdana" panose="020B0604030504040204" pitchFamily="34" charset="0"/>
              </a:rPr>
              <a:t>weight</a:t>
            </a:r>
          </a:p>
          <a:p>
            <a:pPr algn="l"/>
            <a:r>
              <a:rPr lang="en-US" sz="8000">
                <a:solidFill>
                  <a:srgbClr val="4557AD"/>
                </a:solidFill>
                <a:latin typeface="Tenorite"/>
                <a:ea typeface="Verdana"/>
                <a:cs typeface="Verdana" panose="020B0604030504040204" pitchFamily="34" charset="0"/>
              </a:rPr>
              <a:t>weightless</a:t>
            </a:r>
          </a:p>
          <a:p>
            <a:pPr algn="l"/>
            <a:r>
              <a:rPr lang="en-US" sz="8000">
                <a:solidFill>
                  <a:srgbClr val="4557AD"/>
                </a:solidFill>
                <a:latin typeface="Tenorite"/>
                <a:ea typeface="Verdana"/>
                <a:cs typeface="Verdana" panose="020B0604030504040204" pitchFamily="34" charset="0"/>
              </a:rPr>
              <a:t>outweigh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69577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3BD0A-F9B9-625B-A352-12F466B8E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EEDE17-620D-5E94-9093-B292D9EC0DDA}"/>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24 I do</a:t>
            </a:r>
            <a:endParaRPr lang="en-AU"/>
          </a:p>
        </p:txBody>
      </p:sp>
      <p:sp>
        <p:nvSpPr>
          <p:cNvPr id="3" name="Content Placeholder 2">
            <a:extLst>
              <a:ext uri="{FF2B5EF4-FFF2-40B4-BE49-F238E27FC236}">
                <a16:creationId xmlns:a16="http://schemas.microsoft.com/office/drawing/2014/main" id="{FDE50414-967C-C9CB-4519-F1718AF6D87F}"/>
              </a:ext>
            </a:extLst>
          </p:cNvPr>
          <p:cNvSpPr txBox="1">
            <a:spLocks/>
          </p:cNvSpPr>
          <p:nvPr/>
        </p:nvSpPr>
        <p:spPr>
          <a:xfrm>
            <a:off x="379795" y="1134783"/>
            <a:ext cx="11906250" cy="490903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eight</a:t>
            </a:r>
          </a:p>
          <a:p>
            <a:pPr algn="l"/>
            <a:r>
              <a:rPr lang="en-US" sz="8000">
                <a:solidFill>
                  <a:srgbClr val="4557AD"/>
                </a:solidFill>
                <a:latin typeface="Tenorite"/>
                <a:ea typeface="Verdana"/>
                <a:cs typeface="Verdana" panose="020B0604030504040204" pitchFamily="34" charset="0"/>
              </a:rPr>
              <a:t>eighth</a:t>
            </a:r>
          </a:p>
          <a:p>
            <a:pPr algn="l"/>
            <a:r>
              <a:rPr lang="en-US" sz="8000">
                <a:solidFill>
                  <a:srgbClr val="4557AD"/>
                </a:solidFill>
                <a:latin typeface="Tenorite"/>
                <a:ea typeface="Verdana"/>
                <a:cs typeface="Verdana" panose="020B0604030504040204" pitchFamily="34" charset="0"/>
              </a:rPr>
              <a:t>eighteen</a:t>
            </a:r>
          </a:p>
          <a:p>
            <a:pPr algn="l"/>
            <a:r>
              <a:rPr lang="en-US" sz="8000">
                <a:solidFill>
                  <a:srgbClr val="4557AD"/>
                </a:solidFill>
                <a:latin typeface="Tenorite"/>
                <a:ea typeface="Verdana"/>
                <a:cs typeface="Verdana" panose="020B0604030504040204" pitchFamily="34" charset="0"/>
              </a:rPr>
              <a:t>eighty</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933890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6E046-DB4D-8B99-8DEC-9BE0C25093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9357DC-3D27-D931-49DF-871114C9D36F}"/>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sp>
        <p:nvSpPr>
          <p:cNvPr id="3" name="Content Placeholder 2">
            <a:extLst>
              <a:ext uri="{FF2B5EF4-FFF2-40B4-BE49-F238E27FC236}">
                <a16:creationId xmlns:a16="http://schemas.microsoft.com/office/drawing/2014/main" id="{62BD70C0-DA78-D0F7-6533-92233D003972}"/>
              </a:ext>
            </a:extLst>
          </p:cNvPr>
          <p:cNvSpPr txBox="1">
            <a:spLocks/>
          </p:cNvSpPr>
          <p:nvPr/>
        </p:nvSpPr>
        <p:spPr>
          <a:xfrm>
            <a:off x="379795" y="1134783"/>
            <a:ext cx="11906250" cy="490903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eight</a:t>
            </a:r>
          </a:p>
          <a:p>
            <a:pPr algn="l"/>
            <a:r>
              <a:rPr lang="en-US" sz="8000">
                <a:solidFill>
                  <a:srgbClr val="4557AD"/>
                </a:solidFill>
                <a:latin typeface="Tenorite"/>
                <a:ea typeface="Verdana"/>
                <a:cs typeface="Verdana" panose="020B0604030504040204" pitchFamily="34" charset="0"/>
              </a:rPr>
              <a:t>eighth</a:t>
            </a:r>
          </a:p>
          <a:p>
            <a:pPr algn="l"/>
            <a:r>
              <a:rPr lang="en-US" sz="8000">
                <a:solidFill>
                  <a:srgbClr val="4557AD"/>
                </a:solidFill>
                <a:latin typeface="Tenorite"/>
                <a:ea typeface="Verdana"/>
                <a:cs typeface="Verdana" panose="020B0604030504040204" pitchFamily="34" charset="0"/>
              </a:rPr>
              <a:t>eighteen</a:t>
            </a:r>
          </a:p>
          <a:p>
            <a:pPr algn="l"/>
            <a:r>
              <a:rPr lang="en-US" sz="8000">
                <a:solidFill>
                  <a:srgbClr val="4557AD"/>
                </a:solidFill>
                <a:latin typeface="Tenorite"/>
                <a:ea typeface="Verdana"/>
                <a:cs typeface="Verdana" panose="020B0604030504040204" pitchFamily="34" charset="0"/>
              </a:rPr>
              <a:t>eighty</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664049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26 I do</a:t>
            </a:r>
            <a:endParaRPr lang="en-AU"/>
          </a:p>
        </p:txBody>
      </p:sp>
      <p:sp>
        <p:nvSpPr>
          <p:cNvPr id="8" name="TextBox 7">
            <a:extLst>
              <a:ext uri="{FF2B5EF4-FFF2-40B4-BE49-F238E27FC236}">
                <a16:creationId xmlns:a16="http://schemas.microsoft.com/office/drawing/2014/main" id="{A7F12D58-A47A-E16D-2A15-5CF0C527AC38}"/>
              </a:ext>
            </a:extLst>
          </p:cNvPr>
          <p:cNvSpPr txBox="1"/>
          <p:nvPr/>
        </p:nvSpPr>
        <p:spPr>
          <a:xfrm>
            <a:off x="305262" y="1536173"/>
            <a:ext cx="3321018" cy="3785652"/>
          </a:xfrm>
          <a:prstGeom prst="rect">
            <a:avLst/>
          </a:prstGeom>
          <a:noFill/>
        </p:spPr>
        <p:txBody>
          <a:bodyPr wrap="square" rtlCol="0">
            <a:spAutoFit/>
          </a:bodyPr>
          <a:lstStyle/>
          <a:p>
            <a:pPr algn="ctr"/>
            <a:r>
              <a:rPr lang="en-US" sz="24000">
                <a:latin typeface="Tenorite" panose="00000500000000000000" pitchFamily="2" charset="0"/>
              </a:rPr>
              <a:t>8</a:t>
            </a:r>
            <a:endParaRPr lang="en-AU" sz="24000">
              <a:latin typeface="Tenorite" panose="00000500000000000000" pitchFamily="2" charset="0"/>
            </a:endParaRPr>
          </a:p>
        </p:txBody>
      </p:sp>
    </p:spTree>
    <p:custDataLst>
      <p:tags r:id="rId1"/>
    </p:custDataLst>
    <p:extLst>
      <p:ext uri="{BB962C8B-B14F-4D97-AF65-F5344CB8AC3E}">
        <p14:creationId xmlns:p14="http://schemas.microsoft.com/office/powerpoint/2010/main" val="3426776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sp>
        <p:nvSpPr>
          <p:cNvPr id="8" name="TextBox 7">
            <a:extLst>
              <a:ext uri="{FF2B5EF4-FFF2-40B4-BE49-F238E27FC236}">
                <a16:creationId xmlns:a16="http://schemas.microsoft.com/office/drawing/2014/main" id="{8E571151-225F-450B-1419-FEA2C9019A3A}"/>
              </a:ext>
            </a:extLst>
          </p:cNvPr>
          <p:cNvSpPr txBox="1"/>
          <p:nvPr/>
        </p:nvSpPr>
        <p:spPr>
          <a:xfrm>
            <a:off x="305262" y="1536173"/>
            <a:ext cx="3321018" cy="3785652"/>
          </a:xfrm>
          <a:prstGeom prst="rect">
            <a:avLst/>
          </a:prstGeom>
          <a:noFill/>
        </p:spPr>
        <p:txBody>
          <a:bodyPr wrap="square" rtlCol="0">
            <a:spAutoFit/>
          </a:bodyPr>
          <a:lstStyle/>
          <a:p>
            <a:pPr algn="ctr"/>
            <a:r>
              <a:rPr lang="en-US" sz="24000">
                <a:latin typeface="Tenorite" panose="00000500000000000000" pitchFamily="2" charset="0"/>
              </a:rPr>
              <a:t>8</a:t>
            </a:r>
            <a:endParaRPr lang="en-AU" sz="24000">
              <a:latin typeface="Tenorite" panose="00000500000000000000" pitchFamily="2" charset="0"/>
            </a:endParaRPr>
          </a:p>
        </p:txBody>
      </p:sp>
      <p:pic>
        <p:nvPicPr>
          <p:cNvPr id="5" name="Picture 4" descr="neighbourhood">
            <a:extLst>
              <a:ext uri="{FF2B5EF4-FFF2-40B4-BE49-F238E27FC236}">
                <a16:creationId xmlns:a16="http://schemas.microsoft.com/office/drawing/2014/main" id="{9CFEB9A9-301A-6132-AE8C-77EE378B3E3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72407" y="2139706"/>
            <a:ext cx="2447185" cy="2447185"/>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28 I do </a:t>
            </a:r>
            <a:endParaRPr lang="en-AU"/>
          </a:p>
        </p:txBody>
      </p:sp>
      <p:sp>
        <p:nvSpPr>
          <p:cNvPr id="3" name="TextBox 2">
            <a:extLst>
              <a:ext uri="{FF2B5EF4-FFF2-40B4-BE49-F238E27FC236}">
                <a16:creationId xmlns:a16="http://schemas.microsoft.com/office/drawing/2014/main" id="{6E758CDC-6C88-17E7-246D-2EF6C754C796}"/>
              </a:ext>
            </a:extLst>
          </p:cNvPr>
          <p:cNvSpPr txBox="1"/>
          <p:nvPr/>
        </p:nvSpPr>
        <p:spPr>
          <a:xfrm>
            <a:off x="305262" y="1536173"/>
            <a:ext cx="3321018" cy="3785652"/>
          </a:xfrm>
          <a:prstGeom prst="rect">
            <a:avLst/>
          </a:prstGeom>
          <a:noFill/>
        </p:spPr>
        <p:txBody>
          <a:bodyPr wrap="square" rtlCol="0">
            <a:spAutoFit/>
          </a:bodyPr>
          <a:lstStyle/>
          <a:p>
            <a:pPr algn="ctr"/>
            <a:r>
              <a:rPr lang="en-US" sz="24000">
                <a:latin typeface="Tenorite" panose="00000500000000000000" pitchFamily="2" charset="0"/>
              </a:rPr>
              <a:t>8</a:t>
            </a:r>
            <a:endParaRPr lang="en-AU" sz="24000">
              <a:latin typeface="Tenorite" panose="00000500000000000000" pitchFamily="2" charset="0"/>
            </a:endParaRPr>
          </a:p>
        </p:txBody>
      </p:sp>
      <p:pic>
        <p:nvPicPr>
          <p:cNvPr id="8" name="Picture 7" descr="neighbourhood">
            <a:extLst>
              <a:ext uri="{FF2B5EF4-FFF2-40B4-BE49-F238E27FC236}">
                <a16:creationId xmlns:a16="http://schemas.microsoft.com/office/drawing/2014/main" id="{12C2D759-60F1-5A88-0CC6-BA926CD190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46835" y="2045382"/>
            <a:ext cx="2447185" cy="2447185"/>
          </a:xfrm>
          <a:prstGeom prst="rect">
            <a:avLst/>
          </a:prstGeom>
        </p:spPr>
      </p:pic>
      <p:pic>
        <p:nvPicPr>
          <p:cNvPr id="15" name="Picture 14" descr="freight">
            <a:extLst>
              <a:ext uri="{FF2B5EF4-FFF2-40B4-BE49-F238E27FC236}">
                <a16:creationId xmlns:a16="http://schemas.microsoft.com/office/drawing/2014/main" id="{57D577B2-C4E0-7485-3B3E-0190FAC791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65720" y="2059497"/>
            <a:ext cx="3437617" cy="2739006"/>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29 We do</a:t>
            </a:r>
            <a:endParaRPr lang="en-AU"/>
          </a:p>
        </p:txBody>
      </p:sp>
      <p:pic>
        <p:nvPicPr>
          <p:cNvPr id="5" name="Graphic 5" descr="weigh">
            <a:extLst>
              <a:ext uri="{FF2B5EF4-FFF2-40B4-BE49-F238E27FC236}">
                <a16:creationId xmlns:a16="http://schemas.microsoft.com/office/drawing/2014/main" id="{94213758-94D3-9744-DD26-180484187E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8672"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3 Review You do</a:t>
            </a:r>
            <a:endParaRPr lang="en-AU"/>
          </a:p>
        </p:txBody>
      </p:sp>
      <p:grpSp>
        <p:nvGrpSpPr>
          <p:cNvPr id="5" name="Group 4" descr="A grey monkey is swinging on a branch. Above the monkey are the letters ey. Underneath the monkey are the words: That monkey is grey!">
            <a:extLst>
              <a:ext uri="{FF2B5EF4-FFF2-40B4-BE49-F238E27FC236}">
                <a16:creationId xmlns:a16="http://schemas.microsoft.com/office/drawing/2014/main" id="{E45F157C-AB2F-12C0-8580-37F1B4B4F2F4}"/>
              </a:ext>
            </a:extLst>
          </p:cNvPr>
          <p:cNvGrpSpPr/>
          <p:nvPr/>
        </p:nvGrpSpPr>
        <p:grpSpPr>
          <a:xfrm>
            <a:off x="0" y="533264"/>
            <a:ext cx="12192000" cy="5610093"/>
            <a:chOff x="0" y="533264"/>
            <a:chExt cx="12192000" cy="5610093"/>
          </a:xfrm>
        </p:grpSpPr>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ey</a:t>
              </a:r>
              <a:endParaRPr lang="en-AU" sz="11000">
                <a:solidFill>
                  <a:srgbClr val="4557AD"/>
                </a:solidFill>
                <a:latin typeface="Tenorite" pitchFamily="2" charset="0"/>
                <a:cs typeface="Arial"/>
              </a:endParaRPr>
            </a:p>
          </p:txBody>
        </p:sp>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That monk</a:t>
              </a:r>
              <a:r>
                <a:rPr lang="en-US" sz="5400" u="sng">
                  <a:solidFill>
                    <a:srgbClr val="4557AD"/>
                  </a:solidFill>
                  <a:latin typeface="Tenorite" pitchFamily="2" charset="0"/>
                  <a:ea typeface="Verdana" panose="020B0604030504040204" pitchFamily="34" charset="0"/>
                  <a:cs typeface="Verdana" panose="020B0604030504040204" pitchFamily="34" charset="0"/>
                </a:rPr>
                <a:t>ey</a:t>
              </a:r>
              <a:r>
                <a:rPr lang="en-US" sz="5400">
                  <a:solidFill>
                    <a:srgbClr val="4557AD"/>
                  </a:solidFill>
                  <a:latin typeface="Tenorite" pitchFamily="2" charset="0"/>
                  <a:ea typeface="Verdana" panose="020B0604030504040204" pitchFamily="34" charset="0"/>
                  <a:cs typeface="Verdana" panose="020B0604030504040204" pitchFamily="34" charset="0"/>
                </a:rPr>
                <a:t> is gr</a:t>
              </a:r>
              <a:r>
                <a:rPr lang="en-US" sz="5400" u="sng">
                  <a:solidFill>
                    <a:srgbClr val="4557AD"/>
                  </a:solidFill>
                  <a:latin typeface="Tenorite" pitchFamily="2" charset="0"/>
                  <a:ea typeface="Verdana" panose="020B0604030504040204" pitchFamily="34" charset="0"/>
                  <a:cs typeface="Verdana" panose="020B0604030504040204" pitchFamily="34" charset="0"/>
                </a:rPr>
                <a:t>ey</a:t>
              </a:r>
              <a:r>
                <a:rPr lang="en-US" sz="5400">
                  <a:solidFill>
                    <a:srgbClr val="4557AD"/>
                  </a:solidFill>
                  <a:latin typeface="Tenorite" pitchFamily="2" charset="0"/>
                  <a:ea typeface="Verdana" panose="020B0604030504040204" pitchFamily="34" charset="0"/>
                  <a:cs typeface="Verdana" panose="020B0604030504040204" pitchFamily="34" charset="0"/>
                </a:rPr>
                <a:t>!</a:t>
              </a:r>
              <a:endParaRPr lang="en-AU" sz="5400" u="sng">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524720" y="2002954"/>
              <a:ext cx="7142561" cy="4140403"/>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pic>
        <p:nvPicPr>
          <p:cNvPr id="8" name="Graphic 7" descr="A grey monkey is swinging on a branch. ">
            <a:extLst>
              <a:ext uri="{FF2B5EF4-FFF2-40B4-BE49-F238E27FC236}">
                <a16:creationId xmlns:a16="http://schemas.microsoft.com/office/drawing/2014/main" id="{5CCAFC60-F03C-4116-EF4D-D012DF64712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10236" y="2245961"/>
            <a:ext cx="2777335" cy="2777335"/>
          </a:xfrm>
          <a:prstGeom prst="rect">
            <a:avLst/>
          </a:prstGeom>
        </p:spPr>
      </p:pic>
    </p:spTree>
    <p:custDataLst>
      <p:tags r:id="rId1"/>
    </p:custDataLst>
    <p:extLst>
      <p:ext uri="{BB962C8B-B14F-4D97-AF65-F5344CB8AC3E}">
        <p14:creationId xmlns:p14="http://schemas.microsoft.com/office/powerpoint/2010/main" val="29282839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30 We do </a:t>
            </a:r>
            <a:endParaRPr lang="en-AU"/>
          </a:p>
        </p:txBody>
      </p:sp>
      <p:grpSp>
        <p:nvGrpSpPr>
          <p:cNvPr id="2" name="Group 1" descr="torch, north, report">
            <a:extLst>
              <a:ext uri="{FF2B5EF4-FFF2-40B4-BE49-F238E27FC236}">
                <a16:creationId xmlns:a16="http://schemas.microsoft.com/office/drawing/2014/main" id="{D57B0DFA-FC1D-B9C8-F38A-DC337267AFBA}"/>
              </a:ext>
            </a:extLst>
          </p:cNvPr>
          <p:cNvGrpSpPr/>
          <p:nvPr/>
        </p:nvGrpSpPr>
        <p:grpSpPr>
          <a:xfrm>
            <a:off x="778672" y="1324217"/>
            <a:ext cx="7900379" cy="4209566"/>
            <a:chOff x="778672" y="1324217"/>
            <a:chExt cx="7900379" cy="4209566"/>
          </a:xfrm>
        </p:grpSpPr>
        <p:pic>
          <p:nvPicPr>
            <p:cNvPr id="6" name="Graphic 5">
              <a:extLst>
                <a:ext uri="{FF2B5EF4-FFF2-40B4-BE49-F238E27FC236}">
                  <a16:creationId xmlns:a16="http://schemas.microsoft.com/office/drawing/2014/main" id="{DF17F8E8-2B18-8DE3-082F-2C35E4ED04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8672" y="2313930"/>
              <a:ext cx="2230139" cy="2230139"/>
            </a:xfrm>
            <a:prstGeom prst="rect">
              <a:avLst/>
            </a:prstGeom>
          </p:spPr>
        </p:pic>
        <p:pic>
          <p:nvPicPr>
            <p:cNvPr id="9" name="Picture 8">
              <a:extLst>
                <a:ext uri="{FF2B5EF4-FFF2-40B4-BE49-F238E27FC236}">
                  <a16:creationId xmlns:a16="http://schemas.microsoft.com/office/drawing/2014/main" id="{9B7C6833-6137-F079-F8CB-F7BE9C4770D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69485" y="1324217"/>
              <a:ext cx="4209566" cy="4209566"/>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31 We do </a:t>
            </a:r>
            <a:endParaRPr lang="en-AU"/>
          </a:p>
        </p:txBody>
      </p:sp>
      <p:grpSp>
        <p:nvGrpSpPr>
          <p:cNvPr id="2" name="Group 1" descr="torch, north, report">
            <a:extLst>
              <a:ext uri="{FF2B5EF4-FFF2-40B4-BE49-F238E27FC236}">
                <a16:creationId xmlns:a16="http://schemas.microsoft.com/office/drawing/2014/main" id="{7B4CC4D3-3D89-8FD5-30FE-F8874E971573}"/>
              </a:ext>
            </a:extLst>
          </p:cNvPr>
          <p:cNvGrpSpPr/>
          <p:nvPr/>
        </p:nvGrpSpPr>
        <p:grpSpPr>
          <a:xfrm>
            <a:off x="778672" y="1324217"/>
            <a:ext cx="10891553" cy="4209566"/>
            <a:chOff x="778672" y="1324217"/>
            <a:chExt cx="10891553" cy="4209566"/>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8672" y="2313930"/>
              <a:ext cx="2230139" cy="2230139"/>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469485" y="1324217"/>
              <a:ext cx="7200740" cy="4209566"/>
              <a:chOff x="4469485" y="1324217"/>
              <a:chExt cx="7200740" cy="4209566"/>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69485" y="1324217"/>
                <a:ext cx="4209566" cy="4209566"/>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69765" y="2202756"/>
                <a:ext cx="2700460" cy="2700460"/>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32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202052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straight    height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sp>
        <p:nvSpPr>
          <p:cNvPr id="4" name="Content Placeholder 2">
            <a:extLst>
              <a:ext uri="{FF2B5EF4-FFF2-40B4-BE49-F238E27FC236}">
                <a16:creationId xmlns:a16="http://schemas.microsoft.com/office/drawing/2014/main" id="{A33A78CA-EDD5-B693-227F-7C86B6B32DEA}"/>
              </a:ext>
            </a:extLst>
          </p:cNvPr>
          <p:cNvSpPr txBox="1">
            <a:spLocks/>
          </p:cNvSpPr>
          <p:nvPr/>
        </p:nvSpPr>
        <p:spPr>
          <a:xfrm>
            <a:off x="263716" y="2910432"/>
            <a:ext cx="1202052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straight    height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34 I do </a:t>
            </a:r>
            <a:endParaRPr lang="en-AU"/>
          </a:p>
        </p:txBody>
      </p:sp>
      <p:sp>
        <p:nvSpPr>
          <p:cNvPr id="4" name="Content Placeholder 2">
            <a:extLst>
              <a:ext uri="{FF2B5EF4-FFF2-40B4-BE49-F238E27FC236}">
                <a16:creationId xmlns:a16="http://schemas.microsoft.com/office/drawing/2014/main" id="{C138E7AF-7D90-198E-8BB5-AB17E0B198A6}"/>
              </a:ext>
            </a:extLst>
          </p:cNvPr>
          <p:cNvSpPr txBox="1">
            <a:spLocks/>
          </p:cNvSpPr>
          <p:nvPr/>
        </p:nvSpPr>
        <p:spPr>
          <a:xfrm>
            <a:off x="604235" y="1587470"/>
            <a:ext cx="11358410" cy="45807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000">
                <a:solidFill>
                  <a:srgbClr val="4557AD"/>
                </a:solidFill>
                <a:latin typeface="Tenorite" pitchFamily="2" charset="0"/>
                <a:ea typeface="Verdana" panose="020B0604030504040204" pitchFamily="34" charset="0"/>
                <a:cs typeface="Verdana" panose="020B0604030504040204" pitchFamily="34" charset="0"/>
              </a:rPr>
              <a:t>In my </a:t>
            </a:r>
            <a:r>
              <a:rPr lang="en-US" sz="6000" err="1">
                <a:solidFill>
                  <a:srgbClr val="4557AD"/>
                </a:solidFill>
                <a:latin typeface="Tenorite" pitchFamily="2" charset="0"/>
                <a:ea typeface="Verdana" panose="020B0604030504040204" pitchFamily="34" charset="0"/>
                <a:cs typeface="Verdana" panose="020B0604030504040204" pitchFamily="34" charset="0"/>
              </a:rPr>
              <a:t>neighbourhood</a:t>
            </a:r>
            <a:r>
              <a:rPr lang="en-US" sz="6000">
                <a:solidFill>
                  <a:srgbClr val="4557AD"/>
                </a:solidFill>
                <a:latin typeface="Tenorite" pitchFamily="2" charset="0"/>
                <a:ea typeface="Verdana" panose="020B0604030504040204" pitchFamily="34" charset="0"/>
                <a:cs typeface="Verdana" panose="020B0604030504040204" pitchFamily="34" charset="0"/>
              </a:rPr>
              <a:t> there are eight shops. My </a:t>
            </a:r>
            <a:r>
              <a:rPr lang="en-US" sz="6000" err="1">
                <a:solidFill>
                  <a:srgbClr val="4557AD"/>
                </a:solidFill>
                <a:latin typeface="Tenorite" pitchFamily="2" charset="0"/>
                <a:ea typeface="Verdana" panose="020B0604030504040204" pitchFamily="34" charset="0"/>
                <a:cs typeface="Verdana" panose="020B0604030504040204" pitchFamily="34" charset="0"/>
              </a:rPr>
              <a:t>neighbour</a:t>
            </a:r>
            <a:r>
              <a:rPr lang="en-US" sz="6000">
                <a:solidFill>
                  <a:srgbClr val="4557AD"/>
                </a:solidFill>
                <a:latin typeface="Tenorite" pitchFamily="2" charset="0"/>
                <a:ea typeface="Verdana" panose="020B0604030504040204" pitchFamily="34" charset="0"/>
                <a:cs typeface="Verdana" panose="020B0604030504040204" pitchFamily="34" charset="0"/>
              </a:rPr>
              <a:t> works in one of them. I help him weigh the goods and check that they are straight on the shelf.</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35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838199" y="1902813"/>
            <a:ext cx="10515601" cy="30523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My sister turned eighteen and my grandmother turned eighty on the same day. And they are the same height! </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36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37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38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3840185" y="3388560"/>
            <a:ext cx="243047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eigh</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neigh</a:t>
            </a:r>
          </a:p>
          <a:p>
            <a:pPr marL="0" indent="0" algn="ctr">
              <a:buFont typeface="Arial" panose="020B0604020202020204" pitchFamily="34" charset="0"/>
              <a:buNone/>
            </a:pPr>
            <a:r>
              <a:rPr lang="en-US" sz="4400">
                <a:solidFill>
                  <a:srgbClr val="4557AD"/>
                </a:solidFill>
                <a:latin typeface="Tenorite" pitchFamily="2" charset="0"/>
                <a:cs typeface="Arial"/>
              </a:rPr>
              <a:t>weigh</a:t>
            </a:r>
          </a:p>
          <a:p>
            <a:pPr marL="0" indent="0" algn="ctr">
              <a:buFont typeface="Arial" panose="020B0604020202020204" pitchFamily="34" charset="0"/>
              <a:buNone/>
            </a:pPr>
            <a:r>
              <a:rPr lang="en-US" sz="4400" err="1">
                <a:solidFill>
                  <a:srgbClr val="4557AD"/>
                </a:solidFill>
                <a:latin typeface="Tenorite" pitchFamily="2" charset="0"/>
                <a:cs typeface="Arial"/>
              </a:rPr>
              <a:t>neighbour</a:t>
            </a:r>
            <a:endParaRPr lang="en-US" sz="4400">
              <a:solidFill>
                <a:srgbClr val="4557AD"/>
              </a:solidFill>
              <a:latin typeface="Tenorite" pitchFamily="2" charset="0"/>
              <a:cs typeface="Arial"/>
            </a:endParaRPr>
          </a:p>
          <a:p>
            <a:pPr marL="0" indent="0" algn="ctr">
              <a:buFont typeface="Arial" panose="020B0604020202020204" pitchFamily="34" charset="0"/>
              <a:buNone/>
            </a:pPr>
            <a:endParaRPr lang="en-US" sz="440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sp>
        <p:nvSpPr>
          <p:cNvPr id="3" name="TextBox 2">
            <a:extLst>
              <a:ext uri="{FF2B5EF4-FFF2-40B4-BE49-F238E27FC236}">
                <a16:creationId xmlns:a16="http://schemas.microsoft.com/office/drawing/2014/main" id="{68FEB958-28EE-240F-1FBD-67C7029A1A03}"/>
              </a:ext>
            </a:extLst>
          </p:cNvPr>
          <p:cNvSpPr txBox="1"/>
          <p:nvPr/>
        </p:nvSpPr>
        <p:spPr>
          <a:xfrm flipH="1">
            <a:off x="10024586" y="3223474"/>
            <a:ext cx="1058669" cy="1015663"/>
          </a:xfrm>
          <a:prstGeom prst="rect">
            <a:avLst/>
          </a:prstGeom>
          <a:noFill/>
        </p:spPr>
        <p:txBody>
          <a:bodyPr wrap="square" rtlCol="0">
            <a:spAutoFit/>
          </a:bodyPr>
          <a:lstStyle/>
          <a:p>
            <a:r>
              <a:rPr lang="en-US" sz="6000">
                <a:latin typeface="Tenorite" panose="00000500000000000000" pitchFamily="2" charset="0"/>
              </a:rPr>
              <a:t>18</a:t>
            </a:r>
            <a:endParaRPr lang="en-AU" sz="6000">
              <a:latin typeface="Tenorite" panose="00000500000000000000" pitchFamily="2" charset="0"/>
            </a:endParaRPr>
          </a:p>
        </p:txBody>
      </p:sp>
      <p:pic>
        <p:nvPicPr>
          <p:cNvPr id="6" name="Picture 5" descr="freight">
            <a:extLst>
              <a:ext uri="{FF2B5EF4-FFF2-40B4-BE49-F238E27FC236}">
                <a16:creationId xmlns:a16="http://schemas.microsoft.com/office/drawing/2014/main" id="{68F43B59-FD6A-19B4-BDA8-F99638D4C2A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78281" y="4280963"/>
            <a:ext cx="1274717" cy="1015662"/>
          </a:xfrm>
          <a:prstGeom prst="rect">
            <a:avLst/>
          </a:prstGeom>
        </p:spPr>
      </p:pic>
      <p:pic>
        <p:nvPicPr>
          <p:cNvPr id="2" name="Picture 1" descr="sleigh">
            <a:extLst>
              <a:ext uri="{FF2B5EF4-FFF2-40B4-BE49-F238E27FC236}">
                <a16:creationId xmlns:a16="http://schemas.microsoft.com/office/drawing/2014/main" id="{108BDE09-945B-8032-1561-532E24161CE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6546" y="5325275"/>
            <a:ext cx="1156452" cy="115645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39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8,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0457" y="486373"/>
            <a:ext cx="3991881" cy="563979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 You do</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494119" y="2344086"/>
            <a:ext cx="11203762" cy="2169826"/>
            <a:chOff x="237781" y="2330889"/>
            <a:chExt cx="11203762" cy="2169826"/>
          </a:xfrm>
        </p:grpSpPr>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8352904" y="233088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kn</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237781" y="233088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ph</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4295342" y="2330890"/>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oe</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40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a:solidFill>
                  <a:srgbClr val="E7E6E6"/>
                </a:solidFill>
                <a:effectLst/>
                <a:latin typeface="Calibri" panose="020F0502020204030204" pitchFamily="34" charset="0"/>
                <a:ea typeface="+mj-ea"/>
                <a:cs typeface="+mj-cs"/>
              </a:rPr>
              <a:t>Slide 41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5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volleyball       woe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niece              knitting</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obo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993593" y="1696693"/>
            <a:ext cx="1732307" cy="1732307"/>
          </a:xfrm>
          <a:prstGeom prst="rect">
            <a:avLst/>
          </a:prstGeom>
          <a:noFill/>
          <a:ln>
            <a:noFill/>
          </a:ln>
        </p:spPr>
      </p:pic>
      <p:pic>
        <p:nvPicPr>
          <p:cNvPr id="7" name="Picture 6" descr="chimney">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05981" y="1009267"/>
            <a:ext cx="2267333" cy="2267333"/>
          </a:xfrm>
          <a:prstGeom prst="rect">
            <a:avLst/>
          </a:prstGeom>
        </p:spPr>
      </p:pic>
      <p:pic>
        <p:nvPicPr>
          <p:cNvPr id="4" name="Picture 3" descr="piece">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150261" y="3669632"/>
            <a:ext cx="2107539" cy="2107539"/>
          </a:xfrm>
          <a:prstGeom prst="rect">
            <a:avLst/>
          </a:prstGeom>
          <a:noFill/>
          <a:ln>
            <a:noFill/>
          </a:ln>
        </p:spPr>
      </p:pic>
      <p:pic>
        <p:nvPicPr>
          <p:cNvPr id="5" name="Picture 4" descr="dolphin">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75502" y="3779141"/>
            <a:ext cx="1998030" cy="1998030"/>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a:solidFill>
                  <a:srgbClr val="E2E8E9"/>
                </a:solidFill>
                <a:latin typeface="+mn-lt"/>
              </a:rPr>
              <a:t>Slide 8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738947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wiser    wilder    dimmer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4A0D9F99-D7B0-4F4A-B736-859372B49562}">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ff236c08-9611-4854-a4bb-16d44b7327b6"/>
    <ds:schemaRef ds:uri="http://purl.org/dc/elements/1.1/"/>
    <ds:schemaRef ds:uri="64eff3df-e3d6-48ed-978f-45ff25640900"/>
    <ds:schemaRef ds:uri="http://schemas.microsoft.com/office/2006/metadata/properties"/>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http://www.w3.org/XML/1998/namespace"/>
    <ds:schemaRef ds:uri="http://purl.org/dc/dcmitype/"/>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13</TotalTime>
  <Words>5068</Words>
  <Application>Microsoft Office PowerPoint</Application>
  <PresentationFormat>Widescreen</PresentationFormat>
  <Paragraphs>671</Paragraphs>
  <Slides>41</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Arial</vt:lpstr>
      <vt:lpstr>Calibri</vt:lpstr>
      <vt:lpstr>Calibri Light</vt:lpstr>
      <vt:lpstr>Courier New</vt:lpstr>
      <vt:lpstr>Symbol</vt:lpstr>
      <vt:lpstr>Tenorite</vt:lpstr>
      <vt:lpstr>Times New Roman</vt:lpstr>
      <vt:lpstr>Office Theme</vt:lpstr>
      <vt:lpstr>Slide 1 Explicit teaching Phase 18, lesson 4. eigh says /ā</vt:lpstr>
      <vt:lpstr>Slide 2 Review You do</vt:lpstr>
      <vt:lpstr>Slide 3 Review You do</vt:lpstr>
      <vt:lpstr>Slide 4 Review You do</vt:lpstr>
      <vt:lpstr>Slide 5 Review You do</vt:lpstr>
      <vt:lpstr>Slide 6 Review You do</vt:lpstr>
      <vt:lpstr>Slide 7 Review You do</vt:lpstr>
      <vt:lpstr>Slide 8 Suffix review</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vt:lpstr>
      <vt:lpstr>Slide 17 I do</vt:lpstr>
      <vt:lpstr>Slide 18 I do</vt:lpstr>
      <vt:lpstr>Slide 19 I do</vt:lpstr>
      <vt:lpstr>Slide 20 We do </vt:lpstr>
      <vt:lpstr>Slide 21 We do</vt:lpstr>
      <vt:lpstr>Slide 22 I do</vt:lpstr>
      <vt:lpstr>Slide 23 I do</vt:lpstr>
      <vt:lpstr>Slide 24 I do</vt:lpstr>
      <vt:lpstr>Slide 25 I do</vt:lpstr>
      <vt:lpstr>Slide 26 I do</vt:lpstr>
      <vt:lpstr>Slide 27 I do</vt:lpstr>
      <vt:lpstr>Slide 28 I do </vt:lpstr>
      <vt:lpstr>Slide 29 We do</vt:lpstr>
      <vt:lpstr>Slide 30 We do </vt:lpstr>
      <vt:lpstr>Slide 31 We do </vt:lpstr>
      <vt:lpstr>Slide 32 I do </vt:lpstr>
      <vt:lpstr>Slide 33 We do </vt:lpstr>
      <vt:lpstr>Slide 34 I do </vt:lpstr>
      <vt:lpstr>Slide 35 We do</vt:lpstr>
      <vt:lpstr>Slide 36 I do </vt:lpstr>
      <vt:lpstr>Slide 37 We do </vt:lpstr>
      <vt:lpstr>Slide 38 Check for understanding</vt:lpstr>
      <vt:lpstr>Slide 39 Check for understanding </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2025-12-17T00:33:50Z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