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9.xml" ContentType="application/vnd.openxmlformats-officedocument.presentationml.tags+xml"/>
  <Override PartName="/ppt/notesSlides/notesSlide13.xml" ContentType="application/vnd.openxmlformats-officedocument.presentationml.notesSlide+xml"/>
  <Override PartName="/ppt/tags/tag10.xml" ContentType="application/vnd.openxmlformats-officedocument.presentationml.tags+xml"/>
  <Override PartName="/ppt/notesSlides/notesSlide14.xml" ContentType="application/vnd.openxmlformats-officedocument.presentationml.notesSlide+xml"/>
  <Override PartName="/ppt/tags/tag11.xml" ContentType="application/vnd.openxmlformats-officedocument.presentationml.tags+xml"/>
  <Override PartName="/ppt/notesSlides/notesSlide15.xml" ContentType="application/vnd.openxmlformats-officedocument.presentationml.notesSlide+xml"/>
  <Override PartName="/ppt/tags/tag12.xml" ContentType="application/vnd.openxmlformats-officedocument.presentationml.tags+xml"/>
  <Override PartName="/ppt/notesSlides/notesSlide16.xml" ContentType="application/vnd.openxmlformats-officedocument.presentationml.notesSlide+xml"/>
  <Override PartName="/ppt/tags/tag13.xml" ContentType="application/vnd.openxmlformats-officedocument.presentationml.tags+xml"/>
  <Override PartName="/ppt/notesSlides/notesSlide17.xml" ContentType="application/vnd.openxmlformats-officedocument.presentationml.notesSlide+xml"/>
  <Override PartName="/ppt/tags/tag14.xml" ContentType="application/vnd.openxmlformats-officedocument.presentationml.tags+xml"/>
  <Override PartName="/ppt/notesSlides/notesSlide18.xml" ContentType="application/vnd.openxmlformats-officedocument.presentationml.notesSlide+xml"/>
  <Override PartName="/ppt/tags/tag15.xml" ContentType="application/vnd.openxmlformats-officedocument.presentationml.tags+xml"/>
  <Override PartName="/ppt/notesSlides/notesSlide19.xml" ContentType="application/vnd.openxmlformats-officedocument.presentationml.notesSlide+xml"/>
  <Override PartName="/ppt/tags/tag16.xml" ContentType="application/vnd.openxmlformats-officedocument.presentationml.tags+xml"/>
  <Override PartName="/ppt/notesSlides/notesSlide20.xml" ContentType="application/vnd.openxmlformats-officedocument.presentationml.notesSlide+xml"/>
  <Override PartName="/ppt/tags/tag17.xml" ContentType="application/vnd.openxmlformats-officedocument.presentationml.tags+xml"/>
  <Override PartName="/ppt/notesSlides/notesSlide21.xml" ContentType="application/vnd.openxmlformats-officedocument.presentationml.notesSlide+xml"/>
  <Override PartName="/ppt/tags/tag18.xml" ContentType="application/vnd.openxmlformats-officedocument.presentationml.tags+xml"/>
  <Override PartName="/ppt/notesSlides/notesSlide22.xml" ContentType="application/vnd.openxmlformats-officedocument.presentationml.notesSlide+xml"/>
  <Override PartName="/ppt/tags/tag19.xml" ContentType="application/vnd.openxmlformats-officedocument.presentationml.tags+xml"/>
  <Override PartName="/ppt/notesSlides/notesSlide23.xml" ContentType="application/vnd.openxmlformats-officedocument.presentationml.notesSlide+xml"/>
  <Override PartName="/ppt/tags/tag20.xml" ContentType="application/vnd.openxmlformats-officedocument.presentationml.tags+xml"/>
  <Override PartName="/ppt/notesSlides/notesSlide24.xml" ContentType="application/vnd.openxmlformats-officedocument.presentationml.notesSlide+xml"/>
  <Override PartName="/ppt/tags/tag21.xml" ContentType="application/vnd.openxmlformats-officedocument.presentationml.tags+xml"/>
  <Override PartName="/ppt/notesSlides/notesSlide25.xml" ContentType="application/vnd.openxmlformats-officedocument.presentationml.notesSlide+xml"/>
  <Override PartName="/ppt/tags/tag22.xml" ContentType="application/vnd.openxmlformats-officedocument.presentationml.tags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2"/>
  </p:notesMasterIdLst>
  <p:handoutMasterIdLst>
    <p:handoutMasterId r:id="rId33"/>
  </p:handoutMasterIdLst>
  <p:sldIdLst>
    <p:sldId id="514" r:id="rId5"/>
    <p:sldId id="614" r:id="rId6"/>
    <p:sldId id="500" r:id="rId7"/>
    <p:sldId id="596" r:id="rId8"/>
    <p:sldId id="541" r:id="rId9"/>
    <p:sldId id="612" r:id="rId10"/>
    <p:sldId id="580" r:id="rId11"/>
    <p:sldId id="611" r:id="rId12"/>
    <p:sldId id="562" r:id="rId13"/>
    <p:sldId id="522" r:id="rId14"/>
    <p:sldId id="523" r:id="rId15"/>
    <p:sldId id="524" r:id="rId16"/>
    <p:sldId id="515" r:id="rId17"/>
    <p:sldId id="598" r:id="rId18"/>
    <p:sldId id="599" r:id="rId19"/>
    <p:sldId id="600" r:id="rId20"/>
    <p:sldId id="601" r:id="rId21"/>
    <p:sldId id="554" r:id="rId22"/>
    <p:sldId id="602" r:id="rId23"/>
    <p:sldId id="603" r:id="rId24"/>
    <p:sldId id="604" r:id="rId25"/>
    <p:sldId id="605" r:id="rId26"/>
    <p:sldId id="606" r:id="rId27"/>
    <p:sldId id="607" r:id="rId28"/>
    <p:sldId id="608" r:id="rId29"/>
    <p:sldId id="609" r:id="rId30"/>
    <p:sldId id="610" r:id="rId31"/>
  </p:sldIdLst>
  <p:sldSz cx="12192000" cy="6858000"/>
  <p:notesSz cx="6858000" cy="9144000"/>
  <p:custDataLst>
    <p:tags r:id="rId3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5039C15-BE5C-AB8A-9188-F567A25F44E6}" name="Emma Durbridge" initials="ED" userId="S::Emma.Durbridge@esa.edu.au::fa194594-074f-43bd-8de7-d322108f10cf" providerId="AD"/>
  <p188:author id="{6DCFF56C-C452-04AB-1CC8-788A250198E2}" name="Rebecca McEwan" initials="RM" userId="S::Rebecca.McEwan@esa.edu.au::ff810c5d-fc8a-4cb6-9b96-8b31b958f764" providerId="AD"/>
  <p188:author id="{4BCA3691-0497-F841-5840-330C7100EA01}" name="Emma Durbridge" initials="ED" userId="S::emma.durbridge@esa.edu.au::fa194594-074f-43bd-8de7-d322108f10cf" providerId="AD"/>
  <p188:author id="{31FB519C-E53A-3E7D-97B3-82C01CED1935}" name="Kerrie Shanahan" initials="KS" userId="S::Kerrie.Shanahan@esa.edu.au::ae473d9f-76e9-476f-892f-2674ea963afc" providerId="AD"/>
  <p188:author id="{49F87EAE-6CC1-99D4-8E31-202EF7FA06F2}" name="Trish Wilson" initials="TW" userId="1a8d7cc3620296f7" providerId="Windows Live"/>
  <p188:author id="{CC959EB7-7E9D-B755-C552-AF0200119690}" name="Lee Oliver" initials="" userId="S::Lee.Oliver@esa.edu.au::2ea18bb5-f28b-4522-9387-e753f121e090" providerId="AD"/>
  <p188:author id="{AC1A14C9-5C87-F7A0-98A6-59A8A750B5A3}" name="Liz Heynes" initials="LH" userId="S::Liz.Heynes@esa.edu.au::e5ff50d5-f39a-42f6-9e9f-e790bcc8c38d" providerId="AD"/>
  <p188:author id="{92D011FB-E587-8D1F-64AA-2EC6A225EA05}" name="Martine Power" initials="MP" userId="S::Martine.Power@esa.edu.au::f3410e55-3c0b-475c-b0b5-72038337e5c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86E63"/>
    <a:srgbClr val="F4F4F4"/>
    <a:srgbClr val="E8E9E8"/>
    <a:srgbClr val="33C88D"/>
    <a:srgbClr val="FFFFFF"/>
    <a:srgbClr val="EBE9F2"/>
    <a:srgbClr val="776AAA"/>
    <a:srgbClr val="0E1E42"/>
    <a:srgbClr val="4557AD"/>
    <a:srgbClr val="E9EE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B6D80C0-B1A0-4D7C-925B-E914A695CB0D}" v="22" dt="2026-03-03T21:56:45.06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56053" autoAdjust="0"/>
  </p:normalViewPr>
  <p:slideViewPr>
    <p:cSldViewPr snapToGrid="0">
      <p:cViewPr varScale="1">
        <p:scale>
          <a:sx n="39" d="100"/>
          <a:sy n="39" d="100"/>
        </p:scale>
        <p:origin x="48" y="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6/11/relationships/changesInfo" Target="changesInfos/changesInfo1.xml"/><Relationship Id="rId21" Type="http://schemas.openxmlformats.org/officeDocument/2006/relationships/slide" Target="slides/slide17.xml"/><Relationship Id="rId34" Type="http://schemas.openxmlformats.org/officeDocument/2006/relationships/tags" Target="tags/tag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rrie Shanahan" userId="ae473d9f-76e9-476f-892f-2674ea963afc" providerId="ADAL" clId="{1C2628FB-1F07-4B48-8FB3-27553585B1CA}"/>
    <pc:docChg chg="undo custSel modSld modMainMaster">
      <pc:chgData name="Kerrie Shanahan" userId="ae473d9f-76e9-476f-892f-2674ea963afc" providerId="ADAL" clId="{1C2628FB-1F07-4B48-8FB3-27553585B1CA}" dt="2026-03-03T21:56:40.259" v="756" actId="20577"/>
      <pc:docMkLst>
        <pc:docMk/>
      </pc:docMkLst>
      <pc:sldChg chg="modSp mod">
        <pc:chgData name="Kerrie Shanahan" userId="ae473d9f-76e9-476f-892f-2674ea963afc" providerId="ADAL" clId="{1C2628FB-1F07-4B48-8FB3-27553585B1CA}" dt="2026-03-02T21:54:21.038" v="510" actId="962"/>
        <pc:sldMkLst>
          <pc:docMk/>
          <pc:sldMk cId="4124420387" sldId="500"/>
        </pc:sldMkLst>
        <pc:grpChg chg="mod">
          <ac:chgData name="Kerrie Shanahan" userId="ae473d9f-76e9-476f-892f-2674ea963afc" providerId="ADAL" clId="{1C2628FB-1F07-4B48-8FB3-27553585B1CA}" dt="2026-03-02T21:54:21.038" v="510" actId="962"/>
          <ac:grpSpMkLst>
            <pc:docMk/>
            <pc:sldMk cId="4124420387" sldId="500"/>
            <ac:grpSpMk id="3" creationId="{42FB55BF-6780-1793-28E3-41D7C1DAB213}"/>
          </ac:grpSpMkLst>
        </pc:grpChg>
      </pc:sldChg>
      <pc:sldChg chg="modSp mod modNotesTx">
        <pc:chgData name="Kerrie Shanahan" userId="ae473d9f-76e9-476f-892f-2674ea963afc" providerId="ADAL" clId="{1C2628FB-1F07-4B48-8FB3-27553585B1CA}" dt="2026-03-03T04:54:28.081" v="751" actId="12"/>
        <pc:sldMkLst>
          <pc:docMk/>
          <pc:sldMk cId="409148390" sldId="514"/>
        </pc:sldMkLst>
        <pc:spChg chg="ord">
          <ac:chgData name="Kerrie Shanahan" userId="ae473d9f-76e9-476f-892f-2674ea963afc" providerId="ADAL" clId="{1C2628FB-1F07-4B48-8FB3-27553585B1CA}" dt="2026-03-02T21:57:34.270" v="615"/>
          <ac:spMkLst>
            <pc:docMk/>
            <pc:sldMk cId="409148390" sldId="514"/>
            <ac:spMk id="9" creationId="{94EFBDEE-85C9-B9CC-1B5E-6B222ECF948E}"/>
          </ac:spMkLst>
        </pc:spChg>
      </pc:sldChg>
      <pc:sldChg chg="modSp mod">
        <pc:chgData name="Kerrie Shanahan" userId="ae473d9f-76e9-476f-892f-2674ea963afc" providerId="ADAL" clId="{1C2628FB-1F07-4B48-8FB3-27553585B1CA}" dt="2026-03-02T21:59:20.484" v="695" actId="962"/>
        <pc:sldMkLst>
          <pc:docMk/>
          <pc:sldMk cId="808090699" sldId="554"/>
        </pc:sldMkLst>
        <pc:spChg chg="mod">
          <ac:chgData name="Kerrie Shanahan" userId="ae473d9f-76e9-476f-892f-2674ea963afc" providerId="ADAL" clId="{1C2628FB-1F07-4B48-8FB3-27553585B1CA}" dt="2026-03-02T21:59:04.124" v="657" actId="962"/>
          <ac:spMkLst>
            <pc:docMk/>
            <pc:sldMk cId="808090699" sldId="554"/>
            <ac:spMk id="2" creationId="{3C917CAA-B825-714B-9E85-002BCF2DF2F1}"/>
          </ac:spMkLst>
        </pc:spChg>
        <pc:spChg chg="mod">
          <ac:chgData name="Kerrie Shanahan" userId="ae473d9f-76e9-476f-892f-2674ea963afc" providerId="ADAL" clId="{1C2628FB-1F07-4B48-8FB3-27553585B1CA}" dt="2026-03-02T21:59:20.484" v="695" actId="962"/>
          <ac:spMkLst>
            <pc:docMk/>
            <pc:sldMk cId="808090699" sldId="554"/>
            <ac:spMk id="3" creationId="{91867BEB-6674-E640-B8FC-3D6EEC161177}"/>
          </ac:spMkLst>
        </pc:spChg>
      </pc:sldChg>
      <pc:sldChg chg="addSp delSp modSp mod modNotesTx">
        <pc:chgData name="Kerrie Shanahan" userId="ae473d9f-76e9-476f-892f-2674ea963afc" providerId="ADAL" clId="{1C2628FB-1F07-4B48-8FB3-27553585B1CA}" dt="2026-03-02T21:58:13.988" v="619"/>
        <pc:sldMkLst>
          <pc:docMk/>
          <pc:sldMk cId="3305298057" sldId="562"/>
        </pc:sldMkLst>
        <pc:spChg chg="mod">
          <ac:chgData name="Kerrie Shanahan" userId="ae473d9f-76e9-476f-892f-2674ea963afc" providerId="ADAL" clId="{1C2628FB-1F07-4B48-8FB3-27553585B1CA}" dt="2026-03-02T04:41:49.322" v="355" actId="108"/>
          <ac:spMkLst>
            <pc:docMk/>
            <pc:sldMk cId="3305298057" sldId="562"/>
            <ac:spMk id="2" creationId="{07291B45-CA4A-EE01-F19A-8F49EDB7F047}"/>
          </ac:spMkLst>
        </pc:spChg>
        <pc:spChg chg="add del mod">
          <ac:chgData name="Kerrie Shanahan" userId="ae473d9f-76e9-476f-892f-2674ea963afc" providerId="ADAL" clId="{1C2628FB-1F07-4B48-8FB3-27553585B1CA}" dt="2026-03-02T04:46:10.579" v="392" actId="164"/>
          <ac:spMkLst>
            <pc:docMk/>
            <pc:sldMk cId="3305298057" sldId="562"/>
            <ac:spMk id="3" creationId="{097FF89D-8397-01E5-71F2-1FE713700E45}"/>
          </ac:spMkLst>
        </pc:spChg>
        <pc:spChg chg="add del mod ord">
          <ac:chgData name="Kerrie Shanahan" userId="ae473d9f-76e9-476f-892f-2674ea963afc" providerId="ADAL" clId="{1C2628FB-1F07-4B48-8FB3-27553585B1CA}" dt="2026-03-02T04:46:42.199" v="394" actId="478"/>
          <ac:spMkLst>
            <pc:docMk/>
            <pc:sldMk cId="3305298057" sldId="562"/>
            <ac:spMk id="4" creationId="{A9F14D38-57C5-5123-FFFA-1ECEDFAAA855}"/>
          </ac:spMkLst>
        </pc:spChg>
        <pc:grpChg chg="add del mod">
          <ac:chgData name="Kerrie Shanahan" userId="ae473d9f-76e9-476f-892f-2674ea963afc" providerId="ADAL" clId="{1C2628FB-1F07-4B48-8FB3-27553585B1CA}" dt="2026-03-02T04:46:41.328" v="393" actId="478"/>
          <ac:grpSpMkLst>
            <pc:docMk/>
            <pc:sldMk cId="3305298057" sldId="562"/>
            <ac:grpSpMk id="10" creationId="{05F48526-F91D-FF14-5987-6E0FFAC160BB}"/>
          </ac:grpSpMkLst>
        </pc:grpChg>
        <pc:picChg chg="mod ord">
          <ac:chgData name="Kerrie Shanahan" userId="ae473d9f-76e9-476f-892f-2674ea963afc" providerId="ADAL" clId="{1C2628FB-1F07-4B48-8FB3-27553585B1CA}" dt="2026-03-02T21:58:13.988" v="619"/>
          <ac:picMkLst>
            <pc:docMk/>
            <pc:sldMk cId="3305298057" sldId="562"/>
            <ac:picMk id="6" creationId="{C37CB1FA-D5BE-79C9-5914-F89A36CC5E2D}"/>
          </ac:picMkLst>
        </pc:picChg>
        <pc:picChg chg="mod">
          <ac:chgData name="Kerrie Shanahan" userId="ae473d9f-76e9-476f-892f-2674ea963afc" providerId="ADAL" clId="{1C2628FB-1F07-4B48-8FB3-27553585B1CA}" dt="2026-03-02T21:54:25.990" v="512" actId="962"/>
          <ac:picMkLst>
            <pc:docMk/>
            <pc:sldMk cId="3305298057" sldId="562"/>
            <ac:picMk id="7" creationId="{F1F6F99C-463A-B488-D1F0-7E330AB8A4AF}"/>
          </ac:picMkLst>
        </pc:picChg>
        <pc:picChg chg="del mod">
          <ac:chgData name="Kerrie Shanahan" userId="ae473d9f-76e9-476f-892f-2674ea963afc" providerId="ADAL" clId="{1C2628FB-1F07-4B48-8FB3-27553585B1CA}" dt="2026-03-02T04:29:10.687" v="330" actId="478"/>
          <ac:picMkLst>
            <pc:docMk/>
            <pc:sldMk cId="3305298057" sldId="562"/>
            <ac:picMk id="11" creationId="{529832FA-A0D9-4427-F9A0-9B974AED7547}"/>
          </ac:picMkLst>
        </pc:picChg>
        <pc:picChg chg="add mod">
          <ac:chgData name="Kerrie Shanahan" userId="ae473d9f-76e9-476f-892f-2674ea963afc" providerId="ADAL" clId="{1C2628FB-1F07-4B48-8FB3-27553585B1CA}" dt="2026-03-02T21:54:37.336" v="530" actId="962"/>
          <ac:picMkLst>
            <pc:docMk/>
            <pc:sldMk cId="3305298057" sldId="562"/>
            <ac:picMk id="13" creationId="{27115CA7-58F9-EBE6-9594-2ADD91213054}"/>
          </ac:picMkLst>
        </pc:picChg>
        <pc:cxnChg chg="add mod">
          <ac:chgData name="Kerrie Shanahan" userId="ae473d9f-76e9-476f-892f-2674ea963afc" providerId="ADAL" clId="{1C2628FB-1F07-4B48-8FB3-27553585B1CA}" dt="2026-03-02T04:46:10.579" v="392" actId="164"/>
          <ac:cxnSpMkLst>
            <pc:docMk/>
            <pc:sldMk cId="3305298057" sldId="562"/>
            <ac:cxnSpMk id="8" creationId="{14F9FE04-565C-F340-1064-1C608478B2C2}"/>
          </ac:cxnSpMkLst>
        </pc:cxnChg>
      </pc:sldChg>
      <pc:sldChg chg="modSp mod">
        <pc:chgData name="Kerrie Shanahan" userId="ae473d9f-76e9-476f-892f-2674ea963afc" providerId="ADAL" clId="{1C2628FB-1F07-4B48-8FB3-27553585B1CA}" dt="2026-03-02T21:57:03.019" v="606" actId="962"/>
        <pc:sldMkLst>
          <pc:docMk/>
          <pc:sldMk cId="2206005265" sldId="599"/>
        </pc:sldMkLst>
        <pc:picChg chg="mod">
          <ac:chgData name="Kerrie Shanahan" userId="ae473d9f-76e9-476f-892f-2674ea963afc" providerId="ADAL" clId="{1C2628FB-1F07-4B48-8FB3-27553585B1CA}" dt="2026-03-02T21:57:03.019" v="606" actId="962"/>
          <ac:picMkLst>
            <pc:docMk/>
            <pc:sldMk cId="2206005265" sldId="599"/>
            <ac:picMk id="4" creationId="{0A32A1C0-9CE4-28D3-1EA8-660DE5D42BD8}"/>
          </ac:picMkLst>
        </pc:picChg>
      </pc:sldChg>
      <pc:sldChg chg="delSp modSp mod modNotesTx">
        <pc:chgData name="Kerrie Shanahan" userId="ae473d9f-76e9-476f-892f-2674ea963afc" providerId="ADAL" clId="{1C2628FB-1F07-4B48-8FB3-27553585B1CA}" dt="2026-03-02T21:58:49.173" v="637" actId="962"/>
        <pc:sldMkLst>
          <pc:docMk/>
          <pc:sldMk cId="1025050938" sldId="600"/>
        </pc:sldMkLst>
        <pc:spChg chg="ord">
          <ac:chgData name="Kerrie Shanahan" userId="ae473d9f-76e9-476f-892f-2674ea963afc" providerId="ADAL" clId="{1C2628FB-1F07-4B48-8FB3-27553585B1CA}" dt="2026-03-02T21:58:26.893" v="624"/>
          <ac:spMkLst>
            <pc:docMk/>
            <pc:sldMk cId="1025050938" sldId="600"/>
            <ac:spMk id="3" creationId="{D245D2D3-8149-39C8-B4A0-C8F7BEA02448}"/>
          </ac:spMkLst>
        </pc:spChg>
        <pc:spChg chg="mod ord topLvl">
          <ac:chgData name="Kerrie Shanahan" userId="ae473d9f-76e9-476f-892f-2674ea963afc" providerId="ADAL" clId="{1C2628FB-1F07-4B48-8FB3-27553585B1CA}" dt="2026-03-02T21:58:31.655" v="626"/>
          <ac:spMkLst>
            <pc:docMk/>
            <pc:sldMk cId="1025050938" sldId="600"/>
            <ac:spMk id="18" creationId="{199BC074-24D5-4271-6ABB-93BAE07B176B}"/>
          </ac:spMkLst>
        </pc:spChg>
        <pc:spChg chg="mod topLvl">
          <ac:chgData name="Kerrie Shanahan" userId="ae473d9f-76e9-476f-892f-2674ea963afc" providerId="ADAL" clId="{1C2628FB-1F07-4B48-8FB3-27553585B1CA}" dt="2026-03-02T21:56:09.412" v="604" actId="165"/>
          <ac:spMkLst>
            <pc:docMk/>
            <pc:sldMk cId="1025050938" sldId="600"/>
            <ac:spMk id="19" creationId="{B89700F0-5ADF-4762-3675-F8AA8E0FF73A}"/>
          </ac:spMkLst>
        </pc:spChg>
        <pc:spChg chg="mod topLvl">
          <ac:chgData name="Kerrie Shanahan" userId="ae473d9f-76e9-476f-892f-2674ea963afc" providerId="ADAL" clId="{1C2628FB-1F07-4B48-8FB3-27553585B1CA}" dt="2026-03-02T21:56:09.412" v="604" actId="165"/>
          <ac:spMkLst>
            <pc:docMk/>
            <pc:sldMk cId="1025050938" sldId="600"/>
            <ac:spMk id="20" creationId="{B55FB4A5-58DE-0586-7B92-C7FC5BC56A3B}"/>
          </ac:spMkLst>
        </pc:spChg>
        <pc:spChg chg="mod topLvl">
          <ac:chgData name="Kerrie Shanahan" userId="ae473d9f-76e9-476f-892f-2674ea963afc" providerId="ADAL" clId="{1C2628FB-1F07-4B48-8FB3-27553585B1CA}" dt="2026-03-02T21:56:04.962" v="603" actId="165"/>
          <ac:spMkLst>
            <pc:docMk/>
            <pc:sldMk cId="1025050938" sldId="600"/>
            <ac:spMk id="21" creationId="{1D9B70ED-53AF-82B7-0FCE-923ED1E7F54A}"/>
          </ac:spMkLst>
        </pc:spChg>
        <pc:grpChg chg="del mod topLvl">
          <ac:chgData name="Kerrie Shanahan" userId="ae473d9f-76e9-476f-892f-2674ea963afc" providerId="ADAL" clId="{1C2628FB-1F07-4B48-8FB3-27553585B1CA}" dt="2026-03-02T21:56:09.412" v="604" actId="165"/>
          <ac:grpSpMkLst>
            <pc:docMk/>
            <pc:sldMk cId="1025050938" sldId="600"/>
            <ac:grpSpMk id="2" creationId="{2D61EE45-02A3-D451-B981-58601893F155}"/>
          </ac:grpSpMkLst>
        </pc:grpChg>
        <pc:grpChg chg="del">
          <ac:chgData name="Kerrie Shanahan" userId="ae473d9f-76e9-476f-892f-2674ea963afc" providerId="ADAL" clId="{1C2628FB-1F07-4B48-8FB3-27553585B1CA}" dt="2026-03-02T21:56:04.962" v="603" actId="165"/>
          <ac:grpSpMkLst>
            <pc:docMk/>
            <pc:sldMk cId="1025050938" sldId="600"/>
            <ac:grpSpMk id="5" creationId="{9E7BC200-EFC5-9D6E-6534-A9219BD84119}"/>
          </ac:grpSpMkLst>
        </pc:grpChg>
        <pc:grpChg chg="mod ord">
          <ac:chgData name="Kerrie Shanahan" userId="ae473d9f-76e9-476f-892f-2674ea963afc" providerId="ADAL" clId="{1C2628FB-1F07-4B48-8FB3-27553585B1CA}" dt="2026-03-02T21:58:49.173" v="637" actId="962"/>
          <ac:grpSpMkLst>
            <pc:docMk/>
            <pc:sldMk cId="1025050938" sldId="600"/>
            <ac:grpSpMk id="15" creationId="{5416D38E-B887-2F88-D543-1D37C432AA8D}"/>
          </ac:grpSpMkLst>
        </pc:grpChg>
        <pc:picChg chg="mod topLvl">
          <ac:chgData name="Kerrie Shanahan" userId="ae473d9f-76e9-476f-892f-2674ea963afc" providerId="ADAL" clId="{1C2628FB-1F07-4B48-8FB3-27553585B1CA}" dt="2026-03-02T21:57:12.700" v="608" actId="962"/>
          <ac:picMkLst>
            <pc:docMk/>
            <pc:sldMk cId="1025050938" sldId="600"/>
            <ac:picMk id="6" creationId="{955CC29E-A716-E323-F00C-46FC4FAD2458}"/>
          </ac:picMkLst>
        </pc:picChg>
      </pc:sldChg>
      <pc:sldChg chg="modSp mod">
        <pc:chgData name="Kerrie Shanahan" userId="ae473d9f-76e9-476f-892f-2674ea963afc" providerId="ADAL" clId="{1C2628FB-1F07-4B48-8FB3-27553585B1CA}" dt="2026-03-02T21:57:24.816" v="614" actId="962"/>
        <pc:sldMkLst>
          <pc:docMk/>
          <pc:sldMk cId="1771297315" sldId="608"/>
        </pc:sldMkLst>
        <pc:picChg chg="mod">
          <ac:chgData name="Kerrie Shanahan" userId="ae473d9f-76e9-476f-892f-2674ea963afc" providerId="ADAL" clId="{1C2628FB-1F07-4B48-8FB3-27553585B1CA}" dt="2026-03-02T21:57:17.320" v="610" actId="962"/>
          <ac:picMkLst>
            <pc:docMk/>
            <pc:sldMk cId="1771297315" sldId="608"/>
            <ac:picMk id="10" creationId="{42311A81-B64C-E077-E34A-8CE2BB9F93AE}"/>
          </ac:picMkLst>
        </pc:picChg>
        <pc:picChg chg="mod">
          <ac:chgData name="Kerrie Shanahan" userId="ae473d9f-76e9-476f-892f-2674ea963afc" providerId="ADAL" clId="{1C2628FB-1F07-4B48-8FB3-27553585B1CA}" dt="2026-03-02T21:57:21.082" v="612" actId="962"/>
          <ac:picMkLst>
            <pc:docMk/>
            <pc:sldMk cId="1771297315" sldId="608"/>
            <ac:picMk id="15" creationId="{CBE6DAED-CF64-2E9C-CA7F-7BB7DF898768}"/>
          </ac:picMkLst>
        </pc:picChg>
        <pc:picChg chg="mod">
          <ac:chgData name="Kerrie Shanahan" userId="ae473d9f-76e9-476f-892f-2674ea963afc" providerId="ADAL" clId="{1C2628FB-1F07-4B48-8FB3-27553585B1CA}" dt="2026-03-02T21:57:24.816" v="614" actId="962"/>
          <ac:picMkLst>
            <pc:docMk/>
            <pc:sldMk cId="1771297315" sldId="608"/>
            <ac:picMk id="18" creationId="{910E88E0-7823-5D8F-CC73-18C93E76346F}"/>
          </ac:picMkLst>
        </pc:picChg>
      </pc:sldChg>
      <pc:sldChg chg="modSp mod">
        <pc:chgData name="Kerrie Shanahan" userId="ae473d9f-76e9-476f-892f-2674ea963afc" providerId="ADAL" clId="{1C2628FB-1F07-4B48-8FB3-27553585B1CA}" dt="2026-03-03T21:56:40.259" v="756" actId="20577"/>
        <pc:sldMkLst>
          <pc:docMk/>
          <pc:sldMk cId="2554708321" sldId="611"/>
        </pc:sldMkLst>
        <pc:spChg chg="mod">
          <ac:chgData name="Kerrie Shanahan" userId="ae473d9f-76e9-476f-892f-2674ea963afc" providerId="ADAL" clId="{1C2628FB-1F07-4B48-8FB3-27553585B1CA}" dt="2026-03-03T21:56:40.259" v="756" actId="20577"/>
          <ac:spMkLst>
            <pc:docMk/>
            <pc:sldMk cId="2554708321" sldId="611"/>
            <ac:spMk id="3" creationId="{260FA017-441E-A5D7-EB16-9997300056B1}"/>
          </ac:spMkLst>
        </pc:spChg>
      </pc:sldChg>
      <pc:sldChg chg="delSp modSp mod">
        <pc:chgData name="Kerrie Shanahan" userId="ae473d9f-76e9-476f-892f-2674ea963afc" providerId="ADAL" clId="{1C2628FB-1F07-4B48-8FB3-27553585B1CA}" dt="2026-03-02T21:57:52.911" v="618"/>
        <pc:sldMkLst>
          <pc:docMk/>
          <pc:sldMk cId="880066198" sldId="612"/>
        </pc:sldMkLst>
        <pc:grpChg chg="del mod topLvl">
          <ac:chgData name="Kerrie Shanahan" userId="ae473d9f-76e9-476f-892f-2674ea963afc" providerId="ADAL" clId="{1C2628FB-1F07-4B48-8FB3-27553585B1CA}" dt="2026-03-02T21:53:26.959" v="508" actId="165"/>
          <ac:grpSpMkLst>
            <pc:docMk/>
            <pc:sldMk cId="880066198" sldId="612"/>
            <ac:grpSpMk id="9" creationId="{FC9150B1-23E4-C864-96DE-FB09FB6AEE42}"/>
          </ac:grpSpMkLst>
        </pc:grpChg>
        <pc:grpChg chg="del">
          <ac:chgData name="Kerrie Shanahan" userId="ae473d9f-76e9-476f-892f-2674ea963afc" providerId="ADAL" clId="{1C2628FB-1F07-4B48-8FB3-27553585B1CA}" dt="2026-03-02T21:53:22.173" v="507" actId="165"/>
          <ac:grpSpMkLst>
            <pc:docMk/>
            <pc:sldMk cId="880066198" sldId="612"/>
            <ac:grpSpMk id="14" creationId="{4794E4E7-D530-CFFD-714A-56835B197369}"/>
          </ac:grpSpMkLst>
        </pc:grpChg>
        <pc:picChg chg="mod topLvl">
          <ac:chgData name="Kerrie Shanahan" userId="ae473d9f-76e9-476f-892f-2674ea963afc" providerId="ADAL" clId="{1C2628FB-1F07-4B48-8FB3-27553585B1CA}" dt="2026-03-02T21:57:50.702" v="616" actId="962"/>
          <ac:picMkLst>
            <pc:docMk/>
            <pc:sldMk cId="880066198" sldId="612"/>
            <ac:picMk id="8" creationId="{0E05609C-15A4-6294-26E7-CBE3E503FE7C}"/>
          </ac:picMkLst>
        </pc:picChg>
        <pc:picChg chg="mod ord topLvl">
          <ac:chgData name="Kerrie Shanahan" userId="ae473d9f-76e9-476f-892f-2674ea963afc" providerId="ADAL" clId="{1C2628FB-1F07-4B48-8FB3-27553585B1CA}" dt="2026-03-02T21:57:52.911" v="618"/>
          <ac:picMkLst>
            <pc:docMk/>
            <pc:sldMk cId="880066198" sldId="612"/>
            <ac:picMk id="10" creationId="{AE379309-A348-987A-BBC6-57088060EE35}"/>
          </ac:picMkLst>
        </pc:picChg>
        <pc:picChg chg="mod topLvl">
          <ac:chgData name="Kerrie Shanahan" userId="ae473d9f-76e9-476f-892f-2674ea963afc" providerId="ADAL" clId="{1C2628FB-1F07-4B48-8FB3-27553585B1CA}" dt="2026-03-02T21:55:37.949" v="568" actId="962"/>
          <ac:picMkLst>
            <pc:docMk/>
            <pc:sldMk cId="880066198" sldId="612"/>
            <ac:picMk id="11" creationId="{D1106019-472A-9F8F-3587-F935F440DFB7}"/>
          </ac:picMkLst>
        </pc:picChg>
        <pc:picChg chg="mod">
          <ac:chgData name="Kerrie Shanahan" userId="ae473d9f-76e9-476f-892f-2674ea963afc" providerId="ADAL" clId="{1C2628FB-1F07-4B48-8FB3-27553585B1CA}" dt="2026-03-02T21:55:47.205" v="580" actId="962"/>
          <ac:picMkLst>
            <pc:docMk/>
            <pc:sldMk cId="880066198" sldId="612"/>
            <ac:picMk id="16" creationId="{0F2D5790-20D8-BC25-B32D-2CD60A3D5AA9}"/>
          </ac:picMkLst>
        </pc:picChg>
      </pc:sldChg>
      <pc:sldChg chg="modSp mod modNotesTx">
        <pc:chgData name="Kerrie Shanahan" userId="ae473d9f-76e9-476f-892f-2674ea963afc" providerId="ADAL" clId="{1C2628FB-1F07-4B48-8FB3-27553585B1CA}" dt="2026-03-02T21:47:33.326" v="506" actId="962"/>
        <pc:sldMkLst>
          <pc:docMk/>
          <pc:sldMk cId="447831238" sldId="614"/>
        </pc:sldMkLst>
        <pc:spChg chg="mod">
          <ac:chgData name="Kerrie Shanahan" userId="ae473d9f-76e9-476f-892f-2674ea963afc" providerId="ADAL" clId="{1C2628FB-1F07-4B48-8FB3-27553585B1CA}" dt="2026-03-02T21:47:33.326" v="506" actId="962"/>
          <ac:spMkLst>
            <pc:docMk/>
            <pc:sldMk cId="447831238" sldId="614"/>
            <ac:spMk id="7" creationId="{5A19BCE4-65EB-53BC-8A37-150655F01588}"/>
          </ac:spMkLst>
        </pc:spChg>
        <pc:grpChg chg="mod">
          <ac:chgData name="Kerrie Shanahan" userId="ae473d9f-76e9-476f-892f-2674ea963afc" providerId="ADAL" clId="{1C2628FB-1F07-4B48-8FB3-27553585B1CA}" dt="2026-03-02T21:47:21.486" v="504" actId="962"/>
          <ac:grpSpMkLst>
            <pc:docMk/>
            <pc:sldMk cId="447831238" sldId="614"/>
            <ac:grpSpMk id="4" creationId="{F5886EFD-D07C-2ACC-3B88-0D1F3C246EE9}"/>
          </ac:grpSpMkLst>
        </pc:gr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64F4B7-307B-460A-9216-CC21E96F22F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897C1B-43FC-4D09-8B0C-C5FC5D8B1A5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0C8173-52BC-4F8E-A1DB-073827CA7B9E}" type="datetimeFigureOut">
              <a:rPr lang="en-AU" smtClean="0"/>
              <a:t>4/03/2026</a:t>
            </a:fld>
            <a:endParaRPr lang="en-AU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5A003B-9AFC-40BD-9E27-3767AF8D2BB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18DC3A-9E06-4EC9-94DD-1749B9ECC69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E9432-9770-41A6-ACDC-B313F45D28CF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070671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53297-7DEE-4CE4-B733-474A3A21B2D8}" type="datetimeFigureOut">
              <a:rPr lang="en-AU" smtClean="0"/>
              <a:t>4/03/2026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44A9DE-4760-4494-A2B3-6554A63B8D88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9340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latin typeface="+mn-lt"/>
              </a:rPr>
              <a:t>Lesson structure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dirty="0">
              <a:latin typeface="+mn-lt"/>
            </a:endParaRPr>
          </a:p>
          <a:p>
            <a:pPr>
              <a:defRPr/>
            </a:pPr>
            <a:r>
              <a:rPr lang="en-AU" sz="1200" dirty="0">
                <a:latin typeface="+mn-lt"/>
              </a:rPr>
              <a:t>Review of previously learnt content (slides 2 to 13</a:t>
            </a:r>
            <a:r>
              <a:rPr lang="en-AU" dirty="0"/>
              <a:t>)</a:t>
            </a:r>
            <a:r>
              <a:rPr lang="en-AU" sz="1200" dirty="0">
                <a:latin typeface="+mn-lt"/>
              </a:rPr>
              <a:t> takes approximately 15 minutes. </a:t>
            </a:r>
            <a:endParaRPr lang="en-AU" sz="1200" dirty="0">
              <a:latin typeface="+mn-lt"/>
              <a:ea typeface="Calibri"/>
              <a:cs typeface="Calibri"/>
            </a:endParaRPr>
          </a:p>
          <a:p>
            <a:pPr>
              <a:defRPr/>
            </a:pPr>
            <a:endParaRPr lang="en-AU" sz="1200" dirty="0">
              <a:latin typeface="+mn-lt"/>
              <a:cs typeface="Calibri"/>
            </a:endParaRPr>
          </a:p>
          <a:p>
            <a:pPr>
              <a:defRPr/>
            </a:pPr>
            <a:r>
              <a:rPr lang="en-AU" sz="1200" dirty="0">
                <a:latin typeface="+mn-lt"/>
                <a:cs typeface="Calibri"/>
              </a:rPr>
              <a:t>Explicit teaching of 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the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-ful 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suffix </a:t>
            </a:r>
            <a:r>
              <a:rPr lang="en-AU" sz="1200" dirty="0">
                <a:latin typeface="+mn-lt"/>
              </a:rPr>
              <a:t>(slides 14 to 26) takes approximately 30 minutes. </a:t>
            </a:r>
            <a:endParaRPr lang="en-AU" sz="1200" dirty="0">
              <a:latin typeface="+mn-lt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dirty="0">
              <a:latin typeface="+mn-lt"/>
            </a:endParaRPr>
          </a:p>
          <a:p>
            <a:r>
              <a:rPr lang="en-US" sz="1200" b="1" dirty="0">
                <a:latin typeface="+mn-lt"/>
              </a:rPr>
              <a:t>Lesson preparation</a:t>
            </a:r>
          </a:p>
          <a:p>
            <a:endParaRPr lang="en-US" sz="1200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200" dirty="0">
                <a:effectLst/>
                <a:latin typeface="+mn-lt"/>
              </a:rPr>
              <a:t>If your students have not been taught about nouns and adjectives, this should be taught explicitly before the lesson. To review these concepts, see: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GB" sz="1200" dirty="0">
                <a:effectLst/>
                <a:latin typeface="+mn-lt"/>
              </a:rPr>
              <a:t>noun revision - lesson 11.5, slide 16 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GB" sz="1200" dirty="0">
                <a:effectLst/>
                <a:latin typeface="+mn-lt"/>
              </a:rPr>
              <a:t>adjective revision - lesson 18.4 ,slide 15.</a:t>
            </a:r>
            <a:endParaRPr lang="en-US" sz="1200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tx1"/>
                </a:solidFill>
                <a:latin typeface="+mn-lt"/>
              </a:rPr>
              <a:t>Go to the download folder for this phase; it includes a Word file for the student sheet for this lesson. </a:t>
            </a:r>
            <a:r>
              <a:rPr lang="en-AU" sz="1200" dirty="0">
                <a:solidFill>
                  <a:schemeClr val="tx1"/>
                </a:solidFill>
                <a:latin typeface="+mn-lt"/>
              </a:rPr>
              <a:t>Print one </a:t>
            </a:r>
            <a:r>
              <a:rPr lang="en-AU" sz="1200" u="none" dirty="0">
                <a:solidFill>
                  <a:schemeClr val="tx1"/>
                </a:solidFill>
                <a:latin typeface="+mn-lt"/>
              </a:rPr>
              <a:t>student sheet for each student to be handed out after introducing the learning intention and success criteria for the lesson (slide 15) and used throughout the lesson.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solidFill>
                  <a:schemeClr val="tx1"/>
                </a:solidFill>
                <a:effectLst/>
                <a:latin typeface="+mn-lt"/>
                <a:ea typeface="Verdana"/>
                <a:cs typeface="Calibri"/>
              </a:rPr>
              <a:t>If students are sitting on the floor, provide a clipboard, or something similar for them to lean on. </a:t>
            </a:r>
            <a:endParaRPr lang="en-AU" sz="1200" u="none" dirty="0">
              <a:solidFill>
                <a:schemeClr val="tx1"/>
              </a:solidFill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dirty="0">
                <a:solidFill>
                  <a:schemeClr val="tx1"/>
                </a:solidFill>
                <a:latin typeface="+mn-lt"/>
              </a:rPr>
              <a:t>Prepare application tasks for independent practice (slide 26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) using th</a:t>
            </a:r>
            <a:r>
              <a:rPr lang="en-US" sz="1200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 Phase 21 decodable resources.</a:t>
            </a:r>
            <a:endParaRPr lang="en-AU" sz="1200" kern="100" dirty="0">
              <a:solidFill>
                <a:schemeClr val="tx1"/>
              </a:solidFill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AU" sz="1200" dirty="0">
              <a:latin typeface="+mn-lt"/>
            </a:endParaRPr>
          </a:p>
          <a:p>
            <a:endParaRPr lang="en-US" sz="1200" b="1" dirty="0">
              <a:latin typeface="+mn-lt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051593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endParaRPr lang="en-US" b="0" dirty="0"/>
          </a:p>
          <a:p>
            <a:r>
              <a:rPr lang="en-US" b="0" dirty="0"/>
              <a:t>Point to each irregular word in random order. As you point, students read the word.</a:t>
            </a:r>
          </a:p>
          <a:p>
            <a:endParaRPr lang="en-US" b="0" dirty="0"/>
          </a:p>
          <a:p>
            <a:r>
              <a:rPr lang="en-US" b="1" dirty="0"/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/>
              <a:t>If any students do not know the word or say the wrong word, remind them of the sounds in the word, and the spelling of the word, for example, </a:t>
            </a:r>
            <a:r>
              <a:rPr lang="en-US" b="1" dirty="0"/>
              <a:t>s/u/g/ar</a:t>
            </a:r>
            <a:r>
              <a:rPr lang="en-US" b="0" dirty="0"/>
              <a:t>,</a:t>
            </a:r>
            <a:r>
              <a:rPr lang="en-US" b="1" dirty="0"/>
              <a:t> sugar</a:t>
            </a:r>
            <a:r>
              <a:rPr lang="en-US" b="0" dirty="0"/>
              <a:t>,</a:t>
            </a:r>
            <a:r>
              <a:rPr lang="en-US" b="1" dirty="0"/>
              <a:t> s-u-g-ar</a:t>
            </a:r>
            <a:r>
              <a:rPr lang="en-US" b="0" dirty="0"/>
              <a:t> spells </a:t>
            </a:r>
            <a:r>
              <a:rPr lang="en-US" b="1" dirty="0"/>
              <a:t>sugar</a:t>
            </a:r>
            <a:r>
              <a:rPr lang="en-US" b="0" dirty="0"/>
              <a:t>.</a:t>
            </a:r>
            <a:r>
              <a:rPr lang="en-US" b="1" dirty="0"/>
              <a:t> </a:t>
            </a:r>
            <a:r>
              <a:rPr lang="en-US" dirty="0"/>
              <a:t>Then ask students to try again.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270941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CC9A0A-7BA2-50EF-6762-9A5C591339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C67EFF3-AF61-4C5F-779F-76AD61D8EE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3931138-2807-651D-43E9-654BB957A7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Ask students to read the sentences.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Prompt them to:</a:t>
            </a:r>
          </a:p>
          <a:p>
            <a:pPr marL="172800" lvl="0" indent="-1728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 previously taught irregular words fluently</a:t>
            </a:r>
            <a:endParaRPr lang="en-A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sound out and blend to read the other words</a:t>
            </a: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re-read the sentences with fluency.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b="1" dirty="0"/>
              <a:t>Provide corrective feedback as needed:</a:t>
            </a:r>
          </a:p>
          <a:p>
            <a:r>
              <a:rPr lang="en-US" dirty="0"/>
              <a:t>If any students have difficulty with an aspect of reading the sentences, model the process. Then ask students to try again.</a:t>
            </a:r>
          </a:p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B8E6A9-AFD3-F7D4-D7D7-992914594C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661073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8B938A-501C-C8AB-D5C0-18731AE90E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64D3B4-7670-DE92-E8A5-2B4F5FB6D6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3B261F7-EB0F-AA5F-76CA-EA6DCC2975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Start by reminding students that when they write sentences they should: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think about irregular words they know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stretch words to help with spelling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leave spaces between words and use previously taught punctuation.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Tell students the sentence they are going to write: </a:t>
            </a:r>
            <a:r>
              <a:rPr lang="en-US" b="1" dirty="0">
                <a:solidFill>
                  <a:schemeClr val="tx1"/>
                </a:solidFill>
                <a:latin typeface="+mn-lt"/>
              </a:rPr>
              <a:t>I yearn to listen to the birds early in the morning as I breathe in the pure air next time we go camping.</a:t>
            </a:r>
            <a:endParaRPr lang="en-US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Then have students: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repeat the sentence to you</a:t>
            </a:r>
            <a:endParaRPr lang="en-US" dirty="0">
              <a:solidFill>
                <a:schemeClr val="tx1"/>
              </a:solidFill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write the sentence on their mini-whiteboard or on paper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tx1"/>
                </a:solidFill>
                <a:effectLst/>
                <a:latin typeface="+mn-lt"/>
                <a:cs typeface="Calibri"/>
              </a:rPr>
              <a:t>show the sentence they have written by placing their mini-whiteboard underneath their chin for you to check.</a:t>
            </a:r>
            <a:endParaRPr lang="en-US" sz="1200" dirty="0">
              <a:solidFill>
                <a:schemeClr val="tx1"/>
              </a:solidFill>
              <a:effectLst/>
              <a:latin typeface="+mn-lt"/>
              <a:ea typeface="Calibri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AU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 needed, students can be given this additional follow-on sentence: </a:t>
            </a:r>
            <a:r>
              <a:rPr lang="en-US" b="1" dirty="0"/>
              <a:t>Then I will relax in my chair and eat my premixed oats with sugar on top like I always do.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 dirty="0">
                <a:solidFill>
                  <a:schemeClr val="tx1"/>
                </a:solidFill>
                <a:latin typeface="+mn-lt"/>
              </a:rPr>
              <a:t>Provide corrective feedback as needed:</a:t>
            </a:r>
          </a:p>
          <a:p>
            <a:r>
              <a:rPr lang="en-US" dirty="0">
                <a:solidFill>
                  <a:schemeClr val="tx1"/>
                </a:solidFill>
                <a:latin typeface="+mn-lt"/>
              </a:rPr>
              <a:t>If any students have difficulty with an aspect of writing the sentence,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4AB218-12F6-4589-80D2-01E4A0B997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570497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115D1-AFA6-DBA4-8287-041350BF82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ACAB06A-E665-FDC6-31CE-DC7B797FB8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C6CCC10-AA2A-CCEE-1ED8-886D244BEB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End of review </a:t>
            </a:r>
          </a:p>
          <a:p>
            <a:endParaRPr lang="en-US" dirty="0"/>
          </a:p>
          <a:p>
            <a:r>
              <a:rPr lang="en-US" dirty="0"/>
              <a:t>The following slides are the </a:t>
            </a:r>
            <a:r>
              <a:rPr lang="en-US" b="1" dirty="0"/>
              <a:t>explicit teaching </a:t>
            </a:r>
            <a:r>
              <a:rPr lang="en-US" dirty="0"/>
              <a:t>part of the lesson where students are taught new skills and knowledge.</a:t>
            </a:r>
          </a:p>
          <a:p>
            <a:endParaRPr lang="en-US" dirty="0"/>
          </a:p>
          <a:p>
            <a:r>
              <a:rPr lang="en-US" dirty="0"/>
              <a:t>You might like to give the students a short break before starting the explicit teaching section.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1CFA23-30CB-6AE1-6A9A-C4ECAF9492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967823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Set learning intention and success criteria</a:t>
            </a:r>
          </a:p>
          <a:p>
            <a:endParaRPr lang="en-AU" sz="1200" kern="1200" dirty="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The morpheme introduced in this lesson is the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-ful 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suffix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 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added to a base word</a:t>
            </a:r>
            <a:r>
              <a:rPr lang="en-AU" sz="1200" dirty="0">
                <a:latin typeface="+mn-lt"/>
                <a:ea typeface="Times New Roman" panose="02020603050405020304" pitchFamily="18" charset="0"/>
                <a:cs typeface="Calibri"/>
              </a:rPr>
              <a:t>, meaning ‘full of’, for example,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peaceful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.</a:t>
            </a:r>
            <a:endParaRPr lang="en-AU" sz="120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0" indent="0">
              <a:lnSpc>
                <a:spcPct val="90000"/>
              </a:lnSpc>
              <a:spcBef>
                <a:spcPts val="1000"/>
              </a:spcBef>
              <a:buFont typeface="Arial"/>
              <a:buNone/>
            </a:pPr>
            <a:endParaRPr lang="en-US" sz="1200" i="0" dirty="0">
              <a:cs typeface="Calibri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294730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Hand out student sheet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Calibri"/>
              </a:rPr>
              <a:t>Give each student a copy of this student sheet. </a:t>
            </a:r>
            <a:r>
              <a:rPr lang="en-US" dirty="0">
                <a:solidFill>
                  <a:srgbClr val="404040"/>
                </a:solidFill>
                <a:ea typeface="Verdana"/>
                <a:cs typeface="Calibri"/>
              </a:rPr>
              <a:t>It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Calibri"/>
              </a:rPr>
              <a:t> will be used throughout the lesson as students follow along with you.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Verdana"/>
              <a:cs typeface="Calibri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Calibri"/>
              </a:rPr>
              <a:t>A clipboard or something similar to lean on can be helpful if students are sitting on the floor. </a:t>
            </a:r>
            <a:endParaRPr lang="en-US" sz="1200" b="1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479753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7E6952-B907-313B-34FE-67B44AE3B5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A5255CA-108F-5CD9-3E51-41CAC2202A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3CA97D-2126-F7EB-BE95-067671785E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b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 do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AU" sz="1200" kern="1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AU" sz="1200" b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Explain that the </a:t>
            </a:r>
            <a:r>
              <a:rPr lang="en-AU" sz="1200" b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-ful </a:t>
            </a:r>
            <a:r>
              <a:rPr lang="en-AU" sz="1200" b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 says /f/, /</a:t>
            </a:r>
            <a:r>
              <a:rPr lang="en-AU" sz="1200" b="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</a:t>
            </a:r>
            <a:r>
              <a:rPr lang="en-AU" sz="1200" b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/*, /l/, </a:t>
            </a:r>
            <a:r>
              <a:rPr lang="en-AU" sz="1200" b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f</a:t>
            </a:r>
            <a:r>
              <a:rPr lang="en-AU" sz="12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Əl </a:t>
            </a:r>
            <a:r>
              <a:rPr lang="en-AU" sz="1200" b="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 the end of a word.</a:t>
            </a:r>
            <a:endParaRPr lang="en-AU" sz="12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None/>
            </a:pPr>
            <a:endParaRPr lang="en-AU" sz="1200" b="0" kern="1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Say:</a:t>
            </a:r>
          </a:p>
          <a:p>
            <a:pPr marL="172800" lvl="0" indent="-17280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AU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</a:t>
            </a:r>
            <a:r>
              <a:rPr lang="en-AU" sz="1200" b="1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-ful </a:t>
            </a:r>
            <a:r>
              <a:rPr lang="en-AU" sz="1200" b="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</a:t>
            </a:r>
            <a:r>
              <a:rPr lang="en-AU" sz="1200" b="1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AU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means </a:t>
            </a:r>
            <a:r>
              <a:rPr lang="en-AU" sz="1200" i="1" kern="100" dirty="0">
                <a:effectLst/>
                <a:latin typeface="+mn-lt"/>
                <a:ea typeface="Aptos" panose="020B0004020202020204" pitchFamily="34" charset="0"/>
                <a:cs typeface="Calibri"/>
              </a:rPr>
              <a:t>‘full of</a:t>
            </a:r>
            <a:r>
              <a:rPr lang="en-AU" sz="1200" dirty="0">
                <a:latin typeface="+mn-lt"/>
                <a:ea typeface="Times New Roman" panose="02020603050405020304" pitchFamily="18" charset="0"/>
                <a:cs typeface="Calibri"/>
              </a:rPr>
              <a:t>’. </a:t>
            </a:r>
          </a:p>
          <a:p>
            <a:pPr marL="172800" lvl="0" indent="-17280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AU" sz="1200" i="1" kern="100" dirty="0">
                <a:effectLst/>
                <a:latin typeface="+mn-lt"/>
                <a:ea typeface="Aptos" panose="020B0004020202020204" pitchFamily="34" charset="0"/>
                <a:cs typeface="Calibri"/>
              </a:rPr>
              <a:t>Words ending in the </a:t>
            </a:r>
            <a:r>
              <a:rPr lang="en-AU" sz="1200" b="1" i="1" kern="100" dirty="0">
                <a:effectLst/>
                <a:latin typeface="+mn-lt"/>
                <a:ea typeface="Aptos" panose="020B0004020202020204" pitchFamily="34" charset="0"/>
                <a:cs typeface="Calibri"/>
              </a:rPr>
              <a:t>-ful </a:t>
            </a:r>
            <a:r>
              <a:rPr lang="en-AU" sz="1200" i="1" kern="100" dirty="0">
                <a:effectLst/>
                <a:latin typeface="+mn-lt"/>
                <a:ea typeface="Aptos" panose="020B0004020202020204" pitchFamily="34" charset="0"/>
                <a:cs typeface="Calibri"/>
              </a:rPr>
              <a:t>suffix are adjectives; they describe someone or something.  </a:t>
            </a:r>
            <a:endParaRPr lang="en-AU" sz="1200" b="0" i="1" kern="100" dirty="0">
              <a:effectLst/>
              <a:latin typeface="+mn-lt"/>
              <a:ea typeface="Aptos" panose="020B0004020202020204" pitchFamily="34" charset="0"/>
              <a:cs typeface="Calibri"/>
            </a:endParaRPr>
          </a:p>
          <a:p>
            <a:pPr marL="172800" marR="0" lvl="0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US" sz="1200" b="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Examples of adjectives with the </a:t>
            </a:r>
            <a:r>
              <a:rPr lang="en-US" sz="1200" b="1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-ful</a:t>
            </a:r>
            <a:r>
              <a:rPr lang="en-US" sz="1200" b="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suffix include </a:t>
            </a:r>
            <a:r>
              <a:rPr lang="en-US" sz="1200" b="1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powerful</a:t>
            </a:r>
            <a:r>
              <a:rPr lang="en-US" sz="1200" b="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US" sz="1200" b="1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cheerful </a:t>
            </a:r>
            <a:r>
              <a:rPr lang="en-US" sz="1200" b="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and</a:t>
            </a:r>
            <a:r>
              <a:rPr lang="en-US" sz="1200" b="1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beautiful</a:t>
            </a:r>
            <a:r>
              <a:rPr lang="en-US" sz="1200" b="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 </a:t>
            </a:r>
          </a:p>
          <a:p>
            <a:pPr marL="172800" marR="0" lvl="0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US" sz="1200" b="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We could describe:</a:t>
            </a:r>
          </a:p>
          <a:p>
            <a:pPr marL="630000" marR="0" lvl="1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US" sz="1200" b="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wind as </a:t>
            </a:r>
            <a:r>
              <a:rPr lang="en-US" sz="1200" b="1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powerful</a:t>
            </a:r>
            <a:r>
              <a:rPr lang="en-US" sz="1200" b="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it is full of power</a:t>
            </a:r>
          </a:p>
          <a:p>
            <a:pPr marL="630000" marR="0" lvl="1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US" sz="1200" b="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 person as </a:t>
            </a:r>
            <a:r>
              <a:rPr lang="en-US" sz="1200" b="1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cheerful</a:t>
            </a:r>
            <a:r>
              <a:rPr lang="en-US" sz="1200" b="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they are full of cheer </a:t>
            </a:r>
          </a:p>
          <a:p>
            <a:pPr marL="630000" marR="0" lvl="1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US" sz="1200" b="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 painting as </a:t>
            </a:r>
            <a:r>
              <a:rPr lang="en-US" sz="1200" b="1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beautiful</a:t>
            </a:r>
            <a:r>
              <a:rPr lang="en-US" sz="1200" b="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it is full of</a:t>
            </a:r>
            <a:r>
              <a:rPr lang="en-US" sz="1200" b="1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200" b="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beauty.</a:t>
            </a:r>
          </a:p>
          <a:p>
            <a:pPr marL="172800" lvl="0" indent="-17280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en-AU" sz="1200" b="1" kern="100" dirty="0">
              <a:effectLst/>
              <a:latin typeface="+mn-lt"/>
              <a:ea typeface="Aptos" panose="020B0004020202020204" pitchFamily="34" charset="0"/>
              <a:cs typeface="Calibri"/>
            </a:endParaRPr>
          </a:p>
          <a:p>
            <a:pPr marL="0" lvl="0" indent="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None/>
              <a:tabLst>
                <a:tab pos="457200" algn="l"/>
              </a:tabLst>
            </a:pPr>
            <a:r>
              <a:rPr lang="en-AU" sz="1200" b="0" kern="100" dirty="0">
                <a:effectLst/>
                <a:latin typeface="+mn-lt"/>
                <a:ea typeface="Aptos" panose="020B0004020202020204" pitchFamily="34" charset="0"/>
                <a:cs typeface="Calibri"/>
              </a:rPr>
              <a:t>Refer to the slide. Say:</a:t>
            </a:r>
          </a:p>
          <a:p>
            <a:pPr marL="172800" lvl="0" indent="-17280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AU" sz="1200" b="0" i="1" kern="100" dirty="0">
                <a:effectLst/>
                <a:latin typeface="+mn-lt"/>
                <a:ea typeface="Aptos" panose="020B0004020202020204" pitchFamily="34" charset="0"/>
                <a:cs typeface="Calibri"/>
              </a:rPr>
              <a:t>Let’s look at the word</a:t>
            </a:r>
            <a:r>
              <a:rPr lang="en-AU" sz="1200" b="1" i="1" kern="100" dirty="0">
                <a:effectLst/>
                <a:latin typeface="+mn-lt"/>
                <a:ea typeface="Aptos" panose="020B0004020202020204" pitchFamily="34" charset="0"/>
                <a:cs typeface="Calibri"/>
              </a:rPr>
              <a:t> play </a:t>
            </a:r>
            <a:r>
              <a:rPr lang="en-AU" sz="1200" b="0" i="1" kern="100" dirty="0">
                <a:effectLst/>
                <a:latin typeface="+mn-lt"/>
                <a:ea typeface="Aptos" panose="020B0004020202020204" pitchFamily="34" charset="0"/>
                <a:cs typeface="Calibri"/>
              </a:rPr>
              <a:t>and add the </a:t>
            </a:r>
            <a:r>
              <a:rPr lang="en-AU" sz="1200" b="1" i="1" kern="100" dirty="0">
                <a:effectLst/>
                <a:latin typeface="+mn-lt"/>
                <a:ea typeface="Aptos" panose="020B0004020202020204" pitchFamily="34" charset="0"/>
                <a:cs typeface="Calibri"/>
              </a:rPr>
              <a:t>-ful </a:t>
            </a:r>
            <a:r>
              <a:rPr lang="en-AU" sz="1200" b="0" i="1" kern="100" dirty="0">
                <a:effectLst/>
                <a:latin typeface="+mn-lt"/>
                <a:ea typeface="Aptos" panose="020B0004020202020204" pitchFamily="34" charset="0"/>
                <a:cs typeface="Calibri"/>
              </a:rPr>
              <a:t>suffix, meaning ‘full of’.</a:t>
            </a:r>
          </a:p>
          <a:p>
            <a:pPr marL="172800" lvl="0" indent="-17280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AU" sz="1200" b="0" i="1" kern="100" dirty="0">
                <a:effectLst/>
                <a:latin typeface="+mn-lt"/>
                <a:ea typeface="Aptos" panose="020B0004020202020204" pitchFamily="34" charset="0"/>
                <a:cs typeface="Calibri"/>
              </a:rPr>
              <a:t>Adding the suffix makes the word </a:t>
            </a:r>
            <a:r>
              <a:rPr lang="en-AU" sz="1200" b="1" i="1" kern="100" dirty="0">
                <a:effectLst/>
                <a:latin typeface="+mn-lt"/>
                <a:ea typeface="Aptos" panose="020B0004020202020204" pitchFamily="34" charset="0"/>
                <a:cs typeface="Calibri"/>
              </a:rPr>
              <a:t>playful</a:t>
            </a:r>
            <a:r>
              <a:rPr lang="en-AU" sz="1200" b="0" i="1" kern="100" dirty="0">
                <a:effectLst/>
                <a:latin typeface="+mn-lt"/>
                <a:ea typeface="Aptos" panose="020B0004020202020204" pitchFamily="34" charset="0"/>
                <a:cs typeface="Calibri"/>
              </a:rPr>
              <a:t>, which means ‘full of play’, like these puppies.</a:t>
            </a:r>
          </a:p>
          <a:p>
            <a:pPr marL="172800" lvl="0" indent="-17280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en-AU" sz="1200" b="0" i="1" kern="100" dirty="0">
              <a:effectLst/>
              <a:latin typeface="+mn-lt"/>
              <a:ea typeface="Aptos" panose="020B0004020202020204" pitchFamily="34" charset="0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>
                <a:tab pos="457200" algn="l"/>
              </a:tabLst>
              <a:defRPr/>
            </a:pPr>
            <a:r>
              <a:rPr lang="en-AU" sz="1200" b="0" i="0" kern="100" dirty="0">
                <a:effectLst/>
                <a:latin typeface="+mn-lt"/>
                <a:ea typeface="Aptos" panose="020B0004020202020204" pitchFamily="34" charset="0"/>
                <a:cs typeface="Calibri"/>
              </a:rPr>
              <a:t>*This symbol represents the </a:t>
            </a:r>
            <a:r>
              <a:rPr lang="en-AU" sz="1200" b="1" i="0" kern="100" dirty="0">
                <a:effectLst/>
                <a:latin typeface="+mn-lt"/>
                <a:ea typeface="Aptos" panose="020B0004020202020204" pitchFamily="34" charset="0"/>
                <a:cs typeface="Calibri"/>
              </a:rPr>
              <a:t>schwa vowel sound</a:t>
            </a:r>
            <a:r>
              <a:rPr lang="en-AU" sz="1200" b="0" i="0" kern="100" dirty="0">
                <a:effectLst/>
                <a:latin typeface="+mn-lt"/>
                <a:ea typeface="Aptos" panose="020B0004020202020204" pitchFamily="34" charset="0"/>
                <a:cs typeface="Calibri"/>
              </a:rPr>
              <a:t>, which 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+mn-lt"/>
              </a:rPr>
              <a:t>is an unstressed vowel sound. It is commonly found in the weak syllable of a word that we say quite quickly or without much effort. It can be spelt with any vowel letter and sometimes with a </a:t>
            </a:r>
            <a:r>
              <a:rPr lang="en-US" sz="1200" b="1" i="0" u="none" strike="noStrike" baseline="0" dirty="0">
                <a:solidFill>
                  <a:srgbClr val="000000"/>
                </a:solidFill>
                <a:latin typeface="+mn-lt"/>
              </a:rPr>
              <a:t>vowel 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+mn-lt"/>
              </a:rPr>
              <a:t>and an </a:t>
            </a:r>
            <a:r>
              <a:rPr lang="en-US" sz="1200" b="1" i="0" u="none" strike="noStrike" baseline="0" dirty="0">
                <a:solidFill>
                  <a:srgbClr val="000000"/>
                </a:solidFill>
                <a:latin typeface="+mn-lt"/>
              </a:rPr>
              <a:t>r 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+mn-lt"/>
              </a:rPr>
              <a:t>(as in </a:t>
            </a:r>
            <a:r>
              <a:rPr lang="en-US" sz="1200" b="1" i="0" u="none" strike="noStrike" baseline="0" dirty="0">
                <a:solidFill>
                  <a:srgbClr val="000000"/>
                </a:solidFill>
                <a:latin typeface="+mn-lt"/>
              </a:rPr>
              <a:t>dinner 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+mn-lt"/>
              </a:rPr>
              <a:t>and</a:t>
            </a:r>
            <a:r>
              <a:rPr lang="en-US" sz="1200" b="1" i="0" u="none" strike="noStrike" baseline="0" dirty="0">
                <a:solidFill>
                  <a:srgbClr val="000000"/>
                </a:solidFill>
                <a:latin typeface="+mn-lt"/>
              </a:rPr>
              <a:t> centre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+mn-lt"/>
              </a:rPr>
              <a:t>). It often sounds like a mumbled ‘uh’ or similar.   </a:t>
            </a:r>
          </a:p>
          <a:p>
            <a:pPr marL="0" lvl="0" indent="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None/>
              <a:tabLst>
                <a:tab pos="457200" algn="l"/>
              </a:tabLst>
            </a:pPr>
            <a:endParaRPr lang="en-AU" sz="1200" b="0" i="1" kern="100" dirty="0">
              <a:effectLst/>
              <a:latin typeface="+mn-lt"/>
              <a:ea typeface="Aptos" panose="020B0004020202020204" pitchFamily="34" charset="0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910D5A-E3FE-CB55-9D55-B50DEDDA608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18104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1" dirty="0"/>
              <a:t>We do</a:t>
            </a:r>
          </a:p>
          <a:p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>
                <a:solidFill>
                  <a:srgbClr val="000000"/>
                </a:solidFill>
                <a:latin typeface="+mn-lt"/>
                <a:cs typeface="Calibri"/>
              </a:rPr>
              <a:t>Students</a:t>
            </a:r>
            <a:r>
              <a:rPr lang="en-AU" dirty="0"/>
              <a:t> follow along on their own copy of the student sheet while you demonstrate.</a:t>
            </a:r>
            <a:endParaRPr lang="en-US" dirty="0">
              <a:cs typeface="Calibri" panose="020F0502020204030204"/>
            </a:endParaRP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0" dirty="0">
              <a:latin typeface="+mn-lt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Ask: </a:t>
            </a:r>
            <a:r>
              <a:rPr lang="en-AU" i="1" dirty="0">
                <a:cs typeface="Calibri" panose="020F0502020204030204"/>
              </a:rPr>
              <a:t>What is the suffix?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 </a:t>
            </a:r>
            <a:r>
              <a:rPr lang="en-AU" b="1" i="1" dirty="0">
                <a:cs typeface="Calibri" panose="020F0502020204030204"/>
              </a:rPr>
              <a:t>-</a:t>
            </a:r>
            <a:r>
              <a:rPr lang="en-US" b="1" i="1" dirty="0"/>
              <a:t>ful</a:t>
            </a:r>
            <a:r>
              <a:rPr lang="en-US" b="0" i="1" dirty="0"/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Calibri"/>
              </a:rPr>
              <a:t>Ask: </a:t>
            </a:r>
            <a:r>
              <a:rPr lang="en-US" i="1" dirty="0">
                <a:cs typeface="Calibri"/>
              </a:rPr>
              <a:t>What does it mean? </a:t>
            </a:r>
            <a:endParaRPr lang="en-US" i="1" dirty="0">
              <a:ea typeface="Calibri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Calibri"/>
              </a:rPr>
              <a:t>Students: </a:t>
            </a:r>
            <a:r>
              <a:rPr lang="en-US" i="1" dirty="0">
                <a:cs typeface="Calibri"/>
              </a:rPr>
              <a:t>‘full of</a:t>
            </a:r>
            <a:r>
              <a:rPr lang="en-AU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’</a:t>
            </a:r>
            <a:r>
              <a:rPr lang="en-US" i="1" dirty="0">
                <a:cs typeface="Calibri"/>
              </a:rPr>
              <a:t>.</a:t>
            </a:r>
            <a:endParaRPr lang="en-US" i="1" dirty="0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+mn-cs"/>
              </a:rPr>
              <a:t>Say: </a:t>
            </a:r>
            <a:r>
              <a:rPr lang="en-AU" i="1" dirty="0">
                <a:cs typeface="Calibri" panose="020F0502020204030204"/>
              </a:rPr>
              <a:t>Your word is </a:t>
            </a:r>
            <a:r>
              <a:rPr lang="en-AU" b="1" i="1" dirty="0">
                <a:cs typeface="Calibri" panose="020F0502020204030204"/>
              </a:rPr>
              <a:t>play</a:t>
            </a:r>
            <a:r>
              <a:rPr lang="en-AU" i="1" dirty="0">
                <a:cs typeface="Calibri" panose="020F0502020204030204"/>
              </a:rPr>
              <a:t>. Add the suffix.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</a:t>
            </a:r>
            <a:r>
              <a:rPr lang="en-AU" b="1" dirty="0">
                <a:cs typeface="Calibri" panose="020F0502020204030204"/>
              </a:rPr>
              <a:t> </a:t>
            </a:r>
            <a:r>
              <a:rPr lang="en-AU" b="1" i="1" dirty="0">
                <a:cs typeface="Calibri" panose="020F0502020204030204"/>
              </a:rPr>
              <a:t>playful</a:t>
            </a:r>
            <a:r>
              <a:rPr lang="en-AU" dirty="0">
                <a:cs typeface="Calibri" panose="020F0502020204030204"/>
              </a:rPr>
              <a:t>.</a:t>
            </a:r>
            <a:endParaRPr lang="en-AU" dirty="0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+mn-cs"/>
              </a:rPr>
              <a:t>Ask: </a:t>
            </a:r>
            <a:r>
              <a:rPr lang="en-AU" i="1" dirty="0">
                <a:cs typeface="Calibri" panose="020F0502020204030204"/>
              </a:rPr>
              <a:t>What does it mean?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 </a:t>
            </a:r>
            <a:r>
              <a:rPr lang="en-AU" i="1" dirty="0">
                <a:cs typeface="Calibri" panose="020F0502020204030204"/>
              </a:rPr>
              <a:t>Something is </a:t>
            </a:r>
            <a:r>
              <a:rPr lang="en-AU" dirty="0">
                <a:cs typeface="Calibri" panose="020F0502020204030204"/>
              </a:rPr>
              <a:t>‘</a:t>
            </a:r>
            <a:r>
              <a:rPr lang="en-AU" i="1" dirty="0">
                <a:cs typeface="Calibri" panose="020F0502020204030204"/>
              </a:rPr>
              <a:t>full of’ play.</a:t>
            </a:r>
            <a:endParaRPr lang="en-AU" i="1" dirty="0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 i="1" dirty="0">
              <a:cs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549043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AU" b="1" dirty="0"/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endParaRPr lang="en-AU" b="1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r>
              <a:rPr lang="en-AU" dirty="0"/>
              <a:t>Model adding the </a:t>
            </a:r>
            <a:r>
              <a:rPr lang="en-AU" b="1" dirty="0"/>
              <a:t>-ful </a:t>
            </a:r>
            <a:r>
              <a:rPr lang="en-AU" b="0" dirty="0"/>
              <a:t>suffix</a:t>
            </a:r>
            <a:r>
              <a:rPr lang="en-AU" b="1" dirty="0"/>
              <a:t> </a:t>
            </a:r>
            <a:r>
              <a:rPr lang="en-AU" dirty="0"/>
              <a:t>to base words on the class whiteboard by first writing the noun and then thinking aloud as you add </a:t>
            </a:r>
            <a:r>
              <a:rPr lang="en-AU" b="1" dirty="0"/>
              <a:t>-ful</a:t>
            </a:r>
            <a:r>
              <a:rPr lang="en-AU" dirty="0"/>
              <a:t> to the end.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dirty="0"/>
              <a:t>Use the following words: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1" dirty="0"/>
              <a:t>care </a:t>
            </a:r>
            <a:r>
              <a:rPr lang="en-US" sz="1200" b="0" dirty="0">
                <a:latin typeface="+mn-lt"/>
              </a:rPr>
              <a:t>–</a:t>
            </a:r>
            <a:r>
              <a:rPr lang="en-AU" sz="1200" dirty="0"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AU" sz="1200" b="1" dirty="0">
                <a:effectLst/>
                <a:latin typeface="+mn-lt"/>
                <a:ea typeface="Calibri" panose="020F0502020204030204" pitchFamily="34" charset="0"/>
              </a:rPr>
              <a:t>careful</a:t>
            </a:r>
            <a:endParaRPr lang="en-AU" sz="1200" dirty="0">
              <a:effectLst/>
              <a:latin typeface="+mn-lt"/>
              <a:ea typeface="Calibri" panose="020F0502020204030204" pitchFamily="34" charset="0"/>
            </a:endParaRP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1" dirty="0"/>
              <a:t>thank </a:t>
            </a:r>
            <a:r>
              <a:rPr lang="en-US" sz="1200" b="0" dirty="0">
                <a:latin typeface="+mn-lt"/>
              </a:rPr>
              <a:t>–</a:t>
            </a:r>
            <a:r>
              <a:rPr lang="en-AU" sz="1200" dirty="0"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AU" sz="1200" b="1" dirty="0">
                <a:effectLst/>
                <a:latin typeface="+mn-lt"/>
                <a:ea typeface="Calibri" panose="020F0502020204030204" pitchFamily="34" charset="0"/>
              </a:rPr>
              <a:t>thankful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1" dirty="0"/>
              <a:t>forget </a:t>
            </a:r>
            <a:r>
              <a:rPr lang="en-US" sz="1200" b="0" dirty="0">
                <a:latin typeface="+mn-lt"/>
              </a:rPr>
              <a:t>–</a:t>
            </a:r>
            <a:r>
              <a:rPr lang="en-AU" b="1" dirty="0"/>
              <a:t> forgetful </a:t>
            </a:r>
            <a:endParaRPr lang="en-AU" b="1" dirty="0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dirty="0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endParaRPr lang="en-AU" dirty="0"/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en-AU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23821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b="1" dirty="0"/>
              <a:t>We do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dirty="0"/>
              <a:t>Support and scaffold students to add the </a:t>
            </a:r>
            <a:r>
              <a:rPr lang="en-AU" b="1" dirty="0"/>
              <a:t>-ful </a:t>
            </a:r>
            <a:r>
              <a:rPr lang="en-AU" b="0" dirty="0"/>
              <a:t>suffix</a:t>
            </a:r>
            <a:r>
              <a:rPr lang="en-AU" b="1" dirty="0"/>
              <a:t> </a:t>
            </a:r>
            <a:r>
              <a:rPr lang="en-AU" dirty="0"/>
              <a:t>to the base words on their student sheet.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dirty="0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/>
              </a:rPr>
              <a:t>Rove around the classroom to support students as needed.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r>
              <a:rPr lang="en-AU" dirty="0"/>
              <a:t>Read the first base word with the students:</a:t>
            </a:r>
            <a:r>
              <a:rPr lang="en-AU" b="1" dirty="0"/>
              <a:t> hope</a:t>
            </a:r>
            <a:r>
              <a:rPr lang="en-AU" dirty="0"/>
              <a:t>.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 dirty="0"/>
              <a:t>Say: </a:t>
            </a:r>
            <a:r>
              <a:rPr lang="en-AU" i="1" dirty="0"/>
              <a:t>Write the noun on your sheet.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 dirty="0"/>
              <a:t>Ask: </a:t>
            </a:r>
            <a:r>
              <a:rPr lang="en-AU" i="1" dirty="0"/>
              <a:t>What do we need to do to this word to change it to an adjective?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dirty="0"/>
              <a:t>Students: </a:t>
            </a:r>
            <a:r>
              <a:rPr lang="en-AU" i="1" dirty="0"/>
              <a:t>Add </a:t>
            </a:r>
            <a:r>
              <a:rPr lang="en-AU" b="1" i="1" dirty="0"/>
              <a:t>-ful</a:t>
            </a:r>
            <a:r>
              <a:rPr lang="en-AU" i="1" dirty="0"/>
              <a:t>.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 dirty="0">
                <a:cs typeface="+mn-cs"/>
              </a:rPr>
              <a:t>Say:</a:t>
            </a:r>
            <a:r>
              <a:rPr lang="en-AU" i="1" dirty="0">
                <a:cs typeface="+mn-cs"/>
              </a:rPr>
              <a:t> Do that now.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 dirty="0">
                <a:cs typeface="+mn-cs"/>
              </a:rPr>
              <a:t>Say:</a:t>
            </a:r>
            <a:r>
              <a:rPr lang="en-AU" i="1" dirty="0">
                <a:cs typeface="+mn-cs"/>
              </a:rPr>
              <a:t> Now read the new word.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 dirty="0">
                <a:cs typeface="+mn-cs"/>
              </a:rPr>
              <a:t>Students:</a:t>
            </a:r>
            <a:r>
              <a:rPr lang="en-AU" i="1" dirty="0">
                <a:cs typeface="+mn-cs"/>
              </a:rPr>
              <a:t> </a:t>
            </a:r>
            <a:r>
              <a:rPr lang="en-AU" b="1" i="1" dirty="0">
                <a:cs typeface="+mn-cs"/>
              </a:rPr>
              <a:t>hopeful</a:t>
            </a:r>
            <a:r>
              <a:rPr lang="en-AU" b="0" i="1" dirty="0">
                <a:cs typeface="+mn-cs"/>
              </a:rPr>
              <a:t>.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 dirty="0">
                <a:cs typeface="+mn-cs"/>
              </a:rPr>
              <a:t>Ask: </a:t>
            </a:r>
            <a:r>
              <a:rPr lang="en-AU" i="1" dirty="0">
                <a:cs typeface="+mn-cs"/>
              </a:rPr>
              <a:t>What does the word mean?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 dirty="0">
                <a:cs typeface="+mn-cs"/>
              </a:rPr>
              <a:t>Students: </a:t>
            </a:r>
            <a:r>
              <a:rPr lang="en-AU" i="1" dirty="0">
                <a:cs typeface="+mn-cs"/>
              </a:rPr>
              <a:t>Something is ‘</a:t>
            </a:r>
            <a:r>
              <a:rPr lang="en-AU" b="0" i="1" dirty="0">
                <a:cs typeface="+mn-cs"/>
              </a:rPr>
              <a:t>full of’ </a:t>
            </a:r>
            <a:r>
              <a:rPr lang="en-AU" b="1" i="1" dirty="0">
                <a:cs typeface="+mn-cs"/>
              </a:rPr>
              <a:t>hope</a:t>
            </a:r>
            <a:r>
              <a:rPr lang="en-AU" i="1" dirty="0">
                <a:cs typeface="+mn-cs"/>
              </a:rPr>
              <a:t>. </a:t>
            </a:r>
            <a:endParaRPr lang="en-AU" dirty="0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/>
              <a:t>Repeat with the words: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AU" b="1" dirty="0"/>
              <a:t>power – powerful</a:t>
            </a:r>
            <a:r>
              <a:rPr lang="en-AU" b="0" dirty="0"/>
              <a:t>: something is ‘full of’ </a:t>
            </a:r>
            <a:r>
              <a:rPr lang="en-AU" b="1" dirty="0"/>
              <a:t>power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AU" b="1" dirty="0"/>
              <a:t>thought – thoughtful</a:t>
            </a:r>
            <a:r>
              <a:rPr lang="en-AU" b="0" dirty="0"/>
              <a:t>: something is </a:t>
            </a:r>
            <a:r>
              <a:rPr lang="en-AU" b="0" i="0" dirty="0"/>
              <a:t>‘full of’</a:t>
            </a:r>
            <a:r>
              <a:rPr lang="en-AU" b="1" dirty="0"/>
              <a:t> thought</a:t>
            </a:r>
            <a:endParaRPr lang="en-AU" b="1" dirty="0">
              <a:cs typeface="Calibri"/>
            </a:endParaRP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endParaRPr lang="en-AU" dirty="0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/>
              <a:t>Students turn to a partner to: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AU" i="0" dirty="0"/>
              <a:t>think about what or who might be being described using this word.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endParaRPr lang="en-AU" i="0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  <a:defRPr/>
            </a:pPr>
            <a:r>
              <a:rPr lang="en-AU" i="0" dirty="0"/>
              <a:t>As they do this, rove and listen in to address any misconceptions. </a:t>
            </a:r>
            <a:endParaRPr lang="en-AU" i="0" dirty="0">
              <a:cs typeface="Calibri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620195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Review</a:t>
            </a:r>
          </a:p>
          <a:p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The review of this letter</a:t>
            </a:r>
            <a:r>
              <a:rPr lang="en-AU" sz="1200" dirty="0">
                <a:latin typeface="+mn-lt"/>
              </a:rPr>
              <a:t>–</a:t>
            </a:r>
            <a:r>
              <a:rPr lang="en-US" b="0" dirty="0">
                <a:latin typeface="+mn-lt"/>
              </a:rPr>
              <a:t>sound correspondence focuses on the taught sounds as well as the spelling generalisation for their use.</a:t>
            </a:r>
          </a:p>
          <a:p>
            <a:endParaRPr lang="en-US" b="0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Point to </a:t>
            </a:r>
            <a:r>
              <a:rPr lang="en-US" b="1" dirty="0">
                <a:latin typeface="+mn-lt"/>
              </a:rPr>
              <a:t>ear</a:t>
            </a:r>
            <a:r>
              <a:rPr lang="en-US" b="0" dirty="0">
                <a:latin typeface="+mn-lt"/>
              </a:rPr>
              <a:t>. As you point, students say the sounds that have been taught.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Prompt students to say the mnemonic phrase, </a:t>
            </a:r>
            <a:r>
              <a:rPr lang="en-US" sz="1200" b="1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H</a:t>
            </a:r>
            <a:r>
              <a:rPr lang="en-US" sz="1200" b="1" u="sng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ear</a:t>
            </a:r>
            <a:r>
              <a:rPr lang="en-US" sz="1200" b="1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the </a:t>
            </a:r>
            <a:r>
              <a:rPr lang="en-US" sz="1200" b="1" u="sng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ear</a:t>
            </a:r>
            <a:r>
              <a:rPr lang="en-US" sz="1200" b="1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ly b</a:t>
            </a:r>
            <a:r>
              <a:rPr lang="en-US" sz="1200" b="1" u="sng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ear</a:t>
            </a:r>
            <a:r>
              <a:rPr lang="en-US" sz="1200" b="0" u="none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AU" sz="1200" b="0" u="none" dirty="0">
              <a:solidFill>
                <a:srgbClr val="4557AD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Prompt students to review the generalisation for the sounds </a:t>
            </a:r>
            <a:r>
              <a:rPr lang="en-US" b="1" dirty="0">
                <a:latin typeface="+mn-lt"/>
              </a:rPr>
              <a:t>ear</a:t>
            </a:r>
            <a:r>
              <a:rPr lang="en-US" b="0" dirty="0">
                <a:latin typeface="+mn-lt"/>
              </a:rPr>
              <a:t> can say: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sz="1200" b="1" i="0" dirty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ear </a:t>
            </a:r>
            <a:r>
              <a:rPr lang="en-US" sz="1200" b="0" i="0" dirty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says </a:t>
            </a:r>
            <a:r>
              <a:rPr lang="en-US" sz="1200" b="0" i="0" dirty="0">
                <a:latin typeface="+mn-lt"/>
              </a:rPr>
              <a:t>/</a:t>
            </a:r>
            <a:r>
              <a:rPr lang="en-AU" sz="1200" b="0" i="0" kern="1200" dirty="0">
                <a:effectLst/>
                <a:latin typeface="+mn-lt"/>
              </a:rPr>
              <a:t>ear</a:t>
            </a:r>
            <a:r>
              <a:rPr lang="en-US" sz="1200" b="0" i="0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en-AU" sz="120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as in </a:t>
            </a:r>
            <a:r>
              <a:rPr lang="en-AU" sz="1200" b="1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hear </a:t>
            </a:r>
            <a:r>
              <a:rPr lang="en-AU" sz="1200" b="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is the </a:t>
            </a:r>
            <a:r>
              <a:rPr lang="en-US" sz="1200" b="0" i="0" dirty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most common so </a:t>
            </a:r>
            <a:r>
              <a:rPr lang="en-AU" b="0" i="0" dirty="0">
                <a:latin typeface="+mn-lt"/>
              </a:rPr>
              <a:t>it is first in the </a:t>
            </a: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mnemonic phrase, </a:t>
            </a:r>
            <a:r>
              <a:rPr lang="en-US" sz="1200" b="1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H</a:t>
            </a:r>
            <a:r>
              <a:rPr lang="en-US" sz="1200" b="1" u="sng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ear</a:t>
            </a:r>
            <a:r>
              <a:rPr lang="en-US" sz="1200" b="1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the </a:t>
            </a:r>
            <a:r>
              <a:rPr lang="en-US" sz="1200" b="1" u="sng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ear</a:t>
            </a:r>
            <a:r>
              <a:rPr lang="en-US" sz="1200" b="1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ly b</a:t>
            </a:r>
            <a:r>
              <a:rPr lang="en-US" sz="1200" b="1" u="sng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ear</a:t>
            </a:r>
            <a:r>
              <a:rPr lang="en-US" sz="1200" b="0" u="none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AU" sz="1200" b="1" i="0" kern="1200" dirty="0"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sz="1200" b="1" i="0" dirty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ear </a:t>
            </a:r>
            <a:r>
              <a:rPr lang="en-US" sz="1200" b="0" i="0" dirty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says </a:t>
            </a:r>
            <a:r>
              <a:rPr lang="en-AU" sz="1200" i="0" kern="1200" dirty="0">
                <a:effectLst/>
                <a:latin typeface="+mn-lt"/>
                <a:ea typeface="Times New Roman" panose="02020603050405020304" pitchFamily="18" charset="0"/>
              </a:rPr>
              <a:t>/er</a:t>
            </a:r>
            <a:r>
              <a:rPr lang="en-AU" sz="120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/ as in </a:t>
            </a:r>
            <a:r>
              <a:rPr lang="en-AU" sz="1200" b="1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early </a:t>
            </a:r>
            <a:r>
              <a:rPr lang="en-AU" sz="1200" b="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is </a:t>
            </a:r>
            <a:r>
              <a:rPr lang="en-US" sz="1200" b="0" i="0" dirty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less common so </a:t>
            </a:r>
            <a:r>
              <a:rPr lang="en-AU" b="0" i="0" dirty="0">
                <a:latin typeface="+mn-lt"/>
              </a:rPr>
              <a:t>it is second in the </a:t>
            </a: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mnemonic phrase, </a:t>
            </a:r>
            <a:r>
              <a:rPr lang="en-US" sz="1200" b="1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H</a:t>
            </a:r>
            <a:r>
              <a:rPr lang="en-US" sz="1200" b="1" u="sng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ear</a:t>
            </a:r>
            <a:r>
              <a:rPr lang="en-US" sz="1200" b="1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the </a:t>
            </a:r>
            <a:r>
              <a:rPr lang="en-US" sz="1200" b="1" u="sng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ear</a:t>
            </a:r>
            <a:r>
              <a:rPr lang="en-US" sz="1200" b="1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ly b</a:t>
            </a:r>
            <a:r>
              <a:rPr lang="en-US" sz="1200" b="1" u="sng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ear</a:t>
            </a:r>
            <a:r>
              <a:rPr lang="en-US" sz="1200" b="0" u="none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AU" sz="1200" b="0" i="0" kern="1200" dirty="0"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AU" sz="1200" b="1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ear</a:t>
            </a:r>
            <a:r>
              <a:rPr lang="en-AU" sz="1200" b="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says /air/ as in</a:t>
            </a:r>
            <a:r>
              <a:rPr lang="en-AU" sz="1200" b="1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bear </a:t>
            </a:r>
            <a:r>
              <a:rPr lang="en-AU" sz="1200" b="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is the least common </a:t>
            </a:r>
            <a:r>
              <a:rPr lang="en-US" sz="1200" b="0" i="0" dirty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so </a:t>
            </a:r>
            <a:r>
              <a:rPr lang="en-AU" b="0" i="0" dirty="0">
                <a:latin typeface="+mn-lt"/>
              </a:rPr>
              <a:t>it is last in the </a:t>
            </a: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mnemonic phrase, </a:t>
            </a:r>
            <a:r>
              <a:rPr lang="en-US" sz="1200" b="1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H</a:t>
            </a:r>
            <a:r>
              <a:rPr lang="en-US" sz="1200" b="1" u="sng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ear</a:t>
            </a:r>
            <a:r>
              <a:rPr lang="en-US" sz="1200" b="1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the </a:t>
            </a:r>
            <a:r>
              <a:rPr lang="en-US" sz="1200" b="1" u="sng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ear</a:t>
            </a:r>
            <a:r>
              <a:rPr lang="en-US" sz="1200" b="1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ly b</a:t>
            </a:r>
            <a:r>
              <a:rPr lang="en-US" sz="1200" b="1" u="sng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ear</a:t>
            </a:r>
            <a:r>
              <a:rPr lang="en-US" sz="1200" b="0" u="none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AU" sz="1200" b="0" i="0" kern="1200" dirty="0"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You may also ask students to recall which sound</a:t>
            </a:r>
            <a:r>
              <a:rPr lang="en-US" b="1" dirty="0">
                <a:latin typeface="+mn-lt"/>
              </a:rPr>
              <a:t> ear </a:t>
            </a:r>
            <a:r>
              <a:rPr lang="en-US" b="0" dirty="0">
                <a:latin typeface="+mn-lt"/>
              </a:rPr>
              <a:t>usually makes at the </a:t>
            </a:r>
            <a:r>
              <a:rPr lang="en-US" b="0" i="1" dirty="0">
                <a:latin typeface="+mn-lt"/>
              </a:rPr>
              <a:t>start</a:t>
            </a:r>
            <a:r>
              <a:rPr lang="en-US" b="0" dirty="0">
                <a:latin typeface="+mn-lt"/>
              </a:rPr>
              <a:t> of a word (/er/, except for the word </a:t>
            </a:r>
            <a:r>
              <a:rPr lang="en-US" b="1" dirty="0">
                <a:latin typeface="+mn-lt"/>
              </a:rPr>
              <a:t>ear</a:t>
            </a:r>
            <a:r>
              <a:rPr lang="en-US" b="0" dirty="0">
                <a:latin typeface="+mn-lt"/>
              </a:rPr>
              <a:t>).</a:t>
            </a:r>
          </a:p>
          <a:p>
            <a:r>
              <a:rPr lang="en-US" b="0" dirty="0">
                <a:latin typeface="+mn-lt"/>
              </a:rPr>
              <a:t> </a:t>
            </a: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If any students do not know a sound or say the wrong sound, provide corrective feedback and modelling. </a:t>
            </a:r>
            <a:r>
              <a:rPr lang="en-US" dirty="0">
                <a:latin typeface="+mn-lt"/>
              </a:rPr>
              <a:t>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b="0" dirty="0">
                <a:latin typeface="+mn-lt"/>
              </a:rPr>
              <a:t>Note: Y</a:t>
            </a:r>
            <a:r>
              <a:rPr lang="en-AU" dirty="0">
                <a:latin typeface="+mn-lt"/>
              </a:rPr>
              <a:t>ou may like to print a copy of this slide to display and reference in the classroom.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404838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/>
              <a:buNone/>
            </a:pPr>
            <a:r>
              <a:rPr lang="en-US" b="1" dirty="0"/>
              <a:t>I do</a:t>
            </a:r>
          </a:p>
          <a:p>
            <a:pPr marL="0" indent="0">
              <a:buFont typeface="Arial"/>
              <a:buNone/>
            </a:pPr>
            <a:endParaRPr lang="en-US" dirty="0"/>
          </a:p>
          <a:p>
            <a:r>
              <a:rPr lang="en-US" dirty="0">
                <a:latin typeface="+mn-lt"/>
              </a:rPr>
              <a:t>Before you read the sentences:</a:t>
            </a: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identify words with the </a:t>
            </a:r>
            <a:r>
              <a:rPr lang="en-GB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</a:t>
            </a:r>
            <a:r>
              <a:rPr lang="en-GB" b="1" dirty="0"/>
              <a:t>ful 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 (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delightful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beautiful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*,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peaceful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hopeful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joyful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), noting their base words. </a:t>
            </a:r>
            <a:endParaRPr lang="en-US" sz="1200" b="1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endParaRPr lang="en-US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Demonstrate reading the sentences. As you do so: 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read words with the </a:t>
            </a:r>
            <a:r>
              <a:rPr lang="en-GB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</a:t>
            </a:r>
            <a:r>
              <a:rPr lang="en-GB" b="1" dirty="0"/>
              <a:t>ful </a:t>
            </a:r>
            <a:r>
              <a:rPr lang="en-GB" b="0" dirty="0"/>
              <a:t>suffix</a:t>
            </a:r>
            <a:r>
              <a:rPr lang="en-GB" b="1" dirty="0"/>
              <a:t> 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by first reading the base word then reading the word with the suffix.</a:t>
            </a:r>
          </a:p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  <a:tabLst>
                <a:tab pos="5731510" algn="r"/>
              </a:tabLst>
            </a:pPr>
            <a:endParaRPr lang="en-US" sz="1200" b="1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Demonstrate re-reading the sentences with fluency.</a:t>
            </a:r>
          </a:p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  <a:tabLst>
                <a:tab pos="5731510" algn="r"/>
              </a:tabLst>
            </a:pPr>
            <a:endParaRPr lang="en-US" sz="1200" b="1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Discuss the meaning of each word with the </a:t>
            </a:r>
            <a:r>
              <a:rPr lang="en-US" b="1" dirty="0"/>
              <a:t>-ful </a:t>
            </a:r>
            <a:r>
              <a:rPr lang="en-US" dirty="0"/>
              <a:t>suffix.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*You may like to explain to students that the base word in </a:t>
            </a:r>
            <a:r>
              <a:rPr lang="en-US" b="1" dirty="0"/>
              <a:t>beautiful </a:t>
            </a:r>
            <a:r>
              <a:rPr lang="en-US" dirty="0"/>
              <a:t>is </a:t>
            </a:r>
            <a:r>
              <a:rPr lang="en-US" b="1" dirty="0"/>
              <a:t>beauty</a:t>
            </a:r>
            <a:r>
              <a:rPr lang="en-US" dirty="0"/>
              <a:t> spelt with a </a:t>
            </a:r>
            <a:r>
              <a:rPr lang="en-US" b="1" dirty="0"/>
              <a:t>y</a:t>
            </a:r>
            <a:r>
              <a:rPr lang="en-US" dirty="0"/>
              <a:t> but when the suffix is added, the </a:t>
            </a:r>
            <a:r>
              <a:rPr lang="en-US" b="1" dirty="0"/>
              <a:t>y </a:t>
            </a:r>
            <a:r>
              <a:rPr lang="en-US" dirty="0"/>
              <a:t>changes to</a:t>
            </a:r>
            <a:r>
              <a:rPr lang="en-US" b="1" dirty="0"/>
              <a:t> i</a:t>
            </a:r>
            <a:r>
              <a:rPr lang="en-US" dirty="0"/>
              <a:t>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953592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AU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AU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dirty="0">
                <a:latin typeface="+mn-lt"/>
              </a:rPr>
              <a:t>Provide as much support for students as needed.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/>
              <a:buNone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Before students participate in reading the sentences, support them to:</a:t>
            </a: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identify the words with 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-ful 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 in the sentences (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tearful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careful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thankful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helpful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Students participate in reading the sentences from their student sheet. As they do:</a:t>
            </a:r>
            <a:endParaRPr lang="en-US" sz="1200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5731510" algn="r"/>
              </a:tabLst>
              <a:defRPr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prompt students to focus on </a:t>
            </a:r>
            <a:r>
              <a:rPr lang="en-AU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words with the </a:t>
            </a:r>
            <a:r>
              <a:rPr lang="en-AU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-ful </a:t>
            </a:r>
            <a:r>
              <a:rPr lang="en-AU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suffix.</a:t>
            </a: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>
                <a:tab pos="5731510" algn="r"/>
              </a:tabLst>
              <a:defRPr/>
            </a:pPr>
            <a:endParaRPr lang="en-US" dirty="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Discuss the meaning of each word with the </a:t>
            </a:r>
            <a:r>
              <a:rPr lang="en-US" b="1" dirty="0"/>
              <a:t>-ful </a:t>
            </a:r>
            <a:r>
              <a:rPr lang="en-US" b="0" dirty="0"/>
              <a:t>suffix</a:t>
            </a:r>
            <a:r>
              <a:rPr lang="en-US" dirty="0"/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>
                <a:tab pos="5731510" algn="r"/>
              </a:tabLst>
              <a:defRPr/>
            </a:pP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dirty="0">
                <a:latin typeface="+mn-lt"/>
              </a:rPr>
              <a:t>Students participate in re-reading the sentences with fluency. </a:t>
            </a:r>
            <a:endParaRPr lang="en-AU" sz="1200" dirty="0">
              <a:latin typeface="+mn-lt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074370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532C37-E965-EDF5-4B8C-564F5C09F8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2221875-E39C-576C-C7DE-49FED686578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A95591-A1E9-CF9C-9841-14AAF93C19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/>
              <a:buNone/>
            </a:pPr>
            <a:r>
              <a:rPr lang="en-AU" b="1" dirty="0"/>
              <a:t>I do</a:t>
            </a:r>
            <a:endParaRPr lang="en-US" dirty="0"/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+mn-lt"/>
              </a:rPr>
              <a:t>Sentence dictation: </a:t>
            </a:r>
            <a:r>
              <a:rPr lang="en-US" sz="1200" b="1" dirty="0">
                <a:latin typeface="+mn-lt"/>
              </a:rPr>
              <a:t>Throwing useful things in the bin is very wasteful. Donating is a more thoughtful and meaningful thing to do.</a:t>
            </a:r>
            <a:endParaRPr lang="en-US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dirty="0">
              <a:latin typeface="+mn-lt"/>
            </a:endParaRPr>
          </a:p>
          <a:p>
            <a:r>
              <a:rPr lang="en-US" dirty="0"/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saying the sentences aloud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recording the sentences word by word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recording the words </a:t>
            </a:r>
            <a:r>
              <a:rPr lang="en-US" b="1" dirty="0"/>
              <a:t>use, waste, thought </a:t>
            </a:r>
            <a:r>
              <a:rPr lang="en-US" b="0" dirty="0"/>
              <a:t>and</a:t>
            </a:r>
            <a:r>
              <a:rPr lang="en-US" b="1" dirty="0"/>
              <a:t> meaning </a:t>
            </a:r>
            <a:r>
              <a:rPr lang="en-US" dirty="0"/>
              <a:t>first as base words and then adding the </a:t>
            </a:r>
            <a:r>
              <a:rPr lang="en-US" b="1" dirty="0"/>
              <a:t>-ful </a:t>
            </a:r>
            <a:r>
              <a:rPr lang="en-US" b="0" dirty="0"/>
              <a:t>suffix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/>
              <a:t>applying any suffix conventions as needed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re-reading the sentences as a whole to check for accuracy or any editing required.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Discuss the meaning of each word with the </a:t>
            </a:r>
            <a:r>
              <a:rPr lang="en-US" b="1" dirty="0"/>
              <a:t>-ful </a:t>
            </a:r>
            <a:r>
              <a:rPr lang="en-US" b="0" dirty="0"/>
              <a:t>suffix</a:t>
            </a:r>
            <a:r>
              <a:rPr lang="en-US" dirty="0"/>
              <a:t>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dirty="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dirty="0">
                <a:latin typeface="+mn-lt"/>
              </a:rPr>
              <a:t>Note: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+mn-lt"/>
              </a:rPr>
              <a:t>Use of correct punctuation and spaces between words should also be explicitly taught during sentence dictation.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+mn-lt"/>
              </a:rPr>
              <a:t>Letter formation and placement can also be a focus here.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2038D9-6E94-DA74-16D2-CABBEF5BE2C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893730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b="1" dirty="0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endParaRPr lang="en-AU" dirty="0"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Sentence dictation: </a:t>
            </a:r>
            <a:r>
              <a:rPr lang="en-US" sz="1200" b="1" dirty="0">
                <a:latin typeface="+mn-lt"/>
              </a:rPr>
              <a:t>The horse was powerful but graceful. We had a blissful ride along the beautiful beach. </a:t>
            </a:r>
          </a:p>
          <a:p>
            <a:endParaRPr lang="en-US" dirty="0"/>
          </a:p>
          <a:p>
            <a:r>
              <a:rPr lang="en-US" dirty="0"/>
              <a:t>Say the sentences aloud and have students repeat them after you. </a:t>
            </a:r>
          </a:p>
          <a:p>
            <a:endParaRPr lang="en-US" dirty="0"/>
          </a:p>
          <a:p>
            <a:r>
              <a:rPr lang="en-US" dirty="0"/>
              <a:t>Support students as much as needed to write the sentences on their student sheet.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Prompt students to identify the words with the </a:t>
            </a:r>
            <a:r>
              <a:rPr lang="en-US" b="1" dirty="0"/>
              <a:t>-ful </a:t>
            </a:r>
            <a:r>
              <a:rPr lang="en-US" b="0" dirty="0"/>
              <a:t>suffix.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Have students re-read their sentences to check for accuracy or any editing.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Have students </a:t>
            </a: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place their student sheets underneath their chin for you to check.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Discuss the meaning of each word with the </a:t>
            </a:r>
            <a:r>
              <a:rPr lang="en-US" b="1" dirty="0"/>
              <a:t>-ful </a:t>
            </a:r>
            <a:r>
              <a:rPr lang="en-US" b="0" dirty="0"/>
              <a:t>suffix</a:t>
            </a:r>
            <a:r>
              <a:rPr lang="en-US" dirty="0"/>
              <a:t>.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>
                <a:cs typeface="Calibri"/>
              </a:rPr>
              <a:t>Optional: Have </a:t>
            </a:r>
            <a:r>
              <a:rPr lang="en-AU" dirty="0"/>
              <a:t>students write an additional sentence of their own using words containing the target morpheme from the lesson.</a:t>
            </a:r>
          </a:p>
          <a:p>
            <a:endParaRPr lang="en-AU" dirty="0"/>
          </a:p>
          <a:p>
            <a:r>
              <a:rPr lang="en-US" dirty="0"/>
              <a:t>Note: If students need a high level of support, you may have them just write the words </a:t>
            </a:r>
            <a:r>
              <a:rPr lang="en-US" b="1" dirty="0"/>
              <a:t>powerful</a:t>
            </a:r>
            <a:r>
              <a:rPr lang="en-US" b="0" dirty="0"/>
              <a:t>,</a:t>
            </a:r>
            <a:r>
              <a:rPr lang="en-US" b="1" dirty="0"/>
              <a:t> graceful</a:t>
            </a:r>
            <a:r>
              <a:rPr lang="en-US" b="0" dirty="0"/>
              <a:t>, </a:t>
            </a:r>
            <a:r>
              <a:rPr lang="en-US" b="1" dirty="0"/>
              <a:t>blissful </a:t>
            </a:r>
            <a:r>
              <a:rPr lang="en-US" b="0" dirty="0"/>
              <a:t>and</a:t>
            </a:r>
            <a:r>
              <a:rPr lang="en-US" b="1" dirty="0"/>
              <a:t> beautiful </a:t>
            </a:r>
            <a:r>
              <a:rPr lang="en-US" dirty="0"/>
              <a:t>with a focus on the</a:t>
            </a:r>
            <a:r>
              <a:rPr lang="en-US" b="1" dirty="0"/>
              <a:t> -ful </a:t>
            </a:r>
            <a:r>
              <a:rPr lang="en-US" b="0" dirty="0"/>
              <a:t>suffix.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2093385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b="1" dirty="0">
                <a:latin typeface="+mn-lt"/>
                <a:cs typeface="Calibri" panose="020F0502020204030204"/>
              </a:rPr>
              <a:t>Suffix 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lang="en-AU" dirty="0">
              <a:latin typeface="+mn-lt"/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dirty="0">
                <a:latin typeface="+mn-lt"/>
                <a:cs typeface="Calibri" panose="020F0502020204030204"/>
              </a:rPr>
              <a:t>This review slide sets students up for the expected responses they will give in future morphology reviews. 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0" dirty="0">
              <a:latin typeface="+mn-lt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Ask: </a:t>
            </a:r>
            <a:r>
              <a:rPr lang="en-AU" i="1" dirty="0">
                <a:cs typeface="Calibri" panose="020F0502020204030204"/>
              </a:rPr>
              <a:t>What is the suffix?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 </a:t>
            </a:r>
            <a:r>
              <a:rPr lang="en-AU" b="1" i="1" dirty="0">
                <a:cs typeface="Calibri" panose="020F0502020204030204"/>
              </a:rPr>
              <a:t>-</a:t>
            </a:r>
            <a:r>
              <a:rPr lang="en-US" b="1" i="1" dirty="0"/>
              <a:t>ful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Calibri"/>
              </a:rPr>
              <a:t>Ask: </a:t>
            </a:r>
            <a:r>
              <a:rPr lang="en-US" i="1" dirty="0">
                <a:cs typeface="Calibri"/>
              </a:rPr>
              <a:t>What does it mean? </a:t>
            </a:r>
            <a:endParaRPr lang="en-US" i="1" dirty="0">
              <a:ea typeface="Calibri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Calibri"/>
              </a:rPr>
              <a:t>Students: </a:t>
            </a:r>
            <a:r>
              <a:rPr lang="en-US" i="1" dirty="0">
                <a:cs typeface="Calibri"/>
              </a:rPr>
              <a:t>‘full of</a:t>
            </a:r>
            <a:r>
              <a:rPr lang="en-AU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’</a:t>
            </a:r>
            <a:r>
              <a:rPr lang="en-US" i="1" dirty="0">
                <a:cs typeface="Calibri"/>
              </a:rPr>
              <a:t>.</a:t>
            </a:r>
            <a:endParaRPr lang="en-US" i="1" dirty="0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+mn-cs"/>
              </a:rPr>
              <a:t>Say: </a:t>
            </a:r>
            <a:r>
              <a:rPr lang="en-AU" i="1" dirty="0">
                <a:cs typeface="Calibri" panose="020F0502020204030204"/>
              </a:rPr>
              <a:t>Your word is </a:t>
            </a:r>
            <a:r>
              <a:rPr lang="en-AU" b="1" i="1" dirty="0">
                <a:cs typeface="Calibri" panose="020F0502020204030204"/>
              </a:rPr>
              <a:t>play</a:t>
            </a:r>
            <a:r>
              <a:rPr lang="en-AU" i="1" dirty="0">
                <a:cs typeface="Calibri" panose="020F0502020204030204"/>
              </a:rPr>
              <a:t>. Add the suffix.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</a:t>
            </a:r>
            <a:r>
              <a:rPr lang="en-AU" b="1" dirty="0">
                <a:cs typeface="Calibri" panose="020F0502020204030204"/>
              </a:rPr>
              <a:t> </a:t>
            </a:r>
            <a:r>
              <a:rPr lang="en-AU" b="1" i="1" dirty="0">
                <a:cs typeface="Calibri" panose="020F0502020204030204"/>
              </a:rPr>
              <a:t>playful</a:t>
            </a:r>
            <a:r>
              <a:rPr lang="en-AU" dirty="0">
                <a:cs typeface="Calibri" panose="020F0502020204030204"/>
              </a:rPr>
              <a:t>.</a:t>
            </a:r>
            <a:endParaRPr lang="en-AU" dirty="0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+mn-cs"/>
              </a:rPr>
              <a:t>Ask: </a:t>
            </a:r>
            <a:r>
              <a:rPr lang="en-AU" i="1" dirty="0">
                <a:cs typeface="Calibri" panose="020F0502020204030204"/>
              </a:rPr>
              <a:t>What does it mean?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 </a:t>
            </a:r>
            <a:r>
              <a:rPr lang="en-AU" i="1" dirty="0">
                <a:cs typeface="Calibri" panose="020F0502020204030204"/>
              </a:rPr>
              <a:t>Something is </a:t>
            </a:r>
            <a:r>
              <a:rPr lang="en-AU" dirty="0">
                <a:cs typeface="Calibri" panose="020F0502020204030204"/>
              </a:rPr>
              <a:t>‘</a:t>
            </a:r>
            <a:r>
              <a:rPr lang="en-AU" i="1" dirty="0">
                <a:cs typeface="Calibri" panose="020F0502020204030204"/>
              </a:rPr>
              <a:t>full of’ play.</a:t>
            </a:r>
            <a:endParaRPr lang="en-AU" dirty="0">
              <a:cs typeface="Calibri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AU" sz="1200" b="1" kern="1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dirty="0">
              <a:cs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0609217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</a:p>
          <a:p>
            <a:endParaRPr lang="en-AU" sz="1200" b="1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check for understanding by demonstrating the success criteria on the slide.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The images represent the base words that students will add the </a:t>
            </a:r>
            <a:r>
              <a:rPr lang="en-US" b="1" dirty="0">
                <a:latin typeface="+mn-lt"/>
              </a:rPr>
              <a:t>-ful</a:t>
            </a:r>
            <a:r>
              <a:rPr lang="en-US" dirty="0">
                <a:latin typeface="+mn-lt"/>
              </a:rPr>
              <a:t> suffix to: </a:t>
            </a:r>
            <a:r>
              <a:rPr lang="en-US" b="1" dirty="0">
                <a:latin typeface="+mn-lt"/>
              </a:rPr>
              <a:t>joy</a:t>
            </a:r>
            <a:r>
              <a:rPr lang="en-US" b="0" dirty="0">
                <a:latin typeface="+mn-lt"/>
              </a:rPr>
              <a:t>, </a:t>
            </a:r>
            <a:r>
              <a:rPr lang="en-US" b="1" dirty="0">
                <a:latin typeface="+mn-lt"/>
              </a:rPr>
              <a:t>pain</a:t>
            </a:r>
            <a:r>
              <a:rPr lang="en-US" b="0" dirty="0">
                <a:latin typeface="+mn-lt"/>
              </a:rPr>
              <a:t>, </a:t>
            </a:r>
            <a:r>
              <a:rPr lang="en-US" b="1" dirty="0">
                <a:latin typeface="+mn-lt"/>
              </a:rPr>
              <a:t>peace</a:t>
            </a:r>
            <a:r>
              <a:rPr lang="en-US" dirty="0">
                <a:latin typeface="+mn-lt"/>
              </a:rPr>
              <a:t>.</a:t>
            </a: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can demonstrate their understanding directly to you or by working with a partner while you listen in. </a:t>
            </a:r>
          </a:p>
          <a:p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Have students start with the word </a:t>
            </a:r>
            <a:r>
              <a:rPr lang="en-AU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joy</a:t>
            </a: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. They will: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write the base word </a:t>
            </a: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on their </a:t>
            </a:r>
            <a:r>
              <a:rPr lang="en-AU" sz="1200" dirty="0">
                <a:latin typeface="+mn-lt"/>
                <a:ea typeface="Times New Roman" panose="02020603050405020304" pitchFamily="18" charset="0"/>
                <a:cs typeface="Calibri"/>
              </a:rPr>
              <a:t>mini-whiteboard</a:t>
            </a: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 or on a piece of paper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add the </a:t>
            </a:r>
            <a:r>
              <a:rPr lang="en-AU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-ful </a:t>
            </a:r>
            <a:r>
              <a:rPr lang="en-AU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suffix</a:t>
            </a:r>
          </a:p>
          <a:p>
            <a:pPr marL="171450" lvl="0" indent="-171450">
              <a:spcBef>
                <a:spcPts val="100"/>
              </a:spcBef>
              <a:spcAft>
                <a:spcPts val="400"/>
              </a:spcAft>
              <a:buClr>
                <a:srgbClr val="4656AD"/>
              </a:buClr>
              <a:buFont typeface="Arial" panose="020B0604020202020204" pitchFamily="34" charset="0"/>
              <a:buChar char="•"/>
            </a:pP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explain the meaning of the word when the </a:t>
            </a:r>
            <a:r>
              <a:rPr lang="en-AU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-ful </a:t>
            </a:r>
            <a:r>
              <a:rPr lang="en-AU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suffix</a:t>
            </a:r>
            <a:r>
              <a:rPr lang="en-AU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is added</a:t>
            </a:r>
          </a:p>
          <a:p>
            <a:pPr marL="171450" lvl="0" indent="-171450">
              <a:spcBef>
                <a:spcPts val="100"/>
              </a:spcBef>
              <a:spcAft>
                <a:spcPts val="400"/>
              </a:spcAft>
              <a:buClr>
                <a:srgbClr val="4656AD"/>
              </a:buClr>
              <a:buFont typeface="Arial" panose="020B0604020202020204" pitchFamily="34" charset="0"/>
              <a:buChar char="•"/>
            </a:pP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place their </a:t>
            </a:r>
            <a:r>
              <a:rPr lang="en-AU" sz="1200" dirty="0">
                <a:latin typeface="+mn-lt"/>
                <a:ea typeface="Times New Roman" panose="02020603050405020304" pitchFamily="18" charset="0"/>
                <a:cs typeface="Calibri"/>
              </a:rPr>
              <a:t>mini-whiteboard </a:t>
            </a: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underneath their chin for you to check.</a:t>
            </a:r>
          </a:p>
          <a:p>
            <a:endParaRPr lang="en-US" sz="12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dirty="0">
                <a:latin typeface="+mn-lt"/>
                <a:cs typeface="Calibri"/>
              </a:rPr>
              <a:t>Repeat with the base words: </a:t>
            </a:r>
            <a:r>
              <a:rPr lang="en-AU" b="1" dirty="0">
                <a:latin typeface="+mn-lt"/>
                <a:cs typeface="Calibri"/>
              </a:rPr>
              <a:t>pain </a:t>
            </a:r>
            <a:r>
              <a:rPr lang="en-AU" sz="1200" b="1" dirty="0">
                <a:latin typeface="+mn-lt"/>
                <a:cs typeface="Calibri"/>
              </a:rPr>
              <a:t>–</a:t>
            </a:r>
            <a:r>
              <a:rPr lang="en-AU" b="1" dirty="0">
                <a:latin typeface="+mn-lt"/>
                <a:cs typeface="Calibri"/>
              </a:rPr>
              <a:t> painful </a:t>
            </a:r>
            <a:r>
              <a:rPr lang="en-AU" b="0" dirty="0">
                <a:latin typeface="+mn-lt"/>
                <a:cs typeface="Calibri"/>
              </a:rPr>
              <a:t>and </a:t>
            </a:r>
            <a:r>
              <a:rPr lang="en-AU" b="1" dirty="0">
                <a:latin typeface="+mn-lt"/>
                <a:cs typeface="Calibri"/>
              </a:rPr>
              <a:t>peace </a:t>
            </a:r>
            <a:r>
              <a:rPr lang="en-AU" sz="1200" b="1" dirty="0">
                <a:latin typeface="+mn-lt"/>
                <a:cs typeface="Calibri"/>
              </a:rPr>
              <a:t>–</a:t>
            </a:r>
            <a:r>
              <a:rPr lang="en-AU" b="1" dirty="0">
                <a:latin typeface="+mn-lt"/>
                <a:cs typeface="Calibri"/>
              </a:rPr>
              <a:t> peaceful</a:t>
            </a:r>
            <a:r>
              <a:rPr lang="en-AU" dirty="0">
                <a:latin typeface="+mn-lt"/>
                <a:cs typeface="Calibri"/>
              </a:rPr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dirty="0">
              <a:latin typeface="+mn-lt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dirty="0">
                <a:latin typeface="+mn-lt"/>
                <a:cs typeface="Calibri"/>
              </a:rPr>
              <a:t>You may also ask students to use one of the adjectives in a sentence to further probe their understanding.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dirty="0">
              <a:latin typeface="+mn-lt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Students who have not met the success criteria are top priority for targeted instruction in a teacher-led focus group.</a:t>
            </a:r>
            <a:endParaRPr lang="en-US" dirty="0">
              <a:latin typeface="+mn-lt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dirty="0">
              <a:latin typeface="+mn-lt"/>
              <a:cs typeface="Calibri"/>
            </a:endParaRPr>
          </a:p>
          <a:p>
            <a:endParaRPr lang="en-US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9576080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1" dirty="0"/>
              <a:t>You do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dirty="0"/>
              <a:t>Students</a:t>
            </a:r>
            <a:r>
              <a:rPr lang="en-US" b="0" dirty="0"/>
              <a:t> who </a:t>
            </a:r>
            <a:r>
              <a:rPr lang="en-US" dirty="0"/>
              <a:t>need further instruction (</a:t>
            </a:r>
            <a:r>
              <a:rPr lang="en-US" b="0" dirty="0"/>
              <a:t>identified during the ‘check for understanding’ phase of the lesson</a:t>
            </a:r>
            <a:r>
              <a:rPr lang="en-US" dirty="0"/>
              <a:t>)</a:t>
            </a:r>
            <a:r>
              <a:rPr lang="en-US" b="0" dirty="0"/>
              <a:t> stay with the teacher for small-group targeted instruction.</a:t>
            </a:r>
            <a:endParaRPr lang="en-US" dirty="0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 b="0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0" dirty="0"/>
              <a:t>The remaining students continue independent practice with application tasks that have been taught previously and can be carried out independently.</a:t>
            </a:r>
            <a:r>
              <a:rPr lang="en-US" dirty="0"/>
              <a:t> </a:t>
            </a:r>
            <a:endParaRPr lang="en-AU" b="0" dirty="0">
              <a:cs typeface="Calibri" panose="020F0502020204030204"/>
            </a:endParaRP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i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Now that you have finished teaching Phase 21, you can support student fluency using the Phase 21 decodable resources, which contain letter</a:t>
            </a:r>
            <a:r>
              <a:rPr lang="en-AU" sz="1200" dirty="0">
                <a:latin typeface="+mn-lt"/>
              </a:rPr>
              <a:t>–</a:t>
            </a:r>
            <a:r>
              <a:rPr lang="en-AU" sz="1200" i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sound correspondences, decodable words and decodable sentences.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5454553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255011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dirty="0">
                <a:latin typeface="+mn-lt"/>
              </a:rPr>
              <a:t>Point to each complex r-controlled vowel in random order. As you point, students say the sounds* that have been taught.</a:t>
            </a:r>
          </a:p>
          <a:p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Repeat this process once or twice, according to student need. </a:t>
            </a:r>
            <a:endParaRPr lang="en-US" b="0" dirty="0">
              <a:latin typeface="+mn-lt"/>
            </a:endParaRPr>
          </a:p>
          <a:p>
            <a:endParaRPr lang="en-US" b="1" dirty="0">
              <a:latin typeface="+mn-lt"/>
            </a:endParaRP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If any students do not know a sound or say the wrong sound, provide corrective feedback and modelling. </a:t>
            </a:r>
            <a:r>
              <a:rPr lang="en-US" dirty="0">
                <a:latin typeface="+mn-lt"/>
              </a:rPr>
              <a:t>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*Sounds that have been taught:</a:t>
            </a:r>
            <a:endParaRPr lang="en-US" sz="1200" b="0" kern="1200" dirty="0">
              <a:effectLst/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i="0" kern="1200" dirty="0">
                <a:effectLst/>
                <a:latin typeface="+mn-lt"/>
              </a:rPr>
              <a:t>ire</a:t>
            </a:r>
            <a:r>
              <a:rPr lang="en-US" sz="1200" b="0" i="0" kern="1200" dirty="0">
                <a:effectLst/>
                <a:latin typeface="+mn-lt"/>
              </a:rPr>
              <a:t> says /ire/ (as in </a:t>
            </a:r>
            <a:r>
              <a:rPr lang="en-US" sz="1200" b="1" i="0" kern="1200" dirty="0">
                <a:effectLst/>
                <a:latin typeface="+mn-lt"/>
              </a:rPr>
              <a:t>wire</a:t>
            </a:r>
            <a:r>
              <a:rPr lang="en-US" sz="1200" b="0" i="0" kern="1200" dirty="0">
                <a:effectLst/>
                <a:latin typeface="+mn-lt"/>
              </a:rPr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i="0" kern="1200" dirty="0">
                <a:effectLst/>
                <a:latin typeface="+mn-lt"/>
              </a:rPr>
              <a:t>ore</a:t>
            </a:r>
            <a:r>
              <a:rPr lang="en-US" sz="1200" b="0" i="0" kern="1200" dirty="0">
                <a:effectLst/>
                <a:latin typeface="+mn-lt"/>
              </a:rPr>
              <a:t> says /or/ (as in </a:t>
            </a:r>
            <a:r>
              <a:rPr lang="en-US" sz="1200" b="1" i="0" kern="1200" dirty="0">
                <a:effectLst/>
                <a:latin typeface="+mn-lt"/>
              </a:rPr>
              <a:t>core</a:t>
            </a:r>
            <a:r>
              <a:rPr lang="en-US" sz="1200" b="0" i="0" kern="1200" dirty="0">
                <a:effectLst/>
                <a:latin typeface="+mn-lt"/>
              </a:rPr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i="0" kern="1200" dirty="0">
                <a:effectLst/>
                <a:latin typeface="+mn-lt"/>
              </a:rPr>
              <a:t>ure</a:t>
            </a:r>
            <a:r>
              <a:rPr lang="en-US" sz="1200" b="0" i="0" kern="1200" dirty="0">
                <a:effectLst/>
                <a:latin typeface="+mn-lt"/>
              </a:rPr>
              <a:t> says /ure/ (as in </a:t>
            </a:r>
            <a:r>
              <a:rPr lang="en-US" sz="1200" b="1" i="0" kern="1200" dirty="0">
                <a:effectLst/>
                <a:latin typeface="+mn-lt"/>
              </a:rPr>
              <a:t>pure</a:t>
            </a:r>
            <a:r>
              <a:rPr lang="en-US" sz="1200" b="0" i="0" kern="1200" dirty="0">
                <a:effectLst/>
                <a:latin typeface="+mn-lt"/>
              </a:rPr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i="0" dirty="0">
                <a:latin typeface="+mn-lt"/>
                <a:cs typeface="Arial" panose="020B0604020202020204" pitchFamily="34" charset="0"/>
              </a:rPr>
              <a:t>air </a:t>
            </a:r>
            <a:r>
              <a:rPr lang="en-US" b="0" i="0" dirty="0">
                <a:latin typeface="+mn-lt"/>
                <a:cs typeface="Arial" panose="020B0604020202020204" pitchFamily="34" charset="0"/>
              </a:rPr>
              <a:t>says /air/ (as in </a:t>
            </a:r>
            <a:r>
              <a:rPr lang="en-US" b="1" i="0" dirty="0">
                <a:latin typeface="+mn-lt"/>
                <a:cs typeface="Arial" panose="020B0604020202020204" pitchFamily="34" charset="0"/>
              </a:rPr>
              <a:t>chair</a:t>
            </a:r>
            <a:r>
              <a:rPr lang="en-AU" sz="1200" b="0" kern="1200" dirty="0">
                <a:effectLst/>
                <a:latin typeface="+mn-lt"/>
              </a:rPr>
              <a:t>)</a:t>
            </a:r>
            <a:endParaRPr lang="en-US" sz="1200" b="0" kern="1200" dirty="0">
              <a:effectLst/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863289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Review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Say the review sounds while students write the corresponding letters on their mini-whiteboard.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Include the following sounds:</a:t>
            </a:r>
            <a:endParaRPr lang="en-US" sz="1200" b="0" kern="1200" dirty="0">
              <a:effectLst/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kern="1200" dirty="0">
                <a:effectLst/>
                <a:latin typeface="+mn-lt"/>
              </a:rPr>
              <a:t>/ire/ as in </a:t>
            </a:r>
            <a:r>
              <a:rPr lang="en-US" sz="1200" b="1" i="0" kern="1200" dirty="0">
                <a:effectLst/>
                <a:latin typeface="+mn-lt"/>
              </a:rPr>
              <a:t>wire</a:t>
            </a:r>
            <a:endParaRPr lang="en-US" sz="1200" b="0" i="0" kern="1200" dirty="0">
              <a:effectLst/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kern="1200" dirty="0">
                <a:effectLst/>
                <a:latin typeface="+mn-lt"/>
              </a:rPr>
              <a:t>/or/ as in </a:t>
            </a:r>
            <a:r>
              <a:rPr lang="en-US" sz="1200" b="1" i="0" kern="1200" dirty="0">
                <a:effectLst/>
                <a:latin typeface="+mn-lt"/>
              </a:rPr>
              <a:t>core</a:t>
            </a:r>
            <a:endParaRPr lang="en-US" sz="1200" b="0" i="0" kern="1200" dirty="0">
              <a:effectLst/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kern="1200" dirty="0">
                <a:effectLst/>
                <a:latin typeface="+mn-lt"/>
              </a:rPr>
              <a:t>/ure/ as in </a:t>
            </a:r>
            <a:r>
              <a:rPr lang="en-US" sz="1200" b="1" i="0" kern="1200" dirty="0">
                <a:effectLst/>
                <a:latin typeface="+mn-lt"/>
              </a:rPr>
              <a:t>pure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kern="1200" dirty="0">
                <a:effectLst/>
                <a:latin typeface="+mn-lt"/>
              </a:rPr>
              <a:t>/air/ as in </a:t>
            </a:r>
            <a:r>
              <a:rPr lang="en-US" sz="1200" b="1" i="0" kern="1200" dirty="0">
                <a:effectLst/>
                <a:latin typeface="+mn-lt"/>
              </a:rPr>
              <a:t>chair</a:t>
            </a:r>
            <a:endParaRPr lang="en-US" sz="1200" b="0" i="0" kern="1200" dirty="0">
              <a:effectLst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b="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Students then show the letters they have written by placing their mini-whiteboard underneath their chin for you to check.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US" sz="1200" b="1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Provide corrective feedback as needed: 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If any students are unable to write the corresponding letter or write the letter incorrectly, provide corrective feedback and modelling. Then ask students to try again.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804605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60C256-C5E0-E563-E66C-AE3A0D57A6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103752-F20E-482B-A7C8-B4365AE2A2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71DFA7-37E8-125C-0B7A-DBBCCCE3E4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dirty="0">
                <a:latin typeface="+mn-lt"/>
              </a:rPr>
              <a:t>Have students read: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>
                <a:latin typeface="+mn-lt"/>
              </a:rPr>
              <a:t>one-syllable words </a:t>
            </a:r>
            <a:r>
              <a:rPr lang="en-US" dirty="0">
                <a:latin typeface="+mn-lt"/>
              </a:rPr>
              <a:t>by saying each letter–sound correspondence then blending the sounds to read the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>
                <a:latin typeface="+mn-lt"/>
              </a:rPr>
              <a:t>multisyllabic </a:t>
            </a:r>
            <a:r>
              <a:rPr lang="en-US" b="0" dirty="0">
                <a:latin typeface="+mn-lt"/>
              </a:rPr>
              <a:t>or</a:t>
            </a:r>
            <a:r>
              <a:rPr lang="en-US" b="1" dirty="0">
                <a:latin typeface="+mn-lt"/>
              </a:rPr>
              <a:t> compound words </a:t>
            </a:r>
            <a:r>
              <a:rPr lang="en-US" b="0" dirty="0">
                <a:latin typeface="+mn-lt"/>
              </a:rPr>
              <a:t>by </a:t>
            </a:r>
            <a:r>
              <a:rPr lang="en-US" dirty="0">
                <a:latin typeface="+mn-lt"/>
              </a:rPr>
              <a:t>reading each syllable or base word before reading the whole word </a:t>
            </a:r>
            <a:endParaRPr lang="en-US" b="1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>
                <a:latin typeface="+mn-lt"/>
              </a:rPr>
              <a:t>words with a suffix </a:t>
            </a:r>
            <a:r>
              <a:rPr lang="en-US" b="0" dirty="0">
                <a:latin typeface="+mn-lt"/>
              </a:rPr>
              <a:t>by</a:t>
            </a:r>
            <a:r>
              <a:rPr lang="en-US" b="1" dirty="0">
                <a:latin typeface="+mn-lt"/>
              </a:rPr>
              <a:t> </a:t>
            </a:r>
            <a:r>
              <a:rPr lang="en-US" b="0" dirty="0">
                <a:latin typeface="+mn-lt"/>
              </a:rPr>
              <a:t>reading the base word and then adding the suffix.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 dirty="0">
              <a:latin typeface="+mn-lt"/>
            </a:endParaRP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r>
              <a:rPr lang="en-US" dirty="0">
                <a:latin typeface="+mn-lt"/>
              </a:rPr>
              <a:t>If any students have difficulty with a letter–sound correspondence or with blending, model this process.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Note: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latin typeface="+mn-lt"/>
              </a:rPr>
              <a:t>Y</a:t>
            </a:r>
            <a:r>
              <a:rPr lang="en-US" dirty="0">
                <a:latin typeface="+mn-lt"/>
              </a:rPr>
              <a:t>ou may choose to ask a particular student/group/row of students to read each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latin typeface="+mn-lt"/>
              </a:rPr>
              <a:t>Where it applies, you may ask students to identify the position of the target spelling/sound in the word. </a:t>
            </a:r>
          </a:p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C53F0F-A4A5-FBFD-1256-E533574849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661257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Tell students the word each picture represents (</a:t>
            </a:r>
            <a:r>
              <a:rPr lang="en-US" b="1" dirty="0"/>
              <a:t>secure</a:t>
            </a:r>
            <a:r>
              <a:rPr lang="en-US" b="0" dirty="0"/>
              <a:t>,</a:t>
            </a:r>
            <a:r>
              <a:rPr lang="en-US" b="1" dirty="0"/>
              <a:t> earth</a:t>
            </a:r>
            <a:r>
              <a:rPr lang="en-US" b="0" dirty="0"/>
              <a:t>,</a:t>
            </a:r>
            <a:r>
              <a:rPr lang="en-US" b="1" dirty="0"/>
              <a:t> stairs</a:t>
            </a:r>
            <a:r>
              <a:rPr lang="en-US" b="0" dirty="0"/>
              <a:t>, </a:t>
            </a:r>
            <a:r>
              <a:rPr lang="en-US" b="1" dirty="0"/>
              <a:t>firefighter</a:t>
            </a:r>
            <a:r>
              <a:rPr lang="en-US" dirty="0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Ask students to say the given word aloud then spell: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one-syllable words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 saying the single sounds in the word while recording the letter/s for each sound.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multisyllabic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compound words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 spelling each syllable or base word to spell the word as a whole.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words with a prefix or suffix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spelling each morpheme (prefix, suffix or base word) to spell the word as a whole.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Students then: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read the word they have spelt to check it is correct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show each word they have written by placing their mini-whiteboard underneath their chin for you to check.</a:t>
            </a:r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 dirty="0"/>
              <a:t>Provide corrective feedback as needed: </a:t>
            </a:r>
          </a:p>
          <a:p>
            <a:r>
              <a:rPr lang="en-US" dirty="0"/>
              <a:t>If any students have difficulty,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419689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F67B67-FEFC-81A4-592E-9E361D75CA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B5897B5-B756-9D52-382D-F244B923DC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B93712-5C80-AF84-7C62-8B2BAD05B4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b="1" dirty="0">
                <a:latin typeface="+mn-lt"/>
              </a:rPr>
              <a:t>Prefix review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lang="en-AU" b="1" dirty="0">
              <a:latin typeface="+mn-lt"/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dirty="0">
                <a:latin typeface="+mn-lt"/>
                <a:cs typeface="Calibri" panose="020F0502020204030204"/>
              </a:rPr>
              <a:t>Review the </a:t>
            </a:r>
            <a:r>
              <a:rPr lang="en-AU" b="1" dirty="0">
                <a:latin typeface="+mn-lt"/>
                <a:cs typeface="Calibri" panose="020F0502020204030204"/>
              </a:rPr>
              <a:t>pre- </a:t>
            </a:r>
            <a:r>
              <a:rPr lang="en-AU" b="0" dirty="0">
                <a:latin typeface="+mn-lt"/>
                <a:cs typeface="Calibri" panose="020F0502020204030204"/>
              </a:rPr>
              <a:t>prefix</a:t>
            </a:r>
            <a:r>
              <a:rPr lang="en-AU" b="1" dirty="0">
                <a:latin typeface="+mn-lt"/>
                <a:cs typeface="Calibri" panose="020F0502020204030204"/>
              </a:rPr>
              <a:t> </a:t>
            </a:r>
            <a:r>
              <a:rPr lang="en-AU" dirty="0">
                <a:latin typeface="+mn-lt"/>
                <a:cs typeface="Calibri" panose="020F0502020204030204"/>
              </a:rPr>
              <a:t>using the following sequence.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1" dirty="0">
              <a:latin typeface="+mn-lt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/>
              </a:rPr>
              <a:t>Ask: </a:t>
            </a:r>
            <a:r>
              <a:rPr lang="en-AU" i="1" dirty="0">
                <a:cs typeface="Calibri" panose="020F0502020204030204"/>
              </a:rPr>
              <a:t>What is the prefix?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/>
              </a:rPr>
              <a:t>Students: </a:t>
            </a:r>
            <a:r>
              <a:rPr lang="en-AU" b="1" i="1" dirty="0">
                <a:cs typeface="Calibri" panose="020F0502020204030204"/>
              </a:rPr>
              <a:t>pre-</a:t>
            </a:r>
            <a:r>
              <a:rPr lang="en-AU" b="0" i="1" dirty="0">
                <a:cs typeface="Calibri" panose="020F0502020204030204"/>
              </a:rPr>
              <a:t>.</a:t>
            </a:r>
            <a:endParaRPr lang="en-US" b="0" i="1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Calibri"/>
              </a:rPr>
              <a:t>Ask: </a:t>
            </a:r>
            <a:r>
              <a:rPr lang="en-US" i="1" dirty="0">
                <a:cs typeface="Calibri"/>
              </a:rPr>
              <a:t>What does it mean? </a:t>
            </a:r>
            <a:endParaRPr lang="en-US" i="1" dirty="0">
              <a:ea typeface="Calibri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Calibri"/>
              </a:rPr>
              <a:t>Students: </a:t>
            </a:r>
            <a:r>
              <a:rPr lang="en-US" i="1" dirty="0">
                <a:cs typeface="Calibri"/>
              </a:rPr>
              <a:t>‘before’</a:t>
            </a:r>
            <a:r>
              <a:rPr lang="en-AU" i="1" dirty="0">
                <a:cs typeface="Calibri" panose="020F0502020204030204"/>
              </a:rPr>
              <a:t>.</a:t>
            </a:r>
            <a:endParaRPr lang="en-US" dirty="0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+mn-cs"/>
              </a:rPr>
              <a:t>Say: </a:t>
            </a:r>
            <a:r>
              <a:rPr lang="en-AU" i="1" dirty="0">
                <a:cs typeface="Calibri" panose="020F0502020204030204"/>
              </a:rPr>
              <a:t>Your word is </a:t>
            </a:r>
            <a:r>
              <a:rPr lang="en-AU" b="1" i="1" dirty="0">
                <a:cs typeface="Calibri" panose="020F0502020204030204"/>
              </a:rPr>
              <a:t>pay</a:t>
            </a:r>
            <a:r>
              <a:rPr lang="en-AU" i="1" dirty="0">
                <a:cs typeface="Calibri" panose="020F0502020204030204"/>
              </a:rPr>
              <a:t>. Add the prefix.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/>
              </a:rPr>
              <a:t>Students:</a:t>
            </a:r>
            <a:r>
              <a:rPr lang="en-AU" b="1" dirty="0">
                <a:cs typeface="Calibri" panose="020F0502020204030204"/>
              </a:rPr>
              <a:t> </a:t>
            </a:r>
            <a:r>
              <a:rPr lang="en-AU" b="1" i="1" dirty="0">
                <a:cs typeface="Calibri" panose="020F0502020204030204"/>
              </a:rPr>
              <a:t>prepay</a:t>
            </a:r>
            <a:r>
              <a:rPr lang="en-AU" i="1" dirty="0">
                <a:cs typeface="Calibri" panose="020F0502020204030204"/>
              </a:rPr>
              <a:t>.</a:t>
            </a:r>
            <a:endParaRPr lang="en-AU" dirty="0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+mn-cs"/>
              </a:rPr>
              <a:t>Ask: </a:t>
            </a:r>
            <a:r>
              <a:rPr lang="en-AU" i="1" dirty="0">
                <a:cs typeface="Calibri" panose="020F0502020204030204"/>
              </a:rPr>
              <a:t>What does it mean?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/>
              </a:rPr>
              <a:t>Students: </a:t>
            </a:r>
            <a:r>
              <a:rPr lang="en-AU" i="1" dirty="0">
                <a:cs typeface="Calibri" panose="020F0502020204030204"/>
              </a:rPr>
              <a:t>Pay before.</a:t>
            </a:r>
            <a:endParaRPr lang="en-AU" dirty="0">
              <a:cs typeface="Calibri"/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59D034-8007-BE66-4D79-89CDDBE9CC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44A9DE-4760-4494-A2B3-6554A63B8D88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80570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Ask students to read the words by identifying and reading: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/>
              <a:t>the</a:t>
            </a:r>
            <a:r>
              <a:rPr lang="en-US" b="1" dirty="0"/>
              <a:t> pre- </a:t>
            </a:r>
            <a:r>
              <a:rPr lang="en-US" dirty="0"/>
              <a:t>prefix 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the base word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where relevant, the suffix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the word as a whole.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You may initially use your hand to reveal each part of the word to support this process.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Choose some students to explain what each word means. Encourage them to use the language from each taught catchphrase: </a:t>
            </a:r>
            <a:r>
              <a:rPr lang="en-US" b="1" dirty="0"/>
              <a:t>pre-</a:t>
            </a:r>
            <a:r>
              <a:rPr lang="en-US" dirty="0"/>
              <a:t>, meaning ‘before’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b="1" dirty="0"/>
              <a:t>Provide corrective feedback as needed:</a:t>
            </a:r>
          </a:p>
          <a:p>
            <a:r>
              <a:rPr lang="en-US" dirty="0"/>
              <a:t>If any students have difficulty, model this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/>
              <a:t>Note: Y</a:t>
            </a:r>
            <a:r>
              <a:rPr lang="en-US" dirty="0"/>
              <a:t>ou may choose to ask a particular student/group/row of students to read each word.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148746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Tell students the word each picture represents (</a:t>
            </a:r>
            <a:r>
              <a:rPr lang="en-US" b="1" dirty="0"/>
              <a:t>preheat</a:t>
            </a:r>
            <a:r>
              <a:rPr lang="en-US" b="0" dirty="0"/>
              <a:t>, </a:t>
            </a:r>
            <a:r>
              <a:rPr lang="en-US" b="1" dirty="0"/>
              <a:t>preschool</a:t>
            </a:r>
            <a:r>
              <a:rPr lang="en-US" b="0" dirty="0"/>
              <a:t>, </a:t>
            </a:r>
            <a:r>
              <a:rPr lang="en-US" b="1" dirty="0"/>
              <a:t>preprint</a:t>
            </a:r>
            <a:r>
              <a:rPr lang="en-US" dirty="0"/>
              <a:t>).</a:t>
            </a:r>
            <a:endParaRPr lang="en-US" dirty="0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Ask students to spell each word by:</a:t>
            </a:r>
            <a:endParaRPr lang="en-US" dirty="0"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writing the </a:t>
            </a:r>
            <a:r>
              <a:rPr lang="en-US" b="1" dirty="0"/>
              <a:t>pre- </a:t>
            </a:r>
            <a:r>
              <a:rPr lang="en-US" dirty="0"/>
              <a:t>prefix</a:t>
            </a:r>
            <a:endParaRPr lang="en-US" dirty="0"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identifying and spelling the base word.</a:t>
            </a:r>
            <a:endParaRPr lang="en-US" dirty="0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Then choose a student to explain what each word means. Encourage them to use the language from the taught catchphrase: </a:t>
            </a:r>
            <a:r>
              <a:rPr lang="en-US" b="1" dirty="0"/>
              <a:t>pre-</a:t>
            </a:r>
            <a:r>
              <a:rPr lang="en-US" dirty="0"/>
              <a:t>, meaning ‘before’.</a:t>
            </a:r>
            <a:endParaRPr lang="en-US" dirty="0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dirty="0">
                <a:effectLst/>
                <a:latin typeface="+mn-lt"/>
                <a:cs typeface="Calibri" panose="020F0502020204030204"/>
              </a:rPr>
              <a:t>Students show each word they have written by placing their mini-whiteboard underneath their chin for you to check.</a:t>
            </a:r>
            <a:endParaRPr lang="en-US" sz="1200" dirty="0">
              <a:effectLst/>
              <a:latin typeface="+mn-lt"/>
              <a:ea typeface="Calibri" panose="020F0502020204030204"/>
              <a:cs typeface="Calibri" panose="020F0502020204030204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1200" dirty="0">
              <a:effectLst/>
              <a:latin typeface="+mn-lt"/>
              <a:cs typeface="Times New Roman" panose="02020603050405020304" pitchFamily="18" charset="0"/>
            </a:endParaRPr>
          </a:p>
          <a:p>
            <a:r>
              <a:rPr lang="en-US" b="1" dirty="0"/>
              <a:t>Provide corrective feedback as needed:</a:t>
            </a:r>
            <a:endParaRPr lang="en-US" b="1" dirty="0">
              <a:ea typeface="Calibri"/>
              <a:cs typeface="Calibri"/>
            </a:endParaRPr>
          </a:p>
          <a:p>
            <a:r>
              <a:rPr lang="en-US" dirty="0"/>
              <a:t>If any students have difficulty, provide scaffolding as required or model the process for them. Then ask students to try again.</a:t>
            </a:r>
            <a:endParaRPr lang="en-US" dirty="0">
              <a:ea typeface="Calibri"/>
              <a:cs typeface="Calibri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174864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teracyhub.edu.au/" TargetMode="External"/><Relationship Id="rId3" Type="http://schemas.openxmlformats.org/officeDocument/2006/relationships/image" Target="../media/image17.svg"/><Relationship Id="rId7" Type="http://schemas.openxmlformats.org/officeDocument/2006/relationships/image" Target="../media/image19.jpe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file:////Users/ajabongiornonew/ESA%20Design/0_2024%20WIP/LitHub%20Phases%20Templates/PP%20Templates/Links/Laptop-Icon_TH.png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.pn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teracyhub.edu.au/plan-teach-and-assess/lesson-packs/" TargetMode="External"/><Relationship Id="rId3" Type="http://schemas.openxmlformats.org/officeDocument/2006/relationships/image" Target="../media/image16.png"/><Relationship Id="rId7" Type="http://schemas.openxmlformats.org/officeDocument/2006/relationships/image" Target="../media/image21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6" Type="http://schemas.openxmlformats.org/officeDocument/2006/relationships/image" Target="../media/image20.png"/><Relationship Id="rId11" Type="http://schemas.openxmlformats.org/officeDocument/2006/relationships/image" Target="file:////Volumes/Big%20Storage/0_For%20MacBook%20Pro%20Changeover/ESA%20Design/0_2024%20WIP/LitHub%20Phases%20Templates/PP%20Templates/Links/phase7-lozenge-grey.png" TargetMode="External"/><Relationship Id="rId5" Type="http://schemas.openxmlformats.org/officeDocument/2006/relationships/image" Target="../media/image1.png"/><Relationship Id="rId10" Type="http://schemas.openxmlformats.org/officeDocument/2006/relationships/image" Target="../media/image22.png"/><Relationship Id="rId4" Type="http://schemas.openxmlformats.org/officeDocument/2006/relationships/image" Target="../media/image17.svg"/><Relationship Id="rId9" Type="http://schemas.openxmlformats.org/officeDocument/2006/relationships/image" Target="../media/image19.jpeg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6.svg"/><Relationship Id="rId5" Type="http://schemas.openxmlformats.org/officeDocument/2006/relationships/image" Target="../media/image25.png"/><Relationship Id="rId4" Type="http://schemas.openxmlformats.org/officeDocument/2006/relationships/image" Target="../media/image24.sv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6.png"/><Relationship Id="rId7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7.svg"/><Relationship Id="rId9" Type="http://schemas.openxmlformats.org/officeDocument/2006/relationships/image" Target="../media/image27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27.png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.png"/><Relationship Id="rId7" Type="http://schemas.openxmlformats.org/officeDocument/2006/relationships/image" Target="../media/image13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6" Type="http://schemas.openxmlformats.org/officeDocument/2006/relationships/image" Target="../media/image12.png"/><Relationship Id="rId11" Type="http://schemas.openxmlformats.org/officeDocument/2006/relationships/image" Target="../media/image11.svg"/><Relationship Id="rId5" Type="http://schemas.openxmlformats.org/officeDocument/2006/relationships/image" Target="../media/image7.svg"/><Relationship Id="rId10" Type="http://schemas.openxmlformats.org/officeDocument/2006/relationships/image" Target="../media/image10.png"/><Relationship Id="rId4" Type="http://schemas.openxmlformats.org/officeDocument/2006/relationships/image" Target="../media/image6.png"/><Relationship Id="rId9" Type="http://schemas.openxmlformats.org/officeDocument/2006/relationships/image" Target="../media/image15.sv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27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svg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.png"/><Relationship Id="rId7" Type="http://schemas.openxmlformats.org/officeDocument/2006/relationships/image" Target="../media/image13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6" Type="http://schemas.openxmlformats.org/officeDocument/2006/relationships/image" Target="../media/image12.png"/><Relationship Id="rId11" Type="http://schemas.openxmlformats.org/officeDocument/2006/relationships/image" Target="../media/image11.svg"/><Relationship Id="rId5" Type="http://schemas.openxmlformats.org/officeDocument/2006/relationships/image" Target="../media/image7.svg"/><Relationship Id="rId10" Type="http://schemas.openxmlformats.org/officeDocument/2006/relationships/image" Target="../media/image10.png"/><Relationship Id="rId4" Type="http://schemas.openxmlformats.org/officeDocument/2006/relationships/image" Target="../media/image6.png"/><Relationship Id="rId9" Type="http://schemas.openxmlformats.org/officeDocument/2006/relationships/image" Target="../media/image15.svg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8.png"/><Relationship Id="rId4" Type="http://schemas.openxmlformats.org/officeDocument/2006/relationships/image" Target="../media/image7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5.sv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9.sv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svg"/></Relationships>
</file>

<file path=ppt/slideLayouts/_rels/slideLayout3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teracyhub.edu.au/" TargetMode="External"/><Relationship Id="rId3" Type="http://schemas.openxmlformats.org/officeDocument/2006/relationships/image" Target="../media/image17.svg"/><Relationship Id="rId7" Type="http://schemas.openxmlformats.org/officeDocument/2006/relationships/image" Target="../media/image19.jpe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file:////Users/ajabongiornonew/ESA%20Design/0_2024%20WIP/LitHub%20Phases%20Templates/PP%20Templates/Links/Laptop-Icon_TH.png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7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9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5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view 2 columns 6:2 I do + we 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4133D872-ECCC-9243-85B3-9C56EFBD36CD}"/>
              </a:ext>
            </a:extLst>
          </p:cNvPr>
          <p:cNvSpPr/>
          <p:nvPr userDrawn="1"/>
        </p:nvSpPr>
        <p:spPr>
          <a:xfrm>
            <a:off x="283765" y="300637"/>
            <a:ext cx="7546590" cy="890659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75426AC9-3362-6A4C-91AC-9225E4FA21B9}"/>
              </a:ext>
            </a:extLst>
          </p:cNvPr>
          <p:cNvSpPr/>
          <p:nvPr userDrawn="1"/>
        </p:nvSpPr>
        <p:spPr>
          <a:xfrm>
            <a:off x="283765" y="1386636"/>
            <a:ext cx="11702532" cy="4920924"/>
          </a:xfrm>
          <a:prstGeom prst="roundRect">
            <a:avLst>
              <a:gd name="adj" fmla="val 2873"/>
            </a:avLst>
          </a:prstGeom>
          <a:noFill/>
          <a:ln w="19050">
            <a:solidFill>
              <a:srgbClr val="E8E9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CEEC2DAC-DC62-8049-9ECF-A6B257B89A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4F0DE3F8-FA1F-2E49-8EEA-6F3E93F650C3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719329" y="1683459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F705F4EC-C442-BD4E-B597-7168A84D6B74}"/>
              </a:ext>
            </a:extLst>
          </p:cNvPr>
          <p:cNvCxnSpPr>
            <a:cxnSpLocks/>
          </p:cNvCxnSpPr>
          <p:nvPr userDrawn="1"/>
        </p:nvCxnSpPr>
        <p:spPr>
          <a:xfrm>
            <a:off x="6178592" y="1572279"/>
            <a:ext cx="0" cy="4481403"/>
          </a:xfrm>
          <a:prstGeom prst="line">
            <a:avLst/>
          </a:prstGeom>
          <a:ln w="44450" cap="rnd">
            <a:solidFill>
              <a:srgbClr val="686E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233A22E-37E6-9345-AB74-B082F058A9CB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700290" y="1683456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659E3D4-18BB-7627-2EA8-79B6E39BE5B2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3" name="Rounded Rectangle 10">
              <a:extLst>
                <a:ext uri="{FF2B5EF4-FFF2-40B4-BE49-F238E27FC236}">
                  <a16:creationId xmlns:a16="http://schemas.microsoft.com/office/drawing/2014/main" id="{D9BCF30C-800A-4D37-0450-19500380FD96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" name="Graphic 3" descr="Classroom outline">
              <a:extLst>
                <a:ext uri="{FF2B5EF4-FFF2-40B4-BE49-F238E27FC236}">
                  <a16:creationId xmlns:a16="http://schemas.microsoft.com/office/drawing/2014/main" id="{4EBDB392-C022-B3F8-2D83-86EE1A6A21F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61844" y="307817"/>
              <a:ext cx="612851" cy="612851"/>
            </a:xfrm>
            <a:prstGeom prst="rect">
              <a:avLst/>
            </a:prstGeom>
          </p:spPr>
        </p:pic>
      </p:grpSp>
      <p:sp>
        <p:nvSpPr>
          <p:cNvPr id="5" name="Rounded Rectangle 13">
            <a:extLst>
              <a:ext uri="{FF2B5EF4-FFF2-40B4-BE49-F238E27FC236}">
                <a16:creationId xmlns:a16="http://schemas.microsoft.com/office/drawing/2014/main" id="{015ABDED-B0C7-1CEE-DEC1-261C7C507944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Graphic 5" descr="Teacher outline">
            <a:extLst>
              <a:ext uri="{FF2B5EF4-FFF2-40B4-BE49-F238E27FC236}">
                <a16:creationId xmlns:a16="http://schemas.microsoft.com/office/drawing/2014/main" id="{764247B3-67B5-0B15-9B34-CF6D51454F7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42240" y="262776"/>
            <a:ext cx="688952" cy="68895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866DDED-2B68-112A-5744-3E834BB3D1E7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67807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 do + write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39DD39B-FF55-BB40-A639-CA98AE195DB0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Graphic 8" descr="Teacher outline">
            <a:extLst>
              <a:ext uri="{FF2B5EF4-FFF2-40B4-BE49-F238E27FC236}">
                <a16:creationId xmlns:a16="http://schemas.microsoft.com/office/drawing/2014/main" id="{FF68A8D2-5B7D-72BE-D4F1-FCD459D894C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42240" y="262776"/>
            <a:ext cx="688952" cy="688952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87A2103D-4D5C-8789-E8BC-4D71838D4EC3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5" name="Rounded Rectangle 16">
              <a:extLst>
                <a:ext uri="{FF2B5EF4-FFF2-40B4-BE49-F238E27FC236}">
                  <a16:creationId xmlns:a16="http://schemas.microsoft.com/office/drawing/2014/main" id="{02C44221-AAC4-3D8E-C2C8-577B14C8204C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8" name="Graphic 7" descr="Pencil outline">
              <a:extLst>
                <a:ext uri="{FF2B5EF4-FFF2-40B4-BE49-F238E27FC236}">
                  <a16:creationId xmlns:a16="http://schemas.microsoft.com/office/drawing/2014/main" id="{4FE4D572-95A8-BF84-3202-7883F238740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E5E6140-A6F3-5B06-37BF-FD93BD57C96B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78AE89-62F5-657F-AC7D-6856AA717D99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9985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 do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D66BD2B-D420-9945-B310-D6C1E97D0B1C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 do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B8338D9-89D3-EE4A-8F79-C055DE775E98}"/>
              </a:ext>
            </a:extLst>
          </p:cNvPr>
          <p:cNvGrpSpPr/>
          <p:nvPr userDrawn="1"/>
        </p:nvGrpSpPr>
        <p:grpSpPr>
          <a:xfrm>
            <a:off x="11029911" y="263900"/>
            <a:ext cx="876718" cy="688952"/>
            <a:chOff x="11029911" y="263900"/>
            <a:chExt cx="876718" cy="688952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75D87EF3-4A7B-DF41-AF20-9CAD271ED5D1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6" name="Graphic 13" descr="Users outline">
              <a:extLst>
                <a:ext uri="{FF2B5EF4-FFF2-40B4-BE49-F238E27FC236}">
                  <a16:creationId xmlns:a16="http://schemas.microsoft.com/office/drawing/2014/main" id="{F2F5AC2C-0FD5-BA4E-9EA2-DC09F359EE9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23794" y="263900"/>
              <a:ext cx="688952" cy="688952"/>
            </a:xfrm>
            <a:prstGeom prst="rect">
              <a:avLst/>
            </a:prstGeom>
          </p:spPr>
        </p:pic>
      </p:grpSp>
      <p:sp>
        <p:nvSpPr>
          <p:cNvPr id="4" name="Rectangle: Rounded Corners 2">
            <a:extLst>
              <a:ext uri="{FF2B5EF4-FFF2-40B4-BE49-F238E27FC236}">
                <a16:creationId xmlns:a16="http://schemas.microsoft.com/office/drawing/2014/main" id="{D13EBA18-68E1-BFF8-B749-A1430960129B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9D5045C-C337-E287-4F22-4AEDAFC53217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09260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A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8B40A22-9C51-BD4E-BE28-3AB2FA566AF6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57CF951-18BE-8D40-9151-A5E940A91DA3}"/>
              </a:ext>
            </a:extLst>
          </p:cNvPr>
          <p:cNvSpPr txBox="1">
            <a:spLocks/>
          </p:cNvSpPr>
          <p:nvPr userDrawn="1"/>
        </p:nvSpPr>
        <p:spPr>
          <a:xfrm>
            <a:off x="586695" y="301851"/>
            <a:ext cx="4724776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13" name="Rounded Rectangle 22">
            <a:extLst>
              <a:ext uri="{FF2B5EF4-FFF2-40B4-BE49-F238E27FC236}">
                <a16:creationId xmlns:a16="http://schemas.microsoft.com/office/drawing/2014/main" id="{A6495338-CFB2-BEBC-4E64-04C8E15EAEEB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BD8B7C4-5B93-D66D-35F3-085547F03FF4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6" name="Graphic 15" descr="School boy outline">
              <a:extLst>
                <a:ext uri="{FF2B5EF4-FFF2-40B4-BE49-F238E27FC236}">
                  <a16:creationId xmlns:a16="http://schemas.microsoft.com/office/drawing/2014/main" id="{0B80042C-8FBD-1467-6C25-4D9D72762D1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7" name="Graphic 16" descr="Blackboard with solid fill">
              <a:extLst>
                <a:ext uri="{FF2B5EF4-FFF2-40B4-BE49-F238E27FC236}">
                  <a16:creationId xmlns:a16="http://schemas.microsoft.com/office/drawing/2014/main" id="{F0CB1F80-81D9-BE4C-6781-07061776582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sp>
        <p:nvSpPr>
          <p:cNvPr id="2" name="Rectangle: Rounded Corners 2">
            <a:extLst>
              <a:ext uri="{FF2B5EF4-FFF2-40B4-BE49-F238E27FC236}">
                <a16:creationId xmlns:a16="http://schemas.microsoft.com/office/drawing/2014/main" id="{5AFAAEEC-F612-86BD-AB7F-B1B22C3C8F3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9BA1DB6-B9A7-7C04-547A-F6F2C5B27DAB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9775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udent worksheet 6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8B40A22-9C51-BD4E-BE28-3AB2FA566AF6}"/>
              </a:ext>
            </a:extLst>
          </p:cNvPr>
          <p:cNvSpPr/>
          <p:nvPr userDrawn="1"/>
        </p:nvSpPr>
        <p:spPr>
          <a:xfrm>
            <a:off x="283764" y="299356"/>
            <a:ext cx="4964097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CBB3CFC-8D32-10B5-3C27-3B863DF173C9}"/>
              </a:ext>
            </a:extLst>
          </p:cNvPr>
          <p:cNvSpPr txBox="1"/>
          <p:nvPr userDrawn="1"/>
        </p:nvSpPr>
        <p:spPr>
          <a:xfrm>
            <a:off x="522469" y="290597"/>
            <a:ext cx="48768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500" b="1" dirty="0"/>
              <a:t>Hand out student sheet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05F6237-5D21-4F50-1708-29039FC236FF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7882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9C73214-CFC5-3C41-AF5A-30A62A03647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77F77CEA-8854-AC44-B38B-7C3CE45FABB4}"/>
              </a:ext>
            </a:extLst>
          </p:cNvPr>
          <p:cNvSpPr/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B41545C-DB1F-3D49-89D3-CAED93278345}"/>
              </a:ext>
            </a:extLst>
          </p:cNvPr>
          <p:cNvPicPr>
            <a:picLocks noChangeAspect="1"/>
          </p:cNvPicPr>
          <p:nvPr userDrawn="1"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30" y="2023678"/>
            <a:ext cx="2813301" cy="2641058"/>
          </a:xfrm>
          <a:prstGeom prst="rect">
            <a:avLst/>
          </a:prstGeom>
        </p:spPr>
      </p:pic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22F85D8F-A1AF-2A4F-9525-1AEF42CA625B}"/>
              </a:ext>
            </a:extLst>
          </p:cNvPr>
          <p:cNvSpPr txBox="1">
            <a:spLocks/>
          </p:cNvSpPr>
          <p:nvPr userDrawn="1"/>
        </p:nvSpPr>
        <p:spPr>
          <a:xfrm>
            <a:off x="4725596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© 2026 Commonwealth of Australia, unless otherwise indicated. Creative Commons Attribution 4.0, unless otherwise indicated.</a:t>
            </a:r>
            <a:endParaRPr lang="en-AU" sz="10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DE150E4-D49F-EE44-9AD2-171B2EA5C61A}"/>
              </a:ext>
            </a:extLst>
          </p:cNvPr>
          <p:cNvPicPr/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671412F-585C-2313-8DBC-B2869C893C61}"/>
              </a:ext>
            </a:extLst>
          </p:cNvPr>
          <p:cNvSpPr/>
          <p:nvPr userDrawn="1"/>
        </p:nvSpPr>
        <p:spPr>
          <a:xfrm>
            <a:off x="4136019" y="2702816"/>
            <a:ext cx="610757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AU" sz="3200" b="1" dirty="0">
                <a:solidFill>
                  <a:srgbClr val="0E1E42"/>
                </a:solidFill>
              </a:rPr>
              <a:t>Visit </a:t>
            </a:r>
            <a:r>
              <a:rPr lang="en-AU" sz="3200" b="1" i="0" u="sng" kern="12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literacyhub.edu.au</a:t>
            </a:r>
            <a:r>
              <a:rPr lang="en-AU" sz="3200" b="1" u="none" dirty="0">
                <a:solidFill>
                  <a:srgbClr val="0E1E42"/>
                </a:solidFill>
              </a:rPr>
              <a:t> </a:t>
            </a:r>
            <a:r>
              <a:rPr lang="en-AU" sz="3200" b="1" dirty="0">
                <a:solidFill>
                  <a:srgbClr val="0E1E42"/>
                </a:solidFill>
              </a:rPr>
              <a:t>to access more free, evidence-based literacy resources for teachers. 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ACE4884-56D8-8296-3D93-F2A8AD2E33D8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80558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pen Slide Phas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DBA0CFF-0A7D-BB66-E977-D6B85EDC3B6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4A394F-C231-C444-AB25-C1321D9DED7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pic>
        <p:nvPicPr>
          <p:cNvPr id="17" name="Graphic 16" descr="Circle with left arrow outline">
            <a:extLst>
              <a:ext uri="{FF2B5EF4-FFF2-40B4-BE49-F238E27FC236}">
                <a16:creationId xmlns:a16="http://schemas.microsoft.com/office/drawing/2014/main" id="{D5972B4B-6F1E-8F44-BBF4-87A995796D7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5400000">
            <a:off x="239214" y="5129556"/>
            <a:ext cx="624548" cy="6245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A37FD61-74A1-4F91-9EF7-6D0EE5FCEB00}"/>
              </a:ext>
            </a:extLst>
          </p:cNvPr>
          <p:cNvSpPr txBox="1"/>
          <p:nvPr userDrawn="1"/>
        </p:nvSpPr>
        <p:spPr>
          <a:xfrm>
            <a:off x="863762" y="5261923"/>
            <a:ext cx="690001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See ‘notes’ section under each slide for teacher instructions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89D1A9-CFA3-AEB3-1486-0F3CCBD354E4}"/>
              </a:ext>
            </a:extLst>
          </p:cNvPr>
          <p:cNvSpPr txBox="1">
            <a:spLocks/>
          </p:cNvSpPr>
          <p:nvPr userDrawn="1"/>
        </p:nvSpPr>
        <p:spPr>
          <a:xfrm>
            <a:off x="6096000" y="2258567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5128174-FF5F-9845-1621-8F6951D2C244}"/>
              </a:ext>
            </a:extLst>
          </p:cNvPr>
          <p:cNvSpPr txBox="1">
            <a:spLocks/>
          </p:cNvSpPr>
          <p:nvPr userDrawn="1"/>
        </p:nvSpPr>
        <p:spPr>
          <a:xfrm>
            <a:off x="6152688" y="2230918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87F198A-4F37-717B-D439-31300D1234B0}"/>
              </a:ext>
            </a:extLst>
          </p:cNvPr>
          <p:cNvGrpSpPr/>
          <p:nvPr userDrawn="1"/>
        </p:nvGrpSpPr>
        <p:grpSpPr>
          <a:xfrm>
            <a:off x="283765" y="2071136"/>
            <a:ext cx="11666496" cy="725055"/>
            <a:chOff x="283765" y="2071136"/>
            <a:chExt cx="11666496" cy="725055"/>
          </a:xfrm>
        </p:grpSpPr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60D1E531-3571-853D-FE2E-16BB927641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071136"/>
              <a:ext cx="11666496" cy="638571"/>
            </a:xfrm>
            <a:prstGeom prst="roundRect">
              <a:avLst>
                <a:gd name="adj" fmla="val 41812"/>
              </a:avLst>
            </a:prstGeom>
            <a:solidFill>
              <a:srgbClr val="686E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4A710540-BE23-A028-A025-2B3404ECA67C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341758"/>
              <a:ext cx="11666496" cy="454433"/>
            </a:xfrm>
            <a:prstGeom prst="roundRect">
              <a:avLst>
                <a:gd name="adj" fmla="val 0"/>
              </a:avLst>
            </a:prstGeom>
            <a:solidFill>
              <a:srgbClr val="686E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A8FCDE1-4BCD-14E7-0DF2-C4E606FF81E7}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 userDrawn="1"/>
        </p:nvCxnSpPr>
        <p:spPr>
          <a:xfrm flipH="1">
            <a:off x="6078383" y="2064931"/>
            <a:ext cx="21697" cy="2665819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61174C0A-A387-AF68-AB54-8E2714A4300E}"/>
              </a:ext>
            </a:extLst>
          </p:cNvPr>
          <p:cNvSpPr txBox="1"/>
          <p:nvPr userDrawn="1"/>
        </p:nvSpPr>
        <p:spPr>
          <a:xfrm>
            <a:off x="6891544" y="2957761"/>
            <a:ext cx="39315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/>
              <a:t>Morphology lesson</a:t>
            </a:r>
            <a:endParaRPr lang="en-AU" sz="3200" dirty="0"/>
          </a:p>
        </p:txBody>
      </p:sp>
      <p:sp>
        <p:nvSpPr>
          <p:cNvPr id="18" name="Title 5">
            <a:extLst>
              <a:ext uri="{FF2B5EF4-FFF2-40B4-BE49-F238E27FC236}">
                <a16:creationId xmlns:a16="http://schemas.microsoft.com/office/drawing/2014/main" id="{7F298109-60E0-6462-539A-8B3B41A6C66B}"/>
              </a:ext>
            </a:extLst>
          </p:cNvPr>
          <p:cNvSpPr txBox="1">
            <a:spLocks/>
          </p:cNvSpPr>
          <p:nvPr userDrawn="1"/>
        </p:nvSpPr>
        <p:spPr>
          <a:xfrm>
            <a:off x="6209185" y="2230918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>
                <a:solidFill>
                  <a:schemeClr val="bg1"/>
                </a:solidFill>
                <a:latin typeface="+mn-lt"/>
              </a:rPr>
              <a:t>Explicit teaching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9" name="Title 5">
            <a:extLst>
              <a:ext uri="{FF2B5EF4-FFF2-40B4-BE49-F238E27FC236}">
                <a16:creationId xmlns:a16="http://schemas.microsoft.com/office/drawing/2014/main" id="{A8E32B02-5712-E09A-73FB-7A49E732C700}"/>
              </a:ext>
            </a:extLst>
          </p:cNvPr>
          <p:cNvSpPr txBox="1">
            <a:spLocks/>
          </p:cNvSpPr>
          <p:nvPr userDrawn="1"/>
        </p:nvSpPr>
        <p:spPr>
          <a:xfrm>
            <a:off x="538554" y="2214587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>
                <a:solidFill>
                  <a:schemeClr val="bg1"/>
                </a:solidFill>
                <a:latin typeface="+mn-lt"/>
              </a:rPr>
              <a:t>Review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C774BCB-58FB-EEAB-2752-03EE2BCE17F0}"/>
              </a:ext>
            </a:extLst>
          </p:cNvPr>
          <p:cNvGrpSpPr/>
          <p:nvPr userDrawn="1"/>
        </p:nvGrpSpPr>
        <p:grpSpPr>
          <a:xfrm>
            <a:off x="324326" y="6162429"/>
            <a:ext cx="11574178" cy="365125"/>
            <a:chOff x="324326" y="6162429"/>
            <a:chExt cx="11574178" cy="365125"/>
          </a:xfrm>
        </p:grpSpPr>
        <p:sp>
          <p:nvSpPr>
            <p:cNvPr id="23" name="Footer Placeholder 4">
              <a:extLst>
                <a:ext uri="{FF2B5EF4-FFF2-40B4-BE49-F238E27FC236}">
                  <a16:creationId xmlns:a16="http://schemas.microsoft.com/office/drawing/2014/main" id="{891EBCA2-0604-CA03-E891-9ED1DF35E54C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24326" y="6162429"/>
              <a:ext cx="10930415" cy="365125"/>
            </a:xfrm>
            <a:prstGeom prst="rect">
              <a:avLst/>
            </a:prstGeom>
          </p:spPr>
          <p:txBody>
            <a:bodyPr vert="horz" lIns="0" tIns="0" rIns="0" bIns="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V1.1 © 2026 Commonwealth of Australia, unless otherwise indicated. Creative Commons Attribution 4.0, unless otherwise indicated.</a:t>
              </a:r>
              <a:r>
                <a:rPr lang="en-AU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  <a:br>
                <a:rPr lang="en-AU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</a:br>
              <a:r>
                <a:rPr lang="en-AU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View online: </a:t>
              </a:r>
              <a:r>
                <a:rPr lang="en-AU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  <a:hlinkClick r:id="rId8"/>
                </a:rPr>
                <a:t>https://www.literacyhub.edu.au/plan-teach-and-assess/lesson-packs/</a:t>
              </a:r>
              <a:r>
                <a:rPr lang="en-AU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</a:p>
          </p:txBody>
        </p: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88363631-069F-D5FC-F453-1B84F4D25673}"/>
                </a:ext>
              </a:extLst>
            </p:cNvPr>
            <p:cNvPicPr/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48708" y="6262121"/>
              <a:ext cx="549796" cy="199390"/>
            </a:xfrm>
            <a:prstGeom prst="rect">
              <a:avLst/>
            </a:prstGeom>
          </p:spPr>
        </p:pic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E599BDF2-D64E-E65C-67DE-EA87838023BA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5C50F75-96DF-6883-B8E8-92FE4EFE83E9}"/>
              </a:ext>
            </a:extLst>
          </p:cNvPr>
          <p:cNvPicPr>
            <a:picLocks noChangeAspect="1"/>
          </p:cNvPicPr>
          <p:nvPr userDrawn="1"/>
        </p:nvPicPr>
        <p:blipFill>
          <a:blip r:embed="rId10" r:link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82531" y="435944"/>
            <a:ext cx="5547352" cy="71119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68CF8460-5725-DEA8-BB2B-FFC78585AF4A}"/>
              </a:ext>
            </a:extLst>
          </p:cNvPr>
          <p:cNvSpPr txBox="1">
            <a:spLocks/>
          </p:cNvSpPr>
          <p:nvPr userDrawn="1"/>
        </p:nvSpPr>
        <p:spPr>
          <a:xfrm>
            <a:off x="9062671" y="435944"/>
            <a:ext cx="2674189" cy="71119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 dirty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BFDB3C2-2F04-4DF9-9057-1214FD2043F3}"/>
              </a:ext>
            </a:extLst>
          </p:cNvPr>
          <p:cNvSpPr txBox="1">
            <a:spLocks/>
          </p:cNvSpPr>
          <p:nvPr userDrawn="1"/>
        </p:nvSpPr>
        <p:spPr>
          <a:xfrm>
            <a:off x="6274907" y="466499"/>
            <a:ext cx="2787764" cy="67666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21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444464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ntion/Criteria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16">
            <a:extLst>
              <a:ext uri="{FF2B5EF4-FFF2-40B4-BE49-F238E27FC236}">
                <a16:creationId xmlns:a16="http://schemas.microsoft.com/office/drawing/2014/main" id="{020B54B4-5B9B-309D-94B0-C65301E47FBF}"/>
              </a:ext>
            </a:extLst>
          </p:cNvPr>
          <p:cNvSpPr/>
          <p:nvPr userDrawn="1"/>
        </p:nvSpPr>
        <p:spPr>
          <a:xfrm>
            <a:off x="681871" y="742532"/>
            <a:ext cx="407300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ounded Rectangle 15">
            <a:extLst>
              <a:ext uri="{FF2B5EF4-FFF2-40B4-BE49-F238E27FC236}">
                <a16:creationId xmlns:a16="http://schemas.microsoft.com/office/drawing/2014/main" id="{DA639C94-288D-5EC0-6E22-6F6970C0AE21}"/>
              </a:ext>
            </a:extLst>
          </p:cNvPr>
          <p:cNvSpPr/>
          <p:nvPr userDrawn="1"/>
        </p:nvSpPr>
        <p:spPr>
          <a:xfrm>
            <a:off x="681871" y="2753576"/>
            <a:ext cx="407300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CD17BD9-CB19-7DA3-334E-828F5D474F67}"/>
              </a:ext>
            </a:extLst>
          </p:cNvPr>
          <p:cNvSpPr txBox="1"/>
          <p:nvPr userDrawn="1"/>
        </p:nvSpPr>
        <p:spPr>
          <a:xfrm>
            <a:off x="850233" y="725318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Learning intention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63E81F-B547-E517-446B-9A7CBEC68253}"/>
              </a:ext>
            </a:extLst>
          </p:cNvPr>
          <p:cNvSpPr txBox="1"/>
          <p:nvPr userDrawn="1"/>
        </p:nvSpPr>
        <p:spPr>
          <a:xfrm>
            <a:off x="890339" y="2746559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Success criteria</a:t>
            </a:r>
          </a:p>
        </p:txBody>
      </p:sp>
      <p:sp>
        <p:nvSpPr>
          <p:cNvPr id="2" name="Rectangle: Rounded Corners 2">
            <a:extLst>
              <a:ext uri="{FF2B5EF4-FFF2-40B4-BE49-F238E27FC236}">
                <a16:creationId xmlns:a16="http://schemas.microsoft.com/office/drawing/2014/main" id="{4C4E07B7-C213-4373-BFFB-4BDDB5A820DF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4B1820A-F79E-0E11-6BC8-CABFFDF41A5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62746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3_Break after review_Phonemic awaren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6">
            <a:extLst>
              <a:ext uri="{FF2B5EF4-FFF2-40B4-BE49-F238E27FC236}">
                <a16:creationId xmlns:a16="http://schemas.microsoft.com/office/drawing/2014/main" id="{E2B81D91-C682-B74F-E283-8DF0AD45E165}"/>
              </a:ext>
            </a:extLst>
          </p:cNvPr>
          <p:cNvSpPr/>
          <p:nvPr userDrawn="1"/>
        </p:nvSpPr>
        <p:spPr>
          <a:xfrm>
            <a:off x="1850867" y="3638587"/>
            <a:ext cx="9637728" cy="2029968"/>
          </a:xfrm>
          <a:prstGeom prst="round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2174D56-E90C-C95C-C2EF-5B4161CF1A72}"/>
              </a:ext>
            </a:extLst>
          </p:cNvPr>
          <p:cNvGrpSpPr/>
          <p:nvPr userDrawn="1"/>
        </p:nvGrpSpPr>
        <p:grpSpPr>
          <a:xfrm>
            <a:off x="0" y="892467"/>
            <a:ext cx="8060635" cy="2029968"/>
            <a:chOff x="0" y="695183"/>
            <a:chExt cx="8060635" cy="2029968"/>
          </a:xfrm>
        </p:grpSpPr>
        <p:sp>
          <p:nvSpPr>
            <p:cNvPr id="18" name="Rounded Rectangle 5">
              <a:extLst>
                <a:ext uri="{FF2B5EF4-FFF2-40B4-BE49-F238E27FC236}">
                  <a16:creationId xmlns:a16="http://schemas.microsoft.com/office/drawing/2014/main" id="{C6E8D825-A7D8-A8AA-6072-41683C630EDB}"/>
                </a:ext>
              </a:extLst>
            </p:cNvPr>
            <p:cNvSpPr/>
            <p:nvPr userDrawn="1"/>
          </p:nvSpPr>
          <p:spPr>
            <a:xfrm>
              <a:off x="0" y="695183"/>
              <a:ext cx="2504661" cy="2029968"/>
            </a:xfrm>
            <a:prstGeom prst="roundRect">
              <a:avLst>
                <a:gd name="adj" fmla="val 0"/>
              </a:avLst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\</a:t>
              </a:r>
            </a:p>
          </p:txBody>
        </p:sp>
        <p:sp>
          <p:nvSpPr>
            <p:cNvPr id="15" name="Rounded Rectangle 16">
              <a:extLst>
                <a:ext uri="{FF2B5EF4-FFF2-40B4-BE49-F238E27FC236}">
                  <a16:creationId xmlns:a16="http://schemas.microsoft.com/office/drawing/2014/main" id="{0D78762E-3BE7-94EE-3537-4F94509F7453}"/>
                </a:ext>
              </a:extLst>
            </p:cNvPr>
            <p:cNvSpPr/>
            <p:nvPr userDrawn="1"/>
          </p:nvSpPr>
          <p:spPr>
            <a:xfrm>
              <a:off x="449580" y="695183"/>
              <a:ext cx="7611055" cy="2029968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F19FFE3-8C8B-EFF6-E71E-ADA5BF61F43F}"/>
              </a:ext>
            </a:extLst>
          </p:cNvPr>
          <p:cNvSpPr txBox="1"/>
          <p:nvPr userDrawn="1"/>
        </p:nvSpPr>
        <p:spPr>
          <a:xfrm>
            <a:off x="1479021" y="1195523"/>
            <a:ext cx="60157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End of review</a:t>
            </a:r>
          </a:p>
        </p:txBody>
      </p:sp>
      <p:sp>
        <p:nvSpPr>
          <p:cNvPr id="19" name="Rounded Rectangle 16">
            <a:extLst>
              <a:ext uri="{FF2B5EF4-FFF2-40B4-BE49-F238E27FC236}">
                <a16:creationId xmlns:a16="http://schemas.microsoft.com/office/drawing/2014/main" id="{913A5FE4-0DBB-378D-8896-A98AABEFE520}"/>
              </a:ext>
            </a:extLst>
          </p:cNvPr>
          <p:cNvSpPr/>
          <p:nvPr userDrawn="1"/>
        </p:nvSpPr>
        <p:spPr>
          <a:xfrm>
            <a:off x="10386390" y="3638587"/>
            <a:ext cx="1805609" cy="2029968"/>
          </a:xfrm>
          <a:prstGeom prst="roundRect">
            <a:avLst>
              <a:gd name="adj" fmla="val 0"/>
            </a:avLst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111CA99-DEE2-52EE-543B-DA78AE07540A}"/>
              </a:ext>
            </a:extLst>
          </p:cNvPr>
          <p:cNvGrpSpPr/>
          <p:nvPr userDrawn="1"/>
        </p:nvGrpSpPr>
        <p:grpSpPr>
          <a:xfrm>
            <a:off x="2463789" y="4184400"/>
            <a:ext cx="938341" cy="938341"/>
            <a:chOff x="2463789" y="4184400"/>
            <a:chExt cx="938341" cy="938341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DA825D98-DBC4-6C50-887D-D63020D892EE}"/>
                </a:ext>
              </a:extLst>
            </p:cNvPr>
            <p:cNvSpPr/>
            <p:nvPr userDrawn="1"/>
          </p:nvSpPr>
          <p:spPr>
            <a:xfrm>
              <a:off x="2463789" y="4184400"/>
              <a:ext cx="938341" cy="9383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4" name="Graphic 23" descr="Play with solid fill">
              <a:extLst>
                <a:ext uri="{FF2B5EF4-FFF2-40B4-BE49-F238E27FC236}">
                  <a16:creationId xmlns:a16="http://schemas.microsoft.com/office/drawing/2014/main" id="{16F35636-B644-47F6-E140-2A93405EE30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691283" y="4386730"/>
              <a:ext cx="542736" cy="542736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B4AD64A3-4CB3-4859-6DDD-7F1B1E421F8B}"/>
              </a:ext>
            </a:extLst>
          </p:cNvPr>
          <p:cNvSpPr txBox="1"/>
          <p:nvPr userDrawn="1"/>
        </p:nvSpPr>
        <p:spPr>
          <a:xfrm>
            <a:off x="3591525" y="3850381"/>
            <a:ext cx="7724176" cy="1682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000"/>
              </a:lnSpc>
            </a:pPr>
            <a:r>
              <a:rPr lang="en-AU" sz="60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of </a:t>
            </a:r>
          </a:p>
          <a:p>
            <a:pPr>
              <a:lnSpc>
                <a:spcPts val="6000"/>
              </a:lnSpc>
            </a:pPr>
            <a:r>
              <a:rPr lang="en-AU" sz="72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morphology lesson</a:t>
            </a:r>
          </a:p>
        </p:txBody>
      </p:sp>
      <p:pic>
        <p:nvPicPr>
          <p:cNvPr id="26" name="Graphic 25" descr="Badge Tick1 with solid fill">
            <a:extLst>
              <a:ext uri="{FF2B5EF4-FFF2-40B4-BE49-F238E27FC236}">
                <a16:creationId xmlns:a16="http://schemas.microsoft.com/office/drawing/2014/main" id="{8D068897-7731-2503-309E-E0254D43A95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02128" y="1278054"/>
            <a:ext cx="1185510" cy="1185510"/>
          </a:xfrm>
          <a:prstGeom prst="rect">
            <a:avLst/>
          </a:prstGeom>
        </p:spPr>
      </p:pic>
      <p:sp>
        <p:nvSpPr>
          <p:cNvPr id="2" name="Rectangle: Rounded Corners 2">
            <a:extLst>
              <a:ext uri="{FF2B5EF4-FFF2-40B4-BE49-F238E27FC236}">
                <a16:creationId xmlns:a16="http://schemas.microsoft.com/office/drawing/2014/main" id="{B3E4A557-7668-5D93-6EF2-C19E51BF6AF2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7D5272E-4400-8208-C1A8-8B1787BCB2D4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02445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 + You do + write + chin it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90F5E1B6-8D4D-3D4C-AB2E-DC374C11AA63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2F347C17-DBEF-A246-A9F8-84B20EF6B3DE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ounded Rectangle 34">
            <a:extLst>
              <a:ext uri="{FF2B5EF4-FFF2-40B4-BE49-F238E27FC236}">
                <a16:creationId xmlns:a16="http://schemas.microsoft.com/office/drawing/2014/main" id="{F7E74811-86A8-D143-B7FA-A96D0DB475E1}"/>
              </a:ext>
            </a:extLst>
          </p:cNvPr>
          <p:cNvSpPr/>
          <p:nvPr userDrawn="1"/>
        </p:nvSpPr>
        <p:spPr>
          <a:xfrm>
            <a:off x="9066803" y="29126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1" name="Graphic 20" descr="Pencil outline">
            <a:extLst>
              <a:ext uri="{FF2B5EF4-FFF2-40B4-BE49-F238E27FC236}">
                <a16:creationId xmlns:a16="http://schemas.microsoft.com/office/drawing/2014/main" id="{5D64F580-3A23-9840-9A76-E551AC0DDD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41707" y="369233"/>
            <a:ext cx="490017" cy="490017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E9C24883-689F-DFA6-8676-3E2B020B6258}"/>
              </a:ext>
            </a:extLst>
          </p:cNvPr>
          <p:cNvGrpSpPr/>
          <p:nvPr userDrawn="1"/>
        </p:nvGrpSpPr>
        <p:grpSpPr>
          <a:xfrm>
            <a:off x="11184229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6" name="Graphic 5" descr="School boy outline">
              <a:extLst>
                <a:ext uri="{FF2B5EF4-FFF2-40B4-BE49-F238E27FC236}">
                  <a16:creationId xmlns:a16="http://schemas.microsoft.com/office/drawing/2014/main" id="{1A51D0FC-BE27-CE89-4FC4-A343DEB425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9" name="Graphic 8" descr="Blackboard with solid fill">
              <a:extLst>
                <a:ext uri="{FF2B5EF4-FFF2-40B4-BE49-F238E27FC236}">
                  <a16:creationId xmlns:a16="http://schemas.microsoft.com/office/drawing/2014/main" id="{C5B2F58E-4257-84DF-B979-FEF7BE5BC03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F03FC71D-702B-3FC5-10E1-9B14C9E509ED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166098" y="254885"/>
            <a:ext cx="688908" cy="688908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E680DD82-BD61-6F03-34D6-A8C48550018B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FDEAAC4-162B-B0F6-CBB7-D8DA2021C516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4" name="Rectangle: Rounded Corners 2">
            <a:extLst>
              <a:ext uri="{FF2B5EF4-FFF2-40B4-BE49-F238E27FC236}">
                <a16:creationId xmlns:a16="http://schemas.microsoft.com/office/drawing/2014/main" id="{075F5087-2159-87F4-C05D-9B7EDAAC4F2C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F886BCF-197B-16C2-9692-D85938D9B5CD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85656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Review +You do + read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90F5E1B6-8D4D-3D4C-AB2E-DC374C11AA63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2F347C17-DBEF-A246-A9F8-84B20EF6B3DE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03FC71D-702B-3FC5-10E1-9B14C9E509E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42262" y="277952"/>
            <a:ext cx="688908" cy="688908"/>
          </a:xfrm>
          <a:prstGeom prst="rect">
            <a:avLst/>
          </a:prstGeom>
        </p:spPr>
      </p:pic>
      <p:pic>
        <p:nvPicPr>
          <p:cNvPr id="11" name="Graphic 10" descr="Glasses outline">
            <a:extLst>
              <a:ext uri="{FF2B5EF4-FFF2-40B4-BE49-F238E27FC236}">
                <a16:creationId xmlns:a16="http://schemas.microsoft.com/office/drawing/2014/main" id="{9CEFFE85-F9F7-4786-95B9-FDD99D8C02F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sp>
        <p:nvSpPr>
          <p:cNvPr id="3" name="Rounded Rectangle 10">
            <a:extLst>
              <a:ext uri="{FF2B5EF4-FFF2-40B4-BE49-F238E27FC236}">
                <a16:creationId xmlns:a16="http://schemas.microsoft.com/office/drawing/2014/main" id="{348E5A28-6A76-E2B9-ACE3-1608E3920BB6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081E729-DC72-7E4F-5C51-E56AD13BC30F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4" name="Rectangle: Rounded Corners 2">
            <a:extLst>
              <a:ext uri="{FF2B5EF4-FFF2-40B4-BE49-F238E27FC236}">
                <a16:creationId xmlns:a16="http://schemas.microsoft.com/office/drawing/2014/main" id="{1D8E5F27-F10D-2A85-71EB-CEEBDFBA8FA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9D0F98C-2B77-8127-3BF6-7F77FE5A25CF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3940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view 2 columns 6:2 I do + we 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4133D872-ECCC-9243-85B3-9C56EFBD36CD}"/>
              </a:ext>
            </a:extLst>
          </p:cNvPr>
          <p:cNvSpPr/>
          <p:nvPr userDrawn="1"/>
        </p:nvSpPr>
        <p:spPr>
          <a:xfrm>
            <a:off x="283764" y="300637"/>
            <a:ext cx="5332421" cy="890659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75426AC9-3362-6A4C-91AC-9225E4FA21B9}"/>
              </a:ext>
            </a:extLst>
          </p:cNvPr>
          <p:cNvSpPr/>
          <p:nvPr userDrawn="1"/>
        </p:nvSpPr>
        <p:spPr>
          <a:xfrm>
            <a:off x="283765" y="1386636"/>
            <a:ext cx="11702532" cy="4920924"/>
          </a:xfrm>
          <a:prstGeom prst="roundRect">
            <a:avLst>
              <a:gd name="adj" fmla="val 2873"/>
            </a:avLst>
          </a:prstGeom>
          <a:noFill/>
          <a:ln w="19050">
            <a:solidFill>
              <a:srgbClr val="E8E9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CEEC2DAC-DC62-8049-9ECF-A6B257B89A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4F0DE3F8-FA1F-2E49-8EEA-6F3E93F650C3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719329" y="1683459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233A22E-37E6-9345-AB74-B082F058A9CB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700290" y="1683456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659E3D4-18BB-7627-2EA8-79B6E39BE5B2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3" name="Rounded Rectangle 10">
              <a:extLst>
                <a:ext uri="{FF2B5EF4-FFF2-40B4-BE49-F238E27FC236}">
                  <a16:creationId xmlns:a16="http://schemas.microsoft.com/office/drawing/2014/main" id="{D9BCF30C-800A-4D37-0450-19500380FD96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" name="Graphic 3" descr="Classroom outline">
              <a:extLst>
                <a:ext uri="{FF2B5EF4-FFF2-40B4-BE49-F238E27FC236}">
                  <a16:creationId xmlns:a16="http://schemas.microsoft.com/office/drawing/2014/main" id="{4EBDB392-C022-B3F8-2D83-86EE1A6A21F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61844" y="307817"/>
              <a:ext cx="612851" cy="612851"/>
            </a:xfrm>
            <a:prstGeom prst="rect">
              <a:avLst/>
            </a:prstGeom>
          </p:spPr>
        </p:pic>
      </p:grpSp>
      <p:sp>
        <p:nvSpPr>
          <p:cNvPr id="5" name="Rounded Rectangle 13">
            <a:extLst>
              <a:ext uri="{FF2B5EF4-FFF2-40B4-BE49-F238E27FC236}">
                <a16:creationId xmlns:a16="http://schemas.microsoft.com/office/drawing/2014/main" id="{015ABDED-B0C7-1CEE-DEC1-261C7C507944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Graphic 5" descr="Teacher outline">
            <a:extLst>
              <a:ext uri="{FF2B5EF4-FFF2-40B4-BE49-F238E27FC236}">
                <a16:creationId xmlns:a16="http://schemas.microsoft.com/office/drawing/2014/main" id="{764247B3-67B5-0B15-9B34-CF6D51454F7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42240" y="262776"/>
            <a:ext cx="688952" cy="68895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A5EB053-BED7-B41B-54EC-4912D7187264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38339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_you do_r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6" name="Rectangle: Rounded Corners 2">
            <a:extLst>
              <a:ext uri="{FF2B5EF4-FFF2-40B4-BE49-F238E27FC236}">
                <a16:creationId xmlns:a16="http://schemas.microsoft.com/office/drawing/2014/main" id="{9EAEFE8B-9E95-7B32-BDDE-EBD8CC58E9E2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7820900-BDD4-3E7B-448E-6104A8375C29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877B8B0F-1625-2B2B-DC4C-4E6DDC6C35CE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1AE5658F-0404-56BA-2026-B05665E6DD32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F22761B-5E5E-1521-92EE-6F050CD190A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42262" y="277952"/>
            <a:ext cx="688908" cy="688908"/>
          </a:xfrm>
          <a:prstGeom prst="rect">
            <a:avLst/>
          </a:prstGeom>
        </p:spPr>
      </p:pic>
      <p:pic>
        <p:nvPicPr>
          <p:cNvPr id="15" name="Graphic 14" descr="Glasses outline">
            <a:extLst>
              <a:ext uri="{FF2B5EF4-FFF2-40B4-BE49-F238E27FC236}">
                <a16:creationId xmlns:a16="http://schemas.microsoft.com/office/drawing/2014/main" id="{2A42960A-2D81-19C6-EDC0-BE19B95EBA0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852531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view_you do_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9092706" y="299356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63988" y="29783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186589" y="285396"/>
            <a:ext cx="688952" cy="688952"/>
          </a:xfrm>
          <a:prstGeom prst="rect">
            <a:avLst/>
          </a:prstGeom>
        </p:spPr>
      </p:pic>
      <p:sp>
        <p:nvSpPr>
          <p:cNvPr id="6" name="Rectangle: Rounded Corners 2">
            <a:extLst>
              <a:ext uri="{FF2B5EF4-FFF2-40B4-BE49-F238E27FC236}">
                <a16:creationId xmlns:a16="http://schemas.microsoft.com/office/drawing/2014/main" id="{618D5B6E-1AA4-5619-7928-07DFC68D066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0244708-A947-A2E0-EDE1-D26454C31A6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96978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Review_you do_r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615A7187-AE64-D9B5-508D-86CDEC6D31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521888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9" name="Rectangle: Rounded Corners 2">
            <a:extLst>
              <a:ext uri="{FF2B5EF4-FFF2-40B4-BE49-F238E27FC236}">
                <a16:creationId xmlns:a16="http://schemas.microsoft.com/office/drawing/2014/main" id="{7A515C37-52C0-E700-2307-03C49B0AB09F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7123A58-734A-7877-AC32-2067A28E6D01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54C1B8E2-ACC7-1C8C-D0AB-9844CAABD9C6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75AA2EED-2A40-DC0B-AC4C-BA81FB314CE7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DF99C8C-FDF0-330A-6117-454F76FE5BA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42262" y="277952"/>
            <a:ext cx="688908" cy="688908"/>
          </a:xfrm>
          <a:prstGeom prst="rect">
            <a:avLst/>
          </a:prstGeom>
        </p:spPr>
      </p:pic>
      <p:pic>
        <p:nvPicPr>
          <p:cNvPr id="17" name="Graphic 16" descr="Glasses outline">
            <a:extLst>
              <a:ext uri="{FF2B5EF4-FFF2-40B4-BE49-F238E27FC236}">
                <a16:creationId xmlns:a16="http://schemas.microsoft.com/office/drawing/2014/main" id="{FCABF6E6-AE47-0743-CB49-95A835A88DE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838641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Review + You d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BB8CFAA8-DE23-29F1-DE00-2A5877A1DAC0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5930D14-635E-5CBB-2918-AAA5B9FE9933}"/>
              </a:ext>
            </a:extLst>
          </p:cNvPr>
          <p:cNvSpPr txBox="1">
            <a:spLocks/>
          </p:cNvSpPr>
          <p:nvPr userDrawn="1"/>
        </p:nvSpPr>
        <p:spPr>
          <a:xfrm>
            <a:off x="283764" y="301851"/>
            <a:ext cx="184018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A269DFE-25F5-FA74-8BBF-F37118348C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24973"/>
            <a:ext cx="10515600" cy="1325563"/>
          </a:xfrm>
        </p:spPr>
        <p:txBody>
          <a:bodyPr/>
          <a:lstStyle/>
          <a:p>
            <a:r>
              <a:rPr lang="en-US"/>
              <a:t>Slide # Review</a:t>
            </a:r>
            <a:endParaRPr lang="en-AU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DCD1B5C-0AF8-450D-438E-7754764E080B}"/>
              </a:ext>
            </a:extLst>
          </p:cNvPr>
          <p:cNvGrpSpPr/>
          <p:nvPr userDrawn="1"/>
        </p:nvGrpSpPr>
        <p:grpSpPr>
          <a:xfrm>
            <a:off x="11029911" y="263900"/>
            <a:ext cx="876718" cy="688952"/>
            <a:chOff x="11029911" y="263900"/>
            <a:chExt cx="876718" cy="688952"/>
          </a:xfrm>
        </p:grpSpPr>
        <p:sp>
          <p:nvSpPr>
            <p:cNvPr id="10" name="Rounded Rectangle 19">
              <a:extLst>
                <a:ext uri="{FF2B5EF4-FFF2-40B4-BE49-F238E27FC236}">
                  <a16:creationId xmlns:a16="http://schemas.microsoft.com/office/drawing/2014/main" id="{2339CC2E-0111-6A7F-70D3-1FF975B095E8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1" name="Graphic 13" descr="Users outline">
              <a:extLst>
                <a:ext uri="{FF2B5EF4-FFF2-40B4-BE49-F238E27FC236}">
                  <a16:creationId xmlns:a16="http://schemas.microsoft.com/office/drawing/2014/main" id="{3C96A107-FCC0-160F-11AD-B63F27A17D5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23794" y="263900"/>
              <a:ext cx="688952" cy="688952"/>
            </a:xfrm>
            <a:prstGeom prst="rect">
              <a:avLst/>
            </a:prstGeom>
          </p:spPr>
        </p:pic>
      </p:grpSp>
      <p:sp>
        <p:nvSpPr>
          <p:cNvPr id="6" name="Rectangle: Rounded Corners 2">
            <a:extLst>
              <a:ext uri="{FF2B5EF4-FFF2-40B4-BE49-F238E27FC236}">
                <a16:creationId xmlns:a16="http://schemas.microsoft.com/office/drawing/2014/main" id="{E4D5B075-A2E5-CB38-1DF6-FB5C1B39D49B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7D8CC64-516D-4687-132F-6D710E63852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540428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Review_you do_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9092706" y="299356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63988" y="29783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186589" y="285396"/>
            <a:ext cx="688952" cy="688952"/>
          </a:xfrm>
          <a:prstGeom prst="rect">
            <a:avLst/>
          </a:prstGeom>
        </p:spPr>
      </p:pic>
      <p:sp>
        <p:nvSpPr>
          <p:cNvPr id="3" name="Title 7">
            <a:extLst>
              <a:ext uri="{FF2B5EF4-FFF2-40B4-BE49-F238E27FC236}">
                <a16:creationId xmlns:a16="http://schemas.microsoft.com/office/drawing/2014/main" id="{75F81144-4900-E36C-C609-41C58AAD7C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24973"/>
            <a:ext cx="10515600" cy="1325563"/>
          </a:xfrm>
        </p:spPr>
        <p:txBody>
          <a:bodyPr/>
          <a:lstStyle/>
          <a:p>
            <a:r>
              <a:rPr lang="en-US"/>
              <a:t>Slide # Review</a:t>
            </a:r>
            <a:endParaRPr lang="en-AU"/>
          </a:p>
        </p:txBody>
      </p:sp>
      <p:sp>
        <p:nvSpPr>
          <p:cNvPr id="6" name="Rectangle: Rounded Corners 2">
            <a:extLst>
              <a:ext uri="{FF2B5EF4-FFF2-40B4-BE49-F238E27FC236}">
                <a16:creationId xmlns:a16="http://schemas.microsoft.com/office/drawing/2014/main" id="{38DEC5BE-C202-3120-DE02-80FABFB580BF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1CC75AB-2B17-B7A9-0CB5-F05611150AB9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862565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ntention/Criteria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16">
            <a:extLst>
              <a:ext uri="{FF2B5EF4-FFF2-40B4-BE49-F238E27FC236}">
                <a16:creationId xmlns:a16="http://schemas.microsoft.com/office/drawing/2014/main" id="{020B54B4-5B9B-309D-94B0-C65301E47FBF}"/>
              </a:ext>
            </a:extLst>
          </p:cNvPr>
          <p:cNvSpPr/>
          <p:nvPr userDrawn="1"/>
        </p:nvSpPr>
        <p:spPr>
          <a:xfrm>
            <a:off x="681871" y="742532"/>
            <a:ext cx="407300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ounded Rectangle 15">
            <a:extLst>
              <a:ext uri="{FF2B5EF4-FFF2-40B4-BE49-F238E27FC236}">
                <a16:creationId xmlns:a16="http://schemas.microsoft.com/office/drawing/2014/main" id="{DA639C94-288D-5EC0-6E22-6F6970C0AE21}"/>
              </a:ext>
            </a:extLst>
          </p:cNvPr>
          <p:cNvSpPr/>
          <p:nvPr userDrawn="1"/>
        </p:nvSpPr>
        <p:spPr>
          <a:xfrm>
            <a:off x="681871" y="2753576"/>
            <a:ext cx="3588471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CD17BD9-CB19-7DA3-334E-828F5D474F67}"/>
              </a:ext>
            </a:extLst>
          </p:cNvPr>
          <p:cNvSpPr txBox="1"/>
          <p:nvPr userDrawn="1"/>
        </p:nvSpPr>
        <p:spPr>
          <a:xfrm>
            <a:off x="850233" y="725318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Learning intention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63E81F-B547-E517-446B-9A7CBEC68253}"/>
              </a:ext>
            </a:extLst>
          </p:cNvPr>
          <p:cNvSpPr txBox="1"/>
          <p:nvPr userDrawn="1"/>
        </p:nvSpPr>
        <p:spPr>
          <a:xfrm>
            <a:off x="890339" y="2746559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Success criteria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8BDC7FA-FB2F-AEA3-8397-564070CE4F7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" y="-796208"/>
            <a:ext cx="10890913" cy="625578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4400" b="0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Slide # Lesson intention and success criteria</a:t>
            </a:r>
            <a:endParaRPr lang="en-AU"/>
          </a:p>
        </p:txBody>
      </p:sp>
      <p:sp>
        <p:nvSpPr>
          <p:cNvPr id="2" name="Rectangle: Rounded Corners 2">
            <a:extLst>
              <a:ext uri="{FF2B5EF4-FFF2-40B4-BE49-F238E27FC236}">
                <a16:creationId xmlns:a16="http://schemas.microsoft.com/office/drawing/2014/main" id="{972F36BC-F881-758F-88BD-77FC5307EAB2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CD3EA41-F038-84EB-7A95-73DEF8B47936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963985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 do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76AAA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EF6762E-8A45-E94F-8C8B-5537B6A274D6}"/>
              </a:ext>
            </a:extLst>
          </p:cNvPr>
          <p:cNvSpPr txBox="1">
            <a:spLocks/>
          </p:cNvSpPr>
          <p:nvPr userDrawn="1"/>
        </p:nvSpPr>
        <p:spPr>
          <a:xfrm>
            <a:off x="283764" y="301852"/>
            <a:ext cx="1840189" cy="6353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858FD759-D9A8-0448-ABED-5767977A83B7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76AAA"/>
              </a:solidFill>
            </a:endParaRPr>
          </a:p>
        </p:txBody>
      </p:sp>
      <p:pic>
        <p:nvPicPr>
          <p:cNvPr id="15" name="Graphic 14" descr="Teacher outline">
            <a:extLst>
              <a:ext uri="{FF2B5EF4-FFF2-40B4-BE49-F238E27FC236}">
                <a16:creationId xmlns:a16="http://schemas.microsoft.com/office/drawing/2014/main" id="{91FB2B6F-8CE6-4C46-8FF1-F2152640EA5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03228" y="248271"/>
            <a:ext cx="688952" cy="688952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F1D6EC45-EC60-78A6-7D09-86B1C81E624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032" y="-1423726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Slide # I do</a:t>
            </a:r>
            <a:endParaRPr lang="en-AU" dirty="0"/>
          </a:p>
        </p:txBody>
      </p:sp>
      <p:sp>
        <p:nvSpPr>
          <p:cNvPr id="2" name="Rectangle: Rounded Corners 2">
            <a:extLst>
              <a:ext uri="{FF2B5EF4-FFF2-40B4-BE49-F238E27FC236}">
                <a16:creationId xmlns:a16="http://schemas.microsoft.com/office/drawing/2014/main" id="{47FB3C3C-D3F0-2F5E-0EA0-A9E40549C002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B878DC4-505F-C308-9EF0-0474CA87DF7B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084606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We do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F339E29-A413-B24D-8736-E3FA92F482EF}"/>
              </a:ext>
            </a:extLst>
          </p:cNvPr>
          <p:cNvSpPr txBox="1">
            <a:spLocks/>
          </p:cNvSpPr>
          <p:nvPr userDrawn="1"/>
        </p:nvSpPr>
        <p:spPr>
          <a:xfrm>
            <a:off x="283766" y="301851"/>
            <a:ext cx="1840188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169B04E-3218-7A4E-8AA4-5E232457B921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3EC0EA82-5D56-F249-859D-B023DC135C59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5" name="Graphic 14" descr="Classroom outline">
              <a:extLst>
                <a:ext uri="{FF2B5EF4-FFF2-40B4-BE49-F238E27FC236}">
                  <a16:creationId xmlns:a16="http://schemas.microsoft.com/office/drawing/2014/main" id="{CD6A19E8-EE0E-F44C-A6A8-2DAC2F8EC03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61844" y="307817"/>
              <a:ext cx="612851" cy="612851"/>
            </a:xfrm>
            <a:prstGeom prst="rect">
              <a:avLst/>
            </a:prstGeom>
          </p:spPr>
        </p:pic>
      </p:grpSp>
      <p:sp>
        <p:nvSpPr>
          <p:cNvPr id="8" name="Title 1">
            <a:extLst>
              <a:ext uri="{FF2B5EF4-FFF2-40B4-BE49-F238E27FC236}">
                <a16:creationId xmlns:a16="http://schemas.microsoft.com/office/drawing/2014/main" id="{88F99365-4EC8-9C40-36E0-41239F01CC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032" y="-1423726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We do</a:t>
            </a:r>
            <a:endParaRPr lang="en-AU"/>
          </a:p>
        </p:txBody>
      </p:sp>
      <p:sp>
        <p:nvSpPr>
          <p:cNvPr id="4" name="Rectangle: Rounded Corners 2">
            <a:extLst>
              <a:ext uri="{FF2B5EF4-FFF2-40B4-BE49-F238E27FC236}">
                <a16:creationId xmlns:a16="http://schemas.microsoft.com/office/drawing/2014/main" id="{7C3928EB-C23E-79AC-E3AA-548162263FF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F843B84-0323-0338-0163-AC49DD9E92F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161055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We do + Pen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39DD39B-FF55-BB40-A639-CA98AE195DB0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Graphic 14" descr="Classroom outline">
            <a:extLst>
              <a:ext uri="{FF2B5EF4-FFF2-40B4-BE49-F238E27FC236}">
                <a16:creationId xmlns:a16="http://schemas.microsoft.com/office/drawing/2014/main" id="{5406316B-C099-2C43-9751-0BA20D9624C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80290" y="307816"/>
            <a:ext cx="612851" cy="612851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203FB0AF-7A65-0747-9A74-BDE60BABF39F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6AB7FDBE-E4D2-E544-B73B-75C72FD6FBF4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8" name="Graphic 17" descr="Pencil outline">
              <a:extLst>
                <a:ext uri="{FF2B5EF4-FFF2-40B4-BE49-F238E27FC236}">
                  <a16:creationId xmlns:a16="http://schemas.microsoft.com/office/drawing/2014/main" id="{87A2C2F3-B58D-9747-96D6-63C71055E19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8" name="Title 1">
            <a:extLst>
              <a:ext uri="{FF2B5EF4-FFF2-40B4-BE49-F238E27FC236}">
                <a16:creationId xmlns:a16="http://schemas.microsoft.com/office/drawing/2014/main" id="{2D5D78A6-9855-0D2B-344D-8E43E5194F4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032" y="-1423726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We do</a:t>
            </a:r>
            <a:endParaRPr lang="en-AU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0AC2DE9-D907-F7D2-9E9F-0213A5AC1C0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BBE1C6A-5512-2846-AD50-93BF98FF0FF4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54650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 do + Pen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8" name="Graphic 17" descr="Pencil outline">
            <a:extLst>
              <a:ext uri="{FF2B5EF4-FFF2-40B4-BE49-F238E27FC236}">
                <a16:creationId xmlns:a16="http://schemas.microsoft.com/office/drawing/2014/main" id="{87A2C2F3-B58D-9747-96D6-63C71055E19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4" name="Rounded Rectangle 5">
            <a:extLst>
              <a:ext uri="{FF2B5EF4-FFF2-40B4-BE49-F238E27FC236}">
                <a16:creationId xmlns:a16="http://schemas.microsoft.com/office/drawing/2014/main" id="{A1D13485-A150-2B86-FB2D-6FBD7F91065C}"/>
              </a:ext>
            </a:extLst>
          </p:cNvPr>
          <p:cNvSpPr/>
          <p:nvPr userDrawn="1"/>
        </p:nvSpPr>
        <p:spPr>
          <a:xfrm>
            <a:off x="285371" y="299356"/>
            <a:ext cx="1448538" cy="637867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B130EE0-AB9E-28DD-C2A9-9B0F4DFF20AD}"/>
              </a:ext>
            </a:extLst>
          </p:cNvPr>
          <p:cNvSpPr txBox="1">
            <a:spLocks/>
          </p:cNvSpPr>
          <p:nvPr userDrawn="1"/>
        </p:nvSpPr>
        <p:spPr>
          <a:xfrm>
            <a:off x="285371" y="307816"/>
            <a:ext cx="1448538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786C6D-85C0-7B04-3142-38ACFA7CB51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142262" y="269788"/>
            <a:ext cx="688908" cy="688908"/>
          </a:xfrm>
          <a:prstGeom prst="rect">
            <a:avLst/>
          </a:prstGeom>
        </p:spPr>
      </p:pic>
      <p:sp>
        <p:nvSpPr>
          <p:cNvPr id="10" name="Title 7">
            <a:extLst>
              <a:ext uri="{FF2B5EF4-FFF2-40B4-BE49-F238E27FC236}">
                <a16:creationId xmlns:a16="http://schemas.microsoft.com/office/drawing/2014/main" id="{DA5794BE-5B32-86A0-7362-3B9D56E9A6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525253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Slide # I do</a:t>
            </a:r>
            <a:endParaRPr lang="en-AU" dirty="0"/>
          </a:p>
        </p:txBody>
      </p:sp>
      <p:sp>
        <p:nvSpPr>
          <p:cNvPr id="2" name="Rectangle: Rounded Corners 2">
            <a:extLst>
              <a:ext uri="{FF2B5EF4-FFF2-40B4-BE49-F238E27FC236}">
                <a16:creationId xmlns:a16="http://schemas.microsoft.com/office/drawing/2014/main" id="{08F95768-4EF6-CB63-4FFC-8C09720C0A66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CC63987-1E40-EC61-9FE9-6DFDB0C0D3E8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3927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76AAA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EF6762E-8A45-E94F-8C8B-5537B6A274D6}"/>
              </a:ext>
            </a:extLst>
          </p:cNvPr>
          <p:cNvSpPr txBox="1">
            <a:spLocks/>
          </p:cNvSpPr>
          <p:nvPr userDrawn="1"/>
        </p:nvSpPr>
        <p:spPr>
          <a:xfrm>
            <a:off x="283764" y="301852"/>
            <a:ext cx="1840189" cy="6353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858FD759-D9A8-0448-ABED-5767977A83B7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76AAA"/>
              </a:solidFill>
            </a:endParaRPr>
          </a:p>
        </p:txBody>
      </p:sp>
      <p:pic>
        <p:nvPicPr>
          <p:cNvPr id="15" name="Graphic 14" descr="Teacher outline">
            <a:extLst>
              <a:ext uri="{FF2B5EF4-FFF2-40B4-BE49-F238E27FC236}">
                <a16:creationId xmlns:a16="http://schemas.microsoft.com/office/drawing/2014/main" id="{91FB2B6F-8CE6-4C46-8FF1-F2152640EA5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03228" y="248271"/>
            <a:ext cx="688952" cy="688952"/>
          </a:xfrm>
          <a:prstGeom prst="rect">
            <a:avLst/>
          </a:prstGeom>
        </p:spPr>
      </p:pic>
      <p:sp>
        <p:nvSpPr>
          <p:cNvPr id="2" name="Rectangle: Rounded Corners 2">
            <a:extLst>
              <a:ext uri="{FF2B5EF4-FFF2-40B4-BE49-F238E27FC236}">
                <a16:creationId xmlns:a16="http://schemas.microsoft.com/office/drawing/2014/main" id="{7F7C51CF-7A50-F8A5-89F9-03619156CC1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BDB81A3-12C4-DE01-36A8-39B2AF526D62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392304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I do + read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Graphic 8" descr="Teacher outline">
            <a:extLst>
              <a:ext uri="{FF2B5EF4-FFF2-40B4-BE49-F238E27FC236}">
                <a16:creationId xmlns:a16="http://schemas.microsoft.com/office/drawing/2014/main" id="{FF68A8D2-5B7D-72BE-D4F1-FCD459D894C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42240" y="262776"/>
            <a:ext cx="688952" cy="688952"/>
          </a:xfrm>
          <a:prstGeom prst="rect">
            <a:avLst/>
          </a:prstGeom>
        </p:spPr>
      </p:pic>
      <p:pic>
        <p:nvPicPr>
          <p:cNvPr id="3" name="Graphic 2" descr="Glasses outline">
            <a:extLst>
              <a:ext uri="{FF2B5EF4-FFF2-40B4-BE49-F238E27FC236}">
                <a16:creationId xmlns:a16="http://schemas.microsoft.com/office/drawing/2014/main" id="{45D7C81A-6CE5-4C76-432B-7CB7743556C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00AF780-39DD-9A8A-6813-D672BCE750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032" y="-1423726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Slide # I do</a:t>
            </a:r>
            <a:endParaRPr lang="en-AU" dirty="0"/>
          </a:p>
        </p:txBody>
      </p:sp>
      <p:sp>
        <p:nvSpPr>
          <p:cNvPr id="2" name="Rectangle: Rounded Corners 2">
            <a:extLst>
              <a:ext uri="{FF2B5EF4-FFF2-40B4-BE49-F238E27FC236}">
                <a16:creationId xmlns:a16="http://schemas.microsoft.com/office/drawing/2014/main" id="{86CFC8F4-1EB7-1A22-5953-B6734D5EEE7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B9EB33B-AA0F-05E1-7493-BF5AF26C9574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ounded Rectangle 5">
            <a:extLst>
              <a:ext uri="{FF2B5EF4-FFF2-40B4-BE49-F238E27FC236}">
                <a16:creationId xmlns:a16="http://schemas.microsoft.com/office/drawing/2014/main" id="{AD7756A2-A1F0-0BC7-87AE-AB8A528EB0AA}"/>
              </a:ext>
            </a:extLst>
          </p:cNvPr>
          <p:cNvSpPr/>
          <p:nvPr userDrawn="1"/>
        </p:nvSpPr>
        <p:spPr>
          <a:xfrm>
            <a:off x="285371" y="299356"/>
            <a:ext cx="1448538" cy="637867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D1E02C0-50CE-5610-A464-14352096BA06}"/>
              </a:ext>
            </a:extLst>
          </p:cNvPr>
          <p:cNvSpPr txBox="1">
            <a:spLocks/>
          </p:cNvSpPr>
          <p:nvPr userDrawn="1"/>
        </p:nvSpPr>
        <p:spPr>
          <a:xfrm>
            <a:off x="285371" y="307816"/>
            <a:ext cx="1448538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</p:spTree>
    <p:extLst>
      <p:ext uri="{BB962C8B-B14F-4D97-AF65-F5344CB8AC3E}">
        <p14:creationId xmlns:p14="http://schemas.microsoft.com/office/powerpoint/2010/main" val="101701836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We do + Read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39DD39B-FF55-BB40-A639-CA98AE195DB0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Graphic 9" descr="Glasses outline">
            <a:extLst>
              <a:ext uri="{FF2B5EF4-FFF2-40B4-BE49-F238E27FC236}">
                <a16:creationId xmlns:a16="http://schemas.microsoft.com/office/drawing/2014/main" id="{C97F2879-50E5-64BA-BC2C-099E1ADC595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pic>
        <p:nvPicPr>
          <p:cNvPr id="2" name="Graphic 1" descr="Classroom outline">
            <a:extLst>
              <a:ext uri="{FF2B5EF4-FFF2-40B4-BE49-F238E27FC236}">
                <a16:creationId xmlns:a16="http://schemas.microsoft.com/office/drawing/2014/main" id="{805080B1-18A1-92C9-14F9-69D3C9F45F0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80290" y="307816"/>
            <a:ext cx="612851" cy="612851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4A439A1-DF91-423B-33F6-D9C0FEA9D74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032" y="-1423726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We do</a:t>
            </a:r>
            <a:endParaRPr lang="en-AU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B396E89-6D41-0922-E7C0-FC0188A0DE52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AF7C965-0220-6E99-0FAE-DB3BBC148064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83390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I do + write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Graphic 8" descr="Teacher outline">
            <a:extLst>
              <a:ext uri="{FF2B5EF4-FFF2-40B4-BE49-F238E27FC236}">
                <a16:creationId xmlns:a16="http://schemas.microsoft.com/office/drawing/2014/main" id="{FF68A8D2-5B7D-72BE-D4F1-FCD459D894C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42240" y="262776"/>
            <a:ext cx="688952" cy="688952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87A2103D-4D5C-8789-E8BC-4D71838D4EC3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5" name="Rounded Rectangle 16">
              <a:extLst>
                <a:ext uri="{FF2B5EF4-FFF2-40B4-BE49-F238E27FC236}">
                  <a16:creationId xmlns:a16="http://schemas.microsoft.com/office/drawing/2014/main" id="{02C44221-AAC4-3D8E-C2C8-577B14C8204C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8" name="Graphic 7" descr="Pencil outline">
              <a:extLst>
                <a:ext uri="{FF2B5EF4-FFF2-40B4-BE49-F238E27FC236}">
                  <a16:creationId xmlns:a16="http://schemas.microsoft.com/office/drawing/2014/main" id="{4FE4D572-95A8-BF84-3202-7883F238740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11" name="Title 1">
            <a:extLst>
              <a:ext uri="{FF2B5EF4-FFF2-40B4-BE49-F238E27FC236}">
                <a16:creationId xmlns:a16="http://schemas.microsoft.com/office/drawing/2014/main" id="{4D2DD47E-8334-37A7-A176-46FD79652D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032" y="-1423726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Slide # I do</a:t>
            </a:r>
            <a:endParaRPr lang="en-AU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9B9F1DE-019F-1187-F6BD-D7292C164CC2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E803C7D-E89C-D46C-8A30-5B4A1787382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ed Rectangle 5">
            <a:extLst>
              <a:ext uri="{FF2B5EF4-FFF2-40B4-BE49-F238E27FC236}">
                <a16:creationId xmlns:a16="http://schemas.microsoft.com/office/drawing/2014/main" id="{FAE149BF-603F-7979-E49C-1EC8758B7D7B}"/>
              </a:ext>
            </a:extLst>
          </p:cNvPr>
          <p:cNvSpPr/>
          <p:nvPr userDrawn="1"/>
        </p:nvSpPr>
        <p:spPr>
          <a:xfrm>
            <a:off x="285371" y="299356"/>
            <a:ext cx="1448538" cy="637867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47BB7E43-ACFB-6BA9-F94D-643726308120}"/>
              </a:ext>
            </a:extLst>
          </p:cNvPr>
          <p:cNvSpPr txBox="1">
            <a:spLocks/>
          </p:cNvSpPr>
          <p:nvPr userDrawn="1"/>
        </p:nvSpPr>
        <p:spPr>
          <a:xfrm>
            <a:off x="285371" y="307816"/>
            <a:ext cx="1448538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</p:spTree>
    <p:extLst>
      <p:ext uri="{BB962C8B-B14F-4D97-AF65-F5344CB8AC3E}">
        <p14:creationId xmlns:p14="http://schemas.microsoft.com/office/powerpoint/2010/main" val="338341151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I do _suffix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BD956BE2-48BF-D9DE-4AC6-4E928FA05EAB}"/>
              </a:ext>
            </a:extLst>
          </p:cNvPr>
          <p:cNvGrpSpPr/>
          <p:nvPr userDrawn="1"/>
        </p:nvGrpSpPr>
        <p:grpSpPr>
          <a:xfrm>
            <a:off x="342081" y="287673"/>
            <a:ext cx="3004968" cy="645960"/>
            <a:chOff x="342081" y="287673"/>
            <a:chExt cx="2603832" cy="645960"/>
          </a:xfrm>
        </p:grpSpPr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69D45BEF-344B-2A4B-972E-72093ED9016C}"/>
                </a:ext>
              </a:extLst>
            </p:cNvPr>
            <p:cNvSpPr/>
            <p:nvPr userDrawn="1"/>
          </p:nvSpPr>
          <p:spPr>
            <a:xfrm>
              <a:off x="342081" y="287673"/>
              <a:ext cx="2603832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Title 1">
              <a:extLst>
                <a:ext uri="{FF2B5EF4-FFF2-40B4-BE49-F238E27FC236}">
                  <a16:creationId xmlns:a16="http://schemas.microsoft.com/office/drawing/2014/main" id="{8EF6762E-8A45-E94F-8C8B-5537B6A274D6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57081" y="292967"/>
              <a:ext cx="2588832" cy="63537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AU" sz="2500" b="1" i="0" kern="1200">
                  <a:solidFill>
                    <a:srgbClr val="0E1D42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</a:lstStyle>
            <a:p>
              <a:pPr algn="ctr"/>
              <a:r>
                <a:rPr lang="en-US" sz="3400" dirty="0">
                  <a:solidFill>
                    <a:srgbClr val="0E1E42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Suffix review</a:t>
              </a:r>
            </a:p>
          </p:txBody>
        </p:sp>
      </p:grp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858FD759-D9A8-0448-ABED-5767977A83B7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Graphic 14" descr="Teacher outline">
            <a:extLst>
              <a:ext uri="{FF2B5EF4-FFF2-40B4-BE49-F238E27FC236}">
                <a16:creationId xmlns:a16="http://schemas.microsoft.com/office/drawing/2014/main" id="{91FB2B6F-8CE6-4C46-8FF1-F2152640EA5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03228" y="248271"/>
            <a:ext cx="688952" cy="688952"/>
          </a:xfrm>
          <a:prstGeom prst="rect">
            <a:avLst/>
          </a:prstGeom>
        </p:spPr>
      </p:pic>
      <p:sp>
        <p:nvSpPr>
          <p:cNvPr id="8" name="Title 5">
            <a:extLst>
              <a:ext uri="{FF2B5EF4-FFF2-40B4-BE49-F238E27FC236}">
                <a16:creationId xmlns:a16="http://schemas.microsoft.com/office/drawing/2014/main" id="{F2D78351-711C-D2A7-935B-CD4031EC52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513795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Suffix review</a:t>
            </a:r>
            <a:endParaRPr lang="en-AU"/>
          </a:p>
        </p:txBody>
      </p:sp>
      <p:sp>
        <p:nvSpPr>
          <p:cNvPr id="4" name="Rectangle: Rounded Corners 2">
            <a:extLst>
              <a:ext uri="{FF2B5EF4-FFF2-40B4-BE49-F238E27FC236}">
                <a16:creationId xmlns:a16="http://schemas.microsoft.com/office/drawing/2014/main" id="{A68E8D94-79D6-E306-1CBE-952902D6A7B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DE67F0-CB92-5397-5D6D-EC5BAE087C77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896192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eck for understanding A 8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AA14DF02-9604-FF4A-B484-0B7ABCFAFB47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2B7CCCA-C5D0-9A46-82F9-484BC62756C6}"/>
              </a:ext>
            </a:extLst>
          </p:cNvPr>
          <p:cNvSpPr txBox="1">
            <a:spLocks/>
          </p:cNvSpPr>
          <p:nvPr userDrawn="1"/>
        </p:nvSpPr>
        <p:spPr>
          <a:xfrm>
            <a:off x="586695" y="301851"/>
            <a:ext cx="4605508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CA13EB07-EEC3-8847-AB66-F9DFF0703A2D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D95B3AC-AC63-0241-B3E1-E66860D40E36}"/>
              </a:ext>
            </a:extLst>
          </p:cNvPr>
          <p:cNvGrpSpPr/>
          <p:nvPr userDrawn="1"/>
        </p:nvGrpSpPr>
        <p:grpSpPr>
          <a:xfrm>
            <a:off x="11184229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4" name="Graphic 13" descr="School boy outline">
              <a:extLst>
                <a:ext uri="{FF2B5EF4-FFF2-40B4-BE49-F238E27FC236}">
                  <a16:creationId xmlns:a16="http://schemas.microsoft.com/office/drawing/2014/main" id="{585EC612-752D-2647-803A-5AD686ED0D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5" name="Graphic 14" descr="Blackboard with solid fill">
              <a:extLst>
                <a:ext uri="{FF2B5EF4-FFF2-40B4-BE49-F238E27FC236}">
                  <a16:creationId xmlns:a16="http://schemas.microsoft.com/office/drawing/2014/main" id="{770E1058-0E51-1A43-A6BE-AE75E820EC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sp>
        <p:nvSpPr>
          <p:cNvPr id="5" name="Title 4">
            <a:extLst>
              <a:ext uri="{FF2B5EF4-FFF2-40B4-BE49-F238E27FC236}">
                <a16:creationId xmlns:a16="http://schemas.microsoft.com/office/drawing/2014/main" id="{6441A276-7A12-A264-2C59-1CE85212AAB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21073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Check for understanding</a:t>
            </a:r>
            <a:endParaRPr lang="en-AU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FE393D4-9B30-68F6-9355-6184FCAD1CA2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F6C7735-0DA8-A16E-148E-1EEF02E9FC98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27804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You do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D66BD2B-D420-9945-B310-D6C1E97D0B1C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 do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B8338D9-89D3-EE4A-8F79-C055DE775E98}"/>
              </a:ext>
            </a:extLst>
          </p:cNvPr>
          <p:cNvGrpSpPr/>
          <p:nvPr userDrawn="1"/>
        </p:nvGrpSpPr>
        <p:grpSpPr>
          <a:xfrm>
            <a:off x="11029911" y="263900"/>
            <a:ext cx="876718" cy="688952"/>
            <a:chOff x="11029911" y="263900"/>
            <a:chExt cx="876718" cy="688952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75D87EF3-4A7B-DF41-AF20-9CAD271ED5D1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6" name="Graphic 13" descr="Users outline">
              <a:extLst>
                <a:ext uri="{FF2B5EF4-FFF2-40B4-BE49-F238E27FC236}">
                  <a16:creationId xmlns:a16="http://schemas.microsoft.com/office/drawing/2014/main" id="{F2F5AC2C-0FD5-BA4E-9EA2-DC09F359EE9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23794" y="263900"/>
              <a:ext cx="688952" cy="688952"/>
            </a:xfrm>
            <a:prstGeom prst="rect">
              <a:avLst/>
            </a:prstGeom>
          </p:spPr>
        </p:pic>
      </p:grpSp>
      <p:sp>
        <p:nvSpPr>
          <p:cNvPr id="8" name="Title 1">
            <a:extLst>
              <a:ext uri="{FF2B5EF4-FFF2-40B4-BE49-F238E27FC236}">
                <a16:creationId xmlns:a16="http://schemas.microsoft.com/office/drawing/2014/main" id="{6106F075-5B34-9E0E-7527-A206B8DB6B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032" y="-1423726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You do</a:t>
            </a:r>
            <a:endParaRPr lang="en-AU"/>
          </a:p>
        </p:txBody>
      </p:sp>
      <p:sp>
        <p:nvSpPr>
          <p:cNvPr id="4" name="Rectangle: Rounded Corners 2">
            <a:extLst>
              <a:ext uri="{FF2B5EF4-FFF2-40B4-BE49-F238E27FC236}">
                <a16:creationId xmlns:a16="http://schemas.microsoft.com/office/drawing/2014/main" id="{9CFEBAFB-1477-7C82-EF5B-531C45D1F715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DBE5A7A-294E-BB02-41D6-64B2811E2504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029499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9C73214-CFC5-3C41-AF5A-30A62A03647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77F77CEA-8854-AC44-B38B-7C3CE45FABB4}"/>
              </a:ext>
            </a:extLst>
          </p:cNvPr>
          <p:cNvSpPr/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B41545C-DB1F-3D49-89D3-CAED93278345}"/>
              </a:ext>
            </a:extLst>
          </p:cNvPr>
          <p:cNvPicPr>
            <a:picLocks noChangeAspect="1"/>
          </p:cNvPicPr>
          <p:nvPr userDrawn="1"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30" y="2023678"/>
            <a:ext cx="2813301" cy="2641058"/>
          </a:xfrm>
          <a:prstGeom prst="rect">
            <a:avLst/>
          </a:prstGeom>
        </p:spPr>
      </p:pic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22F85D8F-A1AF-2A4F-9525-1AEF42CA625B}"/>
              </a:ext>
            </a:extLst>
          </p:cNvPr>
          <p:cNvSpPr txBox="1">
            <a:spLocks/>
          </p:cNvSpPr>
          <p:nvPr userDrawn="1"/>
        </p:nvSpPr>
        <p:spPr>
          <a:xfrm>
            <a:off x="4725596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© 2026 Commonwealth of Australia, unless otherwise indicated. Creative Commons Attribution 4.0, unless otherwise indicated.</a:t>
            </a:r>
            <a:endParaRPr lang="en-AU" sz="10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DE150E4-D49F-EE44-9AD2-171B2EA5C61A}"/>
              </a:ext>
            </a:extLst>
          </p:cNvPr>
          <p:cNvPicPr/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671412F-585C-2313-8DBC-B2869C893C61}"/>
              </a:ext>
            </a:extLst>
          </p:cNvPr>
          <p:cNvSpPr/>
          <p:nvPr userDrawn="1"/>
        </p:nvSpPr>
        <p:spPr>
          <a:xfrm>
            <a:off x="4136019" y="2702816"/>
            <a:ext cx="610757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AU" sz="3200" b="1" dirty="0">
                <a:solidFill>
                  <a:srgbClr val="0E1E42"/>
                </a:solidFill>
              </a:rPr>
              <a:t>Visit </a:t>
            </a:r>
            <a:r>
              <a:rPr lang="en-AU" sz="3200" b="1" i="0" u="sng" kern="12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literacyhub.edu.au</a:t>
            </a:r>
            <a:r>
              <a:rPr lang="en-AU" sz="3200" b="1" u="none" dirty="0">
                <a:solidFill>
                  <a:srgbClr val="0E1E42"/>
                </a:solidFill>
              </a:rPr>
              <a:t> </a:t>
            </a:r>
            <a:r>
              <a:rPr lang="en-AU" sz="3200" b="1" dirty="0">
                <a:solidFill>
                  <a:srgbClr val="0E1E42"/>
                </a:solidFill>
              </a:rPr>
              <a:t>to access more free, evidence-based literacy resources for teachers. </a:t>
            </a: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32F3E1A8-0C54-A6D5-6B9E-4BD6E53A808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47875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End of presentation</a:t>
            </a:r>
            <a:endParaRPr lang="en-AU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EC8EB3C-8D77-A2DA-0963-61A1D02AAEF6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06792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You do Preix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1" name="Graphic 13" descr="Users outline">
            <a:extLst>
              <a:ext uri="{FF2B5EF4-FFF2-40B4-BE49-F238E27FC236}">
                <a16:creationId xmlns:a16="http://schemas.microsoft.com/office/drawing/2014/main" id="{1696F51B-97E5-6140-8EC9-F895F6B810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52379345-FBF5-F2E3-EC52-F245817F504C}"/>
              </a:ext>
            </a:extLst>
          </p:cNvPr>
          <p:cNvSpPr/>
          <p:nvPr userDrawn="1"/>
        </p:nvSpPr>
        <p:spPr>
          <a:xfrm>
            <a:off x="283765" y="299356"/>
            <a:ext cx="2841035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9923765-7CA4-EBAD-6BB3-F049070418AE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2841034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Prefix review</a:t>
            </a:r>
          </a:p>
        </p:txBody>
      </p:sp>
      <p:sp>
        <p:nvSpPr>
          <p:cNvPr id="5" name="Rectangle: Rounded Corners 2">
            <a:extLst>
              <a:ext uri="{FF2B5EF4-FFF2-40B4-BE49-F238E27FC236}">
                <a16:creationId xmlns:a16="http://schemas.microsoft.com/office/drawing/2014/main" id="{E5D38BE6-808D-85E4-6E24-DA6855533DBF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9A45206-8D9F-ACE1-0AAC-3A39ECD37F25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1405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 do _suffix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BD956BE2-48BF-D9DE-4AC6-4E928FA05EAB}"/>
              </a:ext>
            </a:extLst>
          </p:cNvPr>
          <p:cNvGrpSpPr/>
          <p:nvPr userDrawn="1"/>
        </p:nvGrpSpPr>
        <p:grpSpPr>
          <a:xfrm>
            <a:off x="342081" y="287673"/>
            <a:ext cx="3004968" cy="645960"/>
            <a:chOff x="342081" y="287673"/>
            <a:chExt cx="2603832" cy="645960"/>
          </a:xfrm>
        </p:grpSpPr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69D45BEF-344B-2A4B-972E-72093ED9016C}"/>
                </a:ext>
              </a:extLst>
            </p:cNvPr>
            <p:cNvSpPr/>
            <p:nvPr userDrawn="1"/>
          </p:nvSpPr>
          <p:spPr>
            <a:xfrm>
              <a:off x="342081" y="287673"/>
              <a:ext cx="2603832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Title 1">
              <a:extLst>
                <a:ext uri="{FF2B5EF4-FFF2-40B4-BE49-F238E27FC236}">
                  <a16:creationId xmlns:a16="http://schemas.microsoft.com/office/drawing/2014/main" id="{8EF6762E-8A45-E94F-8C8B-5537B6A274D6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57081" y="292967"/>
              <a:ext cx="2588832" cy="63537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AU" sz="2500" b="1" i="0" kern="1200">
                  <a:solidFill>
                    <a:srgbClr val="0E1D42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</a:lstStyle>
            <a:p>
              <a:pPr algn="ctr"/>
              <a:r>
                <a:rPr lang="en-US" sz="3400" dirty="0">
                  <a:solidFill>
                    <a:srgbClr val="0E1E42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Suffix review</a:t>
              </a:r>
            </a:p>
          </p:txBody>
        </p:sp>
      </p:grp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858FD759-D9A8-0448-ABED-5767977A83B7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Graphic 14" descr="Teacher outline">
            <a:extLst>
              <a:ext uri="{FF2B5EF4-FFF2-40B4-BE49-F238E27FC236}">
                <a16:creationId xmlns:a16="http://schemas.microsoft.com/office/drawing/2014/main" id="{91FB2B6F-8CE6-4C46-8FF1-F2152640EA5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03228" y="248271"/>
            <a:ext cx="688952" cy="688952"/>
          </a:xfrm>
          <a:prstGeom prst="rect">
            <a:avLst/>
          </a:prstGeom>
        </p:spPr>
      </p:pic>
      <p:sp>
        <p:nvSpPr>
          <p:cNvPr id="4" name="Rectangle: Rounded Corners 2">
            <a:extLst>
              <a:ext uri="{FF2B5EF4-FFF2-40B4-BE49-F238E27FC236}">
                <a16:creationId xmlns:a16="http://schemas.microsoft.com/office/drawing/2014/main" id="{60DBC6A9-D9E1-8AFE-FE02-79E8DB79534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116F89B-C288-CCE6-144A-12D06DF57848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2830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F339E29-A413-B24D-8736-E3FA92F482EF}"/>
              </a:ext>
            </a:extLst>
          </p:cNvPr>
          <p:cNvSpPr txBox="1">
            <a:spLocks/>
          </p:cNvSpPr>
          <p:nvPr userDrawn="1"/>
        </p:nvSpPr>
        <p:spPr>
          <a:xfrm>
            <a:off x="283766" y="301851"/>
            <a:ext cx="1840188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169B04E-3218-7A4E-8AA4-5E232457B921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3EC0EA82-5D56-F249-859D-B023DC135C59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5" name="Graphic 14" descr="Classroom outline">
              <a:extLst>
                <a:ext uri="{FF2B5EF4-FFF2-40B4-BE49-F238E27FC236}">
                  <a16:creationId xmlns:a16="http://schemas.microsoft.com/office/drawing/2014/main" id="{CD6A19E8-EE0E-F44C-A6A8-2DAC2F8EC03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61844" y="307817"/>
              <a:ext cx="612851" cy="612851"/>
            </a:xfrm>
            <a:prstGeom prst="rect">
              <a:avLst/>
            </a:prstGeom>
          </p:spPr>
        </p:pic>
      </p:grpSp>
      <p:sp>
        <p:nvSpPr>
          <p:cNvPr id="4" name="Rectangle: Rounded Corners 2">
            <a:extLst>
              <a:ext uri="{FF2B5EF4-FFF2-40B4-BE49-F238E27FC236}">
                <a16:creationId xmlns:a16="http://schemas.microsoft.com/office/drawing/2014/main" id="{8D90A84A-2DD5-CC23-C9FA-1A7687A0272A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68BF8A3-C848-F074-86AE-033B5A4A641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8301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Pen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39DD39B-FF55-BB40-A639-CA98AE195DB0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Graphic 14" descr="Classroom outline">
            <a:extLst>
              <a:ext uri="{FF2B5EF4-FFF2-40B4-BE49-F238E27FC236}">
                <a16:creationId xmlns:a16="http://schemas.microsoft.com/office/drawing/2014/main" id="{5406316B-C099-2C43-9751-0BA20D9624C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80290" y="307816"/>
            <a:ext cx="612851" cy="612851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203FB0AF-7A65-0747-9A74-BDE60BABF39F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6AB7FDBE-E4D2-E544-B73B-75C72FD6FBF4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8" name="Graphic 17" descr="Pencil outline">
              <a:extLst>
                <a:ext uri="{FF2B5EF4-FFF2-40B4-BE49-F238E27FC236}">
                  <a16:creationId xmlns:a16="http://schemas.microsoft.com/office/drawing/2014/main" id="{87A2C2F3-B58D-9747-96D6-63C71055E19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E59A320-29C0-01D7-1BD2-5072BAE3C81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5D52FE4-F8ED-803C-A9FE-324F8B518DBF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7825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e do + Pen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39DD39B-FF55-BB40-A639-CA98AE195DB0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03FB0AF-7A65-0747-9A74-BDE60BABF39F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6AB7FDBE-E4D2-E544-B73B-75C72FD6FBF4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8" name="Graphic 17" descr="Pencil outline">
              <a:extLst>
                <a:ext uri="{FF2B5EF4-FFF2-40B4-BE49-F238E27FC236}">
                  <a16:creationId xmlns:a16="http://schemas.microsoft.com/office/drawing/2014/main" id="{87A2C2F3-B58D-9747-96D6-63C71055E19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pic>
        <p:nvPicPr>
          <p:cNvPr id="5" name="Graphic 4" descr="Teacher outline">
            <a:extLst>
              <a:ext uri="{FF2B5EF4-FFF2-40B4-BE49-F238E27FC236}">
                <a16:creationId xmlns:a16="http://schemas.microsoft.com/office/drawing/2014/main" id="{1DFC04E3-1C3A-13D2-F43E-7535197A72D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42240" y="262776"/>
            <a:ext cx="688952" cy="688952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B1F3F82-9657-CE4C-5D38-998456BE4EA2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92134AD-9C89-CE2F-007B-F59CB915C462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51233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e do + Read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39DD39B-FF55-BB40-A639-CA98AE195DB0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Graphic 9" descr="Glasses outline">
            <a:extLst>
              <a:ext uri="{FF2B5EF4-FFF2-40B4-BE49-F238E27FC236}">
                <a16:creationId xmlns:a16="http://schemas.microsoft.com/office/drawing/2014/main" id="{C97F2879-50E5-64BA-BC2C-099E1ADC595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pic>
        <p:nvPicPr>
          <p:cNvPr id="2" name="Graphic 1" descr="Classroom outline">
            <a:extLst>
              <a:ext uri="{FF2B5EF4-FFF2-40B4-BE49-F238E27FC236}">
                <a16:creationId xmlns:a16="http://schemas.microsoft.com/office/drawing/2014/main" id="{805080B1-18A1-92C9-14F9-69D3C9F45F0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80290" y="307816"/>
            <a:ext cx="612851" cy="612851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F57D003E-D494-EC50-7EE6-40F359BE4D5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F32B931-908F-ADE8-A796-ECB62A1E5ADA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15108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 do + read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39DD39B-FF55-BB40-A639-CA98AE195DB0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Graphic 8" descr="Teacher outline">
            <a:extLst>
              <a:ext uri="{FF2B5EF4-FFF2-40B4-BE49-F238E27FC236}">
                <a16:creationId xmlns:a16="http://schemas.microsoft.com/office/drawing/2014/main" id="{FF68A8D2-5B7D-72BE-D4F1-FCD459D894C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42240" y="262776"/>
            <a:ext cx="688952" cy="688952"/>
          </a:xfrm>
          <a:prstGeom prst="rect">
            <a:avLst/>
          </a:prstGeom>
        </p:spPr>
      </p:pic>
      <p:pic>
        <p:nvPicPr>
          <p:cNvPr id="3" name="Graphic 2" descr="Glasses outline">
            <a:extLst>
              <a:ext uri="{FF2B5EF4-FFF2-40B4-BE49-F238E27FC236}">
                <a16:creationId xmlns:a16="http://schemas.microsoft.com/office/drawing/2014/main" id="{45D7C81A-6CE5-4C76-432B-7CB7743556C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sp>
        <p:nvSpPr>
          <p:cNvPr id="2" name="Rectangle: Rounded Corners 2">
            <a:extLst>
              <a:ext uri="{FF2B5EF4-FFF2-40B4-BE49-F238E27FC236}">
                <a16:creationId xmlns:a16="http://schemas.microsoft.com/office/drawing/2014/main" id="{16C4DFC2-98F9-0835-91A2-DB065244A30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2C04EDC-DE6D-DDD3-EE73-D9180DE2F7A9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1976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E8AE92-0213-437C-B940-E546331FD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51826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9BF950-B261-4035-8EDE-B2D5DCADC8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F18C0A-A42C-4D0E-94B9-3FDF9E1FE5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5DAE1-7B8B-4C7C-83FF-3DD6341096D6}" type="datetimeFigureOut">
              <a:rPr lang="en-AU" smtClean="0"/>
              <a:t>4/03/2026</a:t>
            </a:fld>
            <a:endParaRPr lang="en-A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6AE215-8FC2-4F79-B2ED-DF41FC3171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B0705A-9875-450F-9AE0-9789426F280F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34081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42" r:id="rId2"/>
    <p:sldLayoutId id="2147483703" r:id="rId3"/>
    <p:sldLayoutId id="2147483723" r:id="rId4"/>
    <p:sldLayoutId id="2147483702" r:id="rId5"/>
    <p:sldLayoutId id="2147483700" r:id="rId6"/>
    <p:sldLayoutId id="2147483708" r:id="rId7"/>
    <p:sldLayoutId id="2147483706" r:id="rId8"/>
    <p:sldLayoutId id="2147483707" r:id="rId9"/>
    <p:sldLayoutId id="2147483721" r:id="rId10"/>
    <p:sldLayoutId id="2147483701" r:id="rId11"/>
    <p:sldLayoutId id="2147483691" r:id="rId12"/>
    <p:sldLayoutId id="2147483705" r:id="rId13"/>
    <p:sldLayoutId id="2147483694" r:id="rId14"/>
    <p:sldLayoutId id="2147483709" r:id="rId15"/>
    <p:sldLayoutId id="2147483718" r:id="rId16"/>
    <p:sldLayoutId id="2147483719" r:id="rId17"/>
    <p:sldLayoutId id="2147483712" r:id="rId18"/>
    <p:sldLayoutId id="2147483713" r:id="rId19"/>
    <p:sldLayoutId id="2147483725" r:id="rId20"/>
    <p:sldLayoutId id="2147483726" r:id="rId21"/>
    <p:sldLayoutId id="2147483727" r:id="rId22"/>
    <p:sldLayoutId id="2147483728" r:id="rId23"/>
    <p:sldLayoutId id="2147483729" r:id="rId24"/>
    <p:sldLayoutId id="2147483730" r:id="rId25"/>
    <p:sldLayoutId id="2147483731" r:id="rId26"/>
    <p:sldLayoutId id="2147483732" r:id="rId27"/>
    <p:sldLayoutId id="2147483734" r:id="rId28"/>
    <p:sldLayoutId id="2147483733" r:id="rId29"/>
    <p:sldLayoutId id="2147483735" r:id="rId30"/>
    <p:sldLayoutId id="2147483736" r:id="rId31"/>
    <p:sldLayoutId id="2147483737" r:id="rId32"/>
    <p:sldLayoutId id="2147483738" r:id="rId33"/>
    <p:sldLayoutId id="2147483739" r:id="rId34"/>
    <p:sldLayoutId id="2147483740" r:id="rId35"/>
    <p:sldLayoutId id="2147483741" r:id="rId36"/>
    <p:sldLayoutId id="2147483743" r:id="rId3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2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1.xml"/><Relationship Id="rId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12.xml"/><Relationship Id="rId4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7.xml"/><Relationship Id="rId5" Type="http://schemas.openxmlformats.org/officeDocument/2006/relationships/image" Target="../media/image30.svg"/><Relationship Id="rId4" Type="http://schemas.openxmlformats.org/officeDocument/2006/relationships/image" Target="../media/image2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0.xml"/><Relationship Id="rId1" Type="http://schemas.openxmlformats.org/officeDocument/2006/relationships/tags" Target="../tags/tag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32.xml"/><Relationship Id="rId1" Type="http://schemas.openxmlformats.org/officeDocument/2006/relationships/tags" Target="../tags/tag18.xml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1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33.xml"/><Relationship Id="rId1" Type="http://schemas.openxmlformats.org/officeDocument/2006/relationships/tags" Target="../tags/tag20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45.png"/><Relationship Id="rId2" Type="http://schemas.openxmlformats.org/officeDocument/2006/relationships/slideLayout" Target="../slideLayouts/slideLayout34.xml"/><Relationship Id="rId1" Type="http://schemas.openxmlformats.org/officeDocument/2006/relationships/tags" Target="../tags/tag21.xml"/><Relationship Id="rId6" Type="http://schemas.openxmlformats.org/officeDocument/2006/relationships/image" Target="../media/image44.png"/><Relationship Id="rId5" Type="http://schemas.openxmlformats.org/officeDocument/2006/relationships/image" Target="../media/image43.svg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7" Type="http://schemas.openxmlformats.org/officeDocument/2006/relationships/image" Target="../media/image50.svg"/><Relationship Id="rId2" Type="http://schemas.openxmlformats.org/officeDocument/2006/relationships/slideLayout" Target="../slideLayouts/slideLayout35.xml"/><Relationship Id="rId1" Type="http://schemas.openxmlformats.org/officeDocument/2006/relationships/tags" Target="../tags/tag22.xml"/><Relationship Id="rId6" Type="http://schemas.openxmlformats.org/officeDocument/2006/relationships/image" Target="../media/image49.png"/><Relationship Id="rId5" Type="http://schemas.openxmlformats.org/officeDocument/2006/relationships/image" Target="../media/image48.svg"/><Relationship Id="rId4" Type="http://schemas.openxmlformats.org/officeDocument/2006/relationships/image" Target="../media/image4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2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7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E192CB3-B945-9406-F3AE-9F952F274A6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660597"/>
            <a:ext cx="7230140" cy="545929"/>
          </a:xfrm>
        </p:spPr>
        <p:txBody>
          <a:bodyPr/>
          <a:lstStyle/>
          <a:p>
            <a:r>
              <a:rPr lang="en-US" sz="800" b="1" dirty="0">
                <a:solidFill>
                  <a:srgbClr val="E2E8E9"/>
                </a:solidFill>
                <a:latin typeface="+mn-lt"/>
              </a:rPr>
              <a:t>Slide 1 Start of presentation, Suffix ful </a:t>
            </a:r>
            <a:endParaRPr lang="en-US" sz="800" dirty="0">
              <a:solidFill>
                <a:srgbClr val="E2E8E9"/>
              </a:solidFill>
              <a:latin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4EFBDEE-85C9-B9CC-1B5E-6B222ECF948E}"/>
              </a:ext>
            </a:extLst>
          </p:cNvPr>
          <p:cNvSpPr txBox="1"/>
          <p:nvPr/>
        </p:nvSpPr>
        <p:spPr>
          <a:xfrm>
            <a:off x="327893" y="2802573"/>
            <a:ext cx="5820428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3200" dirty="0"/>
              <a:t>ire   ore   ure   air   ear*</a:t>
            </a:r>
          </a:p>
          <a:p>
            <a:pPr algn="ctr"/>
            <a:r>
              <a:rPr lang="en-US" sz="3200" dirty="0"/>
              <a:t>Prefix pre-</a:t>
            </a:r>
          </a:p>
          <a:p>
            <a:pPr algn="ctr"/>
            <a:r>
              <a:rPr lang="en-GB" sz="3200" dirty="0"/>
              <a:t>thought   listen  sugar  sure</a:t>
            </a:r>
            <a:endParaRPr lang="en-GB" sz="1400" dirty="0"/>
          </a:p>
          <a:p>
            <a:pPr algn="ctr"/>
            <a:r>
              <a:rPr lang="en-GB" sz="1400" dirty="0"/>
              <a:t>*denotes more than one sound</a:t>
            </a:r>
          </a:p>
          <a:p>
            <a:pPr algn="ctr"/>
            <a:endParaRPr lang="en-GB" sz="2800" dirty="0">
              <a:highlight>
                <a:srgbClr val="FFFF00"/>
              </a:highlight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07DE339-2F16-A9C2-01B2-1A5A32C61C4F}"/>
              </a:ext>
            </a:extLst>
          </p:cNvPr>
          <p:cNvSpPr txBox="1"/>
          <p:nvPr/>
        </p:nvSpPr>
        <p:spPr>
          <a:xfrm>
            <a:off x="6026725" y="3636226"/>
            <a:ext cx="5837382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Suffix -ful</a:t>
            </a:r>
            <a:endParaRPr lang="en-US" sz="3200" b="1" dirty="0">
              <a:solidFill>
                <a:srgbClr val="0E1E42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091483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88DF705-F035-9903-8234-AE88DC4BF613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 kern="1200" dirty="0">
                <a:solidFill>
                  <a:srgbClr val="E2E8E9"/>
                </a:solidFill>
                <a:effectLst/>
                <a:latin typeface="+mn-lt"/>
                <a:ea typeface="+mj-ea"/>
                <a:cs typeface="+mj-cs"/>
              </a:rPr>
              <a:t>Slide 10 Review You</a:t>
            </a:r>
            <a:r>
              <a:rPr lang="en-AU" sz="800" kern="1200" baseline="0" dirty="0">
                <a:solidFill>
                  <a:srgbClr val="E2E8E9"/>
                </a:solidFill>
                <a:effectLst/>
                <a:latin typeface="+mn-lt"/>
                <a:ea typeface="+mj-ea"/>
                <a:cs typeface="+mj-cs"/>
              </a:rPr>
              <a:t> do</a:t>
            </a:r>
            <a:endParaRPr lang="en-AU" sz="800" dirty="0">
              <a:solidFill>
                <a:srgbClr val="E2E8E9"/>
              </a:solidFill>
              <a:latin typeface="+mn-lt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7CC6F47-ADB8-1AB8-C9E6-908CBD2E1FA7}"/>
              </a:ext>
            </a:extLst>
          </p:cNvPr>
          <p:cNvSpPr txBox="1">
            <a:spLocks/>
          </p:cNvSpPr>
          <p:nvPr/>
        </p:nvSpPr>
        <p:spPr>
          <a:xfrm>
            <a:off x="472255" y="1835777"/>
            <a:ext cx="11601450" cy="123110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sure           thought</a:t>
            </a:r>
            <a:endParaRPr lang="en-AU" sz="8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576DF49A-1467-709F-CEF1-4B89D7959C62}"/>
              </a:ext>
            </a:extLst>
          </p:cNvPr>
          <p:cNvSpPr txBox="1">
            <a:spLocks/>
          </p:cNvSpPr>
          <p:nvPr/>
        </p:nvSpPr>
        <p:spPr>
          <a:xfrm>
            <a:off x="472255" y="4038203"/>
            <a:ext cx="11601450" cy="123110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sugar         listen</a:t>
            </a:r>
            <a:endParaRPr lang="en-AU" sz="8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71971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C5888D-DEAF-33B1-D787-60055EF86C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08884A-7B8E-E29E-99D9-954C30288970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 kern="1200" dirty="0">
                <a:solidFill>
                  <a:srgbClr val="E2E8E9"/>
                </a:solidFill>
                <a:effectLst/>
                <a:latin typeface="+mn-lt"/>
                <a:ea typeface="+mj-ea"/>
                <a:cs typeface="+mj-cs"/>
              </a:rPr>
              <a:t>Slide 11 Review You do</a:t>
            </a:r>
            <a:endParaRPr lang="en-AU" sz="800" dirty="0">
              <a:solidFill>
                <a:srgbClr val="E2E8E9"/>
              </a:solidFill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B095C0-1F0B-C896-24D4-6442C5880E23}"/>
              </a:ext>
            </a:extLst>
          </p:cNvPr>
          <p:cNvSpPr txBox="1">
            <a:spLocks/>
          </p:cNvSpPr>
          <p:nvPr/>
        </p:nvSpPr>
        <p:spPr>
          <a:xfrm>
            <a:off x="544698" y="1466048"/>
            <a:ext cx="11048587" cy="532761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54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Did I put sugar in my tea? I premade it before dinner, so I wasn’t sure anymore. “Oh dear,” I thought. “This is dire.” But I sat on my chair, took a sip, and was glad to taste tea that was pure and sweet.</a:t>
            </a:r>
            <a:br>
              <a:rPr lang="en-US" sz="54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AU" sz="54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689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C9E3E4-0609-8A22-9778-C2B25A2C2D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BA5E2-2AEA-136D-33A3-2D53D9A463A2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 kern="1200" dirty="0">
                <a:solidFill>
                  <a:srgbClr val="E2E8E9"/>
                </a:solidFill>
                <a:effectLst/>
                <a:latin typeface="+mn-lt"/>
                <a:ea typeface="+mj-ea"/>
                <a:cs typeface="+mj-cs"/>
              </a:rPr>
              <a:t>Slide 12 Review You do</a:t>
            </a:r>
            <a:endParaRPr lang="en-AU" sz="800" dirty="0">
              <a:solidFill>
                <a:srgbClr val="E2E8E9"/>
              </a:solidFill>
              <a:latin typeface="+mn-lt"/>
            </a:endParaRPr>
          </a:p>
        </p:txBody>
      </p:sp>
      <p:pic>
        <p:nvPicPr>
          <p:cNvPr id="8" name="Graphic 7" descr="Pencil outline">
            <a:extLst>
              <a:ext uri="{FF2B5EF4-FFF2-40B4-BE49-F238E27FC236}">
                <a16:creationId xmlns:a16="http://schemas.microsoft.com/office/drawing/2014/main" id="{1AD27337-AEB6-D6C3-B81B-C7B91408AA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2251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C705BC-D015-D06A-26D0-416C07CF74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70C25FC5-5321-A8D4-56FF-DCFA978EFFF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177572"/>
            <a:ext cx="10515600" cy="1325563"/>
          </a:xfrm>
        </p:spPr>
        <p:txBody>
          <a:bodyPr/>
          <a:lstStyle/>
          <a:p>
            <a:r>
              <a:rPr lang="en-US" sz="800" dirty="0">
                <a:solidFill>
                  <a:srgbClr val="E2E8E9"/>
                </a:solidFill>
                <a:latin typeface="+mn-lt"/>
              </a:rPr>
              <a:t>Slide 13 End of review, start of lesson</a:t>
            </a:r>
            <a:endParaRPr lang="en-AU" sz="800" dirty="0">
              <a:solidFill>
                <a:srgbClr val="E2E8E9"/>
              </a:solidFill>
              <a:latin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503668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E45A55-CEB3-3D43-B6BD-FB6123A298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800201"/>
            <a:ext cx="10572750" cy="625578"/>
          </a:xfrm>
        </p:spPr>
        <p:txBody>
          <a:bodyPr/>
          <a:lstStyle/>
          <a:p>
            <a:r>
              <a:rPr lang="en-US" sz="800" dirty="0">
                <a:solidFill>
                  <a:srgbClr val="E2E8E9"/>
                </a:solidFill>
                <a:latin typeface="+mn-lt"/>
              </a:rPr>
              <a:t>Slide 14 Learning intention and success criteria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2DFD969-3D32-2F47-12E7-496F3810BD9A}"/>
              </a:ext>
            </a:extLst>
          </p:cNvPr>
          <p:cNvSpPr txBox="1"/>
          <p:nvPr/>
        </p:nvSpPr>
        <p:spPr>
          <a:xfrm>
            <a:off x="866774" y="1482816"/>
            <a:ext cx="9519172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 Light" panose="020F0302020204030204"/>
                <a:cs typeface="Calibri Light" panose="020F0302020204030204"/>
              </a:rPr>
              <a:t>We are learning to add </a:t>
            </a:r>
            <a:r>
              <a:rPr lang="en-GB" sz="2800" dirty="0">
                <a:solidFill>
                  <a:prstClr val="black"/>
                </a:solidFill>
                <a:latin typeface="Calibri" panose="020F0502020204030204"/>
                <a:ea typeface="Calibri Light" panose="020F0302020204030204"/>
                <a:cs typeface="Calibri Light" panose="020F0302020204030204"/>
              </a:rPr>
              <a:t>the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 Light" panose="020F0302020204030204"/>
                <a:cs typeface="Calibri Light" panose="020F0302020204030204"/>
              </a:rPr>
              <a:t> -</a:t>
            </a:r>
            <a:r>
              <a:rPr lang="en-GB" sz="2800" dirty="0">
                <a:solidFill>
                  <a:prstClr val="black"/>
                </a:solidFill>
                <a:latin typeface="Calibri" panose="020F0502020204030204"/>
                <a:ea typeface="Calibri Light" panose="020F0302020204030204"/>
                <a:cs typeface="Calibri Light" panose="020F0302020204030204"/>
              </a:rPr>
              <a:t>ful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 Light" panose="020F0302020204030204"/>
                <a:cs typeface="Calibri Light" panose="020F0302020204030204"/>
              </a:rPr>
              <a:t> suffix to a base word to mean ‘</a:t>
            </a:r>
            <a:r>
              <a:rPr lang="en-GB" sz="2800" dirty="0">
                <a:solidFill>
                  <a:prstClr val="black"/>
                </a:solidFill>
                <a:latin typeface="Calibri" panose="020F0502020204030204"/>
                <a:ea typeface="Calibri Light" panose="020F0302020204030204"/>
                <a:cs typeface="Calibri Light" panose="020F0302020204030204"/>
              </a:rPr>
              <a:t>full of’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 Light" panose="020F0302020204030204"/>
                <a:cs typeface="Calibri Light" panose="020F0302020204030204"/>
              </a:rPr>
              <a:t>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B5CCC74-34D5-F37C-C16B-C4763D883AF4}"/>
              </a:ext>
            </a:extLst>
          </p:cNvPr>
          <p:cNvSpPr txBox="1"/>
          <p:nvPr/>
        </p:nvSpPr>
        <p:spPr>
          <a:xfrm>
            <a:off x="866774" y="3537432"/>
            <a:ext cx="9852026" cy="1512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 will know I have been successful if I can: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add </a:t>
            </a: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the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-ful suffix to a base word 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explain the meaning of the word when </a:t>
            </a: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the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-ful suffix is added.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54872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09C14E0-CED7-F1C3-4022-C4B0BF9B3AA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762485"/>
            <a:ext cx="7048500" cy="555438"/>
          </a:xfrm>
        </p:spPr>
        <p:txBody>
          <a:bodyPr/>
          <a:lstStyle/>
          <a:p>
            <a:r>
              <a:rPr lang="en-AU" sz="800" dirty="0">
                <a:solidFill>
                  <a:srgbClr val="E2E8E9"/>
                </a:solidFill>
                <a:latin typeface="+mn-lt"/>
                <a:ea typeface="Verdana"/>
                <a:cs typeface="Calibri"/>
              </a:rPr>
              <a:t>Slide 15 Hand out student sheet</a:t>
            </a:r>
          </a:p>
        </p:txBody>
      </p:sp>
      <p:pic>
        <p:nvPicPr>
          <p:cNvPr id="4" name="Picture 3" descr="Image of Phase 21, lesson 3 student sheet">
            <a:extLst>
              <a:ext uri="{FF2B5EF4-FFF2-40B4-BE49-F238E27FC236}">
                <a16:creationId xmlns:a16="http://schemas.microsoft.com/office/drawing/2014/main" id="{0A32A1C0-9CE4-28D3-1EA8-660DE5D42B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84303" y="462441"/>
            <a:ext cx="4198724" cy="5933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060052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1AE5F0-5122-E6C2-00CA-4164CB2FD2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245D2D3-8149-39C8-B4A0-C8F7BEA024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rgbClr val="E2E8E9"/>
                </a:solidFill>
                <a:latin typeface="+mn-lt"/>
              </a:rPr>
              <a:t>Slide</a:t>
            </a:r>
            <a:r>
              <a:rPr lang="en-AU" sz="800" baseline="0" dirty="0">
                <a:solidFill>
                  <a:srgbClr val="E2E8E9"/>
                </a:solidFill>
                <a:latin typeface="+mn-lt"/>
              </a:rPr>
              <a:t> 16 I do</a:t>
            </a:r>
            <a:endParaRPr lang="en-AU" sz="800" dirty="0">
              <a:solidFill>
                <a:srgbClr val="E2E8E9"/>
              </a:solidFill>
              <a:latin typeface="+mn-lt"/>
            </a:endParaRPr>
          </a:p>
        </p:txBody>
      </p:sp>
      <p:grpSp>
        <p:nvGrpSpPr>
          <p:cNvPr id="15" name="Group 14" descr="ful suffix">
            <a:extLst>
              <a:ext uri="{FF2B5EF4-FFF2-40B4-BE49-F238E27FC236}">
                <a16:creationId xmlns:a16="http://schemas.microsoft.com/office/drawing/2014/main" id="{5416D38E-B887-2F88-D543-1D37C432AA8D}"/>
              </a:ext>
            </a:extLst>
          </p:cNvPr>
          <p:cNvGrpSpPr/>
          <p:nvPr/>
        </p:nvGrpSpPr>
        <p:grpSpPr>
          <a:xfrm>
            <a:off x="4057757" y="709511"/>
            <a:ext cx="3194195" cy="1634743"/>
            <a:chOff x="499493" y="1215330"/>
            <a:chExt cx="1920244" cy="1634743"/>
          </a:xfrm>
        </p:grpSpPr>
        <p:sp>
          <p:nvSpPr>
            <p:cNvPr id="16" name="Rounded Rectangle 1">
              <a:extLst>
                <a:ext uri="{FF2B5EF4-FFF2-40B4-BE49-F238E27FC236}">
                  <a16:creationId xmlns:a16="http://schemas.microsoft.com/office/drawing/2014/main" id="{47704D4F-6C2B-3EAC-BD6C-E55956112EBF}"/>
                </a:ext>
              </a:extLst>
            </p:cNvPr>
            <p:cNvSpPr/>
            <p:nvPr/>
          </p:nvSpPr>
          <p:spPr>
            <a:xfrm>
              <a:off x="499493" y="1302476"/>
              <a:ext cx="1920244" cy="1547597"/>
            </a:xfrm>
            <a:prstGeom prst="roundRect">
              <a:avLst>
                <a:gd name="adj" fmla="val 10045"/>
              </a:avLst>
            </a:prstGeom>
            <a:noFill/>
            <a:ln w="38100">
              <a:solidFill>
                <a:srgbClr val="E8E9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x</a:t>
              </a:r>
            </a:p>
          </p:txBody>
        </p:sp>
        <p:sp>
          <p:nvSpPr>
            <p:cNvPr id="17" name="Text Placeholder 1">
              <a:extLst>
                <a:ext uri="{FF2B5EF4-FFF2-40B4-BE49-F238E27FC236}">
                  <a16:creationId xmlns:a16="http://schemas.microsoft.com/office/drawing/2014/main" id="{F56011F1-14A9-A044-E22C-DF83235BED2C}"/>
                </a:ext>
              </a:extLst>
            </p:cNvPr>
            <p:cNvSpPr txBox="1">
              <a:spLocks/>
            </p:cNvSpPr>
            <p:nvPr/>
          </p:nvSpPr>
          <p:spPr>
            <a:xfrm>
              <a:off x="611460" y="1215330"/>
              <a:ext cx="1808277" cy="1571419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2000" dirty="0">
                  <a:solidFill>
                    <a:srgbClr val="4557AD"/>
                  </a:solidFill>
                  <a:latin typeface="Tenorite" pitchFamily="2" charset="0"/>
                </a:rPr>
                <a:t>-ful</a:t>
              </a:r>
              <a:endParaRPr lang="en-AU" sz="12000" dirty="0">
                <a:solidFill>
                  <a:srgbClr val="4557AD"/>
                </a:solidFill>
                <a:latin typeface="Tenorite" pitchFamily="2" charset="0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B55FB4A5-58DE-0586-7B92-C7FC5BC56A3B}"/>
              </a:ext>
            </a:extLst>
          </p:cNvPr>
          <p:cNvSpPr txBox="1"/>
          <p:nvPr/>
        </p:nvSpPr>
        <p:spPr>
          <a:xfrm>
            <a:off x="507006" y="2542905"/>
            <a:ext cx="30812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spc="200" dirty="0">
                <a:solidFill>
                  <a:srgbClr val="0E1E42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  play</a:t>
            </a:r>
            <a:endParaRPr lang="en-AU" sz="8000" spc="200" dirty="0">
              <a:solidFill>
                <a:srgbClr val="0E1E42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Arrow: Right 13">
            <a:extLst>
              <a:ext uri="{FF2B5EF4-FFF2-40B4-BE49-F238E27FC236}">
                <a16:creationId xmlns:a16="http://schemas.microsoft.com/office/drawing/2014/main" id="{B89700F0-5ADF-4762-3675-F8AA8E0FF7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730371" y="2918575"/>
            <a:ext cx="1848965" cy="572097"/>
          </a:xfrm>
          <a:prstGeom prst="rightArrow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99BC074-24D5-4271-6ABB-93BAE07B176B}"/>
              </a:ext>
            </a:extLst>
          </p:cNvPr>
          <p:cNvSpPr txBox="1"/>
          <p:nvPr/>
        </p:nvSpPr>
        <p:spPr>
          <a:xfrm>
            <a:off x="7721407" y="2528533"/>
            <a:ext cx="41498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spc="200" dirty="0">
                <a:solidFill>
                  <a:srgbClr val="0E1E42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playful</a:t>
            </a:r>
            <a:endParaRPr lang="en-AU" sz="8000" spc="200" dirty="0">
              <a:solidFill>
                <a:srgbClr val="0E1E42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Picture 5" descr="two dogs being playful">
            <a:extLst>
              <a:ext uri="{FF2B5EF4-FFF2-40B4-BE49-F238E27FC236}">
                <a16:creationId xmlns:a16="http://schemas.microsoft.com/office/drawing/2014/main" id="{955CC29E-A716-E323-F00C-46FC4FAD24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20882" y="4011388"/>
            <a:ext cx="2389601" cy="2389601"/>
          </a:xfrm>
          <a:prstGeom prst="rect">
            <a:avLst/>
          </a:prstGeom>
        </p:spPr>
      </p:pic>
      <p:sp>
        <p:nvSpPr>
          <p:cNvPr id="21" name="Oval 20">
            <a:extLst>
              <a:ext uri="{FF2B5EF4-FFF2-40B4-BE49-F238E27FC236}">
                <a16:creationId xmlns:a16="http://schemas.microsoft.com/office/drawing/2014/main" id="{1D9B70ED-53AF-82B7-0FCE-923ED1E7F5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725642" y="2695217"/>
            <a:ext cx="1397060" cy="1149640"/>
          </a:xfrm>
          <a:prstGeom prst="ellipse">
            <a:avLst/>
          </a:prstGeom>
          <a:noFill/>
          <a:ln w="63500">
            <a:solidFill>
              <a:srgbClr val="E8E9E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250509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427020-A72D-C848-7264-55DEE84027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rgbClr val="E2E8E9"/>
                </a:solidFill>
                <a:latin typeface="+mn-lt"/>
              </a:rPr>
              <a:t>Slide 17 We do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8E01FFA-0242-504D-85F7-1A8CAD8959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3024696"/>
              </p:ext>
            </p:extLst>
          </p:nvPr>
        </p:nvGraphicFramePr>
        <p:xfrm>
          <a:off x="694157" y="1886971"/>
          <a:ext cx="10766323" cy="322944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2429433">
                  <a:extLst>
                    <a:ext uri="{9D8B030D-6E8A-4147-A177-3AD203B41FA5}">
                      <a16:colId xmlns:a16="http://schemas.microsoft.com/office/drawing/2014/main" val="1174973447"/>
                    </a:ext>
                  </a:extLst>
                </a:gridCol>
                <a:gridCol w="8336890">
                  <a:extLst>
                    <a:ext uri="{9D8B030D-6E8A-4147-A177-3AD203B41FA5}">
                      <a16:colId xmlns:a16="http://schemas.microsoft.com/office/drawing/2014/main" val="2314007287"/>
                    </a:ext>
                  </a:extLst>
                </a:gridCol>
              </a:tblGrid>
              <a:tr h="150392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 dirty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Suffix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6000" b="0" i="0" dirty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-ful</a:t>
                      </a:r>
                    </a:p>
                  </a:txBody>
                  <a:tcPr marL="68580" marR="68580" marT="21600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528011"/>
                  </a:ext>
                </a:extLst>
              </a:tr>
              <a:tr h="172551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 kern="1200" dirty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Meaning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500"/>
                        </a:lnSpc>
                        <a:spcAft>
                          <a:spcPts val="800"/>
                        </a:spcAft>
                      </a:pPr>
                      <a:r>
                        <a:rPr lang="en-AU" sz="6000" b="0" i="0" dirty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‘</a:t>
                      </a:r>
                      <a:r>
                        <a:rPr lang="en-US" sz="6000" b="0" i="0" dirty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full of</a:t>
                      </a:r>
                      <a:r>
                        <a:rPr lang="en-AU" sz="6000" b="0" i="0" dirty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’</a:t>
                      </a:r>
                    </a:p>
                  </a:txBody>
                  <a:tcPr marL="68580" marR="68580" marT="21600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4435688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9114890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50B65622-42DE-0A87-6751-0AF2B869A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08" y="-1586505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18 I do</a:t>
            </a:r>
            <a:endParaRPr lang="en-AU" sz="800" dirty="0">
              <a:solidFill>
                <a:schemeClr val="bg2"/>
              </a:solidFill>
            </a:endParaRPr>
          </a:p>
        </p:txBody>
      </p:sp>
      <p:sp>
        <p:nvSpPr>
          <p:cNvPr id="3" name="TextBox 2" descr="care, thank, forget">
            <a:extLst>
              <a:ext uri="{FF2B5EF4-FFF2-40B4-BE49-F238E27FC236}">
                <a16:creationId xmlns:a16="http://schemas.microsoft.com/office/drawing/2014/main" id="{91867BEB-6674-E640-B8FC-3D6EEC161177}"/>
              </a:ext>
            </a:extLst>
          </p:cNvPr>
          <p:cNvSpPr txBox="1"/>
          <p:nvPr/>
        </p:nvSpPr>
        <p:spPr>
          <a:xfrm>
            <a:off x="1306286" y="1614125"/>
            <a:ext cx="368662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care</a:t>
            </a:r>
          </a:p>
          <a:p>
            <a:r>
              <a:rPr lang="en-US" sz="8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thank</a:t>
            </a:r>
          </a:p>
          <a:p>
            <a:r>
              <a:rPr lang="en-US" sz="8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forget</a:t>
            </a:r>
          </a:p>
        </p:txBody>
      </p:sp>
      <p:sp>
        <p:nvSpPr>
          <p:cNvPr id="2" name="TextBox 1" descr="ful suffix">
            <a:extLst>
              <a:ext uri="{FF2B5EF4-FFF2-40B4-BE49-F238E27FC236}">
                <a16:creationId xmlns:a16="http://schemas.microsoft.com/office/drawing/2014/main" id="{3C917CAA-B825-714B-9E85-002BCF2DF2F1}"/>
              </a:ext>
            </a:extLst>
          </p:cNvPr>
          <p:cNvSpPr txBox="1"/>
          <p:nvPr/>
        </p:nvSpPr>
        <p:spPr>
          <a:xfrm>
            <a:off x="6009003" y="1537181"/>
            <a:ext cx="5069816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8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-ful</a:t>
            </a:r>
            <a:endParaRPr lang="en-AU" sz="25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172C65A8-63F5-A347-B913-057628D4D4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25714" y="1596930"/>
            <a:ext cx="4696678" cy="3827459"/>
          </a:xfrm>
          <a:prstGeom prst="roundRect">
            <a:avLst>
              <a:gd name="adj" fmla="val 4690"/>
            </a:avLst>
          </a:prstGeom>
          <a:noFill/>
          <a:ln w="38100">
            <a:solidFill>
              <a:srgbClr val="E8E9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1A1CB737-F01B-EE4F-B146-EE06365C80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009003" y="1596930"/>
            <a:ext cx="5347619" cy="3827459"/>
          </a:xfrm>
          <a:prstGeom prst="roundRect">
            <a:avLst>
              <a:gd name="adj" fmla="val 4690"/>
            </a:avLst>
          </a:prstGeom>
          <a:noFill/>
          <a:ln w="38100">
            <a:solidFill>
              <a:srgbClr val="E8E9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080906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8422955-3183-AB10-C635-D93E6CDC0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19 We do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BDF94D0-8AC2-6D4B-AFD0-0222769CF6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4312555"/>
              </p:ext>
            </p:extLst>
          </p:nvPr>
        </p:nvGraphicFramePr>
        <p:xfrm>
          <a:off x="330042" y="1810771"/>
          <a:ext cx="11062136" cy="39177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82878">
                  <a:extLst>
                    <a:ext uri="{9D8B030D-6E8A-4147-A177-3AD203B41FA5}">
                      <a16:colId xmlns:a16="http://schemas.microsoft.com/office/drawing/2014/main" val="1261948045"/>
                    </a:ext>
                  </a:extLst>
                </a:gridCol>
                <a:gridCol w="2242863">
                  <a:extLst>
                    <a:ext uri="{9D8B030D-6E8A-4147-A177-3AD203B41FA5}">
                      <a16:colId xmlns:a16="http://schemas.microsoft.com/office/drawing/2014/main" val="984351696"/>
                    </a:ext>
                  </a:extLst>
                </a:gridCol>
                <a:gridCol w="2402237">
                  <a:extLst>
                    <a:ext uri="{9D8B030D-6E8A-4147-A177-3AD203B41FA5}">
                      <a16:colId xmlns:a16="http://schemas.microsoft.com/office/drawing/2014/main" val="1816133748"/>
                    </a:ext>
                  </a:extLst>
                </a:gridCol>
                <a:gridCol w="2434158">
                  <a:extLst>
                    <a:ext uri="{9D8B030D-6E8A-4147-A177-3AD203B41FA5}">
                      <a16:colId xmlns:a16="http://schemas.microsoft.com/office/drawing/2014/main" val="2090795197"/>
                    </a:ext>
                  </a:extLst>
                </a:gridCol>
              </a:tblGrid>
              <a:tr h="2012416">
                <a:tc>
                  <a:txBody>
                    <a:bodyPr/>
                    <a:lstStyle/>
                    <a:p>
                      <a:pPr lvl="0" algn="l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 dirty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Base word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5000" b="0" dirty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hope</a:t>
                      </a:r>
                      <a:endParaRPr lang="en-AU" sz="5000" b="0" dirty="0">
                        <a:solidFill>
                          <a:srgbClr val="4557AD"/>
                        </a:solidFill>
                        <a:effectLst/>
                        <a:latin typeface="Tenorite" pitchFamily="2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 dirty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power</a:t>
                      </a: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 dirty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thought</a:t>
                      </a: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8425269"/>
                  </a:ext>
                </a:extLst>
              </a:tr>
              <a:tr h="1905316">
                <a:tc>
                  <a:txBody>
                    <a:bodyPr/>
                    <a:lstStyle/>
                    <a:p>
                      <a:pPr algn="l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 dirty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Base word with suffix added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 dirty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 dirty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 dirty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 dirty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 dirty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 dirty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396055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7031944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703F5-54EA-1A0D-EF89-8E5768C88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 Review You do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FCDCCE-0507-9B09-EEA5-9C85FF6878C8}"/>
              </a:ext>
            </a:extLst>
          </p:cNvPr>
          <p:cNvSpPr txBox="1">
            <a:spLocks/>
          </p:cNvSpPr>
          <p:nvPr/>
        </p:nvSpPr>
        <p:spPr>
          <a:xfrm>
            <a:off x="2784165" y="533264"/>
            <a:ext cx="6623668" cy="14219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800" dirty="0">
                <a:solidFill>
                  <a:srgbClr val="4557AD"/>
                </a:solidFill>
                <a:latin typeface="Tenorite" pitchFamily="2" charset="0"/>
                <a:cs typeface="Arial"/>
              </a:rPr>
              <a:t> </a:t>
            </a:r>
            <a:r>
              <a:rPr lang="en-US" sz="9600" dirty="0">
                <a:solidFill>
                  <a:srgbClr val="4557AD"/>
                </a:solidFill>
                <a:latin typeface="Tenorite" pitchFamily="2" charset="0"/>
                <a:cs typeface="Arial"/>
              </a:rPr>
              <a:t>ear</a:t>
            </a:r>
            <a:endParaRPr lang="en-AU" sz="9600" dirty="0">
              <a:solidFill>
                <a:srgbClr val="4557AD"/>
              </a:solidFill>
              <a:latin typeface="Tenorite" pitchFamily="2" charset="0"/>
              <a:cs typeface="Arial"/>
            </a:endParaRPr>
          </a:p>
        </p:txBody>
      </p:sp>
      <p:grpSp>
        <p:nvGrpSpPr>
          <p:cNvPr id="4" name="Group 3" descr="A hand is cupped around an ear to represent hear, the sun is rising in the background to represent sunrise, and in the foreground there is a black bear. ">
            <a:extLst>
              <a:ext uri="{FF2B5EF4-FFF2-40B4-BE49-F238E27FC236}">
                <a16:creationId xmlns:a16="http://schemas.microsoft.com/office/drawing/2014/main" id="{F5886EFD-D07C-2ACC-3B88-0D1F3C246EE9}"/>
              </a:ext>
            </a:extLst>
          </p:cNvPr>
          <p:cNvGrpSpPr/>
          <p:nvPr/>
        </p:nvGrpSpPr>
        <p:grpSpPr>
          <a:xfrm>
            <a:off x="1337481" y="2279175"/>
            <a:ext cx="9178119" cy="3316407"/>
            <a:chOff x="0" y="1353016"/>
            <a:chExt cx="12191999" cy="4906052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09920D0-3986-4A7D-997E-F8A1EFF8595F}"/>
                </a:ext>
              </a:extLst>
            </p:cNvPr>
            <p:cNvSpPr txBox="1"/>
            <p:nvPr/>
          </p:nvSpPr>
          <p:spPr>
            <a:xfrm>
              <a:off x="0" y="5027962"/>
              <a:ext cx="12191999" cy="12311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74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H</a:t>
              </a:r>
              <a:r>
                <a:rPr lang="en-US" sz="7400" u="sng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ear</a:t>
              </a:r>
              <a:r>
                <a:rPr lang="en-US" sz="74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the </a:t>
              </a:r>
              <a:r>
                <a:rPr lang="en-US" sz="7400" u="sng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ear</a:t>
              </a:r>
              <a:r>
                <a:rPr lang="en-US" sz="74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ly b</a:t>
              </a:r>
              <a:r>
                <a:rPr lang="en-US" sz="7400" u="sng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ear</a:t>
              </a:r>
              <a:endParaRPr lang="en-AU" sz="7400" u="sng" dirty="0">
                <a:solidFill>
                  <a:srgbClr val="4557AD"/>
                </a:solidFill>
              </a:endParaRPr>
            </a:p>
          </p:txBody>
        </p:sp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37B73344-CCE1-E9B9-D180-461025C6F3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1316062" y="1353016"/>
              <a:ext cx="9199538" cy="3874395"/>
            </a:xfrm>
            <a:prstGeom prst="rect">
              <a:avLst/>
            </a:prstGeom>
          </p:spPr>
        </p:pic>
      </p:grpSp>
      <p:sp>
        <p:nvSpPr>
          <p:cNvPr id="7" name="Rounded Rectangle 2" descr="A hand is cupped around an ear to represent hear, the sun is rising in the background to represent sunrise, and in the foreground there is a black bear. Underneath are the words, &quot;Hear the early bear.&quot;">
            <a:extLst>
              <a:ext uri="{FF2B5EF4-FFF2-40B4-BE49-F238E27FC236}">
                <a16:creationId xmlns:a16="http://schemas.microsoft.com/office/drawing/2014/main" id="{5A19BCE4-65EB-53BC-8A37-150655F01588}"/>
              </a:ext>
            </a:extLst>
          </p:cNvPr>
          <p:cNvSpPr/>
          <p:nvPr/>
        </p:nvSpPr>
        <p:spPr>
          <a:xfrm>
            <a:off x="689675" y="1955192"/>
            <a:ext cx="10515600" cy="4369544"/>
          </a:xfrm>
          <a:prstGeom prst="roundRect">
            <a:avLst>
              <a:gd name="adj" fmla="val 2269"/>
            </a:avLst>
          </a:prstGeom>
          <a:noFill/>
          <a:ln w="38100">
            <a:solidFill>
              <a:srgbClr val="E8E9E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78312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70D3F-4CBE-DD96-74F4-CC83CA0D6D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rgbClr val="E2E8E9"/>
                </a:solidFill>
                <a:latin typeface="+mn-lt"/>
              </a:rPr>
              <a:t>Slide</a:t>
            </a:r>
            <a:r>
              <a:rPr lang="en-AU" sz="800" baseline="0" dirty="0">
                <a:solidFill>
                  <a:srgbClr val="E2E8E9"/>
                </a:solidFill>
                <a:latin typeface="+mn-lt"/>
              </a:rPr>
              <a:t> 20 I do</a:t>
            </a:r>
            <a:endParaRPr lang="en-AU" sz="800" dirty="0">
              <a:solidFill>
                <a:srgbClr val="E2E8E9"/>
              </a:solidFill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89B3C3-D567-40B1-36CC-589FB18BE703}"/>
              </a:ext>
            </a:extLst>
          </p:cNvPr>
          <p:cNvSpPr txBox="1">
            <a:spLocks/>
          </p:cNvSpPr>
          <p:nvPr/>
        </p:nvSpPr>
        <p:spPr>
          <a:xfrm>
            <a:off x="335106" y="1230982"/>
            <a:ext cx="11521787" cy="507831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6000" b="0" dirty="0">
                <a:solidFill>
                  <a:srgbClr val="4557AD"/>
                </a:solidFill>
                <a:latin typeface="Tenorite" pitchFamily="2" charset="0"/>
              </a:rPr>
              <a:t>We had a delightful day exploring the beautiful rainforest</a:t>
            </a:r>
            <a:r>
              <a:rPr lang="en-US" sz="6000" dirty="0">
                <a:solidFill>
                  <a:srgbClr val="4557AD"/>
                </a:solidFill>
                <a:latin typeface="Tenorite" pitchFamily="2" charset="0"/>
              </a:rPr>
              <a:t>. It was so peaceful, and I am very hopeful that we will visit again soon. In the meantime, I will remember how joyful I felt on that day.</a:t>
            </a:r>
            <a:endParaRPr lang="en-US" sz="6000" b="0" dirty="0">
              <a:solidFill>
                <a:srgbClr val="4557AD"/>
              </a:solidFill>
              <a:latin typeface="Tenorite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745910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CE6DB4-852F-747B-88F5-2DBD711D1D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rgbClr val="E2E8E9"/>
                </a:solidFill>
                <a:latin typeface="+mn-lt"/>
              </a:rPr>
              <a:t>Slide 21 We do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A6FDD06-AE27-087F-12EC-D36A5082E39C}"/>
              </a:ext>
            </a:extLst>
          </p:cNvPr>
          <p:cNvSpPr txBox="1">
            <a:spLocks/>
          </p:cNvSpPr>
          <p:nvPr/>
        </p:nvSpPr>
        <p:spPr>
          <a:xfrm>
            <a:off x="409760" y="1492240"/>
            <a:ext cx="11078565" cy="424731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6000" b="0" dirty="0">
                <a:solidFill>
                  <a:srgbClr val="4557AD"/>
                </a:solidFill>
                <a:latin typeface="Tenorite" pitchFamily="2" charset="0"/>
              </a:rPr>
              <a:t>I felt tearful as I thought about how badly I hurt myself after being so careful. I am thankful that very soon I will be back at work being helpful to others. </a:t>
            </a:r>
            <a:r>
              <a:rPr lang="en-US" sz="6000" dirty="0">
                <a:solidFill>
                  <a:srgbClr val="4557AD"/>
                </a:solidFill>
                <a:latin typeface="Tenorite" pitchFamily="2" charset="0"/>
              </a:rPr>
              <a:t> </a:t>
            </a:r>
            <a:endParaRPr lang="en-US" sz="6000" b="0" dirty="0">
              <a:solidFill>
                <a:srgbClr val="4557AD"/>
              </a:solidFill>
              <a:latin typeface="Tenorite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693747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599AFC-6D05-746F-CF32-3670FE8DA2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9BA7E-F2EA-DE5D-FD87-43807BFB5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66713"/>
            <a:ext cx="6273800" cy="577850"/>
          </a:xfrm>
        </p:spPr>
        <p:txBody>
          <a:bodyPr/>
          <a:lstStyle/>
          <a:p>
            <a:r>
              <a:rPr lang="en-AU" sz="800" dirty="0">
                <a:solidFill>
                  <a:srgbClr val="E2E8E9"/>
                </a:solidFill>
                <a:latin typeface="+mn-lt"/>
              </a:rPr>
              <a:t>Slide 22 I do</a:t>
            </a:r>
          </a:p>
        </p:txBody>
      </p:sp>
      <p:pic>
        <p:nvPicPr>
          <p:cNvPr id="6" name="Graphic 5" descr="Pencil outline">
            <a:extLst>
              <a:ext uri="{FF2B5EF4-FFF2-40B4-BE49-F238E27FC236}">
                <a16:creationId xmlns:a16="http://schemas.microsoft.com/office/drawing/2014/main" id="{35F8F3F2-90A2-65E5-E836-D450D3CD44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170958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116727C-2317-0C04-DF23-D5704086A4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rgbClr val="E2E8E9"/>
                </a:solidFill>
                <a:latin typeface="+mn-lt"/>
              </a:rPr>
              <a:t>Slide 23 We do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BFCC4FB-7017-7847-B188-6F18D924CA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5723210"/>
              </p:ext>
            </p:extLst>
          </p:nvPr>
        </p:nvGraphicFramePr>
        <p:xfrm>
          <a:off x="330042" y="1810771"/>
          <a:ext cx="11580806" cy="39177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82878">
                  <a:extLst>
                    <a:ext uri="{9D8B030D-6E8A-4147-A177-3AD203B41FA5}">
                      <a16:colId xmlns:a16="http://schemas.microsoft.com/office/drawing/2014/main" val="1261948045"/>
                    </a:ext>
                  </a:extLst>
                </a:gridCol>
                <a:gridCol w="7597928">
                  <a:extLst>
                    <a:ext uri="{9D8B030D-6E8A-4147-A177-3AD203B41FA5}">
                      <a16:colId xmlns:a16="http://schemas.microsoft.com/office/drawing/2014/main" val="2090795197"/>
                    </a:ext>
                  </a:extLst>
                </a:gridCol>
              </a:tblGrid>
              <a:tr h="201241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3800" b="1" i="0" dirty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Dictated sentences 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AU" sz="4400" b="0" dirty="0">
                        <a:solidFill>
                          <a:srgbClr val="4557AD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8425269"/>
                  </a:ext>
                </a:extLst>
              </a:tr>
              <a:tr h="190531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 dirty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My own sentence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2800" b="0" dirty="0">
                          <a:solidFill>
                            <a:srgbClr val="4557AD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2800" b="0" dirty="0">
                          <a:solidFill>
                            <a:srgbClr val="4557AD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396055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9234968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3AA2EFB-1DC4-4A42-9504-953375956F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871538"/>
            <a:ext cx="4248150" cy="577850"/>
          </a:xfrm>
        </p:spPr>
        <p:txBody>
          <a:bodyPr/>
          <a:lstStyle/>
          <a:p>
            <a:r>
              <a:rPr lang="en-US" sz="800" dirty="0">
                <a:solidFill>
                  <a:srgbClr val="E2E8E9"/>
                </a:solidFill>
                <a:latin typeface="+mn-lt"/>
              </a:rPr>
              <a:t>Slide 24 Suffix review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E0EE937-47C6-8C4D-9429-386197BDFEC9}"/>
              </a:ext>
            </a:extLst>
          </p:cNvPr>
          <p:cNvSpPr txBox="1">
            <a:spLocks/>
          </p:cNvSpPr>
          <p:nvPr/>
        </p:nvSpPr>
        <p:spPr>
          <a:xfrm>
            <a:off x="307427" y="1158677"/>
            <a:ext cx="10573933" cy="4723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36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25000" b="0" dirty="0">
                <a:solidFill>
                  <a:srgbClr val="4557AD"/>
                </a:solidFill>
                <a:latin typeface="Tenorite" pitchFamily="2" charset="0"/>
              </a:rPr>
              <a:t>-ful</a:t>
            </a:r>
            <a:endParaRPr lang="en-US" sz="25000" b="0" dirty="0">
              <a:solidFill>
                <a:srgbClr val="4557AD"/>
              </a:solidFill>
              <a:latin typeface="Tenorite" pitchFamily="2" charset="0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704498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340F8334-8658-CE4B-90F2-585D85B93D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867018" y="1553800"/>
            <a:ext cx="994016" cy="53962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D1776D6C-CB5A-5248-A6F9-D1C2C6C99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148157" y="1553800"/>
            <a:ext cx="994016" cy="53962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9CED66DD-2405-5243-8046-2F5CA8A879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 flipH="1">
            <a:off x="-389965" y="1060359"/>
            <a:ext cx="4588192" cy="4588192"/>
          </a:xfrm>
          <a:prstGeom prst="rect">
            <a:avLst/>
          </a:prstGeom>
        </p:spPr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93BEBD98-44E2-DDA3-ECC4-F2E92B3EA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rgbClr val="E2E8E9"/>
                </a:solidFill>
                <a:latin typeface="+mn-lt"/>
              </a:rPr>
              <a:t>Slide 25 Check for understanding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6125C9F-FFD0-CB45-AD95-DBC2690A50D3}"/>
              </a:ext>
            </a:extLst>
          </p:cNvPr>
          <p:cNvSpPr txBox="1"/>
          <p:nvPr/>
        </p:nvSpPr>
        <p:spPr>
          <a:xfrm>
            <a:off x="339402" y="2490135"/>
            <a:ext cx="318188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b="1" dirty="0">
                <a:solidFill>
                  <a:srgbClr val="4857A6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 can…</a:t>
            </a:r>
            <a:endParaRPr lang="en-AU" sz="6500" b="1" dirty="0">
              <a:solidFill>
                <a:srgbClr val="4857A6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2A61D4C-12FB-CB45-94B1-D926DD62123A}"/>
              </a:ext>
            </a:extLst>
          </p:cNvPr>
          <p:cNvSpPr txBox="1">
            <a:spLocks/>
          </p:cNvSpPr>
          <p:nvPr/>
        </p:nvSpPr>
        <p:spPr>
          <a:xfrm>
            <a:off x="4152507" y="2382794"/>
            <a:ext cx="2700452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add the suffix</a:t>
            </a:r>
            <a:endParaRPr lang="en-US" sz="2800" dirty="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1FBEC4BF-C8A8-4E41-A7B5-A806F55A7670}"/>
              </a:ext>
            </a:extLst>
          </p:cNvPr>
          <p:cNvSpPr txBox="1">
            <a:spLocks/>
          </p:cNvSpPr>
          <p:nvPr/>
        </p:nvSpPr>
        <p:spPr>
          <a:xfrm>
            <a:off x="8013800" y="2394785"/>
            <a:ext cx="2700452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say the meaning</a:t>
            </a:r>
            <a:endParaRPr lang="en-US" sz="2800" dirty="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pic>
        <p:nvPicPr>
          <p:cNvPr id="10" name="Picture 9" descr="joy">
            <a:extLst>
              <a:ext uri="{FF2B5EF4-FFF2-40B4-BE49-F238E27FC236}">
                <a16:creationId xmlns:a16="http://schemas.microsoft.com/office/drawing/2014/main" id="{42311A81-B64C-E077-E34A-8CE2BB9F93A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52507" y="3523548"/>
            <a:ext cx="1713460" cy="1713460"/>
          </a:xfrm>
          <a:prstGeom prst="rect">
            <a:avLst/>
          </a:prstGeom>
        </p:spPr>
      </p:pic>
      <p:pic>
        <p:nvPicPr>
          <p:cNvPr id="15" name="Picture 14" descr="pain">
            <a:extLst>
              <a:ext uri="{FF2B5EF4-FFF2-40B4-BE49-F238E27FC236}">
                <a16:creationId xmlns:a16="http://schemas.microsoft.com/office/drawing/2014/main" id="{CBE6DAED-CF64-2E9C-CA7F-7BB7DF89876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52959" y="3558105"/>
            <a:ext cx="1713460" cy="1713460"/>
          </a:xfrm>
          <a:prstGeom prst="rect">
            <a:avLst/>
          </a:prstGeom>
        </p:spPr>
      </p:pic>
      <p:pic>
        <p:nvPicPr>
          <p:cNvPr id="18" name="Picture 17" descr="peace">
            <a:extLst>
              <a:ext uri="{FF2B5EF4-FFF2-40B4-BE49-F238E27FC236}">
                <a16:creationId xmlns:a16="http://schemas.microsoft.com/office/drawing/2014/main" id="{910E88E0-7823-5D8F-CC73-18C93E76346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58870" y="3429000"/>
            <a:ext cx="1713460" cy="1713460"/>
          </a:xfrm>
          <a:prstGeom prst="rect">
            <a:avLst/>
          </a:prstGeom>
        </p:spPr>
      </p:pic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BBF5A6A5-2FD3-0B0A-7615-424349681A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138521" y="1700972"/>
            <a:ext cx="465640" cy="253681"/>
          </a:xfrm>
          <a:prstGeom prst="wedgeRoundRectCallout">
            <a:avLst>
              <a:gd name="adj1" fmla="val -42526"/>
              <a:gd name="adj2" fmla="val 73545"/>
              <a:gd name="adj3" fmla="val 16667"/>
            </a:avLst>
          </a:prstGeom>
          <a:noFill/>
          <a:ln w="190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C23700A-F777-F602-1B43-A761F9D0D6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148157" y="1508645"/>
            <a:ext cx="9478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 dirty="0"/>
              <a:t>-ful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12973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4A6F20-7659-8080-22F6-EFCFB57824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rgbClr val="E2E8E9"/>
                </a:solidFill>
                <a:latin typeface="+mn-lt"/>
              </a:rPr>
              <a:t>Slide</a:t>
            </a:r>
            <a:r>
              <a:rPr lang="en-AU" sz="800" baseline="0" dirty="0">
                <a:solidFill>
                  <a:srgbClr val="E2E8E9"/>
                </a:solidFill>
                <a:latin typeface="+mn-lt"/>
              </a:rPr>
              <a:t> 26 You do</a:t>
            </a:r>
            <a:endParaRPr lang="en-AU" sz="800" dirty="0">
              <a:solidFill>
                <a:srgbClr val="E2E8E9"/>
              </a:solidFill>
              <a:latin typeface="+mn-lt"/>
            </a:endParaRPr>
          </a:p>
        </p:txBody>
      </p:sp>
      <p:pic>
        <p:nvPicPr>
          <p:cNvPr id="3" name="Graphic 7" descr="Social network outline">
            <a:extLst>
              <a:ext uri="{FF2B5EF4-FFF2-40B4-BE49-F238E27FC236}">
                <a16:creationId xmlns:a16="http://schemas.microsoft.com/office/drawing/2014/main" id="{B549852A-D262-9C4F-AEA2-6FE6D2D0BC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14433" y="1834674"/>
            <a:ext cx="2969559" cy="2969559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9DF7452-ECCC-C246-BC35-123CE0B8C09A}"/>
              </a:ext>
            </a:extLst>
          </p:cNvPr>
          <p:cNvSpPr txBox="1">
            <a:spLocks/>
          </p:cNvSpPr>
          <p:nvPr/>
        </p:nvSpPr>
        <p:spPr>
          <a:xfrm>
            <a:off x="111612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Focused teaching group</a:t>
            </a:r>
          </a:p>
        </p:txBody>
      </p:sp>
      <p:pic>
        <p:nvPicPr>
          <p:cNvPr id="4" name="Graphic 3" descr="Storytelling outline">
            <a:extLst>
              <a:ext uri="{FF2B5EF4-FFF2-40B4-BE49-F238E27FC236}">
                <a16:creationId xmlns:a16="http://schemas.microsoft.com/office/drawing/2014/main" id="{8D1AB800-CEA4-0A4F-A280-6184C1939EA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471634" y="2026748"/>
            <a:ext cx="2502945" cy="2502945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B78CFCE-54F4-4C40-91E8-794DD4452370}"/>
              </a:ext>
            </a:extLst>
          </p:cNvPr>
          <p:cNvSpPr txBox="1">
            <a:spLocks/>
          </p:cNvSpPr>
          <p:nvPr/>
        </p:nvSpPr>
        <p:spPr>
          <a:xfrm>
            <a:off x="647720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Independent practice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951074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642D98-FA5F-012C-E039-09FE4C546D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800" dirty="0">
                <a:solidFill>
                  <a:srgbClr val="E2E8E9"/>
                </a:solidFill>
                <a:latin typeface="+mn-lt"/>
              </a:rPr>
              <a:t>Slide 27 End</a:t>
            </a:r>
            <a:r>
              <a:rPr lang="en-AU" sz="800" baseline="0" dirty="0">
                <a:solidFill>
                  <a:srgbClr val="E2E8E9"/>
                </a:solidFill>
                <a:latin typeface="+mn-lt"/>
              </a:rPr>
              <a:t> of presentation</a:t>
            </a:r>
            <a:endParaRPr lang="en-AU" sz="800" dirty="0">
              <a:solidFill>
                <a:srgbClr val="E2E8E9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494259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CEC614-2689-8367-B748-382BE66DD3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 dirty="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3 Review You do</a:t>
            </a:r>
            <a:endParaRPr lang="en-AU" sz="800" dirty="0">
              <a:solidFill>
                <a:schemeClr val="bg2"/>
              </a:solidFill>
            </a:endParaRPr>
          </a:p>
        </p:txBody>
      </p:sp>
      <p:grpSp>
        <p:nvGrpSpPr>
          <p:cNvPr id="3" name="Group 2" descr="air, ore, ure, ire">
            <a:extLst>
              <a:ext uri="{FF2B5EF4-FFF2-40B4-BE49-F238E27FC236}">
                <a16:creationId xmlns:a16="http://schemas.microsoft.com/office/drawing/2014/main" id="{42FB55BF-6780-1793-28E3-41D7C1DAB213}"/>
              </a:ext>
            </a:extLst>
          </p:cNvPr>
          <p:cNvGrpSpPr/>
          <p:nvPr/>
        </p:nvGrpSpPr>
        <p:grpSpPr>
          <a:xfrm>
            <a:off x="1386441" y="1286839"/>
            <a:ext cx="8682249" cy="4284322"/>
            <a:chOff x="1386442" y="1338796"/>
            <a:chExt cx="8682249" cy="4284322"/>
          </a:xfrm>
        </p:grpSpPr>
        <p:grpSp>
          <p:nvGrpSpPr>
            <p:cNvPr id="4" name="Group 3" descr="the letters ir, ar, or, er, ur">
              <a:extLst>
                <a:ext uri="{FF2B5EF4-FFF2-40B4-BE49-F238E27FC236}">
                  <a16:creationId xmlns:a16="http://schemas.microsoft.com/office/drawing/2014/main" id="{759C0F89-EDB5-EED9-9678-4131B2A59729}"/>
                </a:ext>
              </a:extLst>
            </p:cNvPr>
            <p:cNvGrpSpPr/>
            <p:nvPr/>
          </p:nvGrpSpPr>
          <p:grpSpPr>
            <a:xfrm>
              <a:off x="1739733" y="1338796"/>
              <a:ext cx="8328958" cy="4284322"/>
              <a:chOff x="2191731" y="1507551"/>
              <a:chExt cx="8328958" cy="4284322"/>
            </a:xfrm>
          </p:grpSpPr>
          <p:sp>
            <p:nvSpPr>
              <p:cNvPr id="6" name="Content Placeholder 3">
                <a:extLst>
                  <a:ext uri="{FF2B5EF4-FFF2-40B4-BE49-F238E27FC236}">
                    <a16:creationId xmlns:a16="http://schemas.microsoft.com/office/drawing/2014/main" id="{C87A1F57-699E-7C08-7849-6C8B7884642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91731" y="1507551"/>
                <a:ext cx="2608118" cy="17543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>
                <a:sp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en-US" sz="9000" dirty="0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 </a:t>
                </a:r>
                <a:r>
                  <a:rPr lang="en-US" sz="12000" dirty="0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air</a:t>
                </a:r>
                <a:endParaRPr lang="en-AU" sz="12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7" name="Content Placeholder 3">
                <a:extLst>
                  <a:ext uri="{FF2B5EF4-FFF2-40B4-BE49-F238E27FC236}">
                    <a16:creationId xmlns:a16="http://schemas.microsoft.com/office/drawing/2014/main" id="{D2ADB2EC-035C-03CE-6BDB-4B7BE34B782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205989" y="1507551"/>
                <a:ext cx="3314700" cy="17543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>
                <a:sp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en-US" sz="9000" dirty="0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 </a:t>
                </a:r>
                <a:r>
                  <a:rPr lang="en-US" sz="12000" dirty="0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ore</a:t>
                </a:r>
                <a:endParaRPr lang="en-AU" sz="12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9" name="Content Placeholder 3">
                <a:extLst>
                  <a:ext uri="{FF2B5EF4-FFF2-40B4-BE49-F238E27FC236}">
                    <a16:creationId xmlns:a16="http://schemas.microsoft.com/office/drawing/2014/main" id="{77F5E5D3-05C3-8489-5C76-3C497EBB98D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205989" y="4037547"/>
                <a:ext cx="3314700" cy="17543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>
                <a:sp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en-US" sz="9000" dirty="0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 </a:t>
                </a:r>
                <a:r>
                  <a:rPr lang="en-US" sz="12000" dirty="0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ire</a:t>
                </a:r>
                <a:endParaRPr lang="en-AU" sz="12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</p:grpSp>
        <p:sp>
          <p:nvSpPr>
            <p:cNvPr id="5" name="Content Placeholder 3">
              <a:extLst>
                <a:ext uri="{FF2B5EF4-FFF2-40B4-BE49-F238E27FC236}">
                  <a16:creationId xmlns:a16="http://schemas.microsoft.com/office/drawing/2014/main" id="{1FC2FAF2-2F85-243C-A82F-B82FF92674A4}"/>
                </a:ext>
              </a:extLst>
            </p:cNvPr>
            <p:cNvSpPr txBox="1">
              <a:spLocks/>
            </p:cNvSpPr>
            <p:nvPr/>
          </p:nvSpPr>
          <p:spPr>
            <a:xfrm>
              <a:off x="1386442" y="3868792"/>
              <a:ext cx="3314700" cy="1754326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9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AU" sz="12000" noProof="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ure</a:t>
              </a:r>
              <a:endParaRPr lang="en-AU" sz="12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44203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9173E-77E2-9796-7385-E9E73BA9A4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06525"/>
            <a:ext cx="10515600" cy="1325562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4 Review You do</a:t>
            </a:r>
          </a:p>
        </p:txBody>
      </p:sp>
      <p:pic>
        <p:nvPicPr>
          <p:cNvPr id="8" name="Graphic 7" descr="Pencil outline">
            <a:extLst>
              <a:ext uri="{FF2B5EF4-FFF2-40B4-BE49-F238E27FC236}">
                <a16:creationId xmlns:a16="http://schemas.microsoft.com/office/drawing/2014/main" id="{BFB65F00-B804-7722-B0DD-6C0E00D9BE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5761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E2EC2F-DBEB-7D92-11A7-617BA9EC9D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AD8FCA7-A438-2EC2-4C2C-17DAE26892B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3088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5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9A489239-FA40-EBA1-C372-43637C1334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grpSp>
        <p:nvGrpSpPr>
          <p:cNvPr id="6" name="Group 5" descr="took, outliet, howled, raise">
            <a:extLst>
              <a:ext uri="{FF2B5EF4-FFF2-40B4-BE49-F238E27FC236}">
                <a16:creationId xmlns:a16="http://schemas.microsoft.com/office/drawing/2014/main" id="{F6E4324F-4AEF-E022-2C0B-CAA28F08DED7}"/>
              </a:ext>
            </a:extLst>
          </p:cNvPr>
          <p:cNvGrpSpPr/>
          <p:nvPr/>
        </p:nvGrpSpPr>
        <p:grpSpPr>
          <a:xfrm>
            <a:off x="285750" y="1783759"/>
            <a:ext cx="11906250" cy="3609249"/>
            <a:chOff x="285750" y="1783759"/>
            <a:chExt cx="11906250" cy="3609249"/>
          </a:xfrm>
        </p:grpSpPr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EB36D393-7A0A-9837-6303-F02A9B97DAC3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4164980"/>
              <a:ext cx="1190625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airport          ignored</a:t>
              </a:r>
              <a:endParaRPr lang="en-AU" sz="8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" name="Content Placeholder 2">
              <a:extLst>
                <a:ext uri="{FF2B5EF4-FFF2-40B4-BE49-F238E27FC236}">
                  <a16:creationId xmlns:a16="http://schemas.microsoft.com/office/drawing/2014/main" id="{508CCEF3-B818-6D44-5E08-B725BEABCB99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1783759"/>
              <a:ext cx="1190625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clear             bearing</a:t>
              </a:r>
              <a:endParaRPr lang="en-AU" sz="8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84096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27163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6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pic>
        <p:nvPicPr>
          <p:cNvPr id="8" name="Picture 7" descr="secure">
            <a:extLst>
              <a:ext uri="{FF2B5EF4-FFF2-40B4-BE49-F238E27FC236}">
                <a16:creationId xmlns:a16="http://schemas.microsoft.com/office/drawing/2014/main" id="{0E05609C-15A4-6294-26E7-CBE3E503FE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790" y="1643746"/>
            <a:ext cx="2142242" cy="2142242"/>
          </a:xfrm>
          <a:prstGeom prst="rect">
            <a:avLst/>
          </a:prstGeom>
        </p:spPr>
      </p:pic>
      <p:pic>
        <p:nvPicPr>
          <p:cNvPr id="11" name="Picture 10" descr="earth">
            <a:extLst>
              <a:ext uri="{FF2B5EF4-FFF2-40B4-BE49-F238E27FC236}">
                <a16:creationId xmlns:a16="http://schemas.microsoft.com/office/drawing/2014/main" id="{D1106019-472A-9F8F-3587-F935F440DF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55519" y="1595538"/>
            <a:ext cx="2142242" cy="2142242"/>
          </a:xfrm>
          <a:prstGeom prst="rect">
            <a:avLst/>
          </a:prstGeom>
        </p:spPr>
      </p:pic>
      <p:pic>
        <p:nvPicPr>
          <p:cNvPr id="16" name="Picture 15" descr="stairs">
            <a:extLst>
              <a:ext uri="{FF2B5EF4-FFF2-40B4-BE49-F238E27FC236}">
                <a16:creationId xmlns:a16="http://schemas.microsoft.com/office/drawing/2014/main" id="{0F2D5790-20D8-BC25-B32D-2CD60A3D5A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5032" y="3895501"/>
            <a:ext cx="2142243" cy="2142243"/>
          </a:xfrm>
          <a:prstGeom prst="rect">
            <a:avLst/>
          </a:prstGeom>
        </p:spPr>
      </p:pic>
      <p:pic>
        <p:nvPicPr>
          <p:cNvPr id="10" name="Picture 9" descr="firefighter">
            <a:extLst>
              <a:ext uri="{FF2B5EF4-FFF2-40B4-BE49-F238E27FC236}">
                <a16:creationId xmlns:a16="http://schemas.microsoft.com/office/drawing/2014/main" id="{AE379309-A348-987A-BBC6-57088060EE3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270983" y="3892464"/>
            <a:ext cx="2142242" cy="214224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800661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3F7DC0-505D-51B7-0049-0211D86F19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66A38D-F811-973E-70A4-BC0EBB420EC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690688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7 Suffix review</a:t>
            </a:r>
            <a:endParaRPr lang="en-AU" sz="800" dirty="0">
              <a:solidFill>
                <a:schemeClr val="bg2"/>
              </a:solidFill>
            </a:endParaRPr>
          </a:p>
        </p:txBody>
      </p:sp>
      <p:sp>
        <p:nvSpPr>
          <p:cNvPr id="11" name="Text Placeholder 1">
            <a:extLst>
              <a:ext uri="{FF2B5EF4-FFF2-40B4-BE49-F238E27FC236}">
                <a16:creationId xmlns:a16="http://schemas.microsoft.com/office/drawing/2014/main" id="{40E408B7-85A1-B90B-EADB-E4FE0E1C8B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313789" y="2264922"/>
            <a:ext cx="4782211" cy="157141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AU" sz="12000" b="0" i="0" u="none" strike="noStrike" kern="1200" cap="none" spc="0" normalizeH="0" baseline="0" noProof="0" dirty="0">
              <a:ln>
                <a:noFill/>
              </a:ln>
              <a:solidFill>
                <a:srgbClr val="4557AD"/>
              </a:solidFill>
              <a:effectLst/>
              <a:uLnTx/>
              <a:uFillTx/>
              <a:latin typeface="Tenorite" pitchFamily="2" charset="0"/>
              <a:ea typeface="+mn-ea"/>
              <a:cs typeface="+mn-cs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829C473-312E-8ECC-AC6F-FF2CA5371B1B}"/>
              </a:ext>
            </a:extLst>
          </p:cNvPr>
          <p:cNvSpPr txBox="1">
            <a:spLocks/>
          </p:cNvSpPr>
          <p:nvPr/>
        </p:nvSpPr>
        <p:spPr>
          <a:xfrm>
            <a:off x="307427" y="1158677"/>
            <a:ext cx="10573933" cy="4723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36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25000" b="0" dirty="0">
                <a:solidFill>
                  <a:srgbClr val="4557AD"/>
                </a:solidFill>
                <a:latin typeface="Tenorite" pitchFamily="2" charset="0"/>
              </a:rPr>
              <a:t>pre-</a:t>
            </a:r>
            <a:endParaRPr lang="en-US" sz="25000" b="0" dirty="0">
              <a:solidFill>
                <a:srgbClr val="4557AD"/>
              </a:solidFill>
              <a:latin typeface="Tenorite" pitchFamily="2" charset="0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60489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E6C2D-4D62-496F-F3DE-95030E55AE0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25563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8</a:t>
            </a:r>
            <a:r>
              <a:rPr lang="en-AU" sz="800" baseline="0" dirty="0">
                <a:solidFill>
                  <a:schemeClr val="bg2"/>
                </a:solidFill>
                <a:latin typeface="+mn-lt"/>
              </a:rPr>
              <a:t> </a:t>
            </a:r>
            <a:r>
              <a:rPr lang="en-AU" sz="800" dirty="0">
                <a:solidFill>
                  <a:schemeClr val="bg2"/>
                </a:solidFill>
                <a:latin typeface="+mn-lt"/>
              </a:rPr>
              <a:t>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0FA017-441E-A5D7-EB16-9997300056B1}"/>
              </a:ext>
            </a:extLst>
          </p:cNvPr>
          <p:cNvSpPr txBox="1">
            <a:spLocks/>
          </p:cNvSpPr>
          <p:nvPr/>
        </p:nvSpPr>
        <p:spPr>
          <a:xfrm>
            <a:off x="263608" y="1892343"/>
            <a:ext cx="11664784" cy="36728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8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precharged         prepay   </a:t>
            </a:r>
          </a:p>
          <a:p>
            <a:pPr algn="l">
              <a:defRPr/>
            </a:pPr>
            <a:endParaRPr lang="en-US" sz="8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>
              <a:defRPr/>
            </a:pPr>
            <a:r>
              <a:rPr lang="en-US" sz="8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predetermine      preset</a:t>
            </a:r>
            <a:endParaRPr lang="en-AU" sz="8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47083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44625"/>
            <a:ext cx="10515600" cy="1325562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9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pic>
        <p:nvPicPr>
          <p:cNvPr id="7" name="Picture 6" descr="preheat">
            <a:extLst>
              <a:ext uri="{FF2B5EF4-FFF2-40B4-BE49-F238E27FC236}">
                <a16:creationId xmlns:a16="http://schemas.microsoft.com/office/drawing/2014/main" id="{F1F6F99C-463A-B488-D1F0-7E330AB8A4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2151" y="2048332"/>
            <a:ext cx="2996733" cy="2996733"/>
          </a:xfrm>
          <a:prstGeom prst="rect">
            <a:avLst/>
          </a:prstGeom>
        </p:spPr>
      </p:pic>
      <p:pic>
        <p:nvPicPr>
          <p:cNvPr id="13" name="Picture 12" descr="preschool">
            <a:extLst>
              <a:ext uri="{FF2B5EF4-FFF2-40B4-BE49-F238E27FC236}">
                <a16:creationId xmlns:a16="http://schemas.microsoft.com/office/drawing/2014/main" id="{27115CA7-58F9-EBE6-9594-2ADD912130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86826" y="2362247"/>
            <a:ext cx="2113547" cy="2113547"/>
          </a:xfrm>
          <a:prstGeom prst="rect">
            <a:avLst/>
          </a:prstGeom>
        </p:spPr>
      </p:pic>
      <p:pic>
        <p:nvPicPr>
          <p:cNvPr id="6" name="Picture 5" descr="preprint">
            <a:extLst>
              <a:ext uri="{FF2B5EF4-FFF2-40B4-BE49-F238E27FC236}">
                <a16:creationId xmlns:a16="http://schemas.microsoft.com/office/drawing/2014/main" id="{C37CB1FA-D5BE-79C9-5914-F89A36CC5E2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43117" y="2489926"/>
            <a:ext cx="3252927" cy="1737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29805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DESIGN_ID_OFFICE THEME" val="Auez1dtH"/>
  <p:tag name="ARTICULATE_PROJECT_OPEN" val="0"/>
  <p:tag name="ARTICULATE_SLIDE_COUNT" val="1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10856600FD2D4391AFDDFCF33A69BD" ma:contentTypeVersion="24" ma:contentTypeDescription="Create a new document." ma:contentTypeScope="" ma:versionID="b0a94d88f3d407ccb18c6bd338e5439d">
  <xsd:schema xmlns:xsd="http://www.w3.org/2001/XMLSchema" xmlns:xs="http://www.w3.org/2001/XMLSchema" xmlns:p="http://schemas.microsoft.com/office/2006/metadata/properties" xmlns:ns2="64eff3df-e3d6-48ed-978f-45ff25640900" xmlns:ns3="ff236c08-9611-4854-a4bb-16d44b7327b6" targetNamespace="http://schemas.microsoft.com/office/2006/metadata/properties" ma:root="true" ma:fieldsID="bf238298282d79aa79b3b2f40cde105f" ns2:_="" ns3:_="">
    <xsd:import namespace="64eff3df-e3d6-48ed-978f-45ff25640900"/>
    <xsd:import namespace="ff236c08-9611-4854-a4bb-16d44b7327b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Comments" minOccurs="0"/>
                <xsd:element ref="ns3:lcf76f155ced4ddcb4097134ff3c332f" minOccurs="0"/>
                <xsd:element ref="ns2:TaxCatchAll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_Flow_SignoffStatu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eff3df-e3d6-48ed-978f-45ff2564090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7267be2-ffe6-46cd-94d9-2cfd9b1e6422}" ma:internalName="TaxCatchAll" ma:showField="CatchAllData" ma:web="64eff3df-e3d6-48ed-978f-45ff256409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236c08-9611-4854-a4bb-16d44b7327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mments" ma:index="20" nillable="true" ma:displayName="Comments" ma:format="Dropdown" ma:internalName="Comments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f7212af-5298-4b34-9fde-95afa33fa1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Flow_SignoffStatus" ma:index="27" nillable="true" ma:displayName="Sign-off status" ma:internalName="_x0024_Resources_x003a_core_x002c_Signoff_Status">
      <xsd:simpleType>
        <xsd:restriction base="dms:Text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64eff3df-e3d6-48ed-978f-45ff25640900">
      <UserInfo>
        <DisplayName>Martine Power</DisplayName>
        <AccountId>13</AccountId>
        <AccountType/>
      </UserInfo>
      <UserInfo>
        <DisplayName>Kerrie Shanahan</DisplayName>
        <AccountId>25</AccountId>
        <AccountType/>
      </UserInfo>
      <UserInfo>
        <DisplayName>Elaine Stanley</DisplayName>
        <AccountId>122</AccountId>
        <AccountType/>
      </UserInfo>
    </SharedWithUsers>
    <MediaLengthInSeconds xmlns="ff236c08-9611-4854-a4bb-16d44b7327b6" xsi:nil="true"/>
    <Comments xmlns="ff236c08-9611-4854-a4bb-16d44b7327b6" xsi:nil="true"/>
    <lcf76f155ced4ddcb4097134ff3c332f xmlns="ff236c08-9611-4854-a4bb-16d44b7327b6">
      <Terms xmlns="http://schemas.microsoft.com/office/infopath/2007/PartnerControls"/>
    </lcf76f155ced4ddcb4097134ff3c332f>
    <TaxCatchAll xmlns="64eff3df-e3d6-48ed-978f-45ff25640900" xsi:nil="true"/>
    <_Flow_SignoffStatus xmlns="ff236c08-9611-4854-a4bb-16d44b7327b6" xsi:nil="true"/>
  </documentManagement>
</p:properties>
</file>

<file path=customXml/itemProps1.xml><?xml version="1.0" encoding="utf-8"?>
<ds:datastoreItem xmlns:ds="http://schemas.openxmlformats.org/officeDocument/2006/customXml" ds:itemID="{38D2FF6D-0E7C-45C2-87F9-BD1C136D3F0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D843C88-C44E-43F6-B435-9BD8A4EF19A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4eff3df-e3d6-48ed-978f-45ff25640900"/>
    <ds:schemaRef ds:uri="ff236c08-9611-4854-a4bb-16d44b7327b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4B6B44C-FE25-47D4-AD61-028CF4DE9483}">
  <ds:schemaRefs>
    <ds:schemaRef ds:uri="ff236c08-9611-4854-a4bb-16d44b7327b6"/>
    <ds:schemaRef ds:uri="http://schemas.microsoft.com/office/infopath/2007/PartnerControls"/>
    <ds:schemaRef ds:uri="http://schemas.microsoft.com/office/2006/documentManagement/types"/>
    <ds:schemaRef ds:uri="64eff3df-e3d6-48ed-978f-45ff25640900"/>
    <ds:schemaRef ds:uri="http://purl.org/dc/dcmitype/"/>
    <ds:schemaRef ds:uri="http://www.w3.org/XML/1998/namespace"/>
    <ds:schemaRef ds:uri="http://purl.org/dc/terms/"/>
    <ds:schemaRef ds:uri="http://purl.org/dc/elements/1.1/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3412</Words>
  <Application>Microsoft Office PowerPoint</Application>
  <PresentationFormat>Widescreen</PresentationFormat>
  <Paragraphs>456</Paragraphs>
  <Slides>27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6" baseType="lpstr">
      <vt:lpstr>Aptos</vt:lpstr>
      <vt:lpstr>Arial</vt:lpstr>
      <vt:lpstr>Calibri</vt:lpstr>
      <vt:lpstr>Calibri Light</vt:lpstr>
      <vt:lpstr>Courier New</vt:lpstr>
      <vt:lpstr>Symbol</vt:lpstr>
      <vt:lpstr>Tenorite</vt:lpstr>
      <vt:lpstr>Verdana</vt:lpstr>
      <vt:lpstr>Office Theme</vt:lpstr>
      <vt:lpstr>Slide 1 Start of presentation, Suffix ful </vt:lpstr>
      <vt:lpstr>Slide 2 Review You do</vt:lpstr>
      <vt:lpstr>Slide 3 Review You do</vt:lpstr>
      <vt:lpstr>Slide 4 Review You do</vt:lpstr>
      <vt:lpstr>Slide 5 Review You do</vt:lpstr>
      <vt:lpstr>Slide 6 Review You do</vt:lpstr>
      <vt:lpstr>Slide 7 Suffix review</vt:lpstr>
      <vt:lpstr>Slide 8 Review You do</vt:lpstr>
      <vt:lpstr>Slide 9 Review You do</vt:lpstr>
      <vt:lpstr>Slide 10 Review You do</vt:lpstr>
      <vt:lpstr>Slide 11 Review You do</vt:lpstr>
      <vt:lpstr>Slide 12 Review You do</vt:lpstr>
      <vt:lpstr>Slide 13 End of review, start of lesson</vt:lpstr>
      <vt:lpstr>Slide 14 Learning intention and success criteria</vt:lpstr>
      <vt:lpstr>Slide 15 Hand out student sheet</vt:lpstr>
      <vt:lpstr>Slide 16 I do</vt:lpstr>
      <vt:lpstr>Slide 17 We do</vt:lpstr>
      <vt:lpstr>Slide 18 I do</vt:lpstr>
      <vt:lpstr>Slide 19 We do</vt:lpstr>
      <vt:lpstr>Slide 20 I do</vt:lpstr>
      <vt:lpstr>Slide 21 We do</vt:lpstr>
      <vt:lpstr>Slide 22 I do</vt:lpstr>
      <vt:lpstr>Slide 23 We do</vt:lpstr>
      <vt:lpstr>Slide 24 Suffix review</vt:lpstr>
      <vt:lpstr>Slide 25 Check for understanding</vt:lpstr>
      <vt:lpstr>Slide 26 You do</vt:lpstr>
      <vt:lpstr>Slide 27 End of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Aimee Bloom</dc:creator>
  <cp:lastModifiedBy>Kerrie Shanahan</cp:lastModifiedBy>
  <cp:revision>1</cp:revision>
  <dcterms:created xsi:type="dcterms:W3CDTF">2021-01-11T06:19:08Z</dcterms:created>
  <dcterms:modified xsi:type="dcterms:W3CDTF">2026-03-03T21:56:48Z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0x0101000810856600FD2D4391AFDDFCF33A69BD</vt:lpwstr>
  </property>
  <property fmtid="{D5CDD505-2E9C-101B-9397-08002B2CF9AE}" pid="3" name="Order">
    <vt:r8>137500</vt:r8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  <property fmtid="{D5CDD505-2E9C-101B-9397-08002B2CF9AE}" pid="8" name="ArticulateGUID">
    <vt:lpwstr>65655C9D-DB4F-40D3-AC8A-3E0445F2047E</vt:lpwstr>
  </property>
  <property fmtid="{D5CDD505-2E9C-101B-9397-08002B2CF9AE}" pid="9" name="ArticulatePath">
    <vt:lpwstr>https://educationservicesaustralia.sharepoint.com/sites/DigitalTeachingLearning/Shared Documents/Literacy Hub Project/06_Content and deliverables/Content batch/Lesson plans/Design/Template/Final templates ready for DE feedback/Lesson plan 6.2_0807</vt:lpwstr>
  </property>
</Properties>
</file>