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00" r:id="rId6"/>
    <p:sldId id="596" r:id="rId7"/>
    <p:sldId id="541" r:id="rId8"/>
    <p:sldId id="552" r:id="rId9"/>
    <p:sldId id="580" r:id="rId10"/>
    <p:sldId id="572" r:id="rId11"/>
    <p:sldId id="562" r:id="rId12"/>
    <p:sldId id="563" r:id="rId13"/>
    <p:sldId id="564" r:id="rId14"/>
    <p:sldId id="565" r:id="rId15"/>
    <p:sldId id="516" r:id="rId16"/>
    <p:sldId id="498" r:id="rId17"/>
    <p:sldId id="472" r:id="rId18"/>
    <p:sldId id="522" r:id="rId19"/>
    <p:sldId id="473" r:id="rId20"/>
    <p:sldId id="480" r:id="rId21"/>
    <p:sldId id="481" r:id="rId22"/>
    <p:sldId id="482" r:id="rId23"/>
    <p:sldId id="483" r:id="rId24"/>
    <p:sldId id="484" r:id="rId25"/>
    <p:sldId id="485" r:id="rId26"/>
    <p:sldId id="474" r:id="rId27"/>
    <p:sldId id="475" r:id="rId28"/>
    <p:sldId id="476" r:id="rId29"/>
    <p:sldId id="599" r:id="rId30"/>
    <p:sldId id="477" r:id="rId31"/>
    <p:sldId id="478" r:id="rId32"/>
    <p:sldId id="479" r:id="rId33"/>
    <p:sldId id="600" r:id="rId34"/>
    <p:sldId id="601" r:id="rId35"/>
    <p:sldId id="603" r:id="rId36"/>
    <p:sldId id="569" r:id="rId37"/>
    <p:sldId id="570" r:id="rId38"/>
    <p:sldId id="488" r:id="rId39"/>
    <p:sldId id="489" r:id="rId40"/>
    <p:sldId id="490" r:id="rId41"/>
    <p:sldId id="491" r:id="rId42"/>
    <p:sldId id="492" r:id="rId43"/>
    <p:sldId id="493" r:id="rId44"/>
    <p:sldId id="494" r:id="rId45"/>
    <p:sldId id="499"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686E63"/>
    <a:srgbClr val="EBE9F2"/>
    <a:srgbClr val="776AAA"/>
    <a:srgbClr val="F0E9E4"/>
    <a:srgbClr val="9B6A49"/>
    <a:srgbClr val="007FC2"/>
    <a:srgbClr val="002060"/>
    <a:srgbClr val="4472C4"/>
    <a:srgbClr val="4857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6CBA3F-AC02-448F-9F67-7CB64971CB27}" v="17" dt="2026-03-03T04:58:49.8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46" autoAdjust="0"/>
    <p:restoredTop sz="39831" autoAdjust="0"/>
  </p:normalViewPr>
  <p:slideViewPr>
    <p:cSldViewPr snapToGrid="0">
      <p:cViewPr varScale="1">
        <p:scale>
          <a:sx n="44" d="100"/>
          <a:sy n="44" d="100"/>
        </p:scale>
        <p:origin x="2742" y="48"/>
      </p:cViewPr>
      <p:guideLst>
        <p:guide orient="horz" pos="2160"/>
        <p:guide pos="3840"/>
      </p:guideLst>
    </p:cSldViewPr>
  </p:slideViewPr>
  <p:outlineViewPr>
    <p:cViewPr>
      <p:scale>
        <a:sx n="33" d="100"/>
        <a:sy n="33" d="100"/>
      </p:scale>
      <p:origin x="0" y="-54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redo custSel addSld delSld modSld modMainMaster">
      <pc:chgData name="Kerrie Shanahan" userId="ae473d9f-76e9-476f-892f-2674ea963afc" providerId="ADAL" clId="{1C2628FB-1F07-4B48-8FB3-27553585B1CA}" dt="2026-03-03T04:58:41.188" v="5613"/>
      <pc:docMkLst>
        <pc:docMk/>
      </pc:docMkLst>
      <pc:sldChg chg="modSp mod modNotesTx">
        <pc:chgData name="Kerrie Shanahan" userId="ae473d9f-76e9-476f-892f-2674ea963afc" providerId="ADAL" clId="{1C2628FB-1F07-4B48-8FB3-27553585B1CA}" dt="2026-03-02T21:49:34.448" v="5473" actId="962"/>
        <pc:sldMkLst>
          <pc:docMk/>
          <pc:sldMk cId="3979313776" sldId="472"/>
        </pc:sldMkLst>
        <pc:spChg chg="mod">
          <ac:chgData name="Kerrie Shanahan" userId="ae473d9f-76e9-476f-892f-2674ea963afc" providerId="ADAL" clId="{1C2628FB-1F07-4B48-8FB3-27553585B1CA}" dt="2026-03-02T21:47:53.493" v="5469" actId="962"/>
          <ac:spMkLst>
            <pc:docMk/>
            <pc:sldMk cId="3979313776" sldId="472"/>
            <ac:spMk id="3" creationId="{D9B5EDFD-CB58-5E93-B720-FBF133B06F9F}"/>
          </ac:spMkLst>
        </pc:spChg>
        <pc:grpChg chg="mod">
          <ac:chgData name="Kerrie Shanahan" userId="ae473d9f-76e9-476f-892f-2674ea963afc" providerId="ADAL" clId="{1C2628FB-1F07-4B48-8FB3-27553585B1CA}" dt="2026-03-02T21:43:30.867" v="5467" actId="962"/>
          <ac:grpSpMkLst>
            <pc:docMk/>
            <pc:sldMk cId="3979313776" sldId="472"/>
            <ac:grpSpMk id="5" creationId="{B7AF5BD9-0EE5-A07D-FE9F-45803B14FD6E}"/>
          </ac:grpSpMkLst>
        </pc:grpChg>
        <pc:picChg chg="mod">
          <ac:chgData name="Kerrie Shanahan" userId="ae473d9f-76e9-476f-892f-2674ea963afc" providerId="ADAL" clId="{1C2628FB-1F07-4B48-8FB3-27553585B1CA}" dt="2026-03-02T21:49:34.448" v="5473" actId="962"/>
          <ac:picMkLst>
            <pc:docMk/>
            <pc:sldMk cId="3979313776" sldId="472"/>
            <ac:picMk id="8" creationId="{BE8B7266-2FDF-53AC-2D2C-CE74E0FA7967}"/>
          </ac:picMkLst>
        </pc:picChg>
      </pc:sldChg>
      <pc:sldChg chg="addSp delSp modSp mod">
        <pc:chgData name="Kerrie Shanahan" userId="ae473d9f-76e9-476f-892f-2674ea963afc" providerId="ADAL" clId="{1C2628FB-1F07-4B48-8FB3-27553585B1CA}" dt="2026-03-03T04:58:09.885" v="5604" actId="962"/>
        <pc:sldMkLst>
          <pc:docMk/>
          <pc:sldMk cId="3145650542" sldId="480"/>
        </pc:sldMkLst>
        <pc:picChg chg="add mod">
          <ac:chgData name="Kerrie Shanahan" userId="ae473d9f-76e9-476f-892f-2674ea963afc" providerId="ADAL" clId="{1C2628FB-1F07-4B48-8FB3-27553585B1CA}" dt="2026-03-03T04:58:09.885" v="5604" actId="962"/>
          <ac:picMkLst>
            <pc:docMk/>
            <pc:sldMk cId="3145650542" sldId="480"/>
            <ac:picMk id="2" creationId="{B8882874-B08A-9227-C01C-3AC2B2C7211B}"/>
          </ac:picMkLst>
        </pc:picChg>
        <pc:picChg chg="del mod">
          <ac:chgData name="Kerrie Shanahan" userId="ae473d9f-76e9-476f-892f-2674ea963afc" providerId="ADAL" clId="{1C2628FB-1F07-4B48-8FB3-27553585B1CA}" dt="2026-03-03T01:31:14.146" v="5592" actId="478"/>
          <ac:picMkLst>
            <pc:docMk/>
            <pc:sldMk cId="3145650542" sldId="480"/>
            <ac:picMk id="4" creationId="{48C7B5B7-F6FE-3FA9-5086-C16AD6859ADB}"/>
          </ac:picMkLst>
        </pc:picChg>
      </pc:sldChg>
      <pc:sldChg chg="addSp delSp modSp mod">
        <pc:chgData name="Kerrie Shanahan" userId="ae473d9f-76e9-476f-892f-2674ea963afc" providerId="ADAL" clId="{1C2628FB-1F07-4B48-8FB3-27553585B1CA}" dt="2026-03-03T04:58:26.048" v="5609"/>
        <pc:sldMkLst>
          <pc:docMk/>
          <pc:sldMk cId="738221925" sldId="481"/>
        </pc:sldMkLst>
        <pc:grpChg chg="del">
          <ac:chgData name="Kerrie Shanahan" userId="ae473d9f-76e9-476f-892f-2674ea963afc" providerId="ADAL" clId="{1C2628FB-1F07-4B48-8FB3-27553585B1CA}" dt="2026-03-02T21:50:04.922" v="5479" actId="165"/>
          <ac:grpSpMkLst>
            <pc:docMk/>
            <pc:sldMk cId="738221925" sldId="481"/>
            <ac:grpSpMk id="3" creationId="{FC62C1CC-90E7-1016-012C-353087D904A1}"/>
          </ac:grpSpMkLst>
        </pc:grpChg>
        <pc:picChg chg="add del mod">
          <ac:chgData name="Kerrie Shanahan" userId="ae473d9f-76e9-476f-892f-2674ea963afc" providerId="ADAL" clId="{1C2628FB-1F07-4B48-8FB3-27553585B1CA}" dt="2026-03-03T01:31:03.325" v="5590" actId="478"/>
          <ac:picMkLst>
            <pc:docMk/>
            <pc:sldMk cId="738221925" sldId="481"/>
            <ac:picMk id="2" creationId="{D241AEFD-7069-CE56-2845-C2050C37C7C8}"/>
          </ac:picMkLst>
        </pc:picChg>
        <pc:picChg chg="add mod">
          <ac:chgData name="Kerrie Shanahan" userId="ae473d9f-76e9-476f-892f-2674ea963afc" providerId="ADAL" clId="{1C2628FB-1F07-4B48-8FB3-27553585B1CA}" dt="2026-03-03T04:58:14.063" v="5606" actId="962"/>
          <ac:picMkLst>
            <pc:docMk/>
            <pc:sldMk cId="738221925" sldId="481"/>
            <ac:picMk id="3" creationId="{157F0B34-114C-C4BC-1D54-1C77332A3611}"/>
          </ac:picMkLst>
        </pc:picChg>
        <pc:picChg chg="del mod topLvl">
          <ac:chgData name="Kerrie Shanahan" userId="ae473d9f-76e9-476f-892f-2674ea963afc" providerId="ADAL" clId="{1C2628FB-1F07-4B48-8FB3-27553585B1CA}" dt="2026-03-03T01:30:28.370" v="5582" actId="478"/>
          <ac:picMkLst>
            <pc:docMk/>
            <pc:sldMk cId="738221925" sldId="481"/>
            <ac:picMk id="4" creationId="{ACAF3796-AF5E-740E-8462-E0C5F95675BD}"/>
          </ac:picMkLst>
        </pc:picChg>
        <pc:picChg chg="mod ord topLvl">
          <ac:chgData name="Kerrie Shanahan" userId="ae473d9f-76e9-476f-892f-2674ea963afc" providerId="ADAL" clId="{1C2628FB-1F07-4B48-8FB3-27553585B1CA}" dt="2026-03-03T04:58:26.048" v="5609"/>
          <ac:picMkLst>
            <pc:docMk/>
            <pc:sldMk cId="738221925" sldId="481"/>
            <ac:picMk id="8" creationId="{9B808441-4682-6A0C-6A4A-5082B609F526}"/>
          </ac:picMkLst>
        </pc:picChg>
      </pc:sldChg>
      <pc:sldChg chg="addSp delSp modSp mod">
        <pc:chgData name="Kerrie Shanahan" userId="ae473d9f-76e9-476f-892f-2674ea963afc" providerId="ADAL" clId="{1C2628FB-1F07-4B48-8FB3-27553585B1CA}" dt="2026-03-03T04:58:41.188" v="5613"/>
        <pc:sldMkLst>
          <pc:docMk/>
          <pc:sldMk cId="96420633" sldId="482"/>
        </pc:sldMkLst>
        <pc:grpChg chg="del">
          <ac:chgData name="Kerrie Shanahan" userId="ae473d9f-76e9-476f-892f-2674ea963afc" providerId="ADAL" clId="{1C2628FB-1F07-4B48-8FB3-27553585B1CA}" dt="2026-03-02T21:50:00.301" v="5478" actId="165"/>
          <ac:grpSpMkLst>
            <pc:docMk/>
            <pc:sldMk cId="96420633" sldId="482"/>
            <ac:grpSpMk id="2" creationId="{4FD6AF6D-5E81-D049-86D5-EC7BCE737BA2}"/>
          </ac:grpSpMkLst>
        </pc:grpChg>
        <pc:picChg chg="add del mod">
          <ac:chgData name="Kerrie Shanahan" userId="ae473d9f-76e9-476f-892f-2674ea963afc" providerId="ADAL" clId="{1C2628FB-1F07-4B48-8FB3-27553585B1CA}" dt="2026-03-03T01:30:59.869" v="5588" actId="478"/>
          <ac:picMkLst>
            <pc:docMk/>
            <pc:sldMk cId="96420633" sldId="482"/>
            <ac:picMk id="2" creationId="{8A32E484-426B-B5D3-C5C0-4354E9A3F645}"/>
          </ac:picMkLst>
        </pc:picChg>
        <pc:picChg chg="del mod topLvl">
          <ac:chgData name="Kerrie Shanahan" userId="ae473d9f-76e9-476f-892f-2674ea963afc" providerId="ADAL" clId="{1C2628FB-1F07-4B48-8FB3-27553585B1CA}" dt="2026-03-03T01:30:33.021" v="5584" actId="478"/>
          <ac:picMkLst>
            <pc:docMk/>
            <pc:sldMk cId="96420633" sldId="482"/>
            <ac:picMk id="3" creationId="{62C8C957-1EC3-9571-C88B-A92866E6C170}"/>
          </ac:picMkLst>
        </pc:picChg>
        <pc:picChg chg="mod topLvl">
          <ac:chgData name="Kerrie Shanahan" userId="ae473d9f-76e9-476f-892f-2674ea963afc" providerId="ADAL" clId="{1C2628FB-1F07-4B48-8FB3-27553585B1CA}" dt="2026-03-02T21:50:33.725" v="5529" actId="962"/>
          <ac:picMkLst>
            <pc:docMk/>
            <pc:sldMk cId="96420633" sldId="482"/>
            <ac:picMk id="4" creationId="{3033853C-B52D-F993-6ACE-5F07EA007989}"/>
          </ac:picMkLst>
        </pc:picChg>
        <pc:picChg chg="add mod ord">
          <ac:chgData name="Kerrie Shanahan" userId="ae473d9f-76e9-476f-892f-2674ea963afc" providerId="ADAL" clId="{1C2628FB-1F07-4B48-8FB3-27553585B1CA}" dt="2026-03-03T04:58:38.839" v="5612"/>
          <ac:picMkLst>
            <pc:docMk/>
            <pc:sldMk cId="96420633" sldId="482"/>
            <ac:picMk id="5" creationId="{E373AF60-86EA-B627-DA36-1AD706C21D29}"/>
          </ac:picMkLst>
        </pc:picChg>
        <pc:picChg chg="mod ord topLvl">
          <ac:chgData name="Kerrie Shanahan" userId="ae473d9f-76e9-476f-892f-2674ea963afc" providerId="ADAL" clId="{1C2628FB-1F07-4B48-8FB3-27553585B1CA}" dt="2026-03-03T04:58:41.188" v="5613"/>
          <ac:picMkLst>
            <pc:docMk/>
            <pc:sldMk cId="96420633" sldId="482"/>
            <ac:picMk id="6" creationId="{8336B218-4C00-2879-85E6-F44CDA82CDDE}"/>
          </ac:picMkLst>
        </pc:picChg>
      </pc:sldChg>
      <pc:sldChg chg="modSp mod">
        <pc:chgData name="Kerrie Shanahan" userId="ae473d9f-76e9-476f-892f-2674ea963afc" providerId="ADAL" clId="{1C2628FB-1F07-4B48-8FB3-27553585B1CA}" dt="2026-03-02T21:49:53.427" v="5477" actId="962"/>
        <pc:sldMkLst>
          <pc:docMk/>
          <pc:sldMk cId="1414528553" sldId="483"/>
        </pc:sldMkLst>
        <pc:picChg chg="mod">
          <ac:chgData name="Kerrie Shanahan" userId="ae473d9f-76e9-476f-892f-2674ea963afc" providerId="ADAL" clId="{1C2628FB-1F07-4B48-8FB3-27553585B1CA}" dt="2026-03-02T21:49:53.427" v="5477" actId="962"/>
          <ac:picMkLst>
            <pc:docMk/>
            <pc:sldMk cId="1414528553" sldId="483"/>
            <ac:picMk id="7" creationId="{DEEB15F1-F8C6-3FAB-5DF4-2DF0198F0FEC}"/>
          </ac:picMkLst>
        </pc:picChg>
      </pc:sldChg>
      <pc:sldChg chg="delSp modSp mod">
        <pc:chgData name="Kerrie Shanahan" userId="ae473d9f-76e9-476f-892f-2674ea963afc" providerId="ADAL" clId="{1C2628FB-1F07-4B48-8FB3-27553585B1CA}" dt="2026-03-02T22:01:07.673" v="5579"/>
        <pc:sldMkLst>
          <pc:docMk/>
          <pc:sldMk cId="2264753853" sldId="484"/>
        </pc:sldMkLst>
        <pc:grpChg chg="del">
          <ac:chgData name="Kerrie Shanahan" userId="ae473d9f-76e9-476f-892f-2674ea963afc" providerId="ADAL" clId="{1C2628FB-1F07-4B48-8FB3-27553585B1CA}" dt="2026-03-02T21:51:16.867" v="5556" actId="165"/>
          <ac:grpSpMkLst>
            <pc:docMk/>
            <pc:sldMk cId="2264753853" sldId="484"/>
            <ac:grpSpMk id="7" creationId="{D5B8C9A9-877D-DC01-71C6-D85EE091FBE7}"/>
          </ac:grpSpMkLst>
        </pc:grpChg>
        <pc:picChg chg="mod ord topLvl">
          <ac:chgData name="Kerrie Shanahan" userId="ae473d9f-76e9-476f-892f-2674ea963afc" providerId="ADAL" clId="{1C2628FB-1F07-4B48-8FB3-27553585B1CA}" dt="2026-03-02T22:01:07.673" v="5579"/>
          <ac:picMkLst>
            <pc:docMk/>
            <pc:sldMk cId="2264753853" sldId="484"/>
            <ac:picMk id="8" creationId="{5AFEDBCD-7A57-479E-9BD1-5E17E41413F7}"/>
          </ac:picMkLst>
        </pc:picChg>
        <pc:picChg chg="mod topLvl">
          <ac:chgData name="Kerrie Shanahan" userId="ae473d9f-76e9-476f-892f-2674ea963afc" providerId="ADAL" clId="{1C2628FB-1F07-4B48-8FB3-27553585B1CA}" dt="2026-03-02T21:51:20.532" v="5564" actId="962"/>
          <ac:picMkLst>
            <pc:docMk/>
            <pc:sldMk cId="2264753853" sldId="484"/>
            <ac:picMk id="11" creationId="{EAD20C00-425D-4EEA-849F-8450EC2BCABF}"/>
          </ac:picMkLst>
        </pc:picChg>
      </pc:sldChg>
      <pc:sldChg chg="delSp modSp mod">
        <pc:chgData name="Kerrie Shanahan" userId="ae473d9f-76e9-476f-892f-2674ea963afc" providerId="ADAL" clId="{1C2628FB-1F07-4B48-8FB3-27553585B1CA}" dt="2026-03-02T22:01:18.351" v="5580"/>
        <pc:sldMkLst>
          <pc:docMk/>
          <pc:sldMk cId="2916849557" sldId="485"/>
        </pc:sldMkLst>
        <pc:grpChg chg="del mod topLvl">
          <ac:chgData name="Kerrie Shanahan" userId="ae473d9f-76e9-476f-892f-2674ea963afc" providerId="ADAL" clId="{1C2628FB-1F07-4B48-8FB3-27553585B1CA}" dt="2026-03-02T21:50:48.264" v="5531" actId="165"/>
          <ac:grpSpMkLst>
            <pc:docMk/>
            <pc:sldMk cId="2916849557" sldId="485"/>
            <ac:grpSpMk id="2" creationId="{1B5C09DE-D254-A3D0-9514-51372BE09793}"/>
          </ac:grpSpMkLst>
        </pc:grpChg>
        <pc:grpChg chg="del">
          <ac:chgData name="Kerrie Shanahan" userId="ae473d9f-76e9-476f-892f-2674ea963afc" providerId="ADAL" clId="{1C2628FB-1F07-4B48-8FB3-27553585B1CA}" dt="2026-03-02T21:50:41.522" v="5530" actId="165"/>
          <ac:grpSpMkLst>
            <pc:docMk/>
            <pc:sldMk cId="2916849557" sldId="485"/>
            <ac:grpSpMk id="7" creationId="{E198ED22-E254-88F5-9EA4-B5BD81522FDA}"/>
          </ac:grpSpMkLst>
        </pc:grpChg>
        <pc:picChg chg="mod ord topLvl">
          <ac:chgData name="Kerrie Shanahan" userId="ae473d9f-76e9-476f-892f-2674ea963afc" providerId="ADAL" clId="{1C2628FB-1F07-4B48-8FB3-27553585B1CA}" dt="2026-03-02T22:01:18.351" v="5580"/>
          <ac:picMkLst>
            <pc:docMk/>
            <pc:sldMk cId="2916849557" sldId="485"/>
            <ac:picMk id="3" creationId="{35D33328-A014-EF24-CE80-80C8AAB8FBDF}"/>
          </ac:picMkLst>
        </pc:picChg>
        <pc:picChg chg="mod topLvl">
          <ac:chgData name="Kerrie Shanahan" userId="ae473d9f-76e9-476f-892f-2674ea963afc" providerId="ADAL" clId="{1C2628FB-1F07-4B48-8FB3-27553585B1CA}" dt="2026-03-02T21:50:58.100" v="5539" actId="962"/>
          <ac:picMkLst>
            <pc:docMk/>
            <pc:sldMk cId="2916849557" sldId="485"/>
            <ac:picMk id="4" creationId="{4309F7CF-E21C-5D98-678C-6F48FA1BD9A7}"/>
          </ac:picMkLst>
        </pc:picChg>
        <pc:picChg chg="mod topLvl">
          <ac:chgData name="Kerrie Shanahan" userId="ae473d9f-76e9-476f-892f-2674ea963afc" providerId="ADAL" clId="{1C2628FB-1F07-4B48-8FB3-27553585B1CA}" dt="2026-03-02T21:51:07.035" v="5547" actId="962"/>
          <ac:picMkLst>
            <pc:docMk/>
            <pc:sldMk cId="2916849557" sldId="485"/>
            <ac:picMk id="5" creationId="{F2B82152-14FB-D3F4-1AA4-66FC337DE201}"/>
          </ac:picMkLst>
        </pc:picChg>
      </pc:sldChg>
      <pc:sldChg chg="modNotesTx">
        <pc:chgData name="Kerrie Shanahan" userId="ae473d9f-76e9-476f-892f-2674ea963afc" providerId="ADAL" clId="{1C2628FB-1F07-4B48-8FB3-27553585B1CA}" dt="2026-03-03T04:51:42.694" v="5602" actId="20577"/>
        <pc:sldMkLst>
          <pc:docMk/>
          <pc:sldMk cId="1157311959" sldId="491"/>
        </pc:sldMkLst>
      </pc:sldChg>
      <pc:sldChg chg="modSp mod">
        <pc:chgData name="Kerrie Shanahan" userId="ae473d9f-76e9-476f-892f-2674ea963afc" providerId="ADAL" clId="{1C2628FB-1F07-4B48-8FB3-27553585B1CA}" dt="2026-03-02T21:52:51.091" v="5575" actId="962"/>
        <pc:sldMkLst>
          <pc:docMk/>
          <pc:sldMk cId="258130066" sldId="492"/>
        </pc:sldMkLst>
        <pc:picChg chg="mod ord">
          <ac:chgData name="Kerrie Shanahan" userId="ae473d9f-76e9-476f-892f-2674ea963afc" providerId="ADAL" clId="{1C2628FB-1F07-4B48-8FB3-27553585B1CA}" dt="2026-03-02T21:52:51.091" v="5575" actId="962"/>
          <ac:picMkLst>
            <pc:docMk/>
            <pc:sldMk cId="258130066" sldId="492"/>
            <ac:picMk id="2" creationId="{F515BDE6-EF68-8A99-A17B-29F7459908A3}"/>
          </ac:picMkLst>
        </pc:picChg>
        <pc:picChg chg="mod">
          <ac:chgData name="Kerrie Shanahan" userId="ae473d9f-76e9-476f-892f-2674ea963afc" providerId="ADAL" clId="{1C2628FB-1F07-4B48-8FB3-27553585B1CA}" dt="2026-03-02T21:39:37.025" v="4972" actId="962"/>
          <ac:picMkLst>
            <pc:docMk/>
            <pc:sldMk cId="258130066" sldId="492"/>
            <ac:picMk id="8" creationId="{65E2C6F7-E9BF-ABB5-589E-586B6D6ED9C2}"/>
          </ac:picMkLst>
        </pc:picChg>
        <pc:picChg chg="mod">
          <ac:chgData name="Kerrie Shanahan" userId="ae473d9f-76e9-476f-892f-2674ea963afc" providerId="ADAL" clId="{1C2628FB-1F07-4B48-8FB3-27553585B1CA}" dt="2026-03-02T21:39:41.480" v="4973" actId="962"/>
          <ac:picMkLst>
            <pc:docMk/>
            <pc:sldMk cId="258130066" sldId="492"/>
            <ac:picMk id="9" creationId="{BFB31529-6FB4-2432-EE44-E5F1C69132E2}"/>
          </ac:picMkLst>
        </pc:picChg>
      </pc:sldChg>
      <pc:sldChg chg="modSp mod">
        <pc:chgData name="Kerrie Shanahan" userId="ae473d9f-76e9-476f-892f-2674ea963afc" providerId="ADAL" clId="{1C2628FB-1F07-4B48-8FB3-27553585B1CA}" dt="2026-03-02T21:51:53.563" v="5574" actId="962"/>
        <pc:sldMkLst>
          <pc:docMk/>
          <pc:sldMk cId="2389358011" sldId="493"/>
        </pc:sldMkLst>
        <pc:picChg chg="mod">
          <ac:chgData name="Kerrie Shanahan" userId="ae473d9f-76e9-476f-892f-2674ea963afc" providerId="ADAL" clId="{1C2628FB-1F07-4B48-8FB3-27553585B1CA}" dt="2026-03-02T21:51:53.563" v="5574"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3T04:48:50.997" v="5598" actId="20577"/>
        <pc:sldMkLst>
          <pc:docMk/>
          <pc:sldMk cId="1759574190" sldId="498"/>
        </pc:sldMkLst>
      </pc:sldChg>
      <pc:sldChg chg="modSp mod modNotesTx">
        <pc:chgData name="Kerrie Shanahan" userId="ae473d9f-76e9-476f-892f-2674ea963afc" providerId="ADAL" clId="{1C2628FB-1F07-4B48-8FB3-27553585B1CA}" dt="2026-03-02T21:40:23.644" v="5024" actId="962"/>
        <pc:sldMkLst>
          <pc:docMk/>
          <pc:sldMk cId="4124420387" sldId="500"/>
        </pc:sldMkLst>
        <pc:grpChg chg="mod">
          <ac:chgData name="Kerrie Shanahan" userId="ae473d9f-76e9-476f-892f-2674ea963afc" providerId="ADAL" clId="{1C2628FB-1F07-4B48-8FB3-27553585B1CA}" dt="2026-03-02T21:40:23.644" v="5024" actId="962"/>
          <ac:grpSpMkLst>
            <pc:docMk/>
            <pc:sldMk cId="4124420387" sldId="500"/>
            <ac:grpSpMk id="3" creationId="{3048FDD6-9C64-2A3E-8948-9588DDE43E6F}"/>
          </ac:grpSpMkLst>
        </pc:grpChg>
      </pc:sldChg>
      <pc:sldChg chg="modSp mod modNotesTx">
        <pc:chgData name="Kerrie Shanahan" userId="ae473d9f-76e9-476f-892f-2674ea963afc" providerId="ADAL" clId="{1C2628FB-1F07-4B48-8FB3-27553585B1CA}" dt="2026-03-02T21:38:23.576" v="4968"/>
        <pc:sldMkLst>
          <pc:docMk/>
          <pc:sldMk cId="409148390" sldId="520"/>
        </pc:sldMkLst>
        <pc:spChg chg="ord">
          <ac:chgData name="Kerrie Shanahan" userId="ae473d9f-76e9-476f-892f-2674ea963afc" providerId="ADAL" clId="{1C2628FB-1F07-4B48-8FB3-27553585B1CA}" dt="2026-03-02T21:38:23.576" v="4968"/>
          <ac:spMkLst>
            <pc:docMk/>
            <pc:sldMk cId="409148390" sldId="520"/>
            <ac:spMk id="7" creationId="{9890F197-D46C-9CA8-EE12-3BF470C0CDC9}"/>
          </ac:spMkLst>
        </pc:spChg>
      </pc:sldChg>
      <pc:sldChg chg="delSp modSp mod">
        <pc:chgData name="Kerrie Shanahan" userId="ae473d9f-76e9-476f-892f-2674ea963afc" providerId="ADAL" clId="{1C2628FB-1F07-4B48-8FB3-27553585B1CA}" dt="2026-03-02T22:01:03.552" v="5578"/>
        <pc:sldMkLst>
          <pc:docMk/>
          <pc:sldMk cId="1942781684" sldId="552"/>
        </pc:sldMkLst>
        <pc:grpChg chg="del">
          <ac:chgData name="Kerrie Shanahan" userId="ae473d9f-76e9-476f-892f-2674ea963afc" providerId="ADAL" clId="{1C2628FB-1F07-4B48-8FB3-27553585B1CA}" dt="2026-03-02T21:40:44.667" v="5033" actId="165"/>
          <ac:grpSpMkLst>
            <pc:docMk/>
            <pc:sldMk cId="1942781684" sldId="552"/>
            <ac:grpSpMk id="8" creationId="{6E981FE1-1E68-C467-B2C2-09647756D237}"/>
          </ac:grpSpMkLst>
        </pc:grpChg>
        <pc:picChg chg="mod ord topLvl">
          <ac:chgData name="Kerrie Shanahan" userId="ae473d9f-76e9-476f-892f-2674ea963afc" providerId="ADAL" clId="{1C2628FB-1F07-4B48-8FB3-27553585B1CA}" dt="2026-03-02T22:01:01.630" v="5577"/>
          <ac:picMkLst>
            <pc:docMk/>
            <pc:sldMk cId="1942781684" sldId="552"/>
            <ac:picMk id="10" creationId="{F00CF382-E3A5-7993-4E5F-282BFCB02A48}"/>
          </ac:picMkLst>
        </pc:picChg>
        <pc:picChg chg="mod topLvl">
          <ac:chgData name="Kerrie Shanahan" userId="ae473d9f-76e9-476f-892f-2674ea963afc" providerId="ADAL" clId="{1C2628FB-1F07-4B48-8FB3-27553585B1CA}" dt="2026-03-02T21:40:54.642" v="5041" actId="962"/>
          <ac:picMkLst>
            <pc:docMk/>
            <pc:sldMk cId="1942781684" sldId="552"/>
            <ac:picMk id="11" creationId="{62AB7491-DB9B-BC6D-0BB6-68AA863DA7D8}"/>
          </ac:picMkLst>
        </pc:picChg>
        <pc:picChg chg="mod ord topLvl">
          <ac:chgData name="Kerrie Shanahan" userId="ae473d9f-76e9-476f-892f-2674ea963afc" providerId="ADAL" clId="{1C2628FB-1F07-4B48-8FB3-27553585B1CA}" dt="2026-03-02T22:01:03.552" v="5578"/>
          <ac:picMkLst>
            <pc:docMk/>
            <pc:sldMk cId="1942781684" sldId="552"/>
            <ac:picMk id="12" creationId="{066BDEB6-71CE-E0C5-48D2-4E81AD83C349}"/>
          </ac:picMkLst>
        </pc:picChg>
        <pc:picChg chg="mod topLvl">
          <ac:chgData name="Kerrie Shanahan" userId="ae473d9f-76e9-476f-892f-2674ea963afc" providerId="ADAL" clId="{1C2628FB-1F07-4B48-8FB3-27553585B1CA}" dt="2026-03-02T21:40:44.667" v="5033" actId="165"/>
          <ac:picMkLst>
            <pc:docMk/>
            <pc:sldMk cId="1942781684" sldId="552"/>
            <ac:picMk id="13" creationId="{77667599-4833-8404-4039-35C52FF59515}"/>
          </ac:picMkLst>
        </pc:picChg>
      </pc:sldChg>
      <pc:sldChg chg="modSp mod">
        <pc:chgData name="Kerrie Shanahan" userId="ae473d9f-76e9-476f-892f-2674ea963afc" providerId="ADAL" clId="{1C2628FB-1F07-4B48-8FB3-27553585B1CA}" dt="2026-03-02T21:41:37.724" v="5061" actId="962"/>
        <pc:sldMkLst>
          <pc:docMk/>
          <pc:sldMk cId="3305298057" sldId="562"/>
        </pc:sldMkLst>
        <pc:picChg chg="mod">
          <ac:chgData name="Kerrie Shanahan" userId="ae473d9f-76e9-476f-892f-2674ea963afc" providerId="ADAL" clId="{1C2628FB-1F07-4B48-8FB3-27553585B1CA}" dt="2026-03-02T21:41:28.534" v="5057" actId="962"/>
          <ac:picMkLst>
            <pc:docMk/>
            <pc:sldMk cId="3305298057" sldId="562"/>
            <ac:picMk id="6" creationId="{C37CB1FA-D5BE-79C9-5914-F89A36CC5E2D}"/>
          </ac:picMkLst>
        </pc:picChg>
        <pc:picChg chg="mod">
          <ac:chgData name="Kerrie Shanahan" userId="ae473d9f-76e9-476f-892f-2674ea963afc" providerId="ADAL" clId="{1C2628FB-1F07-4B48-8FB3-27553585B1CA}" dt="2026-03-02T21:41:37.724" v="5061" actId="962"/>
          <ac:picMkLst>
            <pc:docMk/>
            <pc:sldMk cId="3305298057" sldId="562"/>
            <ac:picMk id="7" creationId="{F1F6F99C-463A-B488-D1F0-7E330AB8A4AF}"/>
          </ac:picMkLst>
        </pc:picChg>
        <pc:picChg chg="mod">
          <ac:chgData name="Kerrie Shanahan" userId="ae473d9f-76e9-476f-892f-2674ea963afc" providerId="ADAL" clId="{1C2628FB-1F07-4B48-8FB3-27553585B1CA}" dt="2026-03-02T21:41:33.166" v="5059" actId="962"/>
          <ac:picMkLst>
            <pc:docMk/>
            <pc:sldMk cId="3305298057" sldId="562"/>
            <ac:picMk id="11" creationId="{529832FA-A0D9-4427-F9A0-9B974AED7547}"/>
          </ac:picMkLst>
        </pc:picChg>
      </pc:sldChg>
      <pc:sldChg chg="modSp mod">
        <pc:chgData name="Kerrie Shanahan" userId="ae473d9f-76e9-476f-892f-2674ea963afc" providerId="ADAL" clId="{1C2628FB-1F07-4B48-8FB3-27553585B1CA}" dt="2026-03-02T21:39:06.522" v="4971" actId="962"/>
        <pc:sldMkLst>
          <pc:docMk/>
          <pc:sldMk cId="3331252622" sldId="601"/>
        </pc:sldMkLst>
        <pc:grpChg chg="mod">
          <ac:chgData name="Kerrie Shanahan" userId="ae473d9f-76e9-476f-892f-2674ea963afc" providerId="ADAL" clId="{1C2628FB-1F07-4B48-8FB3-27553585B1CA}" dt="2026-03-02T21:39:06.522" v="4971" actId="962"/>
          <ac:grpSpMkLst>
            <pc:docMk/>
            <pc:sldMk cId="3331252622" sldId="601"/>
            <ac:grpSpMk id="2" creationId="{FF607060-EB36-AA0F-BABB-D2BAC527648D}"/>
          </ac:grpSpMkLst>
        </pc:grpChg>
        <pc:picChg chg="mod ord">
          <ac:chgData name="Kerrie Shanahan" userId="ae473d9f-76e9-476f-892f-2674ea963afc" providerId="ADAL" clId="{1C2628FB-1F07-4B48-8FB3-27553585B1CA}" dt="2026-03-02T21:38:52.184" v="4970" actId="962"/>
          <ac:picMkLst>
            <pc:docMk/>
            <pc:sldMk cId="3331252622" sldId="601"/>
            <ac:picMk id="4" creationId="{CB7049B7-8B77-B17E-5B25-6E94A3A867DB}"/>
          </ac:picMkLst>
        </pc:picChg>
      </pc:sldChg>
      <pc:sldChg chg="modSp">
        <pc:chgData name="Kerrie Shanahan" userId="ae473d9f-76e9-476f-892f-2674ea963afc" providerId="ADAL" clId="{1C2628FB-1F07-4B48-8FB3-27553585B1CA}" dt="2026-03-02T21:33:19.276" v="4967" actId="20577"/>
        <pc:sldMkLst>
          <pc:docMk/>
          <pc:sldMk cId="2248571035" sldId="603"/>
        </pc:sldMkLst>
        <pc:spChg chg="mod">
          <ac:chgData name="Kerrie Shanahan" userId="ae473d9f-76e9-476f-892f-2674ea963afc" providerId="ADAL" clId="{1C2628FB-1F07-4B48-8FB3-27553585B1CA}" dt="2026-03-02T21:33:19.276" v="4967" actId="20577"/>
          <ac:spMkLst>
            <pc:docMk/>
            <pc:sldMk cId="2248571035" sldId="603"/>
            <ac:spMk id="3" creationId="{E4CD50BC-2592-D8CC-309C-58351B2F551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12) takes approximately 15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a:latin typeface="+mn-lt"/>
              </a:rPr>
              <a:t>ear</a:t>
            </a:r>
            <a:r>
              <a:rPr lang="en-AU" sz="1200" dirty="0">
                <a:latin typeface="+mn-lt"/>
              </a:rPr>
              <a:t> saying </a:t>
            </a:r>
            <a:r>
              <a:rPr lang="en-AU" sz="1200" i="0" dirty="0">
                <a:latin typeface="+mn-lt"/>
              </a:rPr>
              <a:t>/</a:t>
            </a:r>
            <a:r>
              <a:rPr lang="en-AU" sz="1200" i="0" dirty="0">
                <a:latin typeface="Aptos" panose="020B0004020202020204" pitchFamily="34" charset="0"/>
              </a:rPr>
              <a:t>ear</a:t>
            </a:r>
            <a:r>
              <a:rPr lang="en-AU" sz="1200" i="0" dirty="0">
                <a:latin typeface="+mn-lt"/>
              </a:rPr>
              <a:t>/, /er/ and /</a:t>
            </a:r>
            <a:r>
              <a:rPr lang="en-AU" sz="1200" i="0" dirty="0">
                <a:latin typeface="Calibri" panose="020F0502020204030204" pitchFamily="34" charset="0"/>
                <a:ea typeface="Calibri" panose="020F0502020204030204" pitchFamily="34" charset="0"/>
                <a:cs typeface="Calibri" panose="020F0502020204030204" pitchFamily="34" charset="0"/>
              </a:rPr>
              <a:t>air</a:t>
            </a:r>
            <a:r>
              <a:rPr lang="en-AU" sz="1200" i="0" dirty="0">
                <a:latin typeface="+mn-lt"/>
                <a:ea typeface="Calibri" panose="020F0502020204030204" pitchFamily="34" charset="0"/>
                <a:cs typeface="Calibri" panose="020F0502020204030204" pitchFamily="34" charset="0"/>
              </a:rPr>
              <a:t>/</a:t>
            </a:r>
            <a:r>
              <a:rPr lang="en-AU" sz="1200" i="0" dirty="0">
                <a:latin typeface="+mn-lt"/>
              </a:rPr>
              <a:t> </a:t>
            </a:r>
            <a:r>
              <a:rPr lang="en-AU" sz="1200" dirty="0">
                <a:latin typeface="+mn-lt"/>
              </a:rPr>
              <a:t>(slides 13 to 41)</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sugar </a:t>
            </a:r>
            <a:r>
              <a:rPr lang="en-AU" sz="1200" b="0" dirty="0">
                <a:latin typeface="+mn-lt"/>
              </a:rPr>
              <a:t>and</a:t>
            </a:r>
            <a:r>
              <a:rPr lang="en-AU" sz="1200" b="1" dirty="0">
                <a:latin typeface="+mn-lt"/>
              </a:rPr>
              <a:t> sure</a:t>
            </a:r>
            <a:r>
              <a:rPr lang="en-AU" sz="1200" b="0" dirty="0">
                <a:latin typeface="+mn-lt"/>
              </a:rPr>
              <a:t> (slides 33 and 34)</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40).</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41). For example, you could use the Phonics pair-game templates found on the Literacy Hub (www.literacyhub.edu.au/search/phonics-pair-game-templates) and add words containing letter–sound correspondences students have already learnt.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Note: This lesson contains words that some students may not be familiar with. Providing a short, student-friendly definition for these words can be done after the instruction on the relevant slide/s. Example definitions have been provided for some words.  </a:t>
            </a:r>
            <a:r>
              <a:rPr lang="en-AU"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latin typeface="+mn-lt"/>
            </a:endParaRP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3566107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While I</a:t>
            </a:r>
            <a:r>
              <a:rPr lang="en-US" sz="1200" b="1" dirty="0">
                <a:solidFill>
                  <a:schemeClr val="tx1"/>
                </a:solidFill>
                <a:latin typeface="+mn-lt"/>
                <a:ea typeface="Verdana" panose="020B0604030504040204" pitchFamily="34" charset="0"/>
              </a:rPr>
              <a:t> </a:t>
            </a:r>
            <a:r>
              <a:rPr lang="en-US" b="1" dirty="0">
                <a:solidFill>
                  <a:schemeClr val="tx1"/>
                </a:solidFill>
                <a:latin typeface="+mn-lt"/>
              </a:rPr>
              <a:t>preheat my dinner I like to sit and listen to the pure sound of waves hitting the shore.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Sometimes it inspires me to run down the stairs and paddle in the sea water. </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45704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introduces </a:t>
            </a:r>
            <a:r>
              <a:rPr lang="en-AU" sz="1200" b="1" kern="1200" dirty="0">
                <a:effectLst/>
                <a:latin typeface="+mn-lt"/>
                <a:ea typeface="Times New Roman" panose="02020603050405020304" pitchFamily="18" charset="0"/>
              </a:rPr>
              <a:t>ear </a:t>
            </a:r>
            <a:r>
              <a:rPr lang="en-AU" sz="1200" b="0" kern="1200" dirty="0">
                <a:effectLst/>
                <a:latin typeface="+mn-lt"/>
                <a:ea typeface="Times New Roman" panose="02020603050405020304" pitchFamily="18" charset="0"/>
              </a:rPr>
              <a:t>sayi</a:t>
            </a:r>
            <a:r>
              <a:rPr lang="en-AU" sz="1200" kern="1200" dirty="0">
                <a:effectLst/>
                <a:latin typeface="+mn-lt"/>
                <a:ea typeface="Times New Roman" panose="02020603050405020304" pitchFamily="18" charset="0"/>
              </a:rPr>
              <a:t>ng the sounds </a:t>
            </a:r>
            <a:r>
              <a:rPr lang="en-US" sz="1200" b="0" dirty="0">
                <a:latin typeface="+mn-lt"/>
              </a:rPr>
              <a:t>/ear</a:t>
            </a:r>
            <a:r>
              <a:rPr lang="en-US" sz="1200" b="0" dirty="0">
                <a:latin typeface="+mn-lt"/>
                <a:cs typeface="Arial" panose="020B0604020202020204" pitchFamily="34" charset="0"/>
              </a:rPr>
              <a:t>/ as in</a:t>
            </a:r>
            <a:r>
              <a:rPr lang="en-US" sz="1200" b="1" dirty="0">
                <a:latin typeface="+mn-lt"/>
                <a:cs typeface="Arial" panose="020B0604020202020204" pitchFamily="34" charset="0"/>
              </a:rPr>
              <a:t> hear</a:t>
            </a:r>
            <a:r>
              <a:rPr lang="en-AU" sz="1200" b="0" dirty="0">
                <a:latin typeface="+mn-lt"/>
                <a:cs typeface="Arial" panose="020B0604020202020204" pitchFamily="34" charset="0"/>
              </a:rPr>
              <a:t>, /er/ as in </a:t>
            </a:r>
            <a:r>
              <a:rPr lang="en-AU" sz="1200" b="1" dirty="0">
                <a:latin typeface="+mn-lt"/>
                <a:cs typeface="Arial" panose="020B0604020202020204" pitchFamily="34" charset="0"/>
              </a:rPr>
              <a:t>early </a:t>
            </a:r>
            <a:r>
              <a:rPr lang="en-AU" sz="1200" b="0" dirty="0">
                <a:latin typeface="+mn-lt"/>
                <a:cs typeface="Arial" panose="020B0604020202020204" pitchFamily="34" charset="0"/>
              </a:rPr>
              <a:t>and /air/ as in </a:t>
            </a:r>
            <a:r>
              <a:rPr lang="en-AU" sz="1200" b="1" dirty="0">
                <a:latin typeface="+mn-lt"/>
                <a:cs typeface="Arial" panose="020B0604020202020204" pitchFamily="34" charset="0"/>
              </a:rPr>
              <a:t>bear</a:t>
            </a:r>
            <a:r>
              <a:rPr lang="en-AU" sz="1200" b="0" dirty="0">
                <a:latin typeface="+mn-lt"/>
                <a:cs typeface="Arial" panose="020B0604020202020204" pitchFamily="34" charset="0"/>
              </a:rPr>
              <a:t>. </a:t>
            </a:r>
            <a:endParaRPr lang="en-AU" sz="1200" b="1" dirty="0">
              <a:latin typeface="+mn-lt"/>
              <a:cs typeface="Arial" panose="020B0604020202020204" pitchFamily="34" charset="0"/>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a:solidFill>
                  <a:srgbClr val="000000"/>
                </a:solidFill>
                <a:latin typeface="+mn-lt"/>
              </a:rPr>
              <a:t>generalisation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In this lesson, spelling is taught before reading, as this will be most supportive for introducing students to the spelling generalisation. Students will also be supported to practise reading words with the letters and sounds introduced by the spelling generalisation.</a:t>
            </a:r>
            <a:endParaRPr lang="en-AU" sz="1200" b="0" i="0" kern="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i="0" kern="1200" dirty="0">
              <a:effectLst/>
              <a:latin typeface="+mn-lt"/>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u="none" dirty="0">
                <a:latin typeface="+mn-lt"/>
              </a:rPr>
              <a:t>Note about instruction for the </a:t>
            </a:r>
            <a:r>
              <a:rPr lang="en-AU" b="1" u="none" dirty="0">
                <a:latin typeface="+mn-lt"/>
              </a:rPr>
              <a:t>ear</a:t>
            </a:r>
            <a:r>
              <a:rPr lang="en-AU" b="0" u="none" dirty="0">
                <a:latin typeface="+mn-lt"/>
              </a:rPr>
              <a:t> spelling generalisation: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Say the individual letters </a:t>
            </a:r>
            <a:r>
              <a:rPr lang="en-US" b="1" i="0" dirty="0">
                <a:latin typeface="+mn-lt"/>
              </a:rPr>
              <a:t>e-a-r</a:t>
            </a:r>
            <a:r>
              <a:rPr lang="en-US" b="0" i="0" dirty="0">
                <a:latin typeface="+mn-lt"/>
              </a:rPr>
              <a:t> when referring to the letter</a:t>
            </a:r>
            <a:r>
              <a:rPr lang="en-US" b="0" i="0" dirty="0">
                <a:latin typeface="Aptos Narrow" panose="020B0004020202020204" pitchFamily="34" charset="0"/>
              </a:rPr>
              <a:t>–</a:t>
            </a:r>
            <a:r>
              <a:rPr lang="en-US" b="0" i="0" dirty="0">
                <a:latin typeface="+mn-lt"/>
              </a:rPr>
              <a:t>sound correspondence throughout the lesson.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u="none" dirty="0">
                <a:latin typeface="+mn-lt"/>
              </a:rPr>
              <a:t>This lesson uses the ‘most common, least common’ framework for the </a:t>
            </a:r>
            <a:r>
              <a:rPr lang="en-AU" b="1" u="none" dirty="0">
                <a:latin typeface="+mn-lt"/>
              </a:rPr>
              <a:t>ear </a:t>
            </a:r>
            <a:r>
              <a:rPr lang="en-AU" b="0" u="none" dirty="0">
                <a:latin typeface="+mn-lt"/>
              </a:rPr>
              <a:t>spelling generalisation.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u="none" dirty="0">
                <a:latin typeface="+mn-lt"/>
              </a:rPr>
              <a:t>The lesson will further explain to students that </a:t>
            </a:r>
            <a:r>
              <a:rPr lang="en-AU" b="1" u="none" dirty="0">
                <a:latin typeface="+mn-lt"/>
              </a:rPr>
              <a:t>ear</a:t>
            </a:r>
            <a:r>
              <a:rPr lang="en-AU" b="0" u="none" dirty="0">
                <a:latin typeface="+mn-lt"/>
              </a:rPr>
              <a:t> at the beginning of a word says /er/, except for the word </a:t>
            </a:r>
            <a:r>
              <a:rPr lang="en-AU" b="1" u="none" dirty="0">
                <a:latin typeface="+mn-lt"/>
              </a:rPr>
              <a:t>ear</a:t>
            </a:r>
            <a:r>
              <a:rPr lang="en-AU" b="0" u="none"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200" dirty="0">
                <a:effectLst/>
                <a:latin typeface="+mn-lt"/>
                <a:ea typeface="Times New Roman" panose="02020603050405020304" pitchFamily="18" charset="0"/>
              </a:rPr>
              <a:t>Some</a:t>
            </a:r>
            <a:r>
              <a:rPr lang="en-AU" sz="1200" kern="1200" dirty="0">
                <a:effectLst/>
                <a:latin typeface="+mn-lt"/>
                <a:ea typeface="Times New Roman" panose="02020603050405020304" pitchFamily="18" charset="0"/>
              </a:rPr>
              <a:t> example words in this lesson have homophone pairs such as </a:t>
            </a:r>
            <a:r>
              <a:rPr lang="en-AU" sz="1200" b="1" kern="1200" dirty="0">
                <a:effectLst/>
                <a:latin typeface="+mn-lt"/>
                <a:ea typeface="Times New Roman" panose="02020603050405020304" pitchFamily="18" charset="0"/>
              </a:rPr>
              <a:t>hear</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pear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wear</a:t>
            </a:r>
            <a:r>
              <a:rPr lang="en-AU" sz="1200" kern="1200" dirty="0">
                <a:effectLst/>
                <a:latin typeface="+mn-lt"/>
                <a:ea typeface="Times New Roman" panose="02020603050405020304" pitchFamily="18" charset="0"/>
              </a:rPr>
              <a:t>. Where appropriate you may like to compare the meaning of the </a:t>
            </a:r>
            <a:r>
              <a:rPr lang="en-AU" sz="1200" b="1" kern="1200" dirty="0">
                <a:effectLst/>
                <a:latin typeface="+mn-lt"/>
                <a:ea typeface="Times New Roman" panose="02020603050405020304" pitchFamily="18" charset="0"/>
              </a:rPr>
              <a:t>ear </a:t>
            </a:r>
            <a:r>
              <a:rPr lang="en-AU" sz="1200" b="0" kern="1200" dirty="0">
                <a:effectLst/>
                <a:latin typeface="+mn-lt"/>
                <a:ea typeface="Times New Roman" panose="02020603050405020304" pitchFamily="18" charset="0"/>
              </a:rPr>
              <a:t>word to its </a:t>
            </a:r>
            <a:r>
              <a:rPr lang="en-AU" sz="1200" kern="1200" dirty="0">
                <a:effectLst/>
                <a:latin typeface="+mn-lt"/>
                <a:ea typeface="Times New Roman" panose="02020603050405020304" pitchFamily="18" charset="0"/>
              </a:rPr>
              <a:t>homophone pair*. </a:t>
            </a:r>
            <a:endParaRPr lang="en-AU" sz="1200" b="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effectLst/>
              <a:latin typeface="+mn-lt"/>
              <a:ea typeface="Calibri" panose="020F0502020204030204" pitchFamily="34" charset="0"/>
              <a:cs typeface="Calibri" panose="020F0502020204030204" pitchFamily="34"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sugar </a:t>
            </a:r>
            <a:r>
              <a:rPr lang="en-AU" sz="120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sure</a:t>
            </a:r>
            <a:r>
              <a:rPr lang="en-AU" sz="1200" b="0" kern="1200" dirty="0">
                <a:effectLst/>
                <a:latin typeface="+mn-lt"/>
                <a:ea typeface="Times New Roman" panose="02020603050405020304" pitchFamily="18" charset="0"/>
              </a:rPr>
              <a:t>.</a:t>
            </a:r>
            <a:endParaRPr lang="en-AU" sz="1200" kern="1200" dirty="0">
              <a:effectLst/>
              <a:latin typeface="+mn-lt"/>
              <a:ea typeface="Times New Roman" panose="02020603050405020304" pitchFamily="18" charset="0"/>
            </a:endParaRPr>
          </a:p>
          <a:p>
            <a:br>
              <a:rPr lang="en-AU" sz="1200" kern="1200" dirty="0">
                <a:effectLst/>
                <a:latin typeface="+mn-lt"/>
                <a:ea typeface="Times New Roman" panose="02020603050405020304" pitchFamily="18" charset="0"/>
              </a:rPr>
            </a:br>
            <a:r>
              <a:rPr lang="en-AU" sz="1200" kern="1200" dirty="0">
                <a:effectLst/>
                <a:latin typeface="+mn-lt"/>
                <a:ea typeface="Times New Roman" panose="02020603050405020304" pitchFamily="18" charset="0"/>
              </a:rPr>
              <a:t>*</a:t>
            </a:r>
            <a:r>
              <a:rPr lang="en-AU" sz="1200" kern="1200" dirty="0">
                <a:solidFill>
                  <a:schemeClr val="tx1"/>
                </a:solidFill>
                <a:effectLst/>
                <a:latin typeface="+mn-lt"/>
                <a:ea typeface="+mn-ea"/>
                <a:cs typeface="+mn-cs"/>
              </a:rPr>
              <a:t>This can be done after completing the reading or spelling instruction on the slide, by: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explaining the meaning of the new word</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comparing this to the meaning and spelling of the homophone pair.</a:t>
            </a: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s-u-g-ar </a:t>
            </a:r>
            <a:r>
              <a:rPr lang="en-US" b="0" dirty="0">
                <a:latin typeface="+mn-lt"/>
              </a:rPr>
              <a:t>spells </a:t>
            </a:r>
            <a:r>
              <a:rPr lang="en-US" b="1" dirty="0">
                <a:latin typeface="+mn-lt"/>
              </a:rPr>
              <a:t>sugar</a:t>
            </a:r>
            <a:r>
              <a:rPr lang="en-US" b="0" dirty="0">
                <a:latin typeface="+mn-lt"/>
              </a:rPr>
              <a:t>.</a:t>
            </a:r>
          </a:p>
          <a:p>
            <a:r>
              <a:rPr lang="en-US" dirty="0"/>
              <a:t> </a:t>
            </a: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 they will be learning the </a:t>
            </a:r>
            <a:r>
              <a:rPr lang="en-US" b="1" dirty="0">
                <a:latin typeface="+mn-lt"/>
              </a:rPr>
              <a:t>e-a-r</a:t>
            </a:r>
            <a:r>
              <a:rPr lang="en-US" dirty="0">
                <a:latin typeface="+mn-lt"/>
              </a:rPr>
              <a:t> sp</a:t>
            </a:r>
            <a:r>
              <a:rPr lang="en-US" i="0" dirty="0">
                <a:latin typeface="+mn-lt"/>
              </a:rPr>
              <a:t>elling </a:t>
            </a:r>
            <a:r>
              <a:rPr lang="en-US" b="0" i="0" dirty="0">
                <a:latin typeface="+mn-lt"/>
              </a:rPr>
              <a:t>for the sounds /ear/, /er/ and /air/.</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e-a-r </a:t>
            </a:r>
            <a:r>
              <a:rPr lang="en-US" b="0" i="1" dirty="0">
                <a:latin typeface="+mn-lt"/>
              </a:rPr>
              <a:t>spells the word </a:t>
            </a:r>
            <a:r>
              <a:rPr lang="en-US" b="1" i="1" dirty="0">
                <a:latin typeface="+mn-lt"/>
              </a:rPr>
              <a:t>ear</a:t>
            </a:r>
            <a:r>
              <a:rPr lang="en-US" b="0" i="1" dirty="0">
                <a:latin typeface="+mn-lt"/>
              </a:rPr>
              <a:t>,</a:t>
            </a:r>
            <a:r>
              <a:rPr lang="en-US" b="1" i="1" dirty="0">
                <a:latin typeface="+mn-lt"/>
              </a:rPr>
              <a:t> </a:t>
            </a:r>
            <a:r>
              <a:rPr lang="en-US" b="0" i="1" dirty="0">
                <a:latin typeface="+mn-lt"/>
              </a:rPr>
              <a:t>but it is also a vowel sound</a:t>
            </a:r>
            <a:r>
              <a:rPr lang="en-AU" sz="1200" b="0" i="1" kern="1200" dirty="0">
                <a:effectLst/>
                <a:latin typeface="+mn-lt"/>
                <a:ea typeface="Calibri" panose="020F0502020204030204" pitchFamily="34" charset="0"/>
                <a:cs typeface="Arial" panose="020B0604020202020204" pitchFamily="34" charset="0"/>
              </a:rPr>
              <a:t> made up of the letters </a:t>
            </a:r>
            <a:r>
              <a:rPr lang="en-AU" sz="1200" b="1" i="1" kern="1200" dirty="0">
                <a:effectLst/>
                <a:latin typeface="+mn-lt"/>
                <a:ea typeface="Calibri" panose="020F0502020204030204" pitchFamily="34" charset="0"/>
                <a:cs typeface="Arial" panose="020B0604020202020204" pitchFamily="34" charset="0"/>
              </a:rPr>
              <a:t>e, a</a:t>
            </a:r>
            <a:r>
              <a:rPr lang="en-AU" sz="1200" b="0" i="1" kern="1200" dirty="0">
                <a:effectLst/>
                <a:latin typeface="+mn-lt"/>
                <a:ea typeface="Calibri" panose="020F0502020204030204" pitchFamily="34" charset="0"/>
                <a:cs typeface="Arial" panose="020B0604020202020204" pitchFamily="34" charset="0"/>
              </a:rPr>
              <a:t> and </a:t>
            </a:r>
            <a:r>
              <a:rPr lang="en-AU" sz="1200" b="1" i="1" kern="1200" dirty="0">
                <a:effectLst/>
                <a:latin typeface="+mn-lt"/>
                <a:ea typeface="Calibri" panose="020F0502020204030204" pitchFamily="34" charset="0"/>
                <a:cs typeface="Arial" panose="020B0604020202020204" pitchFamily="34" charset="0"/>
              </a:rPr>
              <a:t>r</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e-a-r</a:t>
            </a:r>
            <a:r>
              <a:rPr lang="en-US" b="0" i="1" dirty="0">
                <a:latin typeface="+mn-lt"/>
              </a:rPr>
              <a:t> says </a:t>
            </a:r>
            <a:r>
              <a:rPr lang="en-AU" sz="1200" b="0" i="1" kern="1200" dirty="0">
                <a:effectLst/>
                <a:latin typeface="+mn-lt"/>
              </a:rPr>
              <a:t>/ear/, /er/ and /air/.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We have learnt other spellings for these sounds, but today we will focus on words with </a:t>
            </a:r>
            <a:r>
              <a:rPr lang="en-US" sz="1200" b="1" i="1" dirty="0">
                <a:latin typeface="+mn-lt"/>
                <a:ea typeface="Calibri" panose="020F0502020204030204" pitchFamily="34" charset="0"/>
                <a:cs typeface="Calibri" panose="020F0502020204030204" pitchFamily="34" charset="0"/>
              </a:rPr>
              <a:t>e-a-r</a:t>
            </a:r>
            <a:r>
              <a:rPr lang="en-US" sz="1200" b="0" i="1" dirty="0">
                <a:latin typeface="+mn-lt"/>
                <a:ea typeface="Calibri" panose="020F0502020204030204" pitchFamily="34" charset="0"/>
                <a:cs typeface="Calibri" panose="020F0502020204030204" pitchFamily="34" charset="0"/>
              </a:rPr>
              <a:t> in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There is no one rule for when to use </a:t>
            </a:r>
            <a:r>
              <a:rPr lang="en-US" sz="1200" b="1" i="1" dirty="0">
                <a:latin typeface="+mn-lt"/>
                <a:ea typeface="Calibri" panose="020F0502020204030204" pitchFamily="34" charset="0"/>
                <a:cs typeface="Calibri" panose="020F0502020204030204" pitchFamily="34" charset="0"/>
              </a:rPr>
              <a:t>e-a-r </a:t>
            </a:r>
            <a:r>
              <a:rPr lang="en-US" sz="1200" b="0" i="1" dirty="0">
                <a:latin typeface="+mn-lt"/>
                <a:ea typeface="Calibri" panose="020F0502020204030204" pitchFamily="34" charset="0"/>
                <a:cs typeface="Calibri" panose="020F0502020204030204" pitchFamily="34" charset="0"/>
              </a:rPr>
              <a:t>to spell these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Today we will practise reading and spelling words with </a:t>
            </a:r>
            <a:r>
              <a:rPr lang="en-US" sz="1200" b="1" i="1" dirty="0">
                <a:latin typeface="+mn-lt"/>
                <a:ea typeface="Calibri" panose="020F0502020204030204" pitchFamily="34" charset="0"/>
                <a:cs typeface="Calibri" panose="020F0502020204030204" pitchFamily="34" charset="0"/>
              </a:rPr>
              <a:t>e-a-r</a:t>
            </a:r>
            <a:r>
              <a:rPr lang="en-US" sz="1200" b="0" i="1" dirty="0">
                <a:latin typeface="+mn-lt"/>
                <a:ea typeface="Calibri" panose="020F0502020204030204" pitchFamily="34" charset="0"/>
                <a:cs typeface="Calibri" panose="020F0502020204030204" pitchFamily="34" charset="0"/>
              </a:rPr>
              <a:t> to help us to get to know which words use this spelling. </a:t>
            </a:r>
            <a:endParaRPr lang="en-US" b="1"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0" dirty="0">
                <a:latin typeface="+mn-lt"/>
              </a:rPr>
              <a:t>mnemonic phrase,</a:t>
            </a:r>
            <a:r>
              <a:rPr lang="en-AU" b="1" dirty="0">
                <a:latin typeface="+mn-lt"/>
              </a:rPr>
              <a:t> H</a:t>
            </a:r>
            <a:r>
              <a:rPr lang="en-AU" b="1" u="sng" dirty="0">
                <a:latin typeface="+mn-lt"/>
              </a:rPr>
              <a:t>ear</a:t>
            </a:r>
            <a:r>
              <a:rPr lang="en-AU" b="1" dirty="0">
                <a:latin typeface="+mn-lt"/>
              </a:rPr>
              <a:t> the </a:t>
            </a:r>
            <a:r>
              <a:rPr lang="en-AU" b="1" u="sng" dirty="0">
                <a:latin typeface="+mn-lt"/>
              </a:rPr>
              <a:t>ear</a:t>
            </a:r>
            <a:r>
              <a:rPr lang="en-AU" b="1" dirty="0">
                <a:latin typeface="+mn-lt"/>
              </a:rPr>
              <a:t>ly b</a:t>
            </a:r>
            <a:r>
              <a:rPr lang="en-AU" b="1" u="sng" dirty="0">
                <a:latin typeface="+mn-lt"/>
              </a:rPr>
              <a:t>ear</a:t>
            </a:r>
            <a:r>
              <a:rPr lang="en-AU" b="0" dirty="0">
                <a:latin typeface="+mn-lt"/>
              </a:rPr>
              <a:t>, for the </a:t>
            </a:r>
            <a:r>
              <a:rPr lang="en-AU" b="1" dirty="0">
                <a:latin typeface="+mn-lt"/>
              </a:rPr>
              <a:t>ear</a:t>
            </a:r>
            <a:r>
              <a:rPr lang="en-AU" b="0" dirty="0">
                <a:latin typeface="+mn-lt"/>
              </a:rPr>
              <a:t> 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H</a:t>
            </a:r>
            <a:r>
              <a:rPr lang="en-AU" b="1" i="1" u="sng" dirty="0">
                <a:latin typeface="+mn-lt"/>
              </a:rPr>
              <a:t>ear</a:t>
            </a:r>
            <a:r>
              <a:rPr lang="en-AU" b="1" i="1" dirty="0">
                <a:latin typeface="+mn-lt"/>
              </a:rPr>
              <a:t> the </a:t>
            </a:r>
            <a:r>
              <a:rPr lang="en-AU" b="1" i="1" u="sng" dirty="0">
                <a:latin typeface="+mn-lt"/>
              </a:rPr>
              <a:t>ear</a:t>
            </a:r>
            <a:r>
              <a:rPr lang="en-AU" b="1" i="1" dirty="0">
                <a:latin typeface="+mn-lt"/>
              </a:rPr>
              <a:t>ly b</a:t>
            </a:r>
            <a:r>
              <a:rPr lang="en-AU" b="1" i="1" u="sng" dirty="0">
                <a:latin typeface="+mn-lt"/>
              </a:rPr>
              <a:t>ear</a:t>
            </a:r>
            <a:r>
              <a:rPr lang="en-AU" b="1" i="1" u="none" dirty="0">
                <a:latin typeface="+mn-lt"/>
              </a:rPr>
              <a:t> </a:t>
            </a:r>
            <a:r>
              <a:rPr lang="en-AU" i="1" dirty="0">
                <a:latin typeface="+mn-lt"/>
              </a:rPr>
              <a:t>can help us remember the sounds </a:t>
            </a:r>
            <a:r>
              <a:rPr lang="en-AU" b="1" i="1" dirty="0">
                <a:latin typeface="+mn-lt"/>
              </a:rPr>
              <a:t>ear</a:t>
            </a:r>
            <a:r>
              <a:rPr lang="en-AU" b="0" i="1" dirty="0">
                <a:latin typeface="+mn-lt"/>
              </a:rPr>
              <a:t>*</a:t>
            </a:r>
            <a:r>
              <a:rPr lang="en-AU" i="1" dirty="0">
                <a:latin typeface="+mn-lt"/>
              </a:rPr>
              <a:t> says.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vowel sounds </a:t>
            </a:r>
            <a:r>
              <a:rPr lang="en-AU" sz="1200" b="0" i="1" kern="1200" dirty="0">
                <a:effectLst/>
                <a:latin typeface="+mn-lt"/>
              </a:rPr>
              <a:t>/ear/, /er/ and /air/ </a:t>
            </a:r>
            <a:r>
              <a:rPr lang="en-AU" i="1" dirty="0">
                <a:latin typeface="+mn-lt"/>
              </a:rPr>
              <a:t>as I say the phrase: </a:t>
            </a:r>
            <a:r>
              <a:rPr lang="en-AU" b="1" i="1" dirty="0">
                <a:latin typeface="+mn-lt"/>
              </a:rPr>
              <a:t>H</a:t>
            </a:r>
            <a:r>
              <a:rPr lang="en-AU" b="1" i="1" u="sng" dirty="0">
                <a:latin typeface="+mn-lt"/>
              </a:rPr>
              <a:t>ear</a:t>
            </a:r>
            <a:r>
              <a:rPr lang="en-AU" b="1" i="1" dirty="0">
                <a:latin typeface="+mn-lt"/>
              </a:rPr>
              <a:t> the </a:t>
            </a:r>
            <a:r>
              <a:rPr lang="en-AU" b="1" i="1" u="sng" dirty="0">
                <a:latin typeface="+mn-lt"/>
              </a:rPr>
              <a:t>ear</a:t>
            </a:r>
            <a:r>
              <a:rPr lang="en-AU" b="1" i="1" dirty="0">
                <a:latin typeface="+mn-lt"/>
              </a:rPr>
              <a:t>ly b</a:t>
            </a:r>
            <a:r>
              <a:rPr lang="en-AU" b="1" i="1" u="sng" dirty="0">
                <a:latin typeface="+mn-lt"/>
              </a:rPr>
              <a:t>ear</a:t>
            </a:r>
            <a:r>
              <a:rPr lang="en-AU" b="0" i="1" u="none"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i="0" dirty="0"/>
              <a:t>Introduce the new spelling. Say:</a:t>
            </a:r>
            <a:endParaRPr lang="en-AU"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ear</a:t>
            </a:r>
            <a:r>
              <a:rPr lang="en-US" b="0" i="1" dirty="0">
                <a:latin typeface="+mn-lt"/>
              </a:rPr>
              <a:t> says </a:t>
            </a:r>
            <a:r>
              <a:rPr lang="en-AU" sz="1200" b="0" i="1" kern="1200" dirty="0">
                <a:effectLst/>
                <a:latin typeface="+mn-lt"/>
              </a:rPr>
              <a:t>/ear/, /er/ and /air/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Arial" panose="020B0604020202020204" pitchFamily="34" charset="0"/>
              </a:rPr>
              <a:t>ear </a:t>
            </a:r>
            <a:r>
              <a:rPr lang="en-US" sz="1200" b="0" i="1" dirty="0">
                <a:latin typeface="+mn-lt"/>
                <a:ea typeface="Calibri" panose="020F0502020204030204" pitchFamily="34" charset="0"/>
                <a:cs typeface="Arial" panose="020B0604020202020204" pitchFamily="34" charset="0"/>
              </a:rPr>
              <a:t>says </a:t>
            </a:r>
            <a:r>
              <a:rPr lang="en-US" sz="1200" b="0" i="1" dirty="0">
                <a:latin typeface="+mn-lt"/>
              </a:rPr>
              <a:t>/</a:t>
            </a:r>
            <a:r>
              <a:rPr lang="en-AU" sz="1200" b="0" i="1" kern="1200" dirty="0">
                <a:effectLst/>
                <a:latin typeface="+mn-lt"/>
              </a:rPr>
              <a:t>ear</a:t>
            </a:r>
            <a:r>
              <a:rPr lang="en-US" sz="1200" b="0" i="1" dirty="0">
                <a:latin typeface="+mn-lt"/>
                <a:ea typeface="Calibri" panose="020F0502020204030204" pitchFamily="34" charset="0"/>
                <a:cs typeface="Calibri" panose="020F0502020204030204" pitchFamily="34" charset="0"/>
              </a:rPr>
              <a:t>/</a:t>
            </a:r>
            <a:r>
              <a:rPr lang="en-AU" sz="1200" i="1" kern="1200" dirty="0">
                <a:effectLst/>
                <a:latin typeface="+mn-lt"/>
                <a:ea typeface="Calibri" panose="020F0502020204030204" pitchFamily="34" charset="0"/>
                <a:cs typeface="Calibri" panose="020F0502020204030204" pitchFamily="34" charset="0"/>
              </a:rPr>
              <a:t> as in </a:t>
            </a:r>
            <a:r>
              <a:rPr lang="en-AU" sz="1200" b="1" i="1" kern="1200" dirty="0">
                <a:effectLst/>
                <a:latin typeface="+mn-lt"/>
                <a:ea typeface="Calibri" panose="020F0502020204030204" pitchFamily="34" charset="0"/>
                <a:cs typeface="Calibri" panose="020F0502020204030204" pitchFamily="34" charset="0"/>
              </a:rPr>
              <a:t>hear </a:t>
            </a:r>
            <a:r>
              <a:rPr lang="en-US" sz="1200" b="0" i="1" dirty="0">
                <a:latin typeface="+mn-lt"/>
                <a:ea typeface="Calibri" panose="020F0502020204030204" pitchFamily="34" charset="0"/>
                <a:cs typeface="Arial" panose="020B0604020202020204" pitchFamily="34" charset="0"/>
              </a:rPr>
              <a:t>is the most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that's why it is first in our spelling generalisation phrase, </a:t>
            </a:r>
            <a:r>
              <a:rPr lang="en-AU" b="1" i="1" dirty="0">
                <a:latin typeface="+mn-lt"/>
              </a:rPr>
              <a:t>H</a:t>
            </a:r>
            <a:r>
              <a:rPr lang="en-AU" b="1" i="1" u="sng" dirty="0">
                <a:latin typeface="+mn-lt"/>
              </a:rPr>
              <a:t>ear</a:t>
            </a:r>
            <a:r>
              <a:rPr lang="en-AU" b="1" i="1" dirty="0">
                <a:latin typeface="+mn-lt"/>
              </a:rPr>
              <a:t> the </a:t>
            </a:r>
            <a:r>
              <a:rPr lang="en-AU" b="1" i="1" u="sng" dirty="0">
                <a:latin typeface="+mn-lt"/>
              </a:rPr>
              <a:t>ear</a:t>
            </a:r>
            <a:r>
              <a:rPr lang="en-AU" b="1" i="1" dirty="0">
                <a:latin typeface="+mn-lt"/>
              </a:rPr>
              <a:t>ly b</a:t>
            </a:r>
            <a:r>
              <a:rPr lang="en-AU" b="1" i="1" u="sng" dirty="0">
                <a:latin typeface="+mn-lt"/>
              </a:rPr>
              <a:t>ear</a:t>
            </a:r>
            <a:r>
              <a:rPr lang="en-AU" b="1" i="1" u="none" dirty="0">
                <a:latin typeface="+mn-lt"/>
              </a:rPr>
              <a:t> </a:t>
            </a:r>
            <a:endParaRPr lang="en-AU" sz="1200" b="1" i="1"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Arial" panose="020B0604020202020204" pitchFamily="34" charset="0"/>
              </a:rPr>
              <a:t>ear </a:t>
            </a:r>
            <a:r>
              <a:rPr lang="en-US" sz="1200" b="0" i="1" dirty="0">
                <a:latin typeface="+mn-lt"/>
                <a:ea typeface="Calibri" panose="020F0502020204030204" pitchFamily="34" charset="0"/>
                <a:cs typeface="Arial" panose="020B0604020202020204" pitchFamily="34" charset="0"/>
              </a:rPr>
              <a:t>says </a:t>
            </a:r>
            <a:r>
              <a:rPr lang="en-AU" sz="1200" i="1" kern="1200" dirty="0">
                <a:effectLst/>
                <a:latin typeface="+mn-lt"/>
                <a:ea typeface="Times New Roman" panose="02020603050405020304" pitchFamily="18" charset="0"/>
              </a:rPr>
              <a:t>/er</a:t>
            </a:r>
            <a:r>
              <a:rPr lang="en-AU" sz="1200" i="1" kern="1200" dirty="0">
                <a:effectLst/>
                <a:latin typeface="+mn-lt"/>
                <a:ea typeface="Calibri" panose="020F0502020204030204" pitchFamily="34" charset="0"/>
                <a:cs typeface="Calibri" panose="020F0502020204030204" pitchFamily="34" charset="0"/>
              </a:rPr>
              <a:t>/ as in </a:t>
            </a:r>
            <a:r>
              <a:rPr lang="en-AU" sz="1200" b="1" i="1" kern="1200" dirty="0">
                <a:effectLst/>
                <a:latin typeface="+mn-lt"/>
                <a:ea typeface="Calibri" panose="020F0502020204030204" pitchFamily="34" charset="0"/>
                <a:cs typeface="Calibri" panose="020F0502020204030204" pitchFamily="34" charset="0"/>
              </a:rPr>
              <a:t>early </a:t>
            </a:r>
            <a:r>
              <a:rPr lang="en-AU" sz="1200" b="0" i="1" kern="1200" dirty="0">
                <a:effectLst/>
                <a:latin typeface="+mn-lt"/>
                <a:ea typeface="Calibri" panose="020F0502020204030204" pitchFamily="34" charset="0"/>
                <a:cs typeface="Calibri" panose="020F0502020204030204" pitchFamily="34" charset="0"/>
              </a:rPr>
              <a:t>is</a:t>
            </a:r>
            <a:r>
              <a:rPr lang="en-AU" sz="1200" b="1" i="1" kern="1200" dirty="0">
                <a:effectLst/>
                <a:latin typeface="+mn-lt"/>
                <a:ea typeface="Calibri" panose="020F0502020204030204" pitchFamily="34" charset="0"/>
                <a:cs typeface="Calibri" panose="020F0502020204030204" pitchFamily="34" charset="0"/>
              </a:rPr>
              <a:t> </a:t>
            </a:r>
            <a:r>
              <a:rPr lang="en-US" sz="1200" b="0" i="1" dirty="0">
                <a:latin typeface="+mn-lt"/>
                <a:ea typeface="Calibri" panose="020F0502020204030204" pitchFamily="34" charset="0"/>
                <a:cs typeface="Arial" panose="020B0604020202020204" pitchFamily="34" charset="0"/>
              </a:rPr>
              <a:t>less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that's why it is second in our spelling generalisation phrase, </a:t>
            </a:r>
            <a:r>
              <a:rPr lang="en-AU" b="1" i="1" dirty="0">
                <a:latin typeface="+mn-lt"/>
              </a:rPr>
              <a:t>H</a:t>
            </a:r>
            <a:r>
              <a:rPr lang="en-AU" b="1" i="1" u="sng" dirty="0">
                <a:latin typeface="+mn-lt"/>
              </a:rPr>
              <a:t>ear</a:t>
            </a:r>
            <a:r>
              <a:rPr lang="en-AU" b="1" i="1" dirty="0">
                <a:latin typeface="+mn-lt"/>
              </a:rPr>
              <a:t> the </a:t>
            </a:r>
            <a:r>
              <a:rPr lang="en-AU" b="1" i="1" u="sng" dirty="0">
                <a:latin typeface="+mn-lt"/>
              </a:rPr>
              <a:t>ear</a:t>
            </a:r>
            <a:r>
              <a:rPr lang="en-AU" b="1" i="1" dirty="0">
                <a:latin typeface="+mn-lt"/>
              </a:rPr>
              <a:t>ly b</a:t>
            </a:r>
            <a:r>
              <a:rPr lang="en-AU" b="1" i="1" u="sng" dirty="0">
                <a:latin typeface="+mn-lt"/>
              </a:rPr>
              <a:t>ear</a:t>
            </a:r>
            <a:r>
              <a:rPr lang="en-AU" b="1" i="1" u="none" dirty="0">
                <a:latin typeface="+mn-lt"/>
              </a:rPr>
              <a:t> </a:t>
            </a:r>
            <a:endParaRPr lang="en-AU" sz="1200" b="0" i="1"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kern="1200" dirty="0">
                <a:effectLst/>
                <a:latin typeface="+mn-lt"/>
                <a:ea typeface="Calibri" panose="020F0502020204030204" pitchFamily="34" charset="0"/>
                <a:cs typeface="Calibri" panose="020F0502020204030204" pitchFamily="34" charset="0"/>
              </a:rPr>
              <a:t>ear</a:t>
            </a:r>
            <a:r>
              <a:rPr lang="en-AU" sz="1200" b="0" i="1" kern="1200" dirty="0">
                <a:effectLst/>
                <a:latin typeface="+mn-lt"/>
                <a:ea typeface="Calibri" panose="020F0502020204030204" pitchFamily="34" charset="0"/>
                <a:cs typeface="Calibri" panose="020F0502020204030204" pitchFamily="34" charset="0"/>
              </a:rPr>
              <a:t> says /air/ as in</a:t>
            </a:r>
            <a:r>
              <a:rPr lang="en-AU" sz="1200" b="1" i="1" kern="1200" dirty="0">
                <a:effectLst/>
                <a:latin typeface="+mn-lt"/>
                <a:ea typeface="Calibri" panose="020F0502020204030204" pitchFamily="34" charset="0"/>
                <a:cs typeface="Calibri" panose="020F0502020204030204" pitchFamily="34" charset="0"/>
              </a:rPr>
              <a:t> bear </a:t>
            </a:r>
            <a:r>
              <a:rPr lang="en-AU" sz="1200" b="0" i="1" kern="1200" dirty="0">
                <a:effectLst/>
                <a:latin typeface="+mn-lt"/>
                <a:ea typeface="Calibri" panose="020F0502020204030204" pitchFamily="34" charset="0"/>
                <a:cs typeface="Calibri" panose="020F0502020204030204" pitchFamily="34" charset="0"/>
              </a:rPr>
              <a:t>is the least common</a:t>
            </a:r>
            <a:endParaRPr lang="en-AU" sz="1200" b="1" i="1"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that's why it is last in our spelling generalisation phrase, </a:t>
            </a:r>
            <a:r>
              <a:rPr lang="en-AU" b="1" i="1" dirty="0">
                <a:latin typeface="+mn-lt"/>
              </a:rPr>
              <a:t>H</a:t>
            </a:r>
            <a:r>
              <a:rPr lang="en-AU" b="1" i="1" u="sng" dirty="0">
                <a:latin typeface="+mn-lt"/>
              </a:rPr>
              <a:t>ear</a:t>
            </a:r>
            <a:r>
              <a:rPr lang="en-AU" b="1" i="1" dirty="0">
                <a:latin typeface="+mn-lt"/>
              </a:rPr>
              <a:t> the </a:t>
            </a:r>
            <a:r>
              <a:rPr lang="en-AU" b="1" i="1" u="sng" dirty="0">
                <a:latin typeface="+mn-lt"/>
              </a:rPr>
              <a:t>ear</a:t>
            </a:r>
            <a:r>
              <a:rPr lang="en-AU" b="1" i="1" dirty="0">
                <a:latin typeface="+mn-lt"/>
              </a:rPr>
              <a:t>ly b</a:t>
            </a:r>
            <a:r>
              <a:rPr lang="en-AU" b="1" i="1" u="sng" dirty="0">
                <a:latin typeface="+mn-lt"/>
              </a:rPr>
              <a:t>ear</a:t>
            </a:r>
            <a:r>
              <a:rPr lang="en-AU" b="1" i="1" u="none" dirty="0">
                <a:latin typeface="+mn-lt"/>
              </a:rPr>
              <a:t> </a:t>
            </a:r>
            <a:endParaRPr lang="en-AU" sz="1200" b="0" i="1"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u="none"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*Throughout the lesson, say the individual letters </a:t>
            </a:r>
            <a:r>
              <a:rPr lang="en-US" b="1" i="0" dirty="0">
                <a:latin typeface="+mn-lt"/>
              </a:rPr>
              <a:t>e-a-r </a:t>
            </a:r>
            <a:r>
              <a:rPr lang="en-US" b="0" i="0" dirty="0">
                <a:latin typeface="+mn-lt"/>
              </a:rPr>
              <a:t>(not the word ‘ear’) when referring to the letter</a:t>
            </a:r>
            <a:r>
              <a:rPr lang="en-US" b="0" i="0" dirty="0">
                <a:latin typeface="Aptos Narrow" panose="020B0004020202020204" pitchFamily="34" charset="0"/>
              </a:rPr>
              <a:t>–</a:t>
            </a:r>
            <a:r>
              <a:rPr lang="en-US" b="0" i="0" dirty="0">
                <a:latin typeface="+mn-lt"/>
              </a:rPr>
              <a:t>sound correspondence.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N</a:t>
            </a:r>
            <a:r>
              <a:rPr lang="en-AU" b="0" dirty="0">
                <a:latin typeface="+mn-lt"/>
              </a:rPr>
              <a:t>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1140483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sounds. Say:</a:t>
            </a:r>
            <a:endParaRPr lang="en-US" dirty="0">
              <a:latin typeface="+mn-lt"/>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ear </a:t>
            </a:r>
            <a:r>
              <a:rPr lang="en-US" b="0" i="1" dirty="0">
                <a:latin typeface="+mn-lt"/>
              </a:rPr>
              <a:t>says </a:t>
            </a:r>
            <a:r>
              <a:rPr lang="en-AU" sz="1200" b="0" i="1" kern="1200" dirty="0">
                <a:effectLst/>
                <a:latin typeface="+mn-lt"/>
              </a:rPr>
              <a:t>/ear/, /er/ and /air/</a:t>
            </a:r>
            <a:r>
              <a:rPr lang="en-US" sz="1200" b="0" i="1"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cs typeface="Arial" panose="020B0604020202020204" pitchFamily="34" charset="0"/>
              </a:rPr>
              <a:t>Write </a:t>
            </a:r>
            <a:r>
              <a:rPr lang="en-US" b="1" dirty="0">
                <a:latin typeface="+mn-lt"/>
                <a:cs typeface="Arial" panose="020B0604020202020204" pitchFamily="34" charset="0"/>
              </a:rPr>
              <a:t>ear </a:t>
            </a:r>
            <a:r>
              <a:rPr lang="en-US" b="0" dirty="0">
                <a:latin typeface="+mn-lt"/>
                <a:cs typeface="Arial" panose="020B0604020202020204" pitchFamily="34" charset="0"/>
              </a:rPr>
              <a:t>three more times on the class whiteboard while repeating the sounds.</a:t>
            </a:r>
          </a:p>
          <a:p>
            <a:endParaRPr lang="en-US" b="0"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ear </a:t>
            </a:r>
            <a:r>
              <a:rPr lang="en-US" b="0" i="1" dirty="0">
                <a:latin typeface="+mn-lt"/>
              </a:rPr>
              <a:t>says </a:t>
            </a:r>
            <a:r>
              <a:rPr lang="en-AU" sz="1200" b="0" i="1" kern="1200" dirty="0">
                <a:effectLst/>
                <a:latin typeface="+mn-lt"/>
              </a:rPr>
              <a:t>/ear/, /er/ and /air/</a:t>
            </a:r>
            <a:r>
              <a:rPr lang="en-US" sz="1200" b="0" i="1" dirty="0">
                <a:latin typeface="+mn-lt"/>
                <a:ea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b="0" i="1" dirty="0">
              <a:latin typeface="+mn-lt"/>
              <a:cs typeface="Arial" panose="020B0604020202020204" pitchFamily="34" charset="0"/>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shear</a:t>
            </a:r>
            <a:r>
              <a:rPr lang="en-US" dirty="0">
                <a:latin typeface="+mn-lt"/>
              </a:rPr>
              <a:t>.</a:t>
            </a:r>
            <a:endParaRPr lang="en-US" dirty="0">
              <a:latin typeface="+mn-lt"/>
              <a:ea typeface="Calibri"/>
              <a:cs typeface="Calibri"/>
            </a:endParaRPr>
          </a:p>
          <a:p>
            <a:endParaRPr lang="en-US" b="1" dirty="0">
              <a:latin typeface="+mn-lt"/>
            </a:endParaRPr>
          </a:p>
          <a:p>
            <a:pPr marL="285750" indent="-285750">
              <a:buFont typeface="Arial"/>
              <a:buChar char="•"/>
            </a:pPr>
            <a:r>
              <a:rPr lang="en-US" dirty="0">
                <a:ea typeface="Calibri" panose="020F0502020204030204"/>
                <a:cs typeface="Calibri" panose="020F0502020204030204"/>
              </a:rPr>
              <a:t>Say the word aloud.</a:t>
            </a:r>
          </a:p>
          <a:p>
            <a:pPr marL="285750" indent="-285750">
              <a:buFont typeface="Arial"/>
              <a:buChar char="•"/>
            </a:pPr>
            <a:r>
              <a:rPr lang="en-US" dirty="0">
                <a:ea typeface="Calibri" panose="020F0502020204030204"/>
                <a:cs typeface="Calibri" panose="020F0502020204030204"/>
              </a:rPr>
              <a:t>Identify the target sound /ear/ in </a:t>
            </a:r>
            <a:r>
              <a:rPr lang="en-US" b="1" dirty="0">
                <a:ea typeface="Calibri" panose="020F0502020204030204"/>
                <a:cs typeface="Calibri" panose="020F0502020204030204"/>
              </a:rPr>
              <a:t>shear</a:t>
            </a:r>
            <a:r>
              <a:rPr lang="en-US" b="0" dirty="0">
                <a:ea typeface="Calibri" panose="020F0502020204030204"/>
                <a:cs typeface="Calibri" panose="020F0502020204030204"/>
              </a:rPr>
              <a:t>.</a:t>
            </a:r>
          </a:p>
          <a:p>
            <a:pPr marL="285750" indent="-285750">
              <a:buFont typeface="Arial"/>
              <a:buChar char="•"/>
            </a:pPr>
            <a:r>
              <a:rPr lang="en-US" dirty="0"/>
              <a:t>Explain to students that:</a:t>
            </a:r>
          </a:p>
          <a:p>
            <a:pPr marL="742950" lvl="1" indent="-285750">
              <a:buFont typeface="Arial"/>
              <a:buChar char="•"/>
            </a:pPr>
            <a:r>
              <a:rPr lang="en-US" dirty="0"/>
              <a:t>there is no one rule for when </a:t>
            </a:r>
            <a:r>
              <a:rPr lang="en-US" b="1" dirty="0"/>
              <a:t>ear</a:t>
            </a:r>
            <a:r>
              <a:rPr lang="en-US" dirty="0"/>
              <a:t> should be used instead of </a:t>
            </a:r>
            <a:r>
              <a:rPr lang="en-US" b="1" dirty="0"/>
              <a:t>ere</a:t>
            </a:r>
          </a:p>
          <a:p>
            <a:pPr marL="742950" lvl="1" indent="-285750">
              <a:buFont typeface="Arial"/>
              <a:buChar char="•"/>
            </a:pPr>
            <a:r>
              <a:rPr lang="en-US" b="1" dirty="0"/>
              <a:t>ear </a:t>
            </a:r>
            <a:r>
              <a:rPr lang="en-US" dirty="0"/>
              <a:t>is the most common spelling for /ear/ in everyday words. </a:t>
            </a:r>
            <a:endParaRPr lang="en-US" dirty="0">
              <a:ea typeface="Calibri" panose="020F0502020204030204"/>
              <a:cs typeface="Calibri" panose="020F0502020204030204"/>
            </a:endParaRPr>
          </a:p>
          <a:p>
            <a:endParaRPr lang="en-US" b="1" dirty="0"/>
          </a:p>
          <a:p>
            <a:pPr>
              <a:lnSpc>
                <a:spcPct val="116000"/>
              </a:lnSpc>
              <a:spcAft>
                <a:spcPts val="800"/>
              </a:spcAft>
            </a:pPr>
            <a:r>
              <a:rPr lang="en-US" dirty="0">
                <a:latin typeface="+mn-lt"/>
              </a:rPr>
              <a:t>Demonstrate:</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and identifying the long /</a:t>
            </a:r>
            <a:r>
              <a:rPr lang="en-US" dirty="0">
                <a:latin typeface="+mn-lt"/>
                <a:ea typeface="Calibri"/>
                <a:cs typeface="Calibri"/>
              </a:rPr>
              <a:t>ē</a:t>
            </a:r>
            <a:r>
              <a:rPr lang="en-US" dirty="0">
                <a:latin typeface="+mn-lt"/>
              </a:rPr>
              <a:t>/ vowel sound</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to </a:t>
            </a:r>
            <a:r>
              <a:rPr lang="en-US" dirty="0">
                <a:latin typeface="+mn-lt"/>
              </a:rPr>
              <a:t>follow the </a:t>
            </a:r>
            <a:r>
              <a:rPr lang="en-US" b="1" dirty="0">
                <a:latin typeface="+mn-lt"/>
              </a:rPr>
              <a:t>ear </a:t>
            </a:r>
            <a:r>
              <a:rPr lang="en-US" dirty="0">
                <a:latin typeface="+mn-lt"/>
              </a:rPr>
              <a:t>spelling generalisation: </a:t>
            </a:r>
            <a:endParaRPr lang="en-US"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1" dirty="0">
                <a:latin typeface="+mn-lt"/>
              </a:rPr>
              <a:t>most common sound for </a:t>
            </a:r>
            <a:r>
              <a:rPr lang="en-US" b="1" i="1" dirty="0">
                <a:latin typeface="+mn-lt"/>
              </a:rPr>
              <a:t>ear</a:t>
            </a:r>
            <a:r>
              <a:rPr lang="en-US" i="1" dirty="0">
                <a:latin typeface="+mn-lt"/>
              </a:rPr>
              <a:t>: /</a:t>
            </a:r>
            <a:r>
              <a:rPr lang="en-US" i="1" dirty="0">
                <a:latin typeface="+mn-lt"/>
                <a:ea typeface="Calibri"/>
                <a:cs typeface="Calibri"/>
              </a:rPr>
              <a:t>ear/</a:t>
            </a:r>
            <a:r>
              <a:rPr lang="en-US" i="1" dirty="0">
                <a:latin typeface="+mn-lt"/>
              </a:rPr>
              <a:t> as in </a:t>
            </a:r>
            <a:r>
              <a:rPr lang="en-US" b="1" i="1" dirty="0">
                <a:latin typeface="+mn-lt"/>
              </a:rPr>
              <a:t>hear </a:t>
            </a:r>
            <a:endParaRPr lang="en-US" b="1" i="1" dirty="0">
              <a:latin typeface="+mn-lt"/>
              <a:ea typeface="Calibri"/>
              <a:cs typeface="Calibri"/>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endParaRPr lang="en-US" dirty="0">
              <a:latin typeface="+mn-lt"/>
              <a:ea typeface="Calibri"/>
              <a:cs typeface="Calibri"/>
            </a:endParaRPr>
          </a:p>
          <a:p>
            <a:pPr>
              <a:defRPr/>
            </a:pPr>
            <a:endParaRPr lang="en-US" dirty="0">
              <a:latin typeface="Arial"/>
              <a:cs typeface="Arial"/>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297854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shear</a:t>
            </a:r>
            <a:r>
              <a:rPr lang="en-US" b="0" dirty="0">
                <a:latin typeface="+mn-lt"/>
              </a:rPr>
              <a:t>, </a:t>
            </a:r>
            <a:r>
              <a:rPr lang="en-US" b="1" dirty="0">
                <a:latin typeface="+mn-lt"/>
              </a:rPr>
              <a:t>earth</a:t>
            </a:r>
            <a:r>
              <a:rPr lang="en-US" b="0" dirty="0">
                <a:latin typeface="+mn-lt"/>
              </a:rPr>
              <a:t>.</a:t>
            </a:r>
            <a:endParaRPr lang="en-US" b="0" dirty="0">
              <a:latin typeface="+mn-lt"/>
              <a:ea typeface="Calibri"/>
              <a:cs typeface="Calibri"/>
            </a:endParaRPr>
          </a:p>
          <a:p>
            <a:endParaRPr lang="en-US" b="1" dirty="0">
              <a:latin typeface="+mn-lt"/>
            </a:endParaRPr>
          </a:p>
          <a:p>
            <a:pPr marL="285750" indent="-285750">
              <a:buFont typeface="Arial"/>
              <a:buChar char="•"/>
            </a:pPr>
            <a:r>
              <a:rPr lang="en-US" dirty="0">
                <a:ea typeface="Calibri" panose="020F0502020204030204"/>
                <a:cs typeface="Calibri" panose="020F0502020204030204"/>
              </a:rPr>
              <a:t>Say the new word aloud.</a:t>
            </a:r>
          </a:p>
          <a:p>
            <a:pPr marL="285750" indent="-285750">
              <a:buFont typeface="Arial"/>
              <a:buChar char="•"/>
            </a:pPr>
            <a:r>
              <a:rPr lang="en-US" dirty="0">
                <a:ea typeface="Calibri" panose="020F0502020204030204"/>
                <a:cs typeface="Calibri" panose="020F0502020204030204"/>
              </a:rPr>
              <a:t>Identify the target sound /er/ in </a:t>
            </a:r>
            <a:r>
              <a:rPr lang="en-US" b="1" dirty="0">
                <a:ea typeface="Calibri" panose="020F0502020204030204"/>
                <a:cs typeface="Calibri" panose="020F0502020204030204"/>
              </a:rPr>
              <a:t>earth</a:t>
            </a:r>
            <a:r>
              <a:rPr lang="en-US" b="0" dirty="0">
                <a:ea typeface="Calibri" panose="020F0502020204030204"/>
                <a:cs typeface="Calibri" panose="020F0502020204030204"/>
              </a:rPr>
              <a:t>.</a:t>
            </a:r>
          </a:p>
          <a:p>
            <a:pPr marL="285750" indent="-285750">
              <a:buFont typeface="Arial"/>
              <a:buChar char="•"/>
            </a:pPr>
            <a:r>
              <a:rPr lang="en-US" dirty="0"/>
              <a:t>Explain to students that </a:t>
            </a:r>
            <a:r>
              <a:rPr lang="en-AU" b="1" dirty="0"/>
              <a:t>ear</a:t>
            </a:r>
            <a:r>
              <a:rPr lang="en-AU" dirty="0"/>
              <a:t> saying /er/ is less common overall, but </a:t>
            </a:r>
            <a:r>
              <a:rPr lang="en-AU" b="1" dirty="0"/>
              <a:t>ear</a:t>
            </a:r>
            <a:r>
              <a:rPr lang="en-AU" dirty="0"/>
              <a:t> at the beginning of a word always says /er/ except in the word </a:t>
            </a:r>
            <a:r>
              <a:rPr lang="en-AU" b="1" dirty="0"/>
              <a:t>ear</a:t>
            </a:r>
            <a:r>
              <a:rPr lang="en-AU" b="0" dirty="0"/>
              <a:t>.</a:t>
            </a:r>
            <a:endParaRPr lang="en-AU" b="0" dirty="0">
              <a:ea typeface="Calibri"/>
              <a:cs typeface="Calibri"/>
            </a:endParaRPr>
          </a:p>
          <a:p>
            <a:endParaRPr lang="en-US" b="1" dirty="0">
              <a:latin typeface="+mn-lt"/>
              <a:ea typeface="Calibri"/>
              <a:cs typeface="Calibri"/>
            </a:endParaRPr>
          </a:p>
          <a:p>
            <a:pPr>
              <a:lnSpc>
                <a:spcPct val="116000"/>
              </a:lnSpc>
              <a:spcAft>
                <a:spcPts val="800"/>
              </a:spcAft>
            </a:pPr>
            <a:r>
              <a:rPr lang="en-AU" sz="1800" dirty="0">
                <a:effectLst/>
                <a:latin typeface="Arial"/>
                <a:ea typeface="Arial" panose="020B0604020202020204" pitchFamily="34" charset="0"/>
                <a:cs typeface="Arial"/>
              </a:rPr>
              <a:t> </a:t>
            </a:r>
            <a:r>
              <a:rPr lang="en-US" dirty="0">
                <a:latin typeface="+mn-lt"/>
              </a:rPr>
              <a:t>Demonstrate:</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and identifying the /er/ sound at the beginning of the word</a:t>
            </a:r>
            <a:endParaRPr lang="en-US"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to </a:t>
            </a:r>
            <a:r>
              <a:rPr lang="en-US" dirty="0">
                <a:latin typeface="+mn-lt"/>
              </a:rPr>
              <a:t>follow the </a:t>
            </a:r>
            <a:r>
              <a:rPr lang="en-US" b="1" dirty="0">
                <a:latin typeface="+mn-lt"/>
              </a:rPr>
              <a:t>ear </a:t>
            </a:r>
            <a:r>
              <a:rPr lang="en-US" dirty="0">
                <a:latin typeface="+mn-lt"/>
              </a:rPr>
              <a:t>spelling generalisation: </a:t>
            </a:r>
            <a:endParaRPr lang="en-US"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1" dirty="0">
                <a:latin typeface="+mn-lt"/>
              </a:rPr>
              <a:t>less common sound for </a:t>
            </a:r>
            <a:r>
              <a:rPr lang="en-US" b="1" i="1" dirty="0">
                <a:latin typeface="+mn-lt"/>
              </a:rPr>
              <a:t>ear</a:t>
            </a:r>
            <a:r>
              <a:rPr lang="en-US" i="1" dirty="0">
                <a:latin typeface="+mn-lt"/>
              </a:rPr>
              <a:t>: /</a:t>
            </a:r>
            <a:r>
              <a:rPr lang="en-US" i="1" dirty="0">
                <a:latin typeface="+mn-lt"/>
                <a:ea typeface="Calibri"/>
                <a:cs typeface="Calibri"/>
              </a:rPr>
              <a:t>er/ as in </a:t>
            </a:r>
            <a:r>
              <a:rPr lang="en-US" b="1" i="1" dirty="0">
                <a:latin typeface="+mn-lt"/>
                <a:ea typeface="Calibri"/>
                <a:cs typeface="Calibri"/>
              </a:rPr>
              <a:t>early</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endParaRPr lang="en-US"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4224484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sz="1200" dirty="0">
                <a:latin typeface="+mn-lt"/>
              </a:rPr>
              <a:t>The images represent the words to be written: </a:t>
            </a:r>
            <a:r>
              <a:rPr lang="en-US" sz="1200" b="1" dirty="0">
                <a:latin typeface="+mn-lt"/>
              </a:rPr>
              <a:t>shear</a:t>
            </a:r>
            <a:r>
              <a:rPr lang="en-US" sz="1200" b="0" dirty="0">
                <a:latin typeface="+mn-lt"/>
              </a:rPr>
              <a:t>,</a:t>
            </a:r>
            <a:r>
              <a:rPr lang="en-US" sz="1200" b="1" dirty="0">
                <a:latin typeface="+mn-lt"/>
              </a:rPr>
              <a:t> earth</a:t>
            </a:r>
            <a:r>
              <a:rPr lang="en-US" sz="1200" b="0" dirty="0">
                <a:latin typeface="+mn-lt"/>
              </a:rPr>
              <a:t>,</a:t>
            </a:r>
            <a:r>
              <a:rPr lang="en-US" sz="1200" b="1" dirty="0">
                <a:latin typeface="+mn-lt"/>
              </a:rPr>
              <a:t> pear</a:t>
            </a:r>
            <a:r>
              <a:rPr lang="en-US" sz="1200" dirty="0">
                <a:latin typeface="+mn-lt"/>
              </a:rPr>
              <a:t>.</a:t>
            </a:r>
            <a:endParaRPr lang="en-US" sz="1200" b="1" dirty="0">
              <a:latin typeface="+mn-lt"/>
            </a:endParaRPr>
          </a:p>
          <a:p>
            <a:endParaRPr lang="en-US" sz="1200" dirty="0">
              <a:latin typeface="+mn-lt"/>
            </a:endParaRPr>
          </a:p>
          <a:p>
            <a:pPr marL="285750" indent="-285750">
              <a:buFont typeface="Arial"/>
              <a:buChar char="•"/>
            </a:pPr>
            <a:r>
              <a:rPr lang="en-US" sz="1200" dirty="0">
                <a:ea typeface="Calibri" panose="020F0502020204030204"/>
                <a:cs typeface="Calibri" panose="020F0502020204030204"/>
              </a:rPr>
              <a:t>Say the new word aloud.</a:t>
            </a:r>
          </a:p>
          <a:p>
            <a:pPr marL="285750" indent="-285750">
              <a:buFont typeface="Arial"/>
              <a:buChar char="•"/>
            </a:pPr>
            <a:r>
              <a:rPr lang="en-US" sz="1200" dirty="0">
                <a:ea typeface="Calibri" panose="020F0502020204030204"/>
                <a:cs typeface="Calibri" panose="020F0502020204030204"/>
              </a:rPr>
              <a:t>Identify the target sound /air/ in </a:t>
            </a:r>
            <a:r>
              <a:rPr lang="en-US" sz="1200" b="1" dirty="0">
                <a:ea typeface="Calibri" panose="020F0502020204030204"/>
                <a:cs typeface="Calibri" panose="020F0502020204030204"/>
              </a:rPr>
              <a:t>pear</a:t>
            </a:r>
            <a:r>
              <a:rPr lang="en-US" sz="1200" b="0" dirty="0">
                <a:ea typeface="Calibri" panose="020F0502020204030204"/>
                <a:cs typeface="Calibri" panose="020F0502020204030204"/>
              </a:rPr>
              <a:t>.</a:t>
            </a:r>
          </a:p>
          <a:p>
            <a:pPr marL="285750" indent="-285750">
              <a:buFont typeface="Arial"/>
              <a:buChar char="•"/>
            </a:pPr>
            <a:r>
              <a:rPr lang="en-US" sz="1200" dirty="0">
                <a:effectLst/>
                <a:latin typeface="Arial"/>
                <a:ea typeface="Arial" panose="020B0604020202020204" pitchFamily="34" charset="0"/>
                <a:cs typeface="Arial"/>
              </a:rPr>
              <a:t>Explain to students that:</a:t>
            </a:r>
          </a:p>
          <a:p>
            <a:pPr marL="742950" lvl="1" indent="-285750">
              <a:buFont typeface="Arial"/>
              <a:buChar char="•"/>
            </a:pPr>
            <a:r>
              <a:rPr lang="en-US" sz="1200" dirty="0">
                <a:effectLst/>
                <a:latin typeface="Arial"/>
                <a:ea typeface="Arial" panose="020B0604020202020204" pitchFamily="34" charset="0"/>
                <a:cs typeface="Arial"/>
              </a:rPr>
              <a:t>there is no one rule for when </a:t>
            </a:r>
            <a:r>
              <a:rPr lang="en-US" sz="1200" b="1" dirty="0">
                <a:effectLst/>
                <a:latin typeface="Arial"/>
                <a:ea typeface="Arial" panose="020B0604020202020204" pitchFamily="34" charset="0"/>
                <a:cs typeface="Arial"/>
              </a:rPr>
              <a:t>ear</a:t>
            </a:r>
            <a:r>
              <a:rPr lang="en-US" sz="1200" dirty="0">
                <a:effectLst/>
                <a:latin typeface="Arial"/>
                <a:ea typeface="Arial" panose="020B0604020202020204" pitchFamily="34" charset="0"/>
                <a:cs typeface="Arial"/>
              </a:rPr>
              <a:t> should be used instead of </a:t>
            </a:r>
            <a:r>
              <a:rPr lang="en-US" sz="1200" b="1" dirty="0">
                <a:effectLst/>
                <a:latin typeface="Arial"/>
                <a:ea typeface="Arial" panose="020B0604020202020204" pitchFamily="34" charset="0"/>
                <a:cs typeface="Arial"/>
              </a:rPr>
              <a:t>air </a:t>
            </a:r>
            <a:r>
              <a:rPr lang="en-US" sz="1200" b="0" dirty="0">
                <a:effectLst/>
                <a:latin typeface="Arial"/>
                <a:ea typeface="Arial" panose="020B0604020202020204" pitchFamily="34" charset="0"/>
                <a:cs typeface="Arial"/>
              </a:rPr>
              <a:t>or</a:t>
            </a:r>
            <a:r>
              <a:rPr lang="en-US" sz="1200" b="1" dirty="0">
                <a:effectLst/>
                <a:latin typeface="Arial"/>
                <a:ea typeface="Arial" panose="020B0604020202020204" pitchFamily="34" charset="0"/>
                <a:cs typeface="Arial"/>
              </a:rPr>
              <a:t> are </a:t>
            </a:r>
            <a:r>
              <a:rPr lang="en-US" sz="1200" b="0" dirty="0">
                <a:effectLst/>
                <a:latin typeface="Arial"/>
                <a:ea typeface="Arial" panose="020B0604020202020204" pitchFamily="34" charset="0"/>
                <a:cs typeface="Arial"/>
              </a:rPr>
              <a:t>for /air/ </a:t>
            </a:r>
          </a:p>
          <a:p>
            <a:pPr marL="742950" lvl="1" indent="-285750">
              <a:buFont typeface="Arial"/>
              <a:buChar char="•"/>
            </a:pPr>
            <a:r>
              <a:rPr lang="en-US" sz="1200" b="1" dirty="0">
                <a:effectLst/>
                <a:latin typeface="Arial"/>
                <a:ea typeface="Arial" panose="020B0604020202020204" pitchFamily="34" charset="0"/>
                <a:cs typeface="Arial"/>
              </a:rPr>
              <a:t>ear </a:t>
            </a:r>
            <a:r>
              <a:rPr lang="en-US" sz="1200" b="0" dirty="0">
                <a:effectLst/>
                <a:latin typeface="Arial"/>
                <a:ea typeface="Arial" panose="020B0604020202020204" pitchFamily="34" charset="0"/>
                <a:cs typeface="Arial"/>
              </a:rPr>
              <a:t>is the least common spelling for /air/, so it is helpful to remember the specific words it is used in, like </a:t>
            </a:r>
            <a:r>
              <a:rPr lang="en-US" sz="1200" b="1" dirty="0">
                <a:effectLst/>
                <a:latin typeface="Arial"/>
                <a:ea typeface="Arial" panose="020B0604020202020204" pitchFamily="34" charset="0"/>
                <a:cs typeface="Arial"/>
              </a:rPr>
              <a:t>pear</a:t>
            </a:r>
            <a:r>
              <a:rPr lang="en-US" sz="1200" b="0" dirty="0">
                <a:effectLst/>
                <a:latin typeface="Arial"/>
                <a:ea typeface="Arial" panose="020B0604020202020204" pitchFamily="34" charset="0"/>
                <a:cs typeface="Arial"/>
              </a:rPr>
              <a:t>.</a:t>
            </a:r>
            <a:endParaRPr lang="en-US" sz="1200" b="0" dirty="0">
              <a:latin typeface="Arial"/>
              <a:ea typeface="Calibri"/>
              <a:cs typeface="Arial"/>
            </a:endParaRPr>
          </a:p>
          <a:p>
            <a:endParaRPr lang="en-US" sz="1200" dirty="0">
              <a:latin typeface="+mn-lt"/>
              <a:ea typeface="Calibri"/>
              <a:cs typeface="Calibri"/>
            </a:endParaRPr>
          </a:p>
          <a:p>
            <a:pPr>
              <a:lnSpc>
                <a:spcPct val="116000"/>
              </a:lnSpc>
              <a:spcAft>
                <a:spcPts val="800"/>
              </a:spcAft>
            </a:pPr>
            <a:r>
              <a:rPr lang="en-AU" sz="1200" dirty="0">
                <a:effectLst/>
                <a:latin typeface="Arial"/>
                <a:ea typeface="Arial" panose="020B0604020202020204" pitchFamily="34" charset="0"/>
                <a:cs typeface="Arial"/>
              </a:rPr>
              <a:t> </a:t>
            </a:r>
            <a:r>
              <a:rPr lang="en-US" sz="1200" dirty="0">
                <a:latin typeface="+mn-lt"/>
              </a:rPr>
              <a:t>Demonstrate:</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segmenting the sounds in the word and identifying the /air/ sound at the end of the word</a:t>
            </a:r>
            <a:endParaRPr lang="en-US" sz="1200"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thinking aloud to follow the </a:t>
            </a:r>
            <a:r>
              <a:rPr lang="en-US" sz="1200" b="1" dirty="0">
                <a:latin typeface="+mn-lt"/>
              </a:rPr>
              <a:t>ear </a:t>
            </a:r>
            <a:r>
              <a:rPr lang="en-US" sz="1200" dirty="0">
                <a:latin typeface="+mn-lt"/>
              </a:rPr>
              <a:t>spelling generalisation: </a:t>
            </a:r>
            <a:endParaRPr lang="en-US" sz="1200"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mn-lt"/>
              </a:rPr>
              <a:t>least common sound for </a:t>
            </a:r>
            <a:r>
              <a:rPr lang="en-US" sz="1200" b="1" i="1" dirty="0">
                <a:latin typeface="+mn-lt"/>
              </a:rPr>
              <a:t>ear</a:t>
            </a:r>
            <a:r>
              <a:rPr lang="en-US" sz="1200" i="1" dirty="0">
                <a:latin typeface="+mn-lt"/>
              </a:rPr>
              <a:t>: /</a:t>
            </a:r>
            <a:r>
              <a:rPr lang="en-US" sz="1200" i="1" dirty="0">
                <a:latin typeface="+mn-lt"/>
                <a:ea typeface="Calibri"/>
                <a:cs typeface="Calibri"/>
              </a:rPr>
              <a:t>air/</a:t>
            </a:r>
            <a:r>
              <a:rPr lang="en-US" sz="1200" i="1" dirty="0">
                <a:latin typeface="+mn-lt"/>
              </a:rPr>
              <a:t> as in </a:t>
            </a:r>
            <a:r>
              <a:rPr lang="en-US" sz="1200" b="1" i="1" dirty="0">
                <a:latin typeface="+mn-lt"/>
              </a:rPr>
              <a:t>bear </a:t>
            </a:r>
            <a:endParaRPr lang="en-US" sz="1200" b="1" i="1" dirty="0">
              <a:latin typeface="+mn-lt"/>
              <a:ea typeface="Calibri"/>
              <a:cs typeface="Calibri"/>
            </a:endParaRPr>
          </a:p>
          <a:p>
            <a:pPr marL="171450" indent="-171450">
              <a:buFont typeface="Arial" panose="020B0604020202020204" pitchFamily="34" charset="0"/>
              <a:buChar char="•"/>
            </a:pPr>
            <a:r>
              <a:rPr lang="en-US" sz="1200" dirty="0">
                <a:latin typeface="+mn-lt"/>
              </a:rPr>
              <a:t>re-reading the word to make sure it is correct by saying the individual sounds, blending them together, then saying the complete word. </a:t>
            </a:r>
            <a:endParaRPr lang="en-US" sz="1200"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207332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letter-sound correspondence in random order. As you point, students say the sounds* that have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indent="-171450">
              <a:buFont typeface="Arial" panose="020B0604020202020204" pitchFamily="34" charset="0"/>
              <a:buChar char="•"/>
            </a:pPr>
            <a:r>
              <a:rPr lang="en-US" b="1" i="0" dirty="0">
                <a:latin typeface="+mn-lt"/>
                <a:cs typeface="Arial" panose="020B0604020202020204" pitchFamily="34" charset="0"/>
              </a:rPr>
              <a:t>ere </a:t>
            </a:r>
            <a:r>
              <a:rPr lang="en-US" b="0" i="0" dirty="0">
                <a:latin typeface="+mn-lt"/>
                <a:cs typeface="Arial" panose="020B0604020202020204" pitchFamily="34" charset="0"/>
              </a:rPr>
              <a:t>says /ear/ (as in </a:t>
            </a:r>
            <a:r>
              <a:rPr lang="en-US" b="1" i="0" dirty="0">
                <a:latin typeface="+mn-lt"/>
                <a:cs typeface="Arial" panose="020B0604020202020204" pitchFamily="34" charset="0"/>
              </a:rPr>
              <a:t>here</a:t>
            </a:r>
            <a:r>
              <a:rPr lang="en-AU" sz="1200" b="0" kern="1200" dirty="0">
                <a:effectLst/>
                <a:latin typeface="+mn-lt"/>
              </a:rPr>
              <a:t>)</a:t>
            </a:r>
            <a:endParaRPr lang="en-US" sz="1200" b="0" kern="1200" dirty="0">
              <a:effectLst/>
              <a:latin typeface="+mn-lt"/>
            </a:endParaRPr>
          </a:p>
          <a:p>
            <a:pPr marL="171450" indent="-171450">
              <a:buFont typeface="Arial" panose="020B0604020202020204" pitchFamily="34" charset="0"/>
              <a:buChar char="•"/>
            </a:pPr>
            <a:r>
              <a:rPr lang="en-US" sz="1200" b="1" i="0" kern="1200" dirty="0">
                <a:effectLst/>
                <a:latin typeface="+mn-lt"/>
              </a:rPr>
              <a:t>ire</a:t>
            </a:r>
            <a:r>
              <a:rPr lang="en-US" sz="1200" b="0" i="0" kern="1200" dirty="0">
                <a:effectLst/>
                <a:latin typeface="+mn-lt"/>
              </a:rPr>
              <a:t> says /ire/ (as in </a:t>
            </a:r>
            <a:r>
              <a:rPr lang="en-US" sz="1200" b="1" i="0" kern="1200" dirty="0">
                <a:effectLst/>
                <a:latin typeface="+mn-lt"/>
              </a:rPr>
              <a:t>wire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effectLst/>
                <a:latin typeface="+mn-lt"/>
              </a:rPr>
              <a:t>ore</a:t>
            </a:r>
            <a:r>
              <a:rPr lang="en-US" sz="1200" b="0" i="0" kern="1200" dirty="0">
                <a:effectLst/>
                <a:latin typeface="+mn-lt"/>
              </a:rPr>
              <a:t> says /or/ (as in </a:t>
            </a:r>
            <a:r>
              <a:rPr lang="en-US" sz="1200" b="1" i="0" kern="1200" dirty="0">
                <a:effectLst/>
                <a:latin typeface="+mn-lt"/>
              </a:rPr>
              <a:t>core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effectLst/>
                <a:latin typeface="+mn-lt"/>
              </a:rPr>
              <a:t>ure</a:t>
            </a:r>
            <a:r>
              <a:rPr lang="en-US" sz="1200" b="0" i="0" kern="1200" dirty="0">
                <a:effectLst/>
                <a:latin typeface="+mn-lt"/>
              </a:rPr>
              <a:t> says /ure/ (as in </a:t>
            </a:r>
            <a:r>
              <a:rPr lang="en-US" sz="1200" b="1" i="0" kern="1200" dirty="0">
                <a:effectLst/>
                <a:latin typeface="+mn-lt"/>
              </a:rPr>
              <a:t>pure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cs typeface="Arial" panose="020B0604020202020204" pitchFamily="34" charset="0"/>
              </a:rPr>
              <a:t>air </a:t>
            </a:r>
            <a:r>
              <a:rPr lang="en-US" b="0" i="0" dirty="0">
                <a:latin typeface="+mn-lt"/>
                <a:cs typeface="Arial" panose="020B0604020202020204" pitchFamily="34" charset="0"/>
              </a:rPr>
              <a:t>says /air/ (as in </a:t>
            </a:r>
            <a:r>
              <a:rPr lang="en-US" b="1" i="0" dirty="0">
                <a:latin typeface="+mn-lt"/>
                <a:cs typeface="Arial" panose="020B0604020202020204" pitchFamily="34" charset="0"/>
              </a:rPr>
              <a:t>chair</a:t>
            </a:r>
            <a:r>
              <a:rPr lang="en-AU" sz="1200" b="0" kern="1200" dirty="0">
                <a:effectLst/>
                <a:latin typeface="+mn-lt"/>
              </a:rPr>
              <a:t>)</a:t>
            </a:r>
            <a:endParaRPr lang="en-US" sz="1200" b="0" kern="1200" dirty="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dirty="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gear</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say the word aloud</a:t>
            </a:r>
          </a:p>
          <a:p>
            <a:pPr marL="628650" lvl="1" indent="-171450">
              <a:buFont typeface="Arial" panose="020B0604020202020204" pitchFamily="34" charset="0"/>
              <a:buChar char="•"/>
            </a:pPr>
            <a:r>
              <a:rPr lang="en-US" sz="1200" u="none" dirty="0">
                <a:latin typeface="+mn-lt"/>
              </a:rPr>
              <a:t>notice the</a:t>
            </a:r>
            <a:r>
              <a:rPr lang="en-US" sz="1200" b="0" u="none" dirty="0">
                <a:latin typeface="+mn-lt"/>
              </a:rPr>
              <a:t> </a:t>
            </a:r>
            <a:r>
              <a:rPr lang="en-US" sz="1200" b="0" i="0" u="none" dirty="0">
                <a:latin typeface="+mn-lt"/>
              </a:rPr>
              <a:t>/ear/ sound </a:t>
            </a:r>
          </a:p>
          <a:p>
            <a:pPr marL="628650" lvl="1" indent="-171450">
              <a:buFont typeface="Arial" panose="020B0604020202020204" pitchFamily="34" charset="0"/>
              <a:buChar char="•"/>
            </a:pPr>
            <a:r>
              <a:rPr lang="en-US" sz="1200" b="0" i="0" u="none" dirty="0">
                <a:latin typeface="+mn-lt"/>
              </a:rPr>
              <a:t>recall the target spelling for /ear/, </a:t>
            </a:r>
            <a:r>
              <a:rPr lang="en-US" sz="1200" b="1" i="0" u="none" dirty="0">
                <a:latin typeface="+mn-lt"/>
              </a:rPr>
              <a:t>ear</a:t>
            </a:r>
          </a:p>
          <a:p>
            <a:pPr marL="628650" lvl="1" indent="-171450">
              <a:buFont typeface="Arial" panose="020B0604020202020204" pitchFamily="34" charset="0"/>
              <a:buChar char="•"/>
            </a:pPr>
            <a:r>
              <a:rPr lang="en-US" sz="1200" b="0" i="0" u="none" dirty="0">
                <a:latin typeface="+mn-lt"/>
                <a:ea typeface="Calibri"/>
                <a:cs typeface="Calibri"/>
              </a:rPr>
              <a:t>recall that /ear/ is the most common sound for</a:t>
            </a:r>
            <a:r>
              <a:rPr lang="en-US" sz="1200" b="1" i="0" u="none" dirty="0">
                <a:latin typeface="+mn-lt"/>
                <a:ea typeface="Calibri"/>
                <a:cs typeface="Calibri"/>
              </a:rPr>
              <a:t> ear</a:t>
            </a:r>
            <a:endParaRPr lang="en-US" sz="1200" b="1" u="none" dirty="0">
              <a:latin typeface="+mn-lt"/>
              <a:ea typeface="Calibri"/>
              <a:cs typeface="Calibri"/>
            </a:endParaRPr>
          </a:p>
          <a:p>
            <a:pPr marL="171450" indent="-171450">
              <a:buFont typeface="Arial" panose="020B0604020202020204" pitchFamily="34" charset="0"/>
              <a:buChar char="•"/>
            </a:pPr>
            <a:r>
              <a:rPr lang="en-US" dirty="0">
                <a:latin typeface="+mn-lt"/>
              </a:rPr>
              <a:t>segment the sounds in the word as they write it on their mini-whiteboard or on a piece of paper</a:t>
            </a:r>
          </a:p>
          <a:p>
            <a:pPr marL="171450" indent="-171450">
              <a:buFont typeface="Arial" panose="020B0604020202020204" pitchFamily="34" charset="0"/>
              <a:buChar cha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1647026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a:t>
            </a:r>
            <a:r>
              <a:rPr lang="en-US" b="0" dirty="0">
                <a:latin typeface="+mn-lt"/>
              </a:rPr>
              <a:t>:</a:t>
            </a:r>
            <a:r>
              <a:rPr lang="en-US" b="1" dirty="0">
                <a:latin typeface="+mn-lt"/>
              </a:rPr>
              <a:t> </a:t>
            </a:r>
            <a:r>
              <a:rPr lang="en-AU" b="1" dirty="0">
                <a:latin typeface="+mn-lt"/>
              </a:rPr>
              <a:t>gear</a:t>
            </a:r>
            <a:r>
              <a:rPr lang="en-AU" b="0" dirty="0">
                <a:latin typeface="+mn-lt"/>
              </a:rPr>
              <a:t>,</a:t>
            </a:r>
            <a:r>
              <a:rPr lang="en-AU" b="1" dirty="0">
                <a:latin typeface="+mn-lt"/>
              </a:rPr>
              <a:t> earn</a:t>
            </a:r>
            <a:r>
              <a:rPr lang="en-US" dirty="0">
                <a:latin typeface="+mn-lt"/>
              </a:rPr>
              <a:t>.</a:t>
            </a:r>
            <a:endParaRPr lang="en-AU" b="1"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say the new word aloud</a:t>
            </a:r>
          </a:p>
          <a:p>
            <a:pPr marL="628650" lvl="1" indent="-171450">
              <a:buFont typeface="Arial" panose="020B0604020202020204" pitchFamily="34" charset="0"/>
              <a:buChar char="•"/>
            </a:pPr>
            <a:r>
              <a:rPr lang="en-US" sz="1200" u="none" dirty="0">
                <a:latin typeface="+mn-lt"/>
              </a:rPr>
              <a:t>notice the</a:t>
            </a:r>
            <a:r>
              <a:rPr lang="en-US" sz="1200" b="0" u="none" dirty="0">
                <a:latin typeface="+mn-lt"/>
              </a:rPr>
              <a:t> </a:t>
            </a:r>
            <a:r>
              <a:rPr lang="en-US" sz="1200" b="0" i="0" u="none" dirty="0">
                <a:latin typeface="+mn-lt"/>
              </a:rPr>
              <a:t>/er/ sound at the beginning of the word</a:t>
            </a:r>
          </a:p>
          <a:p>
            <a:pPr marL="628650" lvl="1" indent="-171450">
              <a:buFont typeface="Arial" panose="020B0604020202020204" pitchFamily="34" charset="0"/>
              <a:buChar char="•"/>
            </a:pPr>
            <a:r>
              <a:rPr lang="en-US" sz="1200" b="0" i="0" u="none" dirty="0">
                <a:latin typeface="+mn-lt"/>
              </a:rPr>
              <a:t>recall the target spelling for /er/, </a:t>
            </a:r>
            <a:r>
              <a:rPr lang="en-US" sz="1200" b="1" i="0" u="none" dirty="0">
                <a:latin typeface="+mn-lt"/>
              </a:rPr>
              <a:t>ear</a:t>
            </a:r>
          </a:p>
          <a:p>
            <a:pPr marL="628650" lvl="1" indent="-171450">
              <a:buFont typeface="Arial" panose="020B0604020202020204" pitchFamily="34" charset="0"/>
              <a:buChar char="•"/>
            </a:pPr>
            <a:r>
              <a:rPr lang="en-US" sz="1200" b="0" i="0" u="none" dirty="0">
                <a:latin typeface="+mn-lt"/>
                <a:ea typeface="Calibri"/>
                <a:cs typeface="Calibri"/>
              </a:rPr>
              <a:t>recall that </a:t>
            </a:r>
            <a:r>
              <a:rPr lang="en-US" sz="1200" b="1" i="0" u="none" dirty="0">
                <a:latin typeface="+mn-lt"/>
                <a:ea typeface="Calibri"/>
                <a:cs typeface="Calibri"/>
              </a:rPr>
              <a:t>ear</a:t>
            </a:r>
            <a:r>
              <a:rPr lang="en-US" sz="1200" b="0" i="0" u="none" dirty="0">
                <a:latin typeface="+mn-lt"/>
                <a:ea typeface="Calibri"/>
                <a:cs typeface="Calibri"/>
              </a:rPr>
              <a:t> at the beginning of a word says /er/ (except in the word </a:t>
            </a:r>
            <a:r>
              <a:rPr lang="en-US" sz="1200" b="1" i="0" u="none" dirty="0">
                <a:latin typeface="+mn-lt"/>
                <a:ea typeface="Calibri"/>
                <a:cs typeface="Calibri"/>
              </a:rPr>
              <a:t>ear</a:t>
            </a:r>
            <a:r>
              <a:rPr lang="en-US" sz="1200" b="0" i="0" u="none" dirty="0">
                <a:latin typeface="+mn-lt"/>
                <a:ea typeface="Calibri"/>
                <a:cs typeface="Calibri"/>
              </a:rPr>
              <a:t>)</a:t>
            </a:r>
            <a:endParaRPr lang="en-US" sz="1200" b="0" u="none" dirty="0">
              <a:latin typeface="+mn-lt"/>
              <a:ea typeface="Calibri"/>
              <a:cs typeface="Calibri"/>
            </a:endParaRPr>
          </a:p>
          <a:p>
            <a:pPr marL="171450" indent="-171450">
              <a:buFont typeface="Arial" panose="020B0604020202020204" pitchFamily="34" charset="0"/>
              <a:buChar char="•"/>
            </a:pPr>
            <a:r>
              <a:rPr lang="en-US" dirty="0">
                <a:latin typeface="+mn-lt"/>
              </a:rPr>
              <a:t>segment the sounds in the word as they write it on their mini-whiteboard or on a piece of paper</a:t>
            </a:r>
          </a:p>
          <a:p>
            <a:pPr marL="171450" indent="-171450">
              <a:buFont typeface="Arial" panose="020B0604020202020204" pitchFamily="34" charset="0"/>
              <a:buChar cha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1778033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AU" b="1" dirty="0">
                <a:latin typeface="+mn-lt"/>
              </a:rPr>
              <a:t>gear</a:t>
            </a:r>
            <a:r>
              <a:rPr lang="en-AU" b="0" dirty="0">
                <a:latin typeface="+mn-lt"/>
              </a:rPr>
              <a:t>,</a:t>
            </a:r>
            <a:r>
              <a:rPr lang="en-AU" b="1" dirty="0">
                <a:latin typeface="+mn-lt"/>
              </a:rPr>
              <a:t> earn</a:t>
            </a:r>
            <a:r>
              <a:rPr lang="en-AU" b="0" dirty="0">
                <a:latin typeface="+mn-lt"/>
              </a:rPr>
              <a:t>,</a:t>
            </a:r>
            <a:r>
              <a:rPr lang="en-AU" b="1" dirty="0">
                <a:latin typeface="+mn-lt"/>
              </a:rPr>
              <a:t> bear</a:t>
            </a:r>
            <a:r>
              <a:rPr lang="en-US"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say the new word aloud</a:t>
            </a:r>
          </a:p>
          <a:p>
            <a:pPr marL="628650" lvl="1" indent="-171450">
              <a:buFont typeface="Arial" panose="020B0604020202020204" pitchFamily="34" charset="0"/>
              <a:buChar char="•"/>
            </a:pPr>
            <a:r>
              <a:rPr lang="en-US" sz="1200" u="none" dirty="0">
                <a:latin typeface="+mn-lt"/>
              </a:rPr>
              <a:t>notice the</a:t>
            </a:r>
            <a:r>
              <a:rPr lang="en-US" sz="1200" b="0" u="none" dirty="0">
                <a:latin typeface="+mn-lt"/>
              </a:rPr>
              <a:t> </a:t>
            </a:r>
            <a:r>
              <a:rPr lang="en-US" sz="1200" b="0" i="0" u="none" dirty="0">
                <a:latin typeface="+mn-lt"/>
              </a:rPr>
              <a:t>/air/ sound at the end of the word</a:t>
            </a:r>
          </a:p>
          <a:p>
            <a:pPr marL="628650" lvl="1" indent="-171450">
              <a:buFont typeface="Arial" panose="020B0604020202020204" pitchFamily="34" charset="0"/>
              <a:buChar char="•"/>
            </a:pPr>
            <a:r>
              <a:rPr lang="en-US" sz="1200" b="0" i="0" u="none" dirty="0">
                <a:latin typeface="+mn-lt"/>
              </a:rPr>
              <a:t>recall the target spelling for /air/, </a:t>
            </a:r>
            <a:r>
              <a:rPr lang="en-US" sz="1200" b="1" i="0" u="none" dirty="0">
                <a:latin typeface="+mn-lt"/>
              </a:rPr>
              <a:t>ear</a:t>
            </a:r>
          </a:p>
          <a:p>
            <a:pPr marL="628650" lvl="1" indent="-171450">
              <a:buFont typeface="Arial" panose="020B0604020202020204" pitchFamily="34" charset="0"/>
              <a:buChar char="•"/>
            </a:pPr>
            <a:r>
              <a:rPr lang="en-US" sz="1200" b="0" i="0" u="none" dirty="0">
                <a:latin typeface="+mn-lt"/>
                <a:ea typeface="Calibri"/>
                <a:cs typeface="Calibri"/>
              </a:rPr>
              <a:t>recall that /air/ is the least common sound for </a:t>
            </a:r>
            <a:r>
              <a:rPr lang="en-US" sz="1200" b="1" i="0" u="none" dirty="0">
                <a:latin typeface="+mn-lt"/>
                <a:ea typeface="Calibri"/>
                <a:cs typeface="Calibri"/>
              </a:rPr>
              <a:t>ear</a:t>
            </a:r>
            <a:endParaRPr lang="en-US" sz="1200" b="0" u="none" dirty="0">
              <a:latin typeface="+mn-lt"/>
              <a:ea typeface="Calibri"/>
              <a:cs typeface="Calibri"/>
            </a:endParaRPr>
          </a:p>
          <a:p>
            <a:pPr marL="171450" indent="-171450">
              <a:buFont typeface="Arial" panose="020B0604020202020204" pitchFamily="34" charset="0"/>
              <a:buChar char="•"/>
            </a:pPr>
            <a:r>
              <a:rPr lang="en-US" dirty="0">
                <a:latin typeface="+mn-lt"/>
              </a:rPr>
              <a:t>segment the sounds in the word as they write it on their mini-whiteboard or on a piece of paper</a:t>
            </a:r>
          </a:p>
          <a:p>
            <a:pPr marL="171450" indent="-171450">
              <a:buFont typeface="Arial" panose="020B0604020202020204" pitchFamily="34" charset="0"/>
              <a:buChar cha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1379631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Explain to students that:</a:t>
            </a:r>
          </a:p>
          <a:p>
            <a:pPr marL="171450" indent="-171450">
              <a:buFont typeface="Arial" panose="020B0604020202020204" pitchFamily="34" charset="0"/>
              <a:buChar char="•"/>
            </a:pPr>
            <a:r>
              <a:rPr lang="en-GB" dirty="0">
                <a:effectLst/>
              </a:rPr>
              <a:t>while they are learning a new spelling and the sounds it says, they can try the sounds for </a:t>
            </a:r>
            <a:r>
              <a:rPr lang="en-GB" b="1" dirty="0">
                <a:effectLst/>
              </a:rPr>
              <a:t>ear</a:t>
            </a:r>
            <a:r>
              <a:rPr lang="en-GB" dirty="0">
                <a:effectLst/>
              </a:rPr>
              <a:t> in order of how common they are to read words</a:t>
            </a:r>
          </a:p>
          <a:p>
            <a:pPr marL="171450" indent="-171450">
              <a:buFont typeface="Arial" panose="020B0604020202020204" pitchFamily="34" charset="0"/>
              <a:buChar char="•"/>
            </a:pPr>
            <a:r>
              <a:rPr lang="en-GB" dirty="0">
                <a:effectLst/>
              </a:rPr>
              <a:t>after lots of practice reading and spelling words with the new spelling, their brain will map these words so they will be able to use the right sounds automatically.</a:t>
            </a:r>
          </a:p>
          <a:p>
            <a:endParaRPr lang="en-US" dirty="0">
              <a:latin typeface="+mn-lt"/>
            </a:endParaRPr>
          </a:p>
          <a:p>
            <a:pPr marL="0" indent="0">
              <a:buFont typeface="Arial" panose="020B0604020202020204" pitchFamily="34" charset="0"/>
              <a:buNone/>
            </a:pPr>
            <a:r>
              <a:rPr lang="en-US" sz="1200" b="0" dirty="0">
                <a:latin typeface="+mn-lt"/>
                <a:cs typeface="Arial" panose="020B0604020202020204" pitchFamily="34" charset="0"/>
              </a:rPr>
              <a:t>Explain how to use the sounds for </a:t>
            </a:r>
            <a:r>
              <a:rPr lang="en-US" sz="1200" b="1" dirty="0">
                <a:latin typeface="+mn-lt"/>
                <a:cs typeface="Arial" panose="020B0604020202020204" pitchFamily="34" charset="0"/>
              </a:rPr>
              <a:t>ear</a:t>
            </a:r>
            <a:r>
              <a:rPr lang="en-US" sz="1200" b="0" dirty="0">
                <a:latin typeface="+mn-lt"/>
                <a:cs typeface="Arial" panose="020B0604020202020204" pitchFamily="34" charset="0"/>
              </a:rPr>
              <a:t> to read a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/ear/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/ear/ doesn’t sound right, try /er/</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this still doesn’t sound right, try /air/.</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Explain to students that:</a:t>
            </a:r>
          </a:p>
          <a:p>
            <a:pPr marL="171450" indent="-171450">
              <a:buFont typeface="Arial" panose="020B0604020202020204" pitchFamily="34" charset="0"/>
              <a:buChar char="•"/>
            </a:pPr>
            <a:r>
              <a:rPr lang="en-US" dirty="0">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dirty="0">
                <a:latin typeface="+mn-lt"/>
              </a:rPr>
              <a:t>knowing when a word sounds right gets easier as you learn more words and practise reading more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using this most to least common sound strategy as you read the word, thinking aloud and stopping when the word sounds right. </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1174525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0" dirty="0">
              <a:latin typeface="+mn-lt"/>
            </a:endParaRPr>
          </a:p>
          <a:p>
            <a:r>
              <a:rPr lang="en-US" b="0" dirty="0">
                <a:latin typeface="+mn-lt"/>
              </a:rPr>
              <a:t>Re-read the first word.</a:t>
            </a:r>
          </a:p>
          <a:p>
            <a:endParaRPr lang="en-US" b="1" dirty="0">
              <a:latin typeface="+mn-lt"/>
            </a:endParaRPr>
          </a:p>
          <a:p>
            <a:pPr marL="0" indent="0">
              <a:buFont typeface="Arial" panose="020B0604020202020204" pitchFamily="34" charset="0"/>
              <a:buNone/>
            </a:pPr>
            <a:r>
              <a:rPr lang="en-US" sz="1200" b="0" dirty="0">
                <a:latin typeface="+mn-lt"/>
                <a:cs typeface="Arial" panose="020B0604020202020204" pitchFamily="34" charset="0"/>
              </a:rPr>
              <a:t>Remind students how to use the sounds for </a:t>
            </a:r>
            <a:r>
              <a:rPr lang="en-US" sz="1200" b="1" dirty="0">
                <a:latin typeface="+mn-lt"/>
                <a:cs typeface="Arial" panose="020B0604020202020204" pitchFamily="34" charset="0"/>
              </a:rPr>
              <a:t>ear</a:t>
            </a:r>
            <a:r>
              <a:rPr lang="en-US" sz="1200" b="0" dirty="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/ear/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/ear/ doesn’t sound right, try /er/.</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this still doesn’t sound right, try /air/.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this most to least common sound strategy as you read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391010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Re-read the first two words.</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using the most to least common sound strategy as you read the new word, 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2580920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551E1-250C-3F5D-2144-F33B2FA38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51B759-E9D8-321F-2D08-4A3AB2766200}"/>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AB630EB-80D9-EA3A-6812-FC0C0955CEFE}"/>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Re-read the first </a:t>
            </a:r>
            <a:r>
              <a:rPr lang="en-AU" b="0" dirty="0">
                <a:latin typeface="+mn-lt"/>
              </a:rPr>
              <a:t>three words. </a:t>
            </a:r>
          </a:p>
          <a:p>
            <a:endParaRPr lang="en-AU" b="0" dirty="0">
              <a:latin typeface="+mn-lt"/>
              <a:ea typeface="Calibri"/>
              <a:cs typeface="Calibri"/>
            </a:endParaRPr>
          </a:p>
          <a:p>
            <a:r>
              <a:rPr lang="en-AU" b="0" dirty="0">
                <a:latin typeface="+mn-lt"/>
                <a:ea typeface="Calibri"/>
                <a:cs typeface="Calibri"/>
              </a:rPr>
              <a:t>Say: </a:t>
            </a:r>
          </a:p>
          <a:p>
            <a:pPr marL="171450" indent="-171450">
              <a:buFont typeface="Arial" panose="020B0604020202020204" pitchFamily="34" charset="0"/>
              <a:buChar char="•"/>
            </a:pPr>
            <a:r>
              <a:rPr lang="en-AU" b="0" i="1" dirty="0">
                <a:latin typeface="+mn-lt"/>
                <a:ea typeface="Calibri"/>
                <a:cs typeface="Calibri"/>
              </a:rPr>
              <a:t>This new word is a compound word. </a:t>
            </a:r>
            <a:r>
              <a:rPr lang="en-AU" b="1" i="1" dirty="0">
                <a:latin typeface="+mn-lt"/>
                <a:ea typeface="Calibri"/>
                <a:cs typeface="Calibri"/>
              </a:rPr>
              <a:t>ear </a:t>
            </a:r>
            <a:r>
              <a:rPr lang="en-AU" b="0" i="1" dirty="0">
                <a:latin typeface="+mn-lt"/>
                <a:ea typeface="Calibri"/>
                <a:cs typeface="Calibri"/>
              </a:rPr>
              <a:t>is in the second base word.</a:t>
            </a:r>
          </a:p>
          <a:p>
            <a:endParaRPr lang="en-AU"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 as you read the new word, base word by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endParaRPr lang="en-AU" b="1" dirty="0">
              <a:latin typeface="+mn-lt"/>
              <a:ea typeface="Calibri"/>
              <a:cs typeface="Calibri"/>
            </a:endParaRPr>
          </a:p>
        </p:txBody>
      </p:sp>
      <p:sp>
        <p:nvSpPr>
          <p:cNvPr id="4" name="Slide Number Placeholder 3">
            <a:extLst>
              <a:ext uri="{FF2B5EF4-FFF2-40B4-BE49-F238E27FC236}">
                <a16:creationId xmlns:a16="http://schemas.microsoft.com/office/drawing/2014/main" id="{4D2A48C0-F025-B5DF-A514-32D4800D64F2}"/>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2513389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word by saying each letter–sound correspondence and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55958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new word by saying each letter–sound correspondence and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182016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new word by saying each letter–sound correspondence and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100306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b="0" i="0" dirty="0">
                <a:latin typeface="+mn-lt"/>
                <a:cs typeface="Arial" panose="020B0604020202020204" pitchFamily="34" charset="0"/>
              </a:rPr>
              <a:t>/ear/ as in </a:t>
            </a:r>
            <a:r>
              <a:rPr lang="en-US" b="1" i="0" dirty="0">
                <a:latin typeface="+mn-lt"/>
                <a:cs typeface="Arial" panose="020B0604020202020204" pitchFamily="34" charset="0"/>
              </a:rPr>
              <a:t>here</a:t>
            </a:r>
            <a:endParaRPr lang="en-US" sz="1200" b="0" kern="1200" dirty="0">
              <a:effectLst/>
              <a:latin typeface="+mn-lt"/>
            </a:endParaRPr>
          </a:p>
          <a:p>
            <a:pPr marL="171450" indent="-171450">
              <a:buFont typeface="Arial" panose="020B0604020202020204" pitchFamily="34" charset="0"/>
              <a:buChar char="•"/>
            </a:pPr>
            <a:r>
              <a:rPr lang="en-US" sz="1200" b="0" i="0" kern="1200" dirty="0">
                <a:effectLst/>
                <a:latin typeface="+mn-lt"/>
              </a:rPr>
              <a:t>/ire/ as in </a:t>
            </a:r>
            <a:r>
              <a:rPr lang="en-US" sz="1200" b="1" i="0" kern="1200" dirty="0">
                <a:effectLst/>
                <a:latin typeface="+mn-lt"/>
              </a:rPr>
              <a:t>wire</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/or/ as in </a:t>
            </a:r>
            <a:r>
              <a:rPr lang="en-US" sz="1200" b="1" i="0" kern="1200" dirty="0">
                <a:effectLst/>
                <a:latin typeface="+mn-lt"/>
              </a:rPr>
              <a:t>core</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/ure/ as in </a:t>
            </a:r>
            <a:r>
              <a:rPr lang="en-US" sz="1200" b="1" i="0" kern="1200" dirty="0">
                <a:effectLst/>
                <a:latin typeface="+mn-lt"/>
              </a:rPr>
              <a:t>pure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/air/ as in </a:t>
            </a:r>
            <a:r>
              <a:rPr lang="en-US" sz="1200" b="1" i="0" kern="1200" dirty="0">
                <a:effectLst/>
                <a:latin typeface="+mn-lt"/>
              </a:rPr>
              <a:t>chair</a:t>
            </a:r>
            <a:endParaRPr lang="en-US" sz="1200" b="0" i="0" kern="1200" dirty="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34691-519B-FC9C-13DC-E325C7907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10CAF-9C58-BDB3-D661-6F988E1893C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75EC2DC-A651-E42D-24BE-EE9BC171BC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new word syllable by syllable then as a whole (</a:t>
            </a:r>
            <a:r>
              <a:rPr lang="en-US" b="1" dirty="0">
                <a:latin typeface="+mn-lt"/>
              </a:rPr>
              <a:t>re-search</a:t>
            </a:r>
            <a:r>
              <a:rPr lang="en-US" b="0" dirty="0">
                <a:latin typeface="+mn-lt"/>
              </a:rPr>
              <a:t>, </a:t>
            </a:r>
            <a:r>
              <a:rPr lang="en-US" b="1" dirty="0">
                <a:latin typeface="+mn-lt"/>
              </a:rPr>
              <a:t>research</a:t>
            </a:r>
            <a:r>
              <a:rPr lang="en-US"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endParaRPr lang="en-AU" dirty="0"/>
          </a:p>
        </p:txBody>
      </p:sp>
      <p:sp>
        <p:nvSpPr>
          <p:cNvPr id="4" name="Slide Number Placeholder 3">
            <a:extLst>
              <a:ext uri="{FF2B5EF4-FFF2-40B4-BE49-F238E27FC236}">
                <a16:creationId xmlns:a16="http://schemas.microsoft.com/office/drawing/2014/main" id="{CD7BBC1B-E485-FC8A-0117-C687ADE2666E}"/>
              </a:ext>
            </a:extLst>
          </p:cNvPr>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1762093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64493-D765-0C3C-0905-8FDCEC8A15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778F03-A302-BBF7-07FE-19057DC6724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DD92E10-7AA4-9C7F-F181-F5A669E847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mn-lt"/>
              </a:rPr>
              <a:t>I do, We do</a:t>
            </a:r>
            <a:endParaRPr lang="en-US" b="0" dirty="0">
              <a:ea typeface="Calibri"/>
              <a:cs typeface="Calibri"/>
            </a:endParaRPr>
          </a:p>
          <a:p>
            <a:endParaRPr lang="en-AU" dirty="0"/>
          </a:p>
          <a:p>
            <a:r>
              <a:rPr lang="en-AU" dirty="0"/>
              <a:t>Explain to students that </a:t>
            </a:r>
            <a:r>
              <a:rPr lang="en-AU" b="1" dirty="0"/>
              <a:t>t-ear </a:t>
            </a:r>
            <a:r>
              <a:rPr lang="en-AU" b="0" dirty="0"/>
              <a:t>can spell two different words:</a:t>
            </a:r>
          </a:p>
          <a:p>
            <a:pPr marL="171450" indent="-171450">
              <a:buFont typeface="Arial" panose="020B0604020202020204" pitchFamily="34" charset="0"/>
              <a:buChar char="•"/>
            </a:pPr>
            <a:r>
              <a:rPr lang="en-AU" b="1" dirty="0"/>
              <a:t>tear</a:t>
            </a:r>
            <a:r>
              <a:rPr lang="en-AU" b="0" dirty="0"/>
              <a:t>, where</a:t>
            </a:r>
            <a:r>
              <a:rPr lang="en-AU" b="1" dirty="0"/>
              <a:t> ear </a:t>
            </a:r>
            <a:r>
              <a:rPr lang="en-AU" b="0" dirty="0"/>
              <a:t>says /ear/</a:t>
            </a:r>
          </a:p>
          <a:p>
            <a:pPr marL="171450" indent="-171450">
              <a:buFont typeface="Arial" panose="020B0604020202020204" pitchFamily="34" charset="0"/>
              <a:buChar char="•"/>
            </a:pPr>
            <a:r>
              <a:rPr lang="en-AU" b="1" dirty="0"/>
              <a:t>tear</a:t>
            </a:r>
            <a:r>
              <a:rPr lang="en-AU" b="0" dirty="0"/>
              <a:t>, where</a:t>
            </a:r>
            <a:r>
              <a:rPr lang="en-AU" b="1" dirty="0"/>
              <a:t> ear </a:t>
            </a:r>
            <a:r>
              <a:rPr lang="en-AU" b="0" dirty="0"/>
              <a:t>says /air/.</a:t>
            </a:r>
          </a:p>
          <a:p>
            <a:pPr marL="0" indent="0">
              <a:buFont typeface="Arial" panose="020B0604020202020204" pitchFamily="34" charset="0"/>
              <a:buNone/>
            </a:pPr>
            <a:endParaRPr lang="en-AU" b="0" dirty="0"/>
          </a:p>
          <a:p>
            <a:pPr marL="0" indent="0">
              <a:buFont typeface="Arial" panose="020B0604020202020204" pitchFamily="34" charset="0"/>
              <a:buNone/>
            </a:pPr>
            <a:r>
              <a:rPr lang="en-AU" b="0" dirty="0"/>
              <a:t>Read the words from the slide.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dirty="0"/>
              <a:t>/t/-/ear/, </a:t>
            </a:r>
            <a:r>
              <a:rPr lang="en-AU" b="1" i="1" dirty="0"/>
              <a:t>tear</a:t>
            </a:r>
            <a:r>
              <a:rPr lang="en-AU" b="0" i="1" dirty="0"/>
              <a:t>, as in a tear that falls from your eye when you cry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dirty="0"/>
              <a:t>/t/-/air/, </a:t>
            </a:r>
            <a:r>
              <a:rPr lang="en-AU" b="1" i="1" dirty="0"/>
              <a:t>tear</a:t>
            </a:r>
            <a:r>
              <a:rPr lang="en-AU" b="0" i="1" dirty="0"/>
              <a:t>, as in to tear or rip something, such as a piece of paper.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t>Ask students to say the sounds in each word then the whole word as you point to each version of </a:t>
            </a:r>
            <a:r>
              <a:rPr lang="en-AU" b="1" dirty="0"/>
              <a:t>tear</a:t>
            </a:r>
            <a:r>
              <a:rPr lang="en-AU" b="0" dirty="0"/>
              <a:t>.</a:t>
            </a:r>
          </a:p>
          <a:p>
            <a:pPr marL="0" indent="0">
              <a:buFont typeface="Arial" panose="020B0604020202020204" pitchFamily="34" charset="0"/>
              <a:buNone/>
            </a:pPr>
            <a:endParaRPr lang="en-AU"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t>Explain that when students come across this word in their reading, they should think about the sentence around the word to know which sound and meaning fits in that context. </a:t>
            </a:r>
          </a:p>
          <a:p>
            <a:pPr marL="0" indent="0">
              <a:buFont typeface="Arial" panose="020B0604020202020204" pitchFamily="34" charset="0"/>
              <a:buNone/>
            </a:pPr>
            <a:endParaRPr lang="en-AU" b="0" dirty="0"/>
          </a:p>
        </p:txBody>
      </p:sp>
      <p:sp>
        <p:nvSpPr>
          <p:cNvPr id="4" name="Slide Number Placeholder 3">
            <a:extLst>
              <a:ext uri="{FF2B5EF4-FFF2-40B4-BE49-F238E27FC236}">
                <a16:creationId xmlns:a16="http://schemas.microsoft.com/office/drawing/2014/main" id="{C4BE7351-4A74-7B38-FB76-10E379C48A53}"/>
              </a:ext>
            </a:extLst>
          </p:cNvPr>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31388340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C0B08-F3E2-071D-3D19-1F86A849A1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64AFC4-1E38-AC13-E5FC-C2CAD61E77C8}"/>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D89E986-9253-7738-087A-9AA914B7CBD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mn-lt"/>
              </a:rPr>
              <a:t>I do, We do</a:t>
            </a:r>
            <a:endParaRPr lang="en-US" b="0" dirty="0">
              <a:ea typeface="Calibri"/>
              <a:cs typeface="Calibri"/>
            </a:endParaRPr>
          </a:p>
          <a:p>
            <a:endParaRPr lang="en-AU" dirty="0"/>
          </a:p>
          <a:p>
            <a:pPr marL="171450" indent="-171450">
              <a:buFont typeface="Arial" panose="020B0604020202020204" pitchFamily="34" charset="0"/>
              <a:buChar char="•"/>
            </a:pPr>
            <a:r>
              <a:rPr lang="en-AU" dirty="0"/>
              <a:t>Have students participate in reading the sentences on the slide together with you. </a:t>
            </a:r>
          </a:p>
          <a:p>
            <a:pPr marL="171450" indent="-171450">
              <a:buFont typeface="Arial" panose="020B0604020202020204" pitchFamily="34" charset="0"/>
              <a:buChar char="•"/>
            </a:pPr>
            <a:r>
              <a:rPr lang="en-AU" dirty="0"/>
              <a:t>Discuss which word and meaning </a:t>
            </a:r>
            <a:r>
              <a:rPr lang="en-AU" b="1" dirty="0"/>
              <a:t>t-ear</a:t>
            </a:r>
            <a:r>
              <a:rPr lang="en-AU" dirty="0"/>
              <a:t> represents in each sentence. </a:t>
            </a:r>
            <a:endParaRPr lang="en-AU" b="0" dirty="0"/>
          </a:p>
          <a:p>
            <a:pPr marL="0" indent="0">
              <a:buFont typeface="Arial" panose="020B0604020202020204" pitchFamily="34" charset="0"/>
              <a:buNone/>
            </a:pPr>
            <a:endParaRPr lang="en-AU" b="0" dirty="0"/>
          </a:p>
        </p:txBody>
      </p:sp>
      <p:sp>
        <p:nvSpPr>
          <p:cNvPr id="4" name="Slide Number Placeholder 3">
            <a:extLst>
              <a:ext uri="{FF2B5EF4-FFF2-40B4-BE49-F238E27FC236}">
                <a16:creationId xmlns:a16="http://schemas.microsoft.com/office/drawing/2014/main" id="{59E0EAD7-F2A6-376E-37D4-25945C953134}"/>
              </a:ext>
            </a:extLst>
          </p:cNvPr>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2846280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b="1"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two irregular words (</a:t>
            </a:r>
            <a:r>
              <a:rPr lang="en-US" sz="1200" b="1" kern="1200" dirty="0">
                <a:effectLst/>
                <a:latin typeface="+mn-lt"/>
                <a:ea typeface="Times New Roman" panose="02020603050405020304" pitchFamily="18" charset="0"/>
              </a:rPr>
              <a:t>sugar</a:t>
            </a:r>
            <a:r>
              <a:rPr lang="en-US" sz="1200" kern="1200" dirty="0">
                <a:effectLst/>
                <a:latin typeface="+mn-lt"/>
                <a:ea typeface="Times New Roman" panose="02020603050405020304" pitchFamily="18" charset="0"/>
              </a:rPr>
              <a:t> and </a:t>
            </a:r>
            <a:r>
              <a:rPr lang="en-US" sz="1200" b="1" kern="1200" dirty="0">
                <a:effectLst/>
                <a:latin typeface="+mn-lt"/>
                <a:ea typeface="Times New Roman" panose="02020603050405020304" pitchFamily="18" charset="0"/>
              </a:rPr>
              <a:t>sure</a:t>
            </a:r>
            <a:r>
              <a:rPr lang="en-US" sz="1200" kern="1200" dirty="0">
                <a:effectLst/>
                <a:latin typeface="+mn-lt"/>
                <a:ea typeface="Times New Roman" panose="02020603050405020304" pitchFamily="18" charset="0"/>
              </a:rPr>
              <a:t>). They will learn these words together because in both words, the </a:t>
            </a:r>
            <a:r>
              <a:rPr lang="en-US" sz="1200" b="1" kern="1200" dirty="0">
                <a:effectLst/>
                <a:latin typeface="+mn-lt"/>
                <a:ea typeface="Times New Roman" panose="02020603050405020304" pitchFamily="18" charset="0"/>
              </a:rPr>
              <a:t>s </a:t>
            </a:r>
            <a:r>
              <a:rPr lang="en-US" sz="1200" b="0" kern="1200" dirty="0">
                <a:effectLst/>
                <a:latin typeface="+mn-lt"/>
                <a:ea typeface="Times New Roman" panose="02020603050405020304" pitchFamily="18" charset="0"/>
              </a:rPr>
              <a:t>says /sh/ and is followed by </a:t>
            </a:r>
            <a:r>
              <a:rPr lang="en-US" sz="1200" b="1" kern="1200" dirty="0">
                <a:effectLst/>
                <a:latin typeface="+mn-lt"/>
                <a:ea typeface="Times New Roman" panose="02020603050405020304" pitchFamily="18" charset="0"/>
              </a:rPr>
              <a:t>u </a:t>
            </a:r>
            <a:r>
              <a:rPr lang="en-US" sz="1200" b="0" kern="1200" dirty="0">
                <a:effectLst/>
                <a:latin typeface="+mn-lt"/>
                <a:ea typeface="Times New Roman" panose="02020603050405020304" pitchFamily="18" charset="0"/>
              </a:rPr>
              <a:t>saying a different sound to usual. </a:t>
            </a:r>
            <a:endParaRPr lang="en-US" sz="1200" b="1" kern="1200" dirty="0">
              <a:effectLst/>
              <a:latin typeface="+mn-lt"/>
              <a:ea typeface="Times New Roman" panose="02020603050405020304" pitchFamily="18" charset="0"/>
            </a:endParaRP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Start with the word </a:t>
            </a:r>
            <a:r>
              <a:rPr lang="en-AU" sz="1200" b="1" dirty="0">
                <a:effectLst/>
                <a:latin typeface="+mn-lt"/>
                <a:ea typeface="Times New Roman" panose="02020603050405020304" pitchFamily="18" charset="0"/>
              </a:rPr>
              <a:t>sugar</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AU" sz="1200" b="1" i="0" kern="1200" dirty="0">
                <a:effectLst/>
                <a:latin typeface="+mn-lt"/>
                <a:ea typeface="Times New Roman" panose="02020603050405020304" pitchFamily="18" charset="0"/>
              </a:rPr>
              <a:t>The recipe asked for one cup of sugar.</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s/u/g/ar</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s</a:t>
            </a:r>
            <a:r>
              <a:rPr lang="en-AU" sz="1200" i="0" dirty="0">
                <a:effectLst/>
                <a:latin typeface="+mn-lt"/>
                <a:ea typeface="Times New Roman" panose="02020603050405020304" pitchFamily="18" charset="0"/>
                <a:cs typeface="Calibri" panose="020F0502020204030204" pitchFamily="34" charset="0"/>
              </a:rPr>
              <a:t> saying /sh/</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u</a:t>
            </a:r>
            <a:r>
              <a:rPr lang="en-AU" sz="1200" i="0" dirty="0">
                <a:effectLst/>
                <a:latin typeface="+mn-lt"/>
                <a:ea typeface="Times New Roman" panose="02020603050405020304" pitchFamily="18" charset="0"/>
                <a:cs typeface="Calibri" panose="020F0502020204030204" pitchFamily="34" charset="0"/>
              </a:rPr>
              <a:t> saying /ŏŏ/.</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s-u-g-ar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sugar</a:t>
            </a:r>
            <a:r>
              <a:rPr lang="en-AU" sz="1200" b="0" i="0"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s/u/g/ar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sugar</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i="0" kern="0" dirty="0">
                <a:effectLst/>
                <a:latin typeface="+mn-lt"/>
                <a:ea typeface="Times New Roman" panose="02020603050405020304" pitchFamily="18" charset="0"/>
              </a:rPr>
              <a:t>Write the word again while spelling and saying the word aloud</a:t>
            </a:r>
          </a:p>
          <a:p>
            <a:pPr marL="0" lvl="0" indent="0">
              <a:lnSpc>
                <a:spcPct val="106000"/>
              </a:lnSpc>
              <a:spcAft>
                <a:spcPts val="800"/>
              </a:spcAft>
              <a:buFont typeface="+mj-lt"/>
              <a:buNone/>
            </a:pPr>
            <a:r>
              <a:rPr lang="en-AU" sz="1200" b="1" i="0" kern="0" dirty="0">
                <a:effectLst/>
                <a:latin typeface="+mn-lt"/>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Repeat with the word </a:t>
            </a:r>
            <a:r>
              <a:rPr lang="en-AU" sz="1200" b="1" dirty="0">
                <a:effectLst/>
                <a:latin typeface="+mn-lt"/>
                <a:ea typeface="Times New Roman" panose="02020603050405020304" pitchFamily="18" charset="0"/>
              </a:rPr>
              <a:t>sure</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a:t>
            </a:r>
            <a:r>
              <a:rPr lang="en-US" sz="1200" b="1" i="0" kern="1200" dirty="0">
                <a:effectLst/>
                <a:latin typeface="+mn-lt"/>
                <a:ea typeface="Times New Roman" panose="02020603050405020304" pitchFamily="18" charset="0"/>
              </a:rPr>
              <a:t> I am sure it will rain today.</a:t>
            </a:r>
            <a:r>
              <a:rPr lang="en-US" sz="1200" i="0" kern="1200" dirty="0">
                <a:effectLst/>
                <a:latin typeface="+mn-lt"/>
                <a:ea typeface="Times New Roman" panose="02020603050405020304" pitchFamily="18" charset="0"/>
              </a:rPr>
              <a:t> </a:t>
            </a:r>
            <a:endParaRPr lang="en-US" sz="1200" b="1" i="0" kern="1200" dirty="0">
              <a:effectLst/>
              <a:latin typeface="+mn-lt"/>
              <a:ea typeface="Times New Roman" panose="02020603050405020304" pitchFamily="18" charset="0"/>
            </a:endParaRPr>
          </a:p>
          <a:p>
            <a:pPr marL="172800" lvl="0" indent="-172800">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s/ure</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s</a:t>
            </a:r>
            <a:r>
              <a:rPr lang="en-AU" sz="1200" i="0" dirty="0">
                <a:effectLst/>
                <a:latin typeface="+mn-lt"/>
                <a:ea typeface="Times New Roman" panose="02020603050405020304" pitchFamily="18" charset="0"/>
                <a:cs typeface="Calibri" panose="020F0502020204030204" pitchFamily="34" charset="0"/>
              </a:rPr>
              <a:t> saying /sh/</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ure</a:t>
            </a:r>
            <a:r>
              <a:rPr lang="en-AU" sz="1200" i="0" dirty="0">
                <a:effectLst/>
                <a:latin typeface="+mn-lt"/>
                <a:ea typeface="Times New Roman" panose="02020603050405020304" pitchFamily="18" charset="0"/>
                <a:cs typeface="Calibri" panose="020F0502020204030204" pitchFamily="34" charset="0"/>
              </a:rPr>
              <a:t> saying /or/.*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s-ure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sure</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s/ure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sure</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i="0" kern="0" dirty="0">
                <a:effectLst/>
                <a:latin typeface="+mn-lt"/>
                <a:ea typeface="Times New Roman" panose="02020603050405020304" pitchFamily="18" charset="0"/>
              </a:rPr>
              <a:t>Write the word again while spelling and saying the word aloud.</a:t>
            </a:r>
            <a:endParaRPr lang="en-AU" sz="1200" b="1" i="0"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b="1" i="0" kern="0" dirty="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i="0" dirty="0">
                <a:effectLst/>
                <a:latin typeface="+mn-lt"/>
                <a:ea typeface="Times New Roman" panose="02020603050405020304" pitchFamily="18" charset="0"/>
                <a:cs typeface="Calibri" panose="020F0502020204030204" pitchFamily="34" charset="0"/>
              </a:rPr>
              <a:t>*You may explain this to students as the </a:t>
            </a:r>
            <a:r>
              <a:rPr lang="en-AU" sz="1200" b="1" i="0" dirty="0">
                <a:effectLst/>
                <a:latin typeface="+mn-lt"/>
                <a:ea typeface="Times New Roman" panose="02020603050405020304" pitchFamily="18" charset="0"/>
                <a:cs typeface="Calibri" panose="020F0502020204030204" pitchFamily="34" charset="0"/>
              </a:rPr>
              <a:t>u</a:t>
            </a:r>
            <a:r>
              <a:rPr lang="en-AU" sz="1200" i="0" dirty="0">
                <a:effectLst/>
                <a:latin typeface="+mn-lt"/>
                <a:ea typeface="Times New Roman" panose="02020603050405020304" pitchFamily="18" charset="0"/>
                <a:cs typeface="Calibri" panose="020F0502020204030204" pitchFamily="34" charset="0"/>
              </a:rPr>
              <a:t> acting like an </a:t>
            </a:r>
            <a:r>
              <a:rPr lang="en-AU" sz="1200" b="1" i="0" dirty="0">
                <a:effectLst/>
                <a:latin typeface="+mn-lt"/>
                <a:ea typeface="Times New Roman" panose="02020603050405020304" pitchFamily="18" charset="0"/>
                <a:cs typeface="Calibri" panose="020F0502020204030204" pitchFamily="34" charset="0"/>
              </a:rPr>
              <a:t>o </a:t>
            </a:r>
            <a:r>
              <a:rPr lang="en-AU" sz="1200" b="0" i="0" dirty="0">
                <a:effectLst/>
                <a:latin typeface="+mn-lt"/>
                <a:ea typeface="Times New Roman" panose="02020603050405020304" pitchFamily="18" charset="0"/>
                <a:cs typeface="Calibri" panose="020F0502020204030204" pitchFamily="34" charset="0"/>
              </a:rPr>
              <a:t>sound</a:t>
            </a:r>
            <a:r>
              <a:rPr lang="en-AU" sz="1200" b="1" i="0" dirty="0">
                <a:effectLst/>
                <a:latin typeface="+mn-lt"/>
                <a:ea typeface="Times New Roman" panose="02020603050405020304" pitchFamily="18" charset="0"/>
                <a:cs typeface="Calibri" panose="020F0502020204030204" pitchFamily="34" charset="0"/>
              </a:rPr>
              <a:t> </a:t>
            </a:r>
            <a:r>
              <a:rPr lang="en-AU" sz="1200" b="0" i="0" dirty="0">
                <a:effectLst/>
                <a:latin typeface="+mn-lt"/>
                <a:ea typeface="Times New Roman" panose="02020603050405020304" pitchFamily="18" charset="0"/>
                <a:cs typeface="Calibri" panose="020F0502020204030204" pitchFamily="34" charset="0"/>
              </a:rPr>
              <a:t>in </a:t>
            </a:r>
            <a:r>
              <a:rPr lang="en-AU" sz="1200" b="1" i="0" dirty="0">
                <a:effectLst/>
                <a:latin typeface="+mn-lt"/>
                <a:ea typeface="Times New Roman" panose="02020603050405020304" pitchFamily="18" charset="0"/>
                <a:cs typeface="Calibri" panose="020F0502020204030204" pitchFamily="34" charset="0"/>
              </a:rPr>
              <a:t>ore</a:t>
            </a:r>
            <a:r>
              <a:rPr lang="en-AU" sz="1200" i="0" dirty="0">
                <a:effectLst/>
                <a:latin typeface="+mn-lt"/>
                <a:ea typeface="Times New Roman" panose="02020603050405020304" pitchFamily="18" charset="0"/>
                <a:cs typeface="Calibri" panose="020F0502020204030204" pitchFamily="34" charset="0"/>
              </a:rPr>
              <a:t> in this word. </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b="1" i="0" kern="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3175358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first with the word </a:t>
            </a:r>
            <a:r>
              <a:rPr lang="en-AU" sz="1200" b="1" dirty="0">
                <a:effectLst/>
                <a:latin typeface="Calibri" panose="020F0502020204030204" pitchFamily="34" charset="0"/>
                <a:ea typeface="Calibri" panose="020F0502020204030204" pitchFamily="34" charset="0"/>
                <a:cs typeface="Calibri" panose="020F0502020204030204" pitchFamily="34" charset="0"/>
              </a:rPr>
              <a:t>sugar</a:t>
            </a:r>
            <a:r>
              <a:rPr lang="en-AU" sz="1200" dirty="0">
                <a:effectLst/>
                <a:latin typeface="Calibri" panose="020F0502020204030204" pitchFamily="34" charset="0"/>
                <a:ea typeface="Calibri" panose="020F0502020204030204" pitchFamily="34" charset="0"/>
                <a:cs typeface="Calibri" panose="020F0502020204030204" pitchFamily="34" charset="0"/>
              </a:rPr>
              <a:t>, then with the word </a:t>
            </a:r>
            <a:r>
              <a:rPr lang="en-AU" sz="1200" b="1" dirty="0">
                <a:effectLst/>
                <a:latin typeface="Calibri" panose="020F0502020204030204" pitchFamily="34" charset="0"/>
                <a:ea typeface="Calibri" panose="020F0502020204030204" pitchFamily="34" charset="0"/>
                <a:cs typeface="Calibri" panose="020F0502020204030204" pitchFamily="34" charset="0"/>
              </a:rPr>
              <a:t>sure</a:t>
            </a:r>
            <a:r>
              <a:rPr lang="en-AU" sz="1200" b="0" dirty="0">
                <a:effectLst/>
                <a:latin typeface="Calibri" panose="020F0502020204030204" pitchFamily="34" charset="0"/>
                <a:ea typeface="Calibri" panose="020F0502020204030204" pitchFamily="34" charset="0"/>
                <a:cs typeface="Calibri" panose="020F0502020204030204" pitchFamily="34" charset="0"/>
              </a:rPr>
              <a:t>.</a:t>
            </a:r>
            <a:r>
              <a:rPr lang="en-AU" sz="1200" dirty="0">
                <a:effectLst/>
                <a:latin typeface="Calibri" panose="020F0502020204030204" pitchFamily="34" charset="0"/>
                <a:ea typeface="Calibri" panose="020F0502020204030204" pitchFamily="34" charset="0"/>
                <a:cs typeface="Calibri" panose="020F0502020204030204" pitchFamily="34" charset="0"/>
              </a:rPr>
              <a:t> </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Draw horizontal lines for each sound in the word.</a:t>
            </a: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Write the corresponding letter/s on the sound lines.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0" kern="0" dirty="0">
                <a:ea typeface="Times New Roman" panose="02020603050405020304" pitchFamily="18" charset="0"/>
              </a:rPr>
              <a:t>for </a:t>
            </a:r>
            <a:r>
              <a:rPr lang="en-AU" b="1" kern="0" dirty="0">
                <a:ea typeface="Times New Roman" panose="02020603050405020304" pitchFamily="18" charset="0"/>
              </a:rPr>
              <a:t>sugar</a:t>
            </a:r>
            <a:r>
              <a:rPr lang="en-AU" b="0" kern="0" dirty="0">
                <a:ea typeface="Times New Roman" panose="02020603050405020304" pitchFamily="18" charset="0"/>
              </a:rPr>
              <a:t>:</a:t>
            </a:r>
            <a:r>
              <a:rPr lang="en-AU" b="1" kern="0" dirty="0">
                <a:ea typeface="Times New Roman" panose="02020603050405020304" pitchFamily="18" charset="0"/>
              </a:rPr>
              <a:t> s</a:t>
            </a:r>
            <a:r>
              <a:rPr lang="en-AU" b="0" kern="0" dirty="0">
                <a:ea typeface="Times New Roman" panose="02020603050405020304" pitchFamily="18" charset="0"/>
              </a:rPr>
              <a:t> says /sh/ and </a:t>
            </a:r>
            <a:r>
              <a:rPr lang="en-AU" b="1" kern="0" dirty="0">
                <a:ea typeface="Times New Roman" panose="02020603050405020304" pitchFamily="18" charset="0"/>
              </a:rPr>
              <a:t>u </a:t>
            </a:r>
            <a:r>
              <a:rPr lang="en-AU" b="0" kern="0" dirty="0">
                <a:ea typeface="Times New Roman" panose="02020603050405020304" pitchFamily="18" charset="0"/>
              </a:rPr>
              <a:t>says </a:t>
            </a:r>
            <a:r>
              <a:rPr lang="en-AU" sz="1200" i="0" dirty="0">
                <a:effectLst/>
                <a:latin typeface="+mn-lt"/>
                <a:ea typeface="Times New Roman" panose="02020603050405020304" pitchFamily="18" charset="0"/>
                <a:cs typeface="Calibri" panose="020F0502020204030204" pitchFamily="34" charset="0"/>
              </a:rPr>
              <a:t>/ŏŏ/</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0" kern="0" dirty="0">
                <a:ea typeface="Times New Roman" panose="02020603050405020304" pitchFamily="18" charset="0"/>
              </a:rPr>
              <a:t>for </a:t>
            </a:r>
            <a:r>
              <a:rPr lang="en-AU" b="1" kern="0" dirty="0">
                <a:ea typeface="Times New Roman" panose="02020603050405020304" pitchFamily="18" charset="0"/>
              </a:rPr>
              <a:t>sure</a:t>
            </a:r>
            <a:r>
              <a:rPr lang="en-AU" b="0" kern="0" dirty="0">
                <a:ea typeface="Times New Roman" panose="02020603050405020304" pitchFamily="18" charset="0"/>
              </a:rPr>
              <a:t>:</a:t>
            </a:r>
            <a:r>
              <a:rPr lang="en-AU" b="1" kern="0" dirty="0">
                <a:ea typeface="Times New Roman" panose="02020603050405020304" pitchFamily="18" charset="0"/>
              </a:rPr>
              <a:t> s</a:t>
            </a:r>
            <a:r>
              <a:rPr lang="en-AU" b="0" kern="0" dirty="0">
                <a:ea typeface="Times New Roman" panose="02020603050405020304" pitchFamily="18" charset="0"/>
              </a:rPr>
              <a:t> says /sh/ and </a:t>
            </a:r>
            <a:r>
              <a:rPr lang="en-AU" b="1" kern="0" dirty="0">
                <a:ea typeface="Times New Roman" panose="02020603050405020304" pitchFamily="18" charset="0"/>
              </a:rPr>
              <a:t>ure </a:t>
            </a:r>
            <a:r>
              <a:rPr lang="en-AU" b="0" kern="0" dirty="0">
                <a:ea typeface="Times New Roman" panose="02020603050405020304" pitchFamily="18" charset="0"/>
              </a:rPr>
              <a:t>says /or/.</a:t>
            </a:r>
            <a:endParaRPr lang="en-AU" b="1" kern="0" dirty="0">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s-u-g-ar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sugar</a:t>
            </a:r>
            <a:endParaRPr lang="en-AU" sz="1200" b="0" i="0" kern="0" dirty="0">
              <a:effectLst/>
              <a:latin typeface="+mn-lt"/>
              <a:ea typeface="Times New Roman" panose="02020603050405020304" pitchFamily="18" charset="0"/>
            </a:endParaRP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s-ure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sure</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s/u/g/ar </a:t>
            </a:r>
            <a:r>
              <a:rPr lang="en-AU" sz="1200" i="1" kern="0" dirty="0">
                <a:effectLst/>
                <a:latin typeface="+mn-lt"/>
                <a:ea typeface="Times New Roman" panose="02020603050405020304" pitchFamily="18" charset="0"/>
              </a:rPr>
              <a:t>says </a:t>
            </a:r>
            <a:r>
              <a:rPr lang="en-AU" sz="1200" b="1" i="1" kern="0" dirty="0">
                <a:effectLst/>
                <a:latin typeface="+mn-lt"/>
                <a:ea typeface="Times New Roman" panose="02020603050405020304" pitchFamily="18" charset="0"/>
              </a:rPr>
              <a:t>sugar</a:t>
            </a:r>
            <a:endParaRPr lang="en-AU" sz="1200" b="0" i="0" kern="0" dirty="0">
              <a:effectLst/>
              <a:latin typeface="+mn-lt"/>
              <a:ea typeface="Times New Roman" panose="02020603050405020304" pitchFamily="18" charset="0"/>
            </a:endParaRP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s/ure </a:t>
            </a:r>
            <a:r>
              <a:rPr lang="en-AU" sz="1200" i="1" kern="0" dirty="0">
                <a:effectLst/>
                <a:latin typeface="+mn-lt"/>
                <a:ea typeface="Times New Roman" panose="02020603050405020304" pitchFamily="18" charset="0"/>
              </a:rPr>
              <a:t>says </a:t>
            </a:r>
            <a:r>
              <a:rPr lang="en-AU" sz="1200" b="1" i="1" kern="0" dirty="0">
                <a:effectLst/>
                <a:latin typeface="+mn-lt"/>
                <a:ea typeface="Times New Roman" panose="02020603050405020304" pitchFamily="18" charset="0"/>
              </a:rPr>
              <a:t>sure</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0" lvl="0" indent="0">
              <a:lnSpc>
                <a:spcPct val="106000"/>
              </a:lnSpc>
              <a:buFont typeface="+mj-lt"/>
              <a:buNone/>
            </a:pP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1337332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dirty="0">
                <a:solidFill>
                  <a:schemeClr val="tx1"/>
                </a:solidFill>
                <a:latin typeface="+mn-lt"/>
                <a:ea typeface="+mn-ea"/>
                <a:cs typeface="+mn-cs"/>
              </a:rPr>
              <a:t>draw students’ attention to </a:t>
            </a:r>
            <a:r>
              <a:rPr lang="en-US" sz="1200" b="1" kern="1200" dirty="0">
                <a:solidFill>
                  <a:schemeClr val="tx1"/>
                </a:solidFill>
                <a:latin typeface="+mn-lt"/>
                <a:ea typeface="+mn-ea"/>
                <a:cs typeface="+mn-cs"/>
              </a:rPr>
              <a:t>s-u-g-ar </a:t>
            </a:r>
            <a:r>
              <a:rPr lang="en-US" sz="1200" b="0" kern="1200" dirty="0">
                <a:solidFill>
                  <a:schemeClr val="tx1"/>
                </a:solidFill>
                <a:latin typeface="+mn-lt"/>
                <a:ea typeface="+mn-ea"/>
                <a:cs typeface="+mn-cs"/>
              </a:rPr>
              <a:t>spells </a:t>
            </a:r>
            <a:r>
              <a:rPr lang="en-US" sz="1200" b="1" kern="1200" dirty="0">
                <a:solidFill>
                  <a:schemeClr val="tx1"/>
                </a:solidFill>
                <a:latin typeface="+mn-lt"/>
                <a:ea typeface="+mn-ea"/>
                <a:cs typeface="+mn-cs"/>
              </a:rPr>
              <a:t>sugar </a:t>
            </a:r>
            <a:r>
              <a:rPr lang="en-US" sz="1200" b="0" kern="1200" dirty="0">
                <a:solidFill>
                  <a:schemeClr val="tx1"/>
                </a:solidFill>
                <a:latin typeface="+mn-lt"/>
                <a:ea typeface="+mn-ea"/>
                <a:cs typeface="+mn-cs"/>
              </a:rPr>
              <a:t>and</a:t>
            </a:r>
            <a:r>
              <a:rPr lang="en-US" sz="1200" b="1" kern="1200" dirty="0">
                <a:solidFill>
                  <a:schemeClr val="tx1"/>
                </a:solidFill>
                <a:latin typeface="+mn-lt"/>
                <a:ea typeface="+mn-ea"/>
                <a:cs typeface="+mn-cs"/>
              </a:rPr>
              <a:t> s-ure </a:t>
            </a:r>
            <a:r>
              <a:rPr lang="en-US" sz="1200" b="0" kern="1200" dirty="0">
                <a:solidFill>
                  <a:schemeClr val="tx1"/>
                </a:solidFill>
                <a:latin typeface="+mn-lt"/>
                <a:ea typeface="+mn-ea"/>
                <a:cs typeface="+mn-cs"/>
              </a:rPr>
              <a:t>spells </a:t>
            </a:r>
            <a:r>
              <a:rPr lang="en-US" sz="1200" b="1" kern="1200" dirty="0">
                <a:solidFill>
                  <a:schemeClr val="tx1"/>
                </a:solidFill>
                <a:latin typeface="+mn-lt"/>
                <a:ea typeface="+mn-ea"/>
                <a:cs typeface="+mn-cs"/>
              </a:rPr>
              <a:t>sure</a:t>
            </a:r>
            <a:endParaRPr lang="en-US" sz="1200" b="0" kern="1200" dirty="0">
              <a:solidFill>
                <a:schemeClr val="tx1"/>
              </a:solidFill>
              <a:latin typeface="+mn-lt"/>
              <a:ea typeface="+mn-ea"/>
              <a:cs typeface="+mn-cs"/>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read words with </a:t>
            </a:r>
            <a:r>
              <a:rPr lang="en-US" sz="1200" b="1" dirty="0">
                <a:effectLst/>
                <a:latin typeface="+mn-lt"/>
                <a:ea typeface="Aptos" panose="020B0004020202020204" pitchFamily="34" charset="0"/>
                <a:cs typeface="Times New Roman" panose="02020603050405020304" pitchFamily="18" charset="0"/>
              </a:rPr>
              <a:t>ear </a:t>
            </a:r>
            <a:r>
              <a:rPr lang="en-US" sz="1200" b="0" dirty="0">
                <a:effectLst/>
                <a:latin typeface="+mn-lt"/>
                <a:ea typeface="Aptos" panose="020B0004020202020204" pitchFamily="34" charset="0"/>
                <a:cs typeface="Times New Roman" panose="02020603050405020304" pitchFamily="18" charset="0"/>
              </a:rPr>
              <a:t>by</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trying</a:t>
            </a:r>
            <a:r>
              <a:rPr lang="en-US" b="0" dirty="0">
                <a:latin typeface="+mn-lt"/>
              </a:rPr>
              <a:t> /</a:t>
            </a:r>
            <a:r>
              <a:rPr lang="en-US" b="0" dirty="0">
                <a:latin typeface="Calibri" panose="020F0502020204030204" pitchFamily="34" charset="0"/>
                <a:ea typeface="Calibri" panose="020F0502020204030204" pitchFamily="34" charset="0"/>
                <a:cs typeface="Calibri" panose="020F0502020204030204" pitchFamily="34" charset="0"/>
              </a:rPr>
              <a:t>ear</a:t>
            </a:r>
            <a:r>
              <a:rPr lang="en-US" b="0" dirty="0">
                <a:latin typeface="+mn-lt"/>
                <a:cs typeface="Arial" panose="020B0604020202020204" pitchFamily="34" charset="0"/>
              </a:rPr>
              <a:t>/ (the most common sound) first, then </a:t>
            </a:r>
            <a:r>
              <a:rPr lang="en-US" dirty="0">
                <a:latin typeface="+mn-lt"/>
              </a:rPr>
              <a:t>/er/, then /air/</a:t>
            </a:r>
            <a:r>
              <a:rPr lang="en-US" b="0" dirty="0">
                <a:latin typeface="+mn-lt"/>
                <a:cs typeface="Calibri" panose="020F0502020204030204" pitchFamily="34" charset="0"/>
              </a:rPr>
              <a:t> as needed</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emphasise sounding </a:t>
            </a:r>
            <a:r>
              <a:rPr lang="en-US" sz="1200" dirty="0">
                <a:effectLst/>
                <a:latin typeface="+mn-lt"/>
                <a:ea typeface="Aptos" panose="020B0004020202020204" pitchFamily="34" charset="0"/>
                <a:cs typeface="Times New Roman" panose="02020603050405020304" pitchFamily="18" charset="0"/>
              </a:rPr>
              <a:t>out and blending to read the other words as appropriate</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dirty="0">
              <a:effectLst/>
              <a:latin typeface="+mn-lt"/>
              <a:cs typeface="Times New Roman" panose="02020603050405020304" pitchFamily="18" charset="0"/>
            </a:endParaRPr>
          </a:p>
          <a:p>
            <a:r>
              <a:rPr lang="en-US" dirty="0">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say: </a:t>
            </a:r>
            <a:r>
              <a:rPr lang="en-US" sz="1200" b="1" i="1" kern="1200" dirty="0">
                <a:solidFill>
                  <a:schemeClr val="tx1"/>
                </a:solidFill>
                <a:latin typeface="+mn-lt"/>
                <a:ea typeface="+mn-ea"/>
                <a:cs typeface="+mn-cs"/>
              </a:rPr>
              <a:t>s-u-g-ar </a:t>
            </a:r>
            <a:r>
              <a:rPr lang="en-US" sz="1200" b="0" i="1" kern="1200" dirty="0">
                <a:solidFill>
                  <a:schemeClr val="tx1"/>
                </a:solidFill>
                <a:latin typeface="+mn-lt"/>
                <a:ea typeface="+mn-ea"/>
                <a:cs typeface="+mn-cs"/>
              </a:rPr>
              <a:t>spells </a:t>
            </a:r>
            <a:r>
              <a:rPr lang="en-US" sz="1200" b="1" i="1" kern="1200" dirty="0">
                <a:solidFill>
                  <a:schemeClr val="tx1"/>
                </a:solidFill>
                <a:latin typeface="+mn-lt"/>
                <a:ea typeface="+mn-ea"/>
                <a:cs typeface="+mn-cs"/>
              </a:rPr>
              <a:t>sugar</a:t>
            </a:r>
            <a:r>
              <a:rPr lang="en-US" sz="1200" b="1" kern="1200" dirty="0">
                <a:solidFill>
                  <a:schemeClr val="tx1"/>
                </a:solidFill>
                <a:latin typeface="+mn-lt"/>
                <a:ea typeface="+mn-ea"/>
                <a:cs typeface="+mn-cs"/>
              </a:rPr>
              <a:t> </a:t>
            </a:r>
            <a:r>
              <a:rPr lang="en-US" sz="1200" b="0" kern="1200" dirty="0">
                <a:solidFill>
                  <a:schemeClr val="tx1"/>
                </a:solidFill>
                <a:latin typeface="+mn-lt"/>
                <a:ea typeface="+mn-ea"/>
                <a:cs typeface="+mn-cs"/>
              </a:rPr>
              <a:t>and</a:t>
            </a:r>
            <a:r>
              <a:rPr lang="en-US" sz="1200" b="1" kern="1200" dirty="0">
                <a:solidFill>
                  <a:schemeClr val="tx1"/>
                </a:solidFill>
                <a:latin typeface="+mn-lt"/>
                <a:ea typeface="+mn-ea"/>
                <a:cs typeface="+mn-cs"/>
              </a:rPr>
              <a:t> </a:t>
            </a:r>
            <a:r>
              <a:rPr lang="en-US" sz="1200" b="1" i="1" kern="1200" dirty="0">
                <a:solidFill>
                  <a:schemeClr val="tx1"/>
                </a:solidFill>
                <a:latin typeface="+mn-lt"/>
                <a:ea typeface="+mn-ea"/>
                <a:cs typeface="+mn-cs"/>
              </a:rPr>
              <a:t>s-u-re </a:t>
            </a:r>
            <a:r>
              <a:rPr lang="en-US" sz="1200" b="0" i="1" kern="1200" dirty="0">
                <a:solidFill>
                  <a:schemeClr val="tx1"/>
                </a:solidFill>
                <a:latin typeface="+mn-lt"/>
                <a:ea typeface="+mn-ea"/>
                <a:cs typeface="+mn-cs"/>
              </a:rPr>
              <a:t>spells </a:t>
            </a:r>
            <a:r>
              <a:rPr lang="en-US" sz="1200" b="1" i="1" kern="1200" dirty="0">
                <a:solidFill>
                  <a:schemeClr val="tx1"/>
                </a:solidFill>
                <a:latin typeface="+mn-lt"/>
                <a:ea typeface="+mn-ea"/>
                <a:cs typeface="+mn-cs"/>
              </a:rPr>
              <a:t>sure</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read words with </a:t>
            </a:r>
            <a:r>
              <a:rPr lang="en-US" sz="1200" b="1" dirty="0">
                <a:effectLst/>
                <a:latin typeface="+mn-lt"/>
                <a:ea typeface="Aptos" panose="020B0004020202020204" pitchFamily="34" charset="0"/>
                <a:cs typeface="Times New Roman" panose="02020603050405020304" pitchFamily="18" charset="0"/>
              </a:rPr>
              <a:t>ear </a:t>
            </a:r>
            <a:r>
              <a:rPr lang="en-US" sz="1200" b="0" dirty="0">
                <a:effectLst/>
                <a:latin typeface="+mn-lt"/>
                <a:ea typeface="Aptos" panose="020B0004020202020204" pitchFamily="34" charset="0"/>
                <a:cs typeface="Times New Roman" panose="02020603050405020304" pitchFamily="18" charset="0"/>
              </a:rPr>
              <a:t>by</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trying</a:t>
            </a:r>
            <a:r>
              <a:rPr lang="en-US" b="0" dirty="0">
                <a:latin typeface="+mn-lt"/>
              </a:rPr>
              <a:t> /</a:t>
            </a:r>
            <a:r>
              <a:rPr lang="en-US" b="0" dirty="0">
                <a:latin typeface="Calibri" panose="020F0502020204030204" pitchFamily="34" charset="0"/>
                <a:ea typeface="Calibri" panose="020F0502020204030204" pitchFamily="34" charset="0"/>
                <a:cs typeface="Calibri" panose="020F0502020204030204" pitchFamily="34" charset="0"/>
              </a:rPr>
              <a:t>ear</a:t>
            </a:r>
            <a:r>
              <a:rPr lang="en-US" b="0" dirty="0">
                <a:latin typeface="+mn-lt"/>
                <a:cs typeface="Arial" panose="020B0604020202020204" pitchFamily="34" charset="0"/>
              </a:rPr>
              <a:t>/ (the most common sound) first, then </a:t>
            </a:r>
            <a:r>
              <a:rPr lang="en-US" dirty="0">
                <a:latin typeface="+mn-lt"/>
              </a:rPr>
              <a:t>/er/, then /air/</a:t>
            </a:r>
            <a:r>
              <a:rPr lang="en-US" b="0" dirty="0">
                <a:latin typeface="+mn-lt"/>
                <a:cs typeface="Calibri" panose="020F0502020204030204" pitchFamily="34" charset="0"/>
              </a:rPr>
              <a:t> as needed</a:t>
            </a: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Sentence dictation</a:t>
            </a:r>
            <a:r>
              <a:rPr lang="en-US" b="0" dirty="0">
                <a:latin typeface="+mn-lt"/>
              </a:rPr>
              <a:t>:</a:t>
            </a:r>
            <a:r>
              <a:rPr lang="en-US" b="1" dirty="0">
                <a:latin typeface="+mn-lt"/>
              </a:rPr>
              <a:t> Early one dreary morning, I had a pear muffin with sugar on top. I am sure it was the best muffin I had ever tasted.  </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words with </a:t>
            </a:r>
            <a:r>
              <a:rPr lang="en-US" b="1" dirty="0">
                <a:latin typeface="+mn-lt"/>
              </a:rPr>
              <a:t>ear </a:t>
            </a:r>
            <a:r>
              <a:rPr lang="en-US" b="0" dirty="0">
                <a:latin typeface="+mn-lt"/>
              </a:rPr>
              <a:t>and known and new irregular words</a:t>
            </a:r>
            <a:endParaRPr lang="en-US" b="1" dirty="0">
              <a:latin typeface="+mn-lt"/>
            </a:endParaRPr>
          </a:p>
          <a:p>
            <a:pPr marL="171450" indent="-171450">
              <a:buFont typeface="Arial" panose="020B0604020202020204" pitchFamily="34" charset="0"/>
              <a:buChar char="•"/>
            </a:pPr>
            <a:r>
              <a:rPr lang="en-US" dirty="0">
                <a:latin typeface="+mn-lt"/>
              </a:rPr>
              <a:t>re-reading the sentences to check for accuracy or any editing required.</a:t>
            </a:r>
          </a:p>
          <a:p>
            <a:pPr marL="171450" indent="-171450">
              <a:buFont typeface="Arial" panose="020B0604020202020204" pitchFamily="34" charset="0"/>
              <a:buChar char="•"/>
            </a:pPr>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relevant part of the spelling generalisation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latin typeface="+mn-lt"/>
              </a:rPr>
              <a:t>Support students as much as needed to write the sentence on their mini-whiteboard or on paper.</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Sentence dictation: </a:t>
            </a:r>
            <a:r>
              <a:rPr lang="en-US" b="1" dirty="0">
                <a:latin typeface="+mn-lt"/>
              </a:rPr>
              <a:t>I am sure that the man with the earnest look had sugar in his beard.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US" dirty="0">
                <a:latin typeface="+mn-lt"/>
              </a:rPr>
              <a:t> Say the sentence aloud and have students repeat it after you.</a:t>
            </a:r>
          </a:p>
          <a:p>
            <a:endParaRPr lang="en-US" dirty="0">
              <a:latin typeface="+mn-lt"/>
            </a:endParaRPr>
          </a:p>
          <a:p>
            <a:r>
              <a:rPr lang="en-US" dirty="0">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 </a:t>
            </a:r>
            <a:r>
              <a:rPr lang="en-AU" dirty="0">
                <a:latin typeface="+mn-lt"/>
              </a:rPr>
              <a:t>words that will be spelt using </a:t>
            </a:r>
            <a:r>
              <a:rPr lang="en-AU" b="1" dirty="0">
                <a:latin typeface="+mn-lt"/>
              </a:rPr>
              <a:t>ear</a:t>
            </a:r>
            <a:endParaRPr lang="en-AU" b="0" dirty="0">
              <a:latin typeface="+mn-lt"/>
            </a:endParaRPr>
          </a:p>
          <a:p>
            <a:pPr marL="171450" indent="-171450">
              <a:buFont typeface="Arial" panose="020B0604020202020204" pitchFamily="34" charset="0"/>
              <a:buChar char="•"/>
            </a:pPr>
            <a:r>
              <a:rPr lang="en-US" dirty="0">
                <a:latin typeface="+mn-lt"/>
              </a:rPr>
              <a:t>use segmenting to track sounds and write corresponding letters for each word </a:t>
            </a:r>
          </a:p>
          <a:p>
            <a:pPr marL="171450" indent="-171450">
              <a:buFont typeface="Arial" panose="020B0604020202020204" pitchFamily="34" charset="0"/>
              <a:buChar char="•"/>
            </a:pPr>
            <a:r>
              <a:rPr lang="en-US" dirty="0">
                <a:latin typeface="+mn-lt"/>
              </a:rPr>
              <a:t>remember the sounds in and spelling for known and new irregular words</a:t>
            </a:r>
          </a:p>
          <a:p>
            <a:pPr marL="171450" indent="-171450">
              <a:buFont typeface="Arial" panose="020B0604020202020204" pitchFamily="34" charset="0"/>
              <a:buChar char="•"/>
            </a:pPr>
            <a:r>
              <a:rPr lang="en-US" dirty="0">
                <a:latin typeface="+mn-lt"/>
              </a:rPr>
              <a:t>use correct punctuation and spaces.</a:t>
            </a:r>
          </a:p>
          <a:p>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relevant part of the spelling generalisation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a:t>
            </a:r>
            <a:endParaRPr lang="en-AU" sz="1200" b="0" i="0" kern="1200" dirty="0">
              <a:effectLst/>
              <a:latin typeface="+mn-lt"/>
              <a:ea typeface="Calibri" panose="020F0502020204030204" pitchFamily="34" charset="0"/>
              <a:cs typeface="Calibri" panose="020F0502020204030204" pitchFamily="34"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re-read the sentence to check for accuracy or any editing and then place their mini-whiteboard underneath their chin for you to check. </a:t>
            </a:r>
          </a:p>
          <a:p>
            <a:endParaRPr lang="en-US" dirty="0">
              <a:latin typeface="+mn-lt"/>
            </a:endParaRPr>
          </a:p>
          <a:p>
            <a:r>
              <a:rPr lang="en-US" dirty="0">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dirty="0">
              <a:latin typeface="+mn-lt"/>
              <a:cs typeface="Arial" panose="020B0604020202020204" pitchFamily="34" charset="0"/>
            </a:endParaRPr>
          </a:p>
          <a:p>
            <a:r>
              <a:rPr lang="en-US" dirty="0"/>
              <a:t>You may wish to explain that </a:t>
            </a:r>
            <a:r>
              <a:rPr lang="en-US" b="1" dirty="0"/>
              <a:t>earnest </a:t>
            </a:r>
            <a:r>
              <a:rPr lang="en-US" dirty="0"/>
              <a:t>means serious and genuine. If someone is </a:t>
            </a:r>
            <a:r>
              <a:rPr lang="en-US" b="1" dirty="0"/>
              <a:t>earnest</a:t>
            </a:r>
            <a:r>
              <a:rPr lang="en-US" dirty="0"/>
              <a:t>, they really mean what they do and say. </a:t>
            </a: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earn</a:t>
            </a:r>
            <a:r>
              <a:rPr lang="en-US" sz="1200" b="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spear</a:t>
            </a:r>
            <a:r>
              <a:rPr lang="en-US" sz="1200" dirty="0">
                <a:solidFill>
                  <a:schemeClr val="tx1"/>
                </a:solidFill>
                <a:effectLst/>
                <a:latin typeface="+mn-lt"/>
                <a:cs typeface="Times New Roman" panose="02020603050405020304" pitchFamily="18" charset="0"/>
              </a:rPr>
              <a:t>,</a:t>
            </a:r>
            <a:r>
              <a:rPr lang="en-AU" sz="1200" b="0" dirty="0">
                <a:solidFill>
                  <a:schemeClr val="tx1"/>
                </a:solidFill>
                <a:effectLst/>
                <a:latin typeface="+mn-lt"/>
                <a:cs typeface="Times New Roman" panose="02020603050405020304" pitchFamily="18" charset="0"/>
              </a:rPr>
              <a:t> </a:t>
            </a:r>
            <a:r>
              <a:rPr lang="en-AU" sz="1200" b="1" dirty="0">
                <a:solidFill>
                  <a:schemeClr val="tx1"/>
                </a:solidFill>
                <a:effectLst/>
                <a:latin typeface="+mn-lt"/>
                <a:cs typeface="Times New Roman" panose="02020603050405020304" pitchFamily="18" charset="0"/>
              </a:rPr>
              <a:t>tear</a:t>
            </a:r>
            <a:r>
              <a:rPr lang="en-AU" sz="1200" b="0" dirty="0">
                <a:solidFill>
                  <a:schemeClr val="tx1"/>
                </a:solidFill>
                <a:effectLst/>
                <a:latin typeface="+mn-lt"/>
                <a:cs typeface="Times New Roman" panose="02020603050405020304" pitchFamily="18" charset="0"/>
              </a:rPr>
              <a:t> (to rip)</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 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beard</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earth</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pearl</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I am sure you can earn a lot of money in one year by selling pears dipped in sugar.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dirty="0"/>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sore</a:t>
            </a:r>
            <a:r>
              <a:rPr lang="en-US" b="0" dirty="0"/>
              <a:t>, </a:t>
            </a:r>
            <a:r>
              <a:rPr lang="en-US" b="1" dirty="0"/>
              <a:t>hair</a:t>
            </a:r>
            <a:r>
              <a:rPr lang="en-US" b="0" dirty="0"/>
              <a:t>, </a:t>
            </a:r>
            <a:r>
              <a:rPr lang="en-US" b="1" dirty="0"/>
              <a:t>inquire</a:t>
            </a:r>
            <a:r>
              <a:rPr lang="en-US" b="0" dirty="0"/>
              <a:t>, </a:t>
            </a:r>
            <a:r>
              <a:rPr lang="en-US" b="1" dirty="0"/>
              <a:t>interfere</a:t>
            </a:r>
            <a:r>
              <a:rPr lang="en-US" b="0" dirty="0"/>
              <a: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*An icon has not been used for the word </a:t>
            </a:r>
            <a:r>
              <a:rPr lang="en-AU" b="1" dirty="0"/>
              <a:t>interfere</a:t>
            </a:r>
            <a:r>
              <a:rPr lang="en-AU" dirty="0"/>
              <a:t>, as it is difficult to illustrate. The pencil icon indicates that you should dictate this word to the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Prefix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pre- </a:t>
            </a:r>
            <a:r>
              <a:rPr lang="en-AU" b="0" dirty="0">
                <a:latin typeface="+mn-lt"/>
                <a:cs typeface="Calibri" panose="020F0502020204030204"/>
              </a:rPr>
              <a:t>prefix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 </a:t>
            </a:r>
            <a:r>
              <a:rPr lang="en-AU" b="1" i="1" dirty="0">
                <a:cs typeface="Calibri" panose="020F0502020204030204"/>
              </a:rPr>
              <a:t>pre-</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‘before’</a:t>
            </a:r>
            <a:r>
              <a:rPr lang="en-AU" i="1" dirty="0">
                <a:cs typeface="Calibri" panose="020F0502020204030204"/>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pay</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a:t>
            </a:r>
            <a:r>
              <a:rPr lang="en-AU" b="1" dirty="0">
                <a:cs typeface="Calibri" panose="020F0502020204030204"/>
              </a:rPr>
              <a:t> </a:t>
            </a:r>
            <a:r>
              <a:rPr lang="en-AU" b="1" i="1" dirty="0">
                <a:cs typeface="Calibri" panose="020F0502020204030204"/>
              </a:rPr>
              <a:t>prepay</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 </a:t>
            </a:r>
            <a:r>
              <a:rPr lang="en-AU" i="1" dirty="0">
                <a:cs typeface="Calibri" panose="020F0502020204030204"/>
              </a:rPr>
              <a:t>Pay before.</a:t>
            </a: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pre-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each taught catchphrase: </a:t>
            </a:r>
            <a:r>
              <a:rPr lang="en-US" b="1" dirty="0"/>
              <a:t>pre-</a:t>
            </a:r>
            <a:r>
              <a:rPr lang="en-US" dirty="0"/>
              <a:t>, meaning ‘before’.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precut</a:t>
            </a:r>
            <a:r>
              <a:rPr lang="en-US" b="0" dirty="0"/>
              <a:t>,</a:t>
            </a:r>
            <a:r>
              <a:rPr lang="en-US" b="1" dirty="0"/>
              <a:t> premix</a:t>
            </a:r>
            <a:r>
              <a:rPr lang="en-US" b="0" dirty="0"/>
              <a:t>,</a:t>
            </a:r>
            <a:r>
              <a:rPr lang="en-US" b="1" dirty="0"/>
              <a:t> preload</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pre-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US" b="1" dirty="0"/>
              <a:t>pre-</a:t>
            </a:r>
            <a:r>
              <a:rPr lang="en-US" dirty="0"/>
              <a:t>, meaning ‘before’.</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l/i/st/e/n</a:t>
            </a:r>
            <a:r>
              <a:rPr lang="en-US" b="0" dirty="0"/>
              <a:t>,</a:t>
            </a:r>
            <a:r>
              <a:rPr lang="en-US" b="1" dirty="0"/>
              <a:t> listen</a:t>
            </a:r>
            <a:r>
              <a:rPr lang="en-US" b="0" dirty="0"/>
              <a:t>,</a:t>
            </a:r>
            <a:r>
              <a:rPr lang="en-US" b="1" dirty="0"/>
              <a:t> l-i-s-t-e-n</a:t>
            </a:r>
            <a:r>
              <a:rPr lang="en-US" b="0" dirty="0"/>
              <a:t> spells </a:t>
            </a:r>
            <a:r>
              <a:rPr lang="en-US" b="1" dirty="0"/>
              <a:t>listen</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E3424F4D-EC61-4E6D-EF25-37CDE227795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E4B88F9E-2163-A801-0AAC-44118CBE8F8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We do">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87A563A-FD9A-603D-6266-4243BFE1EAED}"/>
              </a:ext>
            </a:extLst>
          </p:cNvPr>
          <p:cNvGrpSpPr/>
          <p:nvPr userDrawn="1"/>
        </p:nvGrpSpPr>
        <p:grpSpPr>
          <a:xfrm>
            <a:off x="283764" y="274707"/>
            <a:ext cx="1840189" cy="645960"/>
            <a:chOff x="436165" y="451756"/>
            <a:chExt cx="1840189" cy="645960"/>
          </a:xfrm>
        </p:grpSpPr>
        <p:sp>
          <p:nvSpPr>
            <p:cNvPr id="13" name="Rounded Rectangle 8">
              <a:extLst>
                <a:ext uri="{FF2B5EF4-FFF2-40B4-BE49-F238E27FC236}">
                  <a16:creationId xmlns:a16="http://schemas.microsoft.com/office/drawing/2014/main" id="{D4DB7124-574E-049C-5641-AAE2022B0253}"/>
                </a:ext>
              </a:extLst>
            </p:cNvPr>
            <p:cNvSpPr/>
            <p:nvPr userDrawn="1"/>
          </p:nvSpPr>
          <p:spPr>
            <a:xfrm>
              <a:off x="436165" y="4517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BFEA7403-F99F-0071-219D-FDC8C44319AB}"/>
                </a:ext>
              </a:extLst>
            </p:cNvPr>
            <p:cNvSpPr txBox="1">
              <a:spLocks/>
            </p:cNvSpPr>
            <p:nvPr userDrawn="1"/>
          </p:nvSpPr>
          <p:spPr>
            <a:xfrm>
              <a:off x="627643" y="4542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gr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grpSp>
        <p:nvGrpSpPr>
          <p:cNvPr id="12" name="Group 11">
            <a:extLst>
              <a:ext uri="{FF2B5EF4-FFF2-40B4-BE49-F238E27FC236}">
                <a16:creationId xmlns:a16="http://schemas.microsoft.com/office/drawing/2014/main" id="{E0AE3FC0-193A-0745-BEE4-763AD5947A37}"/>
              </a:ext>
            </a:extLst>
          </p:cNvPr>
          <p:cNvGrpSpPr/>
          <p:nvPr userDrawn="1"/>
        </p:nvGrpSpPr>
        <p:grpSpPr>
          <a:xfrm>
            <a:off x="2255886" y="274707"/>
            <a:ext cx="1840189" cy="645960"/>
            <a:chOff x="283765" y="299356"/>
            <a:chExt cx="1840189" cy="645960"/>
          </a:xfrm>
        </p:grpSpPr>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gr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555D0726-17E8-B4DA-5220-A0CEFD33B74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68C1FA9-846C-B0A7-986F-9EBC7B53B4E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E5943A8D-4307-C47B-FDE0-1A84A7DAE4AD}"/>
              </a:ext>
            </a:extLst>
          </p:cNvPr>
          <p:cNvGrpSpPr/>
          <p:nvPr userDrawn="1"/>
        </p:nvGrpSpPr>
        <p:grpSpPr>
          <a:xfrm>
            <a:off x="9066803" y="248271"/>
            <a:ext cx="876718" cy="688952"/>
            <a:chOff x="9066803" y="248271"/>
            <a:chExt cx="876718" cy="688952"/>
          </a:xfrm>
        </p:grpSpPr>
        <p:sp>
          <p:nvSpPr>
            <p:cNvPr id="22" name="Rounded Rectangle 31">
              <a:extLst>
                <a:ext uri="{FF2B5EF4-FFF2-40B4-BE49-F238E27FC236}">
                  <a16:creationId xmlns:a16="http://schemas.microsoft.com/office/drawing/2014/main" id="{958343E5-B5FC-2A13-82B3-E35F5864124D}"/>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descr="Teacher outline">
              <a:extLst>
                <a:ext uri="{FF2B5EF4-FFF2-40B4-BE49-F238E27FC236}">
                  <a16:creationId xmlns:a16="http://schemas.microsoft.com/office/drawing/2014/main" id="{3923F44B-4B15-E8E5-06A4-6293B7CE1CDD}"/>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Tree>
    <p:extLst>
      <p:ext uri="{BB962C8B-B14F-4D97-AF65-F5344CB8AC3E}">
        <p14:creationId xmlns:p14="http://schemas.microsoft.com/office/powerpoint/2010/main" val="711088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46676"/>
            <a:chOff x="10048357" y="291262"/>
            <a:chExt cx="876718" cy="646676"/>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299349"/>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E8560C4D-D6CE-E0EB-5627-9167D4D5BBF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2C6DBF38-5724-5391-0EC8-14EFEF7CC86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0FB39C36-3E6C-3FD7-8435-71C3DD8A210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F2319AA-D094-70D2-6BEB-F9286E839A8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02AA02BE-B815-B56B-D2FC-7B6CE29E2B7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1840304-CBC8-E4FA-9950-FC726CEEB5D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EFFBED7A-4432-7A8A-BC42-AD89B31880C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94A950-E294-F1BC-1E4E-BCF37445850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39F5780F-8823-8F87-AE9B-5BE7739CA27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46DB9959-7FDF-0E8C-DB4D-6464436456C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62040782-83A8-9A34-022A-063429A8EB3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1C0A4EEC-9540-F8E4-AA86-B603C7F8F3F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9BDC72F-D2C6-F4D1-AA71-AA6E3222C7D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E2C09604-94EE-F72A-C224-C7BB69C1164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6" name="Rectangle 5">
            <a:extLst>
              <a:ext uri="{FF2B5EF4-FFF2-40B4-BE49-F238E27FC236}">
                <a16:creationId xmlns:a16="http://schemas.microsoft.com/office/drawing/2014/main" id="{95552D2A-0B0C-EB08-0816-7166EBFB13A8}"/>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8" name="Rectangle 27">
            <a:extLst>
              <a:ext uri="{FF2B5EF4-FFF2-40B4-BE49-F238E27FC236}">
                <a16:creationId xmlns:a16="http://schemas.microsoft.com/office/drawing/2014/main" id="{CAE5E60C-097D-94B3-8296-F6C4E13A73C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E2A1604-10C3-2FFA-336D-B15C00A87CB5}"/>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497" y="437601"/>
            <a:ext cx="5547352" cy="711199"/>
          </a:xfrm>
          <a:prstGeom prst="rect">
            <a:avLst/>
          </a:prstGeom>
        </p:spPr>
      </p:pic>
      <p:sp>
        <p:nvSpPr>
          <p:cNvPr id="19" name="Title 1">
            <a:extLst>
              <a:ext uri="{FF2B5EF4-FFF2-40B4-BE49-F238E27FC236}">
                <a16:creationId xmlns:a16="http://schemas.microsoft.com/office/drawing/2014/main" id="{0C8421F8-8319-2147-1261-3EA60AE46C4D}"/>
              </a:ext>
            </a:extLst>
          </p:cNvPr>
          <p:cNvSpPr txBox="1">
            <a:spLocks/>
          </p:cNvSpPr>
          <p:nvPr userDrawn="1"/>
        </p:nvSpPr>
        <p:spPr>
          <a:xfrm>
            <a:off x="9063637"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686E6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826A59F2-B686-D74B-B1B2-7C251C993167}"/>
              </a:ext>
            </a:extLst>
          </p:cNvPr>
          <p:cNvSpPr txBox="1">
            <a:spLocks/>
          </p:cNvSpPr>
          <p:nvPr userDrawn="1"/>
        </p:nvSpPr>
        <p:spPr>
          <a:xfrm>
            <a:off x="6275873"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21</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3" name="Rectangle: Rounded Corners 1">
            <a:extLst>
              <a:ext uri="{FF2B5EF4-FFF2-40B4-BE49-F238E27FC236}">
                <a16:creationId xmlns:a16="http://schemas.microsoft.com/office/drawing/2014/main" id="{E5A67F2D-73E4-F0C3-53CE-C0D7F951A64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1A01913-9463-FDE2-0880-FAD988B9E46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14EC88B8-413E-17DC-9B56-4614C039C97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C917ECE-3CED-EF16-F9AE-7E65D3F0C47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961F933E-0D35-7AC3-DEEE-4CDBCEC148D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015DA5CA-A545-E9BB-28B4-1726E7B30C1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Rounded Corners 1">
            <a:extLst>
              <a:ext uri="{FF2B5EF4-FFF2-40B4-BE49-F238E27FC236}">
                <a16:creationId xmlns:a16="http://schemas.microsoft.com/office/drawing/2014/main" id="{6781C801-2B44-9D09-BEB7-BE96B1393A3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CA3F0F8D-3E69-9FAE-663C-73FF3C09EFB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8" name="Rectangle: Rounded Corners 1">
            <a:extLst>
              <a:ext uri="{FF2B5EF4-FFF2-40B4-BE49-F238E27FC236}">
                <a16:creationId xmlns:a16="http://schemas.microsoft.com/office/drawing/2014/main" id="{65271385-F83B-B421-194A-5D5DB2359DF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11526F5-7664-E0B5-B595-C896C9275E8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a:extLst>
              <a:ext uri="{FF2B5EF4-FFF2-40B4-BE49-F238E27FC236}">
                <a16:creationId xmlns:a16="http://schemas.microsoft.com/office/drawing/2014/main" id="{54CC3FC7-3709-4433-00B9-7BBABE957E48}"/>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a:extLst>
              <a:ext uri="{FF2B5EF4-FFF2-40B4-BE49-F238E27FC236}">
                <a16:creationId xmlns:a16="http://schemas.microsoft.com/office/drawing/2014/main" id="{8FD69D0B-86FE-BCB4-A5E3-CBF446127291}"/>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44DD9E8B-2542-152C-2F64-7854307E3A15}"/>
              </a:ext>
            </a:extLst>
          </p:cNvPr>
          <p:cNvPicPr>
            <a:picLocks noChangeAspect="1"/>
          </p:cNvPicPr>
          <p:nvPr userDrawn="1"/>
        </p:nvPicPr>
        <p:blipFill>
          <a:blip r:embed="rId4"/>
          <a:stretch>
            <a:fillRect/>
          </a:stretch>
        </p:blipFill>
        <p:spPr>
          <a:xfrm>
            <a:off x="10142262" y="277952"/>
            <a:ext cx="688908" cy="688908"/>
          </a:xfrm>
          <a:prstGeom prst="rect">
            <a:avLst/>
          </a:prstGeom>
        </p:spPr>
      </p:pic>
      <p:pic>
        <p:nvPicPr>
          <p:cNvPr id="15" name="Graphic 14" descr="Glasses outline">
            <a:extLst>
              <a:ext uri="{FF2B5EF4-FFF2-40B4-BE49-F238E27FC236}">
                <a16:creationId xmlns:a16="http://schemas.microsoft.com/office/drawing/2014/main" id="{0F91B9CD-4723-6247-7BA8-7ED1027AC0D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Rounded Corners 1">
            <a:extLst>
              <a:ext uri="{FF2B5EF4-FFF2-40B4-BE49-F238E27FC236}">
                <a16:creationId xmlns:a16="http://schemas.microsoft.com/office/drawing/2014/main" id="{453DD818-03C2-8E06-E7F8-2E7FC6B5D57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875934C-F7E9-A4B3-321B-774F73EABA9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63850"/>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Rounded Corners 1">
            <a:extLst>
              <a:ext uri="{FF2B5EF4-FFF2-40B4-BE49-F238E27FC236}">
                <a16:creationId xmlns:a16="http://schemas.microsoft.com/office/drawing/2014/main" id="{14BC0E54-9A2B-6BE2-75E9-E67684E4362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3595FBE-953D-BBCE-7864-7FFFA45C887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944408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1">
            <a:extLst>
              <a:ext uri="{FF2B5EF4-FFF2-40B4-BE49-F238E27FC236}">
                <a16:creationId xmlns:a16="http://schemas.microsoft.com/office/drawing/2014/main" id="{D9304769-D510-C6C8-0CD6-8833CBF7A88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9A111530-89D2-9177-E3E8-71A1EBB20C8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0447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Rounded Corners 1">
            <a:extLst>
              <a:ext uri="{FF2B5EF4-FFF2-40B4-BE49-F238E27FC236}">
                <a16:creationId xmlns:a16="http://schemas.microsoft.com/office/drawing/2014/main" id="{D6B87D06-B74A-1FBA-59A6-D5690F8A5A4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49DB9DE-2D6A-4951-A9FF-F2FEBA402E5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0736904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You do Pre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Prefix review</a:t>
            </a:r>
          </a:p>
        </p:txBody>
      </p:sp>
      <p:sp>
        <p:nvSpPr>
          <p:cNvPr id="5" name="Rectangle: Rounded Corners 2">
            <a:extLst>
              <a:ext uri="{FF2B5EF4-FFF2-40B4-BE49-F238E27FC236}">
                <a16:creationId xmlns:a16="http://schemas.microsoft.com/office/drawing/2014/main" id="{E5D38BE6-808D-85E4-6E24-DA6855533DB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09A45206-8D9F-ACE1-0AAC-3A39ECD37F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6818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3D7B0C18-72F4-1C34-4C2D-AE33E29558F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F78DB74E-FB50-145E-9447-05D9C4B56C8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4C59ECA9-FC78-5C95-DDDF-2CA25056C07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6A8A8A30-9E45-0E7E-2779-E5D228EF321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1">
            <a:extLst>
              <a:ext uri="{FF2B5EF4-FFF2-40B4-BE49-F238E27FC236}">
                <a16:creationId xmlns:a16="http://schemas.microsoft.com/office/drawing/2014/main" id="{2FE65C3A-2C47-B755-1382-7731EE0BA6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3D17708-1DC9-4E11-A8E7-D27F561C3B3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FB92865-7A8E-65EE-4F24-249A9F50679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17ED4A4-6003-109B-F462-A37FAE58776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1C4F6D12-1609-315E-DF07-B6AE74A7E63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3E4C7F37-DF36-213B-F5DE-5873BA6EC6C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396C4E57-48C5-3C0B-BD0E-244A38BB47A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671DF96-0993-11FE-CFDA-1D736920D5B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555D0726-17E8-B4DA-5220-A0CEFD33B74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68C1FA9-846C-B0A7-986F-9EBC7B53B4E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26"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2" r:id="rId21"/>
    <p:sldLayoutId id="2147483718" r:id="rId22"/>
    <p:sldLayoutId id="2147483719" r:id="rId23"/>
    <p:sldLayoutId id="2147483721" r:id="rId24"/>
    <p:sldLayoutId id="2147483722" r:id="rId25"/>
    <p:sldLayoutId id="2147483723" r:id="rId26"/>
    <p:sldLayoutId id="2147483724" r:id="rId27"/>
    <p:sldLayoutId id="2147483725"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38.sv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5.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6.xml"/><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0.sv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3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39.xml"/><Relationship Id="rId7" Type="http://schemas.openxmlformats.org/officeDocument/2006/relationships/image" Target="../media/image7.svg"/><Relationship Id="rId12" Type="http://schemas.openxmlformats.org/officeDocument/2006/relationships/image" Target="../media/image46.png"/><Relationship Id="rId2" Type="http://schemas.openxmlformats.org/officeDocument/2006/relationships/slideLayout" Target="../slideLayouts/slideLayout15.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49.svg"/><Relationship Id="rId5" Type="http://schemas.openxmlformats.org/officeDocument/2006/relationships/image" Target="../media/image5.svg"/><Relationship Id="rId10" Type="http://schemas.openxmlformats.org/officeDocument/2006/relationships/image" Target="../media/image48.png"/><Relationship Id="rId4" Type="http://schemas.openxmlformats.org/officeDocument/2006/relationships/image" Target="../media/image4.png"/><Relationship Id="rId9"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4.xml"/><Relationship Id="rId1" Type="http://schemas.openxmlformats.org/officeDocument/2006/relationships/tags" Target="../tags/tag35.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5.sv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 Phase</a:t>
            </a:r>
            <a:r>
              <a:rPr lang="en-US" sz="800" b="1" baseline="0" dirty="0">
                <a:solidFill>
                  <a:srgbClr val="F0E9E4"/>
                </a:solidFill>
              </a:rPr>
              <a:t> 21, lesson 2 ear says /ear/, /er/ and /air/</a:t>
            </a:r>
            <a:endParaRPr lang="en-US" sz="800" dirty="0">
              <a:solidFill>
                <a:srgbClr val="F0E9E4"/>
              </a:solidFill>
            </a:endParaRPr>
          </a:p>
        </p:txBody>
      </p:sp>
      <p:sp>
        <p:nvSpPr>
          <p:cNvPr id="2" name="TextBox 1">
            <a:extLst>
              <a:ext uri="{FF2B5EF4-FFF2-40B4-BE49-F238E27FC236}">
                <a16:creationId xmlns:a16="http://schemas.microsoft.com/office/drawing/2014/main" id="{65B9F239-A0D2-2CF9-5575-D44E0882E1E1}"/>
              </a:ext>
            </a:extLst>
          </p:cNvPr>
          <p:cNvSpPr txBox="1"/>
          <p:nvPr/>
        </p:nvSpPr>
        <p:spPr>
          <a:xfrm>
            <a:off x="275572" y="2790619"/>
            <a:ext cx="5820427" cy="2000548"/>
          </a:xfrm>
          <a:prstGeom prst="rect">
            <a:avLst/>
          </a:prstGeom>
          <a:noFill/>
        </p:spPr>
        <p:txBody>
          <a:bodyPr wrap="square">
            <a:spAutoFit/>
          </a:bodyPr>
          <a:lstStyle/>
          <a:p>
            <a:pPr algn="ctr"/>
            <a:r>
              <a:rPr lang="en-GB" sz="3200" dirty="0"/>
              <a:t>ere   ire   ore   ure   air</a:t>
            </a:r>
          </a:p>
          <a:p>
            <a:pPr algn="ctr"/>
            <a:r>
              <a:rPr lang="en-US" sz="3200" dirty="0"/>
              <a:t>Prefix pre-</a:t>
            </a:r>
          </a:p>
          <a:p>
            <a:pPr algn="ctr"/>
            <a:r>
              <a:rPr lang="en-GB" sz="3200" dirty="0"/>
              <a:t>country   thought   listen</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200329"/>
          </a:xfrm>
          <a:prstGeom prst="rect">
            <a:avLst/>
          </a:prstGeom>
          <a:noFill/>
        </p:spPr>
        <p:txBody>
          <a:bodyPr wrap="square">
            <a:spAutoFit/>
          </a:bodyPr>
          <a:lstStyle/>
          <a:p>
            <a:pPr algn="ctr"/>
            <a:r>
              <a:rPr lang="en-AU" sz="3600" b="1" dirty="0">
                <a:solidFill>
                  <a:srgbClr val="0E1E42"/>
                </a:solidFill>
              </a:rPr>
              <a:t>ear says /ear/, /er/ and /air/</a:t>
            </a:r>
          </a:p>
          <a:p>
            <a:pPr marL="0" indent="0" algn="ctr">
              <a:buNone/>
            </a:pPr>
            <a:r>
              <a:rPr lang="en-AU" sz="3600" b="1" dirty="0">
                <a:solidFill>
                  <a:srgbClr val="0E1E42"/>
                </a:solidFill>
              </a:rPr>
              <a:t>sugar   sure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92012"/>
            <a:ext cx="10515600" cy="1325563"/>
          </a:xfrm>
        </p:spPr>
        <p:txBody>
          <a:bodyPr/>
          <a:lstStyle/>
          <a:p>
            <a:r>
              <a:rPr lang="en-AU" sz="800" kern="1200" dirty="0">
                <a:solidFill>
                  <a:srgbClr val="E2E8E9"/>
                </a:solidFill>
                <a:effectLst/>
                <a:latin typeface="+mn-lt"/>
                <a:ea typeface="+mj-ea"/>
                <a:cs typeface="+mj-cs"/>
              </a:rPr>
              <a:t>Slide 10 Review You do</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288093" y="1692317"/>
            <a:ext cx="11615813"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800" dirty="0">
                <a:solidFill>
                  <a:srgbClr val="4557AD"/>
                </a:solidFill>
                <a:latin typeface="Tenorite" pitchFamily="2" charset="0"/>
                <a:ea typeface="Verdana" panose="020B0604030504040204" pitchFamily="34" charset="0"/>
                <a:cs typeface="Verdana" panose="020B0604030504040204" pitchFamily="34" charset="0"/>
              </a:rPr>
              <a:t>I was at my country home when I thought I saw smoke. I went to explore and to secure the cows. A fire had started a mere </a:t>
            </a:r>
            <a:r>
              <a:rPr lang="en-AU" sz="4800" noProof="0" dirty="0">
                <a:solidFill>
                  <a:srgbClr val="4557AD"/>
                </a:solidFill>
                <a:latin typeface="Tenorite" pitchFamily="2" charset="0"/>
                <a:ea typeface="Verdana" panose="020B0604030504040204" pitchFamily="34" charset="0"/>
                <a:cs typeface="Verdana" panose="020B0604030504040204" pitchFamily="34" charset="0"/>
              </a:rPr>
              <a:t>metre</a:t>
            </a:r>
            <a:r>
              <a:rPr lang="en-US" sz="4800" dirty="0">
                <a:solidFill>
                  <a:srgbClr val="4557AD"/>
                </a:solidFill>
                <a:latin typeface="Tenorite" pitchFamily="2" charset="0"/>
                <a:ea typeface="Verdana" panose="020B0604030504040204" pitchFamily="34" charset="0"/>
                <a:cs typeface="Verdana" panose="020B0604030504040204" pitchFamily="34" charset="0"/>
              </a:rPr>
              <a:t> or so from the dairy. I wished I had precut the shrubs before summer so the fire couldn’t spread.</a:t>
            </a:r>
            <a:endParaRPr lang="en-AU" sz="4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43885"/>
            <a:ext cx="10515600" cy="1325563"/>
          </a:xfrm>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12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13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sounds for ear</a:t>
            </a:r>
          </a:p>
          <a:p>
            <a:pPr marL="342900" indent="-342900">
              <a:buFont typeface="Arial" panose="020B0604020202020204" pitchFamily="34" charset="0"/>
              <a:buChar char="•"/>
            </a:pPr>
            <a:r>
              <a:rPr lang="en-US" sz="3000" dirty="0"/>
              <a:t>read words with ear</a:t>
            </a:r>
          </a:p>
          <a:p>
            <a:pPr marL="342900" indent="-342900">
              <a:buFont typeface="Arial" panose="020B0604020202020204" pitchFamily="34" charset="0"/>
              <a:buChar char="•"/>
            </a:pPr>
            <a:r>
              <a:rPr lang="en-US" sz="3000" dirty="0"/>
              <a:t>write words with ear.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14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5" name="Group 4" descr="A hand is cupped around an ear to represent hear, the sun is rising in the background to represent sunrise, and in the foreground there is a black bear. Underneath are the words, &quot;Hear the early bear.&quot;">
            <a:extLst>
              <a:ext uri="{FF2B5EF4-FFF2-40B4-BE49-F238E27FC236}">
                <a16:creationId xmlns:a16="http://schemas.microsoft.com/office/drawing/2014/main" id="{B7AF5BD9-0EE5-A07D-FE9F-45803B14FD6E}"/>
              </a:ext>
            </a:extLst>
          </p:cNvPr>
          <p:cNvGrpSpPr/>
          <p:nvPr/>
        </p:nvGrpSpPr>
        <p:grpSpPr>
          <a:xfrm>
            <a:off x="1" y="1371119"/>
            <a:ext cx="12191999" cy="4906052"/>
            <a:chOff x="0" y="1353016"/>
            <a:chExt cx="12191999" cy="4906052"/>
          </a:xfrm>
        </p:grpSpPr>
        <p:sp>
          <p:nvSpPr>
            <p:cNvPr id="6" name="TextBox 5">
              <a:extLst>
                <a:ext uri="{FF2B5EF4-FFF2-40B4-BE49-F238E27FC236}">
                  <a16:creationId xmlns:a16="http://schemas.microsoft.com/office/drawing/2014/main" id="{55F19B7A-05CF-8F0C-0E7C-290FBEC9B715}"/>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H</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r>
                <a:rPr lang="en-US" sz="7400" dirty="0">
                  <a:solidFill>
                    <a:srgbClr val="4557AD"/>
                  </a:solidFill>
                  <a:latin typeface="Tenorite" pitchFamily="2" charset="0"/>
                  <a:ea typeface="Verdana" panose="020B0604030504040204" pitchFamily="34" charset="0"/>
                  <a:cs typeface="Verdana" panose="020B0604030504040204" pitchFamily="34" charset="0"/>
                </a:rPr>
                <a:t> the </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r>
                <a:rPr lang="en-US" sz="7400" dirty="0">
                  <a:solidFill>
                    <a:srgbClr val="4557AD"/>
                  </a:solidFill>
                  <a:latin typeface="Tenorite" pitchFamily="2" charset="0"/>
                  <a:ea typeface="Verdana" panose="020B0604030504040204" pitchFamily="34" charset="0"/>
                  <a:cs typeface="Verdana" panose="020B0604030504040204" pitchFamily="34" charset="0"/>
                </a:rPr>
                <a:t>ly b</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endParaRPr lang="en-AU" sz="7400" u="sng" dirty="0">
                <a:solidFill>
                  <a:srgbClr val="4557AD"/>
                </a:solidFill>
              </a:endParaRPr>
            </a:p>
          </p:txBody>
        </p:sp>
        <p:pic>
          <p:nvPicPr>
            <p:cNvPr id="8" name="Graphic 7" descr="A hand is cupped around an ear to represent hear, the sun is rising in the background to represent sunrise, and in the foreground there is a black bear. ">
              <a:extLst>
                <a:ext uri="{FF2B5EF4-FFF2-40B4-BE49-F238E27FC236}">
                  <a16:creationId xmlns:a16="http://schemas.microsoft.com/office/drawing/2014/main" id="{BE8B7266-2FDF-53AC-2D2C-CE74E0FA796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316062" y="1353016"/>
              <a:ext cx="9199538" cy="3874395"/>
            </a:xfrm>
            <a:prstGeom prst="rect">
              <a:avLst/>
            </a:prstGeom>
          </p:spPr>
        </p:pic>
      </p:grpSp>
      <p:sp>
        <p:nvSpPr>
          <p:cNvPr id="3" name="Rounded Rectangle 2" descr="A hand is cupped around an ear to represent hear, the sun is rising in the background to represent sunrise, and in the foreground there is a black bear. Underneath are the words, &quot;Hear the early bear.&quot;">
            <a:extLst>
              <a:ext uri="{FF2B5EF4-FFF2-40B4-BE49-F238E27FC236}">
                <a16:creationId xmlns:a16="http://schemas.microsoft.com/office/drawing/2014/main" id="{D9B5EDFD-CB58-5E93-B720-FBF133B06F9F}"/>
              </a:ext>
            </a:extLst>
          </p:cNvPr>
          <p:cNvSpPr/>
          <p:nvPr/>
        </p:nvSpPr>
        <p:spPr>
          <a:xfrm>
            <a:off x="689675" y="1371119"/>
            <a:ext cx="10655084" cy="4953617"/>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979313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191387" y="2642351"/>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ear    ear   ear</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16 We do </a:t>
            </a:r>
            <a:endParaRPr lang="en-AU" dirty="0"/>
          </a:p>
        </p:txBody>
      </p:sp>
      <p:sp>
        <p:nvSpPr>
          <p:cNvPr id="2" name="Content Placeholder 3">
            <a:extLst>
              <a:ext uri="{FF2B5EF4-FFF2-40B4-BE49-F238E27FC236}">
                <a16:creationId xmlns:a16="http://schemas.microsoft.com/office/drawing/2014/main" id="{3DD283E2-E116-2C49-46F8-DD16E27AADE4}"/>
              </a:ext>
            </a:extLst>
          </p:cNvPr>
          <p:cNvSpPr txBox="1">
            <a:spLocks/>
          </p:cNvSpPr>
          <p:nvPr/>
        </p:nvSpPr>
        <p:spPr>
          <a:xfrm>
            <a:off x="-191387" y="2642351"/>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ear    ear   ear</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17 I do</a:t>
            </a:r>
            <a:endParaRPr lang="en-AU" dirty="0"/>
          </a:p>
        </p:txBody>
      </p:sp>
      <p:pic>
        <p:nvPicPr>
          <p:cNvPr id="2" name="Picture 1" descr="shear">
            <a:extLst>
              <a:ext uri="{FF2B5EF4-FFF2-40B4-BE49-F238E27FC236}">
                <a16:creationId xmlns:a16="http://schemas.microsoft.com/office/drawing/2014/main" id="{B8882874-B08A-9227-C01C-3AC2B2C7211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476873" y="1758303"/>
            <a:ext cx="3102187" cy="2504518"/>
          </a:xfrm>
          <a:prstGeom prst="rect">
            <a:avLst/>
          </a:prstGeom>
        </p:spPr>
      </p:pic>
    </p:spTree>
    <p:custDataLst>
      <p:tags r:id="rId1"/>
    </p:custDataLst>
    <p:extLst>
      <p:ext uri="{BB962C8B-B14F-4D97-AF65-F5344CB8AC3E}">
        <p14:creationId xmlns:p14="http://schemas.microsoft.com/office/powerpoint/2010/main" val="3145650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I do</a:t>
            </a:r>
            <a:endParaRPr lang="en-AU" dirty="0"/>
          </a:p>
        </p:txBody>
      </p:sp>
      <p:pic>
        <p:nvPicPr>
          <p:cNvPr id="3" name="Picture 2" descr="shear">
            <a:extLst>
              <a:ext uri="{FF2B5EF4-FFF2-40B4-BE49-F238E27FC236}">
                <a16:creationId xmlns:a16="http://schemas.microsoft.com/office/drawing/2014/main" id="{157F0B34-114C-C4BC-1D54-1C77332A36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476873" y="1758303"/>
            <a:ext cx="3102187" cy="2504518"/>
          </a:xfrm>
          <a:prstGeom prst="rect">
            <a:avLst/>
          </a:prstGeom>
        </p:spPr>
      </p:pic>
      <p:pic>
        <p:nvPicPr>
          <p:cNvPr id="8" name="Picture 7" descr="earth">
            <a:extLst>
              <a:ext uri="{FF2B5EF4-FFF2-40B4-BE49-F238E27FC236}">
                <a16:creationId xmlns:a16="http://schemas.microsoft.com/office/drawing/2014/main" id="{9B808441-4682-6A0C-6A4A-5082B609F52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23970" y="2118762"/>
            <a:ext cx="2144059" cy="2144059"/>
          </a:xfrm>
          <a:prstGeom prst="rect">
            <a:avLst/>
          </a:prstGeom>
        </p:spPr>
      </p:pic>
    </p:spTree>
    <p:custDataLst>
      <p:tags r:id="rId1"/>
    </p:custDataLst>
    <p:extLst>
      <p:ext uri="{BB962C8B-B14F-4D97-AF65-F5344CB8AC3E}">
        <p14:creationId xmlns:p14="http://schemas.microsoft.com/office/powerpoint/2010/main" val="738221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I do </a:t>
            </a:r>
            <a:endParaRPr lang="en-AU" dirty="0"/>
          </a:p>
        </p:txBody>
      </p:sp>
      <p:pic>
        <p:nvPicPr>
          <p:cNvPr id="5" name="Picture 4" descr="shear">
            <a:extLst>
              <a:ext uri="{FF2B5EF4-FFF2-40B4-BE49-F238E27FC236}">
                <a16:creationId xmlns:a16="http://schemas.microsoft.com/office/drawing/2014/main" id="{E373AF60-86EA-B627-DA36-1AD706C21D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476873" y="1758303"/>
            <a:ext cx="3102187" cy="2504518"/>
          </a:xfrm>
          <a:prstGeom prst="rect">
            <a:avLst/>
          </a:prstGeom>
        </p:spPr>
      </p:pic>
      <p:pic>
        <p:nvPicPr>
          <p:cNvPr id="6" name="Picture 5" descr="earth">
            <a:extLst>
              <a:ext uri="{FF2B5EF4-FFF2-40B4-BE49-F238E27FC236}">
                <a16:creationId xmlns:a16="http://schemas.microsoft.com/office/drawing/2014/main" id="{8336B218-4C00-2879-85E6-F44CDA82CD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23970" y="2118762"/>
            <a:ext cx="2144059" cy="2144059"/>
          </a:xfrm>
          <a:prstGeom prst="rect">
            <a:avLst/>
          </a:prstGeom>
        </p:spPr>
      </p:pic>
      <p:pic>
        <p:nvPicPr>
          <p:cNvPr id="4" name="Picture 3" descr="pear">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61365" y="2118761"/>
            <a:ext cx="2144060" cy="2144060"/>
          </a:xfrm>
          <a:prstGeom prst="rect">
            <a:avLst/>
          </a:prstGeom>
        </p:spPr>
      </p:pic>
    </p:spTree>
    <p:custDataLst>
      <p:tags r:id="rId1"/>
    </p:custDataLst>
    <p:extLst>
      <p:ext uri="{BB962C8B-B14F-4D97-AF65-F5344CB8AC3E}">
        <p14:creationId xmlns:p14="http://schemas.microsoft.com/office/powerpoint/2010/main" val="96420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Review You do</a:t>
            </a:r>
            <a:endParaRPr lang="en-AU" sz="800" dirty="0">
              <a:solidFill>
                <a:schemeClr val="bg2"/>
              </a:solidFill>
            </a:endParaRPr>
          </a:p>
        </p:txBody>
      </p:sp>
      <p:grpSp>
        <p:nvGrpSpPr>
          <p:cNvPr id="3" name="Group 2" descr="ure, ire, air, ere, ore">
            <a:extLst>
              <a:ext uri="{FF2B5EF4-FFF2-40B4-BE49-F238E27FC236}">
                <a16:creationId xmlns:a16="http://schemas.microsoft.com/office/drawing/2014/main" id="{3048FDD6-9C64-2A3E-8948-9588DDE43E6F}"/>
              </a:ext>
            </a:extLst>
          </p:cNvPr>
          <p:cNvGrpSpPr/>
          <p:nvPr/>
        </p:nvGrpSpPr>
        <p:grpSpPr>
          <a:xfrm>
            <a:off x="512984" y="1183030"/>
            <a:ext cx="11166032" cy="4491940"/>
            <a:chOff x="512985" y="1234987"/>
            <a:chExt cx="11166032" cy="4491940"/>
          </a:xfrm>
        </p:grpSpPr>
        <p:grpSp>
          <p:nvGrpSpPr>
            <p:cNvPr id="4" name="Group 3" descr="the letters ir, ar, or, er, ur">
              <a:extLst>
                <a:ext uri="{FF2B5EF4-FFF2-40B4-BE49-F238E27FC236}">
                  <a16:creationId xmlns:a16="http://schemas.microsoft.com/office/drawing/2014/main" id="{3BCB84BA-5A6D-D744-AFFD-E2EEAAF7F373}"/>
                </a:ext>
              </a:extLst>
            </p:cNvPr>
            <p:cNvGrpSpPr/>
            <p:nvPr/>
          </p:nvGrpSpPr>
          <p:grpSpPr>
            <a:xfrm>
              <a:off x="2523626" y="1234987"/>
              <a:ext cx="9155391" cy="4491940"/>
              <a:chOff x="2975624" y="1403742"/>
              <a:chExt cx="9155391" cy="4491940"/>
            </a:xfrm>
          </p:grpSpPr>
          <p:sp>
            <p:nvSpPr>
              <p:cNvPr id="6" name="Content Placeholder 3">
                <a:extLst>
                  <a:ext uri="{FF2B5EF4-FFF2-40B4-BE49-F238E27FC236}">
                    <a16:creationId xmlns:a16="http://schemas.microsoft.com/office/drawing/2014/main" id="{C5E7ABFA-7290-7BF6-7648-DD147DDF79C1}"/>
                  </a:ext>
                </a:extLst>
              </p:cNvPr>
              <p:cNvSpPr txBox="1">
                <a:spLocks/>
              </p:cNvSpPr>
              <p:nvPr/>
            </p:nvSpPr>
            <p:spPr>
              <a:xfrm>
                <a:off x="2975624" y="1403742"/>
                <a:ext cx="2608118"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ure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F8DB1CBD-4391-10DC-3249-AEE09D735399}"/>
                  </a:ext>
                </a:extLst>
              </p:cNvPr>
              <p:cNvSpPr txBox="1">
                <a:spLocks/>
              </p:cNvSpPr>
              <p:nvPr/>
            </p:nvSpPr>
            <p:spPr>
              <a:xfrm>
                <a:off x="7205989" y="1403742"/>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ire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D1D2B1F-D720-8226-95D1-ED636BADF559}"/>
                  </a:ext>
                </a:extLst>
              </p:cNvPr>
              <p:cNvSpPr txBox="1">
                <a:spLocks/>
              </p:cNvSpPr>
              <p:nvPr/>
            </p:nvSpPr>
            <p:spPr>
              <a:xfrm>
                <a:off x="4643901" y="4141356"/>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ere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9" name="Content Placeholder 3">
                <a:extLst>
                  <a:ext uri="{FF2B5EF4-FFF2-40B4-BE49-F238E27FC236}">
                    <a16:creationId xmlns:a16="http://schemas.microsoft.com/office/drawing/2014/main" id="{C3B45414-C2B9-00AB-C3D7-2887EA632B18}"/>
                  </a:ext>
                </a:extLst>
              </p:cNvPr>
              <p:cNvSpPr txBox="1">
                <a:spLocks/>
              </p:cNvSpPr>
              <p:nvPr/>
            </p:nvSpPr>
            <p:spPr>
              <a:xfrm>
                <a:off x="8816315" y="4056234"/>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ore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5" name="Content Placeholder 3">
              <a:extLst>
                <a:ext uri="{FF2B5EF4-FFF2-40B4-BE49-F238E27FC236}">
                  <a16:creationId xmlns:a16="http://schemas.microsoft.com/office/drawing/2014/main" id="{73A43A38-88C5-89A8-3EF7-141F41E132E6}"/>
                </a:ext>
              </a:extLst>
            </p:cNvPr>
            <p:cNvSpPr txBox="1">
              <a:spLocks/>
            </p:cNvSpPr>
            <p:nvPr/>
          </p:nvSpPr>
          <p:spPr>
            <a:xfrm>
              <a:off x="512985" y="3868792"/>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air</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We do</a:t>
            </a:r>
            <a:endParaRPr lang="en-AU" dirty="0"/>
          </a:p>
        </p:txBody>
      </p:sp>
      <p:pic>
        <p:nvPicPr>
          <p:cNvPr id="7" name="Picture 6" descr="gear">
            <a:extLst>
              <a:ext uri="{FF2B5EF4-FFF2-40B4-BE49-F238E27FC236}">
                <a16:creationId xmlns:a16="http://schemas.microsoft.com/office/drawing/2014/main" id="{DEEB15F1-F8C6-3FAB-5DF4-2DF0198F0F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24643" y="2835148"/>
            <a:ext cx="1752037" cy="1806787"/>
          </a:xfrm>
          <a:prstGeom prst="rect">
            <a:avLst/>
          </a:prstGeom>
        </p:spPr>
      </p:pic>
    </p:spTree>
    <p:custDataLst>
      <p:tags r:id="rId1"/>
    </p:custDataLst>
    <p:extLst>
      <p:ext uri="{BB962C8B-B14F-4D97-AF65-F5344CB8AC3E}">
        <p14:creationId xmlns:p14="http://schemas.microsoft.com/office/powerpoint/2010/main" val="1414528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We do </a:t>
            </a:r>
            <a:endParaRPr lang="en-AU" dirty="0"/>
          </a:p>
        </p:txBody>
      </p:sp>
      <p:pic>
        <p:nvPicPr>
          <p:cNvPr id="11" name="Picture 10" descr="gear">
            <a:extLst>
              <a:ext uri="{FF2B5EF4-FFF2-40B4-BE49-F238E27FC236}">
                <a16:creationId xmlns:a16="http://schemas.microsoft.com/office/drawing/2014/main" id="{EAD20C00-425D-4EEA-849F-8450EC2BCAB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24643" y="2835148"/>
            <a:ext cx="1752037" cy="1806787"/>
          </a:xfrm>
          <a:prstGeom prst="rect">
            <a:avLst/>
          </a:prstGeom>
        </p:spPr>
      </p:pic>
      <p:pic>
        <p:nvPicPr>
          <p:cNvPr id="8" name="Picture 7" descr="earn">
            <a:extLst>
              <a:ext uri="{FF2B5EF4-FFF2-40B4-BE49-F238E27FC236}">
                <a16:creationId xmlns:a16="http://schemas.microsoft.com/office/drawing/2014/main" id="{5AFEDBCD-7A57-479E-9BD1-5E17E41413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46707" y="2079707"/>
            <a:ext cx="2698586" cy="2698586"/>
          </a:xfrm>
          <a:prstGeom prst="rect">
            <a:avLst/>
          </a:prstGeom>
          <a:noFill/>
          <a:ln>
            <a:noFill/>
          </a:ln>
        </p:spPr>
      </p:pic>
    </p:spTree>
    <p:custDataLst>
      <p:tags r:id="rId1"/>
    </p:custDataLst>
    <p:extLst>
      <p:ext uri="{BB962C8B-B14F-4D97-AF65-F5344CB8AC3E}">
        <p14:creationId xmlns:p14="http://schemas.microsoft.com/office/powerpoint/2010/main" val="2264753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We do </a:t>
            </a:r>
            <a:endParaRPr lang="en-AU" dirty="0"/>
          </a:p>
        </p:txBody>
      </p:sp>
      <p:pic>
        <p:nvPicPr>
          <p:cNvPr id="4" name="Picture 3" descr="gear">
            <a:extLst>
              <a:ext uri="{FF2B5EF4-FFF2-40B4-BE49-F238E27FC236}">
                <a16:creationId xmlns:a16="http://schemas.microsoft.com/office/drawing/2014/main" id="{4309F7CF-E21C-5D98-678C-6F48FA1BD9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24643" y="2835148"/>
            <a:ext cx="1752036" cy="1806787"/>
          </a:xfrm>
          <a:prstGeom prst="rect">
            <a:avLst/>
          </a:prstGeom>
        </p:spPr>
      </p:pic>
      <p:pic>
        <p:nvPicPr>
          <p:cNvPr id="3" name="Picture 2" descr="earn">
            <a:extLst>
              <a:ext uri="{FF2B5EF4-FFF2-40B4-BE49-F238E27FC236}">
                <a16:creationId xmlns:a16="http://schemas.microsoft.com/office/drawing/2014/main" id="{35D33328-A014-EF24-CE80-80C8AAB8FB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46707" y="2079707"/>
            <a:ext cx="2698586" cy="2698586"/>
          </a:xfrm>
          <a:prstGeom prst="rect">
            <a:avLst/>
          </a:prstGeom>
          <a:noFill/>
          <a:ln>
            <a:noFill/>
          </a:ln>
        </p:spPr>
      </p:pic>
      <p:pic>
        <p:nvPicPr>
          <p:cNvPr id="5" name="Picture 4" descr="bear">
            <a:extLst>
              <a:ext uri="{FF2B5EF4-FFF2-40B4-BE49-F238E27FC236}">
                <a16:creationId xmlns:a16="http://schemas.microsoft.com/office/drawing/2014/main" id="{F2B82152-14FB-D3F4-1AA4-66FC337DE20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90654" y="2356591"/>
            <a:ext cx="2616811" cy="2698585"/>
          </a:xfrm>
          <a:prstGeom prst="rect">
            <a:avLst/>
          </a:prstGeom>
        </p:spPr>
      </p:pic>
    </p:spTree>
    <p:custDataLst>
      <p:tags r:id="rId1"/>
    </p:custDataLst>
    <p:extLst>
      <p:ext uri="{BB962C8B-B14F-4D97-AF65-F5344CB8AC3E}">
        <p14:creationId xmlns:p14="http://schemas.microsoft.com/office/powerpoint/2010/main" val="2916849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23 I do</a:t>
            </a:r>
            <a:endParaRPr lang="en-AU" dirty="0"/>
          </a:p>
        </p:txBody>
      </p:sp>
      <p:sp>
        <p:nvSpPr>
          <p:cNvPr id="12" name="Content Placeholder 2">
            <a:extLst>
              <a:ext uri="{FF2B5EF4-FFF2-40B4-BE49-F238E27FC236}">
                <a16:creationId xmlns:a16="http://schemas.microsoft.com/office/drawing/2014/main" id="{09AEC25B-C6C6-F2A8-7DEC-EB1655E44652}"/>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clear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96107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24 I do </a:t>
            </a:r>
            <a:endParaRPr lang="en-AU" dirty="0"/>
          </a:p>
        </p:txBody>
      </p:sp>
      <p:sp>
        <p:nvSpPr>
          <p:cNvPr id="3" name="Content Placeholder 2">
            <a:extLst>
              <a:ext uri="{FF2B5EF4-FFF2-40B4-BE49-F238E27FC236}">
                <a16:creationId xmlns:a16="http://schemas.microsoft.com/office/drawing/2014/main" id="{DC6D86DE-38F3-6D59-2B0C-B5C197CE3D38}"/>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clear         appear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26476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grpSp>
        <p:nvGrpSpPr>
          <p:cNvPr id="5" name="Group 4" descr="key, kidney, hey, volleyball">
            <a:extLst>
              <a:ext uri="{FF2B5EF4-FFF2-40B4-BE49-F238E27FC236}">
                <a16:creationId xmlns:a16="http://schemas.microsoft.com/office/drawing/2014/main" id="{3950DBB2-F1D4-97F6-C0AC-3D0132B15381}"/>
              </a:ext>
            </a:extLst>
          </p:cNvPr>
          <p:cNvGrpSpPr/>
          <p:nvPr/>
        </p:nvGrpSpPr>
        <p:grpSpPr>
          <a:xfrm>
            <a:off x="464654" y="1469482"/>
            <a:ext cx="11906250" cy="3955969"/>
            <a:chOff x="464654" y="1469482"/>
            <a:chExt cx="11906250" cy="3955969"/>
          </a:xfrm>
        </p:grpSpPr>
        <p:sp>
          <p:nvSpPr>
            <p:cNvPr id="6" name="Content Placeholder 2">
              <a:extLst>
                <a:ext uri="{FF2B5EF4-FFF2-40B4-BE49-F238E27FC236}">
                  <a16:creationId xmlns:a16="http://schemas.microsoft.com/office/drawing/2014/main" id="{28C0FB66-3D34-6E55-F5DC-DF549CD0ADD6}"/>
                </a:ext>
              </a:extLst>
            </p:cNvPr>
            <p:cNvSpPr txBox="1">
              <a:spLocks/>
            </p:cNvSpPr>
            <p:nvPr/>
          </p:nvSpPr>
          <p:spPr>
            <a:xfrm>
              <a:off x="464654" y="3966590"/>
              <a:ext cx="11906250"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search</a:t>
              </a:r>
              <a:endParaRPr lang="en-AU" sz="9600" dirty="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5A6FF114-6FF6-D895-0F47-B839CF975993}"/>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clear         appear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08631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85580-6FEB-B0A9-D918-4F0CBB7EE5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9A3529-FA27-199B-93DF-57FA86393A0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grpSp>
        <p:nvGrpSpPr>
          <p:cNvPr id="4" name="Group 3" descr="key, kidney, hey, volleyball">
            <a:extLst>
              <a:ext uri="{FF2B5EF4-FFF2-40B4-BE49-F238E27FC236}">
                <a16:creationId xmlns:a16="http://schemas.microsoft.com/office/drawing/2014/main" id="{DCA3EF55-50F2-7F42-91D9-AAF580A96AA6}"/>
              </a:ext>
            </a:extLst>
          </p:cNvPr>
          <p:cNvGrpSpPr/>
          <p:nvPr/>
        </p:nvGrpSpPr>
        <p:grpSpPr>
          <a:xfrm>
            <a:off x="464654" y="1469482"/>
            <a:ext cx="11906250" cy="3955969"/>
            <a:chOff x="464654" y="1469482"/>
            <a:chExt cx="11906250" cy="3955969"/>
          </a:xfrm>
        </p:grpSpPr>
        <p:sp>
          <p:nvSpPr>
            <p:cNvPr id="7" name="Content Placeholder 2">
              <a:extLst>
                <a:ext uri="{FF2B5EF4-FFF2-40B4-BE49-F238E27FC236}">
                  <a16:creationId xmlns:a16="http://schemas.microsoft.com/office/drawing/2014/main" id="{6081A027-699A-4924-3A3C-56C814571955}"/>
                </a:ext>
              </a:extLst>
            </p:cNvPr>
            <p:cNvSpPr txBox="1">
              <a:spLocks/>
            </p:cNvSpPr>
            <p:nvPr/>
          </p:nvSpPr>
          <p:spPr>
            <a:xfrm>
              <a:off x="464654" y="3966590"/>
              <a:ext cx="11906250"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search       overheard</a:t>
              </a:r>
              <a:endParaRPr lang="en-AU" sz="96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79943CDA-7997-7DD9-6CD8-BC02C915F54A}"/>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clear         appear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404530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27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6" name="Content Placeholder 2">
            <a:extLst>
              <a:ext uri="{FF2B5EF4-FFF2-40B4-BE49-F238E27FC236}">
                <a16:creationId xmlns:a16="http://schemas.microsoft.com/office/drawing/2014/main" id="{B321B876-A980-DE6A-CA65-8E722342BD9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swear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608147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sp>
        <p:nvSpPr>
          <p:cNvPr id="4" name="Content Placeholder 2">
            <a:extLst>
              <a:ext uri="{FF2B5EF4-FFF2-40B4-BE49-F238E27FC236}">
                <a16:creationId xmlns:a16="http://schemas.microsoft.com/office/drawing/2014/main" id="{5F3F00D9-6C4F-0808-07FA-BEDB04B924C6}"/>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swear        near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832944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We do</a:t>
            </a:r>
            <a:endParaRPr lang="en-AU" dirty="0"/>
          </a:p>
        </p:txBody>
      </p:sp>
      <p:sp>
        <p:nvSpPr>
          <p:cNvPr id="7" name="Content Placeholder 2">
            <a:extLst>
              <a:ext uri="{FF2B5EF4-FFF2-40B4-BE49-F238E27FC236}">
                <a16:creationId xmlns:a16="http://schemas.microsoft.com/office/drawing/2014/main" id="{CF165576-5A01-8DBD-5B5B-170E38178C32}"/>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9600" dirty="0">
                <a:solidFill>
                  <a:srgbClr val="4557AD"/>
                </a:solidFill>
                <a:latin typeface="Tenorite"/>
                <a:ea typeface="Verdana"/>
                <a:cs typeface="Verdana" panose="020B0604030504040204" pitchFamily="34" charset="0"/>
              </a:rPr>
              <a:t>earn         </a:t>
            </a:r>
          </a:p>
        </p:txBody>
      </p:sp>
      <p:sp>
        <p:nvSpPr>
          <p:cNvPr id="8" name="Content Placeholder 2">
            <a:extLst>
              <a:ext uri="{FF2B5EF4-FFF2-40B4-BE49-F238E27FC236}">
                <a16:creationId xmlns:a16="http://schemas.microsoft.com/office/drawing/2014/main" id="{BACB8DFB-6D26-E006-95BE-88EEC831522B}"/>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swear        near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42020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3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C3428-78BC-ACAF-1AFB-9DFBA62B5ED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B5CEE7-3BAA-9BEB-8654-797FB39EB26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sp>
        <p:nvSpPr>
          <p:cNvPr id="4" name="Content Placeholder 2">
            <a:extLst>
              <a:ext uri="{FF2B5EF4-FFF2-40B4-BE49-F238E27FC236}">
                <a16:creationId xmlns:a16="http://schemas.microsoft.com/office/drawing/2014/main" id="{E09FB353-D93A-B7E0-ED76-A5AAA131EA52}"/>
              </a:ext>
            </a:extLst>
          </p:cNvPr>
          <p:cNvSpPr txBox="1">
            <a:spLocks/>
          </p:cNvSpPr>
          <p:nvPr/>
        </p:nvSpPr>
        <p:spPr>
          <a:xfrm>
            <a:off x="464654" y="3966590"/>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9600" dirty="0">
                <a:solidFill>
                  <a:srgbClr val="4557AD"/>
                </a:solidFill>
                <a:latin typeface="Tenorite"/>
                <a:ea typeface="Verdana"/>
                <a:cs typeface="Verdana" panose="020B0604030504040204" pitchFamily="34" charset="0"/>
              </a:rPr>
              <a:t>earn          research                 </a:t>
            </a:r>
          </a:p>
        </p:txBody>
      </p:sp>
      <p:sp>
        <p:nvSpPr>
          <p:cNvPr id="7" name="Content Placeholder 2">
            <a:extLst>
              <a:ext uri="{FF2B5EF4-FFF2-40B4-BE49-F238E27FC236}">
                <a16:creationId xmlns:a16="http://schemas.microsoft.com/office/drawing/2014/main" id="{3B1C0F9B-A2B7-48BC-2E6F-F5D4E2DADA05}"/>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swear        near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90231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CB3F9-8E03-0F71-AA14-AAFA9A4A19A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131F45-345E-60D4-501C-1501DF30B46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7" name="Content Placeholder 2">
            <a:extLst>
              <a:ext uri="{FF2B5EF4-FFF2-40B4-BE49-F238E27FC236}">
                <a16:creationId xmlns:a16="http://schemas.microsoft.com/office/drawing/2014/main" id="{75A64E00-5AF0-E1C7-65E3-329C35775D49}"/>
              </a:ext>
            </a:extLst>
          </p:cNvPr>
          <p:cNvSpPr txBox="1">
            <a:spLocks/>
          </p:cNvSpPr>
          <p:nvPr/>
        </p:nvSpPr>
        <p:spPr>
          <a:xfrm>
            <a:off x="1195767" y="1638938"/>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a:ea typeface="Verdana"/>
                <a:cs typeface="Verdana" panose="020B0604030504040204" pitchFamily="34" charset="0"/>
              </a:rPr>
              <a:t>tear            tear</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2" name="Group 1" descr="tear as in a tear falling from an eye">
            <a:extLst>
              <a:ext uri="{FF2B5EF4-FFF2-40B4-BE49-F238E27FC236}">
                <a16:creationId xmlns:a16="http://schemas.microsoft.com/office/drawing/2014/main" id="{FF607060-EB36-AA0F-BABB-D2BAC527648D}"/>
              </a:ext>
            </a:extLst>
          </p:cNvPr>
          <p:cNvGrpSpPr/>
          <p:nvPr/>
        </p:nvGrpSpPr>
        <p:grpSpPr>
          <a:xfrm>
            <a:off x="1107837" y="3293269"/>
            <a:ext cx="3307410" cy="2758842"/>
            <a:chOff x="5919117" y="3060866"/>
            <a:chExt cx="3656683" cy="2950029"/>
          </a:xfrm>
        </p:grpSpPr>
        <p:pic>
          <p:nvPicPr>
            <p:cNvPr id="6" name="Picture 5" descr="A black background with a black square&#10;&#10;AI-generated content may be incorrect.">
              <a:extLst>
                <a:ext uri="{FF2B5EF4-FFF2-40B4-BE49-F238E27FC236}">
                  <a16:creationId xmlns:a16="http://schemas.microsoft.com/office/drawing/2014/main" id="{EE8A2E55-2509-8FA8-A777-E2D9F6EFB6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9117" y="3060866"/>
              <a:ext cx="2950029" cy="2950029"/>
            </a:xfrm>
            <a:prstGeom prst="rect">
              <a:avLst/>
            </a:prstGeom>
          </p:spPr>
        </p:pic>
        <p:sp>
          <p:nvSpPr>
            <p:cNvPr id="8" name="Arrow: Left 7">
              <a:extLst>
                <a:ext uri="{FF2B5EF4-FFF2-40B4-BE49-F238E27FC236}">
                  <a16:creationId xmlns:a16="http://schemas.microsoft.com/office/drawing/2014/main" id="{FC29F9A2-0E5D-F680-A080-02FAD3CE8454}"/>
                </a:ext>
              </a:extLst>
            </p:cNvPr>
            <p:cNvSpPr/>
            <p:nvPr/>
          </p:nvSpPr>
          <p:spPr>
            <a:xfrm rot="20342910">
              <a:off x="8699813" y="4778637"/>
              <a:ext cx="875987" cy="326571"/>
            </a:xfrm>
            <a:prstGeom prst="lef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4" name="Picture 3" descr="tear as in tear a piece of paper">
            <a:extLst>
              <a:ext uri="{FF2B5EF4-FFF2-40B4-BE49-F238E27FC236}">
                <a16:creationId xmlns:a16="http://schemas.microsoft.com/office/drawing/2014/main" id="{CB7049B7-8B77-B17E-5B25-6E94A3A867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0341" y="3293269"/>
            <a:ext cx="2596243" cy="2596243"/>
          </a:xfrm>
          <a:prstGeom prst="rect">
            <a:avLst/>
          </a:prstGeom>
        </p:spPr>
      </p:pic>
    </p:spTree>
    <p:custDataLst>
      <p:tags r:id="rId1"/>
    </p:custDataLst>
    <p:extLst>
      <p:ext uri="{BB962C8B-B14F-4D97-AF65-F5344CB8AC3E}">
        <p14:creationId xmlns:p14="http://schemas.microsoft.com/office/powerpoint/2010/main" val="33312526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9078F-29F8-B1B7-BD88-F158AA357AD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CD50BC-2592-D8CC-309C-58351B2F551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a:t>
            </a:r>
            <a:endParaRPr lang="en-AU" dirty="0"/>
          </a:p>
        </p:txBody>
      </p:sp>
      <p:sp>
        <p:nvSpPr>
          <p:cNvPr id="7" name="Content Placeholder 2">
            <a:extLst>
              <a:ext uri="{FF2B5EF4-FFF2-40B4-BE49-F238E27FC236}">
                <a16:creationId xmlns:a16="http://schemas.microsoft.com/office/drawing/2014/main" id="{53C8C704-B700-68D0-0176-7920E81C7AC5}"/>
              </a:ext>
            </a:extLst>
          </p:cNvPr>
          <p:cNvSpPr txBox="1">
            <a:spLocks/>
          </p:cNvSpPr>
          <p:nvPr/>
        </p:nvSpPr>
        <p:spPr>
          <a:xfrm>
            <a:off x="319466" y="1387628"/>
            <a:ext cx="10888466" cy="221496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a:ea typeface="Verdana"/>
                <a:cs typeface="Verdana" panose="020B0604030504040204" pitchFamily="34" charset="0"/>
              </a:rPr>
              <a:t>A single tear fell from his </a:t>
            </a:r>
          </a:p>
          <a:p>
            <a:pPr algn="l"/>
            <a:r>
              <a:rPr lang="en-US" sz="7200" dirty="0">
                <a:solidFill>
                  <a:srgbClr val="4557AD"/>
                </a:solidFill>
                <a:latin typeface="Tenorite"/>
                <a:ea typeface="Verdana"/>
                <a:cs typeface="Verdana" panose="020B0604030504040204" pitchFamily="34" charset="0"/>
              </a:rPr>
              <a:t>eye.</a:t>
            </a:r>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EC943541-3508-BC5A-1771-18A66A5BB086}"/>
              </a:ext>
            </a:extLst>
          </p:cNvPr>
          <p:cNvSpPr txBox="1">
            <a:spLocks/>
          </p:cNvSpPr>
          <p:nvPr/>
        </p:nvSpPr>
        <p:spPr>
          <a:xfrm>
            <a:off x="319467" y="4076113"/>
            <a:ext cx="12299254" cy="20867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a:ea typeface="Verdana"/>
                <a:cs typeface="Verdana" panose="020B0604030504040204" pitchFamily="34" charset="0"/>
              </a:rPr>
              <a:t>There was a tear in her jeans from when she fell. </a:t>
            </a:r>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485710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33 I do</a:t>
            </a:r>
            <a:endParaRPr lang="en-AU" dirty="0"/>
          </a:p>
        </p:txBody>
      </p:sp>
      <p:sp>
        <p:nvSpPr>
          <p:cNvPr id="4" name="Content Placeholder 2">
            <a:extLst>
              <a:ext uri="{FF2B5EF4-FFF2-40B4-BE49-F238E27FC236}">
                <a16:creationId xmlns:a16="http://schemas.microsoft.com/office/drawing/2014/main" id="{8073D03F-CB30-CD02-3DB6-EC17F7E7653A}"/>
              </a:ext>
            </a:extLst>
          </p:cNvPr>
          <p:cNvSpPr txBox="1">
            <a:spLocks/>
          </p:cNvSpPr>
          <p:nvPr/>
        </p:nvSpPr>
        <p:spPr>
          <a:xfrm>
            <a:off x="490370" y="2586461"/>
            <a:ext cx="11851532"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dirty="0">
                <a:solidFill>
                  <a:srgbClr val="4557AD"/>
                </a:solidFill>
                <a:latin typeface="Tenorite" pitchFamily="2" charset="0"/>
                <a:ea typeface="Verdana" panose="020B0604030504040204" pitchFamily="34" charset="0"/>
                <a:cs typeface="Verdana" panose="020B0604030504040204" pitchFamily="34" charset="0"/>
              </a:rPr>
              <a:t>sugar    sure</a:t>
            </a:r>
            <a:endParaRPr lang="en-AU" sz="115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34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8F9E0830-B5D1-AF93-40BF-5D9FB773FCB8}"/>
              </a:ext>
            </a:extLst>
          </p:cNvPr>
          <p:cNvSpPr txBox="1">
            <a:spLocks/>
          </p:cNvSpPr>
          <p:nvPr/>
        </p:nvSpPr>
        <p:spPr>
          <a:xfrm>
            <a:off x="490370" y="2586461"/>
            <a:ext cx="11851532"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dirty="0">
                <a:solidFill>
                  <a:srgbClr val="4557AD"/>
                </a:solidFill>
                <a:latin typeface="Tenorite" pitchFamily="2" charset="0"/>
                <a:ea typeface="Verdana" panose="020B0604030504040204" pitchFamily="34" charset="0"/>
                <a:cs typeface="Verdana" panose="020B0604030504040204" pitchFamily="34" charset="0"/>
              </a:rPr>
              <a:t>sugar    sure</a:t>
            </a:r>
            <a:endParaRPr lang="en-AU" sz="115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431800" y="1549356"/>
            <a:ext cx="10515600" cy="42339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600" dirty="0">
                <a:solidFill>
                  <a:srgbClr val="4557AD"/>
                </a:solidFill>
                <a:latin typeface="Tenorite" pitchFamily="2" charset="0"/>
                <a:ea typeface="Verdana" panose="020B0604030504040204" pitchFamily="34" charset="0"/>
                <a:cs typeface="Verdana" panose="020B0604030504040204" pitchFamily="34" charset="0"/>
              </a:rPr>
              <a:t>“I was sure I heard a bear,” I said with fear in my voice. “I heard it eating the cake with the sugar on top.” I screamed! Then the bear disappeared back into the woods.</a:t>
            </a:r>
            <a:endParaRPr lang="en-AU" sz="5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We do</a:t>
            </a:r>
            <a:endParaRPr lang="en-AU" dirty="0"/>
          </a:p>
        </p:txBody>
      </p:sp>
      <p:sp>
        <p:nvSpPr>
          <p:cNvPr id="4" name="Content Placeholder 2">
            <a:extLst>
              <a:ext uri="{FF2B5EF4-FFF2-40B4-BE49-F238E27FC236}">
                <a16:creationId xmlns:a16="http://schemas.microsoft.com/office/drawing/2014/main" id="{5FC122FC-8C27-1DC9-54D2-6A97F53CA02E}"/>
              </a:ext>
            </a:extLst>
          </p:cNvPr>
          <p:cNvSpPr txBox="1">
            <a:spLocks/>
          </p:cNvSpPr>
          <p:nvPr/>
        </p:nvSpPr>
        <p:spPr>
          <a:xfrm>
            <a:off x="484397" y="1550338"/>
            <a:ext cx="10914468" cy="42339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600" dirty="0">
                <a:solidFill>
                  <a:srgbClr val="4557AD"/>
                </a:solidFill>
                <a:latin typeface="Tenorite" pitchFamily="2" charset="0"/>
                <a:ea typeface="Verdana" panose="020B0604030504040204" pitchFamily="34" charset="0"/>
                <a:cs typeface="Verdana" panose="020B0604030504040204" pitchFamily="34" charset="0"/>
              </a:rPr>
              <a:t>A year after they met, the earl gave his wife some pearl earrings. “They sure are beautiful,” she said. “I have always yearned for earrings like this. I will wear </a:t>
            </a:r>
            <a:br>
              <a:rPr lang="en-US" sz="5600" dirty="0">
                <a:solidFill>
                  <a:srgbClr val="4557AD"/>
                </a:solidFill>
                <a:latin typeface="Tenorite" pitchFamily="2" charset="0"/>
                <a:ea typeface="Verdana" panose="020B0604030504040204" pitchFamily="34" charset="0"/>
                <a:cs typeface="Verdana" panose="020B0604030504040204" pitchFamily="34" charset="0"/>
              </a:rPr>
            </a:br>
            <a:r>
              <a:rPr lang="en-US" sz="5600" dirty="0">
                <a:solidFill>
                  <a:srgbClr val="4557AD"/>
                </a:solidFill>
                <a:latin typeface="Tenorite" pitchFamily="2" charset="0"/>
                <a:ea typeface="Verdana" panose="020B0604030504040204" pitchFamily="34" charset="0"/>
                <a:cs typeface="Verdana" panose="020B0604030504040204" pitchFamily="34" charset="0"/>
              </a:rPr>
              <a:t>them nearly every day.”</a:t>
            </a:r>
            <a:endParaRPr lang="en-AU" sz="5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sounds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905073"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ear</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88644" y="3791784"/>
            <a:ext cx="2824857"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pear</a:t>
            </a:r>
          </a:p>
          <a:p>
            <a:pPr marL="0" indent="0" algn="ctr">
              <a:buFont typeface="Arial" panose="020B0604020202020204" pitchFamily="34" charset="0"/>
              <a:buNone/>
            </a:pPr>
            <a:r>
              <a:rPr lang="en-US" sz="4400" dirty="0">
                <a:solidFill>
                  <a:srgbClr val="4557AD"/>
                </a:solidFill>
                <a:latin typeface="Tenorite" pitchFamily="2" charset="0"/>
                <a:cs typeface="Arial"/>
              </a:rPr>
              <a:t>year</a:t>
            </a:r>
          </a:p>
          <a:p>
            <a:pPr marL="0" indent="0" algn="ctr">
              <a:buNone/>
            </a:pPr>
            <a:r>
              <a:rPr lang="en-US" sz="4400" dirty="0">
                <a:solidFill>
                  <a:srgbClr val="4557AD"/>
                </a:solidFill>
                <a:latin typeface="Tenorite" pitchFamily="2" charset="0"/>
                <a:cs typeface="Arial"/>
              </a:rPr>
              <a:t>heard</a:t>
            </a:r>
          </a:p>
          <a:p>
            <a:pPr marL="0" indent="0" algn="ctr">
              <a:buFont typeface="Arial" panose="020B0604020202020204" pitchFamily="34" charset="0"/>
              <a:buNone/>
            </a:pPr>
            <a:endParaRPr lang="en-US" sz="44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2" name="Picture 1" descr="earn">
            <a:extLst>
              <a:ext uri="{FF2B5EF4-FFF2-40B4-BE49-F238E27FC236}">
                <a16:creationId xmlns:a16="http://schemas.microsoft.com/office/drawing/2014/main" id="{F515BDE6-EF68-8A99-A17B-29F7459908A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bwMode="auto">
          <a:xfrm>
            <a:off x="10145847" y="3351888"/>
            <a:ext cx="1084390" cy="1084390"/>
          </a:xfrm>
          <a:prstGeom prst="rect">
            <a:avLst/>
          </a:prstGeom>
          <a:noFill/>
          <a:ln>
            <a:noFill/>
          </a:ln>
        </p:spPr>
      </p:pic>
      <p:pic>
        <p:nvPicPr>
          <p:cNvPr id="8" name="Picture 7" descr="spear">
            <a:extLst>
              <a:ext uri="{FF2B5EF4-FFF2-40B4-BE49-F238E27FC236}">
                <a16:creationId xmlns:a16="http://schemas.microsoft.com/office/drawing/2014/main" id="{65E2C6F7-E9BF-ABB5-589E-586B6D6ED9C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151375" y="4436278"/>
            <a:ext cx="941306" cy="941306"/>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18788" y="1134428"/>
            <a:ext cx="4588192" cy="4588192"/>
          </a:xfrm>
          <a:prstGeom prst="rect">
            <a:avLst/>
          </a:prstGeom>
        </p:spPr>
      </p:pic>
      <p:pic>
        <p:nvPicPr>
          <p:cNvPr id="9" name="Picture 8" descr="tear">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044947" y="5431528"/>
            <a:ext cx="1042206" cy="1042206"/>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40797"/>
            <a:chOff x="285750" y="1783759"/>
            <a:chExt cx="11906250" cy="3640797"/>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cured        aspire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dairy        atmosphere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1,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0467" y="488138"/>
            <a:ext cx="3991860" cy="563626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12" name="Picture 11" descr="sore">
            <a:extLst>
              <a:ext uri="{FF2B5EF4-FFF2-40B4-BE49-F238E27FC236}">
                <a16:creationId xmlns:a16="http://schemas.microsoft.com/office/drawing/2014/main" id="{066BDEB6-71CE-E0C5-48D2-4E81AD83C34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377548" y="1556813"/>
            <a:ext cx="2142241" cy="2142241"/>
          </a:xfrm>
          <a:prstGeom prst="rect">
            <a:avLst/>
          </a:prstGeom>
          <a:noFill/>
          <a:ln>
            <a:noFill/>
          </a:ln>
        </p:spPr>
      </p:pic>
      <p:pic>
        <p:nvPicPr>
          <p:cNvPr id="11" name="Picture 10" descr="hair">
            <a:extLst>
              <a:ext uri="{FF2B5EF4-FFF2-40B4-BE49-F238E27FC236}">
                <a16:creationId xmlns:a16="http://schemas.microsoft.com/office/drawing/2014/main" id="{62AB7491-DB9B-BC6D-0BB6-68AA863DA7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29971" y="1406730"/>
            <a:ext cx="2142242" cy="2142242"/>
          </a:xfrm>
          <a:prstGeom prst="rect">
            <a:avLst/>
          </a:prstGeom>
        </p:spPr>
      </p:pic>
      <p:pic>
        <p:nvPicPr>
          <p:cNvPr id="10" name="Picture 9" descr="inquire">
            <a:extLst>
              <a:ext uri="{FF2B5EF4-FFF2-40B4-BE49-F238E27FC236}">
                <a16:creationId xmlns:a16="http://schemas.microsoft.com/office/drawing/2014/main" id="{F00CF382-E3A5-7993-4E5F-282BFCB02A4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801358" y="3699054"/>
            <a:ext cx="2142242" cy="2142242"/>
          </a:xfrm>
          <a:prstGeom prst="rect">
            <a:avLst/>
          </a:prstGeom>
          <a:noFill/>
          <a:ln>
            <a:noFill/>
          </a:ln>
        </p:spPr>
      </p:pic>
      <p:pic>
        <p:nvPicPr>
          <p:cNvPr id="13" name="Graphic 12" descr="Pencil outline">
            <a:extLst>
              <a:ext uri="{FF2B5EF4-FFF2-40B4-BE49-F238E27FC236}">
                <a16:creationId xmlns:a16="http://schemas.microsoft.com/office/drawing/2014/main" id="{77667599-4833-8404-4039-35C52FF5951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86513" y="3915940"/>
            <a:ext cx="1729087" cy="1729087"/>
          </a:xfrm>
          <a:prstGeom prst="rect">
            <a:avLst/>
          </a:prstGeom>
        </p:spPr>
      </p:pic>
      <p:sp>
        <p:nvSpPr>
          <p:cNvPr id="4" name="TextBox 3">
            <a:extLst>
              <a:ext uri="{FF2B5EF4-FFF2-40B4-BE49-F238E27FC236}">
                <a16:creationId xmlns:a16="http://schemas.microsoft.com/office/drawing/2014/main" id="{B7D84B3B-82E0-8C68-F106-0B0EE486E8B6}"/>
              </a:ext>
            </a:extLst>
          </p:cNvPr>
          <p:cNvSpPr txBox="1"/>
          <p:nvPr/>
        </p:nvSpPr>
        <p:spPr>
          <a:xfrm>
            <a:off x="9893733" y="4825633"/>
            <a:ext cx="1694331" cy="1015663"/>
          </a:xfrm>
          <a:prstGeom prst="rect">
            <a:avLst/>
          </a:prstGeom>
          <a:noFill/>
        </p:spPr>
        <p:txBody>
          <a:bodyPr wrap="square" rtlCol="0">
            <a:spAutoFit/>
          </a:bodyPr>
          <a:lstStyle/>
          <a:p>
            <a:r>
              <a:rPr lang="en-US" sz="2000" dirty="0">
                <a:solidFill>
                  <a:srgbClr val="4857A6"/>
                </a:solidFill>
                <a:latin typeface="Tenorite"/>
                <a:ea typeface="Verdana"/>
              </a:rPr>
              <a:t>*Your teacher will tell you this word. </a:t>
            </a:r>
            <a:endParaRPr lang="en-AU" sz="2000" dirty="0">
              <a:solidFill>
                <a:srgbClr val="4857A6"/>
              </a:solidFill>
              <a:latin typeface="Tenorite"/>
              <a:ea typeface="Verdana"/>
            </a:endParaRPr>
          </a:p>
        </p:txBody>
      </p:sp>
    </p:spTree>
    <p:extLst>
      <p:ext uri="{BB962C8B-B14F-4D97-AF65-F5344CB8AC3E}">
        <p14:creationId xmlns:p14="http://schemas.microsoft.com/office/powerpoint/2010/main" val="194278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6 Prefix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pre-</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0AD39F91-BE79-B614-75E9-51DE1A12913E}"/>
              </a:ext>
            </a:extLst>
          </p:cNvPr>
          <p:cNvSpPr txBox="1">
            <a:spLocks/>
          </p:cNvSpPr>
          <p:nvPr/>
        </p:nvSpPr>
        <p:spPr>
          <a:xfrm>
            <a:off x="263608" y="1892343"/>
            <a:ext cx="11664784" cy="400519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prejudged    prerecord   </a:t>
            </a:r>
          </a:p>
          <a:p>
            <a:pPr algn="l">
              <a:defRPr/>
            </a:pPr>
            <a:endParaRPr lang="en-US" sz="8800" dirty="0">
              <a:solidFill>
                <a:srgbClr val="4557AD"/>
              </a:solidFill>
              <a:latin typeface="Tenorite" pitchFamily="2" charset="0"/>
              <a:ea typeface="Verdana" panose="020B0604030504040204" pitchFamily="34" charset="0"/>
              <a:cs typeface="Verdana" panose="020B0604030504040204" pitchFamily="34" charset="0"/>
            </a:endParaRPr>
          </a:p>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prebook       prearrange</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84277"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6" name="Picture 5" descr="precut">
            <a:extLst>
              <a:ext uri="{FF2B5EF4-FFF2-40B4-BE49-F238E27FC236}">
                <a16:creationId xmlns:a16="http://schemas.microsoft.com/office/drawing/2014/main" id="{C37CB1FA-D5BE-79C9-5914-F89A36CC5E2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1918" y="2263372"/>
            <a:ext cx="2982132" cy="2982132"/>
          </a:xfrm>
          <a:prstGeom prst="rect">
            <a:avLst/>
          </a:prstGeom>
        </p:spPr>
      </p:pic>
      <p:pic>
        <p:nvPicPr>
          <p:cNvPr id="11" name="Picture 10" descr="premix">
            <a:extLst>
              <a:ext uri="{FF2B5EF4-FFF2-40B4-BE49-F238E27FC236}">
                <a16:creationId xmlns:a16="http://schemas.microsoft.com/office/drawing/2014/main" id="{529832FA-A0D9-4427-F9A0-9B974AED75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1843" y="2254843"/>
            <a:ext cx="2348313" cy="2348313"/>
          </a:xfrm>
          <a:prstGeom prst="rect">
            <a:avLst/>
          </a:prstGeom>
        </p:spPr>
      </p:pic>
      <p:pic>
        <p:nvPicPr>
          <p:cNvPr id="7" name="Picture 6" descr="preload">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77818" y="2097868"/>
            <a:ext cx="2662264" cy="2662264"/>
          </a:xfrm>
          <a:prstGeom prst="rect">
            <a:avLst/>
          </a:prstGeom>
        </p:spPr>
      </p:pic>
    </p:spTree>
    <p:extLst>
      <p:ext uri="{BB962C8B-B14F-4D97-AF65-F5344CB8AC3E}">
        <p14:creationId xmlns:p14="http://schemas.microsoft.com/office/powerpoint/2010/main" val="330529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9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600" dirty="0">
                <a:solidFill>
                  <a:srgbClr val="4557AD"/>
                </a:solidFill>
                <a:latin typeface="Tenorite" pitchFamily="2" charset="0"/>
                <a:ea typeface="Verdana" panose="020B0604030504040204" pitchFamily="34" charset="0"/>
                <a:cs typeface="Verdana" panose="020B0604030504040204" pitchFamily="34" charset="0"/>
              </a:rPr>
              <a:t>listen     thought     country</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6557384-78E5-4549-94E1-AD01E3F480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purl.org/dc/terms/"/>
    <ds:schemaRef ds:uri="64eff3df-e3d6-48ed-978f-45ff25640900"/>
    <ds:schemaRef ds:uri="http://www.w3.org/XML/1998/namespace"/>
    <ds:schemaRef ds:uri="http://schemas.openxmlformats.org/package/2006/metadata/core-properties"/>
    <ds:schemaRef ds:uri="http://schemas.microsoft.com/office/2006/documentManagement/types"/>
    <ds:schemaRef ds:uri="http://purl.org/dc/elements/1.1/"/>
    <ds:schemaRef ds:uri="http://purl.org/dc/dcmitype/"/>
    <ds:schemaRef ds:uri="ff236c08-9611-4854-a4bb-16d44b7327b6"/>
    <ds:schemaRef ds:uri="http://schemas.microsoft.com/office/infopath/2007/PartnerControl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1098</TotalTime>
  <Words>6085</Words>
  <Application>Microsoft Office PowerPoint</Application>
  <PresentationFormat>Widescreen</PresentationFormat>
  <Paragraphs>752</Paragraphs>
  <Slides>42</Slides>
  <Notes>42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Aptos</vt:lpstr>
      <vt:lpstr>Aptos Narrow</vt:lpstr>
      <vt:lpstr>Arial</vt:lpstr>
      <vt:lpstr>Calibri</vt:lpstr>
      <vt:lpstr>Calibri Light</vt:lpstr>
      <vt:lpstr>Courier New</vt:lpstr>
      <vt:lpstr>Symbol</vt:lpstr>
      <vt:lpstr>Tenorite</vt:lpstr>
      <vt:lpstr>Times New Roman</vt:lpstr>
      <vt:lpstr>Office Theme</vt:lpstr>
      <vt:lpstr>Slide 1 Explicit teaching Phase 21, lesson 2 ear says /ear/, /er/ and /air/</vt:lpstr>
      <vt:lpstr>Slide 2 Review You do</vt:lpstr>
      <vt:lpstr>Slide 3 Review You do</vt:lpstr>
      <vt:lpstr>Slide 4 Review You do</vt:lpstr>
      <vt:lpstr>Slide 5 Review You do</vt:lpstr>
      <vt:lpstr>Slide 6 Prefix review</vt:lpstr>
      <vt:lpstr>Slide 7 Review You do</vt:lpstr>
      <vt:lpstr>Slide 8 Review You do</vt:lpstr>
      <vt:lpstr>Slide 9 Review You do</vt:lpstr>
      <vt:lpstr>Slide 10 Review You do</vt:lpstr>
      <vt:lpstr>Slide 11 Review You do</vt:lpstr>
      <vt:lpstr>Slide 12 End of review</vt:lpstr>
      <vt:lpstr>Slide 13 Learning intention and success criteria</vt:lpstr>
      <vt:lpstr>Slide 14 I do </vt:lpstr>
      <vt:lpstr>Slide 15 I do</vt:lpstr>
      <vt:lpstr>Slide 16 We do </vt:lpstr>
      <vt:lpstr>Slide 17 I do</vt:lpstr>
      <vt:lpstr>Slide 18 I do</vt:lpstr>
      <vt:lpstr>Slide 19 I do </vt:lpstr>
      <vt:lpstr>Slide 20 We do</vt:lpstr>
      <vt:lpstr>Slide 21 We do </vt:lpstr>
      <vt:lpstr>Slide 22 We do </vt:lpstr>
      <vt:lpstr>Slide 23 I do</vt:lpstr>
      <vt:lpstr>Slide 24 I do </vt:lpstr>
      <vt:lpstr>Slide 25 I do</vt:lpstr>
      <vt:lpstr>Slide 26 I do</vt:lpstr>
      <vt:lpstr>Slide 27 We do </vt:lpstr>
      <vt:lpstr>Slide 28 We do</vt:lpstr>
      <vt:lpstr>Slide 29 We do</vt:lpstr>
      <vt:lpstr>Slide 30 We do</vt:lpstr>
      <vt:lpstr>Slide 31 We do</vt:lpstr>
      <vt:lpstr>Slide 32 We do</vt:lpstr>
      <vt:lpstr>Slide 33 I do</vt:lpstr>
      <vt:lpstr>Slide 34 We do </vt:lpstr>
      <vt:lpstr>Slide 35 I do </vt:lpstr>
      <vt:lpstr>Slide 36 We do</vt:lpstr>
      <vt:lpstr>Slide 37 I do </vt:lpstr>
      <vt:lpstr>Slide 38 We do </vt:lpstr>
      <vt:lpstr>Slide 39 Check for understanding</vt:lpstr>
      <vt:lpstr>Slide 40 Check for understanding </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2026-03-03T04:58:58Z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