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8.xml" ContentType="application/vnd.openxmlformats-officedocument.presentationml.tags+xml"/>
  <Override PartName="/ppt/notesSlides/notesSlide13.xml" ContentType="application/vnd.openxmlformats-officedocument.presentationml.notesSlide+xml"/>
  <Override PartName="/ppt/tags/tag9.xml" ContentType="application/vnd.openxmlformats-officedocument.presentationml.tags+xml"/>
  <Override PartName="/ppt/notesSlides/notesSlide14.xml" ContentType="application/vnd.openxmlformats-officedocument.presentationml.notesSlide+xml"/>
  <Override PartName="/ppt/tags/tag10.xml" ContentType="application/vnd.openxmlformats-officedocument.presentationml.tags+xml"/>
  <Override PartName="/ppt/notesSlides/notesSlide15.xml" ContentType="application/vnd.openxmlformats-officedocument.presentationml.notesSlide+xml"/>
  <Override PartName="/ppt/tags/tag11.xml" ContentType="application/vnd.openxmlformats-officedocument.presentationml.tags+xml"/>
  <Override PartName="/ppt/notesSlides/notesSlide16.xml" ContentType="application/vnd.openxmlformats-officedocument.presentationml.notesSlide+xml"/>
  <Override PartName="/ppt/tags/tag12.xml" ContentType="application/vnd.openxmlformats-officedocument.presentationml.tags+xml"/>
  <Override PartName="/ppt/notesSlides/notesSlide17.xml" ContentType="application/vnd.openxmlformats-officedocument.presentationml.notesSlide+xml"/>
  <Override PartName="/ppt/tags/tag13.xml" ContentType="application/vnd.openxmlformats-officedocument.presentationml.tags+xml"/>
  <Override PartName="/ppt/notesSlides/notesSlide18.xml" ContentType="application/vnd.openxmlformats-officedocument.presentationml.notesSlide+xml"/>
  <Override PartName="/ppt/tags/tag14.xml" ContentType="application/vnd.openxmlformats-officedocument.presentationml.tags+xml"/>
  <Override PartName="/ppt/notesSlides/notesSlide19.xml" ContentType="application/vnd.openxmlformats-officedocument.presentationml.notesSlide+xml"/>
  <Override PartName="/ppt/tags/tag15.xml" ContentType="application/vnd.openxmlformats-officedocument.presentationml.tags+xml"/>
  <Override PartName="/ppt/notesSlides/notesSlide20.xml" ContentType="application/vnd.openxmlformats-officedocument.presentationml.notesSlide+xml"/>
  <Override PartName="/ppt/tags/tag16.xml" ContentType="application/vnd.openxmlformats-officedocument.presentationml.tags+xml"/>
  <Override PartName="/ppt/notesSlides/notesSlide21.xml" ContentType="application/vnd.openxmlformats-officedocument.presentationml.notesSlide+xml"/>
  <Override PartName="/ppt/tags/tag17.xml" ContentType="application/vnd.openxmlformats-officedocument.presentationml.tags+xml"/>
  <Override PartName="/ppt/notesSlides/notesSlide22.xml" ContentType="application/vnd.openxmlformats-officedocument.presentationml.notesSlide+xml"/>
  <Override PartName="/ppt/tags/tag18.xml" ContentType="application/vnd.openxmlformats-officedocument.presentationml.tags+xml"/>
  <Override PartName="/ppt/notesSlides/notesSlide23.xml" ContentType="application/vnd.openxmlformats-officedocument.presentationml.notesSlide+xml"/>
  <Override PartName="/ppt/tags/tag19.xml" ContentType="application/vnd.openxmlformats-officedocument.presentationml.tags+xml"/>
  <Override PartName="/ppt/notesSlides/notesSlide24.xml" ContentType="application/vnd.openxmlformats-officedocument.presentationml.notesSlide+xml"/>
  <Override PartName="/ppt/tags/tag20.xml" ContentType="application/vnd.openxmlformats-officedocument.presentationml.tags+xml"/>
  <Override PartName="/ppt/notesSlides/notesSlide25.xml" ContentType="application/vnd.openxmlformats-officedocument.presentationml.notesSlide+xml"/>
  <Override PartName="/ppt/tags/tag21.xml" ContentType="application/vnd.openxmlformats-officedocument.presentationml.tags+xml"/>
  <Override PartName="/ppt/notesSlides/notesSlide26.xml" ContentType="application/vnd.openxmlformats-officedocument.presentationml.notesSlide+xml"/>
  <Override PartName="/ppt/tags/tag22.xml" ContentType="application/vnd.openxmlformats-officedocument.presentationml.tags+xml"/>
  <Override PartName="/ppt/notesSlides/notesSlide27.xml" ContentType="application/vnd.openxmlformats-officedocument.presentationml.notesSlide+xml"/>
  <Override PartName="/ppt/tags/tag23.xml" ContentType="application/vnd.openxmlformats-officedocument.presentationml.tags+xml"/>
  <Override PartName="/ppt/notesSlides/notesSlide28.xml" ContentType="application/vnd.openxmlformats-officedocument.presentationml.notesSlide+xml"/>
  <Override PartName="/ppt/tags/tag24.xml" ContentType="application/vnd.openxmlformats-officedocument.presentationml.tags+xml"/>
  <Override PartName="/ppt/notesSlides/notesSlide29.xml" ContentType="application/vnd.openxmlformats-officedocument.presentationml.notesSlide+xml"/>
  <Override PartName="/ppt/tags/tag25.xml" ContentType="application/vnd.openxmlformats-officedocument.presentationml.tags+xml"/>
  <Override PartName="/ppt/notesSlides/notesSlide30.xml" ContentType="application/vnd.openxmlformats-officedocument.presentationml.notesSlide+xml"/>
  <Override PartName="/ppt/tags/tag26.xml" ContentType="application/vnd.openxmlformats-officedocument.presentationml.tags+xml"/>
  <Override PartName="/ppt/notesSlides/notesSlide31.xml" ContentType="application/vnd.openxmlformats-officedocument.presentationml.notesSlide+xml"/>
  <Override PartName="/ppt/tags/tag27.xml" ContentType="application/vnd.openxmlformats-officedocument.presentationml.tags+xml"/>
  <Override PartName="/ppt/notesSlides/notesSlide32.xml" ContentType="application/vnd.openxmlformats-officedocument.presentationml.notesSlide+xml"/>
  <Override PartName="/ppt/tags/tag28.xml" ContentType="application/vnd.openxmlformats-officedocument.presentationml.tags+xml"/>
  <Override PartName="/ppt/notesSlides/notesSlide33.xml" ContentType="application/vnd.openxmlformats-officedocument.presentationml.notesSlide+xml"/>
  <Override PartName="/ppt/tags/tag29.xml" ContentType="application/vnd.openxmlformats-officedocument.presentationml.tags+xml"/>
  <Override PartName="/ppt/notesSlides/notesSlide34.xml" ContentType="application/vnd.openxmlformats-officedocument.presentationml.notesSlide+xml"/>
  <Override PartName="/ppt/tags/tag30.xml" ContentType="application/vnd.openxmlformats-officedocument.presentationml.tags+xml"/>
  <Override PartName="/ppt/notesSlides/notesSlide35.xml" ContentType="application/vnd.openxmlformats-officedocument.presentationml.notesSlide+xml"/>
  <Override PartName="/ppt/tags/tag31.xml" ContentType="application/vnd.openxmlformats-officedocument.presentationml.tags+xml"/>
  <Override PartName="/ppt/notesSlides/notesSlide36.xml" ContentType="application/vnd.openxmlformats-officedocument.presentationml.notesSlide+xml"/>
  <Override PartName="/ppt/tags/tag32.xml" ContentType="application/vnd.openxmlformats-officedocument.presentationml.tags+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4"/>
  </p:notesMasterIdLst>
  <p:handoutMasterIdLst>
    <p:handoutMasterId r:id="rId45"/>
  </p:handoutMasterIdLst>
  <p:sldIdLst>
    <p:sldId id="520" r:id="rId5"/>
    <p:sldId id="500" r:id="rId6"/>
    <p:sldId id="596" r:id="rId7"/>
    <p:sldId id="541" r:id="rId8"/>
    <p:sldId id="552" r:id="rId9"/>
    <p:sldId id="580" r:id="rId10"/>
    <p:sldId id="587" r:id="rId11"/>
    <p:sldId id="562" r:id="rId12"/>
    <p:sldId id="563" r:id="rId13"/>
    <p:sldId id="618" r:id="rId14"/>
    <p:sldId id="515" r:id="rId15"/>
    <p:sldId id="516" r:id="rId16"/>
    <p:sldId id="498" r:id="rId17"/>
    <p:sldId id="522" r:id="rId18"/>
    <p:sldId id="546" r:id="rId19"/>
    <p:sldId id="474" r:id="rId20"/>
    <p:sldId id="475" r:id="rId21"/>
    <p:sldId id="476" r:id="rId22"/>
    <p:sldId id="589" r:id="rId23"/>
    <p:sldId id="477" r:id="rId24"/>
    <p:sldId id="478" r:id="rId25"/>
    <p:sldId id="479" r:id="rId26"/>
    <p:sldId id="590" r:id="rId27"/>
    <p:sldId id="480" r:id="rId28"/>
    <p:sldId id="481" r:id="rId29"/>
    <p:sldId id="482" r:id="rId30"/>
    <p:sldId id="483" r:id="rId31"/>
    <p:sldId id="484" r:id="rId32"/>
    <p:sldId id="485" r:id="rId33"/>
    <p:sldId id="569" r:id="rId34"/>
    <p:sldId id="570" r:id="rId35"/>
    <p:sldId id="617" r:id="rId36"/>
    <p:sldId id="489" r:id="rId37"/>
    <p:sldId id="490" r:id="rId38"/>
    <p:sldId id="491" r:id="rId39"/>
    <p:sldId id="492" r:id="rId40"/>
    <p:sldId id="493" r:id="rId41"/>
    <p:sldId id="494" r:id="rId42"/>
    <p:sldId id="499" r:id="rId43"/>
  </p:sldIdLst>
  <p:sldSz cx="12192000" cy="6858000"/>
  <p:notesSz cx="6858000" cy="9144000"/>
  <p:custDataLst>
    <p:tags r:id="rId4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BC55867-3F67-DC29-6602-F885A9703C4A}" name="Charmaine Kenner" initials="CK" userId="S::charmaine.kenner@esa.edu.au::525cc8d2-224e-44fd-aa57-afaebc349805" providerId="AD"/>
  <p188:author id="{1D3DF46B-767A-D2D4-E3CA-B591AC581DB4}" name="Rebecca McEwan" initials="RM" userId="S::rebecca.mcewan@esa.edu.au::ff810c5d-fc8a-4cb6-9b96-8b31b958f764"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2FD99AAD-B026-24F9-EB68-BBA8E21BBC2C}" name="Kerrie Shanahan" initials="KS" userId="S::kerrie.shanahan@esa.edu.au::ae473d9f-76e9-476f-892f-2674ea963afc"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71D1F6ED-493F-EB67-A9FF-345D6393CC77}" name="Charmaine Kenner" initials="CK" userId="S::Charmaine.Kenner@esa.edu.au::525cc8d2-224e-44fd-aa57-afaebc349805"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E9E8"/>
    <a:srgbClr val="686E63"/>
    <a:srgbClr val="D9ECF6"/>
    <a:srgbClr val="007FC2"/>
    <a:srgbClr val="EBE9F2"/>
    <a:srgbClr val="776AAA"/>
    <a:srgbClr val="0E1E42"/>
    <a:srgbClr val="4557AD"/>
    <a:srgbClr val="FFFFFF"/>
    <a:srgbClr val="56585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40B92E6-850B-47F0-83C4-64169663AE8C}" v="25" dt="2026-03-03T04:48:00.00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53148" autoAdjust="0"/>
  </p:normalViewPr>
  <p:slideViewPr>
    <p:cSldViewPr snapToGrid="0">
      <p:cViewPr varScale="1">
        <p:scale>
          <a:sx n="59" d="100"/>
          <a:sy n="59" d="100"/>
        </p:scale>
        <p:origin x="2556" y="6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handoutMaster" Target="handoutMasters/handoutMaster1.xml"/><Relationship Id="rId53" Type="http://schemas.microsoft.com/office/2018/10/relationships/authors" Target="author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notesMaster" Target="notesMasters/notesMaster1.xml"/><Relationship Id="rId52"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viewProps" Target="viewProps.xml"/><Relationship Id="rId8" Type="http://schemas.openxmlformats.org/officeDocument/2006/relationships/slide" Target="slides/slide4.xml"/><Relationship Id="rId51"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gs" Target="tags/tag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1C2628FB-1F07-4B48-8FB3-27553585B1CA}"/>
    <pc:docChg chg="undo redo custSel addSld delSld modSld modMainMaster">
      <pc:chgData name="Kerrie Shanahan" userId="ae473d9f-76e9-476f-892f-2674ea963afc" providerId="ADAL" clId="{1C2628FB-1F07-4B48-8FB3-27553585B1CA}" dt="2026-03-03T04:48:00.485" v="6736" actId="20577"/>
      <pc:docMkLst>
        <pc:docMk/>
      </pc:docMkLst>
      <pc:sldChg chg="modNotesTx">
        <pc:chgData name="Kerrie Shanahan" userId="ae473d9f-76e9-476f-892f-2674ea963afc" providerId="ADAL" clId="{1C2628FB-1F07-4B48-8FB3-27553585B1CA}" dt="2026-03-02T02:44:24.250" v="6624" actId="113"/>
        <pc:sldMkLst>
          <pc:docMk/>
          <pc:sldMk cId="121607987" sldId="474"/>
        </pc:sldMkLst>
      </pc:sldChg>
      <pc:sldChg chg="modSp mod">
        <pc:chgData name="Kerrie Shanahan" userId="ae473d9f-76e9-476f-892f-2674ea963afc" providerId="ADAL" clId="{1C2628FB-1F07-4B48-8FB3-27553585B1CA}" dt="2026-03-02T02:59:30.987" v="6657" actId="962"/>
        <pc:sldMkLst>
          <pc:docMk/>
          <pc:sldMk cId="3426776120" sldId="480"/>
        </pc:sldMkLst>
        <pc:picChg chg="mod">
          <ac:chgData name="Kerrie Shanahan" userId="ae473d9f-76e9-476f-892f-2674ea963afc" providerId="ADAL" clId="{1C2628FB-1F07-4B48-8FB3-27553585B1CA}" dt="2026-03-02T02:59:30.987" v="6657" actId="962"/>
          <ac:picMkLst>
            <pc:docMk/>
            <pc:sldMk cId="3426776120" sldId="480"/>
            <ac:picMk id="4" creationId="{2CD90D1E-E0B5-05FB-0E0E-B1DBE84F9418}"/>
          </ac:picMkLst>
        </pc:picChg>
      </pc:sldChg>
      <pc:sldChg chg="delSp modSp mod">
        <pc:chgData name="Kerrie Shanahan" userId="ae473d9f-76e9-476f-892f-2674ea963afc" providerId="ADAL" clId="{1C2628FB-1F07-4B48-8FB3-27553585B1CA}" dt="2026-03-02T03:00:08.977" v="6666" actId="962"/>
        <pc:sldMkLst>
          <pc:docMk/>
          <pc:sldMk cId="1998018280" sldId="482"/>
        </pc:sldMkLst>
        <pc:grpChg chg="del">
          <ac:chgData name="Kerrie Shanahan" userId="ae473d9f-76e9-476f-892f-2674ea963afc" providerId="ADAL" clId="{1C2628FB-1F07-4B48-8FB3-27553585B1CA}" dt="2026-03-02T02:59:45.022" v="6660" actId="165"/>
          <ac:grpSpMkLst>
            <pc:docMk/>
            <pc:sldMk cId="1998018280" sldId="482"/>
            <ac:grpSpMk id="2" creationId="{B115B64B-6898-117D-71FA-2EB4187B5E8F}"/>
          </ac:grpSpMkLst>
        </pc:grpChg>
        <pc:picChg chg="mod topLvl">
          <ac:chgData name="Kerrie Shanahan" userId="ae473d9f-76e9-476f-892f-2674ea963afc" providerId="ADAL" clId="{1C2628FB-1F07-4B48-8FB3-27553585B1CA}" dt="2026-03-02T02:59:59.345" v="6662" actId="962"/>
          <ac:picMkLst>
            <pc:docMk/>
            <pc:sldMk cId="1998018280" sldId="482"/>
            <ac:picMk id="4" creationId="{E955BF18-D634-4BED-6D46-56B18A26AB41}"/>
          </ac:picMkLst>
        </pc:picChg>
        <pc:picChg chg="mod topLvl">
          <ac:chgData name="Kerrie Shanahan" userId="ae473d9f-76e9-476f-892f-2674ea963afc" providerId="ADAL" clId="{1C2628FB-1F07-4B48-8FB3-27553585B1CA}" dt="2026-03-02T03:00:04.691" v="6664" actId="962"/>
          <ac:picMkLst>
            <pc:docMk/>
            <pc:sldMk cId="1998018280" sldId="482"/>
            <ac:picMk id="8" creationId="{12C2D759-60F1-5A88-0CC6-BA926CD1908D}"/>
          </ac:picMkLst>
        </pc:picChg>
        <pc:picChg chg="mod topLvl">
          <ac:chgData name="Kerrie Shanahan" userId="ae473d9f-76e9-476f-892f-2674ea963afc" providerId="ADAL" clId="{1C2628FB-1F07-4B48-8FB3-27553585B1CA}" dt="2026-03-02T03:00:08.977" v="6666" actId="962"/>
          <ac:picMkLst>
            <pc:docMk/>
            <pc:sldMk cId="1998018280" sldId="482"/>
            <ac:picMk id="11" creationId="{1C6DFEBB-3355-7822-36F9-63037C5A6422}"/>
          </ac:picMkLst>
        </pc:picChg>
      </pc:sldChg>
      <pc:sldChg chg="modSp mod">
        <pc:chgData name="Kerrie Shanahan" userId="ae473d9f-76e9-476f-892f-2674ea963afc" providerId="ADAL" clId="{1C2628FB-1F07-4B48-8FB3-27553585B1CA}" dt="2026-03-02T02:59:34.947" v="6659" actId="962"/>
        <pc:sldMkLst>
          <pc:docMk/>
          <pc:sldMk cId="3587135087" sldId="483"/>
        </pc:sldMkLst>
        <pc:picChg chg="mod">
          <ac:chgData name="Kerrie Shanahan" userId="ae473d9f-76e9-476f-892f-2674ea963afc" providerId="ADAL" clId="{1C2628FB-1F07-4B48-8FB3-27553585B1CA}" dt="2026-03-02T02:59:34.947" v="6659" actId="962"/>
          <ac:picMkLst>
            <pc:docMk/>
            <pc:sldMk cId="3587135087" sldId="483"/>
            <ac:picMk id="5" creationId="{C7E2F818-45E3-07FF-DB52-21720C9C607C}"/>
          </ac:picMkLst>
        </pc:picChg>
      </pc:sldChg>
      <pc:sldChg chg="modSp mod modNotesTx">
        <pc:chgData name="Kerrie Shanahan" userId="ae473d9f-76e9-476f-892f-2674ea963afc" providerId="ADAL" clId="{1C2628FB-1F07-4B48-8FB3-27553585B1CA}" dt="2026-03-02T02:56:42.285" v="6634" actId="27107"/>
        <pc:sldMkLst>
          <pc:docMk/>
          <pc:sldMk cId="1278329242" sldId="489"/>
        </pc:sldMkLst>
        <pc:spChg chg="mod">
          <ac:chgData name="Kerrie Shanahan" userId="ae473d9f-76e9-476f-892f-2674ea963afc" providerId="ADAL" clId="{1C2628FB-1F07-4B48-8FB3-27553585B1CA}" dt="2026-03-02T02:56:33.194" v="6633" actId="20577"/>
          <ac:spMkLst>
            <pc:docMk/>
            <pc:sldMk cId="1278329242" sldId="489"/>
            <ac:spMk id="2" creationId="{D014E3AB-942C-1C27-D229-ECA86E1A3874}"/>
          </ac:spMkLst>
        </pc:spChg>
      </pc:sldChg>
      <pc:sldChg chg="modSp mod">
        <pc:chgData name="Kerrie Shanahan" userId="ae473d9f-76e9-476f-892f-2674ea963afc" providerId="ADAL" clId="{1C2628FB-1F07-4B48-8FB3-27553585B1CA}" dt="2026-03-02T03:00:19.739" v="6672" actId="962"/>
        <pc:sldMkLst>
          <pc:docMk/>
          <pc:sldMk cId="258130066" sldId="492"/>
        </pc:sldMkLst>
        <pc:picChg chg="mod">
          <ac:chgData name="Kerrie Shanahan" userId="ae473d9f-76e9-476f-892f-2674ea963afc" providerId="ADAL" clId="{1C2628FB-1F07-4B48-8FB3-27553585B1CA}" dt="2026-03-02T03:00:19.739" v="6672" actId="962"/>
          <ac:picMkLst>
            <pc:docMk/>
            <pc:sldMk cId="258130066" sldId="492"/>
            <ac:picMk id="2" creationId="{108BDE09-945B-8032-1561-532E24161CE4}"/>
          </ac:picMkLst>
        </pc:picChg>
        <pc:picChg chg="mod">
          <ac:chgData name="Kerrie Shanahan" userId="ae473d9f-76e9-476f-892f-2674ea963afc" providerId="ADAL" clId="{1C2628FB-1F07-4B48-8FB3-27553585B1CA}" dt="2026-03-02T03:00:16.402" v="6670" actId="962"/>
          <ac:picMkLst>
            <pc:docMk/>
            <pc:sldMk cId="258130066" sldId="492"/>
            <ac:picMk id="6" creationId="{68F43B59-FD6A-19B4-BDA8-F99638D4C2AF}"/>
          </ac:picMkLst>
        </pc:picChg>
        <pc:picChg chg="mod">
          <ac:chgData name="Kerrie Shanahan" userId="ae473d9f-76e9-476f-892f-2674ea963afc" providerId="ADAL" clId="{1C2628FB-1F07-4B48-8FB3-27553585B1CA}" dt="2026-03-02T03:00:13.247" v="6668" actId="962"/>
          <ac:picMkLst>
            <pc:docMk/>
            <pc:sldMk cId="258130066" sldId="492"/>
            <ac:picMk id="7" creationId="{51C3F29B-273B-A73B-7CA5-E25A903EA4CE}"/>
          </ac:picMkLst>
        </pc:picChg>
      </pc:sldChg>
      <pc:sldChg chg="modSp mod">
        <pc:chgData name="Kerrie Shanahan" userId="ae473d9f-76e9-476f-892f-2674ea963afc" providerId="ADAL" clId="{1C2628FB-1F07-4B48-8FB3-27553585B1CA}" dt="2026-03-02T03:00:38.071" v="6674" actId="962"/>
        <pc:sldMkLst>
          <pc:docMk/>
          <pc:sldMk cId="2389358011" sldId="493"/>
        </pc:sldMkLst>
        <pc:picChg chg="mod">
          <ac:chgData name="Kerrie Shanahan" userId="ae473d9f-76e9-476f-892f-2674ea963afc" providerId="ADAL" clId="{1C2628FB-1F07-4B48-8FB3-27553585B1CA}" dt="2026-03-02T03:00:38.071" v="6674" actId="962"/>
          <ac:picMkLst>
            <pc:docMk/>
            <pc:sldMk cId="2389358011" sldId="493"/>
            <ac:picMk id="2" creationId="{384FF3A5-9ADD-594A-A96A-78E8B9D9D57E}"/>
          </ac:picMkLst>
        </pc:picChg>
      </pc:sldChg>
      <pc:sldChg chg="modNotesTx">
        <pc:chgData name="Kerrie Shanahan" userId="ae473d9f-76e9-476f-892f-2674ea963afc" providerId="ADAL" clId="{1C2628FB-1F07-4B48-8FB3-27553585B1CA}" dt="2026-03-03T04:48:00.485" v="6736" actId="20577"/>
        <pc:sldMkLst>
          <pc:docMk/>
          <pc:sldMk cId="1759574190" sldId="498"/>
        </pc:sldMkLst>
      </pc:sldChg>
      <pc:sldChg chg="modSp mod modNotesTx">
        <pc:chgData name="Kerrie Shanahan" userId="ae473d9f-76e9-476f-892f-2674ea963afc" providerId="ADAL" clId="{1C2628FB-1F07-4B48-8FB3-27553585B1CA}" dt="2026-03-02T03:05:38.330" v="6706" actId="20577"/>
        <pc:sldMkLst>
          <pc:docMk/>
          <pc:sldMk cId="4124420387" sldId="500"/>
        </pc:sldMkLst>
        <pc:grpChg chg="mod">
          <ac:chgData name="Kerrie Shanahan" userId="ae473d9f-76e9-476f-892f-2674ea963afc" providerId="ADAL" clId="{1C2628FB-1F07-4B48-8FB3-27553585B1CA}" dt="2026-03-02T02:57:35.375" v="6637" actId="962"/>
          <ac:grpSpMkLst>
            <pc:docMk/>
            <pc:sldMk cId="4124420387" sldId="500"/>
            <ac:grpSpMk id="3" creationId="{DAC0A0D9-8F43-2DF2-2D71-6E060642D2F5}"/>
          </ac:grpSpMkLst>
        </pc:grpChg>
      </pc:sldChg>
      <pc:sldChg chg="modSp mod modNotesTx">
        <pc:chgData name="Kerrie Shanahan" userId="ae473d9f-76e9-476f-892f-2674ea963afc" providerId="ADAL" clId="{1C2628FB-1F07-4B48-8FB3-27553585B1CA}" dt="2026-03-02T03:01:07.024" v="6676"/>
        <pc:sldMkLst>
          <pc:docMk/>
          <pc:sldMk cId="409148390" sldId="520"/>
        </pc:sldMkLst>
        <pc:spChg chg="ord">
          <ac:chgData name="Kerrie Shanahan" userId="ae473d9f-76e9-476f-892f-2674ea963afc" providerId="ADAL" clId="{1C2628FB-1F07-4B48-8FB3-27553585B1CA}" dt="2026-03-02T03:01:07.024" v="6676"/>
          <ac:spMkLst>
            <pc:docMk/>
            <pc:sldMk cId="409148390" sldId="520"/>
            <ac:spMk id="2" creationId="{FA46AEA3-72F9-D518-9AA5-1BB5014DE5E3}"/>
          </ac:spMkLst>
        </pc:spChg>
        <pc:spChg chg="ord">
          <ac:chgData name="Kerrie Shanahan" userId="ae473d9f-76e9-476f-892f-2674ea963afc" providerId="ADAL" clId="{1C2628FB-1F07-4B48-8FB3-27553585B1CA}" dt="2026-03-02T03:01:00.460" v="6675"/>
          <ac:spMkLst>
            <pc:docMk/>
            <pc:sldMk cId="409148390" sldId="520"/>
            <ac:spMk id="7" creationId="{9890F197-D46C-9CA8-EE12-3BF470C0CDC9}"/>
          </ac:spMkLst>
        </pc:spChg>
      </pc:sldChg>
      <pc:sldChg chg="modSp mod modNotesTx">
        <pc:chgData name="Kerrie Shanahan" userId="ae473d9f-76e9-476f-892f-2674ea963afc" providerId="ADAL" clId="{1C2628FB-1F07-4B48-8FB3-27553585B1CA}" dt="2026-03-02T03:06:35.668" v="6724" actId="20577"/>
        <pc:sldMkLst>
          <pc:docMk/>
          <pc:sldMk cId="309290176" sldId="522"/>
        </pc:sldMkLst>
        <pc:grpChg chg="mod">
          <ac:chgData name="Kerrie Shanahan" userId="ae473d9f-76e9-476f-892f-2674ea963afc" providerId="ADAL" clId="{1C2628FB-1F07-4B48-8FB3-27553585B1CA}" dt="2026-03-02T02:59:14.266" v="6653" actId="962"/>
          <ac:grpSpMkLst>
            <pc:docMk/>
            <pc:sldMk cId="309290176" sldId="522"/>
            <ac:grpSpMk id="9" creationId="{C8243A6E-D0DE-B3B5-9219-E57082CF7D49}"/>
          </ac:grpSpMkLst>
        </pc:grpChg>
      </pc:sldChg>
      <pc:sldChg chg="modNotesTx">
        <pc:chgData name="Kerrie Shanahan" userId="ae473d9f-76e9-476f-892f-2674ea963afc" providerId="ADAL" clId="{1C2628FB-1F07-4B48-8FB3-27553585B1CA}" dt="2026-03-03T04:46:38.813" v="6731" actId="20577"/>
        <pc:sldMkLst>
          <pc:docMk/>
          <pc:sldMk cId="1318409677" sldId="541"/>
        </pc:sldMkLst>
      </pc:sldChg>
      <pc:sldChg chg="addSp delSp modSp mod">
        <pc:chgData name="Kerrie Shanahan" userId="ae473d9f-76e9-476f-892f-2674ea963afc" providerId="ADAL" clId="{1C2628FB-1F07-4B48-8FB3-27553585B1CA}" dt="2026-03-02T02:59:23.706" v="6655"/>
        <pc:sldMkLst>
          <pc:docMk/>
          <pc:sldMk cId="2396794443" sldId="546"/>
        </pc:sldMkLst>
        <pc:spChg chg="mod">
          <ac:chgData name="Kerrie Shanahan" userId="ae473d9f-76e9-476f-892f-2674ea963afc" providerId="ADAL" clId="{1C2628FB-1F07-4B48-8FB3-27553585B1CA}" dt="2026-03-02T02:59:23.706" v="6655"/>
          <ac:spMkLst>
            <pc:docMk/>
            <pc:sldMk cId="2396794443" sldId="546"/>
            <ac:spMk id="4" creationId="{60C81F2B-7E5F-6D61-25E3-01B20445A42F}"/>
          </ac:spMkLst>
        </pc:spChg>
        <pc:spChg chg="mod">
          <ac:chgData name="Kerrie Shanahan" userId="ae473d9f-76e9-476f-892f-2674ea963afc" providerId="ADAL" clId="{1C2628FB-1F07-4B48-8FB3-27553585B1CA}" dt="2026-03-02T02:59:23.706" v="6655"/>
          <ac:spMkLst>
            <pc:docMk/>
            <pc:sldMk cId="2396794443" sldId="546"/>
            <ac:spMk id="5" creationId="{935F1574-5AAC-D9CB-380E-5BFA6224E477}"/>
          </ac:spMkLst>
        </pc:spChg>
        <pc:spChg chg="mod">
          <ac:chgData name="Kerrie Shanahan" userId="ae473d9f-76e9-476f-892f-2674ea963afc" providerId="ADAL" clId="{1C2628FB-1F07-4B48-8FB3-27553585B1CA}" dt="2026-03-02T02:59:23.706" v="6655"/>
          <ac:spMkLst>
            <pc:docMk/>
            <pc:sldMk cId="2396794443" sldId="546"/>
            <ac:spMk id="6" creationId="{1379F663-D43B-33C1-6E64-2AE24A614090}"/>
          </ac:spMkLst>
        </pc:spChg>
        <pc:grpChg chg="add mod">
          <ac:chgData name="Kerrie Shanahan" userId="ae473d9f-76e9-476f-892f-2674ea963afc" providerId="ADAL" clId="{1C2628FB-1F07-4B48-8FB3-27553585B1CA}" dt="2026-03-02T02:59:23.706" v="6655"/>
          <ac:grpSpMkLst>
            <pc:docMk/>
            <pc:sldMk cId="2396794443" sldId="546"/>
            <ac:grpSpMk id="2" creationId="{7D6CDC17-595B-CEC9-B58A-CF4F7141778C}"/>
          </ac:grpSpMkLst>
        </pc:grpChg>
        <pc:grpChg chg="del">
          <ac:chgData name="Kerrie Shanahan" userId="ae473d9f-76e9-476f-892f-2674ea963afc" providerId="ADAL" clId="{1C2628FB-1F07-4B48-8FB3-27553585B1CA}" dt="2026-03-02T02:59:22.525" v="6654" actId="478"/>
          <ac:grpSpMkLst>
            <pc:docMk/>
            <pc:sldMk cId="2396794443" sldId="546"/>
            <ac:grpSpMk id="7" creationId="{BACCA59F-B9EA-B255-31A1-BBDC81816426}"/>
          </ac:grpSpMkLst>
        </pc:grpChg>
      </pc:sldChg>
      <pc:sldChg chg="delSp modSp mod">
        <pc:chgData name="Kerrie Shanahan" userId="ae473d9f-76e9-476f-892f-2674ea963afc" providerId="ADAL" clId="{1C2628FB-1F07-4B48-8FB3-27553585B1CA}" dt="2026-03-02T04:55:13.409" v="6729"/>
        <pc:sldMkLst>
          <pc:docMk/>
          <pc:sldMk cId="1942781684" sldId="552"/>
        </pc:sldMkLst>
        <pc:grpChg chg="del">
          <ac:chgData name="Kerrie Shanahan" userId="ae473d9f-76e9-476f-892f-2674ea963afc" providerId="ADAL" clId="{1C2628FB-1F07-4B48-8FB3-27553585B1CA}" dt="2026-03-02T02:58:32.299" v="6638" actId="165"/>
          <ac:grpSpMkLst>
            <pc:docMk/>
            <pc:sldMk cId="1942781684" sldId="552"/>
            <ac:grpSpMk id="8" creationId="{627FD4ED-399E-F8B0-BE95-518BE89A5F8F}"/>
          </ac:grpSpMkLst>
        </pc:grpChg>
        <pc:picChg chg="mod ord topLvl">
          <ac:chgData name="Kerrie Shanahan" userId="ae473d9f-76e9-476f-892f-2674ea963afc" providerId="ADAL" clId="{1C2628FB-1F07-4B48-8FB3-27553585B1CA}" dt="2026-03-02T04:55:13.409" v="6729"/>
          <ac:picMkLst>
            <pc:docMk/>
            <pc:sldMk cId="1942781684" sldId="552"/>
            <ac:picMk id="3" creationId="{4DC2B831-6D4F-6B21-A8BC-67196759E769}"/>
          </ac:picMkLst>
        </pc:picChg>
        <pc:picChg chg="mod ord topLvl">
          <ac:chgData name="Kerrie Shanahan" userId="ae473d9f-76e9-476f-892f-2674ea963afc" providerId="ADAL" clId="{1C2628FB-1F07-4B48-8FB3-27553585B1CA}" dt="2026-03-02T04:55:09.663" v="6728"/>
          <ac:picMkLst>
            <pc:docMk/>
            <pc:sldMk cId="1942781684" sldId="552"/>
            <ac:picMk id="4" creationId="{98C82009-07BA-56C5-095F-9DF8E184E2A9}"/>
          </ac:picMkLst>
        </pc:picChg>
        <pc:picChg chg="mod topLvl">
          <ac:chgData name="Kerrie Shanahan" userId="ae473d9f-76e9-476f-892f-2674ea963afc" providerId="ADAL" clId="{1C2628FB-1F07-4B48-8FB3-27553585B1CA}" dt="2026-03-02T02:58:32.299" v="6638" actId="165"/>
          <ac:picMkLst>
            <pc:docMk/>
            <pc:sldMk cId="1942781684" sldId="552"/>
            <ac:picMk id="6" creationId="{6AC3C3BD-05B8-155A-102E-D12DFA90E5A0}"/>
          </ac:picMkLst>
        </pc:picChg>
        <pc:picChg chg="mod topLvl">
          <ac:chgData name="Kerrie Shanahan" userId="ae473d9f-76e9-476f-892f-2674ea963afc" providerId="ADAL" clId="{1C2628FB-1F07-4B48-8FB3-27553585B1CA}" dt="2026-03-02T02:58:45.657" v="6642" actId="962"/>
          <ac:picMkLst>
            <pc:docMk/>
            <pc:sldMk cId="1942781684" sldId="552"/>
            <ac:picMk id="7" creationId="{1574D421-D3D3-3BD3-5639-CD621B5E5658}"/>
          </ac:picMkLst>
        </pc:picChg>
      </pc:sldChg>
      <pc:sldChg chg="modSp mod">
        <pc:chgData name="Kerrie Shanahan" userId="ae473d9f-76e9-476f-892f-2674ea963afc" providerId="ADAL" clId="{1C2628FB-1F07-4B48-8FB3-27553585B1CA}" dt="2026-03-02T02:59:06.233" v="6651" actId="962"/>
        <pc:sldMkLst>
          <pc:docMk/>
          <pc:sldMk cId="3305298057" sldId="562"/>
        </pc:sldMkLst>
        <pc:spChg chg="mod">
          <ac:chgData name="Kerrie Shanahan" userId="ae473d9f-76e9-476f-892f-2674ea963afc" providerId="ADAL" clId="{1C2628FB-1F07-4B48-8FB3-27553585B1CA}" dt="2026-03-02T02:59:06.233" v="6651" actId="962"/>
          <ac:spMkLst>
            <pc:docMk/>
            <pc:sldMk cId="3305298057" sldId="562"/>
            <ac:spMk id="4" creationId="{3E386586-0EDF-2EF8-2F50-8C936230C14F}"/>
          </ac:spMkLst>
        </pc:spChg>
        <pc:picChg chg="mod">
          <ac:chgData name="Kerrie Shanahan" userId="ae473d9f-76e9-476f-892f-2674ea963afc" providerId="ADAL" clId="{1C2628FB-1F07-4B48-8FB3-27553585B1CA}" dt="2026-03-02T02:58:59.747" v="6648" actId="962"/>
          <ac:picMkLst>
            <pc:docMk/>
            <pc:sldMk cId="3305298057" sldId="562"/>
            <ac:picMk id="6" creationId="{C37CB1FA-D5BE-79C9-5914-F89A36CC5E2D}"/>
          </ac:picMkLst>
        </pc:picChg>
        <pc:picChg chg="mod">
          <ac:chgData name="Kerrie Shanahan" userId="ae473d9f-76e9-476f-892f-2674ea963afc" providerId="ADAL" clId="{1C2628FB-1F07-4B48-8FB3-27553585B1CA}" dt="2026-03-02T02:59:04.484" v="6650" actId="962"/>
          <ac:picMkLst>
            <pc:docMk/>
            <pc:sldMk cId="3305298057" sldId="562"/>
            <ac:picMk id="8" creationId="{AC5F006D-2CF6-FAA8-E82C-D30DB22DF9DD}"/>
          </ac:picMkLst>
        </pc:picChg>
        <pc:picChg chg="mod">
          <ac:chgData name="Kerrie Shanahan" userId="ae473d9f-76e9-476f-892f-2674ea963afc" providerId="ADAL" clId="{1C2628FB-1F07-4B48-8FB3-27553585B1CA}" dt="2026-03-02T02:58:54.629" v="6646" actId="962"/>
          <ac:picMkLst>
            <pc:docMk/>
            <pc:sldMk cId="3305298057" sldId="562"/>
            <ac:picMk id="11" creationId="{529832FA-A0D9-4427-F9A0-9B974AED7547}"/>
          </ac:picMkLst>
        </pc:picChg>
      </pc:sldChg>
      <pc:sldChg chg="modSp mod">
        <pc:chgData name="Kerrie Shanahan" userId="ae473d9f-76e9-476f-892f-2674ea963afc" providerId="ADAL" clId="{1C2628FB-1F07-4B48-8FB3-27553585B1CA}" dt="2026-03-02T02:56:03.910" v="6630" actId="27107"/>
        <pc:sldMkLst>
          <pc:docMk/>
          <pc:sldMk cId="1623724055" sldId="617"/>
        </pc:sldMkLst>
        <pc:spChg chg="mod">
          <ac:chgData name="Kerrie Shanahan" userId="ae473d9f-76e9-476f-892f-2674ea963afc" providerId="ADAL" clId="{1C2628FB-1F07-4B48-8FB3-27553585B1CA}" dt="2026-03-02T02:56:03.910" v="6630" actId="27107"/>
          <ac:spMkLst>
            <pc:docMk/>
            <pc:sldMk cId="1623724055" sldId="617"/>
            <ac:spMk id="4" creationId="{A01E1594-8512-6FF7-95ED-3F800C503A19}"/>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dirty="0"/>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3/03/2026</a:t>
            </a:fld>
            <a:endParaRPr lang="en-AU" dirty="0"/>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dirty="0"/>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dirty="0"/>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3/03/2026</a:t>
            </a:fld>
            <a:endParaRPr lang="en-AU"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dirty="0"/>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a:defRPr/>
            </a:pPr>
            <a:r>
              <a:rPr lang="en-AU" dirty="0">
                <a:latin typeface="+mn-lt"/>
              </a:rPr>
              <a:t>Review of previously learnt content (slides 2 to 12) takes approximately 15 minutes. </a:t>
            </a:r>
            <a:endParaRPr lang="en-AU" dirty="0">
              <a:latin typeface="+mn-lt"/>
              <a:cs typeface="Calibri"/>
            </a:endParaRPr>
          </a:p>
          <a:p>
            <a:pPr>
              <a:defRPr/>
            </a:pPr>
            <a:r>
              <a:rPr lang="en-AU" dirty="0">
                <a:latin typeface="+mn-lt"/>
              </a:rPr>
              <a:t>Explicit teaching of:</a:t>
            </a:r>
          </a:p>
          <a:p>
            <a:pPr marL="171450" indent="-171450">
              <a:buFont typeface="Arial" panose="020B0604020202020204" pitchFamily="34" charset="0"/>
              <a:buChar char="•"/>
              <a:defRPr/>
            </a:pPr>
            <a:r>
              <a:rPr lang="en-AU" sz="1200" dirty="0">
                <a:latin typeface="+mn-lt"/>
              </a:rPr>
              <a:t>the letter–sound correspondences </a:t>
            </a:r>
            <a:r>
              <a:rPr lang="en-AU" sz="1200" b="1" dirty="0">
                <a:latin typeface="+mn-lt"/>
              </a:rPr>
              <a:t>air </a:t>
            </a:r>
            <a:r>
              <a:rPr lang="en-AU" sz="1200" b="0" dirty="0">
                <a:latin typeface="+mn-lt"/>
              </a:rPr>
              <a:t>says </a:t>
            </a:r>
            <a:r>
              <a:rPr lang="en-AU" sz="1200" i="0" dirty="0">
                <a:latin typeface="+mn-lt"/>
              </a:rPr>
              <a:t>/air/ </a:t>
            </a:r>
            <a:r>
              <a:rPr lang="en-AU" sz="1200" dirty="0">
                <a:latin typeface="+mn-lt"/>
              </a:rPr>
              <a:t>(slides 13 to 38)</a:t>
            </a:r>
          </a:p>
          <a:p>
            <a:pPr marL="171450" indent="-171450">
              <a:buFont typeface="Arial" panose="020B0604020202020204" pitchFamily="34" charset="0"/>
              <a:buChar char="•"/>
              <a:defRPr/>
            </a:pPr>
            <a:r>
              <a:rPr lang="en-AU" sz="1200" dirty="0">
                <a:latin typeface="+mn-lt"/>
              </a:rPr>
              <a:t>the irregular words </a:t>
            </a:r>
            <a:r>
              <a:rPr lang="en-AU" sz="1200" b="1" dirty="0">
                <a:latin typeface="+mn-lt"/>
              </a:rPr>
              <a:t>thought </a:t>
            </a:r>
            <a:r>
              <a:rPr lang="en-AU" sz="1200" b="0" dirty="0">
                <a:latin typeface="+mn-lt"/>
              </a:rPr>
              <a:t>and</a:t>
            </a:r>
            <a:r>
              <a:rPr lang="en-AU" sz="1200" b="1" dirty="0">
                <a:latin typeface="+mn-lt"/>
              </a:rPr>
              <a:t> listen</a:t>
            </a:r>
            <a:r>
              <a:rPr lang="en-AU" sz="1200" b="0" dirty="0">
                <a:latin typeface="+mn-lt"/>
              </a:rPr>
              <a:t> (slides 30 and 31)</a:t>
            </a:r>
          </a:p>
          <a:p>
            <a:pPr>
              <a:defRPr/>
            </a:pPr>
            <a:r>
              <a:rPr lang="en-AU" sz="1200" b="0" dirty="0">
                <a:latin typeface="+mn-lt"/>
              </a:rPr>
              <a:t>t</a:t>
            </a:r>
            <a:r>
              <a:rPr lang="en-AU" sz="1200" dirty="0">
                <a:latin typeface="+mn-lt"/>
              </a:rPr>
              <a:t>akes approximately 30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b="1" dirty="0">
                <a:latin typeface="+mn-lt"/>
              </a:rPr>
              <a:t>Lesson preparation</a:t>
            </a:r>
          </a:p>
          <a:p>
            <a:endParaRPr lang="en-US" sz="1200" dirty="0">
              <a:latin typeface="+mn-lt"/>
            </a:endParaRPr>
          </a:p>
          <a:p>
            <a:pPr marL="171450" indent="-171450">
              <a:buFont typeface="Arial" panose="020B0604020202020204" pitchFamily="34" charset="0"/>
              <a:buChar char="•"/>
            </a:pPr>
            <a:r>
              <a:rPr lang="en-US" sz="1200" dirty="0">
                <a:latin typeface="+mn-lt"/>
              </a:rPr>
              <a:t>Some of the example words in this lesson are homophones. If your students have not learnt about homophones, we suggest you cover this before teaching this lesson. You may wish to use </a:t>
            </a:r>
            <a:r>
              <a:rPr lang="en-US" sz="1200" b="1" dirty="0">
                <a:latin typeface="+mn-lt"/>
              </a:rPr>
              <a:t>Lesson 13.5: Homophones mini-lesson </a:t>
            </a:r>
            <a:r>
              <a:rPr lang="en-US" sz="1200" dirty="0">
                <a:latin typeface="+mn-lt"/>
              </a:rPr>
              <a:t>to do this.</a:t>
            </a:r>
          </a:p>
          <a:p>
            <a:pPr marL="171450" indent="-171450">
              <a:buFont typeface="Arial" panose="020B0604020202020204" pitchFamily="34" charset="0"/>
              <a:buChar char="•"/>
            </a:pPr>
            <a:r>
              <a:rPr lang="en-US" sz="1200" dirty="0">
                <a:latin typeface="+mn-lt"/>
              </a:rPr>
              <a:t>Go to the download folder for this phase; it includes a Word file for the student sheet for this lesson. </a:t>
            </a:r>
            <a:r>
              <a:rPr lang="en-US" sz="1200" dirty="0">
                <a:effectLst/>
                <a:latin typeface="+mn-lt"/>
              </a:rPr>
              <a:t>Print one student sheet for each student </a:t>
            </a:r>
            <a:r>
              <a:rPr lang="en-AU" sz="1200" u="none" dirty="0">
                <a:latin typeface="+mn-lt"/>
              </a:rPr>
              <a:t>(to be used with slide 37).</a:t>
            </a:r>
            <a:endParaRPr lang="en-AU" sz="1200"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solidFill>
                  <a:srgbClr val="000000"/>
                </a:solidFill>
                <a:effectLst/>
                <a:latin typeface="+mn-lt"/>
              </a:rPr>
              <a:t>If desired, edit the letters on slides 14 and 15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latin typeface="+mn-lt"/>
              </a:rPr>
              <a:t>Prepare application tasks for independent practice (slide 38). For example, you could use the Phonics pair-game templates found on the Literacy Hub (www.literacyhub.edu.au/search/phonics-pair-game-templates) and add words containing letter–sound correspondences students have already learnt. </a:t>
            </a:r>
          </a:p>
          <a:p>
            <a:pPr>
              <a:defRPr/>
            </a:pP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Note: This lesson contains words that some students may not be familiar with. Providing a short, student-friendly definition for these words can be done after the instruction on the relevant slide/s. Some example definitions have been provided.</a:t>
            </a:r>
            <a:endParaRPr lang="en-AU" dirty="0"/>
          </a:p>
          <a:p>
            <a:pPr>
              <a:defRPr/>
            </a:pPr>
            <a:endParaRPr lang="en-AU" dirty="0">
              <a:latin typeface="+mn-lt"/>
            </a:endParaRPr>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dirty="0"/>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8AE533-D0A9-B95A-EDE7-D9A58803596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F6F26D-D776-7C16-04E4-E86076A38C78}"/>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DE14477C-2949-16BD-F594-7CFDE682208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sentences.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them to:</a:t>
            </a:r>
          </a:p>
          <a:p>
            <a:pPr marL="172800" lvl="0" indent="-172800">
              <a:lnSpc>
                <a:spcPct val="107000"/>
              </a:lnSpc>
              <a:buFont typeface="Symbol" panose="05050102010706020507" pitchFamily="18" charset="2"/>
              <a:buChar char=""/>
              <a:tabLst>
                <a:tab pos="5731510" algn="r"/>
              </a:tabLst>
            </a:pPr>
            <a:r>
              <a:rPr lang="en-US" sz="1200" kern="1200" dirty="0">
                <a:solidFill>
                  <a:schemeClr val="tx1"/>
                </a:solidFill>
                <a:latin typeface="+mn-lt"/>
                <a:ea typeface="+mn-ea"/>
                <a:cs typeface="+mn-cs"/>
              </a:rPr>
              <a:t>read previously taught irregular words fluently</a:t>
            </a:r>
            <a:endParaRPr lang="en-AU" sz="1200" kern="1200" dirty="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re-read the sentences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with an aspect of reading the sentences, model the process. Then ask students to try again.</a:t>
            </a:r>
          </a:p>
          <a:p>
            <a:endParaRPr lang="en-AU" dirty="0"/>
          </a:p>
        </p:txBody>
      </p:sp>
      <p:sp>
        <p:nvSpPr>
          <p:cNvPr id="4" name="Slide Number Placeholder 3">
            <a:extLst>
              <a:ext uri="{FF2B5EF4-FFF2-40B4-BE49-F238E27FC236}">
                <a16:creationId xmlns:a16="http://schemas.microsoft.com/office/drawing/2014/main" id="{0C0A6993-24E7-7ED9-7366-237365600D4B}"/>
              </a:ext>
            </a:extLst>
          </p:cNvPr>
          <p:cNvSpPr>
            <a:spLocks noGrp="1"/>
          </p:cNvSpPr>
          <p:nvPr>
            <p:ph type="sldNum" sz="quarter" idx="5"/>
          </p:nvPr>
        </p:nvSpPr>
        <p:spPr/>
        <p:txBody>
          <a:bodyPr/>
          <a:lstStyle/>
          <a:p>
            <a:fld id="{5A44A9DE-4760-4494-A2B3-6554A63B8D88}" type="slidenum">
              <a:rPr lang="en-AU" smtClean="0"/>
              <a:t>10</a:t>
            </a:fld>
            <a:endParaRPr lang="en-AU" dirty="0"/>
          </a:p>
        </p:txBody>
      </p:sp>
    </p:spTree>
    <p:extLst>
      <p:ext uri="{BB962C8B-B14F-4D97-AF65-F5344CB8AC3E}">
        <p14:creationId xmlns:p14="http://schemas.microsoft.com/office/powerpoint/2010/main" val="13278282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leave spaces between words and use previously taught punctuation.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solidFill>
                  <a:schemeClr val="tx1"/>
                </a:solidFill>
                <a:latin typeface="+mn-lt"/>
              </a:rPr>
              <a:t>Tell students the sentence they are going to write: </a:t>
            </a:r>
            <a:r>
              <a:rPr lang="en-US" b="1" dirty="0">
                <a:solidFill>
                  <a:schemeClr val="tx1"/>
                </a:solidFill>
                <a:latin typeface="+mn-lt"/>
              </a:rPr>
              <a:t>What you have done is </a:t>
            </a:r>
            <a:r>
              <a:rPr lang="en-AU" sz="1200" b="1" i="0" kern="1200" dirty="0">
                <a:solidFill>
                  <a:schemeClr val="tx1"/>
                </a:solidFill>
                <a:effectLst/>
                <a:latin typeface="+mn-lt"/>
                <a:ea typeface="+mn-ea"/>
                <a:cs typeface="+mn-cs"/>
              </a:rPr>
              <a:t>awesome</a:t>
            </a:r>
            <a:r>
              <a:rPr lang="en-US" sz="1200" b="1" i="0" kern="1200" dirty="0">
                <a:solidFill>
                  <a:schemeClr val="tx1"/>
                </a:solidFill>
                <a:effectLst/>
                <a:latin typeface="+mn-lt"/>
                <a:ea typeface="+mn-ea"/>
                <a:cs typeface="+mn-cs"/>
              </a:rPr>
              <a:t> because you had to be daring and</a:t>
            </a:r>
            <a:r>
              <a:rPr lang="en-US" b="1" dirty="0">
                <a:solidFill>
                  <a:schemeClr val="tx1"/>
                </a:solidFill>
                <a:latin typeface="+mn-lt"/>
              </a:rPr>
              <a:t> persevere to secure the win</a:t>
            </a:r>
            <a:r>
              <a:rPr lang="en-US" b="1" dirty="0"/>
              <a:t>. </a:t>
            </a:r>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solidFill>
                  <a:schemeClr val="tx1"/>
                </a:solidFill>
                <a:latin typeface="+mn-lt"/>
              </a:rPr>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repeat the sentence to you</a:t>
            </a:r>
            <a:endParaRPr lang="en-US" dirty="0">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tx1"/>
                </a:solidFill>
                <a:effectLst/>
                <a:latin typeface="+mn-lt"/>
                <a:cs typeface="Calibri"/>
              </a:rPr>
              <a:t>show the sentence they have written by placing their mini-whiteboard underneath their chin for you to check.</a:t>
            </a:r>
            <a:endParaRPr lang="en-US" sz="1200" dirty="0">
              <a:solidFill>
                <a:schemeClr val="tx1"/>
              </a:solidFill>
              <a:effectLst/>
              <a:latin typeface="+mn-lt"/>
              <a:ea typeface="Calibri"/>
              <a:cs typeface="Calibri"/>
            </a:endParaRPr>
          </a:p>
          <a:p>
            <a:pPr marL="0" indent="0">
              <a:buFont typeface="Arial" panose="020B0604020202020204" pitchFamily="34" charset="0"/>
              <a:buNone/>
            </a:pPr>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As needed, students can be given this additional follow-on sentence: </a:t>
            </a:r>
            <a:r>
              <a:rPr lang="en-US" sz="1200" b="1" kern="1200" dirty="0">
                <a:solidFill>
                  <a:schemeClr val="tx1"/>
                </a:solidFill>
                <a:effectLst/>
                <a:latin typeface="+mn-lt"/>
                <a:ea typeface="+mn-ea"/>
                <a:cs typeface="+mn-cs"/>
              </a:rPr>
              <a:t>Now be prepared because you will inspire the entire country by scoring this rare prize.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dirty="0">
              <a:solidFill>
                <a:schemeClr val="tx1"/>
              </a:solidFill>
              <a:effectLst/>
              <a:latin typeface="+mn-lt"/>
              <a:ea typeface="Calibri" panose="020F0502020204030204" pitchFamily="34" charset="0"/>
              <a:cs typeface="Times New Roman" panose="02020603050405020304" pitchFamily="18" charset="0"/>
            </a:endParaRPr>
          </a:p>
          <a:p>
            <a:r>
              <a:rPr lang="en-US" b="1" dirty="0">
                <a:solidFill>
                  <a:schemeClr val="tx1"/>
                </a:solidFill>
                <a:latin typeface="+mn-lt"/>
              </a:rPr>
              <a:t>Provide corrective feedback as needed:</a:t>
            </a:r>
          </a:p>
          <a:p>
            <a:r>
              <a:rPr lang="en-US" dirty="0">
                <a:solidFill>
                  <a:schemeClr val="tx1"/>
                </a:solidFill>
                <a:latin typeface="+mn-lt"/>
              </a:rPr>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dirty="0"/>
          </a:p>
        </p:txBody>
      </p:sp>
    </p:spTree>
    <p:extLst>
      <p:ext uri="{BB962C8B-B14F-4D97-AF65-F5344CB8AC3E}">
        <p14:creationId xmlns:p14="http://schemas.microsoft.com/office/powerpoint/2010/main" val="30753895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t>End of review </a:t>
            </a:r>
          </a:p>
          <a:p>
            <a:endParaRPr lang="en-US" dirty="0"/>
          </a:p>
          <a:p>
            <a:r>
              <a:rPr lang="en-US" dirty="0"/>
              <a:t>The following slides are the </a:t>
            </a:r>
            <a:r>
              <a:rPr lang="en-US" b="1" dirty="0"/>
              <a:t>explicit teaching </a:t>
            </a:r>
            <a:r>
              <a:rPr lang="en-US" dirty="0"/>
              <a:t>part of the lesson where students are taught new skills and knowledge.</a:t>
            </a:r>
          </a:p>
          <a:p>
            <a:endParaRPr lang="en-US" dirty="0"/>
          </a:p>
          <a:p>
            <a:r>
              <a:rPr lang="en-US" dirty="0"/>
              <a:t>You might like to give the students a short break before starting the explicit teaching section.</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dirty="0"/>
          </a:p>
        </p:txBody>
      </p:sp>
    </p:spTree>
    <p:extLst>
      <p:ext uri="{BB962C8B-B14F-4D97-AF65-F5344CB8AC3E}">
        <p14:creationId xmlns:p14="http://schemas.microsoft.com/office/powerpoint/2010/main" val="26390386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AU" sz="1200" b="1" kern="1200" dirty="0">
                <a:effectLst/>
                <a:latin typeface="+mn-lt"/>
                <a:ea typeface="Times New Roman" panose="02020603050405020304" pitchFamily="18" charset="0"/>
              </a:rPr>
              <a:t>Set learning intention and success criteria</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letter–sound correspondence introduced in this lesson is </a:t>
            </a:r>
            <a:r>
              <a:rPr lang="en-AU" sz="1200" b="1" kern="1200" dirty="0">
                <a:effectLst/>
                <a:latin typeface="+mn-lt"/>
                <a:ea typeface="Times New Roman" panose="02020603050405020304" pitchFamily="18" charset="0"/>
              </a:rPr>
              <a:t>air</a:t>
            </a:r>
            <a:r>
              <a:rPr lang="en-AU" sz="1200" kern="1200" dirty="0">
                <a:effectLst/>
                <a:latin typeface="+mn-lt"/>
                <a:ea typeface="Times New Roman" panose="02020603050405020304" pitchFamily="18" charset="0"/>
              </a:rPr>
              <a:t> making </a:t>
            </a:r>
            <a:r>
              <a:rPr lang="en-US" sz="1200" b="0" dirty="0">
                <a:latin typeface="+mn-lt"/>
              </a:rPr>
              <a:t>/</a:t>
            </a:r>
            <a:r>
              <a:rPr lang="en-US" sz="1200" b="0" dirty="0">
                <a:latin typeface="+mn-lt"/>
                <a:ea typeface="Calibri" panose="020F0502020204030204" pitchFamily="34" charset="0"/>
                <a:cs typeface="Arial" panose="020B0604020202020204" pitchFamily="34" charset="0"/>
              </a:rPr>
              <a:t>air</a:t>
            </a:r>
            <a:r>
              <a:rPr lang="en-US" sz="1200" b="0" dirty="0">
                <a:latin typeface="+mn-lt"/>
                <a:cs typeface="Arial" panose="020B0604020202020204" pitchFamily="34" charset="0"/>
              </a:rPr>
              <a:t>/ as in </a:t>
            </a:r>
            <a:r>
              <a:rPr lang="en-AU" sz="1200" b="1" dirty="0">
                <a:latin typeface="+mn-lt"/>
                <a:cs typeface="Arial" panose="020B0604020202020204" pitchFamily="34" charset="0"/>
              </a:rPr>
              <a:t>chair</a:t>
            </a:r>
            <a:r>
              <a:rPr lang="en-AU" sz="1200" b="0" dirty="0">
                <a:latin typeface="+mn-lt"/>
                <a:cs typeface="Arial" panose="020B0604020202020204" pitchFamily="34" charset="0"/>
              </a:rPr>
              <a:t>.</a:t>
            </a:r>
            <a:endParaRPr lang="en-AU" sz="1200" dirty="0">
              <a:effectLst/>
              <a:latin typeface="+mn-lt"/>
              <a:ea typeface="Times New Roman" panose="02020603050405020304" pitchFamily="18" charset="0"/>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mn-lt"/>
                <a:ea typeface="Times New Roman" panose="02020603050405020304" pitchFamily="18" charset="0"/>
              </a:rPr>
              <a:t>Note: Some example words in this lesson have homophones pairs such as </a:t>
            </a:r>
            <a:r>
              <a:rPr lang="en-AU" sz="1200" b="1" kern="1200" dirty="0">
                <a:effectLst/>
                <a:latin typeface="+mn-lt"/>
                <a:ea typeface="Times New Roman" panose="02020603050405020304" pitchFamily="18" charset="0"/>
              </a:rPr>
              <a:t>hair</a:t>
            </a:r>
            <a:r>
              <a:rPr lang="en-AU" sz="1200" b="0" kern="1200" dirty="0">
                <a:effectLst/>
                <a:latin typeface="+mn-lt"/>
                <a:ea typeface="Times New Roman" panose="02020603050405020304" pitchFamily="18" charset="0"/>
              </a:rPr>
              <a:t>,</a:t>
            </a:r>
            <a:r>
              <a:rPr lang="en-AU" sz="1200" b="1" kern="1200" dirty="0">
                <a:effectLst/>
                <a:latin typeface="+mn-lt"/>
                <a:ea typeface="Times New Roman" panose="02020603050405020304" pitchFamily="18" charset="0"/>
              </a:rPr>
              <a:t> stair </a:t>
            </a:r>
            <a:r>
              <a:rPr lang="en-AU" sz="1200" b="0" kern="1200" dirty="0">
                <a:effectLst/>
                <a:latin typeface="+mn-lt"/>
                <a:ea typeface="Times New Roman" panose="02020603050405020304" pitchFamily="18" charset="0"/>
              </a:rPr>
              <a:t>and </a:t>
            </a:r>
            <a:r>
              <a:rPr lang="en-AU" sz="1200" b="1" kern="1200" dirty="0">
                <a:effectLst/>
                <a:latin typeface="+mn-lt"/>
                <a:ea typeface="Times New Roman" panose="02020603050405020304" pitchFamily="18" charset="0"/>
              </a:rPr>
              <a:t>pair</a:t>
            </a:r>
            <a:r>
              <a:rPr lang="en-AU" sz="1200" kern="1200" dirty="0">
                <a:effectLst/>
                <a:latin typeface="+mn-lt"/>
                <a:ea typeface="Times New Roman" panose="02020603050405020304" pitchFamily="18" charset="0"/>
              </a:rPr>
              <a:t>. Where appropriate you may like to compare the meaning of the </a:t>
            </a:r>
            <a:r>
              <a:rPr lang="en-AU" sz="1200" b="1" kern="1200" dirty="0">
                <a:effectLst/>
                <a:latin typeface="+mn-lt"/>
                <a:ea typeface="Times New Roman" panose="02020603050405020304" pitchFamily="18" charset="0"/>
              </a:rPr>
              <a:t>air </a:t>
            </a:r>
            <a:r>
              <a:rPr lang="en-AU" sz="1200" b="0" kern="1200" dirty="0">
                <a:effectLst/>
                <a:latin typeface="+mn-lt"/>
                <a:ea typeface="Times New Roman" panose="02020603050405020304" pitchFamily="18" charset="0"/>
              </a:rPr>
              <a:t>word to its </a:t>
            </a:r>
            <a:r>
              <a:rPr lang="en-AU" sz="1200" kern="1200" dirty="0">
                <a:effectLst/>
                <a:latin typeface="+mn-lt"/>
                <a:ea typeface="Times New Roman" panose="02020603050405020304" pitchFamily="18" charset="0"/>
              </a:rPr>
              <a:t>homophone pair*. </a:t>
            </a:r>
            <a:endParaRPr lang="en-AU" sz="1200" b="0" kern="1200" dirty="0">
              <a:effectLst/>
              <a:latin typeface="+mn-lt"/>
              <a:ea typeface="Times New Roman" panose="02020603050405020304" pitchFamily="18" charset="0"/>
            </a:endParaRP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irregular words** in this lesson are </a:t>
            </a:r>
            <a:r>
              <a:rPr lang="en-AU" sz="1200" b="1" kern="1200" dirty="0">
                <a:effectLst/>
                <a:latin typeface="+mn-lt"/>
                <a:ea typeface="Times New Roman" panose="02020603050405020304" pitchFamily="18" charset="0"/>
              </a:rPr>
              <a:t>thought </a:t>
            </a:r>
            <a:r>
              <a:rPr lang="en-AU" sz="1200" b="0" kern="1200" dirty="0">
                <a:effectLst/>
                <a:latin typeface="+mn-lt"/>
                <a:ea typeface="Times New Roman" panose="02020603050405020304" pitchFamily="18" charset="0"/>
              </a:rPr>
              <a:t>and </a:t>
            </a:r>
            <a:r>
              <a:rPr lang="en-AU" sz="1200" b="1" kern="1200" dirty="0">
                <a:effectLst/>
                <a:latin typeface="+mn-lt"/>
                <a:ea typeface="Times New Roman" panose="02020603050405020304" pitchFamily="18" charset="0"/>
              </a:rPr>
              <a:t>listen</a:t>
            </a:r>
            <a:r>
              <a:rPr lang="en-AU" sz="1200" kern="1200" dirty="0">
                <a:effectLst/>
                <a:latin typeface="+mn-lt"/>
                <a:ea typeface="Times New Roman" panose="02020603050405020304" pitchFamily="18" charset="0"/>
              </a:rPr>
              <a:t>. </a:t>
            </a:r>
            <a:endParaRPr lang="en-AU" sz="1200" kern="1200" dirty="0">
              <a:effectLst/>
              <a:latin typeface="+mn-lt"/>
              <a:ea typeface="Times New Roman" panose="02020603050405020304" pitchFamily="18" charset="0"/>
              <a:cs typeface="Calibri"/>
            </a:endParaRP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a:t>
            </a:r>
            <a:r>
              <a:rPr lang="en-AU" sz="1200" kern="1200" dirty="0">
                <a:solidFill>
                  <a:schemeClr val="tx1"/>
                </a:solidFill>
                <a:effectLst/>
                <a:latin typeface="+mn-lt"/>
                <a:ea typeface="+mn-ea"/>
                <a:cs typeface="+mn-cs"/>
              </a:rPr>
              <a:t>This can be done after completing the reading or spelling instruction on the slide, by:</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explaining the meaning of the new word</a:t>
            </a:r>
            <a:endParaRPr lang="en-AU"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comparing this to the meaning and spelling of the homophone pair.</a:t>
            </a:r>
            <a:endParaRPr lang="en-AU" sz="1200" kern="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a:effectLst/>
                <a:latin typeface="+mn-lt"/>
                <a:ea typeface="Times New Roman" panose="02020603050405020304" pitchFamily="18" charset="0"/>
              </a:rPr>
              <a:t>**</a:t>
            </a:r>
            <a:r>
              <a:rPr lang="en-US" sz="1200" dirty="0">
                <a:effectLst/>
                <a:latin typeface="+mn-lt"/>
                <a:ea typeface="Times New Roman" panose="02020603050405020304" pitchFamily="18" charset="0"/>
              </a:rPr>
              <a:t>Irregular words are words containing letter–sound correspondences that students have not yet learnt, or that are used in very few words, for example, </a:t>
            </a:r>
            <a:r>
              <a:rPr lang="en-US" sz="1200" b="1" dirty="0">
                <a:effectLst/>
                <a:latin typeface="+mn-lt"/>
                <a:ea typeface="Times New Roman" panose="02020603050405020304" pitchFamily="18" charset="0"/>
              </a:rPr>
              <a:t>st</a:t>
            </a:r>
            <a:r>
              <a:rPr lang="en-US" sz="1200" dirty="0">
                <a:effectLst/>
                <a:latin typeface="+mn-lt"/>
                <a:ea typeface="Times New Roman" panose="02020603050405020304" pitchFamily="18" charset="0"/>
              </a:rPr>
              <a:t> in listen. </a:t>
            </a:r>
            <a:r>
              <a:rPr lang="en-US" sz="1200" kern="1200" dirty="0">
                <a:effectLst/>
                <a:latin typeface="+mn-lt"/>
                <a:ea typeface="Times New Roman" panose="02020603050405020304" pitchFamily="18" charset="0"/>
              </a:rPr>
              <a:t>These are taught as irregular words to support students to read and spell these words as they come across and use them in their reading and writing. </a:t>
            </a:r>
            <a:r>
              <a:rPr lang="en-AU" sz="1200" kern="1200" dirty="0">
                <a:effectLst/>
                <a:latin typeface="+mn-lt"/>
                <a:ea typeface="Times New Roman" panose="02020603050405020304" pitchFamily="18" charset="0"/>
              </a:rPr>
              <a:t>The reading and writing of irregular words is not the primary focus for this lesson, so is not included in the success criteria. </a:t>
            </a:r>
          </a:p>
          <a:p>
            <a:endParaRPr lang="en-AU" sz="1200" kern="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Note: When spelling an irregular word orally, say the letter names aloud, grouping the letter names together according to the sounds in the word, for example, </a:t>
            </a:r>
            <a:r>
              <a:rPr lang="en-US" b="1" dirty="0">
                <a:latin typeface="+mn-lt"/>
              </a:rPr>
              <a:t>th-ough-t </a:t>
            </a:r>
            <a:r>
              <a:rPr lang="en-US" b="0" dirty="0">
                <a:latin typeface="+mn-lt"/>
              </a:rPr>
              <a:t>spells </a:t>
            </a:r>
            <a:r>
              <a:rPr lang="en-US" b="1" dirty="0">
                <a:latin typeface="+mn-lt"/>
              </a:rPr>
              <a:t>thought</a:t>
            </a:r>
            <a:r>
              <a:rPr lang="en-US" b="0" dirty="0">
                <a:latin typeface="+mn-lt"/>
              </a:rPr>
              <a:t>.</a:t>
            </a:r>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dirty="0"/>
          </a:p>
        </p:txBody>
      </p:sp>
    </p:spTree>
    <p:extLst>
      <p:ext uri="{BB962C8B-B14F-4D97-AF65-F5344CB8AC3E}">
        <p14:creationId xmlns:p14="http://schemas.microsoft.com/office/powerpoint/2010/main" val="27174748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latin typeface="+mn-lt"/>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latin typeface="+mn-lt"/>
              </a:rPr>
              <a:t>We have already learnt that </a:t>
            </a:r>
            <a:r>
              <a:rPr lang="en-US" b="1" i="1" dirty="0">
                <a:latin typeface="+mn-lt"/>
              </a:rPr>
              <a:t>are</a:t>
            </a:r>
            <a:r>
              <a:rPr lang="en-US" i="1" dirty="0">
                <a:latin typeface="+mn-lt"/>
              </a:rPr>
              <a:t> says /air/.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latin typeface="+mn-lt"/>
              </a:rPr>
              <a:t>Today we are learning that </a:t>
            </a:r>
            <a:r>
              <a:rPr lang="en-US" b="1" i="1" dirty="0">
                <a:latin typeface="+mn-lt"/>
              </a:rPr>
              <a:t>air</a:t>
            </a:r>
            <a:r>
              <a:rPr lang="en-US" b="0" i="1" dirty="0">
                <a:latin typeface="+mn-lt"/>
              </a:rPr>
              <a:t> </a:t>
            </a:r>
            <a:r>
              <a:rPr lang="en-US" i="1" dirty="0">
                <a:latin typeface="+mn-lt"/>
              </a:rPr>
              <a:t>says </a:t>
            </a:r>
            <a:r>
              <a:rPr lang="en-US" b="0" i="1" dirty="0">
                <a:latin typeface="+mn-lt"/>
              </a:rPr>
              <a:t>/air</a:t>
            </a:r>
            <a:r>
              <a:rPr lang="en-US" b="0" i="1" dirty="0">
                <a:latin typeface="+mn-lt"/>
                <a:ea typeface="Calibri" panose="020F0502020204030204" pitchFamily="34" charset="0"/>
                <a:cs typeface="Calibri" panose="020F0502020204030204" pitchFamily="34" charset="0"/>
              </a:rPr>
              <a:t>/ too</a:t>
            </a:r>
            <a:r>
              <a:rPr lang="en-US" sz="1200" b="0" i="1" kern="1200" dirty="0">
                <a:effectLst/>
                <a:latin typeface="+mn-lt"/>
                <a:ea typeface="Calibri" panose="020F0502020204030204" pitchFamily="34" charset="0"/>
                <a:cs typeface="Arial" panose="020B0604020202020204" pitchFamily="34" charset="0"/>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kern="1200" dirty="0">
                <a:effectLst/>
                <a:latin typeface="+mn-lt"/>
                <a:ea typeface="Calibri" panose="020F0502020204030204" pitchFamily="34" charset="0"/>
                <a:cs typeface="Arial" panose="020B0604020202020204" pitchFamily="34" charset="0"/>
              </a:rPr>
              <a:t>air</a:t>
            </a:r>
            <a:r>
              <a:rPr lang="en-US" sz="1200" b="0" i="1" kern="1200" dirty="0">
                <a:effectLst/>
                <a:latin typeface="+mn-lt"/>
                <a:ea typeface="Calibri" panose="020F0502020204030204" pitchFamily="34" charset="0"/>
                <a:cs typeface="Arial" panose="020B0604020202020204" pitchFamily="34" charset="0"/>
              </a:rPr>
              <a:t> is both a word, </a:t>
            </a:r>
            <a:r>
              <a:rPr lang="en-AU" sz="1200" b="0" i="1" kern="1200" dirty="0">
                <a:effectLst/>
                <a:latin typeface="+mn-lt"/>
                <a:ea typeface="Calibri" panose="020F0502020204030204" pitchFamily="34" charset="0"/>
                <a:cs typeface="Arial" panose="020B0604020202020204" pitchFamily="34" charset="0"/>
              </a:rPr>
              <a:t>as in the air we breathe, and a </a:t>
            </a:r>
            <a:r>
              <a:rPr lang="en-AU" sz="1200" b="0" i="1" kern="1200">
                <a:effectLst/>
                <a:latin typeface="+mn-lt"/>
                <a:ea typeface="Calibri" panose="020F0502020204030204" pitchFamily="34" charset="0"/>
                <a:cs typeface="Arial" panose="020B0604020202020204" pitchFamily="34" charset="0"/>
              </a:rPr>
              <a:t>vowel sound made </a:t>
            </a:r>
            <a:r>
              <a:rPr lang="en-AU" sz="1200" b="0" i="1" kern="1200" dirty="0">
                <a:effectLst/>
                <a:latin typeface="+mn-lt"/>
                <a:ea typeface="Calibri" panose="020F0502020204030204" pitchFamily="34" charset="0"/>
                <a:cs typeface="Arial" panose="020B0604020202020204" pitchFamily="34" charset="0"/>
              </a:rPr>
              <a:t>up of the letters </a:t>
            </a:r>
            <a:r>
              <a:rPr lang="en-AU" sz="1200" b="1" i="1" kern="1200" dirty="0">
                <a:effectLst/>
                <a:latin typeface="+mn-lt"/>
                <a:ea typeface="Calibri" panose="020F0502020204030204" pitchFamily="34" charset="0"/>
                <a:cs typeface="Arial" panose="020B0604020202020204" pitchFamily="34" charset="0"/>
              </a:rPr>
              <a:t>a</a:t>
            </a:r>
            <a:r>
              <a:rPr lang="en-AU" sz="1200" b="0" i="1" kern="1200" dirty="0">
                <a:effectLst/>
                <a:latin typeface="+mn-lt"/>
                <a:ea typeface="Calibri" panose="020F0502020204030204" pitchFamily="34" charset="0"/>
                <a:cs typeface="Arial" panose="020B0604020202020204" pitchFamily="34" charset="0"/>
              </a:rPr>
              <a:t>,</a:t>
            </a:r>
            <a:r>
              <a:rPr lang="en-AU" sz="1200" b="1" i="1" kern="1200" dirty="0">
                <a:effectLst/>
                <a:latin typeface="+mn-lt"/>
                <a:ea typeface="Calibri" panose="020F0502020204030204" pitchFamily="34" charset="0"/>
                <a:cs typeface="Arial" panose="020B0604020202020204" pitchFamily="34" charset="0"/>
              </a:rPr>
              <a:t> i</a:t>
            </a:r>
            <a:r>
              <a:rPr lang="en-AU" sz="1200" b="0" i="1" kern="1200" dirty="0">
                <a:effectLst/>
                <a:latin typeface="+mn-lt"/>
                <a:ea typeface="Calibri" panose="020F0502020204030204" pitchFamily="34" charset="0"/>
                <a:cs typeface="Arial" panose="020B0604020202020204" pitchFamily="34" charset="0"/>
              </a:rPr>
              <a:t> and </a:t>
            </a:r>
            <a:r>
              <a:rPr lang="en-AU" sz="1200" b="1" i="1" kern="1200" dirty="0">
                <a:effectLst/>
                <a:latin typeface="+mn-lt"/>
                <a:ea typeface="Calibri" panose="020F0502020204030204" pitchFamily="34" charset="0"/>
                <a:cs typeface="Arial" panose="020B0604020202020204" pitchFamily="34" charset="0"/>
              </a:rPr>
              <a:t>r</a:t>
            </a:r>
            <a:r>
              <a:rPr lang="en-AU" sz="1200" b="0" i="1" kern="1200" dirty="0">
                <a:effectLst/>
                <a:latin typeface="+mn-lt"/>
                <a:ea typeface="Calibri" panose="020F0502020204030204" pitchFamily="34" charset="0"/>
                <a:cs typeface="Arial" panose="020B0604020202020204" pitchFamily="34" charset="0"/>
              </a:rPr>
              <a:t>.</a:t>
            </a:r>
            <a:endParaRPr lang="en-AU" sz="1200" b="0" i="1" kern="1200" dirty="0">
              <a:effectLst/>
              <a:latin typeface="+mn-lt"/>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1" dirty="0">
              <a:latin typeface="+mn-lt"/>
            </a:endParaRPr>
          </a:p>
          <a:p>
            <a:r>
              <a:rPr lang="en-US" dirty="0">
                <a:latin typeface="+mn-lt"/>
              </a:rPr>
              <a:t>Demonstrate tracing over the letters on the large screen while saying the target sound.</a:t>
            </a:r>
          </a:p>
          <a:p>
            <a:pPr marL="171450" indent="-171450">
              <a:buFont typeface="Arial" panose="020B0604020202020204" pitchFamily="34" charset="0"/>
              <a:buChar char="•"/>
            </a:pPr>
            <a:r>
              <a:rPr lang="en-US" b="1" i="1" dirty="0">
                <a:latin typeface="+mn-lt"/>
              </a:rPr>
              <a:t>air </a:t>
            </a:r>
            <a:r>
              <a:rPr lang="en-US" b="0" i="1" dirty="0">
                <a:latin typeface="+mn-lt"/>
              </a:rPr>
              <a:t>says /</a:t>
            </a:r>
            <a:r>
              <a:rPr lang="en-US" b="0" i="1" dirty="0">
                <a:latin typeface="+mn-lt"/>
                <a:ea typeface="Calibri" panose="020F0502020204030204" pitchFamily="34" charset="0"/>
                <a:cs typeface="Arial" panose="020B0604020202020204" pitchFamily="34" charset="0"/>
              </a:rPr>
              <a:t>air</a:t>
            </a:r>
            <a:r>
              <a:rPr lang="en-US" b="0" i="1" dirty="0">
                <a:latin typeface="+mn-lt"/>
                <a:cs typeface="Arial" panose="020B0604020202020204" pitchFamily="34" charset="0"/>
              </a:rPr>
              <a:t>/.</a:t>
            </a:r>
          </a:p>
          <a:p>
            <a:endParaRPr lang="en-US" b="0" i="0" dirty="0">
              <a:latin typeface="+mn-lt"/>
              <a:cs typeface="Arial" panose="020B0604020202020204" pitchFamily="34" charset="0"/>
            </a:endParaRPr>
          </a:p>
          <a:p>
            <a:r>
              <a:rPr lang="en-US" b="0" i="0" dirty="0">
                <a:latin typeface="+mn-lt"/>
                <a:cs typeface="Arial" panose="020B0604020202020204" pitchFamily="34" charset="0"/>
              </a:rPr>
              <a:t>Write the letters two more times on the class whiteboard as you say the target sound.</a:t>
            </a:r>
          </a:p>
          <a:p>
            <a:endParaRPr lang="en-US" b="0" i="1" dirty="0">
              <a:latin typeface="+mn-lt"/>
              <a:cs typeface="Arial" panose="020B0604020202020204" pitchFamily="34"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dirty="0"/>
          </a:p>
        </p:txBody>
      </p:sp>
    </p:spTree>
    <p:extLst>
      <p:ext uri="{BB962C8B-B14F-4D97-AF65-F5344CB8AC3E}">
        <p14:creationId xmlns:p14="http://schemas.microsoft.com/office/powerpoint/2010/main" val="713078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46ACB7-F471-0DFB-8F01-F3CD191B0D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942636-0E6D-4D95-0897-EE0A8A9305D6}"/>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DF261B7B-872E-E777-B434-BE0EE377F20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Students form the letters in the air, on the carpet or on a mini-whiteboard three times, saying the target sound each time.</a:t>
            </a:r>
          </a:p>
          <a:p>
            <a:pPr marL="171450" indent="-171450">
              <a:buFont typeface="Arial" panose="020B0604020202020204" pitchFamily="34" charset="0"/>
              <a:buChar char="•"/>
            </a:pPr>
            <a:r>
              <a:rPr lang="en-US" b="1" i="1" dirty="0">
                <a:latin typeface="+mn-lt"/>
              </a:rPr>
              <a:t>air </a:t>
            </a:r>
            <a:r>
              <a:rPr lang="en-US" b="0" i="1" dirty="0">
                <a:latin typeface="+mn-lt"/>
              </a:rPr>
              <a:t>says /</a:t>
            </a:r>
            <a:r>
              <a:rPr lang="en-US" b="0" i="1" dirty="0">
                <a:latin typeface="+mn-lt"/>
                <a:ea typeface="Calibri" panose="020F0502020204030204" pitchFamily="34" charset="0"/>
                <a:cs typeface="Arial" panose="020B0604020202020204" pitchFamily="34" charset="0"/>
              </a:rPr>
              <a:t>air</a:t>
            </a:r>
            <a:r>
              <a:rPr lang="en-US" b="0" i="1" dirty="0">
                <a:latin typeface="+mn-lt"/>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Check that students are using the correct entry and exit points for their letter formation and offer feedback.</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p:txBody>
      </p:sp>
      <p:sp>
        <p:nvSpPr>
          <p:cNvPr id="4" name="Slide Number Placeholder 3">
            <a:extLst>
              <a:ext uri="{FF2B5EF4-FFF2-40B4-BE49-F238E27FC236}">
                <a16:creationId xmlns:a16="http://schemas.microsoft.com/office/drawing/2014/main" id="{49F7094B-97AC-490C-CD39-A34DC8E6195A}"/>
              </a:ext>
            </a:extLst>
          </p:cNvPr>
          <p:cNvSpPr>
            <a:spLocks noGrp="1"/>
          </p:cNvSpPr>
          <p:nvPr>
            <p:ph type="sldNum" sz="quarter" idx="5"/>
          </p:nvPr>
        </p:nvSpPr>
        <p:spPr/>
        <p:txBody>
          <a:bodyPr/>
          <a:lstStyle/>
          <a:p>
            <a:fld id="{5A44A9DE-4760-4494-A2B3-6554A63B8D88}" type="slidenum">
              <a:rPr lang="en-AU" smtClean="0"/>
              <a:t>15</a:t>
            </a:fld>
            <a:endParaRPr lang="en-AU" dirty="0"/>
          </a:p>
        </p:txBody>
      </p:sp>
    </p:spTree>
    <p:extLst>
      <p:ext uri="{BB962C8B-B14F-4D97-AF65-F5344CB8AC3E}">
        <p14:creationId xmlns:p14="http://schemas.microsoft.com/office/powerpoint/2010/main" val="25867614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Demonstrate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You may wish to explain that a </a:t>
            </a:r>
            <a:r>
              <a:rPr lang="en-US" b="1" dirty="0"/>
              <a:t>lair</a:t>
            </a:r>
            <a:r>
              <a:rPr lang="en-US" dirty="0"/>
              <a:t> is a safe place where an animal lives such as in a cave or a den.</a:t>
            </a:r>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dirty="0"/>
          </a:p>
        </p:txBody>
      </p:sp>
    </p:spTree>
    <p:extLst>
      <p:ext uri="{BB962C8B-B14F-4D97-AF65-F5344CB8AC3E}">
        <p14:creationId xmlns:p14="http://schemas.microsoft.com/office/powerpoint/2010/main" val="38621395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I do</a:t>
            </a:r>
          </a:p>
          <a:p>
            <a:pPr marL="0" indent="0">
              <a:buFont typeface="Arial" panose="020B0604020202020204" pitchFamily="34" charset="0"/>
              <a:buNone/>
            </a:pPr>
            <a:endParaRPr lang="en-US" dirty="0">
              <a:latin typeface="+mn-lt"/>
            </a:endParaRPr>
          </a:p>
          <a:p>
            <a:pPr marL="171450" indent="-171450">
              <a:buFont typeface="Arial" panose="020B0604020202020204" pitchFamily="34" charset="0"/>
              <a:buChar char="•"/>
            </a:pPr>
            <a:r>
              <a:rPr lang="en-US" dirty="0">
                <a:latin typeface="+mn-lt"/>
              </a:rPr>
              <a:t>Re-read the first word.</a:t>
            </a:r>
          </a:p>
          <a:p>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latin typeface="+mn-lt"/>
              </a:rPr>
              <a:t>Say:</a:t>
            </a:r>
            <a:r>
              <a:rPr lang="en-US" b="0" i="1" dirty="0">
                <a:latin typeface="+mn-lt"/>
              </a:rPr>
              <a:t> Now let's look at a two-syllable word with </a:t>
            </a:r>
            <a:r>
              <a:rPr lang="en-US" b="1" i="1" dirty="0">
                <a:latin typeface="+mn-lt"/>
              </a:rPr>
              <a:t>air</a:t>
            </a:r>
            <a:r>
              <a:rPr lang="en-US" b="0" i="1" dirty="0">
                <a:latin typeface="+mn-lt"/>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Demonstrate:</a:t>
            </a:r>
          </a:p>
          <a:p>
            <a:pPr marL="171450" indent="-171450">
              <a:buFont typeface="Arial" panose="020B0604020202020204" pitchFamily="34" charset="0"/>
              <a:buChar char="•"/>
            </a:pPr>
            <a:r>
              <a:rPr lang="en-US" dirty="0"/>
              <a:t>saying the sounds in and reading the first syllable, </a:t>
            </a:r>
            <a:r>
              <a:rPr lang="en-US" b="1" dirty="0"/>
              <a:t>hair</a:t>
            </a:r>
            <a:endParaRPr lang="en-US" b="1"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sounds in and reading the second syllable, </a:t>
            </a:r>
            <a:r>
              <a:rPr lang="en-US" b="1" dirty="0"/>
              <a:t>y</a:t>
            </a:r>
            <a:endParaRPr lang="en-US" b="1"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reading the whole word, </a:t>
            </a:r>
            <a:r>
              <a:rPr lang="en-US" b="1" dirty="0"/>
              <a:t>hairy</a:t>
            </a:r>
            <a:r>
              <a:rPr lang="en-US" b="0" dirty="0"/>
              <a:t>.</a:t>
            </a:r>
            <a:endParaRPr lang="en-US" b="0" dirty="0">
              <a:ea typeface="Calibri"/>
              <a:cs typeface="Calibri"/>
            </a:endParaRP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ea typeface="Calibri"/>
                <a:cs typeface="Calibri"/>
              </a:rPr>
              <a:t>Note: You may model covering the relevant parts of the word while you read each syllable. </a:t>
            </a:r>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dirty="0"/>
          </a:p>
        </p:txBody>
      </p:sp>
    </p:spTree>
    <p:extLst>
      <p:ext uri="{BB962C8B-B14F-4D97-AF65-F5344CB8AC3E}">
        <p14:creationId xmlns:p14="http://schemas.microsoft.com/office/powerpoint/2010/main" val="18622293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t>I do</a:t>
            </a:r>
          </a:p>
          <a:p>
            <a:pPr marL="0" indent="0">
              <a:buFont typeface="Arial" panose="020B0604020202020204" pitchFamily="34" charset="0"/>
              <a:buNone/>
            </a:pPr>
            <a:endParaRPr lang="en-US" dirty="0">
              <a:latin typeface="+mn-lt"/>
            </a:endParaRPr>
          </a:p>
          <a:p>
            <a:pPr marL="171450" indent="-171450">
              <a:buFont typeface="Arial" panose="020B0604020202020204" pitchFamily="34" charset="0"/>
              <a:buChar char="•"/>
            </a:pPr>
            <a:r>
              <a:rPr lang="en-US" dirty="0">
                <a:latin typeface="+mn-lt"/>
              </a:rPr>
              <a:t>Re-read the first two words.</a:t>
            </a:r>
          </a:p>
          <a:p>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For the new word, demonstrate:</a:t>
            </a:r>
          </a:p>
          <a:p>
            <a:pPr marL="171450" indent="-171450">
              <a:buFont typeface="Arial" panose="020B0604020202020204" pitchFamily="34" charset="0"/>
              <a:buChar char="•"/>
            </a:pPr>
            <a:r>
              <a:rPr lang="en-US" dirty="0"/>
              <a:t>reading the first syllable, </a:t>
            </a:r>
            <a:r>
              <a:rPr lang="en-US" b="1" dirty="0"/>
              <a:t>des</a:t>
            </a:r>
            <a:endParaRPr lang="en-US" b="1"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sounds in and reading the second syllable, </a:t>
            </a:r>
            <a:r>
              <a:rPr lang="en-US" b="1" dirty="0"/>
              <a:t>pair</a:t>
            </a:r>
            <a:endParaRPr lang="en-US" b="1"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reading the whole word, </a:t>
            </a:r>
            <a:r>
              <a:rPr lang="en-US" b="1" dirty="0"/>
              <a:t>despair</a:t>
            </a:r>
            <a:r>
              <a:rPr lang="en-US" b="0" dirty="0"/>
              <a:t>.</a:t>
            </a:r>
            <a:endParaRPr lang="en-US" b="0" dirty="0">
              <a:ea typeface="Calibri"/>
              <a:cs typeface="Calibri"/>
            </a:endParaRP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ea typeface="Calibri"/>
                <a:cs typeface="Calibri"/>
              </a:rPr>
              <a:t>Note: You may model covering the relevant parts of the word while you read each syllable.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dirty="0"/>
          </a:p>
        </p:txBody>
      </p:sp>
    </p:spTree>
    <p:extLst>
      <p:ext uri="{BB962C8B-B14F-4D97-AF65-F5344CB8AC3E}">
        <p14:creationId xmlns:p14="http://schemas.microsoft.com/office/powerpoint/2010/main" val="12039469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I do</a:t>
            </a:r>
          </a:p>
          <a:p>
            <a:pPr marL="171450" indent="-171450">
              <a:buFont typeface="Arial" panose="020B0604020202020204" pitchFamily="34" charset="0"/>
              <a:buChar char="•"/>
            </a:pPr>
            <a:endParaRPr lang="en-US" dirty="0">
              <a:latin typeface="+mn-lt"/>
            </a:endParaRPr>
          </a:p>
          <a:p>
            <a:pPr marL="171450" indent="-171450">
              <a:buFont typeface="Arial" panose="020B0604020202020204" pitchFamily="34" charset="0"/>
              <a:buChar char="•"/>
            </a:pPr>
            <a:r>
              <a:rPr lang="en-US" dirty="0">
                <a:latin typeface="+mn-lt"/>
              </a:rPr>
              <a:t>Re-read the first three words.</a:t>
            </a:r>
          </a:p>
          <a:p>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latin typeface="+mn-lt"/>
              </a:rPr>
              <a:t>Say:</a:t>
            </a:r>
            <a:r>
              <a:rPr lang="en-US" b="0" i="1" dirty="0">
                <a:latin typeface="+mn-lt"/>
              </a:rPr>
              <a:t> Now let's look at a compound word with </a:t>
            </a:r>
            <a:r>
              <a:rPr lang="en-US" b="1" i="1" dirty="0">
                <a:latin typeface="+mn-lt"/>
              </a:rPr>
              <a:t>air</a:t>
            </a:r>
            <a:r>
              <a:rPr lang="en-US" b="0" i="1" dirty="0">
                <a:latin typeface="+mn-lt"/>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latin typeface="+mn-lt"/>
              </a:rPr>
              <a:t>Read the new word, </a:t>
            </a:r>
            <a:r>
              <a:rPr lang="en-US" b="1" dirty="0">
                <a:latin typeface="+mn-lt"/>
              </a:rPr>
              <a:t>airstrip</a:t>
            </a:r>
            <a:r>
              <a:rPr lang="en-US" b="0" i="0" dirty="0">
                <a:latin typeface="+mn-lt"/>
              </a:rPr>
              <a:t>, </a:t>
            </a:r>
            <a:r>
              <a:rPr lang="en-US" b="0" dirty="0">
                <a:latin typeface="+mn-lt"/>
              </a:rPr>
              <a:t>base word by base word (</a:t>
            </a:r>
            <a:r>
              <a:rPr lang="en-US" b="1" dirty="0">
                <a:latin typeface="+mn-lt"/>
              </a:rPr>
              <a:t>air</a:t>
            </a:r>
            <a:r>
              <a:rPr lang="en-US" b="0" dirty="0">
                <a:latin typeface="+mn-lt"/>
              </a:rPr>
              <a:t> and </a:t>
            </a:r>
            <a:r>
              <a:rPr lang="en-US" b="1" dirty="0">
                <a:latin typeface="+mn-lt"/>
              </a:rPr>
              <a:t>strip</a:t>
            </a:r>
            <a:r>
              <a:rPr lang="en-US" b="0" dirty="0">
                <a:latin typeface="+mn-lt"/>
              </a:rPr>
              <a:t>), then as a whole.*</a:t>
            </a:r>
            <a:r>
              <a:rPr lang="en-AU" b="0" i="0" dirty="0">
                <a:latin typeface="+mn-lt"/>
              </a:rPr>
              <a:t> </a:t>
            </a:r>
            <a:endParaRPr lang="en-AU" b="0" i="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ea typeface="Calibri"/>
                <a:cs typeface="Calibri"/>
              </a:rPr>
              <a:t>Note: You may model covering the relevant base word while you read the other base word.</a:t>
            </a:r>
            <a:endParaRPr lang="en-AU" b="0" i="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indent="0">
              <a:buFont typeface="Arial" panose="020B0604020202020204" pitchFamily="34" charset="0"/>
              <a:buNone/>
            </a:pPr>
            <a:r>
              <a:rPr lang="en-AU" dirty="0"/>
              <a:t>*You may like to point out to students that there are many compound words beginning with the base word </a:t>
            </a:r>
            <a:r>
              <a:rPr lang="en-AU" b="1" dirty="0"/>
              <a:t>air</a:t>
            </a:r>
            <a:r>
              <a:rPr lang="en-AU" dirty="0"/>
              <a:t>, which carry both the meaning and spelling of</a:t>
            </a:r>
            <a:r>
              <a:rPr lang="en-AU" b="1" dirty="0"/>
              <a:t> air</a:t>
            </a:r>
            <a:r>
              <a:rPr lang="en-AU" dirty="0"/>
              <a:t>, including:</a:t>
            </a:r>
          </a:p>
          <a:p>
            <a:pPr marL="171450" indent="-171450">
              <a:buFont typeface="Arial" panose="020B0604020202020204" pitchFamily="34" charset="0"/>
              <a:buChar char="•"/>
            </a:pPr>
            <a:r>
              <a:rPr lang="en-AU" sz="1200" b="1" kern="1200" dirty="0">
                <a:solidFill>
                  <a:schemeClr val="tx1"/>
                </a:solidFill>
                <a:effectLst/>
                <a:latin typeface="+mn-lt"/>
                <a:ea typeface="+mn-ea"/>
                <a:cs typeface="+mn-cs"/>
              </a:rPr>
              <a:t>airbags</a:t>
            </a:r>
          </a:p>
          <a:p>
            <a:pPr marL="171450" indent="-171450">
              <a:buFont typeface="Arial" panose="020B0604020202020204" pitchFamily="34" charset="0"/>
              <a:buChar char="•"/>
            </a:pPr>
            <a:r>
              <a:rPr lang="en-AU" sz="1200" b="1" kern="1200" dirty="0">
                <a:solidFill>
                  <a:schemeClr val="tx1"/>
                </a:solidFill>
                <a:effectLst/>
                <a:latin typeface="+mn-lt"/>
                <a:ea typeface="+mn-ea"/>
                <a:cs typeface="+mn-cs"/>
              </a:rPr>
              <a:t>airbrush</a:t>
            </a:r>
          </a:p>
          <a:p>
            <a:pPr marL="171450" indent="-171450">
              <a:buFont typeface="Arial" panose="020B0604020202020204" pitchFamily="34" charset="0"/>
              <a:buChar char="•"/>
            </a:pPr>
            <a:r>
              <a:rPr lang="en-AU" sz="1200" b="1" kern="1200" dirty="0">
                <a:solidFill>
                  <a:schemeClr val="tx1"/>
                </a:solidFill>
                <a:effectLst/>
                <a:latin typeface="+mn-lt"/>
                <a:ea typeface="+mn-ea"/>
                <a:cs typeface="+mn-cs"/>
              </a:rPr>
              <a:t>airbus</a:t>
            </a:r>
          </a:p>
          <a:p>
            <a:pPr marL="171450" indent="-171450">
              <a:buFont typeface="Arial" panose="020B0604020202020204" pitchFamily="34" charset="0"/>
              <a:buChar char="•"/>
            </a:pPr>
            <a:r>
              <a:rPr lang="en-AU" sz="1200" b="1" kern="1200" dirty="0">
                <a:solidFill>
                  <a:schemeClr val="tx1"/>
                </a:solidFill>
                <a:effectLst/>
                <a:latin typeface="+mn-lt"/>
                <a:ea typeface="+mn-ea"/>
                <a:cs typeface="+mn-cs"/>
              </a:rPr>
              <a:t>airfare</a:t>
            </a:r>
          </a:p>
          <a:p>
            <a:pPr marL="171450" indent="-171450">
              <a:buFont typeface="Arial" panose="020B0604020202020204" pitchFamily="34" charset="0"/>
              <a:buChar char="•"/>
            </a:pPr>
            <a:r>
              <a:rPr lang="en-AU" sz="1200" b="1" kern="1200" dirty="0">
                <a:solidFill>
                  <a:schemeClr val="tx1"/>
                </a:solidFill>
                <a:effectLst/>
                <a:latin typeface="+mn-lt"/>
                <a:ea typeface="+mn-ea"/>
                <a:cs typeface="+mn-cs"/>
              </a:rPr>
              <a:t>airflow </a:t>
            </a:r>
          </a:p>
          <a:p>
            <a:pPr marL="171450" indent="-171450">
              <a:buFont typeface="Arial" panose="020B0604020202020204" pitchFamily="34" charset="0"/>
              <a:buChar char="•"/>
            </a:pPr>
            <a:r>
              <a:rPr lang="en-AU" sz="1200" b="1" kern="1200" dirty="0">
                <a:solidFill>
                  <a:schemeClr val="tx1"/>
                </a:solidFill>
                <a:effectLst/>
                <a:latin typeface="+mn-lt"/>
                <a:ea typeface="+mn-ea"/>
                <a:cs typeface="+mn-cs"/>
              </a:rPr>
              <a:t>airline</a:t>
            </a:r>
            <a:endParaRPr lang="en-AU" b="1" dirty="0"/>
          </a:p>
          <a:p>
            <a:pPr marL="0" indent="0">
              <a:buFont typeface="Arial" panose="020B0604020202020204" pitchFamily="34" charset="0"/>
              <a:buNone/>
            </a:pPr>
            <a:endParaRPr lang="en-AU" dirty="0"/>
          </a:p>
          <a:p>
            <a:pPr marL="0" indent="0">
              <a:buFont typeface="Arial" panose="020B0604020202020204" pitchFamily="34" charset="0"/>
              <a:buNone/>
            </a:pPr>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dirty="0"/>
          </a:p>
        </p:txBody>
      </p:sp>
    </p:spTree>
    <p:extLst>
      <p:ext uri="{BB962C8B-B14F-4D97-AF65-F5344CB8AC3E}">
        <p14:creationId xmlns:p14="http://schemas.microsoft.com/office/powerpoint/2010/main" val="41844186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Point to each letter-sound correspondence in random order. As you point, students say the sounds* that have been taught.</a:t>
            </a:r>
          </a:p>
          <a:p>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US" b="0" dirty="0">
              <a:latin typeface="+mn-lt"/>
            </a:endParaRP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*Sounds that have been taught:</a:t>
            </a:r>
          </a:p>
          <a:p>
            <a:pPr marL="171450" indent="-171450">
              <a:buFont typeface="Arial" panose="020B0604020202020204" pitchFamily="34" charset="0"/>
              <a:buChar char="•"/>
            </a:pPr>
            <a:r>
              <a:rPr lang="en-US" b="1" i="0" dirty="0">
                <a:latin typeface="+mn-lt"/>
                <a:cs typeface="Arial" panose="020B0604020202020204" pitchFamily="34" charset="0"/>
              </a:rPr>
              <a:t>are</a:t>
            </a:r>
            <a:r>
              <a:rPr lang="en-US" b="0" i="0" dirty="0">
                <a:latin typeface="+mn-lt"/>
                <a:cs typeface="Arial" panose="020B0604020202020204" pitchFamily="34" charset="0"/>
              </a:rPr>
              <a:t> says /air/ (as in </a:t>
            </a:r>
            <a:r>
              <a:rPr lang="en-US" b="1" i="0" dirty="0">
                <a:latin typeface="+mn-lt"/>
                <a:cs typeface="Arial" panose="020B0604020202020204" pitchFamily="34" charset="0"/>
              </a:rPr>
              <a:t>scare</a:t>
            </a:r>
            <a:r>
              <a:rPr lang="en-AU" sz="1200" b="0" kern="1200" dirty="0">
                <a:effectLst/>
                <a:latin typeface="+mn-lt"/>
              </a:rPr>
              <a:t>)</a:t>
            </a:r>
            <a:endParaRPr lang="en-US" b="1" i="0" dirty="0">
              <a:latin typeface="+mn-lt"/>
              <a:cs typeface="Arial" panose="020B0604020202020204" pitchFamily="34" charset="0"/>
            </a:endParaRPr>
          </a:p>
          <a:p>
            <a:pPr marL="171450" indent="-171450">
              <a:buFont typeface="Arial" panose="020B0604020202020204" pitchFamily="34" charset="0"/>
              <a:buChar char="•"/>
            </a:pPr>
            <a:r>
              <a:rPr lang="en-US" b="1" i="0" dirty="0">
                <a:latin typeface="+mn-lt"/>
                <a:cs typeface="Arial" panose="020B0604020202020204" pitchFamily="34" charset="0"/>
              </a:rPr>
              <a:t>ere </a:t>
            </a:r>
            <a:r>
              <a:rPr lang="en-US" b="0" i="0" dirty="0">
                <a:latin typeface="+mn-lt"/>
                <a:cs typeface="Arial" panose="020B0604020202020204" pitchFamily="34" charset="0"/>
              </a:rPr>
              <a:t>says /ear/ (as in </a:t>
            </a:r>
            <a:r>
              <a:rPr lang="en-US" b="1" i="0" dirty="0">
                <a:latin typeface="+mn-lt"/>
                <a:cs typeface="Arial" panose="020B0604020202020204" pitchFamily="34" charset="0"/>
              </a:rPr>
              <a:t>here</a:t>
            </a:r>
            <a:r>
              <a:rPr lang="en-AU" sz="1200" b="0" kern="1200" dirty="0">
                <a:effectLst/>
                <a:latin typeface="+mn-lt"/>
              </a:rPr>
              <a:t>)</a:t>
            </a:r>
            <a:endParaRPr lang="en-US" sz="1200" b="0" kern="1200" dirty="0">
              <a:effectLst/>
              <a:latin typeface="+mn-lt"/>
            </a:endParaRPr>
          </a:p>
          <a:p>
            <a:pPr marL="171450" indent="-171450">
              <a:buFont typeface="Arial" panose="020B0604020202020204" pitchFamily="34" charset="0"/>
              <a:buChar char="•"/>
            </a:pPr>
            <a:r>
              <a:rPr lang="en-US" sz="1200" b="1" i="0" kern="1200" dirty="0">
                <a:effectLst/>
                <a:latin typeface="+mn-lt"/>
              </a:rPr>
              <a:t>ire</a:t>
            </a:r>
            <a:r>
              <a:rPr lang="en-US" sz="1200" b="0" i="0" kern="1200" dirty="0">
                <a:effectLst/>
                <a:latin typeface="+mn-lt"/>
              </a:rPr>
              <a:t> says /ire/ (as in </a:t>
            </a:r>
            <a:r>
              <a:rPr lang="en-US" sz="1200" b="1" i="0" kern="1200" dirty="0">
                <a:effectLst/>
                <a:latin typeface="+mn-lt"/>
              </a:rPr>
              <a:t>wire</a:t>
            </a:r>
            <a:r>
              <a:rPr lang="en-US" sz="1200" b="0" i="0" kern="1200" dirty="0">
                <a:effectLst/>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kern="1200" dirty="0">
                <a:effectLst/>
                <a:latin typeface="+mn-lt"/>
              </a:rPr>
              <a:t>ore</a:t>
            </a:r>
            <a:r>
              <a:rPr lang="en-US" sz="1200" b="0" i="0" kern="1200" dirty="0">
                <a:effectLst/>
                <a:latin typeface="+mn-lt"/>
              </a:rPr>
              <a:t> says /or/ (as in </a:t>
            </a:r>
            <a:r>
              <a:rPr lang="en-US" sz="1200" b="1" i="0" kern="1200" dirty="0">
                <a:effectLst/>
                <a:latin typeface="+mn-lt"/>
              </a:rPr>
              <a:t>core</a:t>
            </a:r>
            <a:r>
              <a:rPr lang="en-US" sz="1200" b="0" i="0" kern="1200" dirty="0">
                <a:effectLst/>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kern="1200" dirty="0">
                <a:effectLst/>
                <a:latin typeface="+mn-lt"/>
              </a:rPr>
              <a:t>ure</a:t>
            </a:r>
            <a:r>
              <a:rPr lang="en-US" sz="1200" b="0" i="0" kern="1200" dirty="0">
                <a:effectLst/>
                <a:latin typeface="+mn-lt"/>
              </a:rPr>
              <a:t> says /ure/ (as in </a:t>
            </a:r>
            <a:r>
              <a:rPr lang="en-US" sz="1200" b="1" i="0" kern="1200" dirty="0">
                <a:effectLst/>
                <a:latin typeface="+mn-lt"/>
              </a:rPr>
              <a:t>pure</a:t>
            </a:r>
            <a:r>
              <a:rPr lang="en-US" sz="1200" b="0" i="0" kern="1200" dirty="0">
                <a:effectLst/>
                <a:latin typeface="+mn-lt"/>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Reinforce to students that the letters </a:t>
            </a:r>
            <a:r>
              <a:rPr lang="en-AU" b="1" dirty="0"/>
              <a:t>are</a:t>
            </a:r>
            <a:r>
              <a:rPr lang="en-AU" dirty="0"/>
              <a:t> on the slide represent a vowel sound, not the word </a:t>
            </a:r>
            <a:r>
              <a:rPr lang="en-AU" b="1" dirty="0"/>
              <a:t>are</a:t>
            </a:r>
            <a:r>
              <a:rPr lang="en-AU"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dirty="0"/>
          </a:p>
        </p:txBody>
      </p:sp>
    </p:spTree>
    <p:extLst>
      <p:ext uri="{BB962C8B-B14F-4D97-AF65-F5344CB8AC3E}">
        <p14:creationId xmlns:p14="http://schemas.microsoft.com/office/powerpoint/2010/main" val="15863289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participate in saying each letter–sound correspondence then blending these sounds to read the word.</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dirty="0"/>
          </a:p>
        </p:txBody>
      </p:sp>
    </p:spTree>
    <p:extLst>
      <p:ext uri="{BB962C8B-B14F-4D97-AF65-F5344CB8AC3E}">
        <p14:creationId xmlns:p14="http://schemas.microsoft.com/office/powerpoint/2010/main" val="36965575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latin typeface="+mn-lt"/>
              </a:rPr>
              <a:t>Say:</a:t>
            </a:r>
            <a:r>
              <a:rPr lang="en-US" b="0" i="1" dirty="0">
                <a:latin typeface="+mn-lt"/>
              </a:rPr>
              <a:t> The best way to read this new word is by reading its two meaningful parts.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a:t>
            </a:r>
          </a:p>
          <a:p>
            <a:pPr marL="171450" indent="-171450">
              <a:buFont typeface="Arial" panose="020B0604020202020204" pitchFamily="34" charset="0"/>
              <a:buChar char="•"/>
            </a:pPr>
            <a:r>
              <a:rPr lang="en-US" dirty="0"/>
              <a:t>reading the prefix, </a:t>
            </a:r>
            <a:r>
              <a:rPr lang="en-US" b="1" dirty="0"/>
              <a:t>un-</a:t>
            </a:r>
            <a:endParaRPr lang="en-US" b="1"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sounds in and reading the base word, </a:t>
            </a:r>
            <a:r>
              <a:rPr lang="en-US" b="1" dirty="0"/>
              <a:t>fair</a:t>
            </a:r>
            <a:endParaRPr lang="en-US" b="1"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reading the whole word, </a:t>
            </a:r>
            <a:r>
              <a:rPr lang="en-US" b="1" dirty="0"/>
              <a:t>unfair</a:t>
            </a:r>
            <a:r>
              <a:rPr lang="en-US" b="0" dirty="0"/>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You may prompt students to share the meaning of the word based on their understanding of the prefix </a:t>
            </a:r>
            <a:r>
              <a:rPr lang="en-US" b="1" dirty="0"/>
              <a:t>un-</a:t>
            </a:r>
            <a:r>
              <a:rPr lang="en-US" b="0" dirty="0"/>
              <a:t> (that is, ‘not fair’).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ea typeface="Calibri"/>
                <a:cs typeface="Calibri"/>
              </a:rPr>
              <a:t>Note: You may support your students by covering the relevant parts of the word while they read each syllable.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dirty="0"/>
          </a:p>
        </p:txBody>
      </p:sp>
    </p:spTree>
    <p:extLst>
      <p:ext uri="{BB962C8B-B14F-4D97-AF65-F5344CB8AC3E}">
        <p14:creationId xmlns:p14="http://schemas.microsoft.com/office/powerpoint/2010/main" val="33676392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latin typeface="+mn-lt"/>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latin typeface="+mn-lt"/>
              </a:rPr>
              <a:t>Now let's look at a compound word with </a:t>
            </a:r>
            <a:r>
              <a:rPr lang="en-US" b="1" i="1" dirty="0">
                <a:latin typeface="+mn-lt"/>
              </a:rPr>
              <a:t>air</a:t>
            </a:r>
            <a:r>
              <a:rPr lang="en-US" b="0" i="1" dirty="0">
                <a:latin typeface="+mn-lt"/>
              </a:rPr>
              <a:t>.</a:t>
            </a:r>
          </a:p>
          <a:p>
            <a:pPr marL="171450" indent="-171450">
              <a:buFont typeface="Arial" panose="020B0604020202020204" pitchFamily="34" charset="0"/>
              <a:buChar char="•"/>
            </a:pPr>
            <a:r>
              <a:rPr lang="en-US" b="0" i="1" dirty="0">
                <a:latin typeface="+mn-lt"/>
              </a:rPr>
              <a:t>Read each base word, then read the whole word.</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a:t>
            </a:r>
          </a:p>
          <a:p>
            <a:pPr marL="171450" indent="-171450">
              <a:buFont typeface="Arial" panose="020B0604020202020204" pitchFamily="34" charset="0"/>
              <a:buChar char="•"/>
            </a:pPr>
            <a:r>
              <a:rPr lang="en-US" dirty="0"/>
              <a:t>saying the letter–sound correspondences to read the first base word, </a:t>
            </a:r>
            <a:r>
              <a:rPr lang="en-US" b="1" dirty="0"/>
              <a:t>hair</a:t>
            </a:r>
            <a:endParaRPr lang="en-US" b="1"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letter–sound correspondences to read the second base word, </a:t>
            </a:r>
            <a:r>
              <a:rPr lang="en-US" b="1" dirty="0"/>
              <a:t>brush</a:t>
            </a:r>
            <a:endParaRPr lang="en-US" b="1"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reading the whole word, </a:t>
            </a:r>
            <a:r>
              <a:rPr lang="en-US" b="1" dirty="0"/>
              <a:t>hairbrush</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ea typeface="Calibri"/>
                <a:cs typeface="Calibri"/>
              </a:rPr>
              <a:t>Note: You may support your students by covering the relevant base word while they read the other base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b="0" i="1"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dirty="0"/>
          </a:p>
        </p:txBody>
      </p:sp>
    </p:spTree>
    <p:extLst>
      <p:ext uri="{BB962C8B-B14F-4D97-AF65-F5344CB8AC3E}">
        <p14:creationId xmlns:p14="http://schemas.microsoft.com/office/powerpoint/2010/main" val="37488789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Prompt students to re-read the first three words.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a:t>
            </a:r>
          </a:p>
          <a:p>
            <a:pPr marL="171450" indent="-171450">
              <a:buFont typeface="Arial" panose="020B0604020202020204" pitchFamily="34" charset="0"/>
              <a:buChar char="•"/>
            </a:pPr>
            <a:r>
              <a:rPr lang="en-US" dirty="0"/>
              <a:t>saying the letter–sound correspondences to read the first base word, </a:t>
            </a:r>
            <a:r>
              <a:rPr lang="en-US" b="1" dirty="0"/>
              <a:t>up</a:t>
            </a:r>
            <a:endParaRPr lang="en-US" b="1"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letter–sound correspondences to read the second base word, </a:t>
            </a:r>
            <a:r>
              <a:rPr lang="en-US" b="1" dirty="0"/>
              <a:t>stairs</a:t>
            </a:r>
            <a:endParaRPr lang="en-US" b="1"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reading the whole word, </a:t>
            </a:r>
            <a:r>
              <a:rPr lang="en-US" b="1" dirty="0"/>
              <a:t>upstairs</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ea typeface="Calibri"/>
                <a:cs typeface="Calibri"/>
              </a:rPr>
              <a:t>Note: You may support your students by covering the relevant base word while they read the other base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ea typeface="Calibri"/>
              <a:cs typeface="Calibri"/>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dirty="0"/>
          </a:p>
        </p:txBody>
      </p:sp>
    </p:spTree>
    <p:extLst>
      <p:ext uri="{BB962C8B-B14F-4D97-AF65-F5344CB8AC3E}">
        <p14:creationId xmlns:p14="http://schemas.microsoft.com/office/powerpoint/2010/main" val="404132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r>
              <a:rPr lang="en-US" dirty="0">
                <a:latin typeface="+mn-lt"/>
              </a:rPr>
              <a:t>The image represents the word to be written: </a:t>
            </a:r>
            <a:r>
              <a:rPr lang="en-US" b="1" dirty="0">
                <a:latin typeface="+mn-lt"/>
              </a:rPr>
              <a:t>fair</a:t>
            </a:r>
            <a:r>
              <a:rPr lang="en-US" dirty="0">
                <a:latin typeface="+mn-lt"/>
              </a:rPr>
              <a:t>.</a:t>
            </a:r>
            <a:endParaRPr lang="en-US" b="1" dirty="0">
              <a:latin typeface="+mn-lt"/>
            </a:endParaRPr>
          </a:p>
          <a:p>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Demonstrate:</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Note: You may wish to explain that </a:t>
            </a:r>
            <a:r>
              <a:rPr lang="en-AU" b="1" dirty="0"/>
              <a:t>fair</a:t>
            </a:r>
            <a:r>
              <a:rPr lang="en-AU" dirty="0"/>
              <a:t> spelt and pronounced this way can have several meanings, including: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an event to attend (as shown in the icon)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a way to do things that treats everyone involved equally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light or pale in colour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satisfactory.</a:t>
            </a:r>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dirty="0"/>
          </a:p>
        </p:txBody>
      </p:sp>
    </p:spTree>
    <p:extLst>
      <p:ext uri="{BB962C8B-B14F-4D97-AF65-F5344CB8AC3E}">
        <p14:creationId xmlns:p14="http://schemas.microsoft.com/office/powerpoint/2010/main" val="14430644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The images represent the words to be written: </a:t>
            </a:r>
            <a:r>
              <a:rPr lang="en-US" b="1" dirty="0">
                <a:latin typeface="+mn-lt"/>
              </a:rPr>
              <a:t>fair</a:t>
            </a:r>
            <a:r>
              <a:rPr lang="en-US" b="0" dirty="0">
                <a:latin typeface="+mn-lt"/>
              </a:rPr>
              <a:t>, </a:t>
            </a:r>
            <a:r>
              <a:rPr lang="en-US" b="1" dirty="0">
                <a:latin typeface="+mn-lt"/>
              </a:rPr>
              <a:t>dairy</a:t>
            </a:r>
            <a:r>
              <a:rPr lang="en-US" dirty="0">
                <a:latin typeface="+mn-lt"/>
              </a:rPr>
              <a:t>.</a:t>
            </a:r>
            <a:endParaRPr lang="en-US" b="1" dirty="0">
              <a:latin typeface="+mn-lt"/>
            </a:endParaRPr>
          </a:p>
          <a:p>
            <a:endParaRPr lang="en-US" dirty="0">
              <a:latin typeface="+mn-lt"/>
            </a:endParaRPr>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dirty="0"/>
          </a:p>
        </p:txBody>
      </p:sp>
    </p:spTree>
    <p:extLst>
      <p:ext uri="{BB962C8B-B14F-4D97-AF65-F5344CB8AC3E}">
        <p14:creationId xmlns:p14="http://schemas.microsoft.com/office/powerpoint/2010/main" val="24337081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The images represent the words to be written: </a:t>
            </a:r>
            <a:r>
              <a:rPr lang="en-US" b="1" dirty="0">
                <a:latin typeface="+mn-lt"/>
              </a:rPr>
              <a:t>fair</a:t>
            </a:r>
            <a:r>
              <a:rPr lang="en-US" b="0" dirty="0">
                <a:latin typeface="+mn-lt"/>
              </a:rPr>
              <a:t>,</a:t>
            </a:r>
            <a:r>
              <a:rPr lang="en-US" b="1" dirty="0">
                <a:latin typeface="+mn-lt"/>
              </a:rPr>
              <a:t> dairy</a:t>
            </a:r>
            <a:r>
              <a:rPr lang="en-US" b="0" dirty="0">
                <a:latin typeface="+mn-lt"/>
              </a:rPr>
              <a:t>, </a:t>
            </a:r>
            <a:r>
              <a:rPr lang="en-US" b="1" dirty="0">
                <a:latin typeface="+mn-lt"/>
              </a:rPr>
              <a:t>airport</a:t>
            </a:r>
            <a:r>
              <a:rPr lang="en-US" dirty="0">
                <a:latin typeface="+mn-lt"/>
              </a:rPr>
              <a:t>.</a:t>
            </a:r>
            <a:endParaRPr lang="en-AU" b="1" dirty="0">
              <a:latin typeface="+mn-lt"/>
            </a:endParaRPr>
          </a:p>
          <a:p>
            <a:endParaRPr lang="en-AU" dirty="0"/>
          </a:p>
          <a:p>
            <a:r>
              <a:rPr lang="en-US" dirty="0"/>
              <a:t>Demonstrate: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new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identifying the two base words, </a:t>
            </a:r>
            <a:r>
              <a:rPr lang="en-US" b="1" dirty="0"/>
              <a:t>air</a:t>
            </a:r>
            <a:r>
              <a:rPr lang="en-US" b="0" dirty="0"/>
              <a:t> and</a:t>
            </a:r>
            <a:r>
              <a:rPr lang="en-US" b="1" dirty="0"/>
              <a:t> port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spelling the two base words</a:t>
            </a:r>
            <a:endParaRPr lang="en-US"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re-reading the compound word to make sure it is correct </a:t>
            </a:r>
            <a:r>
              <a:rPr lang="en-US" sz="1200" dirty="0">
                <a:latin typeface="+mn-lt"/>
              </a:rPr>
              <a:t>by</a:t>
            </a:r>
            <a:r>
              <a:rPr lang="en-US" dirty="0"/>
              <a:t> reading each base word then saying the complete word.</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dirty="0"/>
          </a:p>
        </p:txBody>
      </p:sp>
    </p:spTree>
    <p:extLst>
      <p:ext uri="{BB962C8B-B14F-4D97-AF65-F5344CB8AC3E}">
        <p14:creationId xmlns:p14="http://schemas.microsoft.com/office/powerpoint/2010/main" val="18245262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 represents the word to be written: </a:t>
            </a:r>
            <a:r>
              <a:rPr lang="en-US" b="1" dirty="0"/>
              <a:t>chair</a:t>
            </a:r>
            <a:r>
              <a:rPr lang="en-US" b="0" dirty="0"/>
              <a:t>.</a:t>
            </a:r>
            <a:endParaRPr lang="en-AU" b="0" dirty="0"/>
          </a:p>
          <a:p>
            <a:endParaRPr lang="en-AU" dirty="0"/>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word aloud and segment the individual sounds</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r>
              <a:rPr lang="en-US" sz="1200" u="none" dirty="0">
                <a:latin typeface="+mn-lt"/>
              </a:rPr>
              <a:t>on their mini-whiteboard or on paper</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t> saying the individual sounds, blending them together, then saying the complete word.</a:t>
            </a:r>
            <a:endParaRPr lang="en-US"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Calibri"/>
              </a:rPr>
              <a:t>place their mini-whiteboard underneath their chin for you to check.</a:t>
            </a:r>
            <a:endParaRPr lang="en-AU" sz="1200" dirty="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dirty="0"/>
          </a:p>
        </p:txBody>
      </p:sp>
    </p:spTree>
    <p:extLst>
      <p:ext uri="{BB962C8B-B14F-4D97-AF65-F5344CB8AC3E}">
        <p14:creationId xmlns:p14="http://schemas.microsoft.com/office/powerpoint/2010/main" val="18331981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a:t>
            </a:r>
            <a:r>
              <a:rPr lang="en-US" b="0" dirty="0"/>
              <a:t>:</a:t>
            </a:r>
            <a:r>
              <a:rPr lang="en-US" b="1" dirty="0"/>
              <a:t> chair</a:t>
            </a:r>
            <a:r>
              <a:rPr lang="en-US" b="0" dirty="0"/>
              <a:t>,</a:t>
            </a:r>
            <a:r>
              <a:rPr lang="en-US" b="1" dirty="0"/>
              <a:t> stairs</a:t>
            </a:r>
            <a:r>
              <a:rPr lang="en-US" b="0" dirty="0"/>
              <a:t>.</a:t>
            </a:r>
            <a:endParaRPr lang="en-AU"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spell the word </a:t>
            </a:r>
            <a:r>
              <a:rPr lang="en-US" sz="1200" u="none" dirty="0">
                <a:latin typeface="+mn-lt"/>
              </a:rPr>
              <a:t>on their mini-whiteboard or on paper</a:t>
            </a: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dirty="0"/>
          </a:p>
        </p:txBody>
      </p:sp>
    </p:spTree>
    <p:extLst>
      <p:ext uri="{BB962C8B-B14F-4D97-AF65-F5344CB8AC3E}">
        <p14:creationId xmlns:p14="http://schemas.microsoft.com/office/powerpoint/2010/main" val="24900808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chair</a:t>
            </a:r>
            <a:r>
              <a:rPr lang="en-US" b="0" dirty="0"/>
              <a:t>,</a:t>
            </a:r>
            <a:r>
              <a:rPr lang="en-US" b="1" dirty="0"/>
              <a:t> stairs</a:t>
            </a:r>
            <a:r>
              <a:rPr lang="en-US" b="0" dirty="0"/>
              <a:t>, </a:t>
            </a:r>
            <a:r>
              <a:rPr lang="en-US" b="1" dirty="0"/>
              <a:t>haircut</a:t>
            </a:r>
            <a:r>
              <a:rPr lang="en-US" dirty="0"/>
              <a:t>.</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spell the word one base word at a time </a:t>
            </a:r>
            <a:r>
              <a:rPr lang="en-US" sz="1200" u="none" dirty="0">
                <a:latin typeface="+mn-lt"/>
              </a:rPr>
              <a:t>on their mini-whiteboard or on paper</a:t>
            </a: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dirty="0"/>
          </a:p>
        </p:txBody>
      </p:sp>
    </p:spTree>
    <p:extLst>
      <p:ext uri="{BB962C8B-B14F-4D97-AF65-F5344CB8AC3E}">
        <p14:creationId xmlns:p14="http://schemas.microsoft.com/office/powerpoint/2010/main" val="39605806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review sounds while students write the corresponding letters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a:t>
            </a:r>
            <a:endParaRPr lang="en-AU" sz="1200" dirty="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b="0" i="0" dirty="0">
                <a:latin typeface="+mn-lt"/>
                <a:cs typeface="Arial" panose="020B0604020202020204" pitchFamily="34" charset="0"/>
              </a:rPr>
              <a:t>/air/ as in </a:t>
            </a:r>
            <a:r>
              <a:rPr lang="en-US" b="1" i="0" dirty="0">
                <a:latin typeface="+mn-lt"/>
                <a:cs typeface="Arial" panose="020B0604020202020204" pitchFamily="34" charset="0"/>
              </a:rPr>
              <a:t>scare</a:t>
            </a:r>
          </a:p>
          <a:p>
            <a:pPr marL="171450" indent="-171450">
              <a:buFont typeface="Arial" panose="020B0604020202020204" pitchFamily="34" charset="0"/>
              <a:buChar char="•"/>
            </a:pPr>
            <a:r>
              <a:rPr lang="en-US" b="0" i="0" dirty="0">
                <a:latin typeface="+mn-lt"/>
                <a:cs typeface="Arial" panose="020B0604020202020204" pitchFamily="34" charset="0"/>
              </a:rPr>
              <a:t>/ear/ as in </a:t>
            </a:r>
            <a:r>
              <a:rPr lang="en-US" b="1" i="0" dirty="0">
                <a:latin typeface="+mn-lt"/>
                <a:cs typeface="Arial" panose="020B0604020202020204" pitchFamily="34" charset="0"/>
              </a:rPr>
              <a:t>here</a:t>
            </a:r>
            <a:endParaRPr lang="en-US" sz="1200" b="0" kern="1200" dirty="0">
              <a:effectLst/>
              <a:latin typeface="+mn-lt"/>
            </a:endParaRPr>
          </a:p>
          <a:p>
            <a:pPr marL="171450" indent="-171450">
              <a:buFont typeface="Arial" panose="020B0604020202020204" pitchFamily="34" charset="0"/>
              <a:buChar char="•"/>
            </a:pPr>
            <a:r>
              <a:rPr lang="en-US" sz="1200" b="0" i="0" kern="1200" dirty="0">
                <a:effectLst/>
                <a:latin typeface="+mn-lt"/>
              </a:rPr>
              <a:t>/ire/ as in </a:t>
            </a:r>
            <a:r>
              <a:rPr lang="en-US" sz="1200" b="1" i="0" kern="1200" dirty="0">
                <a:effectLst/>
                <a:latin typeface="+mn-lt"/>
              </a:rPr>
              <a:t>wire</a:t>
            </a:r>
            <a:endParaRPr lang="en-US" sz="1200" b="0" i="0" kern="1200" dirty="0">
              <a:effectLst/>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a:effectLst/>
                <a:latin typeface="+mn-lt"/>
              </a:rPr>
              <a:t>/or/ as in </a:t>
            </a:r>
            <a:r>
              <a:rPr lang="en-US" sz="1200" b="1" i="0" kern="1200" dirty="0">
                <a:effectLst/>
                <a:latin typeface="+mn-lt"/>
              </a:rPr>
              <a:t>core</a:t>
            </a:r>
            <a:endParaRPr lang="en-US" sz="1200" b="0" i="0" kern="1200" dirty="0">
              <a:effectLst/>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a:effectLst/>
                <a:latin typeface="+mn-lt"/>
              </a:rPr>
              <a:t>/ure/ as in </a:t>
            </a:r>
            <a:r>
              <a:rPr lang="en-US" sz="1200" b="1" i="0" kern="1200" dirty="0">
                <a:effectLst/>
                <a:latin typeface="+mn-lt"/>
              </a:rPr>
              <a:t>pure</a:t>
            </a:r>
            <a:endParaRPr lang="en-US" sz="1200" b="0" i="0" kern="1200" dirty="0">
              <a:effectLst/>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b="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US" sz="1200" b="1"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p>
          <a:p>
            <a:endParaRPr lang="en-US" sz="1200" dirty="0">
              <a:effectLst/>
              <a:latin typeface="+mn-lt"/>
              <a:ea typeface="Aptos" panose="020B0004020202020204" pitchFamily="34" charset="0"/>
              <a:cs typeface="Aptos" panose="020B0004020202020204" pitchFamily="34" charset="0"/>
            </a:endParaRPr>
          </a:p>
          <a:p>
            <a:endParaRPr lang="en-US" sz="1200" dirty="0">
              <a:effectLst/>
              <a:latin typeface="+mn-lt"/>
              <a:ea typeface="Aptos" panose="020B0004020202020204" pitchFamily="34" charset="0"/>
              <a:cs typeface="Aptos" panose="020B0004020202020204" pitchFamily="34" charset="0"/>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dirty="0"/>
          </a:p>
        </p:txBody>
      </p:sp>
    </p:spTree>
    <p:extLst>
      <p:ext uri="{BB962C8B-B14F-4D97-AF65-F5344CB8AC3E}">
        <p14:creationId xmlns:p14="http://schemas.microsoft.com/office/powerpoint/2010/main" val="308046055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dirty="0">
                <a:effectLst/>
                <a:latin typeface="Calibri" panose="020F0502020204030204" pitchFamily="34" charset="0"/>
                <a:ea typeface="Calibri" panose="020F0502020204030204" pitchFamily="34" charset="0"/>
                <a:cs typeface="Calibri" panose="020F0502020204030204" pitchFamily="34" charset="0"/>
              </a:rPr>
              <a:t>I do</a:t>
            </a:r>
          </a:p>
          <a:p>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Explain to students that in this lesson they will learn two new irregular words (</a:t>
            </a:r>
            <a:r>
              <a:rPr lang="en-US" sz="1200" b="1" kern="1200" dirty="0">
                <a:effectLst/>
                <a:latin typeface="+mn-lt"/>
                <a:ea typeface="Times New Roman" panose="02020603050405020304" pitchFamily="18" charset="0"/>
              </a:rPr>
              <a:t>thought</a:t>
            </a:r>
            <a:r>
              <a:rPr lang="en-US" sz="1200" kern="1200" dirty="0">
                <a:effectLst/>
                <a:latin typeface="+mn-lt"/>
                <a:ea typeface="Times New Roman" panose="02020603050405020304" pitchFamily="18" charset="0"/>
              </a:rPr>
              <a:t> and </a:t>
            </a:r>
            <a:r>
              <a:rPr lang="en-US" sz="1200" b="1" kern="1200" dirty="0">
                <a:effectLst/>
                <a:latin typeface="+mn-lt"/>
                <a:ea typeface="Times New Roman" panose="02020603050405020304" pitchFamily="18" charset="0"/>
              </a:rPr>
              <a:t>listen</a:t>
            </a:r>
            <a:r>
              <a:rPr lang="en-US" sz="1200" kern="1200" dirty="0">
                <a:effectLst/>
                <a:latin typeface="+mn-lt"/>
                <a:ea typeface="Times New Roman" panose="02020603050405020304" pitchFamily="18" charset="0"/>
              </a:rPr>
              <a:t>).</a:t>
            </a:r>
            <a:endParaRPr lang="en-US" sz="1200" kern="1200" dirty="0">
              <a:effectLst/>
              <a:latin typeface="+mn-lt"/>
              <a:ea typeface="Times New Roman" panose="02020603050405020304" pitchFamily="18" charset="0"/>
              <a:cs typeface="Calibri"/>
            </a:endParaRPr>
          </a:p>
          <a:p>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Demonstrate the following steps to draw students’ attention to the internal structure of the irregular words, including letter–sound correspondences that have not yet been taught.</a:t>
            </a:r>
          </a:p>
          <a:p>
            <a:endParaRPr lang="en-AU" sz="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effectLst/>
                <a:latin typeface="+mn-lt"/>
                <a:ea typeface="Times New Roman" panose="02020603050405020304" pitchFamily="18" charset="0"/>
              </a:rPr>
              <a:t>Start with the word </a:t>
            </a:r>
            <a:r>
              <a:rPr lang="en-AU" sz="1200" b="1" dirty="0">
                <a:effectLst/>
                <a:latin typeface="+mn-lt"/>
                <a:ea typeface="Times New Roman" panose="02020603050405020304" pitchFamily="18" charset="0"/>
              </a:rPr>
              <a:t>thought</a:t>
            </a:r>
            <a:r>
              <a:rPr lang="en-US" sz="1200" kern="1200" dirty="0">
                <a:effectLst/>
                <a:latin typeface="+mn-lt"/>
                <a:ea typeface="Times New Roman" panose="02020603050405020304" pitchFamily="18" charset="0"/>
              </a:rPr>
              <a:t>.</a:t>
            </a:r>
            <a:endParaRPr lang="en-AU" sz="1200" b="1" dirty="0">
              <a:effectLst/>
              <a:latin typeface="+mn-lt"/>
              <a:ea typeface="Times New Roman" panose="02020603050405020304" pitchFamily="18" charset="0"/>
            </a:endParaRPr>
          </a:p>
          <a:p>
            <a:pPr marL="172800" lvl="0" indent="-172800">
              <a:buFont typeface="+mj-lt"/>
              <a:buAutoNum type="arabicPeriod"/>
            </a:pPr>
            <a:r>
              <a:rPr lang="en-US" sz="1200" i="0" kern="1200" dirty="0">
                <a:effectLst/>
                <a:latin typeface="+mn-lt"/>
                <a:ea typeface="Times New Roman" panose="02020603050405020304" pitchFamily="18" charset="0"/>
              </a:rPr>
              <a:t>Tell students the word you are going to spell.</a:t>
            </a:r>
          </a:p>
          <a:p>
            <a:pPr marL="172800" lvl="0" indent="-172800">
              <a:buFont typeface="+mj-lt"/>
              <a:buAutoNum type="arabicPeriod"/>
            </a:pPr>
            <a:r>
              <a:rPr lang="en-US" sz="1200" i="0" kern="1200" dirty="0">
                <a:effectLst/>
                <a:latin typeface="+mn-lt"/>
                <a:ea typeface="Times New Roman" panose="02020603050405020304" pitchFamily="18" charset="0"/>
              </a:rPr>
              <a:t>Use the word in a sentence for context, for example: </a:t>
            </a:r>
            <a:r>
              <a:rPr lang="en-AU" sz="1200" b="1" i="0" kern="1200" dirty="0">
                <a:effectLst/>
                <a:latin typeface="+mn-lt"/>
                <a:ea typeface="Times New Roman" panose="02020603050405020304" pitchFamily="18" charset="0"/>
              </a:rPr>
              <a:t>I thought about what I would have for lunch and decided on a salad.</a:t>
            </a: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i="0" dirty="0">
                <a:effectLst/>
                <a:latin typeface="+mn-lt"/>
                <a:ea typeface="Times New Roman" panose="02020603050405020304" pitchFamily="18" charset="0"/>
                <a:cs typeface="Calibri" panose="020F0502020204030204" pitchFamily="34" charset="0"/>
              </a:rPr>
              <a:t>Say the sounds in the word: </a:t>
            </a:r>
            <a:r>
              <a:rPr lang="en-AU" sz="1200" b="1" i="0" dirty="0">
                <a:effectLst/>
                <a:latin typeface="+mn-lt"/>
                <a:ea typeface="Times New Roman" panose="02020603050405020304" pitchFamily="18" charset="0"/>
                <a:cs typeface="Calibri" panose="020F0502020204030204" pitchFamily="34" charset="0"/>
              </a:rPr>
              <a:t>th/ough/t</a:t>
            </a:r>
            <a:r>
              <a:rPr lang="en-AU" sz="1200" b="0" i="0" dirty="0">
                <a:effectLst/>
                <a:latin typeface="+mn-lt"/>
                <a:ea typeface="Times New Roman" panose="02020603050405020304" pitchFamily="18" charset="0"/>
                <a:cs typeface="Calibri" panose="020F0502020204030204" pitchFamily="34" charset="0"/>
              </a:rPr>
              <a:t>.</a:t>
            </a:r>
            <a:endParaRPr lang="en-AU" sz="1200" b="0" i="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i="0" dirty="0">
                <a:effectLst/>
                <a:latin typeface="+mn-lt"/>
                <a:ea typeface="Times New Roman" panose="02020603050405020304" pitchFamily="18" charset="0"/>
                <a:cs typeface="Calibri" panose="020F0502020204030204" pitchFamily="34" charset="0"/>
              </a:rPr>
              <a:t>On the class whiteboard, draw three short horizontal lines.</a:t>
            </a:r>
          </a:p>
          <a:p>
            <a:pPr marL="172800" lvl="0" indent="-172800">
              <a:lnSpc>
                <a:spcPct val="106000"/>
              </a:lnSpc>
              <a:buFont typeface="+mj-lt"/>
              <a:buAutoNum type="arabicPeriod"/>
            </a:pPr>
            <a:r>
              <a:rPr lang="en-AU" sz="1200" i="0" dirty="0">
                <a:effectLst/>
                <a:latin typeface="+mn-lt"/>
                <a:ea typeface="Times New Roman" panose="02020603050405020304" pitchFamily="18" charset="0"/>
                <a:cs typeface="Calibri" panose="020F0502020204030204" pitchFamily="34" charset="0"/>
              </a:rPr>
              <a:t>Write the corresponding letter/s on each sound line. </a:t>
            </a:r>
            <a:endParaRPr lang="en-AU" sz="1200" b="1" i="0" u="sng" dirty="0">
              <a:effectLst/>
              <a:latin typeface="+mn-lt"/>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i="0" dirty="0">
                <a:effectLst/>
                <a:latin typeface="+mn-lt"/>
                <a:ea typeface="Times New Roman" panose="02020603050405020304" pitchFamily="18" charset="0"/>
                <a:cs typeface="Calibri" panose="020F0502020204030204" pitchFamily="34" charset="0"/>
              </a:rPr>
              <a:t>Circle the irregular part of the word, in this case, </a:t>
            </a:r>
            <a:r>
              <a:rPr lang="en-AU" sz="1200" b="1" i="0" dirty="0">
                <a:effectLst/>
                <a:latin typeface="+mn-lt"/>
                <a:ea typeface="Times New Roman" panose="02020603050405020304" pitchFamily="18" charset="0"/>
                <a:cs typeface="Calibri" panose="020F0502020204030204" pitchFamily="34" charset="0"/>
              </a:rPr>
              <a:t>ough </a:t>
            </a:r>
            <a:r>
              <a:rPr lang="en-AU" sz="1200" b="0" i="0" dirty="0">
                <a:effectLst/>
                <a:latin typeface="+mn-lt"/>
                <a:ea typeface="Times New Roman" panose="02020603050405020304" pitchFamily="18" charset="0"/>
                <a:cs typeface="Calibri" panose="020F0502020204030204" pitchFamily="34" charset="0"/>
              </a:rPr>
              <a:t>making /or/.</a:t>
            </a:r>
          </a:p>
          <a:p>
            <a:pPr marL="172800" lvl="0" indent="-172800">
              <a:lnSpc>
                <a:spcPct val="106000"/>
              </a:lnSpc>
              <a:spcAft>
                <a:spcPts val="800"/>
              </a:spcAft>
              <a:buFont typeface="+mj-lt"/>
              <a:buAutoNum type="arabicPeriod"/>
            </a:pPr>
            <a:r>
              <a:rPr lang="en-AU" sz="1200" i="0" kern="0" dirty="0">
                <a:effectLst/>
                <a:latin typeface="+mn-lt"/>
                <a:ea typeface="Times New Roman" panose="02020603050405020304" pitchFamily="18" charset="0"/>
              </a:rPr>
              <a:t>Spell the word orally, for example: </a:t>
            </a:r>
            <a:r>
              <a:rPr lang="en-AU" sz="1200" b="1" i="1" kern="0" dirty="0">
                <a:effectLst/>
                <a:latin typeface="+mn-lt"/>
                <a:ea typeface="Times New Roman" panose="02020603050405020304" pitchFamily="18" charset="0"/>
              </a:rPr>
              <a:t>th-ough-t</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thought</a:t>
            </a:r>
            <a:r>
              <a:rPr lang="en-AU" sz="1200" b="0" i="0" kern="0" dirty="0">
                <a:effectLst/>
                <a:latin typeface="+mn-lt"/>
                <a:ea typeface="Times New Roman" panose="02020603050405020304" pitchFamily="18" charset="0"/>
              </a:rPr>
              <a:t>.</a:t>
            </a:r>
            <a:endParaRPr lang="en-AU" sz="1200" b="1" i="0" kern="0" dirty="0">
              <a:effectLst/>
              <a:latin typeface="+mn-lt"/>
              <a:ea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ea typeface="Times New Roman" panose="02020603050405020304" pitchFamily="18" charset="0"/>
              </a:rPr>
              <a:t>Say the sounds </a:t>
            </a:r>
            <a:r>
              <a:rPr lang="en-AU" sz="1200" b="0" kern="0" dirty="0">
                <a:effectLst/>
                <a:latin typeface="+mn-lt"/>
                <a:ea typeface="Times New Roman" panose="02020603050405020304" pitchFamily="18" charset="0"/>
              </a:rPr>
              <a:t>orally: </a:t>
            </a:r>
            <a:r>
              <a:rPr lang="en-AU" sz="1200" b="1" i="1" dirty="0">
                <a:effectLst/>
                <a:latin typeface="+mn-lt"/>
                <a:ea typeface="Times New Roman" panose="02020603050405020304" pitchFamily="18" charset="0"/>
                <a:cs typeface="Calibri" panose="020F0502020204030204" pitchFamily="34" charset="0"/>
              </a:rPr>
              <a:t>th/oug/t </a:t>
            </a:r>
            <a:r>
              <a:rPr lang="en-AU" sz="1200" i="1" kern="0" dirty="0">
                <a:effectLst/>
                <a:latin typeface="+mn-lt"/>
                <a:ea typeface="Times New Roman" panose="02020603050405020304" pitchFamily="18" charset="0"/>
                <a:cs typeface="Calibri" panose="020F0502020204030204" pitchFamily="34" charset="0"/>
              </a:rPr>
              <a:t>says </a:t>
            </a:r>
            <a:r>
              <a:rPr lang="en-AU" sz="1200" b="1" i="1" kern="0" dirty="0">
                <a:effectLst/>
                <a:latin typeface="+mn-lt"/>
                <a:ea typeface="Times New Roman" panose="02020603050405020304" pitchFamily="18" charset="0"/>
                <a:cs typeface="Calibri" panose="020F0502020204030204" pitchFamily="34" charset="0"/>
              </a:rPr>
              <a:t>thought</a:t>
            </a:r>
            <a:r>
              <a:rPr lang="en-AU" sz="1200" b="0" i="1" kern="0" dirty="0">
                <a:effectLst/>
                <a:latin typeface="+mn-lt"/>
                <a:ea typeface="Times New Roman" panose="02020603050405020304" pitchFamily="18" charset="0"/>
                <a:cs typeface="Calibri" panose="020F0502020204030204" pitchFamily="34" charset="0"/>
              </a:rPr>
              <a:t>.</a:t>
            </a:r>
            <a:r>
              <a:rPr lang="en-AU" sz="1200" b="1" i="1" kern="0" dirty="0">
                <a:effectLst/>
                <a:latin typeface="+mn-lt"/>
                <a:ea typeface="Times New Roman" panose="02020603050405020304" pitchFamily="18" charset="0"/>
                <a:cs typeface="Calibri" panose="020F0502020204030204" pitchFamily="34" charset="0"/>
              </a:rPr>
              <a:t> </a:t>
            </a:r>
            <a:r>
              <a:rPr lang="en-AU" sz="1200" i="1" kern="0" dirty="0">
                <a:effectLst/>
                <a:latin typeface="+mn-lt"/>
                <a:ea typeface="Times New Roman" panose="02020603050405020304" pitchFamily="18" charset="0"/>
              </a:rPr>
              <a:t> </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b="0" i="0" kern="0" dirty="0">
                <a:effectLst/>
                <a:latin typeface="+mn-lt"/>
                <a:ea typeface="Times New Roman" panose="02020603050405020304" pitchFamily="18" charset="0"/>
              </a:rPr>
              <a:t>Write the word again while spelling and saying the word aloud</a:t>
            </a:r>
          </a:p>
          <a:p>
            <a:pPr marL="0" lvl="0" indent="0">
              <a:lnSpc>
                <a:spcPct val="106000"/>
              </a:lnSpc>
              <a:spcAft>
                <a:spcPts val="800"/>
              </a:spcAft>
              <a:buFont typeface="+mj-lt"/>
              <a:buNone/>
            </a:pPr>
            <a:endParaRPr lang="en-AU" sz="1200" b="1" i="0" kern="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effectLst/>
                <a:latin typeface="+mn-lt"/>
                <a:ea typeface="Times New Roman" panose="02020603050405020304" pitchFamily="18" charset="0"/>
              </a:rPr>
              <a:t>Repeat with the word </a:t>
            </a:r>
            <a:r>
              <a:rPr lang="en-AU" sz="1200" b="1" dirty="0">
                <a:effectLst/>
                <a:latin typeface="+mn-lt"/>
                <a:ea typeface="Times New Roman" panose="02020603050405020304" pitchFamily="18" charset="0"/>
              </a:rPr>
              <a:t>listen</a:t>
            </a:r>
            <a:r>
              <a:rPr lang="en-US" sz="1200" kern="1200" dirty="0">
                <a:effectLst/>
                <a:latin typeface="+mn-lt"/>
                <a:ea typeface="Times New Roman" panose="02020603050405020304" pitchFamily="18" charset="0"/>
              </a:rPr>
              <a:t>.</a:t>
            </a:r>
            <a:endParaRPr lang="en-AU" sz="1200" b="1" dirty="0">
              <a:effectLst/>
              <a:latin typeface="+mn-lt"/>
              <a:ea typeface="Times New Roman" panose="02020603050405020304" pitchFamily="18" charset="0"/>
            </a:endParaRPr>
          </a:p>
          <a:p>
            <a:pPr marL="172800" lvl="0" indent="-172800">
              <a:buFont typeface="+mj-lt"/>
              <a:buAutoNum type="arabicPeriod"/>
            </a:pPr>
            <a:r>
              <a:rPr lang="en-US" sz="1200" i="0" kern="1200" dirty="0">
                <a:effectLst/>
                <a:latin typeface="+mn-lt"/>
                <a:ea typeface="Times New Roman" panose="02020603050405020304" pitchFamily="18" charset="0"/>
              </a:rPr>
              <a:t>Tell students the word you are going to spell.</a:t>
            </a:r>
          </a:p>
          <a:p>
            <a:pPr marL="172800" lvl="0" indent="-172800">
              <a:buFont typeface="+mj-lt"/>
              <a:buAutoNum type="arabicPeriod"/>
            </a:pPr>
            <a:r>
              <a:rPr lang="en-US" sz="1200" i="0" kern="1200" dirty="0">
                <a:effectLst/>
                <a:latin typeface="+mn-lt"/>
                <a:ea typeface="Times New Roman" panose="02020603050405020304" pitchFamily="18" charset="0"/>
              </a:rPr>
              <a:t>Use the word in a sentence for context, for example: </a:t>
            </a:r>
            <a:r>
              <a:rPr lang="en-US" sz="1200" b="1" i="0" kern="1200" dirty="0">
                <a:effectLst/>
                <a:latin typeface="+mn-lt"/>
                <a:ea typeface="Times New Roman" panose="02020603050405020304" pitchFamily="18" charset="0"/>
              </a:rPr>
              <a:t>I like to listen to music before I go to sleep. </a:t>
            </a:r>
            <a:endParaRPr lang="en-AU" sz="1200" b="1" i="0" kern="1200" dirty="0">
              <a:effectLst/>
              <a:latin typeface="+mn-lt"/>
              <a:ea typeface="Times New Roman" panose="02020603050405020304" pitchFamily="18" charset="0"/>
            </a:endParaRPr>
          </a:p>
          <a:p>
            <a:pPr marL="172800" lvl="0" indent="-172800">
              <a:buFont typeface="+mj-lt"/>
              <a:buAutoNum type="arabicPeriod"/>
            </a:pPr>
            <a:r>
              <a:rPr lang="en-AU" sz="1200" i="0" dirty="0">
                <a:effectLst/>
                <a:latin typeface="+mn-lt"/>
                <a:ea typeface="Times New Roman" panose="02020603050405020304" pitchFamily="18" charset="0"/>
                <a:cs typeface="Calibri" panose="020F0502020204030204" pitchFamily="34" charset="0"/>
              </a:rPr>
              <a:t>Say the sounds in the word: </a:t>
            </a:r>
            <a:r>
              <a:rPr lang="en-AU" sz="1200" b="1" i="0" dirty="0">
                <a:effectLst/>
                <a:latin typeface="+mn-lt"/>
                <a:ea typeface="Times New Roman" panose="02020603050405020304" pitchFamily="18" charset="0"/>
                <a:cs typeface="Calibri" panose="020F0502020204030204" pitchFamily="34" charset="0"/>
              </a:rPr>
              <a:t>l/i/s/e/n</a:t>
            </a:r>
            <a:r>
              <a:rPr lang="en-AU" sz="1200" b="0" i="0" dirty="0">
                <a:effectLst/>
                <a:latin typeface="+mn-lt"/>
                <a:ea typeface="Times New Roman" panose="02020603050405020304" pitchFamily="18" charset="0"/>
                <a:cs typeface="Calibri" panose="020F0502020204030204" pitchFamily="34" charset="0"/>
              </a:rPr>
              <a:t>.</a:t>
            </a:r>
            <a:endParaRPr lang="en-AU" sz="1200" b="0" i="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i="0" dirty="0">
                <a:effectLst/>
                <a:latin typeface="+mn-lt"/>
                <a:ea typeface="Times New Roman" panose="02020603050405020304" pitchFamily="18" charset="0"/>
                <a:cs typeface="Calibri" panose="020F0502020204030204" pitchFamily="34" charset="0"/>
              </a:rPr>
              <a:t>On the class whiteboard, draw five short horizontal lines.</a:t>
            </a:r>
          </a:p>
          <a:p>
            <a:pPr marL="172800" lvl="0" indent="-172800">
              <a:lnSpc>
                <a:spcPct val="106000"/>
              </a:lnSpc>
              <a:buFont typeface="+mj-lt"/>
              <a:buAutoNum type="arabicPeriod"/>
            </a:pPr>
            <a:r>
              <a:rPr lang="en-AU" sz="1200" i="0" dirty="0">
                <a:effectLst/>
                <a:latin typeface="+mn-lt"/>
                <a:ea typeface="Times New Roman" panose="02020603050405020304" pitchFamily="18" charset="0"/>
                <a:cs typeface="Calibri" panose="020F0502020204030204" pitchFamily="34" charset="0"/>
              </a:rPr>
              <a:t>Write the corresponding letter/s on each sound line as </a:t>
            </a:r>
            <a:r>
              <a:rPr lang="en-AU" sz="1200" b="1" i="0" dirty="0">
                <a:effectLst/>
                <a:latin typeface="+mn-lt"/>
                <a:ea typeface="Times New Roman" panose="02020603050405020304" pitchFamily="18" charset="0"/>
                <a:cs typeface="Calibri" panose="020F0502020204030204" pitchFamily="34" charset="0"/>
              </a:rPr>
              <a:t>l-i-st-e-n</a:t>
            </a:r>
            <a:r>
              <a:rPr lang="en-AU" sz="1200" b="0" i="0" dirty="0">
                <a:effectLst/>
                <a:latin typeface="+mn-lt"/>
                <a:ea typeface="Times New Roman" panose="02020603050405020304" pitchFamily="18" charset="0"/>
                <a:cs typeface="Calibri" panose="020F0502020204030204" pitchFamily="34" charset="0"/>
              </a:rPr>
              <a:t>.</a:t>
            </a:r>
            <a:endParaRPr lang="en-AU" sz="1200" b="0" i="0" u="sng" dirty="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i="0" dirty="0">
                <a:effectLst/>
                <a:latin typeface="+mn-lt"/>
                <a:ea typeface="Times New Roman" panose="02020603050405020304" pitchFamily="18" charset="0"/>
                <a:cs typeface="Calibri" panose="020F0502020204030204" pitchFamily="34" charset="0"/>
              </a:rPr>
              <a:t>Circle the irregular part of the word, in this case,</a:t>
            </a:r>
            <a:r>
              <a:rPr lang="en-AU" sz="1200" b="1" i="0" dirty="0">
                <a:effectLst/>
                <a:latin typeface="+mn-lt"/>
                <a:ea typeface="Times New Roman" panose="02020603050405020304" pitchFamily="18" charset="0"/>
                <a:cs typeface="Calibri" panose="020F0502020204030204" pitchFamily="34" charset="0"/>
              </a:rPr>
              <a:t> </a:t>
            </a:r>
            <a:r>
              <a:rPr lang="en-AU" sz="1200" b="0" i="0" dirty="0">
                <a:effectLst/>
                <a:latin typeface="+mn-lt"/>
                <a:ea typeface="Times New Roman" panose="02020603050405020304" pitchFamily="18" charset="0"/>
                <a:cs typeface="Calibri" panose="020F0502020204030204" pitchFamily="34" charset="0"/>
              </a:rPr>
              <a:t>the </a:t>
            </a:r>
            <a:r>
              <a:rPr lang="en-AU" sz="1200" b="1" i="0" dirty="0">
                <a:effectLst/>
                <a:latin typeface="+mn-lt"/>
                <a:ea typeface="Times New Roman" panose="02020603050405020304" pitchFamily="18" charset="0"/>
                <a:cs typeface="Calibri" panose="020F0502020204030204" pitchFamily="34" charset="0"/>
              </a:rPr>
              <a:t>silent t</a:t>
            </a:r>
            <a:r>
              <a:rPr lang="en-AU" sz="1200" b="0" i="0" dirty="0">
                <a:effectLst/>
                <a:latin typeface="+mn-lt"/>
                <a:ea typeface="Times New Roman" panose="02020603050405020304" pitchFamily="18" charset="0"/>
                <a:cs typeface="Calibri" panose="020F0502020204030204" pitchFamily="34" charset="0"/>
              </a:rPr>
              <a:t>.*</a:t>
            </a:r>
          </a:p>
          <a:p>
            <a:pPr marL="172800" lvl="0" indent="-172800">
              <a:lnSpc>
                <a:spcPct val="106000"/>
              </a:lnSpc>
              <a:spcAft>
                <a:spcPts val="800"/>
              </a:spcAft>
              <a:buFont typeface="+mj-lt"/>
              <a:buAutoNum type="arabicPeriod"/>
            </a:pPr>
            <a:r>
              <a:rPr lang="en-AU" sz="1200" i="0" kern="0" dirty="0">
                <a:effectLst/>
                <a:latin typeface="+mn-lt"/>
                <a:ea typeface="Times New Roman" panose="02020603050405020304" pitchFamily="18" charset="0"/>
              </a:rPr>
              <a:t>Spell the word orally, for example: </a:t>
            </a:r>
            <a:r>
              <a:rPr lang="en-AU" sz="1200" b="1" i="1" kern="0" dirty="0">
                <a:effectLst/>
                <a:latin typeface="+mn-lt"/>
                <a:ea typeface="Times New Roman" panose="02020603050405020304" pitchFamily="18" charset="0"/>
              </a:rPr>
              <a:t>l-i-s-t-e-n</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listen</a:t>
            </a:r>
            <a:r>
              <a:rPr lang="en-AU" sz="1200" b="0" i="0" kern="0" dirty="0">
                <a:effectLst/>
                <a:latin typeface="+mn-lt"/>
                <a:ea typeface="Times New Roman" panose="02020603050405020304" pitchFamily="18" charset="0"/>
              </a:rPr>
              <a:t>.</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ea typeface="Times New Roman" panose="02020603050405020304" pitchFamily="18" charset="0"/>
              </a:rPr>
              <a:t>Say the sounds </a:t>
            </a:r>
            <a:r>
              <a:rPr lang="en-AU" sz="1200" b="0" kern="0" dirty="0">
                <a:effectLst/>
                <a:latin typeface="+mn-lt"/>
                <a:ea typeface="Times New Roman" panose="02020603050405020304" pitchFamily="18" charset="0"/>
              </a:rPr>
              <a:t>orally: </a:t>
            </a:r>
            <a:r>
              <a:rPr lang="en-AU" sz="1200" b="1" i="1" kern="0" dirty="0">
                <a:effectLst/>
                <a:latin typeface="+mn-lt"/>
                <a:ea typeface="Times New Roman" panose="02020603050405020304" pitchFamily="18" charset="0"/>
                <a:cs typeface="Calibri" panose="020F0502020204030204" pitchFamily="34" charset="0"/>
              </a:rPr>
              <a:t>l/i/s/e/n</a:t>
            </a:r>
            <a:r>
              <a:rPr lang="en-AU" sz="1200" b="1" i="1" dirty="0">
                <a:effectLst/>
                <a:latin typeface="+mn-lt"/>
                <a:ea typeface="Times New Roman" panose="02020603050405020304" pitchFamily="18" charset="0"/>
                <a:cs typeface="Calibri" panose="020F0502020204030204" pitchFamily="34" charset="0"/>
              </a:rPr>
              <a:t> </a:t>
            </a:r>
            <a:r>
              <a:rPr lang="en-AU" sz="1200" i="1" kern="0" dirty="0">
                <a:effectLst/>
                <a:latin typeface="+mn-lt"/>
                <a:ea typeface="Times New Roman" panose="02020603050405020304" pitchFamily="18" charset="0"/>
                <a:cs typeface="Calibri" panose="020F0502020204030204" pitchFamily="34" charset="0"/>
              </a:rPr>
              <a:t>says </a:t>
            </a:r>
            <a:r>
              <a:rPr lang="en-AU" sz="1200" b="1" i="1" kern="0" dirty="0">
                <a:effectLst/>
                <a:latin typeface="+mn-lt"/>
                <a:ea typeface="Times New Roman" panose="02020603050405020304" pitchFamily="18" charset="0"/>
                <a:cs typeface="Calibri" panose="020F0502020204030204" pitchFamily="34" charset="0"/>
              </a:rPr>
              <a:t>listen</a:t>
            </a:r>
            <a:r>
              <a:rPr lang="en-AU" sz="1200" b="0" i="1" kern="0" dirty="0">
                <a:effectLst/>
                <a:latin typeface="+mn-lt"/>
                <a:ea typeface="Times New Roman" panose="02020603050405020304" pitchFamily="18" charset="0"/>
                <a:cs typeface="Calibri" panose="020F0502020204030204" pitchFamily="34" charset="0"/>
              </a:rPr>
              <a:t>.</a:t>
            </a:r>
            <a:r>
              <a:rPr lang="en-AU" sz="1200" b="1" i="1" kern="0" dirty="0">
                <a:effectLst/>
                <a:latin typeface="+mn-lt"/>
                <a:ea typeface="Times New Roman" panose="02020603050405020304" pitchFamily="18" charset="0"/>
                <a:cs typeface="Calibri" panose="020F0502020204030204" pitchFamily="34" charset="0"/>
              </a:rPr>
              <a:t> </a:t>
            </a:r>
            <a:r>
              <a:rPr lang="en-AU" sz="1200" i="1" kern="0" dirty="0">
                <a:effectLst/>
                <a:latin typeface="+mn-lt"/>
                <a:ea typeface="Times New Roman" panose="02020603050405020304" pitchFamily="18" charset="0"/>
              </a:rPr>
              <a:t> </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b="0" i="0" kern="0" dirty="0">
                <a:effectLst/>
                <a:latin typeface="+mn-lt"/>
                <a:ea typeface="Times New Roman" panose="02020603050405020304" pitchFamily="18" charset="0"/>
              </a:rPr>
              <a:t>Write the word again while spelling and saying the word aloud.</a:t>
            </a:r>
            <a:endParaRPr lang="en-AU" sz="1200" b="1" i="0" kern="0" dirty="0">
              <a:effectLst/>
              <a:latin typeface="+mn-lt"/>
              <a:ea typeface="Times New Roman" panose="02020603050405020304" pitchFamily="18" charset="0"/>
            </a:endParaRPr>
          </a:p>
          <a:p>
            <a:pPr marL="0" lvl="0" indent="0">
              <a:lnSpc>
                <a:spcPct val="106000"/>
              </a:lnSpc>
              <a:spcAft>
                <a:spcPts val="800"/>
              </a:spcAft>
              <a:buFont typeface="+mj-lt"/>
              <a:buNone/>
            </a:pPr>
            <a:endParaRPr lang="en-AU" sz="1200" b="1" i="0" kern="0" dirty="0">
              <a:effectLst/>
              <a:latin typeface="+mn-lt"/>
              <a:ea typeface="Times New Roman" panose="02020603050405020304" pitchFamily="18" charset="0"/>
            </a:endParaRPr>
          </a:p>
          <a:p>
            <a:pPr marL="0" lvl="0" indent="0">
              <a:lnSpc>
                <a:spcPct val="106000"/>
              </a:lnSpc>
              <a:spcAft>
                <a:spcPts val="800"/>
              </a:spcAft>
              <a:buFont typeface="+mj-lt"/>
              <a:buNone/>
            </a:pPr>
            <a:r>
              <a:rPr lang="en-AU" sz="1200" b="0" i="0" kern="0" dirty="0">
                <a:effectLst/>
                <a:latin typeface="+mn-lt"/>
                <a:ea typeface="Times New Roman" panose="02020603050405020304" pitchFamily="18" charset="0"/>
              </a:rPr>
              <a:t>*You may explain to students that:</a:t>
            </a:r>
          </a:p>
          <a:p>
            <a:pPr marL="171450" lvl="0" indent="-171450">
              <a:lnSpc>
                <a:spcPct val="106000"/>
              </a:lnSpc>
              <a:spcAft>
                <a:spcPts val="800"/>
              </a:spcAft>
              <a:buFont typeface="Arial" panose="020B0604020202020204" pitchFamily="34" charset="0"/>
              <a:buChar char="•"/>
            </a:pPr>
            <a:r>
              <a:rPr lang="en-AU" sz="1200" b="0" i="0" kern="0" dirty="0">
                <a:effectLst/>
                <a:latin typeface="+mn-lt"/>
                <a:ea typeface="Times New Roman" panose="02020603050405020304" pitchFamily="18" charset="0"/>
              </a:rPr>
              <a:t>the </a:t>
            </a:r>
            <a:r>
              <a:rPr lang="en-AU" sz="1200" b="1" i="0" kern="0" dirty="0">
                <a:effectLst/>
                <a:latin typeface="+mn-lt"/>
                <a:ea typeface="Times New Roman" panose="02020603050405020304" pitchFamily="18" charset="0"/>
              </a:rPr>
              <a:t>t</a:t>
            </a:r>
            <a:r>
              <a:rPr lang="en-AU" sz="1200" b="0" i="0" kern="0" dirty="0">
                <a:effectLst/>
                <a:latin typeface="+mn-lt"/>
                <a:ea typeface="Times New Roman" panose="02020603050405020304" pitchFamily="18" charset="0"/>
              </a:rPr>
              <a:t> in </a:t>
            </a:r>
            <a:r>
              <a:rPr lang="en-AU" sz="1200" b="1" i="0" kern="0" dirty="0">
                <a:effectLst/>
                <a:latin typeface="+mn-lt"/>
                <a:ea typeface="Times New Roman" panose="02020603050405020304" pitchFamily="18" charset="0"/>
              </a:rPr>
              <a:t>listen</a:t>
            </a:r>
            <a:r>
              <a:rPr lang="en-AU" sz="1200" b="0" i="0" kern="0" dirty="0">
                <a:effectLst/>
                <a:latin typeface="+mn-lt"/>
                <a:ea typeface="Times New Roman" panose="02020603050405020304" pitchFamily="18" charset="0"/>
              </a:rPr>
              <a:t> is there because in Old English, listen was pronounced with a /t/ sound</a:t>
            </a:r>
          </a:p>
          <a:p>
            <a:pPr marL="171450" lvl="0" indent="-171450">
              <a:lnSpc>
                <a:spcPct val="106000"/>
              </a:lnSpc>
              <a:spcAft>
                <a:spcPts val="800"/>
              </a:spcAft>
              <a:buFont typeface="Arial" panose="020B0604020202020204" pitchFamily="34" charset="0"/>
              <a:buChar char="•"/>
            </a:pPr>
            <a:r>
              <a:rPr lang="en-AU" sz="1200" b="0" i="0" kern="0" dirty="0">
                <a:effectLst/>
                <a:latin typeface="+mn-lt"/>
                <a:ea typeface="Times New Roman" panose="02020603050405020304" pitchFamily="18" charset="0"/>
              </a:rPr>
              <a:t>pronouncing the word as </a:t>
            </a:r>
            <a:r>
              <a:rPr lang="en-AU" sz="1200" b="1" i="0" kern="0" dirty="0">
                <a:effectLst/>
                <a:latin typeface="+mn-lt"/>
                <a:ea typeface="Times New Roman" panose="02020603050405020304" pitchFamily="18" charset="0"/>
              </a:rPr>
              <a:t>lis-ten</a:t>
            </a:r>
            <a:r>
              <a:rPr lang="en-AU" sz="1200" b="0" i="0" kern="0" dirty="0">
                <a:effectLst/>
                <a:latin typeface="+mn-lt"/>
                <a:ea typeface="Times New Roman" panose="02020603050405020304" pitchFamily="18" charset="0"/>
              </a:rPr>
              <a:t> when spelling can help us remember the correct spelling.</a:t>
            </a:r>
          </a:p>
          <a:p>
            <a:pPr marL="0" marR="0" lvl="0" indent="0" algn="l" defTabSz="914400" rtl="0" eaLnBrk="1" fontAlgn="auto" latinLnBrk="0" hangingPunct="1">
              <a:lnSpc>
                <a:spcPct val="106000"/>
              </a:lnSpc>
              <a:spcBef>
                <a:spcPts val="0"/>
              </a:spcBef>
              <a:spcAft>
                <a:spcPts val="800"/>
              </a:spcAft>
              <a:buClrTx/>
              <a:buSzTx/>
              <a:buFont typeface="Arial" panose="020B0604020202020204" pitchFamily="34" charset="0"/>
              <a:buNone/>
              <a:tabLst/>
              <a:defRPr/>
            </a:pPr>
            <a:endParaRPr lang="en-AU" b="0" kern="0" dirty="0">
              <a:ea typeface="Times New Roman" panose="02020603050405020304" pitchFamily="18" charset="0"/>
            </a:endParaRPr>
          </a:p>
          <a:p>
            <a:pPr marL="0" marR="0" lvl="0" indent="0" algn="l" defTabSz="914400" rtl="0" eaLnBrk="1" fontAlgn="auto" latinLnBrk="0" hangingPunct="1">
              <a:lnSpc>
                <a:spcPct val="106000"/>
              </a:lnSpc>
              <a:spcBef>
                <a:spcPts val="0"/>
              </a:spcBef>
              <a:spcAft>
                <a:spcPts val="800"/>
              </a:spcAft>
              <a:buClrTx/>
              <a:buSzTx/>
              <a:buFont typeface="Arial" panose="020B0604020202020204" pitchFamily="34" charset="0"/>
              <a:buNone/>
              <a:tabLst/>
              <a:defRPr/>
            </a:pPr>
            <a:endParaRPr lang="en-AU" b="0" kern="0" dirty="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dirty="0"/>
          </a:p>
        </p:txBody>
      </p:sp>
    </p:spTree>
    <p:extLst>
      <p:ext uri="{BB962C8B-B14F-4D97-AF65-F5344CB8AC3E}">
        <p14:creationId xmlns:p14="http://schemas.microsoft.com/office/powerpoint/2010/main" val="31753586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a:lnSpc>
                <a:spcPct val="106000"/>
              </a:lnSpc>
              <a:spcAft>
                <a:spcPts val="800"/>
              </a:spcAft>
            </a:pPr>
            <a:r>
              <a:rPr lang="en-AU" sz="1200" b="1" dirty="0">
                <a:effectLst/>
                <a:latin typeface="Calibri" panose="020F0502020204030204" pitchFamily="34" charset="0"/>
                <a:ea typeface="Calibri" panose="020F0502020204030204" pitchFamily="34" charset="0"/>
                <a:cs typeface="Calibri" panose="020F0502020204030204" pitchFamily="34" charset="0"/>
              </a:rPr>
              <a:t>We do</a:t>
            </a:r>
          </a:p>
          <a:p>
            <a:pPr>
              <a:lnSpc>
                <a:spcPct val="106000"/>
              </a:lnSpc>
              <a:spcAft>
                <a:spcPts val="800"/>
              </a:spcAft>
            </a:pPr>
            <a:endParaRPr lang="en-AU" sz="1200" dirty="0">
              <a:effectLst/>
              <a:latin typeface="Calibri" panose="020F0502020204030204" pitchFamily="34" charset="0"/>
              <a:ea typeface="Calibri" panose="020F0502020204030204" pitchFamily="34" charset="0"/>
              <a:cs typeface="Calibri" panose="020F0502020204030204" pitchFamily="34" charset="0"/>
            </a:endParaRPr>
          </a:p>
          <a:p>
            <a:pPr>
              <a:lnSpc>
                <a:spcPct val="106000"/>
              </a:lnSpc>
              <a:spcAft>
                <a:spcPts val="800"/>
              </a:spcAft>
            </a:pPr>
            <a:r>
              <a:rPr lang="en-AU" sz="1200" dirty="0">
                <a:effectLst/>
                <a:latin typeface="Calibri" panose="020F0502020204030204" pitchFamily="34" charset="0"/>
                <a:ea typeface="Calibri" panose="020F0502020204030204" pitchFamily="34" charset="0"/>
                <a:cs typeface="Calibri" panose="020F0502020204030204" pitchFamily="34" charset="0"/>
              </a:rPr>
              <a:t>Prompt students to complete the process with you on their mini-whiteboard or on a piece of paper, first with the word </a:t>
            </a:r>
            <a:r>
              <a:rPr lang="en-AU" sz="1200" b="1" dirty="0">
                <a:effectLst/>
                <a:latin typeface="Calibri" panose="020F0502020204030204" pitchFamily="34" charset="0"/>
                <a:ea typeface="Calibri" panose="020F0502020204030204" pitchFamily="34" charset="0"/>
                <a:cs typeface="Calibri" panose="020F0502020204030204" pitchFamily="34" charset="0"/>
              </a:rPr>
              <a:t>thought</a:t>
            </a:r>
            <a:r>
              <a:rPr lang="en-AU" sz="1200" dirty="0">
                <a:effectLst/>
                <a:latin typeface="Calibri" panose="020F0502020204030204" pitchFamily="34" charset="0"/>
                <a:ea typeface="Calibri" panose="020F0502020204030204" pitchFamily="34" charset="0"/>
                <a:cs typeface="Calibri" panose="020F0502020204030204" pitchFamily="34" charset="0"/>
              </a:rPr>
              <a:t>, then with the word </a:t>
            </a:r>
            <a:r>
              <a:rPr lang="en-AU" sz="1200" b="1" dirty="0">
                <a:effectLst/>
                <a:latin typeface="Calibri" panose="020F0502020204030204" pitchFamily="34" charset="0"/>
                <a:ea typeface="Calibri" panose="020F0502020204030204" pitchFamily="34" charset="0"/>
                <a:cs typeface="Calibri" panose="020F0502020204030204" pitchFamily="34" charset="0"/>
              </a:rPr>
              <a:t>listen</a:t>
            </a:r>
            <a:r>
              <a:rPr lang="en-AU" sz="1200" dirty="0">
                <a:effectLst/>
                <a:latin typeface="Calibri" panose="020F0502020204030204" pitchFamily="34" charset="0"/>
                <a:ea typeface="Calibri" panose="020F0502020204030204" pitchFamily="34" charset="0"/>
                <a:cs typeface="Calibri" panose="020F0502020204030204" pitchFamily="34" charset="0"/>
              </a:rPr>
              <a:t>. </a:t>
            </a:r>
          </a:p>
          <a:p>
            <a:pPr>
              <a:lnSpc>
                <a:spcPct val="106000"/>
              </a:lnSpc>
              <a:spcAft>
                <a:spcPts val="800"/>
              </a:spcAft>
            </a:pPr>
            <a:endParaRPr lang="en-AU" sz="1200" dirty="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i="0" dirty="0">
                <a:effectLst/>
                <a:latin typeface="Calibri" panose="020F0502020204030204" pitchFamily="34" charset="0"/>
                <a:ea typeface="Times New Roman" panose="02020603050405020304" pitchFamily="18" charset="0"/>
                <a:cs typeface="Calibri" panose="020F0502020204030204" pitchFamily="34" charset="0"/>
              </a:rPr>
              <a:t>Tell students the word they are going to spell.</a:t>
            </a:r>
            <a:endParaRPr lang="en-AU" sz="1200" i="0" dirty="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i="0" dirty="0">
                <a:effectLst/>
                <a:latin typeface="Calibri" panose="020F0502020204030204" pitchFamily="34" charset="0"/>
                <a:ea typeface="Times New Roman" panose="02020603050405020304" pitchFamily="18" charset="0"/>
                <a:cs typeface="Calibri" panose="020F0502020204030204" pitchFamily="34" charset="0"/>
              </a:rPr>
              <a:t>Use the word in a sentence (students can participate in this).</a:t>
            </a:r>
            <a:endParaRPr lang="en-AU" sz="1200" i="0" dirty="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i="0" dirty="0">
                <a:effectLst/>
                <a:latin typeface="+mn-lt"/>
                <a:ea typeface="Times New Roman" panose="02020603050405020304" pitchFamily="18" charset="0"/>
                <a:cs typeface="Calibri" panose="020F0502020204030204" pitchFamily="34" charset="0"/>
              </a:rPr>
              <a:t>Say the sounds in the word.</a:t>
            </a:r>
          </a:p>
          <a:p>
            <a:pPr marL="172800" lvl="0" indent="-172800">
              <a:lnSpc>
                <a:spcPct val="106000"/>
              </a:lnSpc>
              <a:buFont typeface="+mj-lt"/>
              <a:buAutoNum type="arabicPeriod"/>
            </a:pPr>
            <a:r>
              <a:rPr lang="en-AU" sz="1200" i="0" dirty="0">
                <a:effectLst/>
                <a:latin typeface="+mn-lt"/>
                <a:ea typeface="Times New Roman" panose="02020603050405020304" pitchFamily="18" charset="0"/>
                <a:cs typeface="Calibri" panose="020F0502020204030204" pitchFamily="34" charset="0"/>
              </a:rPr>
              <a:t>Draw horizontal lines for each sound in the word.</a:t>
            </a:r>
          </a:p>
          <a:p>
            <a:pPr marL="172800" lvl="0" indent="-172800">
              <a:lnSpc>
                <a:spcPct val="106000"/>
              </a:lnSpc>
              <a:buFont typeface="+mj-lt"/>
              <a:buAutoNum type="arabicPeriod"/>
            </a:pPr>
            <a:r>
              <a:rPr lang="en-AU" sz="1200" i="0" dirty="0">
                <a:effectLst/>
                <a:latin typeface="Calibri" panose="020F0502020204030204" pitchFamily="34" charset="0"/>
                <a:ea typeface="Times New Roman" panose="02020603050405020304" pitchFamily="18" charset="0"/>
                <a:cs typeface="Calibri" panose="020F0502020204030204" pitchFamily="34" charset="0"/>
              </a:rPr>
              <a:t>Write the corresponding letters on the sound lines.</a:t>
            </a:r>
            <a:endParaRPr lang="en-AU" sz="1200" i="0" dirty="0">
              <a:effectLst/>
              <a:latin typeface="Calibri" panose="020F0502020204030204" pitchFamily="34" charset="0"/>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i="0" dirty="0">
                <a:effectLst/>
                <a:latin typeface="+mn-lt"/>
                <a:ea typeface="Times New Roman" panose="02020603050405020304" pitchFamily="18" charset="0"/>
                <a:cs typeface="Calibri" panose="020F0502020204030204" pitchFamily="34" charset="0"/>
              </a:rPr>
              <a:t>Circle the irregular part of the word:</a:t>
            </a:r>
          </a:p>
          <a:p>
            <a:pPr marL="628650" marR="0" lvl="1" indent="-171450" algn="l" defTabSz="914400" rtl="0" eaLnBrk="1" fontAlgn="auto" latinLnBrk="0" hangingPunct="1">
              <a:lnSpc>
                <a:spcPct val="106000"/>
              </a:lnSpc>
              <a:spcBef>
                <a:spcPts val="0"/>
              </a:spcBef>
              <a:spcAft>
                <a:spcPts val="800"/>
              </a:spcAft>
              <a:buClrTx/>
              <a:buSzTx/>
              <a:buFont typeface="Arial" panose="020B0604020202020204" pitchFamily="34" charset="0"/>
              <a:buChar char="•"/>
              <a:tabLst/>
              <a:defRPr/>
            </a:pPr>
            <a:r>
              <a:rPr lang="en-AU" sz="1200" b="1" i="0" dirty="0">
                <a:effectLst/>
                <a:latin typeface="+mn-lt"/>
                <a:ea typeface="Times New Roman" panose="02020603050405020304" pitchFamily="18" charset="0"/>
                <a:cs typeface="Calibri" panose="020F0502020204030204" pitchFamily="34" charset="0"/>
              </a:rPr>
              <a:t>ough </a:t>
            </a:r>
            <a:r>
              <a:rPr lang="en-AU" sz="1200" b="0" i="0" dirty="0">
                <a:effectLst/>
                <a:latin typeface="+mn-lt"/>
                <a:ea typeface="Times New Roman" panose="02020603050405020304" pitchFamily="18" charset="0"/>
                <a:cs typeface="Calibri" panose="020F0502020204030204" pitchFamily="34" charset="0"/>
              </a:rPr>
              <a:t>making /or/ </a:t>
            </a:r>
            <a:r>
              <a:rPr lang="en-AU" b="0" kern="0" dirty="0">
                <a:ea typeface="Times New Roman" panose="02020603050405020304" pitchFamily="18" charset="0"/>
              </a:rPr>
              <a:t>in </a:t>
            </a:r>
            <a:r>
              <a:rPr lang="en-AU" b="1" kern="0" dirty="0">
                <a:ea typeface="Times New Roman" panose="02020603050405020304" pitchFamily="18" charset="0"/>
              </a:rPr>
              <a:t>thought</a:t>
            </a:r>
          </a:p>
          <a:p>
            <a:pPr marL="628650" marR="0" lvl="1" indent="-171450" algn="l" defTabSz="914400" rtl="0" eaLnBrk="1" fontAlgn="auto" latinLnBrk="0" hangingPunct="1">
              <a:lnSpc>
                <a:spcPct val="106000"/>
              </a:lnSpc>
              <a:spcBef>
                <a:spcPts val="0"/>
              </a:spcBef>
              <a:spcAft>
                <a:spcPts val="800"/>
              </a:spcAft>
              <a:buClrTx/>
              <a:buSzTx/>
              <a:buFont typeface="Arial" panose="020B0604020202020204" pitchFamily="34" charset="0"/>
              <a:buChar char="•"/>
              <a:tabLst/>
              <a:defRPr/>
            </a:pPr>
            <a:r>
              <a:rPr lang="en-AU" sz="1200" b="0" i="0" dirty="0">
                <a:effectLst/>
                <a:latin typeface="+mn-lt"/>
                <a:ea typeface="Times New Roman" panose="02020603050405020304" pitchFamily="18" charset="0"/>
                <a:cs typeface="Calibri" panose="020F0502020204030204" pitchFamily="34" charset="0"/>
              </a:rPr>
              <a:t>the </a:t>
            </a:r>
            <a:r>
              <a:rPr lang="en-AU" sz="1200" b="1" i="0" dirty="0">
                <a:effectLst/>
                <a:latin typeface="+mn-lt"/>
                <a:ea typeface="Times New Roman" panose="02020603050405020304" pitchFamily="18" charset="0"/>
                <a:cs typeface="Calibri" panose="020F0502020204030204" pitchFamily="34" charset="0"/>
              </a:rPr>
              <a:t>silent t </a:t>
            </a:r>
            <a:r>
              <a:rPr lang="en-AU" sz="1200" b="0" i="0" dirty="0">
                <a:effectLst/>
                <a:latin typeface="+mn-lt"/>
                <a:ea typeface="Times New Roman" panose="02020603050405020304" pitchFamily="18" charset="0"/>
                <a:cs typeface="Calibri" panose="020F0502020204030204" pitchFamily="34" charset="0"/>
              </a:rPr>
              <a:t>in </a:t>
            </a:r>
            <a:r>
              <a:rPr lang="en-AU" b="1" kern="0" dirty="0">
                <a:ea typeface="Times New Roman" panose="02020603050405020304" pitchFamily="18" charset="0"/>
              </a:rPr>
              <a:t>listen</a:t>
            </a:r>
            <a:r>
              <a:rPr lang="en-AU" b="0" kern="0" dirty="0">
                <a:ea typeface="Times New Roman" panose="02020603050405020304" pitchFamily="18" charset="0"/>
              </a:rPr>
              <a:t>.</a:t>
            </a:r>
            <a:endParaRPr lang="en-AU" sz="1200" i="0" dirty="0">
              <a:effectLst/>
              <a:latin typeface="+mn-lt"/>
              <a:ea typeface="Times New Roman" panose="02020603050405020304" pitchFamily="18" charset="0"/>
              <a:cs typeface="Calibri" panose="020F0502020204030204" pitchFamily="34" charset="0"/>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i="0" kern="0" dirty="0">
                <a:effectLst/>
                <a:latin typeface="+mn-lt"/>
                <a:ea typeface="Times New Roman" panose="02020603050405020304" pitchFamily="18" charset="0"/>
              </a:rPr>
              <a:t>Spell the word orally</a:t>
            </a:r>
          </a:p>
          <a:p>
            <a:pPr marL="630000" marR="0" lvl="1" indent="-172800" algn="l" defTabSz="914400" rtl="0" eaLnBrk="1" fontAlgn="auto" latinLnBrk="0" hangingPunct="1">
              <a:lnSpc>
                <a:spcPct val="106000"/>
              </a:lnSpc>
              <a:spcBef>
                <a:spcPts val="0"/>
              </a:spcBef>
              <a:spcAft>
                <a:spcPts val="800"/>
              </a:spcAft>
              <a:buClrTx/>
              <a:buSzTx/>
              <a:buFont typeface="Arial" panose="020B0604020202020204" pitchFamily="34" charset="0"/>
              <a:buChar char="•"/>
              <a:tabLst/>
              <a:defRPr/>
            </a:pPr>
            <a:r>
              <a:rPr lang="en-AU" sz="1200" b="1" i="1" kern="0" dirty="0">
                <a:effectLst/>
                <a:latin typeface="+mn-lt"/>
                <a:ea typeface="Times New Roman" panose="02020603050405020304" pitchFamily="18" charset="0"/>
              </a:rPr>
              <a:t>th-ough-t</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thought</a:t>
            </a:r>
          </a:p>
          <a:p>
            <a:pPr marL="630000" marR="0" lvl="1" indent="-172800" algn="l" defTabSz="914400" rtl="0" eaLnBrk="1" fontAlgn="auto" latinLnBrk="0" hangingPunct="1">
              <a:lnSpc>
                <a:spcPct val="106000"/>
              </a:lnSpc>
              <a:spcBef>
                <a:spcPts val="0"/>
              </a:spcBef>
              <a:spcAft>
                <a:spcPts val="800"/>
              </a:spcAft>
              <a:buClrTx/>
              <a:buSzTx/>
              <a:buFont typeface="Arial" panose="020B0604020202020204" pitchFamily="34" charset="0"/>
              <a:buChar char="•"/>
              <a:tabLst/>
              <a:defRPr/>
            </a:pPr>
            <a:r>
              <a:rPr lang="en-AU" sz="1200" b="1" i="1" kern="0" dirty="0">
                <a:effectLst/>
                <a:latin typeface="+mn-lt"/>
                <a:ea typeface="Times New Roman" panose="02020603050405020304" pitchFamily="18" charset="0"/>
              </a:rPr>
              <a:t>l-i-s-t-e-n</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listen</a:t>
            </a:r>
            <a:r>
              <a:rPr lang="en-AU" sz="1200" b="0" i="1" kern="0" dirty="0">
                <a:effectLst/>
                <a:latin typeface="+mn-lt"/>
                <a:ea typeface="Times New Roman" panose="02020603050405020304" pitchFamily="18" charset="0"/>
              </a:rPr>
              <a:t>.</a:t>
            </a:r>
            <a:r>
              <a:rPr lang="en-AU" sz="1200" b="1" i="1" kern="0" dirty="0">
                <a:effectLst/>
                <a:latin typeface="+mn-lt"/>
                <a:ea typeface="Times New Roman" panose="02020603050405020304" pitchFamily="18" charset="0"/>
              </a:rPr>
              <a:t> </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ea typeface="Times New Roman" panose="02020603050405020304" pitchFamily="18" charset="0"/>
              </a:rPr>
              <a:t>Say the sounds </a:t>
            </a:r>
            <a:r>
              <a:rPr lang="en-AU" sz="1200" b="0" kern="0" dirty="0">
                <a:effectLst/>
                <a:latin typeface="+mn-lt"/>
                <a:ea typeface="Times New Roman" panose="02020603050405020304" pitchFamily="18" charset="0"/>
              </a:rPr>
              <a:t>orally: </a:t>
            </a:r>
          </a:p>
          <a:p>
            <a:pPr marL="630000" marR="0" lvl="1" indent="-172800" algn="l" defTabSz="914400" rtl="0" eaLnBrk="1" fontAlgn="auto" latinLnBrk="0" hangingPunct="1">
              <a:lnSpc>
                <a:spcPct val="106000"/>
              </a:lnSpc>
              <a:spcBef>
                <a:spcPts val="0"/>
              </a:spcBef>
              <a:spcAft>
                <a:spcPts val="800"/>
              </a:spcAft>
              <a:buClrTx/>
              <a:buSzTx/>
              <a:buFont typeface="Arial" panose="020B0604020202020204" pitchFamily="34" charset="0"/>
              <a:buChar char="•"/>
              <a:tabLst/>
              <a:defRPr/>
            </a:pPr>
            <a:r>
              <a:rPr lang="en-AU" sz="1200" b="1" i="1" kern="0" dirty="0">
                <a:effectLst/>
                <a:latin typeface="+mn-lt"/>
                <a:ea typeface="Times New Roman" panose="02020603050405020304" pitchFamily="18" charset="0"/>
              </a:rPr>
              <a:t>th/ough/t</a:t>
            </a:r>
            <a:r>
              <a:rPr lang="en-AU" sz="1200" i="1" kern="0" dirty="0">
                <a:effectLst/>
                <a:latin typeface="+mn-lt"/>
                <a:ea typeface="Times New Roman" panose="02020603050405020304" pitchFamily="18" charset="0"/>
              </a:rPr>
              <a:t> says </a:t>
            </a:r>
            <a:r>
              <a:rPr lang="en-AU" sz="1200" b="1" i="1" kern="0" dirty="0">
                <a:effectLst/>
                <a:latin typeface="+mn-lt"/>
                <a:ea typeface="Times New Roman" panose="02020603050405020304" pitchFamily="18" charset="0"/>
              </a:rPr>
              <a:t>thought</a:t>
            </a:r>
          </a:p>
          <a:p>
            <a:pPr marL="630000" marR="0" lvl="1" indent="-172800" algn="l" defTabSz="914400" rtl="0" eaLnBrk="1" fontAlgn="auto" latinLnBrk="0" hangingPunct="1">
              <a:lnSpc>
                <a:spcPct val="106000"/>
              </a:lnSpc>
              <a:spcBef>
                <a:spcPts val="0"/>
              </a:spcBef>
              <a:spcAft>
                <a:spcPts val="800"/>
              </a:spcAft>
              <a:buClrTx/>
              <a:buSzTx/>
              <a:buFont typeface="Arial" panose="020B0604020202020204" pitchFamily="34" charset="0"/>
              <a:buChar char="•"/>
              <a:tabLst/>
              <a:defRPr/>
            </a:pPr>
            <a:r>
              <a:rPr lang="en-AU" sz="1200" b="1" i="1" kern="0" dirty="0">
                <a:effectLst/>
                <a:latin typeface="+mn-lt"/>
                <a:ea typeface="Times New Roman" panose="02020603050405020304" pitchFamily="18" charset="0"/>
              </a:rPr>
              <a:t>l/i/s/e/n</a:t>
            </a:r>
            <a:r>
              <a:rPr lang="en-AU" sz="1200" i="1" kern="0" dirty="0">
                <a:effectLst/>
                <a:latin typeface="+mn-lt"/>
                <a:ea typeface="Times New Roman" panose="02020603050405020304" pitchFamily="18" charset="0"/>
              </a:rPr>
              <a:t> says </a:t>
            </a:r>
            <a:r>
              <a:rPr lang="en-AU" sz="1200" b="1" i="1" kern="0" dirty="0">
                <a:effectLst/>
                <a:latin typeface="+mn-lt"/>
                <a:ea typeface="Times New Roman" panose="02020603050405020304" pitchFamily="18" charset="0"/>
              </a:rPr>
              <a:t>listen</a:t>
            </a:r>
            <a:r>
              <a:rPr lang="en-AU" sz="1200" b="0" i="1" kern="0" dirty="0">
                <a:effectLst/>
                <a:latin typeface="+mn-lt"/>
                <a:ea typeface="Times New Roman" panose="02020603050405020304" pitchFamily="18" charset="0"/>
              </a:rPr>
              <a:t>.</a:t>
            </a:r>
            <a:r>
              <a:rPr lang="en-AU" sz="1200" b="1" i="1" kern="0" dirty="0">
                <a:effectLst/>
                <a:latin typeface="+mn-lt"/>
                <a:ea typeface="Times New Roman" panose="02020603050405020304" pitchFamily="18" charset="0"/>
              </a:rPr>
              <a:t> </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1200" dirty="0">
                <a:solidFill>
                  <a:schemeClr val="tx1"/>
                </a:solidFill>
                <a:effectLst/>
                <a:latin typeface="+mn-lt"/>
                <a:cs typeface="Calibri"/>
              </a:rPr>
              <a:t>Write the word again while </a:t>
            </a:r>
            <a:r>
              <a:rPr lang="en-AU" dirty="0">
                <a:cs typeface="Calibri"/>
              </a:rPr>
              <a:t>spelling </a:t>
            </a:r>
            <a:r>
              <a:rPr lang="en-AU" dirty="0"/>
              <a:t>and saying the word </a:t>
            </a:r>
            <a:r>
              <a:rPr lang="en-AU" sz="1200" kern="1200" dirty="0">
                <a:solidFill>
                  <a:schemeClr val="tx1"/>
                </a:solidFill>
                <a:effectLst/>
                <a:latin typeface="+mn-lt"/>
                <a:cs typeface="Calibri"/>
              </a:rPr>
              <a:t>aloud.</a:t>
            </a:r>
            <a:endParaRPr lang="en-AU" sz="1200" kern="1200" dirty="0">
              <a:solidFill>
                <a:schemeClr val="tx1"/>
              </a:solidFill>
              <a:effectLst/>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lvl="0" indent="0">
              <a:lnSpc>
                <a:spcPct val="106000"/>
              </a:lnSpc>
              <a:buFont typeface="+mj-lt"/>
              <a:buNone/>
            </a:pPr>
            <a:endParaRPr lang="en-AU" i="1"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dirty="0"/>
          </a:p>
        </p:txBody>
      </p:sp>
    </p:spTree>
    <p:extLst>
      <p:ext uri="{BB962C8B-B14F-4D97-AF65-F5344CB8AC3E}">
        <p14:creationId xmlns:p14="http://schemas.microsoft.com/office/powerpoint/2010/main" val="13373322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A1F6ED-0853-4504-C156-19C2084637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416D0EB-A594-13AD-DAAB-E4DFC68EFFC1}"/>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D56EBD27-5F4C-A0D4-F5C3-5238926B2E59}"/>
              </a:ext>
            </a:extLst>
          </p:cNvPr>
          <p:cNvSpPr>
            <a:spLocks noGrp="1"/>
          </p:cNvSpPr>
          <p:nvPr>
            <p:ph type="body" idx="1"/>
          </p:nvPr>
        </p:nvSpPr>
        <p:spPr/>
        <p:txBody>
          <a:bodyPr/>
          <a:lstStyle/>
          <a:p>
            <a:r>
              <a:rPr lang="en-US" b="1" dirty="0">
                <a:latin typeface="+mn-lt"/>
              </a:rPr>
              <a:t>I do</a:t>
            </a:r>
          </a:p>
          <a:p>
            <a:endParaRPr lang="en-US"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Demonstrate reading the sentences. </a:t>
            </a:r>
          </a:p>
          <a:p>
            <a:pPr>
              <a:lnSpc>
                <a:spcPct val="107000"/>
              </a:lnSpc>
              <a:spcAft>
                <a:spcPts val="800"/>
              </a:spcAft>
              <a:tabLst>
                <a:tab pos="5731510" algn="r"/>
              </a:tabLst>
            </a:pPr>
            <a:endParaRPr lang="en-AU" sz="1200" dirty="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As you do so: </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172800" lvl="0" indent="-172800">
              <a:lnSpc>
                <a:spcPct val="107000"/>
              </a:lnSpc>
              <a:buFont typeface="Symbol" panose="05050102010706020507" pitchFamily="18" charset="2"/>
              <a:buChar char=""/>
              <a:tabLst>
                <a:tab pos="5731510" algn="r"/>
              </a:tabLst>
            </a:pPr>
            <a:r>
              <a:rPr lang="en-US" sz="1200" b="0" kern="1200" dirty="0">
                <a:solidFill>
                  <a:schemeClr val="tx1"/>
                </a:solidFill>
                <a:latin typeface="+mn-lt"/>
                <a:ea typeface="+mn-ea"/>
                <a:cs typeface="+mn-cs"/>
              </a:rPr>
              <a:t>draw students’ attention to </a:t>
            </a:r>
            <a:r>
              <a:rPr lang="en-AU" sz="1200" b="1" i="0" kern="0" dirty="0">
                <a:effectLst/>
                <a:latin typeface="+mn-lt"/>
                <a:ea typeface="Times New Roman" panose="02020603050405020304" pitchFamily="18" charset="0"/>
              </a:rPr>
              <a:t>th-ough-t</a:t>
            </a:r>
            <a:r>
              <a:rPr lang="en-AU" sz="1200" i="0" kern="0" dirty="0">
                <a:effectLst/>
                <a:latin typeface="+mn-lt"/>
                <a:ea typeface="Times New Roman" panose="02020603050405020304" pitchFamily="18" charset="0"/>
              </a:rPr>
              <a:t> spells </a:t>
            </a:r>
            <a:r>
              <a:rPr lang="en-AU" sz="1200" b="1" i="0" kern="0" dirty="0">
                <a:effectLst/>
                <a:latin typeface="+mn-lt"/>
                <a:ea typeface="Times New Roman" panose="02020603050405020304" pitchFamily="18" charset="0"/>
              </a:rPr>
              <a:t>thought </a:t>
            </a:r>
            <a:r>
              <a:rPr lang="en-AU" sz="1200" b="0" i="0" kern="0" dirty="0">
                <a:effectLst/>
                <a:latin typeface="+mn-lt"/>
                <a:ea typeface="Times New Roman" panose="02020603050405020304" pitchFamily="18" charset="0"/>
              </a:rPr>
              <a:t>and</a:t>
            </a:r>
            <a:r>
              <a:rPr lang="en-AU" sz="1200" b="1" i="0" kern="0" dirty="0">
                <a:effectLst/>
                <a:latin typeface="+mn-lt"/>
                <a:ea typeface="Times New Roman" panose="02020603050405020304" pitchFamily="18" charset="0"/>
              </a:rPr>
              <a:t> l-i-st-e-n</a:t>
            </a:r>
            <a:r>
              <a:rPr lang="en-AU" sz="1200" i="0" kern="0" dirty="0">
                <a:effectLst/>
                <a:latin typeface="+mn-lt"/>
                <a:ea typeface="Times New Roman" panose="02020603050405020304" pitchFamily="18" charset="0"/>
              </a:rPr>
              <a:t> spells </a:t>
            </a:r>
            <a:r>
              <a:rPr lang="en-AU" sz="1200" b="1" i="0" kern="0" dirty="0">
                <a:effectLst/>
                <a:latin typeface="+mn-lt"/>
                <a:ea typeface="Times New Roman" panose="02020603050405020304" pitchFamily="18" charset="0"/>
              </a:rPr>
              <a:t>listen </a:t>
            </a: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emphasise sounding out and blending to read the other words as appropriate, in particular the words with </a:t>
            </a:r>
            <a:r>
              <a:rPr lang="en-US" sz="1200" b="1" dirty="0">
                <a:effectLst/>
                <a:latin typeface="+mn-lt"/>
                <a:ea typeface="Aptos" panose="020B0004020202020204" pitchFamily="34" charset="0"/>
                <a:cs typeface="Times New Roman" panose="02020603050405020304" pitchFamily="18" charset="0"/>
              </a:rPr>
              <a:t>air</a:t>
            </a:r>
            <a:r>
              <a:rPr lang="en-US" sz="1200" b="0" dirty="0">
                <a:effectLst/>
                <a:latin typeface="+mn-lt"/>
                <a:ea typeface="Aptos" panose="020B0004020202020204" pitchFamily="34" charset="0"/>
                <a:cs typeface="Times New Roman" panose="02020603050405020304" pitchFamily="18" charset="0"/>
              </a:rPr>
              <a:t>.</a:t>
            </a:r>
          </a:p>
          <a:p>
            <a:endParaRPr lang="en-US" dirty="0">
              <a:latin typeface="+mn-lt"/>
            </a:endParaRPr>
          </a:p>
          <a:p>
            <a:r>
              <a:rPr lang="en-US" dirty="0">
                <a:latin typeface="+mn-lt"/>
              </a:rPr>
              <a:t>Demonstrate re-reading the sentences with fluency.</a:t>
            </a:r>
          </a:p>
          <a:p>
            <a:endParaRPr lang="en-US" dirty="0">
              <a:latin typeface="+mn-lt"/>
            </a:endParaRPr>
          </a:p>
          <a:p>
            <a:endParaRPr lang="en-US" dirty="0"/>
          </a:p>
        </p:txBody>
      </p:sp>
      <p:sp>
        <p:nvSpPr>
          <p:cNvPr id="4" name="Slide Number Placeholder 3">
            <a:extLst>
              <a:ext uri="{FF2B5EF4-FFF2-40B4-BE49-F238E27FC236}">
                <a16:creationId xmlns:a16="http://schemas.microsoft.com/office/drawing/2014/main" id="{565E8936-3E0C-4690-5052-74E6F8693218}"/>
              </a:ext>
            </a:extLst>
          </p:cNvPr>
          <p:cNvSpPr>
            <a:spLocks noGrp="1"/>
          </p:cNvSpPr>
          <p:nvPr>
            <p:ph type="sldNum" sz="quarter" idx="5"/>
          </p:nvPr>
        </p:nvSpPr>
        <p:spPr/>
        <p:txBody>
          <a:bodyPr/>
          <a:lstStyle/>
          <a:p>
            <a:fld id="{5A44A9DE-4760-4494-A2B3-6554A63B8D88}" type="slidenum">
              <a:rPr lang="en-AU" smtClean="0"/>
              <a:t>32</a:t>
            </a:fld>
            <a:endParaRPr lang="en-AU" dirty="0"/>
          </a:p>
        </p:txBody>
      </p:sp>
    </p:spTree>
    <p:extLst>
      <p:ext uri="{BB962C8B-B14F-4D97-AF65-F5344CB8AC3E}">
        <p14:creationId xmlns:p14="http://schemas.microsoft.com/office/powerpoint/2010/main" val="159859151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Times New Roman" panose="02020603050405020304" pitchFamily="18" charset="0"/>
              </a:rPr>
              <a:t>Students participate in reading the sentences. </a:t>
            </a: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Prompt students to:</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172800" lvl="0" indent="-172800">
              <a:lnSpc>
                <a:spcPct val="107000"/>
              </a:lnSpc>
              <a:buFont typeface="Symbol" panose="05050102010706020507" pitchFamily="18" charset="2"/>
              <a:buChar char=""/>
              <a:tabLst>
                <a:tab pos="5731510" algn="r"/>
              </a:tabLst>
            </a:pPr>
            <a:r>
              <a:rPr lang="en-US" sz="1200" b="0" kern="1200" dirty="0">
                <a:solidFill>
                  <a:schemeClr val="tx1"/>
                </a:solidFill>
                <a:latin typeface="+mn-lt"/>
                <a:ea typeface="+mn-ea"/>
                <a:cs typeface="+mn-cs"/>
              </a:rPr>
              <a:t>note that </a:t>
            </a:r>
            <a:r>
              <a:rPr lang="en-AU" sz="1200" b="1" i="0" kern="0" dirty="0">
                <a:effectLst/>
                <a:latin typeface="+mn-lt"/>
                <a:ea typeface="Times New Roman" panose="02020603050405020304" pitchFamily="18" charset="0"/>
              </a:rPr>
              <a:t>th-ough-t</a:t>
            </a:r>
            <a:r>
              <a:rPr lang="en-AU" sz="1200" i="0" kern="0" dirty="0">
                <a:effectLst/>
                <a:latin typeface="+mn-lt"/>
                <a:ea typeface="Times New Roman" panose="02020603050405020304" pitchFamily="18" charset="0"/>
              </a:rPr>
              <a:t> spells </a:t>
            </a:r>
            <a:r>
              <a:rPr lang="en-AU" sz="1200" b="1" i="0" kern="0" dirty="0">
                <a:effectLst/>
                <a:latin typeface="+mn-lt"/>
                <a:ea typeface="Times New Roman" panose="02020603050405020304" pitchFamily="18" charset="0"/>
              </a:rPr>
              <a:t>thought </a:t>
            </a:r>
            <a:r>
              <a:rPr lang="en-AU" sz="1200" b="0" i="0" kern="0" dirty="0">
                <a:effectLst/>
                <a:latin typeface="+mn-lt"/>
                <a:ea typeface="Times New Roman" panose="02020603050405020304" pitchFamily="18" charset="0"/>
              </a:rPr>
              <a:t>and</a:t>
            </a:r>
            <a:r>
              <a:rPr lang="en-AU" sz="1200" b="1" i="0" kern="0" dirty="0">
                <a:effectLst/>
                <a:latin typeface="+mn-lt"/>
                <a:ea typeface="Times New Roman" panose="02020603050405020304" pitchFamily="18" charset="0"/>
              </a:rPr>
              <a:t> l-i-st-e-n</a:t>
            </a:r>
            <a:r>
              <a:rPr lang="en-AU" sz="1200" i="0" kern="0" dirty="0">
                <a:effectLst/>
                <a:latin typeface="+mn-lt"/>
                <a:ea typeface="Times New Roman" panose="02020603050405020304" pitchFamily="18" charset="0"/>
              </a:rPr>
              <a:t> spells </a:t>
            </a:r>
            <a:r>
              <a:rPr lang="en-AU" sz="1200" b="1" i="0" kern="0" dirty="0">
                <a:effectLst/>
                <a:latin typeface="+mn-lt"/>
                <a:ea typeface="Times New Roman" panose="02020603050405020304" pitchFamily="18" charset="0"/>
              </a:rPr>
              <a:t>listen</a:t>
            </a:r>
            <a:endParaRPr lang="en-AU" sz="1200" i="1" kern="0" dirty="0">
              <a:effectLst/>
              <a:latin typeface="+mn-lt"/>
              <a:ea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sound out and blend to read the other words, in particular the words with </a:t>
            </a:r>
            <a:r>
              <a:rPr lang="en-US" sz="1200" b="1" dirty="0">
                <a:effectLst/>
                <a:latin typeface="+mn-lt"/>
                <a:ea typeface="Aptos" panose="020B0004020202020204" pitchFamily="34" charset="0"/>
                <a:cs typeface="Times New Roman" panose="02020603050405020304" pitchFamily="18" charset="0"/>
              </a:rPr>
              <a:t>air</a:t>
            </a:r>
            <a:r>
              <a:rPr lang="en-US" sz="1200" b="0" dirty="0">
                <a:effectLst/>
                <a:latin typeface="+mn-lt"/>
                <a:ea typeface="Aptos" panose="020B0004020202020204" pitchFamily="34" charset="0"/>
                <a:cs typeface="Times New Roman" panose="02020603050405020304" pitchFamily="18" charset="0"/>
              </a:rPr>
              <a:t>.</a:t>
            </a:r>
          </a:p>
          <a:p>
            <a:pPr marL="0" lvl="0" indent="0">
              <a:lnSpc>
                <a:spcPct val="107000"/>
              </a:lnSpc>
              <a:buFont typeface="Symbol" panose="05050102010706020507" pitchFamily="18" charset="2"/>
              <a:buNone/>
              <a:tabLst>
                <a:tab pos="5731510" algn="r"/>
              </a:tabLst>
            </a:pPr>
            <a:endParaRPr lang="en-AU" sz="1200" b="0" i="1"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Students participate in re-reading the sentences with fluency. </a:t>
            </a:r>
            <a:endParaRPr lang="en-AU" sz="1200" dirty="0">
              <a:latin typeface="+mn-lt"/>
            </a:endParaRPr>
          </a:p>
          <a:p>
            <a:endParaRPr lang="en-AU"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endParaRPr lang="en-AU"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dirty="0"/>
          </a:p>
        </p:txBody>
      </p:sp>
    </p:spTree>
    <p:extLst>
      <p:ext uri="{BB962C8B-B14F-4D97-AF65-F5344CB8AC3E}">
        <p14:creationId xmlns:p14="http://schemas.microsoft.com/office/powerpoint/2010/main" val="41932153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pPr marL="0" marR="0" lvl="0" indent="0" algn="l" defTabSz="914400" rtl="0" eaLnBrk="1" fontAlgn="auto" latinLnBrk="0" hangingPunct="1">
              <a:lnSpc>
                <a:spcPct val="115000"/>
              </a:lnSpc>
              <a:spcBef>
                <a:spcPts val="0"/>
              </a:spcBef>
              <a:spcAft>
                <a:spcPts val="800"/>
              </a:spcAft>
              <a:buClrTx/>
              <a:buSzTx/>
              <a:buFontTx/>
              <a:buNone/>
              <a:tabLst/>
              <a:defRPr/>
            </a:pPr>
            <a:r>
              <a:rPr lang="en-US" dirty="0">
                <a:latin typeface="+mn-lt"/>
              </a:rPr>
              <a:t>Sentence dictation</a:t>
            </a:r>
            <a:r>
              <a:rPr lang="en-US" b="0" dirty="0">
                <a:latin typeface="+mn-lt"/>
              </a:rPr>
              <a:t>:</a:t>
            </a:r>
            <a:r>
              <a:rPr lang="en-US" b="1" dirty="0">
                <a:latin typeface="+mn-lt"/>
              </a:rPr>
              <a:t> </a:t>
            </a:r>
            <a:r>
              <a:rPr lang="en-AU" sz="1200" b="1" kern="100" dirty="0">
                <a:effectLst/>
                <a:latin typeface="Aptos" panose="020B0004020202020204" pitchFamily="34" charset="0"/>
                <a:cs typeface="Times New Roman" panose="02020603050405020304" pitchFamily="18" charset="0"/>
              </a:rPr>
              <a:t>I was at the airport when I thought I missed the call to board and I started to despair. After that, I stood by the stairs to listen carefully.</a:t>
            </a:r>
            <a:endParaRPr lang="en-AU" sz="1200" b="1"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latin typeface="+mn-lt"/>
            </a:endParaRPr>
          </a:p>
          <a:p>
            <a:r>
              <a:rPr lang="en-US" dirty="0">
                <a:latin typeface="+mn-lt"/>
              </a:rPr>
              <a:t>Demonstrate:</a:t>
            </a:r>
          </a:p>
          <a:p>
            <a:pPr marL="171450" indent="-171450">
              <a:buFont typeface="Arial" panose="020B0604020202020204" pitchFamily="34" charset="0"/>
              <a:buChar char="•"/>
            </a:pPr>
            <a:r>
              <a:rPr lang="en-US" dirty="0">
                <a:latin typeface="+mn-lt"/>
              </a:rPr>
              <a:t>saying the sentences aloud</a:t>
            </a:r>
          </a:p>
          <a:p>
            <a:pPr marL="171450" indent="-171450">
              <a:buFont typeface="Arial" panose="020B0604020202020204" pitchFamily="34" charset="0"/>
              <a:buChar char="•"/>
            </a:pPr>
            <a:r>
              <a:rPr lang="en-US" dirty="0">
                <a:latin typeface="+mn-lt"/>
              </a:rPr>
              <a:t>recording the sentences word by word, focusing on letter–sound correspondences and known and new irregular words</a:t>
            </a:r>
          </a:p>
          <a:p>
            <a:pPr marL="171450" indent="-171450">
              <a:buFont typeface="Arial" panose="020B0604020202020204" pitchFamily="34" charset="0"/>
              <a:buChar char="•"/>
            </a:pPr>
            <a:r>
              <a:rPr lang="en-US" dirty="0">
                <a:latin typeface="+mn-lt"/>
              </a:rPr>
              <a:t>re-reading the sentences to check for accuracy or any editing required. </a:t>
            </a:r>
          </a:p>
          <a:p>
            <a:endParaRPr lang="en-US" dirty="0">
              <a:latin typeface="+mn-lt"/>
            </a:endParaRPr>
          </a:p>
          <a:p>
            <a:r>
              <a:rPr lang="en-US" dirty="0">
                <a:latin typeface="+mn-lt"/>
              </a:rPr>
              <a:t>Note:</a:t>
            </a:r>
          </a:p>
          <a:p>
            <a:pPr marL="171450" indent="-171450">
              <a:buFont typeface="Arial" panose="020B0604020202020204" pitchFamily="34" charset="0"/>
              <a:buChar char="•"/>
            </a:pPr>
            <a:r>
              <a:rPr lang="en-US" dirty="0">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dirty="0">
                <a:latin typeface="+mn-lt"/>
              </a:rPr>
              <a:t>Letter formation and placement can also be a focus here. </a:t>
            </a:r>
          </a:p>
          <a:p>
            <a:endParaRPr lang="en-US" dirty="0">
              <a:latin typeface="+mn-lt"/>
            </a:endParaRPr>
          </a:p>
          <a:p>
            <a:endParaRPr lang="en-US"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dirty="0"/>
          </a:p>
        </p:txBody>
      </p:sp>
    </p:spTree>
    <p:extLst>
      <p:ext uri="{BB962C8B-B14F-4D97-AF65-F5344CB8AC3E}">
        <p14:creationId xmlns:p14="http://schemas.microsoft.com/office/powerpoint/2010/main" val="21457269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sz="1200" b="1" dirty="0">
                <a:latin typeface="+mn-lt"/>
              </a:rPr>
              <a:t>We do</a:t>
            </a:r>
          </a:p>
          <a:p>
            <a:endParaRPr lang="en-US" sz="1200" dirty="0">
              <a:latin typeface="+mn-lt"/>
            </a:endParaRPr>
          </a:p>
          <a:p>
            <a:r>
              <a:rPr lang="en-US" sz="1200" dirty="0">
                <a:latin typeface="+mn-lt"/>
              </a:rPr>
              <a:t>Support students as much as needed to write the sentences on their mini-whiteboard or on paper.</a:t>
            </a:r>
          </a:p>
          <a:p>
            <a:endParaRPr lang="en-US" sz="1200" dirty="0">
              <a:latin typeface="+mn-lt"/>
            </a:endParaRPr>
          </a:p>
          <a:p>
            <a:pPr>
              <a:lnSpc>
                <a:spcPct val="115000"/>
              </a:lnSpc>
              <a:spcAft>
                <a:spcPts val="800"/>
              </a:spcAft>
            </a:pPr>
            <a:r>
              <a:rPr lang="en-US" sz="1200" dirty="0">
                <a:latin typeface="+mn-lt"/>
              </a:rPr>
              <a:t>Sentence dictation: </a:t>
            </a:r>
            <a:r>
              <a:rPr lang="en-US" sz="1200" b="1" dirty="0">
                <a:latin typeface="+mn-lt"/>
              </a:rPr>
              <a:t>I thought my outfit showed a lot of flair. I wore my mohair jumper, a green hairpin and a fancy pair of boots</a:t>
            </a:r>
            <a:r>
              <a:rPr lang="en-AU" sz="1800" b="1" kern="100" dirty="0">
                <a:effectLst/>
                <a:latin typeface="Aptos" panose="020B0004020202020204" pitchFamily="34" charset="0"/>
                <a:ea typeface="Aptos" panose="020B0004020202020204" pitchFamily="34" charset="0"/>
                <a:cs typeface="Times New Roman" panose="02020603050405020304" pitchFamily="18" charset="0"/>
              </a:rPr>
              <a:t>.</a:t>
            </a:r>
          </a:p>
          <a:p>
            <a:pPr>
              <a:lnSpc>
                <a:spcPct val="115000"/>
              </a:lnSpc>
              <a:spcAft>
                <a:spcPts val="800"/>
              </a:spcAft>
            </a:pPr>
            <a:endParaRPr lang="en-US" sz="1200" dirty="0">
              <a:latin typeface="+mn-lt"/>
            </a:endParaRPr>
          </a:p>
          <a:p>
            <a:r>
              <a:rPr lang="en-US" sz="1200" dirty="0">
                <a:latin typeface="+mn-lt"/>
              </a:rPr>
              <a:t>Say the sentences aloud and have students repeat them after you.</a:t>
            </a:r>
          </a:p>
          <a:p>
            <a:endParaRPr lang="en-US" sz="1200" dirty="0">
              <a:latin typeface="+mn-lt"/>
            </a:endParaRPr>
          </a:p>
          <a:p>
            <a:r>
              <a:rPr lang="en-US" sz="1200" dirty="0">
                <a:latin typeface="+mn-lt"/>
              </a:rPr>
              <a:t>Support and scaffold students to:</a:t>
            </a:r>
          </a:p>
          <a:p>
            <a:pPr marL="171450" indent="-171450">
              <a:buFont typeface="Arial" panose="020B0604020202020204" pitchFamily="34" charset="0"/>
              <a:buChar char="•"/>
            </a:pPr>
            <a:r>
              <a:rPr lang="en-US" sz="1200" dirty="0">
                <a:latin typeface="+mn-lt"/>
              </a:rPr>
              <a:t>use segmenting to track sounds and write corresponding letters for each word </a:t>
            </a:r>
          </a:p>
          <a:p>
            <a:pPr marL="171450" indent="-171450">
              <a:buFont typeface="Arial" panose="020B0604020202020204" pitchFamily="34" charset="0"/>
              <a:buChar char="•"/>
            </a:pPr>
            <a:r>
              <a:rPr lang="en-US" sz="1200" dirty="0">
                <a:latin typeface="+mn-lt"/>
              </a:rPr>
              <a:t>remember the sounds in and spelling for known and new irregular words</a:t>
            </a:r>
          </a:p>
          <a:p>
            <a:pPr marL="171450" indent="-171450">
              <a:buFont typeface="Arial" panose="020B0604020202020204" pitchFamily="34" charset="0"/>
              <a:buChar char="•"/>
            </a:pPr>
            <a:r>
              <a:rPr lang="en-US" sz="1200" dirty="0">
                <a:latin typeface="+mn-lt"/>
              </a:rPr>
              <a:t>use correct punctuation and spaces.</a:t>
            </a:r>
          </a:p>
          <a:p>
            <a:pPr marL="0" indent="0">
              <a:buFont typeface="Arial" panose="020B0604020202020204" pitchFamily="34" charset="0"/>
              <a:buNone/>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latin typeface="+mn-lt"/>
              </a:rPr>
              <a:t>Students re-read their sentences to check for accuracy or any editing then </a:t>
            </a:r>
            <a:r>
              <a:rPr lang="en-US" sz="1200" dirty="0">
                <a:effectLst/>
                <a:latin typeface="+mn-lt"/>
                <a:cs typeface="Times New Roman" panose="02020603050405020304" pitchFamily="18" charset="0"/>
              </a:rPr>
              <a:t>place their mini-whiteboard underneath their chin for the teacher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sz="1200" dirty="0">
              <a:latin typeface="+mn-lt"/>
            </a:endParaRPr>
          </a:p>
          <a:p>
            <a:r>
              <a:rPr lang="en-US" sz="1200" dirty="0">
                <a:latin typeface="+mn-lt"/>
              </a:rPr>
              <a:t>Note: Students who are able can extend the sentences or write additional sentences containing the target spelling for the lesson.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dirty="0"/>
          </a:p>
        </p:txBody>
      </p:sp>
    </p:spTree>
    <p:extLst>
      <p:ext uri="{BB962C8B-B14F-4D97-AF65-F5344CB8AC3E}">
        <p14:creationId xmlns:p14="http://schemas.microsoft.com/office/powerpoint/2010/main" val="235810332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chemeClr val="tx1"/>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chemeClr val="tx1"/>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chemeClr val="tx1"/>
              </a:solidFill>
              <a:effectLst/>
              <a:latin typeface="+mn-lt"/>
              <a:ea typeface="Calibri" panose="020F0502020204030204" pitchFamily="34" charset="0"/>
              <a:cs typeface="Times New Roman" panose="02020603050405020304" pitchFamily="18" charset="0"/>
            </a:endParaRPr>
          </a:p>
          <a:p>
            <a:r>
              <a:rPr lang="en-AU" sz="1200" dirty="0">
                <a:solidFill>
                  <a:schemeClr val="tx1"/>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read a word from the list on the slide </a:t>
            </a:r>
            <a:r>
              <a:rPr lang="en-AU" sz="1200" dirty="0">
                <a:solidFill>
                  <a:schemeClr val="tx1"/>
                </a:solidFill>
                <a:effectLst/>
                <a:latin typeface="+mn-lt"/>
                <a:ea typeface="Times New Roman" panose="02020603050405020304" pitchFamily="18" charset="0"/>
                <a:cs typeface="Aptos" panose="020B0004020202020204" pitchFamily="34" charset="0"/>
              </a:rPr>
              <a:t>and explain why target letter/s have been used in that word</a:t>
            </a:r>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write a word </a:t>
            </a:r>
            <a:r>
              <a:rPr lang="en-US" sz="1200" dirty="0">
                <a:solidFill>
                  <a:schemeClr val="tx1"/>
                </a:solidFill>
                <a:effectLst/>
                <a:latin typeface="+mn-lt"/>
                <a:cs typeface="Times New Roman" panose="02020603050405020304" pitchFamily="18" charset="0"/>
              </a:rPr>
              <a:t>on their mini-whiteboard using the icons on the slide: </a:t>
            </a:r>
            <a:r>
              <a:rPr lang="en-US" sz="1200" b="1" dirty="0">
                <a:solidFill>
                  <a:schemeClr val="tx1"/>
                </a:solidFill>
                <a:effectLst/>
                <a:latin typeface="+mn-lt"/>
                <a:cs typeface="Times New Roman" panose="02020603050405020304" pitchFamily="18" charset="0"/>
              </a:rPr>
              <a:t>fair</a:t>
            </a:r>
            <a:r>
              <a:rPr lang="en-US" sz="1200" b="0" dirty="0">
                <a:solidFill>
                  <a:schemeClr val="tx1"/>
                </a:solidFill>
                <a:effectLst/>
                <a:latin typeface="+mn-lt"/>
                <a:cs typeface="Times New Roman" panose="02020603050405020304" pitchFamily="18" charset="0"/>
              </a:rPr>
              <a:t>,</a:t>
            </a:r>
            <a:r>
              <a:rPr lang="en-US" sz="1200" b="1" dirty="0">
                <a:solidFill>
                  <a:schemeClr val="tx1"/>
                </a:solidFill>
                <a:effectLst/>
                <a:latin typeface="+mn-lt"/>
                <a:cs typeface="Times New Roman" panose="02020603050405020304" pitchFamily="18" charset="0"/>
              </a:rPr>
              <a:t> chair</a:t>
            </a:r>
            <a:r>
              <a:rPr lang="en-US" sz="1200" b="0" dirty="0">
                <a:solidFill>
                  <a:schemeClr val="tx1"/>
                </a:solidFill>
                <a:effectLst/>
                <a:latin typeface="+mn-lt"/>
                <a:cs typeface="Times New Roman" panose="02020603050405020304" pitchFamily="18" charset="0"/>
              </a:rPr>
              <a:t>, </a:t>
            </a:r>
            <a:r>
              <a:rPr lang="en-US" sz="1200" b="1" dirty="0">
                <a:solidFill>
                  <a:schemeClr val="tx1"/>
                </a:solidFill>
                <a:effectLst/>
                <a:latin typeface="+mn-lt"/>
                <a:cs typeface="Times New Roman" panose="02020603050405020304" pitchFamily="18" charset="0"/>
              </a:rPr>
              <a:t>dairy</a:t>
            </a:r>
            <a:endParaRPr lang="en-AU" sz="1200" b="1" dirty="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solidFill>
                  <a:schemeClr val="tx1"/>
                </a:solidFill>
                <a:effectLst/>
                <a:latin typeface="+mn-lt"/>
                <a:cs typeface="Times New Roman" panose="02020603050405020304" pitchFamily="18" charset="0"/>
              </a:rPr>
              <a:t>show the word they have written by placing their mini-whiteboard underneath their chin for you to check.</a:t>
            </a:r>
            <a:endParaRPr lang="en-AU" sz="1200" dirty="0">
              <a:solidFill>
                <a:schemeClr val="tx1"/>
              </a:solidFill>
              <a:effectLst/>
              <a:latin typeface="+mn-lt"/>
              <a:ea typeface="Calibri" panose="020F0502020204030204" pitchFamily="34" charset="0"/>
              <a:cs typeface="Times New Roman" panose="02020603050405020304" pitchFamily="18" charset="0"/>
            </a:endParaRPr>
          </a:p>
          <a:p>
            <a:endParaRPr lang="en-US" sz="1200" dirty="0">
              <a:solidFill>
                <a:schemeClr val="tx1"/>
              </a:solidFill>
              <a:effectLst/>
              <a:latin typeface="+mn-lt"/>
              <a:ea typeface="Calibri" panose="020F0502020204030204" pitchFamily="34" charset="0"/>
              <a:cs typeface="Times New Roman" panose="02020603050405020304" pitchFamily="18" charset="0"/>
            </a:endParaRPr>
          </a:p>
          <a:p>
            <a:r>
              <a:rPr lang="en-US" sz="1200" dirty="0">
                <a:solidFill>
                  <a:schemeClr val="tx1"/>
                </a:solidFill>
                <a:effectLst/>
                <a:latin typeface="+mn-lt"/>
                <a:ea typeface="Calibri" panose="020F0502020204030204" pitchFamily="34" charset="0"/>
                <a:cs typeface="Times New Roman" panose="02020603050405020304" pitchFamily="18" charset="0"/>
              </a:rPr>
              <a:t>Note: Students who have not met the success criteria are top priority for small-group targeted instruction.</a:t>
            </a:r>
          </a:p>
          <a:p>
            <a:endParaRPr lang="en-US" sz="1200" dirty="0">
              <a:solidFill>
                <a:schemeClr val="tx1"/>
              </a:solidFill>
              <a:effectLst/>
              <a:latin typeface="+mn-lt"/>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dirty="0"/>
          </a:p>
        </p:txBody>
      </p:sp>
    </p:spTree>
    <p:extLst>
      <p:ext uri="{BB962C8B-B14F-4D97-AF65-F5344CB8AC3E}">
        <p14:creationId xmlns:p14="http://schemas.microsoft.com/office/powerpoint/2010/main" val="267813690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a:t>
            </a:r>
          </a:p>
          <a:p>
            <a:pPr marL="171450" lvl="0" indent="-171450">
              <a:lnSpc>
                <a:spcPct val="106000"/>
              </a:lnSpc>
              <a:spcAft>
                <a:spcPts val="800"/>
              </a:spcAft>
              <a:buFont typeface="Arial" panose="020B0604020202020204" pitchFamily="34" charset="0"/>
              <a:buChar char="•"/>
            </a:pPr>
            <a:r>
              <a:rPr lang="en-US" sz="1200" b="0" dirty="0">
                <a:solidFill>
                  <a:srgbClr val="404040"/>
                </a:solidFill>
                <a:effectLst/>
                <a:latin typeface="+mn-lt"/>
                <a:cs typeface="Times New Roman" panose="02020603050405020304" pitchFamily="18" charset="0"/>
              </a:rPr>
              <a:t>support students at their point of need by giving immediate corrective feedback</a:t>
            </a:r>
          </a:p>
          <a:p>
            <a:pPr marL="171450" lvl="0" indent="-171450">
              <a:lnSpc>
                <a:spcPct val="106000"/>
              </a:lnSpc>
              <a:spcAft>
                <a:spcPts val="800"/>
              </a:spcAft>
              <a:buFont typeface="Arial" panose="020B0604020202020204" pitchFamily="34" charset="0"/>
              <a:buChar char="•"/>
            </a:pPr>
            <a:r>
              <a:rPr lang="en-US" sz="1200" b="0" dirty="0">
                <a:solidFill>
                  <a:srgbClr val="404040"/>
                </a:solidFill>
                <a:effectLst/>
                <a:latin typeface="+mn-lt"/>
                <a:cs typeface="Times New Roman" panose="02020603050405020304" pitchFamily="18" charset="0"/>
              </a:rPr>
              <a:t>listen to students read either word/s or the sentence depending on individual skills.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Letter and sounds practice</a:t>
            </a: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each letter/letter pattern while saying the target sound.</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as students whisper-read one or more of the words from the student sheet. (Students are asked to whisper-read so that students who are nearby and may be asked to read the same word cannot hear.)</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sz="1200" b="1" dirty="0">
                <a:solidFill>
                  <a:srgbClr val="404040"/>
                </a:solidFill>
                <a:latin typeface="+mn-lt"/>
                <a:ea typeface="Verdana"/>
                <a:cs typeface="Times New Roman" panose="02020603050405020304" pitchFamily="18" charset="0"/>
              </a:rPr>
              <a:t>write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hair</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stairs</a:t>
            </a:r>
            <a:r>
              <a:rPr lang="en-US" sz="1200" b="0" dirty="0">
                <a:solidFill>
                  <a:srgbClr val="404040"/>
                </a:solidFill>
                <a:effectLst/>
                <a:latin typeface="+mn-lt"/>
                <a:ea typeface="Verdana"/>
                <a:cs typeface="Times New Roman" panose="02020603050405020304" pitchFamily="18" charset="0"/>
              </a:rPr>
              <a:t>, </a:t>
            </a:r>
            <a:r>
              <a:rPr lang="en-US" sz="1200" b="1" dirty="0">
                <a:solidFill>
                  <a:srgbClr val="404040"/>
                </a:solidFill>
                <a:effectLst/>
                <a:latin typeface="+mn-lt"/>
                <a:ea typeface="Verdana"/>
                <a:cs typeface="Times New Roman" panose="02020603050405020304" pitchFamily="18" charset="0"/>
              </a:rPr>
              <a:t>airport</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r>
              <a:rPr lang="en-US" sz="1200" b="0" u="none" dirty="0">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words</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words</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 of the words</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words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dirty="0">
              <a:effectLst/>
              <a:latin typeface="+mn-lt"/>
              <a:ea typeface="Calibri" panose="020F0502020204030204" pitchFamily="34" charset="0"/>
              <a:cs typeface="Calibri"/>
            </a:endParaRPr>
          </a:p>
          <a:p>
            <a:pPr marL="0" lvl="0" indent="0">
              <a:lnSpc>
                <a:spcPct val="106000"/>
              </a:lnSpc>
              <a:buFont typeface="Arial" panose="020B0604020202020204" pitchFamily="34" charset="0"/>
              <a:buNone/>
            </a:pPr>
            <a:r>
              <a:rPr lang="en-AU" sz="1200" b="1" dirty="0">
                <a:effectLst/>
                <a:latin typeface="+mn-lt"/>
                <a:ea typeface="Times New Roman" panose="02020603050405020304" pitchFamily="18" charset="0"/>
                <a:cs typeface="Calibri" panose="020F0502020204030204" pitchFamily="34" charset="0"/>
              </a:rPr>
              <a:t>Sentence reading</a:t>
            </a:r>
          </a:p>
          <a:p>
            <a:pPr marL="0" lvl="0" indent="0">
              <a:lnSpc>
                <a:spcPct val="106000"/>
              </a:lnSpc>
              <a:buFont typeface="Arial" panose="020B0604020202020204" pitchFamily="34" charset="0"/>
              <a:buNone/>
            </a:pPr>
            <a:r>
              <a:rPr lang="en-AU" sz="1200" b="0" dirty="0">
                <a:effectLst/>
                <a:latin typeface="+mn-lt"/>
                <a:ea typeface="Times New Roman" panose="02020603050405020304" pitchFamily="18" charset="0"/>
                <a:cs typeface="Calibri" panose="020F0502020204030204" pitchFamily="34" charset="0"/>
              </a:rPr>
              <a:t>Students read the sentence to themselves or a partner. </a:t>
            </a:r>
          </a:p>
          <a:p>
            <a:pPr marL="0" lvl="0" indent="0">
              <a:lnSpc>
                <a:spcPct val="106000"/>
              </a:lnSpc>
              <a:buFont typeface="Arial" panose="020B0604020202020204" pitchFamily="34" charset="0"/>
              <a:buNone/>
            </a:pPr>
            <a:r>
              <a:rPr lang="en-AU" sz="1200" b="0" dirty="0">
                <a:effectLst/>
                <a:latin typeface="+mn-lt"/>
                <a:ea typeface="Times New Roman" panose="02020603050405020304" pitchFamily="18" charset="0"/>
                <a:cs typeface="Calibri" panose="020F0502020204030204" pitchFamily="34" charset="0"/>
              </a:rPr>
              <a:t>Rove around the class and ask target students to read the sentence to you. </a:t>
            </a:r>
          </a:p>
          <a:p>
            <a:pPr marL="0" lvl="0" indent="0">
              <a:lnSpc>
                <a:spcPct val="106000"/>
              </a:lnSpc>
              <a:spcAft>
                <a:spcPts val="800"/>
              </a:spcAft>
              <a:buFont typeface="Arial"/>
              <a:buNone/>
            </a:pPr>
            <a:endParaRPr lang="en-AU" sz="1200" b="1" dirty="0">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dictation</a:t>
            </a:r>
            <a:endParaRPr lang="en-US" sz="1200" b="1" dirty="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US" sz="1200" b="0" dirty="0">
                <a:solidFill>
                  <a:srgbClr val="404040"/>
                </a:solidFill>
                <a:effectLst/>
                <a:latin typeface="+mn-lt"/>
                <a:ea typeface="Calibri" panose="020F0502020204030204" pitchFamily="34" charset="0"/>
                <a:cs typeface="Times New Roman" panose="02020603050405020304" pitchFamily="18" charset="0"/>
              </a:rPr>
              <a:t>D</a:t>
            </a:r>
            <a:r>
              <a:rPr lang="en-US" sz="1200" dirty="0">
                <a:solidFill>
                  <a:srgbClr val="404040"/>
                </a:solidFill>
                <a:latin typeface="+mn-lt"/>
                <a:ea typeface="Calibri" panose="020F0502020204030204" pitchFamily="34" charset="0"/>
                <a:cs typeface="Times New Roman" panose="02020603050405020304" pitchFamily="18" charset="0"/>
              </a:rPr>
              <a:t>ictate</a:t>
            </a:r>
            <a:r>
              <a:rPr lang="en-US" sz="1200" b="0" dirty="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sz="1200" dirty="0">
                <a:solidFill>
                  <a:srgbClr val="404040"/>
                </a:solidFill>
                <a:latin typeface="+mn-lt"/>
                <a:ea typeface="Calibri" panose="020F0502020204030204" pitchFamily="34" charset="0"/>
                <a:cs typeface="Times New Roman" panose="02020603050405020304" pitchFamily="18" charset="0"/>
              </a:rPr>
              <a:t>the target</a:t>
            </a:r>
            <a:r>
              <a:rPr lang="en-US" sz="1200" b="0" dirty="0">
                <a:solidFill>
                  <a:srgbClr val="404040"/>
                </a:solidFill>
                <a:effectLst/>
                <a:latin typeface="+mn-lt"/>
                <a:ea typeface="Calibri" panose="020F0502020204030204" pitchFamily="34" charset="0"/>
                <a:cs typeface="Times New Roman" panose="02020603050405020304" pitchFamily="18" charset="0"/>
              </a:rPr>
              <a:t> letter</a:t>
            </a:r>
            <a:r>
              <a:rPr lang="en-AU" sz="1200" dirty="0">
                <a:latin typeface="+mn-lt"/>
              </a:rPr>
              <a:t>–</a:t>
            </a:r>
            <a:r>
              <a:rPr lang="en-US" sz="1200" b="0" dirty="0">
                <a:solidFill>
                  <a:srgbClr val="404040"/>
                </a:solidFill>
                <a:effectLst/>
                <a:latin typeface="+mn-lt"/>
                <a:ea typeface="Calibri" panose="020F0502020204030204" pitchFamily="34" charset="0"/>
                <a:cs typeface="Times New Roman" panose="02020603050405020304" pitchFamily="18" charset="0"/>
              </a:rPr>
              <a:t>sound correspondence for students to write: </a:t>
            </a:r>
            <a:r>
              <a:rPr lang="en-US" sz="1200" b="1" kern="100" dirty="0">
                <a:solidFill>
                  <a:srgbClr val="404040"/>
                </a:solidFill>
                <a:effectLst/>
                <a:latin typeface="+mn-lt"/>
                <a:ea typeface="Calibri" panose="020F0502020204030204" pitchFamily="34" charset="0"/>
                <a:cs typeface="Times New Roman" panose="02020603050405020304" pitchFamily="18" charset="0"/>
              </a:rPr>
              <a:t>I thought I would listen to my hairdresser so I got my hair cut fairly short this time and used a pair of clips to pin it back. </a:t>
            </a:r>
            <a:endParaRPr lang="en-US" sz="1200" b="1"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1"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 </a:t>
            </a:r>
          </a:p>
          <a:p>
            <a:pPr marL="0" indent="0" algn="l">
              <a:spcBef>
                <a:spcPts val="100"/>
              </a:spcBef>
              <a:spcAft>
                <a:spcPts val="400"/>
              </a:spcAft>
              <a:buFontTx/>
              <a:buNone/>
            </a:pPr>
            <a:endParaRPr lang="en-US" sz="1200" b="0" kern="1200" dirty="0">
              <a:solidFill>
                <a:srgbClr val="404040"/>
              </a:solidFill>
              <a:effectLst/>
              <a:latin typeface="+mn-lt"/>
              <a:ea typeface="Verdana"/>
              <a:cs typeface="Times New Roman" panose="02020603050405020304" pitchFamily="18" charset="0"/>
            </a:endParaRPr>
          </a:p>
          <a:p>
            <a:pPr marL="0" lvl="0" indent="0">
              <a:lnSpc>
                <a:spcPct val="106000"/>
              </a:lnSpc>
              <a:spcAft>
                <a:spcPts val="800"/>
              </a:spcAft>
              <a:buFont typeface="Arial"/>
              <a:buNone/>
            </a:pPr>
            <a:endParaRPr lang="en-AU" sz="1200" b="0" dirty="0">
              <a:effectLst/>
              <a:latin typeface="+mn-l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dirty="0"/>
          </a:p>
        </p:txBody>
      </p:sp>
    </p:spTree>
    <p:extLst>
      <p:ext uri="{BB962C8B-B14F-4D97-AF65-F5344CB8AC3E}">
        <p14:creationId xmlns:p14="http://schemas.microsoft.com/office/powerpoint/2010/main" val="189131349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indent="0" algn="l">
              <a:spcBef>
                <a:spcPts val="100"/>
              </a:spcBef>
              <a:spcAft>
                <a:spcPts val="400"/>
              </a:spcAft>
              <a:buFont typeface="+mj-lt"/>
              <a:buNone/>
            </a:pPr>
            <a:r>
              <a:rPr lang="en-US" b="1" dirty="0"/>
              <a:t>You do</a:t>
            </a:r>
          </a:p>
          <a:p>
            <a:pPr marL="0" indent="0" algn="l">
              <a:spcBef>
                <a:spcPts val="100"/>
              </a:spcBef>
              <a:spcAft>
                <a:spcPts val="400"/>
              </a:spcAft>
              <a:buFont typeface="+mj-lt"/>
              <a:buNone/>
            </a:pPr>
            <a:endParaRPr lang="en-US" dirty="0"/>
          </a:p>
          <a:p>
            <a:pPr marL="0" indent="0" algn="l">
              <a:spcBef>
                <a:spcPts val="100"/>
              </a:spcBef>
              <a:spcAft>
                <a:spcPts val="400"/>
              </a:spcAft>
              <a:buFont typeface="+mj-lt"/>
              <a:buNone/>
            </a:pPr>
            <a:r>
              <a:rPr lang="en-US" dirty="0"/>
              <a:t>Students who have been identified during the ‘check for understanding’ phase of the lesson stay with the teacher for small-group targeted instruction.</a:t>
            </a:r>
          </a:p>
          <a:p>
            <a:pPr marL="0" indent="0" algn="l">
              <a:spcBef>
                <a:spcPts val="100"/>
              </a:spcBef>
              <a:spcAft>
                <a:spcPts val="400"/>
              </a:spcAft>
              <a:buFont typeface="+mj-lt"/>
              <a:buNone/>
            </a:pPr>
            <a:endParaRPr lang="en-US" dirty="0"/>
          </a:p>
          <a:p>
            <a:pPr marL="0" indent="0" algn="l">
              <a:spcBef>
                <a:spcPts val="100"/>
              </a:spcBef>
              <a:spcAft>
                <a:spcPts val="400"/>
              </a:spcAft>
              <a:buFont typeface="+mj-lt"/>
              <a:buNone/>
            </a:pPr>
            <a:r>
              <a:rPr lang="en-US" b="0" dirty="0"/>
              <a:t>The remaining students continue independent practice with application tasks that have been taught previously and can be carried out independently. </a:t>
            </a:r>
            <a:endParaRPr lang="en-AU" b="0"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dirty="0"/>
          </a:p>
        </p:txBody>
      </p:sp>
    </p:spTree>
    <p:extLst>
      <p:ext uri="{BB962C8B-B14F-4D97-AF65-F5344CB8AC3E}">
        <p14:creationId xmlns:p14="http://schemas.microsoft.com/office/powerpoint/2010/main" val="39953901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60C256-C5E0-E563-E66C-AE3A0D57A6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103752-F20E-482B-A7C8-B4365AE2A273}"/>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C371DFA7-37E8-125C-0B7A-DBBCCCE3E49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Have students read: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multisyllabic </a:t>
            </a:r>
            <a:r>
              <a:rPr lang="en-US" b="0" dirty="0">
                <a:latin typeface="+mn-lt"/>
              </a:rPr>
              <a:t>or</a:t>
            </a:r>
            <a:r>
              <a:rPr lang="en-US" b="1" dirty="0">
                <a:latin typeface="+mn-lt"/>
              </a:rPr>
              <a:t> compound words </a:t>
            </a:r>
            <a:r>
              <a:rPr lang="en-US" b="0" dirty="0">
                <a:latin typeface="+mn-lt"/>
              </a:rPr>
              <a:t>by </a:t>
            </a:r>
            <a:r>
              <a:rPr lang="en-US" dirty="0">
                <a:latin typeface="+mn-lt"/>
              </a:rPr>
              <a:t>reading each syllable or base word before reading the whole word </a:t>
            </a:r>
            <a:endParaRPr lang="en-US" b="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words with a suffix </a:t>
            </a:r>
            <a:r>
              <a:rPr lang="en-US" b="0" dirty="0">
                <a:latin typeface="+mn-lt"/>
              </a:rPr>
              <a:t>by</a:t>
            </a:r>
            <a:r>
              <a:rPr lang="en-US" b="1" dirty="0">
                <a:latin typeface="+mn-lt"/>
              </a:rPr>
              <a:t> </a:t>
            </a:r>
            <a:r>
              <a:rPr lang="en-US" b="0" dirty="0">
                <a:latin typeface="+mn-lt"/>
              </a:rPr>
              <a:t>reading the base word and then adding the suffix.</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dirty="0">
              <a:latin typeface="+mn-lt"/>
            </a:endParaRPr>
          </a:p>
          <a:p>
            <a:r>
              <a:rPr lang="en-US" b="1" dirty="0">
                <a:latin typeface="+mn-lt"/>
              </a:rPr>
              <a:t>Provide corrective feedback as needed:</a:t>
            </a:r>
          </a:p>
          <a:p>
            <a:r>
              <a:rPr lang="en-US" dirty="0">
                <a:latin typeface="+mn-lt"/>
              </a:rPr>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Y</a:t>
            </a:r>
            <a:r>
              <a:rPr lang="en-US" dirty="0">
                <a:latin typeface="+mn-lt"/>
              </a:rPr>
              <a:t>ou may choose to ask a particular student/group/row of students to read each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Where it applies, you may ask students to identify the position of the target spelling/sound in the word. </a:t>
            </a:r>
          </a:p>
          <a:p>
            <a:endParaRPr lang="en-AU" dirty="0"/>
          </a:p>
          <a:p>
            <a:r>
              <a:rPr lang="en-AU" dirty="0"/>
              <a:t>You may wish to explain that:</a:t>
            </a:r>
          </a:p>
          <a:p>
            <a:pPr marL="171450" indent="-171450">
              <a:buFont typeface="Arial" panose="020B0604020202020204" pitchFamily="34" charset="0"/>
              <a:buChar char="•"/>
            </a:pPr>
            <a:r>
              <a:rPr lang="en-AU" b="1" dirty="0"/>
              <a:t>premature</a:t>
            </a:r>
            <a:r>
              <a:rPr lang="en-AU" dirty="0"/>
              <a:t> means something that happens earlier than it is expected to happen.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t>welfare</a:t>
            </a:r>
            <a:r>
              <a:rPr lang="en-AU" dirty="0"/>
              <a:t> means to make sure that someone is looked after and is happy and safe.</a:t>
            </a:r>
          </a:p>
          <a:p>
            <a:pPr marL="171450" indent="-171450">
              <a:buFont typeface="Arial" panose="020B0604020202020204" pitchFamily="34" charset="0"/>
              <a:buChar char="•"/>
            </a:pPr>
            <a:r>
              <a:rPr lang="en-AU" b="1" dirty="0"/>
              <a:t>conspired</a:t>
            </a:r>
            <a:r>
              <a:rPr lang="en-AU" dirty="0"/>
              <a:t> means that some people have secretly planned something together.</a:t>
            </a:r>
          </a:p>
        </p:txBody>
      </p:sp>
      <p:sp>
        <p:nvSpPr>
          <p:cNvPr id="4" name="Slide Number Placeholder 3">
            <a:extLst>
              <a:ext uri="{FF2B5EF4-FFF2-40B4-BE49-F238E27FC236}">
                <a16:creationId xmlns:a16="http://schemas.microsoft.com/office/drawing/2014/main" id="{71C53F0F-A4A5-FBFD-1256-E5335748494E}"/>
              </a:ext>
            </a:extLst>
          </p:cNvPr>
          <p:cNvSpPr>
            <a:spLocks noGrp="1"/>
          </p:cNvSpPr>
          <p:nvPr>
            <p:ph type="sldNum" sz="quarter" idx="5"/>
          </p:nvPr>
        </p:nvSpPr>
        <p:spPr/>
        <p:txBody>
          <a:bodyPr/>
          <a:lstStyle/>
          <a:p>
            <a:fld id="{5A44A9DE-4760-4494-A2B3-6554A63B8D88}" type="slidenum">
              <a:rPr lang="en-AU" smtClean="0"/>
              <a:t>4</a:t>
            </a:fld>
            <a:endParaRPr lang="en-AU" dirty="0"/>
          </a:p>
        </p:txBody>
      </p:sp>
    </p:spTree>
    <p:extLst>
      <p:ext uri="{BB962C8B-B14F-4D97-AF65-F5344CB8AC3E}">
        <p14:creationId xmlns:p14="http://schemas.microsoft.com/office/powerpoint/2010/main" val="8661257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core</a:t>
            </a:r>
            <a:r>
              <a:rPr lang="en-US" b="0" dirty="0"/>
              <a:t>, </a:t>
            </a:r>
            <a:r>
              <a:rPr lang="en-US" b="1" dirty="0"/>
              <a:t>perspire</a:t>
            </a:r>
            <a:r>
              <a:rPr lang="en-US" b="0" dirty="0"/>
              <a:t>, </a:t>
            </a:r>
            <a:r>
              <a:rPr lang="en-US" b="1" dirty="0"/>
              <a:t>adhere</a:t>
            </a:r>
            <a:r>
              <a:rPr lang="en-US" b="0" dirty="0"/>
              <a:t>*, </a:t>
            </a:r>
            <a:r>
              <a:rPr lang="en-US" b="1" dirty="0"/>
              <a:t>fare</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sz="1200" kern="1200" dirty="0">
                <a:solidFill>
                  <a:schemeClr val="tx1"/>
                </a:solidFill>
                <a:effectLst/>
                <a:latin typeface="+mn-lt"/>
                <a:ea typeface="+mn-ea"/>
                <a:cs typeface="+mn-cs"/>
              </a:rPr>
              <a:t>Ask students to say the given word aloud then spell:</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one-syllable words </a:t>
            </a:r>
            <a:r>
              <a:rPr lang="en-US" sz="1200" kern="1200" dirty="0">
                <a:solidFill>
                  <a:schemeClr val="tx1"/>
                </a:solidFill>
                <a:effectLst/>
                <a:latin typeface="+mn-lt"/>
                <a:ea typeface="+mn-ea"/>
                <a:cs typeface="+mn-cs"/>
              </a:rPr>
              <a:t>by saying the single sounds in the word while recording the letter/s for each sound.</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multisyllabic </a:t>
            </a:r>
            <a:r>
              <a:rPr lang="en-US" sz="1200" kern="1200" dirty="0">
                <a:solidFill>
                  <a:schemeClr val="tx1"/>
                </a:solidFill>
                <a:effectLst/>
                <a:latin typeface="+mn-lt"/>
                <a:ea typeface="+mn-ea"/>
                <a:cs typeface="+mn-cs"/>
              </a:rPr>
              <a:t>or</a:t>
            </a:r>
            <a:r>
              <a:rPr lang="en-US" sz="1200" b="1" kern="1200" dirty="0">
                <a:solidFill>
                  <a:schemeClr val="tx1"/>
                </a:solidFill>
                <a:effectLst/>
                <a:latin typeface="+mn-lt"/>
                <a:ea typeface="+mn-ea"/>
                <a:cs typeface="+mn-cs"/>
              </a:rPr>
              <a:t> compound words </a:t>
            </a:r>
            <a:r>
              <a:rPr lang="en-US" sz="1200" kern="1200" dirty="0">
                <a:solidFill>
                  <a:schemeClr val="tx1"/>
                </a:solidFill>
                <a:effectLst/>
                <a:latin typeface="+mn-lt"/>
                <a:ea typeface="+mn-ea"/>
                <a:cs typeface="+mn-cs"/>
              </a:rPr>
              <a:t>by spelling each syllable or base word to spell the word as a whole.</a:t>
            </a:r>
          </a:p>
          <a:p>
            <a:pPr marL="0" lvl="0" indent="0">
              <a:buFont typeface="Arial" panose="020B0604020202020204" pitchFamily="34" charset="0"/>
              <a:buNone/>
            </a:pPr>
            <a:endParaRPr lang="en-AU"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Students then: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read the word they have spelt to check it is correct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show each word they have written by placing their mini-whiteboard underneath their chin for you to check.</a:t>
            </a:r>
            <a:endParaRPr lang="en-AU" sz="1200" kern="1200" dirty="0">
              <a:solidFill>
                <a:schemeClr val="tx1"/>
              </a:solidFill>
              <a:effectLst/>
              <a:latin typeface="+mn-lt"/>
              <a:ea typeface="+mn-ea"/>
              <a:cs typeface="+mn-cs"/>
            </a:endParaRP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 </a:t>
            </a:r>
          </a:p>
          <a:p>
            <a:r>
              <a:rPr lang="en-US" dirty="0"/>
              <a:t>If any students have difficulty, provide scaffolding as required or model the process for them. Then ask students to try again.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*An icon has not been used for the word </a:t>
            </a:r>
            <a:r>
              <a:rPr lang="en-AU" b="1" dirty="0"/>
              <a:t>adhere</a:t>
            </a:r>
            <a:r>
              <a:rPr lang="en-AU" dirty="0"/>
              <a:t> as it is difficult to illustrate. The pencil icon indicates that you should dictate this word to the students.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dirty="0"/>
          </a:p>
        </p:txBody>
      </p:sp>
    </p:spTree>
    <p:extLst>
      <p:ext uri="{BB962C8B-B14F-4D97-AF65-F5344CB8AC3E}">
        <p14:creationId xmlns:p14="http://schemas.microsoft.com/office/powerpoint/2010/main" val="42419689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F67B67-FEFC-81A4-592E-9E361D75CA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5897B5-B756-9D52-382D-F244B923DC9D}"/>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6DB93712-5C80-AF84-7C62-8B2BAD05B46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100"/>
              </a:spcBef>
              <a:spcAft>
                <a:spcPts val="400"/>
              </a:spcAft>
              <a:buClrTx/>
              <a:buSzTx/>
              <a:buFontTx/>
              <a:buNone/>
              <a:tabLst/>
              <a:defRPr/>
            </a:pPr>
            <a:r>
              <a:rPr lang="en-AU" b="1" dirty="0">
                <a:latin typeface="+mn-lt"/>
              </a:rPr>
              <a:t>Prefix review </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b="1" dirty="0">
              <a:latin typeface="+mn-lt"/>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dirty="0">
                <a:latin typeface="+mn-lt"/>
                <a:cs typeface="Calibri" panose="020F0502020204030204"/>
              </a:rPr>
              <a:t>Review the </a:t>
            </a:r>
            <a:r>
              <a:rPr lang="en-AU" b="1" dirty="0">
                <a:latin typeface="+mn-lt"/>
                <a:cs typeface="Calibri" panose="020F0502020204030204"/>
              </a:rPr>
              <a:t>pre- </a:t>
            </a:r>
            <a:r>
              <a:rPr lang="en-AU" b="0" dirty="0">
                <a:latin typeface="+mn-lt"/>
                <a:cs typeface="Calibri" panose="020F0502020204030204"/>
              </a:rPr>
              <a:t>prefix</a:t>
            </a:r>
            <a:r>
              <a:rPr lang="en-AU" b="1" dirty="0">
                <a:latin typeface="+mn-lt"/>
                <a:cs typeface="Calibri" panose="020F0502020204030204"/>
              </a:rPr>
              <a:t> </a:t>
            </a:r>
            <a:r>
              <a:rPr lang="en-AU" dirty="0">
                <a:latin typeface="+mn-lt"/>
                <a:cs typeface="Calibri" panose="020F0502020204030204"/>
              </a:rPr>
              <a:t>using the following sequence.</a:t>
            </a:r>
          </a:p>
          <a:p>
            <a:pPr>
              <a:spcBef>
                <a:spcPts val="100"/>
              </a:spcBef>
              <a:spcAft>
                <a:spcPts val="400"/>
              </a:spcAft>
              <a:defRPr/>
            </a:pPr>
            <a:endParaRPr lang="en-AU" b="1" dirty="0">
              <a:latin typeface="+mn-lt"/>
              <a:cs typeface="Calibri"/>
            </a:endParaRPr>
          </a:p>
          <a:p>
            <a:pPr marL="0" indent="0">
              <a:spcBef>
                <a:spcPts val="100"/>
              </a:spcBef>
              <a:spcAft>
                <a:spcPts val="400"/>
              </a:spcAft>
              <a:buFont typeface="Arial"/>
              <a:buNone/>
              <a:defRPr/>
            </a:pPr>
            <a:r>
              <a:rPr lang="en-AU" dirty="0">
                <a:cs typeface="Calibri"/>
              </a:rPr>
              <a:t>Ask: </a:t>
            </a:r>
            <a:r>
              <a:rPr lang="en-AU" i="1" dirty="0">
                <a:cs typeface="Calibri" panose="020F0502020204030204"/>
              </a:rPr>
              <a:t>What is the prefix?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a:rPr>
              <a:t>Students: </a:t>
            </a:r>
            <a:r>
              <a:rPr lang="en-AU" b="1" i="1" dirty="0">
                <a:cs typeface="Calibri" panose="020F0502020204030204"/>
              </a:rPr>
              <a:t>pre-</a:t>
            </a:r>
            <a:r>
              <a:rPr lang="en-AU" b="0" i="1" dirty="0">
                <a:cs typeface="Calibri" panose="020F0502020204030204"/>
              </a:rPr>
              <a:t>.</a:t>
            </a:r>
            <a:endParaRPr lang="en-US" b="0" i="1" dirty="0"/>
          </a:p>
          <a:p>
            <a:pPr marL="0" indent="0">
              <a:spcBef>
                <a:spcPts val="100"/>
              </a:spcBef>
              <a:spcAft>
                <a:spcPts val="400"/>
              </a:spcAft>
              <a:buFont typeface="Arial"/>
              <a:buNone/>
              <a:defRPr/>
            </a:pPr>
            <a:r>
              <a:rPr lang="en-US" dirty="0">
                <a:cs typeface="Calibri"/>
              </a:rPr>
              <a:t>Ask: </a:t>
            </a:r>
            <a:r>
              <a:rPr lang="en-US" i="1" dirty="0">
                <a:cs typeface="Calibri"/>
              </a:rPr>
              <a:t>What does it mean? </a:t>
            </a:r>
            <a:endParaRPr lang="en-US" i="1" dirty="0">
              <a:ea typeface="Calibri"/>
              <a:cs typeface="Calibri"/>
            </a:endParaRPr>
          </a:p>
          <a:p>
            <a:pPr marL="0" indent="0">
              <a:spcBef>
                <a:spcPts val="100"/>
              </a:spcBef>
              <a:spcAft>
                <a:spcPts val="400"/>
              </a:spcAft>
              <a:buFont typeface="Arial"/>
              <a:buNone/>
              <a:defRPr/>
            </a:pPr>
            <a:r>
              <a:rPr lang="en-US" dirty="0">
                <a:cs typeface="Calibri"/>
              </a:rPr>
              <a:t>Students: </a:t>
            </a:r>
            <a:r>
              <a:rPr lang="en-US" i="1" dirty="0">
                <a:cs typeface="Calibri"/>
              </a:rPr>
              <a:t>‘before’</a:t>
            </a:r>
            <a:r>
              <a:rPr lang="en-AU" i="1" dirty="0">
                <a:cs typeface="Calibri" panose="020F0502020204030204"/>
              </a:rPr>
              <a:t>.</a:t>
            </a:r>
            <a:endParaRPr lang="en-US" dirty="0">
              <a:cs typeface="+mn-cs"/>
            </a:endParaRPr>
          </a:p>
          <a:p>
            <a:pPr marL="0" indent="0">
              <a:spcBef>
                <a:spcPts val="100"/>
              </a:spcBef>
              <a:spcAft>
                <a:spcPts val="400"/>
              </a:spcAft>
              <a:buFont typeface="Arial"/>
              <a:buNone/>
              <a:defRPr/>
            </a:pPr>
            <a:r>
              <a:rPr lang="en-US" dirty="0">
                <a:cs typeface="+mn-cs"/>
              </a:rPr>
              <a:t>Say: </a:t>
            </a:r>
            <a:r>
              <a:rPr lang="en-AU" i="1" dirty="0">
                <a:cs typeface="Calibri" panose="020F0502020204030204"/>
              </a:rPr>
              <a:t>Your word is </a:t>
            </a:r>
            <a:r>
              <a:rPr lang="en-AU" b="1" i="1" dirty="0">
                <a:cs typeface="Calibri" panose="020F0502020204030204"/>
              </a:rPr>
              <a:t>pay</a:t>
            </a:r>
            <a:r>
              <a:rPr lang="en-AU" i="1" dirty="0">
                <a:cs typeface="Calibri" panose="020F0502020204030204"/>
              </a:rPr>
              <a:t>. Add the prefix.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a:rPr>
              <a:t>Students:</a:t>
            </a:r>
            <a:r>
              <a:rPr lang="en-AU" b="1" dirty="0">
                <a:cs typeface="Calibri" panose="020F0502020204030204"/>
              </a:rPr>
              <a:t> </a:t>
            </a:r>
            <a:r>
              <a:rPr lang="en-AU" b="1" i="1" dirty="0">
                <a:cs typeface="Calibri" panose="020F0502020204030204"/>
              </a:rPr>
              <a:t>prepay</a:t>
            </a:r>
            <a:r>
              <a:rPr lang="en-AU" i="1" dirty="0">
                <a:cs typeface="Calibri" panose="020F0502020204030204"/>
              </a:rPr>
              <a:t>.</a:t>
            </a:r>
            <a:endParaRPr lang="en-AU" dirty="0">
              <a:cs typeface="+mn-cs"/>
            </a:endParaRPr>
          </a:p>
          <a:p>
            <a:pPr marL="0" indent="0">
              <a:spcBef>
                <a:spcPts val="100"/>
              </a:spcBef>
              <a:spcAft>
                <a:spcPts val="400"/>
              </a:spcAft>
              <a:buFont typeface="Arial"/>
              <a:buNone/>
              <a:defRPr/>
            </a:pPr>
            <a:r>
              <a:rPr lang="en-AU" dirty="0">
                <a:cs typeface="+mn-cs"/>
              </a:rPr>
              <a:t>Ask: </a:t>
            </a:r>
            <a:r>
              <a:rPr lang="en-AU" i="1" dirty="0">
                <a:cs typeface="Calibri" panose="020F0502020204030204"/>
              </a:rPr>
              <a:t>What does it mean?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a:rPr>
              <a:t>Students: </a:t>
            </a:r>
            <a:r>
              <a:rPr lang="en-AU" i="1" dirty="0">
                <a:cs typeface="Calibri" panose="020F0502020204030204"/>
              </a:rPr>
              <a:t>Pay before.</a:t>
            </a:r>
            <a:endParaRPr lang="en-AU" dirty="0">
              <a:cs typeface="Calibri"/>
            </a:endParaRPr>
          </a:p>
          <a:p>
            <a:endParaRPr lang="en-US" dirty="0"/>
          </a:p>
        </p:txBody>
      </p:sp>
      <p:sp>
        <p:nvSpPr>
          <p:cNvPr id="4" name="Slide Number Placeholder 3">
            <a:extLst>
              <a:ext uri="{FF2B5EF4-FFF2-40B4-BE49-F238E27FC236}">
                <a16:creationId xmlns:a16="http://schemas.microsoft.com/office/drawing/2014/main" id="{AF59D034-8007-BE66-4D79-89CDDBE9CC2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AU"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9380570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Ask students to read the words by identifying and reading:</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the</a:t>
            </a:r>
            <a:r>
              <a:rPr lang="en-US" b="1" dirty="0"/>
              <a:t> pre- </a:t>
            </a:r>
            <a:r>
              <a:rPr lang="en-US" dirty="0"/>
              <a:t>prefix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the base word</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where relevant, the suffix</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the word as a whole.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You may initially use your hand to reveal each part of the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Choose some students to explain what each word means. Encourage them to use the language from each taught catchphrase: </a:t>
            </a:r>
            <a:r>
              <a:rPr lang="en-US" b="1" dirty="0"/>
              <a:t>pre-</a:t>
            </a:r>
            <a:r>
              <a:rPr lang="en-US" dirty="0"/>
              <a:t>, meaning ‘before’.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Note: Y</a:t>
            </a:r>
            <a:r>
              <a:rPr lang="en-US" dirty="0"/>
              <a:t>ou may choose to ask a particular student/group/row of students to read each word.</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dirty="0"/>
          </a:p>
        </p:txBody>
      </p:sp>
    </p:spTree>
    <p:extLst>
      <p:ext uri="{BB962C8B-B14F-4D97-AF65-F5344CB8AC3E}">
        <p14:creationId xmlns:p14="http://schemas.microsoft.com/office/powerpoint/2010/main" val="12148746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prepay</a:t>
            </a:r>
            <a:r>
              <a:rPr lang="en-US" b="0" dirty="0"/>
              <a:t>, </a:t>
            </a:r>
            <a:r>
              <a:rPr lang="en-US" b="1" dirty="0"/>
              <a:t>precook</a:t>
            </a:r>
            <a:r>
              <a:rPr lang="en-US" b="0" dirty="0"/>
              <a:t>, </a:t>
            </a:r>
            <a:r>
              <a:rPr lang="en-US" b="1" dirty="0"/>
              <a:t>prepack</a:t>
            </a:r>
            <a:r>
              <a:rPr lang="en-US" dirty="0"/>
              <a:t>).</a:t>
            </a:r>
            <a:endParaRPr lang="en-US"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a:t>
            </a:r>
            <a:endParaRPr lang="en-US"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writing the </a:t>
            </a:r>
            <a:r>
              <a:rPr lang="en-US" b="1" dirty="0"/>
              <a:t>pre- </a:t>
            </a:r>
            <a:r>
              <a:rPr lang="en-US" dirty="0"/>
              <a:t>prefix</a:t>
            </a:r>
            <a:endParaRPr lang="en-US"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identifying and spelling the base word.</a:t>
            </a:r>
            <a:endParaRPr lang="en-US"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Then choose a student to explain what each word means. Encourage them to use the language from the taught catchphrase: </a:t>
            </a:r>
            <a:r>
              <a:rPr lang="en-US" b="1" dirty="0"/>
              <a:t>pre-</a:t>
            </a:r>
            <a:r>
              <a:rPr lang="en-US" dirty="0"/>
              <a:t>, meaning ‘before’.</a:t>
            </a:r>
            <a:endParaRPr lang="en-US"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Calibri" panose="020F0502020204030204"/>
              </a:rPr>
              <a:t>Students show each word they have written by placing their mini-whiteboard underneath their chin for you to check.</a:t>
            </a:r>
            <a:endParaRPr lang="en-US" sz="1200" dirty="0">
              <a:effectLst/>
              <a:latin typeface="+mn-lt"/>
              <a:ea typeface="Calibri" panose="020F0502020204030204"/>
              <a:cs typeface="Calibri" panose="020F0502020204030204"/>
            </a:endParaRPr>
          </a:p>
          <a:p>
            <a:pPr marL="0" indent="0">
              <a:buFont typeface="Arial" panose="020B0604020202020204" pitchFamily="34" charset="0"/>
              <a:buNone/>
            </a:pPr>
            <a:endParaRPr lang="en-US" sz="1200" dirty="0">
              <a:effectLst/>
              <a:latin typeface="+mn-lt"/>
              <a:cs typeface="Times New Roman" panose="02020603050405020304" pitchFamily="18" charset="0"/>
            </a:endParaRPr>
          </a:p>
          <a:p>
            <a:r>
              <a:rPr lang="en-US" b="1" dirty="0"/>
              <a:t>Provide corrective feedback as needed:</a:t>
            </a:r>
            <a:endParaRPr lang="en-US" b="1" dirty="0">
              <a:ea typeface="Calibri"/>
              <a:cs typeface="Calibri"/>
            </a:endParaRPr>
          </a:p>
          <a:p>
            <a:r>
              <a:rPr lang="en-US" dirty="0"/>
              <a:t>If any students have difficulty, provide scaffolding as required or model the process for them. Then ask students to try again.</a:t>
            </a:r>
            <a:endParaRPr lang="en-US" dirty="0">
              <a:ea typeface="Calibri"/>
              <a:cs typeface="Calibri"/>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dirty="0"/>
          </a:p>
        </p:txBody>
      </p:sp>
    </p:spTree>
    <p:extLst>
      <p:ext uri="{BB962C8B-B14F-4D97-AF65-F5344CB8AC3E}">
        <p14:creationId xmlns:p14="http://schemas.microsoft.com/office/powerpoint/2010/main" val="20174864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endParaRPr lang="en-US" b="0" dirty="0"/>
          </a:p>
          <a:p>
            <a:r>
              <a:rPr lang="en-US" b="0" dirty="0"/>
              <a:t>Point to each irregular word in random order. As you point, students read the word.</a:t>
            </a:r>
          </a:p>
          <a:p>
            <a:endParaRPr lang="en-US" b="0"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the word or say the wrong word, remind them of the sounds in the word, and the spelling of the word, for example, </a:t>
            </a:r>
            <a:r>
              <a:rPr lang="en-US" b="1" dirty="0"/>
              <a:t>c/ou/n/t/r/y</a:t>
            </a:r>
            <a:r>
              <a:rPr lang="en-US" b="0" dirty="0"/>
              <a:t>,</a:t>
            </a:r>
            <a:r>
              <a:rPr lang="en-US" b="1" dirty="0"/>
              <a:t> country</a:t>
            </a:r>
            <a:r>
              <a:rPr lang="en-US" b="0" dirty="0"/>
              <a:t>,</a:t>
            </a:r>
            <a:r>
              <a:rPr lang="en-US" b="1" dirty="0"/>
              <a:t> c-ou-n-t-r-y</a:t>
            </a:r>
            <a:r>
              <a:rPr lang="en-US" b="0" dirty="0"/>
              <a:t> spells </a:t>
            </a:r>
            <a:r>
              <a:rPr lang="en-US" b="1" dirty="0"/>
              <a:t>country</a:t>
            </a:r>
            <a:r>
              <a:rPr lang="en-US" b="0" dirty="0"/>
              <a:t>.</a:t>
            </a:r>
            <a:r>
              <a:rPr lang="en-US" b="1" dirty="0"/>
              <a:t> </a:t>
            </a:r>
            <a:r>
              <a:rPr lang="en-US" dirty="0"/>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dirty="0"/>
          </a:p>
        </p:txBody>
      </p:sp>
    </p:spTree>
    <p:extLst>
      <p:ext uri="{BB962C8B-B14F-4D97-AF65-F5344CB8AC3E}">
        <p14:creationId xmlns:p14="http://schemas.microsoft.com/office/powerpoint/2010/main" val="18270941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14.svg"/><Relationship Id="rId7" Type="http://schemas.openxmlformats.org/officeDocument/2006/relationships/image" Target="../media/image16.jpe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15.png"/><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8" Type="http://schemas.openxmlformats.org/officeDocument/2006/relationships/hyperlink" Target="https://www.literacyhub.edu.au/plan-teach-and-assess/lesson-packs/" TargetMode="External"/><Relationship Id="rId3" Type="http://schemas.openxmlformats.org/officeDocument/2006/relationships/image" Target="../media/image13.png"/><Relationship Id="rId7" Type="http://schemas.openxmlformats.org/officeDocument/2006/relationships/image" Target="../media/image18.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17.png"/><Relationship Id="rId11" Type="http://schemas.openxmlformats.org/officeDocument/2006/relationships/image" Target="file:////Volumes/Big%20Storage/0_For%20MacBook%20Pro%20Changeover/ESA%20Design/0_2024%20WIP/LitHub%20Phases%20Templates/PP%20Templates/Links/phase7-lozenge-grey.png" TargetMode="External"/><Relationship Id="rId5" Type="http://schemas.openxmlformats.org/officeDocument/2006/relationships/image" Target="../media/image1.png"/><Relationship Id="rId10" Type="http://schemas.openxmlformats.org/officeDocument/2006/relationships/image" Target="../media/image19.png"/><Relationship Id="rId4" Type="http://schemas.openxmlformats.org/officeDocument/2006/relationships/image" Target="../media/image14.svg"/><Relationship Id="rId9" Type="http://schemas.openxmlformats.org/officeDocument/2006/relationships/image" Target="../media/image16.jpe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20.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3.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11.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20.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3.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9.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5.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7.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9.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3007548"/>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3" name="Text Placeholder 2">
            <a:extLst>
              <a:ext uri="{FF2B5EF4-FFF2-40B4-BE49-F238E27FC236}">
                <a16:creationId xmlns:a16="http://schemas.microsoft.com/office/drawing/2014/main" id="{94DBA4AF-3AB4-0044-A906-5032B6DE58B7}"/>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Subtitle 2">
            <a:extLst>
              <a:ext uri="{FF2B5EF4-FFF2-40B4-BE49-F238E27FC236}">
                <a16:creationId xmlns:a16="http://schemas.microsoft.com/office/drawing/2014/main" id="{AA39E952-BD81-B94E-BF31-C83C1C329BC4}"/>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 Placeholder 2">
            <a:extLst>
              <a:ext uri="{FF2B5EF4-FFF2-40B4-BE49-F238E27FC236}">
                <a16:creationId xmlns:a16="http://schemas.microsoft.com/office/drawing/2014/main" id="{90497567-E6AE-BE45-B49E-F505D9980941}"/>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Rounded Corners 2">
            <a:extLst>
              <a:ext uri="{FF2B5EF4-FFF2-40B4-BE49-F238E27FC236}">
                <a16:creationId xmlns:a16="http://schemas.microsoft.com/office/drawing/2014/main" id="{844233BF-EC54-EDF9-3C08-DF725CA5C87F}"/>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dirty="0">
              <a:solidFill>
                <a:srgbClr val="686E63"/>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30FC2835-E175-7BB6-BE46-C1CDD4287228}"/>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677362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e do + view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7E24AB7D-3886-B54A-B2A3-55DA6F8F0BA7}"/>
              </a:ext>
            </a:extLst>
          </p:cNvPr>
          <p:cNvGrpSpPr/>
          <p:nvPr userDrawn="1"/>
        </p:nvGrpSpPr>
        <p:grpSpPr>
          <a:xfrm>
            <a:off x="11029911" y="291263"/>
            <a:ext cx="876718" cy="645960"/>
            <a:chOff x="11029911" y="291263"/>
            <a:chExt cx="876718" cy="645960"/>
          </a:xfrm>
        </p:grpSpPr>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grpSp>
      <p:grpSp>
        <p:nvGrpSpPr>
          <p:cNvPr id="3" name="Group 2">
            <a:extLst>
              <a:ext uri="{FF2B5EF4-FFF2-40B4-BE49-F238E27FC236}">
                <a16:creationId xmlns:a16="http://schemas.microsoft.com/office/drawing/2014/main" id="{1761F877-022D-2C4B-B24F-44E5924B41E6}"/>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0" name="Graphic 29" descr="Glasses outline">
              <a:extLst>
                <a:ext uri="{FF2B5EF4-FFF2-40B4-BE49-F238E27FC236}">
                  <a16:creationId xmlns:a16="http://schemas.microsoft.com/office/drawing/2014/main" id="{7B6A47EF-7AEA-8F47-9033-51DD63369387}"/>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66937" y="307816"/>
              <a:ext cx="638589" cy="638589"/>
            </a:xfrm>
            <a:prstGeom prst="rect">
              <a:avLst/>
            </a:prstGeom>
          </p:spPr>
        </p:pic>
      </p:gr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sp>
        <p:nvSpPr>
          <p:cNvPr id="5" name="Rectangle: Rounded Corners 2">
            <a:extLst>
              <a:ext uri="{FF2B5EF4-FFF2-40B4-BE49-F238E27FC236}">
                <a16:creationId xmlns:a16="http://schemas.microsoft.com/office/drawing/2014/main" id="{4746C9BF-6C80-78D6-21A3-74B770679F04}"/>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dirty="0">
              <a:solidFill>
                <a:srgbClr val="686E63"/>
              </a:solidFill>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3B75B8C9-B2F9-4FD7-6ECA-F8D6B3EDE983}"/>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163508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We do + pen + chi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grpSp>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69232"/>
            <a:ext cx="490017" cy="490017"/>
          </a:xfrm>
          <a:prstGeom prst="rect">
            <a:avLst/>
          </a:prstGeom>
        </p:spPr>
      </p:pic>
      <p:pic>
        <p:nvPicPr>
          <p:cNvPr id="10" name="Picture 9">
            <a:extLst>
              <a:ext uri="{FF2B5EF4-FFF2-40B4-BE49-F238E27FC236}">
                <a16:creationId xmlns:a16="http://schemas.microsoft.com/office/drawing/2014/main" id="{CFAC27D8-FDCE-A2D7-2C2D-65C7D399DD88}"/>
              </a:ext>
            </a:extLst>
          </p:cNvPr>
          <p:cNvPicPr>
            <a:picLocks noChangeAspect="1"/>
          </p:cNvPicPr>
          <p:nvPr userDrawn="1"/>
        </p:nvPicPr>
        <p:blipFill>
          <a:blip r:embed="rId7"/>
          <a:stretch>
            <a:fillRect/>
          </a:stretch>
        </p:blipFill>
        <p:spPr>
          <a:xfrm>
            <a:off x="11140873" y="252544"/>
            <a:ext cx="628409" cy="733144"/>
          </a:xfrm>
          <a:prstGeom prst="rect">
            <a:avLst/>
          </a:prstGeom>
        </p:spPr>
      </p:pic>
      <p:sp>
        <p:nvSpPr>
          <p:cNvPr id="3" name="Rectangle: Rounded Corners 2">
            <a:extLst>
              <a:ext uri="{FF2B5EF4-FFF2-40B4-BE49-F238E27FC236}">
                <a16:creationId xmlns:a16="http://schemas.microsoft.com/office/drawing/2014/main" id="{D7DD42D3-8E0F-7628-6AD4-DD8FCC46CEA0}"/>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dirty="0">
              <a:solidFill>
                <a:srgbClr val="686E63"/>
              </a:solidFill>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98EA1773-11A2-2BCF-94ED-74D1C425E07C}"/>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64236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You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96C72814-3046-4147-B53C-2F7C2833FAE9}"/>
              </a:ext>
            </a:extLst>
          </p:cNvPr>
          <p:cNvGrpSpPr/>
          <p:nvPr userDrawn="1"/>
        </p:nvGrpSpPr>
        <p:grpSpPr>
          <a:xfrm>
            <a:off x="11029911" y="263900"/>
            <a:ext cx="876718" cy="688952"/>
            <a:chOff x="11029911" y="263900"/>
            <a:chExt cx="876718" cy="688952"/>
          </a:xfrm>
        </p:grpSpPr>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4" name="Rounded Rectangle 8">
            <a:extLst>
              <a:ext uri="{FF2B5EF4-FFF2-40B4-BE49-F238E27FC236}">
                <a16:creationId xmlns:a16="http://schemas.microsoft.com/office/drawing/2014/main" id="{ED1917D4-6119-E147-AAA1-7B6504609D5C}"/>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BC2CA037-E0DF-9410-3B11-EF5E7E69B7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You do</a:t>
            </a:r>
          </a:p>
        </p:txBody>
      </p:sp>
      <p:sp>
        <p:nvSpPr>
          <p:cNvPr id="3" name="Rectangle: Rounded Corners 2">
            <a:extLst>
              <a:ext uri="{FF2B5EF4-FFF2-40B4-BE49-F238E27FC236}">
                <a16:creationId xmlns:a16="http://schemas.microsoft.com/office/drawing/2014/main" id="{3DB2DC09-F91B-F557-8D5C-F345CE40F297}"/>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dirty="0">
              <a:solidFill>
                <a:srgbClr val="686E63"/>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332334A8-14AD-479A-0AF1-21F55670DFB0}"/>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761268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dirty="0">
                <a:solidFill>
                  <a:srgbClr val="0E1E42"/>
                </a:solidFill>
                <a:latin typeface="Calibri" panose="020F0502020204030204" pitchFamily="34" charset="0"/>
                <a:cs typeface="Calibri" panose="020F0502020204030204" pitchFamily="34" charset="0"/>
              </a:rPr>
              <a:t>Check for understanding</a:t>
            </a:r>
          </a:p>
        </p:txBody>
      </p:sp>
      <p:grpSp>
        <p:nvGrpSpPr>
          <p:cNvPr id="4" name="Group 3">
            <a:extLst>
              <a:ext uri="{FF2B5EF4-FFF2-40B4-BE49-F238E27FC236}">
                <a16:creationId xmlns:a16="http://schemas.microsoft.com/office/drawing/2014/main" id="{255A2419-CE2C-BB9C-8AC4-231CBDCD111F}"/>
              </a:ext>
            </a:extLst>
          </p:cNvPr>
          <p:cNvGrpSpPr/>
          <p:nvPr userDrawn="1"/>
        </p:nvGrpSpPr>
        <p:grpSpPr>
          <a:xfrm>
            <a:off x="11029911" y="291263"/>
            <a:ext cx="876718" cy="645960"/>
            <a:chOff x="11029911" y="291263"/>
            <a:chExt cx="876718" cy="645960"/>
          </a:xfrm>
        </p:grpSpPr>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Graphic 8" descr="Pencil outline">
              <a:extLst>
                <a:ext uri="{FF2B5EF4-FFF2-40B4-BE49-F238E27FC236}">
                  <a16:creationId xmlns:a16="http://schemas.microsoft.com/office/drawing/2014/main" id="{24511098-83BB-351C-11BC-675D88290BB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2" name="Rectangle: Rounded Corners 2">
            <a:extLst>
              <a:ext uri="{FF2B5EF4-FFF2-40B4-BE49-F238E27FC236}">
                <a16:creationId xmlns:a16="http://schemas.microsoft.com/office/drawing/2014/main" id="{B8BF33EA-F098-39D7-57D6-F167F0A8B155}"/>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dirty="0">
              <a:solidFill>
                <a:srgbClr val="686E63"/>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C3B211D3-27ED-43E7-6B01-70341E77A8E3}"/>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19732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dirty="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13">
            <a:extLst>
              <a:ext uri="{FF2B5EF4-FFF2-40B4-BE49-F238E27FC236}">
                <a16:creationId xmlns:a16="http://schemas.microsoft.com/office/drawing/2014/main" id="{416C4BAC-26A8-F322-2D53-51BA19A19029}"/>
              </a:ext>
            </a:extLst>
          </p:cNvPr>
          <p:cNvPicPr>
            <a:picLocks noChangeAspect="1"/>
          </p:cNvPicPr>
          <p:nvPr userDrawn="1"/>
        </p:nvPicPr>
        <p:blipFill>
          <a:blip r:embed="rId3"/>
          <a:stretch>
            <a:fillRect/>
          </a:stretch>
        </p:blipFill>
        <p:spPr>
          <a:xfrm>
            <a:off x="11155273" y="252544"/>
            <a:ext cx="628409" cy="733144"/>
          </a:xfrm>
          <a:prstGeom prst="rect">
            <a:avLst/>
          </a:prstGeom>
        </p:spPr>
      </p:pic>
      <p:sp>
        <p:nvSpPr>
          <p:cNvPr id="2" name="Rectangle: Rounded Corners 2">
            <a:extLst>
              <a:ext uri="{FF2B5EF4-FFF2-40B4-BE49-F238E27FC236}">
                <a16:creationId xmlns:a16="http://schemas.microsoft.com/office/drawing/2014/main" id="{AC71873B-FFD7-6CD1-B633-10CB22FCC4D2}"/>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dirty="0">
              <a:solidFill>
                <a:srgbClr val="686E63"/>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15AE159C-AD53-0EAF-A143-70B8D0FBE00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1505165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eck for understanding B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C9E3BA2C-3004-474B-9965-AC5FCEA725CC}"/>
              </a:ext>
            </a:extLst>
          </p:cNvPr>
          <p:cNvSpPr/>
          <p:nvPr userDrawn="1"/>
        </p:nvSpPr>
        <p:spPr>
          <a:xfrm>
            <a:off x="283765" y="299355"/>
            <a:ext cx="3418714" cy="918569"/>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1">
            <a:extLst>
              <a:ext uri="{FF2B5EF4-FFF2-40B4-BE49-F238E27FC236}">
                <a16:creationId xmlns:a16="http://schemas.microsoft.com/office/drawing/2014/main" id="{C83F05EC-9A49-4D49-896A-D101A5CCE42A}"/>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dirty="0">
                <a:solidFill>
                  <a:srgbClr val="0E1E42"/>
                </a:solidFill>
                <a:latin typeface="Calibri" panose="020F0502020204030204" pitchFamily="34" charset="0"/>
                <a:cs typeface="Calibri" panose="020F0502020204030204" pitchFamily="34" charset="0"/>
              </a:rPr>
              <a:t>Check for understanding</a:t>
            </a:r>
          </a:p>
        </p:txBody>
      </p:sp>
      <p:grpSp>
        <p:nvGrpSpPr>
          <p:cNvPr id="3" name="Group 2">
            <a:extLst>
              <a:ext uri="{FF2B5EF4-FFF2-40B4-BE49-F238E27FC236}">
                <a16:creationId xmlns:a16="http://schemas.microsoft.com/office/drawing/2014/main" id="{591A6AC1-FAF8-2B0F-073D-AB8912B6E9CA}"/>
              </a:ext>
            </a:extLst>
          </p:cNvPr>
          <p:cNvGrpSpPr/>
          <p:nvPr userDrawn="1"/>
        </p:nvGrpSpPr>
        <p:grpSpPr>
          <a:xfrm>
            <a:off x="11029911" y="291263"/>
            <a:ext cx="876718" cy="645960"/>
            <a:chOff x="11029911" y="291263"/>
            <a:chExt cx="876718" cy="645960"/>
          </a:xfrm>
        </p:grpSpPr>
        <p:sp>
          <p:nvSpPr>
            <p:cNvPr id="4" name="Rounded Rectangle 2">
              <a:extLst>
                <a:ext uri="{FF2B5EF4-FFF2-40B4-BE49-F238E27FC236}">
                  <a16:creationId xmlns:a16="http://schemas.microsoft.com/office/drawing/2014/main" id="{76270C31-08E1-B0C0-9F9C-79A266CC4B23}"/>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Graphic 4" descr="Pencil outline">
              <a:extLst>
                <a:ext uri="{FF2B5EF4-FFF2-40B4-BE49-F238E27FC236}">
                  <a16:creationId xmlns:a16="http://schemas.microsoft.com/office/drawing/2014/main" id="{03A298B5-199E-BE46-4951-EBE4BB3F3FE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2" name="Rectangle: Rounded Corners 2">
            <a:extLst>
              <a:ext uri="{FF2B5EF4-FFF2-40B4-BE49-F238E27FC236}">
                <a16:creationId xmlns:a16="http://schemas.microsoft.com/office/drawing/2014/main" id="{0ADCC182-2537-D68D-0612-49125251AF0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dirty="0">
              <a:solidFill>
                <a:srgbClr val="686E63"/>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24CC5D03-A9D3-9B0D-84ED-FDDC7C95C1E3}"/>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30297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eck for understanding C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B432ED9E-85DA-2C4A-A567-B320AD209C3A}"/>
              </a:ext>
            </a:extLst>
          </p:cNvPr>
          <p:cNvSpPr/>
          <p:nvPr userDrawn="1"/>
        </p:nvSpPr>
        <p:spPr>
          <a:xfrm>
            <a:off x="283765" y="2628206"/>
            <a:ext cx="3418714" cy="918569"/>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1">
            <a:extLst>
              <a:ext uri="{FF2B5EF4-FFF2-40B4-BE49-F238E27FC236}">
                <a16:creationId xmlns:a16="http://schemas.microsoft.com/office/drawing/2014/main" id="{4DAD2DF0-C326-7D4D-96D3-FED35297419E}"/>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dirty="0">
                <a:solidFill>
                  <a:srgbClr val="0E1E42"/>
                </a:solidFill>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911D34B9-555C-34C6-B683-53F61ED4D137}"/>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E8C69906-2403-847A-EB78-1B27700E3A81}"/>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Graphic 3" descr="Pencil outline">
              <a:extLst>
                <a:ext uri="{FF2B5EF4-FFF2-40B4-BE49-F238E27FC236}">
                  <a16:creationId xmlns:a16="http://schemas.microsoft.com/office/drawing/2014/main" id="{3409AEEB-39B8-E0C3-01C1-6DE44E1144B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5" name="Rectangle: Rounded Corners 2">
            <a:extLst>
              <a:ext uri="{FF2B5EF4-FFF2-40B4-BE49-F238E27FC236}">
                <a16:creationId xmlns:a16="http://schemas.microsoft.com/office/drawing/2014/main" id="{9E8DBC6C-CCFE-711A-B118-50CBCD9CAC3B}"/>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dirty="0">
              <a:solidFill>
                <a:srgbClr val="686E63"/>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45641E08-DC6D-9E2D-0F9B-DC1CC451A071}"/>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33846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0DA0D097-479F-6644-8276-350766DA2500}"/>
              </a:ext>
            </a:extLst>
          </p:cNvPr>
          <p:cNvSpPr/>
          <p:nvPr userDrawn="1"/>
        </p:nvSpPr>
        <p:spPr>
          <a:xfrm>
            <a:off x="324326" y="2083001"/>
            <a:ext cx="11666496" cy="2581735"/>
          </a:xfrm>
          <a:prstGeom prst="roundRect">
            <a:avLst>
              <a:gd name="adj" fmla="val 9282"/>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 2026 Commonwealth of Australia, unless otherwise indicated. Creative Commons Attribution 4.0, unless otherwise indicated.</a:t>
            </a:r>
            <a:endParaRPr lang="en-AU" sz="1000" dirty="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2EE6426B-7740-5629-F492-A077CB09971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dirty="0">
                <a:solidFill>
                  <a:srgbClr val="0E1E42"/>
                </a:solidFill>
              </a:rPr>
              <a:t>Visit </a:t>
            </a:r>
            <a:r>
              <a:rPr lang="en-AU" sz="3200" b="1" i="0" u="sng" kern="1200" dirty="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dirty="0">
                <a:solidFill>
                  <a:srgbClr val="0E1E42"/>
                </a:solidFill>
              </a:rPr>
              <a:t> </a:t>
            </a:r>
            <a:r>
              <a:rPr lang="en-AU" sz="3200" b="1" dirty="0">
                <a:solidFill>
                  <a:srgbClr val="0E1E42"/>
                </a:solidFill>
              </a:rPr>
              <a:t>to access more free, evidence-based literacy resources for teachers. </a:t>
            </a:r>
          </a:p>
        </p:txBody>
      </p:sp>
      <p:sp>
        <p:nvSpPr>
          <p:cNvPr id="5" name="Rectangle 4">
            <a:extLst>
              <a:ext uri="{FF2B5EF4-FFF2-40B4-BE49-F238E27FC236}">
                <a16:creationId xmlns:a16="http://schemas.microsoft.com/office/drawing/2014/main" id="{0DDD11BF-3B3F-283D-57CE-C81D0900FA3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880558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Open Slide 1:1">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p:cNvSpPr>
          <p:nvPr userDrawn="1"/>
        </p:nvSpPr>
        <p:spPr>
          <a:xfrm>
            <a:off x="283765" y="2077653"/>
            <a:ext cx="11666496" cy="2581735"/>
          </a:xfrm>
          <a:prstGeom prst="roundRect">
            <a:avLst>
              <a:gd name="adj" fmla="val 9282"/>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5400000">
            <a:off x="226280" y="5260523"/>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50828" y="537634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dirty="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dirty="0"/>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dirty="0"/>
          </a:p>
        </p:txBody>
      </p:sp>
      <p:grpSp>
        <p:nvGrpSpPr>
          <p:cNvPr id="9" name="Group 8">
            <a:extLst>
              <a:ext uri="{FF2B5EF4-FFF2-40B4-BE49-F238E27FC236}">
                <a16:creationId xmlns:a16="http://schemas.microsoft.com/office/drawing/2014/main" id="{9E102EAB-9CD2-6071-A4F3-08B34ACB37F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6" name="Title 5">
            <a:extLst>
              <a:ext uri="{FF2B5EF4-FFF2-40B4-BE49-F238E27FC236}">
                <a16:creationId xmlns:a16="http://schemas.microsoft.com/office/drawing/2014/main" id="{1BED9B0A-DD7A-5D93-EBFE-DE12382AEC96}"/>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chemeClr val="bg1"/>
                </a:solidFill>
                <a:latin typeface="+mn-lt"/>
              </a:rPr>
              <a:t>Explicit teaching</a:t>
            </a:r>
            <a:endParaRPr lang="en-US" dirty="0">
              <a:solidFill>
                <a:schemeClr val="bg1"/>
              </a:solidFill>
              <a:latin typeface="+mn-lt"/>
            </a:endParaRPr>
          </a:p>
        </p:txBody>
      </p:sp>
      <p:sp>
        <p:nvSpPr>
          <p:cNvPr id="12" name="Title 5">
            <a:extLst>
              <a:ext uri="{FF2B5EF4-FFF2-40B4-BE49-F238E27FC236}">
                <a16:creationId xmlns:a16="http://schemas.microsoft.com/office/drawing/2014/main" id="{26988C3C-2843-1026-9069-8DD7C30BC5D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chemeClr val="bg1"/>
                </a:solidFill>
                <a:latin typeface="+mn-lt"/>
              </a:rPr>
              <a:t>Review</a:t>
            </a:r>
            <a:endParaRPr lang="en-US" dirty="0">
              <a:solidFill>
                <a:schemeClr val="bg1"/>
              </a:solidFill>
              <a:latin typeface="+mn-lt"/>
            </a:endParaRPr>
          </a:p>
        </p:txBody>
      </p:sp>
      <p:sp>
        <p:nvSpPr>
          <p:cNvPr id="15" name="TextBox 14">
            <a:extLst>
              <a:ext uri="{FF2B5EF4-FFF2-40B4-BE49-F238E27FC236}">
                <a16:creationId xmlns:a16="http://schemas.microsoft.com/office/drawing/2014/main" id="{0B1DBC34-84DA-4361-5159-9E3DC586728E}"/>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dirty="0"/>
              <a:t>SSP lesson</a:t>
            </a:r>
            <a:endParaRPr lang="en-AU" sz="3200" dirty="0"/>
          </a:p>
        </p:txBody>
      </p:sp>
      <p:grpSp>
        <p:nvGrpSpPr>
          <p:cNvPr id="18" name="Group 17">
            <a:extLst>
              <a:ext uri="{FF2B5EF4-FFF2-40B4-BE49-F238E27FC236}">
                <a16:creationId xmlns:a16="http://schemas.microsoft.com/office/drawing/2014/main" id="{BB68FDAC-603E-1149-97DE-50DFB6AC4C36}"/>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5123AA02-ADCC-30AE-A868-400600829F9F}"/>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V1.0 © 2026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a:t>
              </a:r>
              <a:r>
                <a:rPr lang="en-AU" sz="1000" dirty="0">
                  <a:solidFill>
                    <a:srgbClr val="007FC2"/>
                  </a:solidFill>
                  <a:latin typeface="Calibri" panose="020F0502020204030204" pitchFamily="34" charset="0"/>
                  <a:ea typeface="Verdana" panose="020B0604030504040204" pitchFamily="34" charset="0"/>
                  <a:cs typeface="Calibri" panose="020F0502020204030204" pitchFamily="34" charset="0"/>
                </a:rPr>
                <a:t>: </a:t>
              </a:r>
              <a:r>
                <a:rPr lang="en-AU" sz="1000" dirty="0">
                  <a:solidFill>
                    <a:srgbClr val="007FC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https://www.literacyhub.edu.au/plan-teach-and-assess/lesson-packs/</a:t>
              </a:r>
              <a:r>
                <a:rPr lang="en-AU" sz="1000" dirty="0">
                  <a:solidFill>
                    <a:srgbClr val="007FC2"/>
                  </a:solidFill>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289E245B-43BA-B3A3-EA84-C1428A5B66C1}"/>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
        <p:nvSpPr>
          <p:cNvPr id="4" name="Rectangle 3">
            <a:extLst>
              <a:ext uri="{FF2B5EF4-FFF2-40B4-BE49-F238E27FC236}">
                <a16:creationId xmlns:a16="http://schemas.microsoft.com/office/drawing/2014/main" id="{1ACFFF41-10A3-CC3A-CDD7-698E89C9C6E1}"/>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6" name="Picture 25">
            <a:extLst>
              <a:ext uri="{FF2B5EF4-FFF2-40B4-BE49-F238E27FC236}">
                <a16:creationId xmlns:a16="http://schemas.microsoft.com/office/drawing/2014/main" id="{B626BFC3-245E-1EA7-86EE-F3EE39589B93}"/>
              </a:ext>
            </a:extLst>
          </p:cNvPr>
          <p:cNvPicPr>
            <a:picLocks noChangeAspect="1"/>
          </p:cNvPicPr>
          <p:nvPr userDrawn="1"/>
        </p:nvPicPr>
        <p:blipFill>
          <a:blip r:embed="rId10" r:link="rId11">
            <a:extLst>
              <a:ext uri="{28A0092B-C50C-407E-A947-70E740481C1C}">
                <a14:useLocalDpi xmlns:a14="http://schemas.microsoft.com/office/drawing/2010/main" val="0"/>
              </a:ext>
            </a:extLst>
          </a:blip>
          <a:srcRect/>
          <a:stretch>
            <a:fillRect/>
          </a:stretch>
        </p:blipFill>
        <p:spPr>
          <a:xfrm>
            <a:off x="6275877" y="427460"/>
            <a:ext cx="5547352" cy="711199"/>
          </a:xfrm>
          <a:prstGeom prst="rect">
            <a:avLst/>
          </a:prstGeom>
        </p:spPr>
      </p:pic>
      <p:sp>
        <p:nvSpPr>
          <p:cNvPr id="27" name="Title 1">
            <a:extLst>
              <a:ext uri="{FF2B5EF4-FFF2-40B4-BE49-F238E27FC236}">
                <a16:creationId xmlns:a16="http://schemas.microsoft.com/office/drawing/2014/main" id="{D447BB77-2DEE-C60D-2478-1831CF5F531B}"/>
              </a:ext>
            </a:extLst>
          </p:cNvPr>
          <p:cNvSpPr txBox="1">
            <a:spLocks/>
          </p:cNvSpPr>
          <p:nvPr userDrawn="1"/>
        </p:nvSpPr>
        <p:spPr>
          <a:xfrm>
            <a:off x="9056017" y="427460"/>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dirty="0">
                <a:solidFill>
                  <a:srgbClr val="686E63"/>
                </a:solidFill>
                <a:latin typeface="Calibri" panose="020F0502020204030204" pitchFamily="34" charset="0"/>
                <a:cs typeface="Calibri" panose="020F0502020204030204" pitchFamily="34" charset="0"/>
              </a:rPr>
              <a:t>Lesson 1</a:t>
            </a:r>
          </a:p>
        </p:txBody>
      </p:sp>
      <p:sp>
        <p:nvSpPr>
          <p:cNvPr id="28" name="Title 1">
            <a:extLst>
              <a:ext uri="{FF2B5EF4-FFF2-40B4-BE49-F238E27FC236}">
                <a16:creationId xmlns:a16="http://schemas.microsoft.com/office/drawing/2014/main" id="{3CA997C2-01C6-18B6-5AE4-F9ADAFBAAA2D}"/>
              </a:ext>
            </a:extLst>
          </p:cNvPr>
          <p:cNvSpPr txBox="1">
            <a:spLocks/>
          </p:cNvSpPr>
          <p:nvPr userDrawn="1"/>
        </p:nvSpPr>
        <p:spPr>
          <a:xfrm>
            <a:off x="6268253" y="458015"/>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dirty="0">
                <a:solidFill>
                  <a:schemeClr val="bg1"/>
                </a:solidFill>
                <a:latin typeface="Calibri" panose="020F0502020204030204" pitchFamily="34" charset="0"/>
                <a:cs typeface="Calibri" panose="020F0502020204030204" pitchFamily="34" charset="0"/>
              </a:rPr>
              <a:t>Phase 21</a:t>
            </a:r>
          </a:p>
        </p:txBody>
      </p:sp>
    </p:spTree>
    <p:custDataLst>
      <p:tags r:id="rId1"/>
    </p:custDataLst>
    <p:extLst>
      <p:ext uri="{BB962C8B-B14F-4D97-AF65-F5344CB8AC3E}">
        <p14:creationId xmlns:p14="http://schemas.microsoft.com/office/powerpoint/2010/main" val="25558660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You do Preix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2841035"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2841034"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Prefix review</a:t>
            </a:r>
          </a:p>
        </p:txBody>
      </p:sp>
      <p:sp>
        <p:nvSpPr>
          <p:cNvPr id="5" name="Rectangle: Rounded Corners 2">
            <a:extLst>
              <a:ext uri="{FF2B5EF4-FFF2-40B4-BE49-F238E27FC236}">
                <a16:creationId xmlns:a16="http://schemas.microsoft.com/office/drawing/2014/main" id="{E5D38BE6-808D-85E4-6E24-DA6855533DBF}"/>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dirty="0">
              <a:solidFill>
                <a:srgbClr val="686E63"/>
              </a:solidFill>
              <a:latin typeface="Calibri" panose="020F0502020204030204" pitchFamily="34" charset="0"/>
              <a:cs typeface="Calibri" panose="020F0502020204030204" pitchFamily="34" charset="0"/>
            </a:endParaRPr>
          </a:p>
        </p:txBody>
      </p:sp>
      <p:sp>
        <p:nvSpPr>
          <p:cNvPr id="6" name="Rectangle 5">
            <a:extLst>
              <a:ext uri="{FF2B5EF4-FFF2-40B4-BE49-F238E27FC236}">
                <a16:creationId xmlns:a16="http://schemas.microsoft.com/office/drawing/2014/main" id="{09A45206-8D9F-ACE1-0AAC-3A39ECD37F25}"/>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680107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5F79013-1113-CAAE-507A-C01A5D6D2CCA}"/>
              </a:ext>
            </a:extLst>
          </p:cNvPr>
          <p:cNvSpPr/>
          <p:nvPr userDrawn="1"/>
        </p:nvSpPr>
        <p:spPr>
          <a:xfrm>
            <a:off x="681871" y="742532"/>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ounded Rectangle 4">
            <a:extLst>
              <a:ext uri="{FF2B5EF4-FFF2-40B4-BE49-F238E27FC236}">
                <a16:creationId xmlns:a16="http://schemas.microsoft.com/office/drawing/2014/main" id="{AB9B0651-4E90-8395-E5AD-FDF897BE5798}"/>
              </a:ext>
            </a:extLst>
          </p:cNvPr>
          <p:cNvSpPr/>
          <p:nvPr userDrawn="1"/>
        </p:nvSpPr>
        <p:spPr>
          <a:xfrm>
            <a:off x="681871" y="2754702"/>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46559"/>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dirty="0">
                <a:solidFill>
                  <a:srgbClr val="0E1E42"/>
                </a:solidFill>
                <a:ea typeface="+mj-lt"/>
                <a:cs typeface="+mj-lt"/>
              </a:rPr>
              <a:t>We are learning about letters and sounds so that we can read and </a:t>
            </a:r>
            <a:r>
              <a:rPr lang="en-US" sz="3000" dirty="0">
                <a:ea typeface="+mj-lt"/>
                <a:cs typeface="+mj-lt"/>
              </a:rPr>
              <a:t>spell</a:t>
            </a:r>
            <a:r>
              <a:rPr lang="en-US" sz="3000" dirty="0">
                <a:solidFill>
                  <a:srgbClr val="0E1E42"/>
                </a:solidFill>
                <a:ea typeface="+mj-lt"/>
                <a:cs typeface="+mj-lt"/>
              </a:rPr>
              <a:t> words.</a:t>
            </a:r>
            <a:endParaRPr lang="en-US" sz="3000" dirty="0">
              <a:solidFill>
                <a:srgbClr val="0E1E42"/>
              </a:solidFill>
            </a:endParaRPr>
          </a:p>
        </p:txBody>
      </p:sp>
      <p:sp>
        <p:nvSpPr>
          <p:cNvPr id="2" name="Rectangle: Rounded Corners 2">
            <a:extLst>
              <a:ext uri="{FF2B5EF4-FFF2-40B4-BE49-F238E27FC236}">
                <a16:creationId xmlns:a16="http://schemas.microsoft.com/office/drawing/2014/main" id="{7825D44A-4AFF-058B-0D02-ADDA2BB3816B}"/>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dirty="0">
              <a:solidFill>
                <a:srgbClr val="686E63"/>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7FC5AFB3-2BC5-0CCA-FF50-EE68875767A7}"/>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647916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3" name="Rectangle: Rounded Corners 2">
            <a:extLst>
              <a:ext uri="{FF2B5EF4-FFF2-40B4-BE49-F238E27FC236}">
                <a16:creationId xmlns:a16="http://schemas.microsoft.com/office/drawing/2014/main" id="{2ACEE612-B5D5-E004-8DA9-02C6C743495C}"/>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dirty="0">
              <a:solidFill>
                <a:srgbClr val="686E63"/>
              </a:solidFill>
              <a:latin typeface="Calibri" panose="020F0502020204030204" pitchFamily="34" charset="0"/>
              <a:cs typeface="Calibri" panose="020F0502020204030204" pitchFamily="34" charset="0"/>
            </a:endParaRPr>
          </a:p>
        </p:txBody>
      </p:sp>
      <p:sp>
        <p:nvSpPr>
          <p:cNvPr id="6" name="Rectangle 5">
            <a:extLst>
              <a:ext uri="{FF2B5EF4-FFF2-40B4-BE49-F238E27FC236}">
                <a16:creationId xmlns:a16="http://schemas.microsoft.com/office/drawing/2014/main" id="{484146FE-BBE7-413E-86FC-7E1C93020636}"/>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14740033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3" name="Rounded Rectangle 22">
            <a:extLst>
              <a:ext uri="{FF2B5EF4-FFF2-40B4-BE49-F238E27FC236}">
                <a16:creationId xmlns:a16="http://schemas.microsoft.com/office/drawing/2014/main" id="{37449614-595A-6D6A-7808-C88852ED7F77}"/>
              </a:ext>
            </a:extLst>
          </p:cNvPr>
          <p:cNvSpPr/>
          <p:nvPr userDrawn="1"/>
        </p:nvSpPr>
        <p:spPr>
          <a:xfrm>
            <a:off x="11035270" y="30689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ounded Rectangle 22">
            <a:extLst>
              <a:ext uri="{FF2B5EF4-FFF2-40B4-BE49-F238E27FC236}">
                <a16:creationId xmlns:a16="http://schemas.microsoft.com/office/drawing/2014/main" id="{500F8FE8-6C8B-1F50-C6DA-997E1ACED8C0}"/>
              </a:ext>
            </a:extLst>
          </p:cNvPr>
          <p:cNvSpPr/>
          <p:nvPr userDrawn="1"/>
        </p:nvSpPr>
        <p:spPr>
          <a:xfrm>
            <a:off x="10063988" y="30689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56722" y="318270"/>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57871" y="293088"/>
            <a:ext cx="688952" cy="688952"/>
          </a:xfrm>
          <a:prstGeom prst="rect">
            <a:avLst/>
          </a:prstGeom>
        </p:spPr>
      </p:pic>
      <p:sp>
        <p:nvSpPr>
          <p:cNvPr id="3" name="Rectangle: Rounded Corners 2">
            <a:extLst>
              <a:ext uri="{FF2B5EF4-FFF2-40B4-BE49-F238E27FC236}">
                <a16:creationId xmlns:a16="http://schemas.microsoft.com/office/drawing/2014/main" id="{A808668F-91A3-1679-A0D9-000D3D23910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dirty="0">
              <a:solidFill>
                <a:srgbClr val="686E63"/>
              </a:solidFill>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BC00F688-D1CF-1557-CCF8-196AA24DCA6F}"/>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42202407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5" name="TextBox 4">
            <a:extLst>
              <a:ext uri="{FF2B5EF4-FFF2-40B4-BE49-F238E27FC236}">
                <a16:creationId xmlns:a16="http://schemas.microsoft.com/office/drawing/2014/main" id="{CF19FFE3-8C8B-EFF6-E71E-ADA5BF61F43F}"/>
              </a:ext>
            </a:extLst>
          </p:cNvPr>
          <p:cNvSpPr txBox="1"/>
          <p:nvPr userDrawn="1"/>
        </p:nvSpPr>
        <p:spPr>
          <a:xfrm>
            <a:off x="1635090" y="1274723"/>
            <a:ext cx="6015790" cy="1200329"/>
          </a:xfrm>
          <a:prstGeom prst="rect">
            <a:avLst/>
          </a:prstGeom>
          <a:noFill/>
        </p:spPr>
        <p:txBody>
          <a:bodyPr wrap="square" rtlCol="0">
            <a:spAutoFit/>
          </a:bodyPr>
          <a:lstStyle/>
          <a:p>
            <a:r>
              <a:rPr lang="en-AU" sz="7200" b="1" dirty="0">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727221" y="4053405"/>
            <a:ext cx="7669304" cy="1200329"/>
          </a:xfrm>
          <a:prstGeom prst="rect">
            <a:avLst/>
          </a:prstGeom>
          <a:noFill/>
        </p:spPr>
        <p:txBody>
          <a:bodyPr wrap="square" rtlCol="0">
            <a:spAutoFit/>
          </a:bodyPr>
          <a:lstStyle/>
          <a:p>
            <a:r>
              <a:rPr lang="en-AU" sz="7200" b="1" dirty="0">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2" name="Rectangle: Rounded Corners 2">
            <a:extLst>
              <a:ext uri="{FF2B5EF4-FFF2-40B4-BE49-F238E27FC236}">
                <a16:creationId xmlns:a16="http://schemas.microsoft.com/office/drawing/2014/main" id="{D83B74B4-FF68-CF4D-D143-9965E5179FC6}"/>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dirty="0">
              <a:solidFill>
                <a:srgbClr val="686E63"/>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5A8D3153-CA4C-A15A-6D2F-CF78540E4950}"/>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6289485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3" name="Title 7">
            <a:extLst>
              <a:ext uri="{FF2B5EF4-FFF2-40B4-BE49-F238E27FC236}">
                <a16:creationId xmlns:a16="http://schemas.microsoft.com/office/drawing/2014/main" id="{75F81144-4900-E36C-C609-41C58AAD7C34}"/>
              </a:ext>
            </a:extLst>
          </p:cNvPr>
          <p:cNvSpPr>
            <a:spLocks noGrp="1"/>
          </p:cNvSpPr>
          <p:nvPr>
            <p:ph type="title" hasCustomPrompt="1"/>
          </p:nvPr>
        </p:nvSpPr>
        <p:spPr>
          <a:xfrm>
            <a:off x="0" y="-1424973"/>
            <a:ext cx="10515600" cy="1325563"/>
          </a:xfrm>
        </p:spPr>
        <p:txBody>
          <a:bodyPr/>
          <a:lstStyle/>
          <a:p>
            <a:r>
              <a:rPr lang="en-US"/>
              <a:t>Slide # Review</a:t>
            </a:r>
            <a:endParaRPr lang="en-AU"/>
          </a:p>
        </p:txBody>
      </p:sp>
      <p:sp>
        <p:nvSpPr>
          <p:cNvPr id="16" name="Rectangle: Rounded Corners 2">
            <a:extLst>
              <a:ext uri="{FF2B5EF4-FFF2-40B4-BE49-F238E27FC236}">
                <a16:creationId xmlns:a16="http://schemas.microsoft.com/office/drawing/2014/main" id="{EBD69307-C7FA-5616-6DAB-EBA8C61514F4}"/>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dirty="0">
              <a:solidFill>
                <a:srgbClr val="686E63"/>
              </a:solidFill>
              <a:latin typeface="Calibri" panose="020F0502020204030204" pitchFamily="34" charset="0"/>
              <a:cs typeface="Calibri" panose="020F0502020204030204" pitchFamily="34" charset="0"/>
            </a:endParaRPr>
          </a:p>
        </p:txBody>
      </p:sp>
      <p:sp>
        <p:nvSpPr>
          <p:cNvPr id="17" name="Rectangle 16">
            <a:extLst>
              <a:ext uri="{FF2B5EF4-FFF2-40B4-BE49-F238E27FC236}">
                <a16:creationId xmlns:a16="http://schemas.microsoft.com/office/drawing/2014/main" id="{2FF85F67-2325-E7EA-BE71-1584390F3234}"/>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162553900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Review +You do + read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F03FC71D-702B-3FC5-10E1-9B14C9E509ED}"/>
              </a:ext>
            </a:extLst>
          </p:cNvPr>
          <p:cNvPicPr>
            <a:picLocks noChangeAspect="1"/>
          </p:cNvPicPr>
          <p:nvPr userDrawn="1"/>
        </p:nvPicPr>
        <p:blipFill>
          <a:blip r:embed="rId3"/>
          <a:stretch>
            <a:fillRect/>
          </a:stretch>
        </p:blipFill>
        <p:spPr>
          <a:xfrm>
            <a:off x="10142262" y="277952"/>
            <a:ext cx="688908" cy="688908"/>
          </a:xfrm>
          <a:prstGeom prst="rect">
            <a:avLst/>
          </a:prstGeom>
        </p:spPr>
      </p:pic>
      <p:pic>
        <p:nvPicPr>
          <p:cNvPr id="11" name="Graphic 10" descr="Glasses outline">
            <a:extLst>
              <a:ext uri="{FF2B5EF4-FFF2-40B4-BE49-F238E27FC236}">
                <a16:creationId xmlns:a16="http://schemas.microsoft.com/office/drawing/2014/main" id="{9CEFFE85-F9F7-4786-95B9-FDD99D8C02F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sp>
        <p:nvSpPr>
          <p:cNvPr id="6" name="Rounded Rectangle 10">
            <a:extLst>
              <a:ext uri="{FF2B5EF4-FFF2-40B4-BE49-F238E27FC236}">
                <a16:creationId xmlns:a16="http://schemas.microsoft.com/office/drawing/2014/main" id="{0E61E12A-68D3-2FE5-9D47-588BBCDDDC9F}"/>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9" name="Title 1">
            <a:extLst>
              <a:ext uri="{FF2B5EF4-FFF2-40B4-BE49-F238E27FC236}">
                <a16:creationId xmlns:a16="http://schemas.microsoft.com/office/drawing/2014/main" id="{2CE4CA9A-6986-BE7B-C81F-75AAFE15C2AD}"/>
              </a:ext>
            </a:extLst>
          </p:cNvPr>
          <p:cNvSpPr txBox="1">
            <a:spLocks/>
          </p:cNvSpPr>
          <p:nvPr userDrawn="1"/>
        </p:nvSpPr>
        <p:spPr>
          <a:xfrm>
            <a:off x="283765" y="309387"/>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sp>
        <p:nvSpPr>
          <p:cNvPr id="2" name="Rectangle: Rounded Corners 2">
            <a:extLst>
              <a:ext uri="{FF2B5EF4-FFF2-40B4-BE49-F238E27FC236}">
                <a16:creationId xmlns:a16="http://schemas.microsoft.com/office/drawing/2014/main" id="{1E18BA57-08BD-42F6-0DA3-3D707E227D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dirty="0">
              <a:solidFill>
                <a:srgbClr val="686E63"/>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BCDA1F85-FCD7-0FE3-4AE4-3061563C3EC6}"/>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9239883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6_Review + You do ">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Review</a:t>
            </a:r>
          </a:p>
        </p:txBody>
      </p:sp>
      <p:sp>
        <p:nvSpPr>
          <p:cNvPr id="8" name="Title 7">
            <a:extLst>
              <a:ext uri="{FF2B5EF4-FFF2-40B4-BE49-F238E27FC236}">
                <a16:creationId xmlns:a16="http://schemas.microsoft.com/office/drawing/2014/main" id="{9A269DFE-25F5-FA74-8BBF-F37118348C62}"/>
              </a:ext>
            </a:extLst>
          </p:cNvPr>
          <p:cNvSpPr>
            <a:spLocks noGrp="1"/>
          </p:cNvSpPr>
          <p:nvPr>
            <p:ph type="title" hasCustomPrompt="1"/>
          </p:nvPr>
        </p:nvSpPr>
        <p:spPr>
          <a:xfrm>
            <a:off x="0" y="-1424973"/>
            <a:ext cx="10515600" cy="1325563"/>
          </a:xfrm>
        </p:spPr>
        <p:txBody>
          <a:bodyPr/>
          <a:lstStyle/>
          <a:p>
            <a:r>
              <a:rPr lang="en-US"/>
              <a:t>Slide # Review</a:t>
            </a:r>
            <a:endParaRPr lang="en-AU"/>
          </a:p>
        </p:txBody>
      </p:sp>
      <p:grpSp>
        <p:nvGrpSpPr>
          <p:cNvPr id="9" name="Group 8">
            <a:extLst>
              <a:ext uri="{FF2B5EF4-FFF2-40B4-BE49-F238E27FC236}">
                <a16:creationId xmlns:a16="http://schemas.microsoft.com/office/drawing/2014/main" id="{ADCD1B5C-0AF8-450D-438E-7754764E080B}"/>
              </a:ext>
            </a:extLst>
          </p:cNvPr>
          <p:cNvGrpSpPr/>
          <p:nvPr userDrawn="1"/>
        </p:nvGrpSpPr>
        <p:grpSpPr>
          <a:xfrm>
            <a:off x="11029911" y="263900"/>
            <a:ext cx="876718" cy="688952"/>
            <a:chOff x="11029911" y="263900"/>
            <a:chExt cx="876718" cy="688952"/>
          </a:xfrm>
        </p:grpSpPr>
        <p:sp>
          <p:nvSpPr>
            <p:cNvPr id="10" name="Rounded Rectangle 19">
              <a:extLst>
                <a:ext uri="{FF2B5EF4-FFF2-40B4-BE49-F238E27FC236}">
                  <a16:creationId xmlns:a16="http://schemas.microsoft.com/office/drawing/2014/main" id="{2339CC2E-0111-6A7F-70D3-1FF975B095E8}"/>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Graphic 13" descr="Users outline">
              <a:extLst>
                <a:ext uri="{FF2B5EF4-FFF2-40B4-BE49-F238E27FC236}">
                  <a16:creationId xmlns:a16="http://schemas.microsoft.com/office/drawing/2014/main" id="{3C96A107-FCC0-160F-11AD-B63F27A17D5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2" name="Rectangle: Rounded Corners 2">
            <a:extLst>
              <a:ext uri="{FF2B5EF4-FFF2-40B4-BE49-F238E27FC236}">
                <a16:creationId xmlns:a16="http://schemas.microsoft.com/office/drawing/2014/main" id="{E637380B-B47C-128A-1614-3C4484955638}"/>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dirty="0">
              <a:solidFill>
                <a:srgbClr val="686E63"/>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5DBCDB37-CEA7-2F93-3F30-565D38F922A3}"/>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616666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1029911" y="291262"/>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sp>
        <p:nvSpPr>
          <p:cNvPr id="9" name="Title 6">
            <a:extLst>
              <a:ext uri="{FF2B5EF4-FFF2-40B4-BE49-F238E27FC236}">
                <a16:creationId xmlns:a16="http://schemas.microsoft.com/office/drawing/2014/main" id="{278E1809-5ECE-ACEC-1B36-88D13EC04892}"/>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0" name="Rectangle: Rounded Corners 1">
            <a:extLst>
              <a:ext uri="{FF2B5EF4-FFF2-40B4-BE49-F238E27FC236}">
                <a16:creationId xmlns:a16="http://schemas.microsoft.com/office/drawing/2014/main" id="{555D0726-17E8-B4DA-5220-A0CEFD33B745}"/>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dirty="0">
              <a:solidFill>
                <a:srgbClr val="686E63"/>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968C1FA9-846C-B0A7-986F-9EBC7B53B4E5}"/>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522840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DFB88B6-FE95-884B-AEAB-63773253A451}"/>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13" name="Rounded Rectangle 8">
            <a:extLst>
              <a:ext uri="{FF2B5EF4-FFF2-40B4-BE49-F238E27FC236}">
                <a16:creationId xmlns:a16="http://schemas.microsoft.com/office/drawing/2014/main" id="{605937F3-0744-C4F5-E693-57C89188E775}"/>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32CC7749-7B3B-9B5B-250B-8060928550B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I do</a:t>
            </a:r>
          </a:p>
        </p:txBody>
      </p:sp>
      <p:sp>
        <p:nvSpPr>
          <p:cNvPr id="3" name="Rectangle: Rounded Corners 2">
            <a:extLst>
              <a:ext uri="{FF2B5EF4-FFF2-40B4-BE49-F238E27FC236}">
                <a16:creationId xmlns:a16="http://schemas.microsoft.com/office/drawing/2014/main" id="{676A31CB-6E7C-8D74-9525-0393C5901F2C}"/>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dirty="0">
              <a:solidFill>
                <a:srgbClr val="686E63"/>
              </a:solidFill>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0B3BB632-9376-3D56-2676-1417274C6615}"/>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9977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FDE43A7A-C785-9A4D-B5C2-F0B90BD65D43}"/>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4BFF1B36-0B73-4346-9696-F8E4C89F846D}"/>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5" name="Rounded Rectangle 8">
            <a:extLst>
              <a:ext uri="{FF2B5EF4-FFF2-40B4-BE49-F238E27FC236}">
                <a16:creationId xmlns:a16="http://schemas.microsoft.com/office/drawing/2014/main" id="{10004B58-D0A6-7654-4AF8-5F086D061AAC}"/>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C6F93530-9C7B-BD3E-C956-B3E99F0BB63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I do</a:t>
            </a:r>
          </a:p>
        </p:txBody>
      </p:sp>
      <p:sp>
        <p:nvSpPr>
          <p:cNvPr id="4" name="Rectangle: Rounded Corners 2">
            <a:extLst>
              <a:ext uri="{FF2B5EF4-FFF2-40B4-BE49-F238E27FC236}">
                <a16:creationId xmlns:a16="http://schemas.microsoft.com/office/drawing/2014/main" id="{7B9BBD4B-E1E3-17B4-A5B8-29D62487C5B2}"/>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dirty="0">
              <a:solidFill>
                <a:srgbClr val="686E63"/>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7F39FF27-9D39-822A-E48F-CD8915329632}"/>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23798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8D874059-AC1A-B644-B47A-44C7AC632A09}"/>
              </a:ext>
            </a:extLst>
          </p:cNvPr>
          <p:cNvGrpSpPr/>
          <p:nvPr userDrawn="1"/>
        </p:nvGrpSpPr>
        <p:grpSpPr>
          <a:xfrm>
            <a:off x="11029911" y="291262"/>
            <a:ext cx="876718" cy="655143"/>
            <a:chOff x="11029911" y="291262"/>
            <a:chExt cx="876718" cy="655143"/>
          </a:xfrm>
        </p:grpSpPr>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grpSp>
      <p:grpSp>
        <p:nvGrpSpPr>
          <p:cNvPr id="19" name="Group 18">
            <a:extLst>
              <a:ext uri="{FF2B5EF4-FFF2-40B4-BE49-F238E27FC236}">
                <a16:creationId xmlns:a16="http://schemas.microsoft.com/office/drawing/2014/main" id="{536E2729-83B1-A342-AF7E-FE2D6222F29A}"/>
              </a:ext>
            </a:extLst>
          </p:cNvPr>
          <p:cNvGrpSpPr/>
          <p:nvPr userDrawn="1"/>
        </p:nvGrpSpPr>
        <p:grpSpPr>
          <a:xfrm>
            <a:off x="10048357" y="248271"/>
            <a:ext cx="876718" cy="688952"/>
            <a:chOff x="10048357" y="248271"/>
            <a:chExt cx="876718" cy="688952"/>
          </a:xfrm>
        </p:grpSpPr>
        <p:sp>
          <p:nvSpPr>
            <p:cNvPr id="23" name="Rounded Rectangle 22">
              <a:extLst>
                <a:ext uri="{FF2B5EF4-FFF2-40B4-BE49-F238E27FC236}">
                  <a16:creationId xmlns:a16="http://schemas.microsoft.com/office/drawing/2014/main" id="{3EE31828-2882-5C4D-8BB1-92FCBEF6AF00}"/>
                </a:ext>
              </a:extLst>
            </p:cNvPr>
            <p:cNvSpPr/>
            <p:nvPr userDrawn="1"/>
          </p:nvSpPr>
          <p:spPr>
            <a:xfrm>
              <a:off x="10048357"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4" name="Graphic 23" descr="Teacher outline">
              <a:extLst>
                <a:ext uri="{FF2B5EF4-FFF2-40B4-BE49-F238E27FC236}">
                  <a16:creationId xmlns:a16="http://schemas.microsoft.com/office/drawing/2014/main" id="{3DAFC0AE-C6AE-8445-B77B-7991ED80BB9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4" name="Rounded Rectangle 8">
            <a:extLst>
              <a:ext uri="{FF2B5EF4-FFF2-40B4-BE49-F238E27FC236}">
                <a16:creationId xmlns:a16="http://schemas.microsoft.com/office/drawing/2014/main" id="{FDFBAA8C-C81D-A40D-7129-12C86FC73D88}"/>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B4F002A6-0353-30CB-A108-5690B517A39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I do</a:t>
            </a:r>
          </a:p>
        </p:txBody>
      </p:sp>
      <p:sp>
        <p:nvSpPr>
          <p:cNvPr id="3" name="Rectangle: Rounded Corners 2">
            <a:extLst>
              <a:ext uri="{FF2B5EF4-FFF2-40B4-BE49-F238E27FC236}">
                <a16:creationId xmlns:a16="http://schemas.microsoft.com/office/drawing/2014/main" id="{A576C2ED-AEE9-7DED-71B8-089B9101191C}"/>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dirty="0">
              <a:solidFill>
                <a:srgbClr val="686E63"/>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90AB777D-7ADF-B12E-629B-3ECD992D5634}"/>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4450274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 do + view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F6858D44-258E-EF4F-817C-BAD62E4ECB37}"/>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C2AA4B2A-AC0D-FB4B-9031-5A954AEB5F82}"/>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Graphic 26" descr="Pencil outline">
              <a:extLst>
                <a:ext uri="{FF2B5EF4-FFF2-40B4-BE49-F238E27FC236}">
                  <a16:creationId xmlns:a16="http://schemas.microsoft.com/office/drawing/2014/main" id="{E87D9DA4-CBF2-4042-941C-6298671D1A0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3" name="Group 2">
            <a:extLst>
              <a:ext uri="{FF2B5EF4-FFF2-40B4-BE49-F238E27FC236}">
                <a16:creationId xmlns:a16="http://schemas.microsoft.com/office/drawing/2014/main" id="{85E52806-B2E3-2340-A632-3C09619CB141}"/>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3B212C11-8B36-A342-B007-377815F6B876}"/>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0" name="Graphic 29" descr="Glasses outline">
              <a:extLst>
                <a:ext uri="{FF2B5EF4-FFF2-40B4-BE49-F238E27FC236}">
                  <a16:creationId xmlns:a16="http://schemas.microsoft.com/office/drawing/2014/main" id="{38138F31-1A58-8E4E-B4D8-A91B06CB1B1E}"/>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grpSp>
      <p:grpSp>
        <p:nvGrpSpPr>
          <p:cNvPr id="2" name="Group 1">
            <a:extLst>
              <a:ext uri="{FF2B5EF4-FFF2-40B4-BE49-F238E27FC236}">
                <a16:creationId xmlns:a16="http://schemas.microsoft.com/office/drawing/2014/main" id="{76F9F639-9648-8245-990D-F1827194E14F}"/>
              </a:ext>
            </a:extLst>
          </p:cNvPr>
          <p:cNvGrpSpPr/>
          <p:nvPr userDrawn="1"/>
        </p:nvGrpSpPr>
        <p:grpSpPr>
          <a:xfrm>
            <a:off x="9066803" y="248271"/>
            <a:ext cx="876718" cy="688952"/>
            <a:chOff x="9066803" y="248271"/>
            <a:chExt cx="876718" cy="688952"/>
          </a:xfrm>
        </p:grpSpPr>
        <p:sp>
          <p:nvSpPr>
            <p:cNvPr id="32" name="Rounded Rectangle 31">
              <a:extLst>
                <a:ext uri="{FF2B5EF4-FFF2-40B4-BE49-F238E27FC236}">
                  <a16:creationId xmlns:a16="http://schemas.microsoft.com/office/drawing/2014/main" id="{484A7BA6-6F56-BF47-8CE4-7CFD033A3E0F}"/>
                </a:ext>
              </a:extLst>
            </p:cNvPr>
            <p:cNvSpPr/>
            <p:nvPr userDrawn="1"/>
          </p:nvSpPr>
          <p:spPr>
            <a:xfrm>
              <a:off x="9066803"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3" name="Graphic 32" descr="Teacher outline">
              <a:extLst>
                <a:ext uri="{FF2B5EF4-FFF2-40B4-BE49-F238E27FC236}">
                  <a16:creationId xmlns:a16="http://schemas.microsoft.com/office/drawing/2014/main" id="{32751847-2C42-2B45-8DB2-14421FB8C1D8}"/>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grpSp>
      <p:sp>
        <p:nvSpPr>
          <p:cNvPr id="7" name="Rounded Rectangle 8">
            <a:extLst>
              <a:ext uri="{FF2B5EF4-FFF2-40B4-BE49-F238E27FC236}">
                <a16:creationId xmlns:a16="http://schemas.microsoft.com/office/drawing/2014/main" id="{2F2E725C-2D2B-F627-5D7A-0C7D51CD6A0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a:extLst>
              <a:ext uri="{FF2B5EF4-FFF2-40B4-BE49-F238E27FC236}">
                <a16:creationId xmlns:a16="http://schemas.microsoft.com/office/drawing/2014/main" id="{9D5E6D1B-BF47-A765-5FC2-4D7F21CBB387}"/>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I do</a:t>
            </a:r>
          </a:p>
        </p:txBody>
      </p:sp>
      <p:sp>
        <p:nvSpPr>
          <p:cNvPr id="5" name="Rectangle: Rounded Corners 2">
            <a:extLst>
              <a:ext uri="{FF2B5EF4-FFF2-40B4-BE49-F238E27FC236}">
                <a16:creationId xmlns:a16="http://schemas.microsoft.com/office/drawing/2014/main" id="{1EDA2608-2D3E-78A0-F672-829708E0ADB0}"/>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dirty="0">
              <a:solidFill>
                <a:srgbClr val="686E63"/>
              </a:solidFill>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8D06052C-B436-1590-A047-FE1D918F128D}"/>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180364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e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647AC7A-B18F-D84E-9557-E638825AC34F}"/>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7BEA0AEF-9E96-D24D-99EE-EDD99EA5DAC0}"/>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Graphic 13" descr="Classroom outline">
              <a:extLst>
                <a:ext uri="{FF2B5EF4-FFF2-40B4-BE49-F238E27FC236}">
                  <a16:creationId xmlns:a16="http://schemas.microsoft.com/office/drawing/2014/main" id="{AC3DD60F-62FF-B947-B3FD-E811D0D768A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4" name="Rounded Rectangle 8">
            <a:extLst>
              <a:ext uri="{FF2B5EF4-FFF2-40B4-BE49-F238E27FC236}">
                <a16:creationId xmlns:a16="http://schemas.microsoft.com/office/drawing/2014/main" id="{4D543769-E3A1-0023-E494-E42F465B982D}"/>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D8D0509D-FFBF-548D-4063-EB82755AFF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sp>
        <p:nvSpPr>
          <p:cNvPr id="3" name="Rectangle: Rounded Corners 2">
            <a:extLst>
              <a:ext uri="{FF2B5EF4-FFF2-40B4-BE49-F238E27FC236}">
                <a16:creationId xmlns:a16="http://schemas.microsoft.com/office/drawing/2014/main" id="{0E8CA6C6-F2B2-56E4-B7AD-6247DA9257A6}"/>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dirty="0">
              <a:solidFill>
                <a:srgbClr val="686E63"/>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63B4FB65-4554-5E5E-A23E-21AF605ED1B2}"/>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67862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6349637D-2728-E54D-86AF-DE201417F897}"/>
              </a:ext>
            </a:extLst>
          </p:cNvPr>
          <p:cNvGrpSpPr/>
          <p:nvPr userDrawn="1"/>
        </p:nvGrpSpPr>
        <p:grpSpPr>
          <a:xfrm>
            <a:off x="10048357" y="291262"/>
            <a:ext cx="876718" cy="645960"/>
            <a:chOff x="10048357" y="291262"/>
            <a:chExt cx="876718" cy="645960"/>
          </a:xfrm>
        </p:grpSpPr>
        <p:sp>
          <p:nvSpPr>
            <p:cNvPr id="17" name="Rounded Rectangle 16">
              <a:extLst>
                <a:ext uri="{FF2B5EF4-FFF2-40B4-BE49-F238E27FC236}">
                  <a16:creationId xmlns:a16="http://schemas.microsoft.com/office/drawing/2014/main" id="{0BD3D0EF-3A5F-C74D-A4AE-57141160AE8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 name="Graphic 19" descr="Classroom outline">
              <a:extLst>
                <a:ext uri="{FF2B5EF4-FFF2-40B4-BE49-F238E27FC236}">
                  <a16:creationId xmlns:a16="http://schemas.microsoft.com/office/drawing/2014/main" id="{6353CBE6-94B2-E34E-9F69-3EBAD9C3EC4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2" name="Group 1">
            <a:extLst>
              <a:ext uri="{FF2B5EF4-FFF2-40B4-BE49-F238E27FC236}">
                <a16:creationId xmlns:a16="http://schemas.microsoft.com/office/drawing/2014/main" id="{B967D93F-54C2-674C-9510-9518BC33682C}"/>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8D5D58A0-553A-6F42-9085-C32566CB4DA4}"/>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Graphic 22" descr="Pencil outline">
              <a:extLst>
                <a:ext uri="{FF2B5EF4-FFF2-40B4-BE49-F238E27FC236}">
                  <a16:creationId xmlns:a16="http://schemas.microsoft.com/office/drawing/2014/main" id="{1DA28767-8D33-4547-A0BE-EC70106C045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5" name="Rounded Rectangle 8">
            <a:extLst>
              <a:ext uri="{FF2B5EF4-FFF2-40B4-BE49-F238E27FC236}">
                <a16:creationId xmlns:a16="http://schemas.microsoft.com/office/drawing/2014/main" id="{600EFB9D-E877-DECD-FFDB-10B3D3DB967C}"/>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B1284D8A-7BEB-A15E-2D17-A41D1EFE314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sp>
        <p:nvSpPr>
          <p:cNvPr id="4" name="Rectangle: Rounded Corners 2">
            <a:extLst>
              <a:ext uri="{FF2B5EF4-FFF2-40B4-BE49-F238E27FC236}">
                <a16:creationId xmlns:a16="http://schemas.microsoft.com/office/drawing/2014/main" id="{0DFBD082-8EA9-8697-3580-25BF5E99D331}"/>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dirty="0">
              <a:solidFill>
                <a:srgbClr val="686E63"/>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12F97710-8A5D-278B-CF99-E21D3EC3A030}"/>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166252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1029911" y="291262"/>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sp>
        <p:nvSpPr>
          <p:cNvPr id="9" name="Rectangle: Rounded Corners 2">
            <a:extLst>
              <a:ext uri="{FF2B5EF4-FFF2-40B4-BE49-F238E27FC236}">
                <a16:creationId xmlns:a16="http://schemas.microsoft.com/office/drawing/2014/main" id="{5A992227-289A-13B8-F1CF-B4637C6A1B98}"/>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dirty="0">
              <a:solidFill>
                <a:srgbClr val="686E63"/>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0150D550-ED7B-4CDD-55ED-8BE7BAC35226}"/>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593648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ags" Target="../tags/tag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3/03/2026</a:t>
            </a:fld>
            <a:endParaRPr lang="en-AU" dirty="0"/>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 2021 Commonwealth of Australia, unless otherwise indicated. Creative Commons Attribution 4.0, unless otherwise indicated.</a:t>
            </a:r>
            <a:endParaRPr lang="en-AU" dirty="0"/>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dirty="0"/>
          </a:p>
        </p:txBody>
      </p:sp>
    </p:spTree>
    <p:custDataLst>
      <p:tags r:id="rId28"/>
    </p:custDataLst>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72" r:id="rId1"/>
    <p:sldLayoutId id="2147483717" r:id="rId2"/>
    <p:sldLayoutId id="2147483691" r:id="rId3"/>
    <p:sldLayoutId id="2147483700" r:id="rId4"/>
    <p:sldLayoutId id="2147483701" r:id="rId5"/>
    <p:sldLayoutId id="2147483704" r:id="rId6"/>
    <p:sldLayoutId id="2147483697" r:id="rId7"/>
    <p:sldLayoutId id="2147483699" r:id="rId8"/>
    <p:sldLayoutId id="2147483702" r:id="rId9"/>
    <p:sldLayoutId id="2147483703" r:id="rId10"/>
    <p:sldLayoutId id="2147483706" r:id="rId11"/>
    <p:sldLayoutId id="2147483698" r:id="rId12"/>
    <p:sldLayoutId id="2147483705" r:id="rId13"/>
    <p:sldLayoutId id="2147483695" r:id="rId14"/>
    <p:sldLayoutId id="2147483692" r:id="rId15"/>
    <p:sldLayoutId id="2147483693" r:id="rId16"/>
    <p:sldLayoutId id="2147483694" r:id="rId17"/>
    <p:sldLayoutId id="2147483716" r:id="rId18"/>
    <p:sldLayoutId id="2147483715" r:id="rId19"/>
    <p:sldLayoutId id="2147483710" r:id="rId20"/>
    <p:sldLayoutId id="2147483711" r:id="rId21"/>
    <p:sldLayoutId id="2147483712" r:id="rId22"/>
    <p:sldLayoutId id="2147483725" r:id="rId23"/>
    <p:sldLayoutId id="2147483727" r:id="rId24"/>
    <p:sldLayoutId id="2147483728" r:id="rId25"/>
    <p:sldLayoutId id="2147483729" r:id="rId2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20.xml"/><Relationship Id="rId4" Type="http://schemas.openxmlformats.org/officeDocument/2006/relationships/image" Target="../media/image30.sv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9.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8.xml"/><Relationship Id="rId1" Type="http://schemas.openxmlformats.org/officeDocument/2006/relationships/tags" Target="../tags/tag10.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xml"/><Relationship Id="rId1" Type="http://schemas.openxmlformats.org/officeDocument/2006/relationships/tags" Target="../tags/tag1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xml"/><Relationship Id="rId1" Type="http://schemas.openxmlformats.org/officeDocument/2006/relationships/tags" Target="../tags/tag1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xml"/><Relationship Id="rId1" Type="http://schemas.openxmlformats.org/officeDocument/2006/relationships/tags" Target="../tags/tag1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xml"/><Relationship Id="rId1" Type="http://schemas.openxmlformats.org/officeDocument/2006/relationships/tags" Target="../tags/tag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9.xml"/><Relationship Id="rId1" Type="http://schemas.openxmlformats.org/officeDocument/2006/relationships/tags" Target="../tags/tag15.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9.xml"/><Relationship Id="rId1" Type="http://schemas.openxmlformats.org/officeDocument/2006/relationships/tags" Target="../tags/tag16.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9.xml"/><Relationship Id="rId1" Type="http://schemas.openxmlformats.org/officeDocument/2006/relationships/tags" Target="../tags/tag1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9.xml"/><Relationship Id="rId1" Type="http://schemas.openxmlformats.org/officeDocument/2006/relationships/tags" Target="../tags/tag1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tags" Target="../tags/tag19.xml"/><Relationship Id="rId4" Type="http://schemas.openxmlformats.org/officeDocument/2006/relationships/image" Target="../media/image37.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tags" Target="../tags/tag20.xml"/><Relationship Id="rId5" Type="http://schemas.openxmlformats.org/officeDocument/2006/relationships/image" Target="../media/image38.png"/><Relationship Id="rId4" Type="http://schemas.openxmlformats.org/officeDocument/2006/relationships/image" Target="../media/image37.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tags" Target="../tags/tag21.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1.xml"/><Relationship Id="rId1" Type="http://schemas.openxmlformats.org/officeDocument/2006/relationships/tags" Target="../tags/tag22.xml"/><Relationship Id="rId4" Type="http://schemas.openxmlformats.org/officeDocument/2006/relationships/image" Target="../media/image40.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1.xml"/><Relationship Id="rId1" Type="http://schemas.openxmlformats.org/officeDocument/2006/relationships/tags" Target="../tags/tag23.xml"/><Relationship Id="rId5" Type="http://schemas.openxmlformats.org/officeDocument/2006/relationships/image" Target="../media/image41.png"/><Relationship Id="rId4" Type="http://schemas.openxmlformats.org/officeDocument/2006/relationships/image" Target="../media/image40.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1.xml"/><Relationship Id="rId1" Type="http://schemas.openxmlformats.org/officeDocument/2006/relationships/tags" Target="../tags/tag24.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xml"/><Relationship Id="rId1" Type="http://schemas.openxmlformats.org/officeDocument/2006/relationships/slideLayout" Target="../slideLayouts/slideLayout23.xml"/><Relationship Id="rId4" Type="http://schemas.openxmlformats.org/officeDocument/2006/relationships/image" Target="../media/image30.sv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5.xml"/><Relationship Id="rId1" Type="http://schemas.openxmlformats.org/officeDocument/2006/relationships/tags" Target="../tags/tag25.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6.xml"/><Relationship Id="rId1" Type="http://schemas.openxmlformats.org/officeDocument/2006/relationships/tags" Target="../tags/tag26.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5.xml"/><Relationship Id="rId1" Type="http://schemas.openxmlformats.org/officeDocument/2006/relationships/tags" Target="../tags/tag27.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9.xml"/><Relationship Id="rId1" Type="http://schemas.openxmlformats.org/officeDocument/2006/relationships/tags" Target="../tags/tag28.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4.xml"/><Relationship Id="rId1" Type="http://schemas.openxmlformats.org/officeDocument/2006/relationships/tags" Target="../tags/tag29.xml"/><Relationship Id="rId5" Type="http://schemas.openxmlformats.org/officeDocument/2006/relationships/image" Target="../media/image30.svg"/><Relationship Id="rId4" Type="http://schemas.openxmlformats.org/officeDocument/2006/relationships/image" Target="../media/image29.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1.xml"/><Relationship Id="rId1" Type="http://schemas.openxmlformats.org/officeDocument/2006/relationships/tags" Target="../tags/tag30.xml"/><Relationship Id="rId5" Type="http://schemas.openxmlformats.org/officeDocument/2006/relationships/image" Target="../media/image30.svg"/><Relationship Id="rId4" Type="http://schemas.openxmlformats.org/officeDocument/2006/relationships/image" Target="../media/image29.png"/></Relationships>
</file>

<file path=ppt/slides/_rels/slide36.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notesSlide" Target="../notesSlides/notesSlide36.xml"/><Relationship Id="rId7" Type="http://schemas.openxmlformats.org/officeDocument/2006/relationships/image" Target="../media/image7.svg"/><Relationship Id="rId12" Type="http://schemas.openxmlformats.org/officeDocument/2006/relationships/image" Target="../media/image38.png"/><Relationship Id="rId2" Type="http://schemas.openxmlformats.org/officeDocument/2006/relationships/slideLayout" Target="../slideLayouts/slideLayout14.xml"/><Relationship Id="rId1" Type="http://schemas.openxmlformats.org/officeDocument/2006/relationships/tags" Target="../tags/tag31.xml"/><Relationship Id="rId6" Type="http://schemas.openxmlformats.org/officeDocument/2006/relationships/image" Target="../media/image6.png"/><Relationship Id="rId11" Type="http://schemas.openxmlformats.org/officeDocument/2006/relationships/image" Target="../media/image40.png"/><Relationship Id="rId5" Type="http://schemas.openxmlformats.org/officeDocument/2006/relationships/image" Target="../media/image5.svg"/><Relationship Id="rId10" Type="http://schemas.openxmlformats.org/officeDocument/2006/relationships/image" Target="../media/image37.png"/><Relationship Id="rId4" Type="http://schemas.openxmlformats.org/officeDocument/2006/relationships/image" Target="../media/image4.png"/><Relationship Id="rId9" Type="http://schemas.openxmlformats.org/officeDocument/2006/relationships/image" Target="../media/image44.sv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3.xml"/><Relationship Id="rId1" Type="http://schemas.openxmlformats.org/officeDocument/2006/relationships/tags" Target="../tags/tag32.xml"/><Relationship Id="rId4" Type="http://schemas.openxmlformats.org/officeDocument/2006/relationships/image" Target="../media/image45.png"/></Relationships>
</file>

<file path=ppt/slides/_rels/slide3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8.xml"/><Relationship Id="rId1" Type="http://schemas.openxmlformats.org/officeDocument/2006/relationships/slideLayout" Target="../slideLayouts/slideLayout12.xml"/><Relationship Id="rId6" Type="http://schemas.openxmlformats.org/officeDocument/2006/relationships/image" Target="../media/image49.svg"/><Relationship Id="rId5" Type="http://schemas.openxmlformats.org/officeDocument/2006/relationships/image" Target="../media/image48.png"/><Relationship Id="rId4" Type="http://schemas.openxmlformats.org/officeDocument/2006/relationships/image" Target="../media/image47.sv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3.png"/><Relationship Id="rId2" Type="http://schemas.openxmlformats.org/officeDocument/2006/relationships/notesSlide" Target="../notesSlides/notesSlide5.xml"/><Relationship Id="rId1" Type="http://schemas.openxmlformats.org/officeDocument/2006/relationships/slideLayout" Target="../slideLayouts/slideLayout20.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2.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9.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xml"/><Relationship Id="rId1" Type="http://schemas.openxmlformats.org/officeDocument/2006/relationships/slideLayout" Target="../slideLayouts/slideLayout20.xml"/><Relationship Id="rId5" Type="http://schemas.openxmlformats.org/officeDocument/2006/relationships/image" Target="../media/image36.png"/><Relationship Id="rId4" Type="http://schemas.openxmlformats.org/officeDocument/2006/relationships/image" Target="../media/image3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idx="4294967295"/>
          </p:nvPr>
        </p:nvSpPr>
        <p:spPr>
          <a:xfrm>
            <a:off x="0" y="-743982"/>
            <a:ext cx="7997588" cy="545929"/>
          </a:xfrm>
        </p:spPr>
        <p:txBody>
          <a:bodyPr/>
          <a:lstStyle/>
          <a:p>
            <a:pPr algn="l"/>
            <a:r>
              <a:rPr lang="en-US" sz="800" b="1" dirty="0">
                <a:solidFill>
                  <a:schemeClr val="bg2"/>
                </a:solidFill>
              </a:rPr>
              <a:t>Slide 1 Phase 21, lesson 1 Explicit teaching air says /air/</a:t>
            </a:r>
            <a:endParaRPr lang="en-US" sz="800" dirty="0">
              <a:solidFill>
                <a:schemeClr val="bg2"/>
              </a:solidFill>
            </a:endParaRPr>
          </a:p>
        </p:txBody>
      </p:sp>
      <p:sp>
        <p:nvSpPr>
          <p:cNvPr id="2" name="TextBox 1">
            <a:extLst>
              <a:ext uri="{FF2B5EF4-FFF2-40B4-BE49-F238E27FC236}">
                <a16:creationId xmlns:a16="http://schemas.microsoft.com/office/drawing/2014/main" id="{FA46AEA3-72F9-D518-9AA5-1BB5014DE5E3}"/>
              </a:ext>
            </a:extLst>
          </p:cNvPr>
          <p:cNvSpPr txBox="1"/>
          <p:nvPr/>
        </p:nvSpPr>
        <p:spPr>
          <a:xfrm>
            <a:off x="275572" y="2790619"/>
            <a:ext cx="5820428" cy="2000548"/>
          </a:xfrm>
          <a:prstGeom prst="rect">
            <a:avLst/>
          </a:prstGeom>
          <a:noFill/>
        </p:spPr>
        <p:txBody>
          <a:bodyPr wrap="square">
            <a:spAutoFit/>
          </a:bodyPr>
          <a:lstStyle/>
          <a:p>
            <a:pPr algn="ctr"/>
            <a:r>
              <a:rPr lang="en-GB" sz="3200" dirty="0"/>
              <a:t>are   ere   ire   ore   </a:t>
            </a:r>
            <a:r>
              <a:rPr lang="en-AU" sz="3200" noProof="0" dirty="0"/>
              <a:t>ure</a:t>
            </a:r>
            <a:endParaRPr lang="en-GB" sz="3200" dirty="0"/>
          </a:p>
          <a:p>
            <a:pPr algn="ctr"/>
            <a:r>
              <a:rPr lang="en-US" sz="3200" dirty="0"/>
              <a:t>Prefix pre-</a:t>
            </a:r>
          </a:p>
          <a:p>
            <a:pPr algn="ctr"/>
            <a:r>
              <a:rPr lang="en-GB" sz="3200" dirty="0"/>
              <a:t>awesome   country</a:t>
            </a:r>
          </a:p>
          <a:p>
            <a:pPr algn="ctr"/>
            <a:endParaRPr lang="en-GB" sz="2800" dirty="0">
              <a:highlight>
                <a:srgbClr val="FFFF00"/>
              </a:highlight>
            </a:endParaRPr>
          </a:p>
        </p:txBody>
      </p:sp>
      <p:sp>
        <p:nvSpPr>
          <p:cNvPr id="7" name="TextBox 6">
            <a:extLst>
              <a:ext uri="{FF2B5EF4-FFF2-40B4-BE49-F238E27FC236}">
                <a16:creationId xmlns:a16="http://schemas.microsoft.com/office/drawing/2014/main" id="{9890F197-D46C-9CA8-EE12-3BF470C0CDC9}"/>
              </a:ext>
            </a:extLst>
          </p:cNvPr>
          <p:cNvSpPr txBox="1"/>
          <p:nvPr/>
        </p:nvSpPr>
        <p:spPr>
          <a:xfrm>
            <a:off x="5820428" y="3345056"/>
            <a:ext cx="6096000" cy="1323439"/>
          </a:xfrm>
          <a:prstGeom prst="rect">
            <a:avLst/>
          </a:prstGeom>
          <a:noFill/>
        </p:spPr>
        <p:txBody>
          <a:bodyPr wrap="square">
            <a:spAutoFit/>
          </a:bodyPr>
          <a:lstStyle/>
          <a:p>
            <a:pPr marL="0" indent="0" algn="ctr">
              <a:buNone/>
            </a:pPr>
            <a:r>
              <a:rPr lang="en-AU" sz="4000" b="1" dirty="0"/>
              <a:t>air says /</a:t>
            </a:r>
            <a:r>
              <a:rPr lang="en-AU" sz="4000" b="1" dirty="0">
                <a:latin typeface="Calibri" panose="020F0502020204030204" pitchFamily="34" charset="0"/>
                <a:ea typeface="Calibri" panose="020F0502020204030204" pitchFamily="34" charset="0"/>
                <a:cs typeface="Calibri" panose="020F0502020204030204" pitchFamily="34" charset="0"/>
              </a:rPr>
              <a:t>air</a:t>
            </a:r>
            <a:r>
              <a:rPr lang="en-AU" sz="4000" b="1" dirty="0"/>
              <a:t>/</a:t>
            </a:r>
          </a:p>
          <a:p>
            <a:pPr marL="0" indent="0" algn="ctr">
              <a:buNone/>
            </a:pPr>
            <a:r>
              <a:rPr lang="en-AU" sz="4000" b="1" dirty="0"/>
              <a:t>thought   listen</a:t>
            </a: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1C5774-FA1F-F787-EAEA-C2FA1AE49D0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ED44607-ADA6-2F25-01AB-9C25D64E8472}"/>
              </a:ext>
            </a:extLst>
          </p:cNvPr>
          <p:cNvSpPr>
            <a:spLocks noGrp="1"/>
          </p:cNvSpPr>
          <p:nvPr>
            <p:ph type="title" idx="4294967295"/>
          </p:nvPr>
        </p:nvSpPr>
        <p:spPr>
          <a:xfrm>
            <a:off x="0" y="-1313088"/>
            <a:ext cx="10515600" cy="1325563"/>
          </a:xfrm>
        </p:spPr>
        <p:txBody>
          <a:bodyPr/>
          <a:lstStyle/>
          <a:p>
            <a:r>
              <a:rPr lang="en-AU" sz="800" dirty="0">
                <a:solidFill>
                  <a:schemeClr val="bg2"/>
                </a:solidFill>
                <a:latin typeface="+mn-lt"/>
              </a:rPr>
              <a:t>Slide 10 </a:t>
            </a:r>
            <a:r>
              <a:rPr lang="en-AU" sz="800" kern="1200" dirty="0">
                <a:solidFill>
                  <a:schemeClr val="bg2"/>
                </a:solidFill>
                <a:effectLst/>
                <a:latin typeface="+mn-lt"/>
                <a:ea typeface="+mj-ea"/>
                <a:cs typeface="+mj-cs"/>
              </a:rPr>
              <a:t>Review 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62EE2316-733F-B641-495F-A5677C17D54C}"/>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3" name="Content Placeholder 2">
            <a:extLst>
              <a:ext uri="{FF2B5EF4-FFF2-40B4-BE49-F238E27FC236}">
                <a16:creationId xmlns:a16="http://schemas.microsoft.com/office/drawing/2014/main" id="{8EB041C6-1DBA-D0E5-1A2E-0AA95117C047}"/>
              </a:ext>
            </a:extLst>
          </p:cNvPr>
          <p:cNvSpPr txBox="1">
            <a:spLocks/>
          </p:cNvSpPr>
          <p:nvPr/>
        </p:nvSpPr>
        <p:spPr>
          <a:xfrm>
            <a:off x="565115" y="1433069"/>
            <a:ext cx="11276365" cy="457971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sz="5400" dirty="0">
                <a:solidFill>
                  <a:srgbClr val="4557AD"/>
                </a:solidFill>
                <a:latin typeface="Tenorite" pitchFamily="2" charset="0"/>
                <a:ea typeface="Verdana" panose="020B0604030504040204" pitchFamily="34" charset="0"/>
                <a:cs typeface="Verdana" panose="020B0604030504040204" pitchFamily="34" charset="0"/>
              </a:rPr>
              <a:t>I implore you to explore the entire country. Before I went there, I didn’t know if I would like it. But now I am aware that I prejudged it. I found the transport there awesome compared to other places I have been. </a:t>
            </a:r>
            <a:endParaRPr lang="en-AU" sz="54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1269071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35530F-870A-B513-EF82-108017879D66}"/>
              </a:ext>
            </a:extLst>
          </p:cNvPr>
          <p:cNvSpPr>
            <a:spLocks noGrp="1"/>
          </p:cNvSpPr>
          <p:nvPr>
            <p:ph type="title" idx="4294967295"/>
          </p:nvPr>
        </p:nvSpPr>
        <p:spPr>
          <a:xfrm>
            <a:off x="0" y="-1435526"/>
            <a:ext cx="10515600" cy="1325563"/>
          </a:xfrm>
        </p:spPr>
        <p:txBody>
          <a:bodyPr>
            <a:normAutofit/>
          </a:bodyPr>
          <a:lstStyle/>
          <a:p>
            <a:r>
              <a:rPr lang="en-AU" sz="800" dirty="0">
                <a:solidFill>
                  <a:schemeClr val="bg2"/>
                </a:solidFill>
                <a:latin typeface="+mn-lt"/>
              </a:rPr>
              <a:t>Slide 11 </a:t>
            </a:r>
            <a:r>
              <a:rPr lang="en-AU" sz="800" kern="1200" dirty="0">
                <a:solidFill>
                  <a:schemeClr val="bg2"/>
                </a:solidFill>
                <a:effectLst/>
                <a:latin typeface="+mn-lt"/>
                <a:ea typeface="+mj-ea"/>
                <a:cs typeface="+mj-cs"/>
              </a:rPr>
              <a:t>Review 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36FF6-6F4F-360A-427A-483D0ED70DBA}"/>
              </a:ext>
            </a:extLst>
          </p:cNvPr>
          <p:cNvSpPr>
            <a:spLocks noGrp="1"/>
          </p:cNvSpPr>
          <p:nvPr>
            <p:ph type="title" idx="4294967295"/>
          </p:nvPr>
        </p:nvSpPr>
        <p:spPr>
          <a:xfrm>
            <a:off x="0" y="-1769598"/>
            <a:ext cx="8973832" cy="1571097"/>
          </a:xfrm>
        </p:spPr>
        <p:txBody>
          <a:bodyPr/>
          <a:lstStyle/>
          <a:p>
            <a:r>
              <a:rPr lang="en-US" sz="800" dirty="0">
                <a:solidFill>
                  <a:schemeClr val="bg2"/>
                </a:solidFill>
                <a:latin typeface="+mn-lt"/>
              </a:rPr>
              <a:t>Slide 12 End of review</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Tree>
    <p:extLst>
      <p:ext uri="{BB962C8B-B14F-4D97-AF65-F5344CB8AC3E}">
        <p14:creationId xmlns:p14="http://schemas.microsoft.com/office/powerpoint/2010/main" val="37918919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D6A97-6D38-BE47-BD52-3F22E3E5AA6B}"/>
              </a:ext>
            </a:extLst>
          </p:cNvPr>
          <p:cNvSpPr>
            <a:spLocks noGrp="1"/>
          </p:cNvSpPr>
          <p:nvPr>
            <p:ph type="title" idx="4294967295"/>
          </p:nvPr>
        </p:nvSpPr>
        <p:spPr>
          <a:xfrm>
            <a:off x="0" y="-800201"/>
            <a:ext cx="10106526" cy="625578"/>
          </a:xfrm>
        </p:spPr>
        <p:txBody>
          <a:bodyPr/>
          <a:lstStyle/>
          <a:p>
            <a:r>
              <a:rPr lang="en-US" sz="800" b="0" dirty="0">
                <a:solidFill>
                  <a:schemeClr val="bg2"/>
                </a:solidFill>
              </a:rPr>
              <a:t>Slide 13 Learning intention and success criteria</a:t>
            </a:r>
          </a:p>
        </p:txBody>
      </p:sp>
      <p:sp>
        <p:nvSpPr>
          <p:cNvPr id="7" name="TextBox 6">
            <a:extLst>
              <a:ext uri="{FF2B5EF4-FFF2-40B4-BE49-F238E27FC236}">
                <a16:creationId xmlns:a16="http://schemas.microsoft.com/office/drawing/2014/main" id="{B16F79CC-9A8A-3573-D4AA-5B324082BC90}"/>
              </a:ext>
            </a:extLst>
          </p:cNvPr>
          <p:cNvSpPr txBox="1"/>
          <p:nvPr/>
        </p:nvSpPr>
        <p:spPr>
          <a:xfrm>
            <a:off x="958516" y="3618909"/>
            <a:ext cx="7527758" cy="1938992"/>
          </a:xfrm>
          <a:prstGeom prst="rect">
            <a:avLst/>
          </a:prstGeom>
          <a:noFill/>
        </p:spPr>
        <p:txBody>
          <a:bodyPr wrap="square">
            <a:spAutoFit/>
          </a:bodyPr>
          <a:lstStyle/>
          <a:p>
            <a:r>
              <a:rPr lang="en-US" sz="3000" dirty="0"/>
              <a:t>I will know I have been successful if I can:</a:t>
            </a:r>
          </a:p>
          <a:p>
            <a:pPr marL="342900" indent="-342900">
              <a:buFont typeface="Arial" panose="020B0604020202020204" pitchFamily="34" charset="0"/>
              <a:buChar char="•"/>
            </a:pPr>
            <a:r>
              <a:rPr lang="en-US" sz="3000" dirty="0"/>
              <a:t>say the sound for air</a:t>
            </a:r>
          </a:p>
          <a:p>
            <a:pPr marL="342900" indent="-342900">
              <a:buFont typeface="Arial" panose="020B0604020202020204" pitchFamily="34" charset="0"/>
              <a:buChar char="•"/>
            </a:pPr>
            <a:r>
              <a:rPr lang="en-US" sz="3000" dirty="0"/>
              <a:t>read words with air</a:t>
            </a:r>
          </a:p>
          <a:p>
            <a:pPr marL="342900" indent="-342900">
              <a:buFont typeface="Arial" panose="020B0604020202020204" pitchFamily="34" charset="0"/>
              <a:buChar char="•"/>
            </a:pPr>
            <a:r>
              <a:rPr lang="en-US" sz="3000" dirty="0"/>
              <a:t>write words with air.</a:t>
            </a:r>
          </a:p>
        </p:txBody>
      </p:sp>
    </p:spTree>
    <p:custDataLst>
      <p:tags r:id="rId1"/>
    </p:custDataLst>
    <p:extLst>
      <p:ext uri="{BB962C8B-B14F-4D97-AF65-F5344CB8AC3E}">
        <p14:creationId xmlns:p14="http://schemas.microsoft.com/office/powerpoint/2010/main" val="17595741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3DE614-2500-DDC6-79A7-93512B15B967}"/>
              </a:ext>
            </a:extLst>
          </p:cNvPr>
          <p:cNvSpPr>
            <a:spLocks noGrp="1"/>
          </p:cNvSpPr>
          <p:nvPr>
            <p:ph type="title" idx="4294967295"/>
          </p:nvPr>
        </p:nvSpPr>
        <p:spPr>
          <a:xfrm>
            <a:off x="0" y="-1465281"/>
            <a:ext cx="10515600" cy="1325563"/>
          </a:xfrm>
        </p:spPr>
        <p:txBody>
          <a:bodyPr>
            <a:normAutofit/>
          </a:bodyPr>
          <a:lstStyle/>
          <a:p>
            <a:r>
              <a:rPr lang="en-US" sz="800" kern="1200" dirty="0">
                <a:solidFill>
                  <a:srgbClr val="E7E6E6"/>
                </a:solidFill>
                <a:effectLst/>
                <a:latin typeface="Calibri" panose="020F0502020204030204" pitchFamily="34" charset="0"/>
              </a:rPr>
              <a:t>Slide</a:t>
            </a:r>
            <a:r>
              <a:rPr lang="en-US" sz="800" kern="1200" dirty="0">
                <a:solidFill>
                  <a:schemeClr val="bg2"/>
                </a:solidFill>
                <a:effectLst/>
                <a:latin typeface="+mn-lt"/>
              </a:rPr>
              <a:t> 14 I</a:t>
            </a:r>
            <a:r>
              <a:rPr lang="en-US" sz="800" kern="1200" baseline="0" dirty="0">
                <a:solidFill>
                  <a:schemeClr val="bg2"/>
                </a:solidFill>
                <a:effectLst/>
                <a:latin typeface="+mn-lt"/>
              </a:rPr>
              <a:t> do</a:t>
            </a:r>
            <a:endParaRPr lang="en-AU" sz="800" dirty="0">
              <a:solidFill>
                <a:schemeClr val="bg2"/>
              </a:solidFill>
              <a:latin typeface="+mn-lt"/>
            </a:endParaRPr>
          </a:p>
        </p:txBody>
      </p:sp>
      <p:grpSp>
        <p:nvGrpSpPr>
          <p:cNvPr id="9" name="Group 8" descr="air, air, air">
            <a:extLst>
              <a:ext uri="{FF2B5EF4-FFF2-40B4-BE49-F238E27FC236}">
                <a16:creationId xmlns:a16="http://schemas.microsoft.com/office/drawing/2014/main" id="{C8243A6E-D0DE-B3B5-9219-E57082CF7D49}"/>
              </a:ext>
            </a:extLst>
          </p:cNvPr>
          <p:cNvGrpSpPr/>
          <p:nvPr/>
        </p:nvGrpSpPr>
        <p:grpSpPr>
          <a:xfrm>
            <a:off x="189781" y="2267913"/>
            <a:ext cx="11398370" cy="2322174"/>
            <a:chOff x="207034" y="2164038"/>
            <a:chExt cx="11398370" cy="2322174"/>
          </a:xfrm>
        </p:grpSpPr>
        <p:sp>
          <p:nvSpPr>
            <p:cNvPr id="10" name="Content Placeholder 3">
              <a:extLst>
                <a:ext uri="{FF2B5EF4-FFF2-40B4-BE49-F238E27FC236}">
                  <a16:creationId xmlns:a16="http://schemas.microsoft.com/office/drawing/2014/main" id="{13A87253-04DA-2C06-8BED-83B969BA0C02}"/>
                </a:ext>
              </a:extLst>
            </p:cNvPr>
            <p:cNvSpPr txBox="1">
              <a:spLocks/>
            </p:cNvSpPr>
            <p:nvPr/>
          </p:nvSpPr>
          <p:spPr>
            <a:xfrm>
              <a:off x="207034" y="2205587"/>
              <a:ext cx="3563978" cy="2197525"/>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5200" dirty="0">
                  <a:solidFill>
                    <a:srgbClr val="4857A6"/>
                  </a:solidFill>
                  <a:latin typeface="Tenorite" pitchFamily="2" charset="0"/>
                  <a:ea typeface="Verdana" panose="020B0604030504040204" pitchFamily="34" charset="0"/>
                  <a:cs typeface="Verdana" panose="020B0604030504040204" pitchFamily="34" charset="0"/>
                </a:rPr>
                <a:t>air</a:t>
              </a:r>
              <a:endParaRPr lang="en-AU" sz="15200" dirty="0">
                <a:solidFill>
                  <a:srgbClr val="4857A6"/>
                </a:solidFill>
                <a:latin typeface="Tenorite" pitchFamily="2" charset="0"/>
                <a:ea typeface="Verdana" panose="020B0604030504040204" pitchFamily="34" charset="0"/>
                <a:cs typeface="Verdana" panose="020B0604030504040204" pitchFamily="34" charset="0"/>
              </a:endParaRPr>
            </a:p>
          </p:txBody>
        </p:sp>
        <p:sp>
          <p:nvSpPr>
            <p:cNvPr id="11" name="Content Placeholder 3">
              <a:extLst>
                <a:ext uri="{FF2B5EF4-FFF2-40B4-BE49-F238E27FC236}">
                  <a16:creationId xmlns:a16="http://schemas.microsoft.com/office/drawing/2014/main" id="{2D4D4709-8637-76C3-C75F-96284D2A3B76}"/>
                </a:ext>
              </a:extLst>
            </p:cNvPr>
            <p:cNvSpPr txBox="1">
              <a:spLocks/>
            </p:cNvSpPr>
            <p:nvPr/>
          </p:nvSpPr>
          <p:spPr>
            <a:xfrm>
              <a:off x="4124230" y="2205588"/>
              <a:ext cx="3563978" cy="228062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dirty="0">
                  <a:solidFill>
                    <a:srgbClr val="4857A6"/>
                  </a:solidFill>
                  <a:latin typeface="Tenorite" pitchFamily="2" charset="0"/>
                  <a:ea typeface="Verdana" panose="020B0604030504040204" pitchFamily="34" charset="0"/>
                  <a:cs typeface="Verdana" panose="020B0604030504040204" pitchFamily="34" charset="0"/>
                </a:rPr>
                <a:t> </a:t>
              </a:r>
              <a:r>
                <a:rPr lang="en-US" sz="15200" dirty="0">
                  <a:solidFill>
                    <a:srgbClr val="4857A6"/>
                  </a:solidFill>
                  <a:latin typeface="Tenorite" pitchFamily="2" charset="0"/>
                  <a:ea typeface="Verdana" panose="020B0604030504040204" pitchFamily="34" charset="0"/>
                  <a:cs typeface="Verdana" panose="020B0604030504040204" pitchFamily="34" charset="0"/>
                </a:rPr>
                <a:t>air</a:t>
              </a:r>
              <a:endParaRPr lang="en-AU" sz="15200" dirty="0">
                <a:solidFill>
                  <a:srgbClr val="4857A6"/>
                </a:solidFill>
                <a:latin typeface="Tenorite" pitchFamily="2" charset="0"/>
                <a:ea typeface="Verdana" panose="020B0604030504040204" pitchFamily="34" charset="0"/>
                <a:cs typeface="Verdana" panose="020B0604030504040204" pitchFamily="34" charset="0"/>
              </a:endParaRPr>
            </a:p>
          </p:txBody>
        </p:sp>
        <p:sp>
          <p:nvSpPr>
            <p:cNvPr id="12" name="Content Placeholder 3">
              <a:extLst>
                <a:ext uri="{FF2B5EF4-FFF2-40B4-BE49-F238E27FC236}">
                  <a16:creationId xmlns:a16="http://schemas.microsoft.com/office/drawing/2014/main" id="{57DF7A33-5158-581F-9A8C-C5D6A18FB299}"/>
                </a:ext>
              </a:extLst>
            </p:cNvPr>
            <p:cNvSpPr txBox="1">
              <a:spLocks/>
            </p:cNvSpPr>
            <p:nvPr/>
          </p:nvSpPr>
          <p:spPr>
            <a:xfrm>
              <a:off x="8041426" y="2164038"/>
              <a:ext cx="3563978" cy="228062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dirty="0">
                  <a:solidFill>
                    <a:srgbClr val="4857A6"/>
                  </a:solidFill>
                  <a:latin typeface="Tenorite" pitchFamily="2" charset="0"/>
                  <a:ea typeface="Verdana" panose="020B0604030504040204" pitchFamily="34" charset="0"/>
                  <a:cs typeface="Verdana" panose="020B0604030504040204" pitchFamily="34" charset="0"/>
                </a:rPr>
                <a:t> </a:t>
              </a:r>
              <a:r>
                <a:rPr lang="en-US" sz="15200" dirty="0">
                  <a:solidFill>
                    <a:srgbClr val="4857A6"/>
                  </a:solidFill>
                  <a:latin typeface="Tenorite" pitchFamily="2" charset="0"/>
                  <a:ea typeface="Verdana" panose="020B0604030504040204" pitchFamily="34" charset="0"/>
                  <a:cs typeface="Verdana" panose="020B0604030504040204" pitchFamily="34" charset="0"/>
                </a:rPr>
                <a:t>air</a:t>
              </a:r>
              <a:endParaRPr lang="en-AU" sz="15200" dirty="0">
                <a:solidFill>
                  <a:srgbClr val="4857A6"/>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3092901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E5A96D-4156-2003-C6EB-3B5F3AF9516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1BF556E-D31D-888E-3DE3-FD5FA276C501}"/>
              </a:ext>
            </a:extLst>
          </p:cNvPr>
          <p:cNvSpPr>
            <a:spLocks noGrp="1"/>
          </p:cNvSpPr>
          <p:nvPr>
            <p:ph type="title" idx="4294967295"/>
          </p:nvPr>
        </p:nvSpPr>
        <p:spPr>
          <a:xfrm>
            <a:off x="0" y="-1465263"/>
            <a:ext cx="10515600" cy="1325563"/>
          </a:xfrm>
        </p:spPr>
        <p:txBody>
          <a:bodyPr>
            <a:normAutofit/>
          </a:bodyPr>
          <a:lstStyle/>
          <a:p>
            <a:r>
              <a:rPr lang="en-US" sz="800" kern="1200" dirty="0">
                <a:solidFill>
                  <a:srgbClr val="E7E6E6"/>
                </a:solidFill>
                <a:effectLst/>
                <a:latin typeface="Calibri" panose="020F0502020204030204" pitchFamily="34" charset="0"/>
              </a:rPr>
              <a:t>Slide</a:t>
            </a:r>
            <a:r>
              <a:rPr lang="en-US" sz="800" kern="1200" dirty="0">
                <a:solidFill>
                  <a:schemeClr val="bg2"/>
                </a:solidFill>
                <a:effectLst/>
                <a:latin typeface="+mn-lt"/>
              </a:rPr>
              <a:t> 15 We</a:t>
            </a:r>
            <a:r>
              <a:rPr lang="en-US" sz="800" kern="1200" baseline="0" dirty="0">
                <a:solidFill>
                  <a:schemeClr val="bg2"/>
                </a:solidFill>
                <a:effectLst/>
                <a:latin typeface="+mn-lt"/>
              </a:rPr>
              <a:t> do</a:t>
            </a:r>
            <a:endParaRPr lang="en-AU" sz="800" dirty="0">
              <a:solidFill>
                <a:schemeClr val="bg2"/>
              </a:solidFill>
              <a:latin typeface="+mn-lt"/>
            </a:endParaRPr>
          </a:p>
        </p:txBody>
      </p:sp>
      <p:grpSp>
        <p:nvGrpSpPr>
          <p:cNvPr id="2" name="Group 1" descr="air, air, air">
            <a:extLst>
              <a:ext uri="{FF2B5EF4-FFF2-40B4-BE49-F238E27FC236}">
                <a16:creationId xmlns:a16="http://schemas.microsoft.com/office/drawing/2014/main" id="{7D6CDC17-595B-CEC9-B58A-CF4F7141778C}"/>
              </a:ext>
            </a:extLst>
          </p:cNvPr>
          <p:cNvGrpSpPr/>
          <p:nvPr/>
        </p:nvGrpSpPr>
        <p:grpSpPr>
          <a:xfrm>
            <a:off x="189781" y="2267913"/>
            <a:ext cx="11398370" cy="2322174"/>
            <a:chOff x="207034" y="2164038"/>
            <a:chExt cx="11398370" cy="2322174"/>
          </a:xfrm>
        </p:grpSpPr>
        <p:sp>
          <p:nvSpPr>
            <p:cNvPr id="4" name="Content Placeholder 3">
              <a:extLst>
                <a:ext uri="{FF2B5EF4-FFF2-40B4-BE49-F238E27FC236}">
                  <a16:creationId xmlns:a16="http://schemas.microsoft.com/office/drawing/2014/main" id="{60C81F2B-7E5F-6D61-25E3-01B20445A42F}"/>
                </a:ext>
              </a:extLst>
            </p:cNvPr>
            <p:cNvSpPr txBox="1">
              <a:spLocks/>
            </p:cNvSpPr>
            <p:nvPr/>
          </p:nvSpPr>
          <p:spPr>
            <a:xfrm>
              <a:off x="207034" y="2205587"/>
              <a:ext cx="3563978" cy="2197525"/>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5200" dirty="0">
                  <a:solidFill>
                    <a:srgbClr val="4857A6"/>
                  </a:solidFill>
                  <a:latin typeface="Tenorite" pitchFamily="2" charset="0"/>
                  <a:ea typeface="Verdana" panose="020B0604030504040204" pitchFamily="34" charset="0"/>
                  <a:cs typeface="Verdana" panose="020B0604030504040204" pitchFamily="34" charset="0"/>
                </a:rPr>
                <a:t>air</a:t>
              </a:r>
              <a:endParaRPr lang="en-AU" sz="15200" dirty="0">
                <a:solidFill>
                  <a:srgbClr val="4857A6"/>
                </a:solidFill>
                <a:latin typeface="Tenorite" pitchFamily="2" charset="0"/>
                <a:ea typeface="Verdana" panose="020B0604030504040204" pitchFamily="34" charset="0"/>
                <a:cs typeface="Verdana" panose="020B0604030504040204" pitchFamily="34" charset="0"/>
              </a:endParaRPr>
            </a:p>
          </p:txBody>
        </p:sp>
        <p:sp>
          <p:nvSpPr>
            <p:cNvPr id="5" name="Content Placeholder 3">
              <a:extLst>
                <a:ext uri="{FF2B5EF4-FFF2-40B4-BE49-F238E27FC236}">
                  <a16:creationId xmlns:a16="http://schemas.microsoft.com/office/drawing/2014/main" id="{935F1574-5AAC-D9CB-380E-5BFA6224E477}"/>
                </a:ext>
              </a:extLst>
            </p:cNvPr>
            <p:cNvSpPr txBox="1">
              <a:spLocks/>
            </p:cNvSpPr>
            <p:nvPr/>
          </p:nvSpPr>
          <p:spPr>
            <a:xfrm>
              <a:off x="4124230" y="2205588"/>
              <a:ext cx="3563978" cy="228062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dirty="0">
                  <a:solidFill>
                    <a:srgbClr val="4857A6"/>
                  </a:solidFill>
                  <a:latin typeface="Tenorite" pitchFamily="2" charset="0"/>
                  <a:ea typeface="Verdana" panose="020B0604030504040204" pitchFamily="34" charset="0"/>
                  <a:cs typeface="Verdana" panose="020B0604030504040204" pitchFamily="34" charset="0"/>
                </a:rPr>
                <a:t> </a:t>
              </a:r>
              <a:r>
                <a:rPr lang="en-US" sz="15200" dirty="0">
                  <a:solidFill>
                    <a:srgbClr val="4857A6"/>
                  </a:solidFill>
                  <a:latin typeface="Tenorite" pitchFamily="2" charset="0"/>
                  <a:ea typeface="Verdana" panose="020B0604030504040204" pitchFamily="34" charset="0"/>
                  <a:cs typeface="Verdana" panose="020B0604030504040204" pitchFamily="34" charset="0"/>
                </a:rPr>
                <a:t>air</a:t>
              </a:r>
              <a:endParaRPr lang="en-AU" sz="15200" dirty="0">
                <a:solidFill>
                  <a:srgbClr val="4857A6"/>
                </a:solidFill>
                <a:latin typeface="Tenorite" pitchFamily="2" charset="0"/>
                <a:ea typeface="Verdana" panose="020B0604030504040204" pitchFamily="34" charset="0"/>
                <a:cs typeface="Verdana" panose="020B0604030504040204" pitchFamily="34" charset="0"/>
              </a:endParaRPr>
            </a:p>
          </p:txBody>
        </p:sp>
        <p:sp>
          <p:nvSpPr>
            <p:cNvPr id="6" name="Content Placeholder 3">
              <a:extLst>
                <a:ext uri="{FF2B5EF4-FFF2-40B4-BE49-F238E27FC236}">
                  <a16:creationId xmlns:a16="http://schemas.microsoft.com/office/drawing/2014/main" id="{1379F663-D43B-33C1-6E64-2AE24A614090}"/>
                </a:ext>
              </a:extLst>
            </p:cNvPr>
            <p:cNvSpPr txBox="1">
              <a:spLocks/>
            </p:cNvSpPr>
            <p:nvPr/>
          </p:nvSpPr>
          <p:spPr>
            <a:xfrm>
              <a:off x="8041426" y="2164038"/>
              <a:ext cx="3563978" cy="228062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dirty="0">
                  <a:solidFill>
                    <a:srgbClr val="4857A6"/>
                  </a:solidFill>
                  <a:latin typeface="Tenorite" pitchFamily="2" charset="0"/>
                  <a:ea typeface="Verdana" panose="020B0604030504040204" pitchFamily="34" charset="0"/>
                  <a:cs typeface="Verdana" panose="020B0604030504040204" pitchFamily="34" charset="0"/>
                </a:rPr>
                <a:t> </a:t>
              </a:r>
              <a:r>
                <a:rPr lang="en-US" sz="15200" dirty="0">
                  <a:solidFill>
                    <a:srgbClr val="4857A6"/>
                  </a:solidFill>
                  <a:latin typeface="Tenorite" pitchFamily="2" charset="0"/>
                  <a:ea typeface="Verdana" panose="020B0604030504040204" pitchFamily="34" charset="0"/>
                  <a:cs typeface="Verdana" panose="020B0604030504040204" pitchFamily="34" charset="0"/>
                </a:rPr>
                <a:t>air</a:t>
              </a:r>
              <a:endParaRPr lang="en-AU" sz="15200" dirty="0">
                <a:solidFill>
                  <a:srgbClr val="4857A6"/>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23967944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4CADB-9446-6068-C140-A7F65047622B}"/>
              </a:ext>
            </a:extLst>
          </p:cNvPr>
          <p:cNvSpPr>
            <a:spLocks noGrp="1"/>
          </p:cNvSpPr>
          <p:nvPr>
            <p:ph type="title" idx="4294967295"/>
          </p:nvPr>
        </p:nvSpPr>
        <p:spPr>
          <a:xfrm>
            <a:off x="0" y="-1394042"/>
            <a:ext cx="10515600" cy="1325563"/>
          </a:xfrm>
        </p:spPr>
        <p:txBody>
          <a:bodyPr/>
          <a:lstStyle/>
          <a:p>
            <a:r>
              <a:rPr lang="en-US" sz="800" kern="1200" dirty="0">
                <a:solidFill>
                  <a:srgbClr val="E7E6E6"/>
                </a:solidFill>
                <a:effectLst/>
                <a:latin typeface="Calibri" panose="020F0502020204030204" pitchFamily="34" charset="0"/>
                <a:ea typeface="+mj-ea"/>
                <a:cs typeface="+mj-cs"/>
              </a:rPr>
              <a:t>Slide 16 I do</a:t>
            </a:r>
            <a:endParaRPr lang="en-AU" dirty="0"/>
          </a:p>
        </p:txBody>
      </p:sp>
      <p:sp>
        <p:nvSpPr>
          <p:cNvPr id="8" name="Content Placeholder 2">
            <a:extLst>
              <a:ext uri="{FF2B5EF4-FFF2-40B4-BE49-F238E27FC236}">
                <a16:creationId xmlns:a16="http://schemas.microsoft.com/office/drawing/2014/main" id="{C116430B-317B-EB0D-D964-09DC56DE327A}"/>
              </a:ext>
            </a:extLst>
          </p:cNvPr>
          <p:cNvSpPr txBox="1">
            <a:spLocks/>
          </p:cNvSpPr>
          <p:nvPr/>
        </p:nvSpPr>
        <p:spPr>
          <a:xfrm>
            <a:off x="464654" y="1469482"/>
            <a:ext cx="11906250" cy="13665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200" dirty="0">
                <a:solidFill>
                  <a:srgbClr val="4557AD"/>
                </a:solidFill>
                <a:latin typeface="Tenorite"/>
                <a:ea typeface="Verdana"/>
                <a:cs typeface="Verdana" panose="020B0604030504040204" pitchFamily="34" charset="0"/>
              </a:rPr>
              <a:t>lair</a:t>
            </a:r>
            <a:endParaRPr lang="en-AU" sz="92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16079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8CD23B-FF81-442C-D093-CAF66874B44F}"/>
              </a:ext>
            </a:extLst>
          </p:cNvPr>
          <p:cNvSpPr>
            <a:spLocks noGrp="1"/>
          </p:cNvSpPr>
          <p:nvPr>
            <p:ph type="title" idx="4294967295"/>
          </p:nvPr>
        </p:nvSpPr>
        <p:spPr>
          <a:xfrm>
            <a:off x="0" y="-1394042"/>
            <a:ext cx="10515600" cy="1325563"/>
          </a:xfrm>
        </p:spPr>
        <p:txBody>
          <a:bodyPr/>
          <a:lstStyle/>
          <a:p>
            <a:r>
              <a:rPr lang="en-US" sz="800" kern="1200" dirty="0">
                <a:solidFill>
                  <a:srgbClr val="E7E6E6"/>
                </a:solidFill>
                <a:effectLst/>
                <a:latin typeface="Calibri" panose="020F0502020204030204" pitchFamily="34" charset="0"/>
                <a:ea typeface="+mj-ea"/>
                <a:cs typeface="+mj-cs"/>
              </a:rPr>
              <a:t>Slide 17 I do </a:t>
            </a:r>
            <a:endParaRPr lang="en-AU" dirty="0"/>
          </a:p>
        </p:txBody>
      </p:sp>
      <p:sp>
        <p:nvSpPr>
          <p:cNvPr id="3" name="Content Placeholder 2">
            <a:extLst>
              <a:ext uri="{FF2B5EF4-FFF2-40B4-BE49-F238E27FC236}">
                <a16:creationId xmlns:a16="http://schemas.microsoft.com/office/drawing/2014/main" id="{ED175077-2599-72FF-BC5C-F21A5C6EA4EB}"/>
              </a:ext>
            </a:extLst>
          </p:cNvPr>
          <p:cNvSpPr txBox="1">
            <a:spLocks/>
          </p:cNvSpPr>
          <p:nvPr/>
        </p:nvSpPr>
        <p:spPr>
          <a:xfrm>
            <a:off x="464654" y="1469482"/>
            <a:ext cx="11906250" cy="1401922"/>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200" dirty="0">
                <a:solidFill>
                  <a:srgbClr val="4557AD"/>
                </a:solidFill>
                <a:latin typeface="Tenorite"/>
                <a:ea typeface="Verdana"/>
                <a:cs typeface="Verdana" panose="020B0604030504040204" pitchFamily="34" charset="0"/>
              </a:rPr>
              <a:t>lair      	hairy</a:t>
            </a:r>
            <a:endParaRPr lang="en-AU" sz="92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8803136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A34F7-0ABE-8E55-C68D-7419E1E96140}"/>
              </a:ext>
            </a:extLst>
          </p:cNvPr>
          <p:cNvSpPr>
            <a:spLocks noGrp="1"/>
          </p:cNvSpPr>
          <p:nvPr>
            <p:ph type="title" idx="4294967295"/>
          </p:nvPr>
        </p:nvSpPr>
        <p:spPr>
          <a:xfrm>
            <a:off x="0" y="-1394042"/>
            <a:ext cx="10515600" cy="1325563"/>
          </a:xfrm>
        </p:spPr>
        <p:txBody>
          <a:bodyPr/>
          <a:lstStyle/>
          <a:p>
            <a:r>
              <a:rPr lang="en-US" sz="800" kern="1200" dirty="0">
                <a:solidFill>
                  <a:srgbClr val="E7E6E6"/>
                </a:solidFill>
                <a:effectLst/>
                <a:latin typeface="Calibri" panose="020F0502020204030204" pitchFamily="34" charset="0"/>
                <a:ea typeface="+mj-ea"/>
                <a:cs typeface="+mj-cs"/>
              </a:rPr>
              <a:t>Slide 18 I do</a:t>
            </a:r>
            <a:endParaRPr lang="en-AU" dirty="0"/>
          </a:p>
        </p:txBody>
      </p:sp>
      <p:sp>
        <p:nvSpPr>
          <p:cNvPr id="6" name="Content Placeholder 2">
            <a:extLst>
              <a:ext uri="{FF2B5EF4-FFF2-40B4-BE49-F238E27FC236}">
                <a16:creationId xmlns:a16="http://schemas.microsoft.com/office/drawing/2014/main" id="{BE4454AD-3C6B-81B7-6F07-041B8F63543D}"/>
              </a:ext>
            </a:extLst>
          </p:cNvPr>
          <p:cNvSpPr txBox="1">
            <a:spLocks/>
          </p:cNvSpPr>
          <p:nvPr/>
        </p:nvSpPr>
        <p:spPr>
          <a:xfrm>
            <a:off x="464654" y="3911190"/>
            <a:ext cx="11906250" cy="13665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200" dirty="0">
                <a:solidFill>
                  <a:srgbClr val="4557AD"/>
                </a:solidFill>
                <a:latin typeface="Tenorite"/>
                <a:ea typeface="Verdana"/>
                <a:cs typeface="Verdana" panose="020B0604030504040204" pitchFamily="34" charset="0"/>
              </a:rPr>
              <a:t>despair</a:t>
            </a:r>
            <a:endParaRPr lang="en-AU" sz="9200" dirty="0">
              <a:solidFill>
                <a:srgbClr val="4557AD"/>
              </a:solidFill>
              <a:latin typeface="Tenorite"/>
              <a:ea typeface="Verdana"/>
              <a:cs typeface="Verdana" panose="020B0604030504040204" pitchFamily="34" charset="0"/>
            </a:endParaRPr>
          </a:p>
        </p:txBody>
      </p:sp>
      <p:sp>
        <p:nvSpPr>
          <p:cNvPr id="3" name="Content Placeholder 2">
            <a:extLst>
              <a:ext uri="{FF2B5EF4-FFF2-40B4-BE49-F238E27FC236}">
                <a16:creationId xmlns:a16="http://schemas.microsoft.com/office/drawing/2014/main" id="{54FE38BD-3153-0C7D-27F8-12329E1B3ADD}"/>
              </a:ext>
            </a:extLst>
          </p:cNvPr>
          <p:cNvSpPr txBox="1">
            <a:spLocks/>
          </p:cNvSpPr>
          <p:nvPr/>
        </p:nvSpPr>
        <p:spPr>
          <a:xfrm>
            <a:off x="464654" y="1469482"/>
            <a:ext cx="11906250" cy="1401922"/>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200" dirty="0">
                <a:solidFill>
                  <a:srgbClr val="4557AD"/>
                </a:solidFill>
                <a:latin typeface="Tenorite"/>
                <a:ea typeface="Verdana"/>
                <a:cs typeface="Verdana" panose="020B0604030504040204" pitchFamily="34" charset="0"/>
              </a:rPr>
              <a:t>lair      	hairy</a:t>
            </a:r>
            <a:endParaRPr lang="en-AU" sz="92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5817997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A34F7-0ABE-8E55-C68D-7419E1E96140}"/>
              </a:ext>
            </a:extLst>
          </p:cNvPr>
          <p:cNvSpPr>
            <a:spLocks noGrp="1"/>
          </p:cNvSpPr>
          <p:nvPr>
            <p:ph type="title" idx="4294967295"/>
          </p:nvPr>
        </p:nvSpPr>
        <p:spPr>
          <a:xfrm>
            <a:off x="0" y="-1394042"/>
            <a:ext cx="10515600" cy="1325563"/>
          </a:xfrm>
        </p:spPr>
        <p:txBody>
          <a:bodyPr/>
          <a:lstStyle/>
          <a:p>
            <a:r>
              <a:rPr lang="en-US" sz="800" kern="1200" dirty="0">
                <a:solidFill>
                  <a:srgbClr val="E7E6E6"/>
                </a:solidFill>
                <a:effectLst/>
                <a:latin typeface="Calibri" panose="020F0502020204030204" pitchFamily="34" charset="0"/>
                <a:ea typeface="+mj-ea"/>
                <a:cs typeface="+mj-cs"/>
              </a:rPr>
              <a:t>Slide 19 I do</a:t>
            </a:r>
            <a:endParaRPr lang="en-AU" dirty="0"/>
          </a:p>
        </p:txBody>
      </p:sp>
      <p:sp>
        <p:nvSpPr>
          <p:cNvPr id="5" name="Content Placeholder 2">
            <a:extLst>
              <a:ext uri="{FF2B5EF4-FFF2-40B4-BE49-F238E27FC236}">
                <a16:creationId xmlns:a16="http://schemas.microsoft.com/office/drawing/2014/main" id="{2EF614E5-03C8-24F1-5D1C-3D5640E007F3}"/>
              </a:ext>
            </a:extLst>
          </p:cNvPr>
          <p:cNvSpPr txBox="1">
            <a:spLocks/>
          </p:cNvSpPr>
          <p:nvPr/>
        </p:nvSpPr>
        <p:spPr>
          <a:xfrm>
            <a:off x="464654" y="3911190"/>
            <a:ext cx="11906250" cy="13665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200" dirty="0">
                <a:solidFill>
                  <a:srgbClr val="4557AD"/>
                </a:solidFill>
                <a:latin typeface="Tenorite"/>
                <a:ea typeface="Verdana"/>
                <a:cs typeface="Verdana" panose="020B0604030504040204" pitchFamily="34" charset="0"/>
              </a:rPr>
              <a:t>despair</a:t>
            </a:r>
            <a:r>
              <a:rPr lang="en-AU" sz="9200" dirty="0">
                <a:solidFill>
                  <a:srgbClr val="4557AD"/>
                </a:solidFill>
                <a:latin typeface="Tenorite"/>
                <a:ea typeface="Verdana"/>
                <a:cs typeface="Verdana" panose="020B0604030504040204" pitchFamily="34" charset="0"/>
              </a:rPr>
              <a:t>      </a:t>
            </a:r>
            <a:r>
              <a:rPr lang="en-US" sz="9200" dirty="0">
                <a:solidFill>
                  <a:srgbClr val="4557AD"/>
                </a:solidFill>
                <a:latin typeface="Tenorite"/>
                <a:ea typeface="Verdana"/>
                <a:cs typeface="Verdana" panose="020B0604030504040204" pitchFamily="34" charset="0"/>
              </a:rPr>
              <a:t>airstrip</a:t>
            </a:r>
            <a:endParaRPr lang="en-AU" sz="9200" dirty="0">
              <a:solidFill>
                <a:srgbClr val="4557AD"/>
              </a:solidFill>
              <a:latin typeface="Tenorite"/>
              <a:ea typeface="Verdana"/>
              <a:cs typeface="Verdana" panose="020B0604030504040204" pitchFamily="34" charset="0"/>
            </a:endParaRPr>
          </a:p>
        </p:txBody>
      </p:sp>
      <p:sp>
        <p:nvSpPr>
          <p:cNvPr id="6" name="Content Placeholder 2">
            <a:extLst>
              <a:ext uri="{FF2B5EF4-FFF2-40B4-BE49-F238E27FC236}">
                <a16:creationId xmlns:a16="http://schemas.microsoft.com/office/drawing/2014/main" id="{E605F3CC-38CF-56B4-ED56-DFA5D2F7BFFD}"/>
              </a:ext>
            </a:extLst>
          </p:cNvPr>
          <p:cNvSpPr txBox="1">
            <a:spLocks/>
          </p:cNvSpPr>
          <p:nvPr/>
        </p:nvSpPr>
        <p:spPr>
          <a:xfrm>
            <a:off x="464654" y="1469482"/>
            <a:ext cx="11906250" cy="1401922"/>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200" dirty="0">
                <a:solidFill>
                  <a:srgbClr val="4557AD"/>
                </a:solidFill>
                <a:latin typeface="Tenorite"/>
                <a:ea typeface="Verdana"/>
                <a:cs typeface="Verdana" panose="020B0604030504040204" pitchFamily="34" charset="0"/>
              </a:rPr>
              <a:t>lair      	hairy</a:t>
            </a:r>
            <a:endParaRPr lang="en-AU" sz="92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6671810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CEC614-2689-8367-B748-382BE66DD3BA}"/>
              </a:ext>
            </a:extLst>
          </p:cNvPr>
          <p:cNvSpPr>
            <a:spLocks noGrp="1"/>
          </p:cNvSpPr>
          <p:nvPr>
            <p:ph type="title"/>
          </p:nvPr>
        </p:nvSpPr>
        <p:spPr/>
        <p:txBody>
          <a:bodyPr/>
          <a:lstStyle/>
          <a:p>
            <a:r>
              <a:rPr lang="en-AU" sz="800" kern="1200" dirty="0">
                <a:solidFill>
                  <a:schemeClr val="bg2"/>
                </a:solidFill>
                <a:effectLst/>
                <a:latin typeface="Calibri Light" panose="020F0302020204030204" pitchFamily="34" charset="0"/>
                <a:ea typeface="+mj-ea"/>
                <a:cs typeface="+mj-cs"/>
              </a:rPr>
              <a:t>Slide 2 Review You do</a:t>
            </a:r>
            <a:endParaRPr lang="en-AU" sz="800" dirty="0">
              <a:solidFill>
                <a:schemeClr val="bg2"/>
              </a:solidFill>
            </a:endParaRPr>
          </a:p>
        </p:txBody>
      </p:sp>
      <p:grpSp>
        <p:nvGrpSpPr>
          <p:cNvPr id="3" name="Group 2" descr="ure, are, orer, ire, ere">
            <a:extLst>
              <a:ext uri="{FF2B5EF4-FFF2-40B4-BE49-F238E27FC236}">
                <a16:creationId xmlns:a16="http://schemas.microsoft.com/office/drawing/2014/main" id="{DAC0A0D9-8F43-2DF2-2D71-6E060642D2F5}"/>
              </a:ext>
            </a:extLst>
          </p:cNvPr>
          <p:cNvGrpSpPr/>
          <p:nvPr/>
        </p:nvGrpSpPr>
        <p:grpSpPr>
          <a:xfrm>
            <a:off x="512984" y="1183030"/>
            <a:ext cx="11166032" cy="4491940"/>
            <a:chOff x="512985" y="1234987"/>
            <a:chExt cx="11166032" cy="4491940"/>
          </a:xfrm>
        </p:grpSpPr>
        <p:grpSp>
          <p:nvGrpSpPr>
            <p:cNvPr id="4" name="Group 3" descr="the letters ir, ar, or, er, ur">
              <a:extLst>
                <a:ext uri="{FF2B5EF4-FFF2-40B4-BE49-F238E27FC236}">
                  <a16:creationId xmlns:a16="http://schemas.microsoft.com/office/drawing/2014/main" id="{432F8202-0606-E109-F1C6-5DB377D68A5A}"/>
                </a:ext>
              </a:extLst>
            </p:cNvPr>
            <p:cNvGrpSpPr/>
            <p:nvPr/>
          </p:nvGrpSpPr>
          <p:grpSpPr>
            <a:xfrm>
              <a:off x="2523626" y="1234987"/>
              <a:ext cx="9155391" cy="4491940"/>
              <a:chOff x="2975624" y="1403742"/>
              <a:chExt cx="9155391" cy="4491940"/>
            </a:xfrm>
          </p:grpSpPr>
          <p:sp>
            <p:nvSpPr>
              <p:cNvPr id="7" name="Content Placeholder 3">
                <a:extLst>
                  <a:ext uri="{FF2B5EF4-FFF2-40B4-BE49-F238E27FC236}">
                    <a16:creationId xmlns:a16="http://schemas.microsoft.com/office/drawing/2014/main" id="{C39AAC46-100C-1546-69D3-85A809535DC4}"/>
                  </a:ext>
                </a:extLst>
              </p:cNvPr>
              <p:cNvSpPr txBox="1">
                <a:spLocks/>
              </p:cNvSpPr>
              <p:nvPr/>
            </p:nvSpPr>
            <p:spPr>
              <a:xfrm>
                <a:off x="2975624" y="1403742"/>
                <a:ext cx="2608118" cy="175432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dirty="0">
                    <a:solidFill>
                      <a:srgbClr val="4857A6"/>
                    </a:solidFill>
                    <a:latin typeface="Tenorite" pitchFamily="2" charset="0"/>
                    <a:ea typeface="Verdana" panose="020B0604030504040204" pitchFamily="34" charset="0"/>
                    <a:cs typeface="Verdana" panose="020B0604030504040204" pitchFamily="34" charset="0"/>
                  </a:rPr>
                  <a:t> </a:t>
                </a:r>
                <a:r>
                  <a:rPr lang="en-US" sz="12000" dirty="0">
                    <a:solidFill>
                      <a:srgbClr val="4857A6"/>
                    </a:solidFill>
                    <a:latin typeface="Tenorite" pitchFamily="2" charset="0"/>
                    <a:ea typeface="Verdana" panose="020B0604030504040204" pitchFamily="34" charset="0"/>
                    <a:cs typeface="Verdana" panose="020B0604030504040204" pitchFamily="34" charset="0"/>
                  </a:rPr>
                  <a:t>ure</a:t>
                </a:r>
                <a:endParaRPr lang="en-AU" sz="12000" dirty="0">
                  <a:solidFill>
                    <a:srgbClr val="4857A6"/>
                  </a:solidFill>
                  <a:latin typeface="Tenorite" pitchFamily="2" charset="0"/>
                  <a:ea typeface="Verdana" panose="020B0604030504040204" pitchFamily="34" charset="0"/>
                  <a:cs typeface="Verdana" panose="020B0604030504040204" pitchFamily="34" charset="0"/>
                </a:endParaRPr>
              </a:p>
            </p:txBody>
          </p:sp>
          <p:sp>
            <p:nvSpPr>
              <p:cNvPr id="8" name="Content Placeholder 3">
                <a:extLst>
                  <a:ext uri="{FF2B5EF4-FFF2-40B4-BE49-F238E27FC236}">
                    <a16:creationId xmlns:a16="http://schemas.microsoft.com/office/drawing/2014/main" id="{A75A999B-0FF1-DC09-F63A-9B78D939C57C}"/>
                  </a:ext>
                </a:extLst>
              </p:cNvPr>
              <p:cNvSpPr txBox="1">
                <a:spLocks/>
              </p:cNvSpPr>
              <p:nvPr/>
            </p:nvSpPr>
            <p:spPr>
              <a:xfrm>
                <a:off x="7205989" y="1403742"/>
                <a:ext cx="3314700" cy="175432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dirty="0">
                    <a:solidFill>
                      <a:srgbClr val="4857A6"/>
                    </a:solidFill>
                    <a:latin typeface="Tenorite" pitchFamily="2" charset="0"/>
                    <a:ea typeface="Verdana" panose="020B0604030504040204" pitchFamily="34" charset="0"/>
                    <a:cs typeface="Verdana" panose="020B0604030504040204" pitchFamily="34" charset="0"/>
                  </a:rPr>
                  <a:t> </a:t>
                </a:r>
                <a:r>
                  <a:rPr lang="en-US" sz="12000" dirty="0">
                    <a:solidFill>
                      <a:srgbClr val="4857A6"/>
                    </a:solidFill>
                    <a:latin typeface="Tenorite" pitchFamily="2" charset="0"/>
                    <a:ea typeface="Verdana" panose="020B0604030504040204" pitchFamily="34" charset="0"/>
                    <a:cs typeface="Verdana" panose="020B0604030504040204" pitchFamily="34" charset="0"/>
                  </a:rPr>
                  <a:t>are</a:t>
                </a:r>
                <a:endParaRPr lang="en-AU" sz="12000" dirty="0">
                  <a:solidFill>
                    <a:srgbClr val="4857A6"/>
                  </a:solidFill>
                  <a:latin typeface="Tenorite" pitchFamily="2" charset="0"/>
                  <a:ea typeface="Verdana" panose="020B0604030504040204" pitchFamily="34" charset="0"/>
                  <a:cs typeface="Verdana" panose="020B0604030504040204" pitchFamily="34" charset="0"/>
                </a:endParaRPr>
              </a:p>
            </p:txBody>
          </p:sp>
          <p:sp>
            <p:nvSpPr>
              <p:cNvPr id="9" name="Content Placeholder 3">
                <a:extLst>
                  <a:ext uri="{FF2B5EF4-FFF2-40B4-BE49-F238E27FC236}">
                    <a16:creationId xmlns:a16="http://schemas.microsoft.com/office/drawing/2014/main" id="{72A4B1F7-520A-E246-24C3-82334592D112}"/>
                  </a:ext>
                </a:extLst>
              </p:cNvPr>
              <p:cNvSpPr txBox="1">
                <a:spLocks/>
              </p:cNvSpPr>
              <p:nvPr/>
            </p:nvSpPr>
            <p:spPr>
              <a:xfrm>
                <a:off x="4643901" y="4141356"/>
                <a:ext cx="3314700" cy="175432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dirty="0">
                    <a:solidFill>
                      <a:srgbClr val="4857A6"/>
                    </a:solidFill>
                    <a:latin typeface="Tenorite" pitchFamily="2" charset="0"/>
                    <a:ea typeface="Verdana" panose="020B0604030504040204" pitchFamily="34" charset="0"/>
                    <a:cs typeface="Verdana" panose="020B0604030504040204" pitchFamily="34" charset="0"/>
                  </a:rPr>
                  <a:t> </a:t>
                </a:r>
                <a:r>
                  <a:rPr lang="en-US" sz="12000" dirty="0">
                    <a:solidFill>
                      <a:srgbClr val="4857A6"/>
                    </a:solidFill>
                    <a:latin typeface="Tenorite" pitchFamily="2" charset="0"/>
                    <a:ea typeface="Verdana" panose="020B0604030504040204" pitchFamily="34" charset="0"/>
                    <a:cs typeface="Verdana" panose="020B0604030504040204" pitchFamily="34" charset="0"/>
                  </a:rPr>
                  <a:t>ire</a:t>
                </a:r>
                <a:endParaRPr lang="en-AU" sz="12000" dirty="0">
                  <a:solidFill>
                    <a:srgbClr val="4857A6"/>
                  </a:solidFill>
                  <a:latin typeface="Tenorite" pitchFamily="2" charset="0"/>
                  <a:ea typeface="Verdana" panose="020B0604030504040204" pitchFamily="34" charset="0"/>
                  <a:cs typeface="Verdana" panose="020B0604030504040204" pitchFamily="34" charset="0"/>
                </a:endParaRPr>
              </a:p>
            </p:txBody>
          </p:sp>
          <p:sp>
            <p:nvSpPr>
              <p:cNvPr id="11" name="Content Placeholder 3">
                <a:extLst>
                  <a:ext uri="{FF2B5EF4-FFF2-40B4-BE49-F238E27FC236}">
                    <a16:creationId xmlns:a16="http://schemas.microsoft.com/office/drawing/2014/main" id="{65A350BD-622C-EC29-F1AF-6D7D1B6646DA}"/>
                  </a:ext>
                </a:extLst>
              </p:cNvPr>
              <p:cNvSpPr txBox="1">
                <a:spLocks/>
              </p:cNvSpPr>
              <p:nvPr/>
            </p:nvSpPr>
            <p:spPr>
              <a:xfrm>
                <a:off x="8816315" y="4056234"/>
                <a:ext cx="3314700" cy="175432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dirty="0">
                    <a:solidFill>
                      <a:srgbClr val="4857A6"/>
                    </a:solidFill>
                    <a:latin typeface="Tenorite" pitchFamily="2" charset="0"/>
                    <a:ea typeface="Verdana" panose="020B0604030504040204" pitchFamily="34" charset="0"/>
                    <a:cs typeface="Verdana" panose="020B0604030504040204" pitchFamily="34" charset="0"/>
                  </a:rPr>
                  <a:t> </a:t>
                </a:r>
                <a:r>
                  <a:rPr lang="en-US" sz="12000" dirty="0">
                    <a:solidFill>
                      <a:srgbClr val="4857A6"/>
                    </a:solidFill>
                    <a:latin typeface="Tenorite" pitchFamily="2" charset="0"/>
                    <a:ea typeface="Verdana" panose="020B0604030504040204" pitchFamily="34" charset="0"/>
                    <a:cs typeface="Verdana" panose="020B0604030504040204" pitchFamily="34" charset="0"/>
                  </a:rPr>
                  <a:t>ere</a:t>
                </a:r>
                <a:endParaRPr lang="en-AU" sz="12000" dirty="0">
                  <a:solidFill>
                    <a:srgbClr val="4857A6"/>
                  </a:solidFill>
                  <a:latin typeface="Tenorite" pitchFamily="2" charset="0"/>
                  <a:ea typeface="Verdana" panose="020B0604030504040204" pitchFamily="34" charset="0"/>
                  <a:cs typeface="Verdana" panose="020B0604030504040204" pitchFamily="34" charset="0"/>
                </a:endParaRPr>
              </a:p>
            </p:txBody>
          </p:sp>
        </p:grpSp>
        <p:sp>
          <p:nvSpPr>
            <p:cNvPr id="6" name="Content Placeholder 3">
              <a:extLst>
                <a:ext uri="{FF2B5EF4-FFF2-40B4-BE49-F238E27FC236}">
                  <a16:creationId xmlns:a16="http://schemas.microsoft.com/office/drawing/2014/main" id="{A5738B08-4FB0-61AD-ECB5-42A33AB17194}"/>
                </a:ext>
              </a:extLst>
            </p:cNvPr>
            <p:cNvSpPr txBox="1">
              <a:spLocks/>
            </p:cNvSpPr>
            <p:nvPr/>
          </p:nvSpPr>
          <p:spPr>
            <a:xfrm>
              <a:off x="512985" y="3868792"/>
              <a:ext cx="3314700" cy="175432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dirty="0">
                  <a:solidFill>
                    <a:srgbClr val="4857A6"/>
                  </a:solidFill>
                  <a:latin typeface="Tenorite" pitchFamily="2" charset="0"/>
                  <a:ea typeface="Verdana" panose="020B0604030504040204" pitchFamily="34" charset="0"/>
                  <a:cs typeface="Verdana" panose="020B0604030504040204" pitchFamily="34" charset="0"/>
                </a:rPr>
                <a:t> </a:t>
              </a:r>
              <a:r>
                <a:rPr lang="en-US" sz="12000" dirty="0">
                  <a:solidFill>
                    <a:srgbClr val="4857A6"/>
                  </a:solidFill>
                  <a:latin typeface="Tenorite" pitchFamily="2" charset="0"/>
                  <a:ea typeface="Verdana" panose="020B0604030504040204" pitchFamily="34" charset="0"/>
                  <a:cs typeface="Verdana" panose="020B0604030504040204" pitchFamily="34" charset="0"/>
                </a:rPr>
                <a:t>ore</a:t>
              </a:r>
              <a:endParaRPr lang="en-AU" sz="12000" dirty="0">
                <a:solidFill>
                  <a:srgbClr val="4857A6"/>
                </a:solidFill>
                <a:latin typeface="Tenorite" pitchFamily="2" charset="0"/>
                <a:ea typeface="Verdana" panose="020B0604030504040204" pitchFamily="34" charset="0"/>
                <a:cs typeface="Verdana" panose="020B0604030504040204" pitchFamily="34" charset="0"/>
              </a:endParaRPr>
            </a:p>
          </p:txBody>
        </p:sp>
      </p:grpSp>
    </p:spTree>
    <p:extLst>
      <p:ext uri="{BB962C8B-B14F-4D97-AF65-F5344CB8AC3E}">
        <p14:creationId xmlns:p14="http://schemas.microsoft.com/office/powerpoint/2010/main" val="41244203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2F5E4E-5A13-57FE-48C2-DEF3DD4A04E3}"/>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20 We do</a:t>
            </a:r>
            <a:r>
              <a:rPr lang="en-US" sz="800" kern="1200" baseline="0" dirty="0">
                <a:solidFill>
                  <a:srgbClr val="E7E6E6"/>
                </a:solidFill>
                <a:effectLst/>
                <a:latin typeface="Calibri" panose="020F0502020204030204" pitchFamily="34" charset="0"/>
                <a:ea typeface="+mj-ea"/>
                <a:cs typeface="+mj-cs"/>
              </a:rPr>
              <a:t> </a:t>
            </a:r>
            <a:endParaRPr lang="en-AU" dirty="0"/>
          </a:p>
        </p:txBody>
      </p:sp>
      <p:sp>
        <p:nvSpPr>
          <p:cNvPr id="5" name="Content Placeholder 2">
            <a:extLst>
              <a:ext uri="{FF2B5EF4-FFF2-40B4-BE49-F238E27FC236}">
                <a16:creationId xmlns:a16="http://schemas.microsoft.com/office/drawing/2014/main" id="{A0FF2E88-CF1A-294B-3904-68D2A1DE4753}"/>
              </a:ext>
            </a:extLst>
          </p:cNvPr>
          <p:cNvSpPr txBox="1">
            <a:spLocks/>
          </p:cNvSpPr>
          <p:nvPr/>
        </p:nvSpPr>
        <p:spPr>
          <a:xfrm>
            <a:off x="464654" y="1469482"/>
            <a:ext cx="11906250" cy="13665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200" dirty="0">
                <a:solidFill>
                  <a:srgbClr val="4557AD"/>
                </a:solidFill>
                <a:latin typeface="Tenorite"/>
                <a:ea typeface="Verdana"/>
                <a:cs typeface="Verdana" panose="020B0604030504040204" pitchFamily="34" charset="0"/>
              </a:rPr>
              <a:t>pair</a:t>
            </a:r>
            <a:endParaRPr lang="en-AU" sz="92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331614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F05E2-E15F-8B04-AB3D-03BDB4CFBED5}"/>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21 We do</a:t>
            </a:r>
            <a:endParaRPr lang="en-AU" dirty="0"/>
          </a:p>
        </p:txBody>
      </p:sp>
      <p:sp>
        <p:nvSpPr>
          <p:cNvPr id="5" name="Content Placeholder 2">
            <a:extLst>
              <a:ext uri="{FF2B5EF4-FFF2-40B4-BE49-F238E27FC236}">
                <a16:creationId xmlns:a16="http://schemas.microsoft.com/office/drawing/2014/main" id="{3452434A-840A-570B-A598-CE86B8C10633}"/>
              </a:ext>
            </a:extLst>
          </p:cNvPr>
          <p:cNvSpPr txBox="1">
            <a:spLocks/>
          </p:cNvSpPr>
          <p:nvPr/>
        </p:nvSpPr>
        <p:spPr>
          <a:xfrm>
            <a:off x="464654" y="1469482"/>
            <a:ext cx="11906250" cy="13665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200" dirty="0">
                <a:solidFill>
                  <a:srgbClr val="4557AD"/>
                </a:solidFill>
                <a:latin typeface="Tenorite"/>
                <a:ea typeface="Verdana"/>
                <a:cs typeface="Verdana" panose="020B0604030504040204" pitchFamily="34" charset="0"/>
              </a:rPr>
              <a:t>pair         unfair</a:t>
            </a:r>
            <a:endParaRPr lang="en-AU" sz="92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3421994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6F2F3-9342-B133-1B1E-9141B297D142}"/>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22 We do</a:t>
            </a:r>
            <a:endParaRPr lang="en-AU" dirty="0"/>
          </a:p>
        </p:txBody>
      </p:sp>
      <p:grpSp>
        <p:nvGrpSpPr>
          <p:cNvPr id="2" name="Group 1" descr="torch, for, morning, corncob">
            <a:extLst>
              <a:ext uri="{FF2B5EF4-FFF2-40B4-BE49-F238E27FC236}">
                <a16:creationId xmlns:a16="http://schemas.microsoft.com/office/drawing/2014/main" id="{B75A02DD-BFF8-891F-9419-9357181BFDD0}"/>
              </a:ext>
            </a:extLst>
          </p:cNvPr>
          <p:cNvGrpSpPr/>
          <p:nvPr/>
        </p:nvGrpSpPr>
        <p:grpSpPr>
          <a:xfrm>
            <a:off x="464654" y="1469482"/>
            <a:ext cx="11906250" cy="3808236"/>
            <a:chOff x="464654" y="1469482"/>
            <a:chExt cx="11906250" cy="3808236"/>
          </a:xfrm>
        </p:grpSpPr>
        <p:sp>
          <p:nvSpPr>
            <p:cNvPr id="4" name="Content Placeholder 2">
              <a:extLst>
                <a:ext uri="{FF2B5EF4-FFF2-40B4-BE49-F238E27FC236}">
                  <a16:creationId xmlns:a16="http://schemas.microsoft.com/office/drawing/2014/main" id="{9494BEC6-5B82-81D9-71C6-C37811BDD34E}"/>
                </a:ext>
              </a:extLst>
            </p:cNvPr>
            <p:cNvSpPr txBox="1">
              <a:spLocks/>
            </p:cNvSpPr>
            <p:nvPr/>
          </p:nvSpPr>
          <p:spPr>
            <a:xfrm>
              <a:off x="464654" y="3911190"/>
              <a:ext cx="11906250" cy="13665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200" dirty="0">
                  <a:solidFill>
                    <a:srgbClr val="4557AD"/>
                  </a:solidFill>
                  <a:latin typeface="Tenorite"/>
                  <a:ea typeface="Verdana"/>
                  <a:cs typeface="Verdana" panose="020B0604030504040204" pitchFamily="34" charset="0"/>
                </a:rPr>
                <a:t>hairbrush</a:t>
              </a:r>
              <a:endParaRPr lang="en-AU" sz="9200" dirty="0">
                <a:solidFill>
                  <a:srgbClr val="4557AD"/>
                </a:solidFill>
                <a:latin typeface="Tenorite"/>
                <a:ea typeface="Verdana"/>
                <a:cs typeface="Verdana" panose="020B0604030504040204" pitchFamily="34" charset="0"/>
              </a:endParaRPr>
            </a:p>
          </p:txBody>
        </p:sp>
        <p:sp>
          <p:nvSpPr>
            <p:cNvPr id="5" name="Content Placeholder 2">
              <a:extLst>
                <a:ext uri="{FF2B5EF4-FFF2-40B4-BE49-F238E27FC236}">
                  <a16:creationId xmlns:a16="http://schemas.microsoft.com/office/drawing/2014/main" id="{7C63CF0F-7CFB-5DE6-8CA4-A727C5D7884C}"/>
                </a:ext>
              </a:extLst>
            </p:cNvPr>
            <p:cNvSpPr txBox="1">
              <a:spLocks/>
            </p:cNvSpPr>
            <p:nvPr/>
          </p:nvSpPr>
          <p:spPr>
            <a:xfrm>
              <a:off x="464654" y="1469482"/>
              <a:ext cx="11906250" cy="13665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200" dirty="0">
                  <a:solidFill>
                    <a:srgbClr val="4557AD"/>
                  </a:solidFill>
                  <a:latin typeface="Tenorite"/>
                  <a:ea typeface="Verdana"/>
                  <a:cs typeface="Verdana" panose="020B0604030504040204" pitchFamily="34" charset="0"/>
                </a:rPr>
                <a:t>pair         unfair</a:t>
              </a:r>
              <a:endParaRPr lang="en-AU" sz="9200" dirty="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10614708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6F2F3-9342-B133-1B1E-9141B297D142}"/>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23 We do</a:t>
            </a:r>
            <a:endParaRPr lang="en-AU" dirty="0"/>
          </a:p>
        </p:txBody>
      </p:sp>
      <p:grpSp>
        <p:nvGrpSpPr>
          <p:cNvPr id="4" name="Group 3" descr="torch, for, morning, corncob">
            <a:extLst>
              <a:ext uri="{FF2B5EF4-FFF2-40B4-BE49-F238E27FC236}">
                <a16:creationId xmlns:a16="http://schemas.microsoft.com/office/drawing/2014/main" id="{5B35299B-DE04-FD2E-F861-A4E9A0735119}"/>
              </a:ext>
            </a:extLst>
          </p:cNvPr>
          <p:cNvGrpSpPr/>
          <p:nvPr/>
        </p:nvGrpSpPr>
        <p:grpSpPr>
          <a:xfrm>
            <a:off x="464654" y="1469482"/>
            <a:ext cx="11906250" cy="3808236"/>
            <a:chOff x="464654" y="1469482"/>
            <a:chExt cx="11906250" cy="3808236"/>
          </a:xfrm>
        </p:grpSpPr>
        <p:sp>
          <p:nvSpPr>
            <p:cNvPr id="5" name="Content Placeholder 2">
              <a:extLst>
                <a:ext uri="{FF2B5EF4-FFF2-40B4-BE49-F238E27FC236}">
                  <a16:creationId xmlns:a16="http://schemas.microsoft.com/office/drawing/2014/main" id="{381C22A1-0BCC-5F0F-DF26-793D80077A2D}"/>
                </a:ext>
              </a:extLst>
            </p:cNvPr>
            <p:cNvSpPr txBox="1">
              <a:spLocks/>
            </p:cNvSpPr>
            <p:nvPr/>
          </p:nvSpPr>
          <p:spPr>
            <a:xfrm>
              <a:off x="464654" y="3911190"/>
              <a:ext cx="11906250" cy="13665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200" dirty="0">
                  <a:solidFill>
                    <a:srgbClr val="4557AD"/>
                  </a:solidFill>
                  <a:latin typeface="Tenorite"/>
                  <a:ea typeface="Verdana"/>
                  <a:cs typeface="Verdana" panose="020B0604030504040204" pitchFamily="34" charset="0"/>
                </a:rPr>
                <a:t>hairbrush     upstairs</a:t>
              </a:r>
              <a:endParaRPr lang="en-AU" sz="9200" dirty="0">
                <a:solidFill>
                  <a:srgbClr val="4557AD"/>
                </a:solidFill>
                <a:latin typeface="Tenorite"/>
                <a:ea typeface="Verdana"/>
                <a:cs typeface="Verdana" panose="020B0604030504040204" pitchFamily="34" charset="0"/>
              </a:endParaRPr>
            </a:p>
          </p:txBody>
        </p:sp>
        <p:sp>
          <p:nvSpPr>
            <p:cNvPr id="6" name="Content Placeholder 2">
              <a:extLst>
                <a:ext uri="{FF2B5EF4-FFF2-40B4-BE49-F238E27FC236}">
                  <a16:creationId xmlns:a16="http://schemas.microsoft.com/office/drawing/2014/main" id="{AB6C47E5-7196-53F7-2651-0C193EC9E9F1}"/>
                </a:ext>
              </a:extLst>
            </p:cNvPr>
            <p:cNvSpPr txBox="1">
              <a:spLocks/>
            </p:cNvSpPr>
            <p:nvPr/>
          </p:nvSpPr>
          <p:spPr>
            <a:xfrm>
              <a:off x="464654" y="1469482"/>
              <a:ext cx="11906250" cy="13665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200" dirty="0">
                  <a:solidFill>
                    <a:srgbClr val="4557AD"/>
                  </a:solidFill>
                  <a:latin typeface="Tenorite"/>
                  <a:ea typeface="Verdana"/>
                  <a:cs typeface="Verdana" panose="020B0604030504040204" pitchFamily="34" charset="0"/>
                </a:rPr>
                <a:t>pair         unfair</a:t>
              </a:r>
              <a:endParaRPr lang="en-AU" sz="9200" dirty="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30387229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66DBE4-709C-FEF1-F426-DD933765B172}"/>
              </a:ext>
            </a:extLst>
          </p:cNvPr>
          <p:cNvSpPr>
            <a:spLocks noGrp="1"/>
          </p:cNvSpPr>
          <p:nvPr>
            <p:ph type="title" idx="4294967295"/>
          </p:nvPr>
        </p:nvSpPr>
        <p:spPr>
          <a:xfrm>
            <a:off x="0" y="-146528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24 I do</a:t>
            </a:r>
            <a:endParaRPr lang="en-AU" dirty="0"/>
          </a:p>
        </p:txBody>
      </p:sp>
      <p:pic>
        <p:nvPicPr>
          <p:cNvPr id="4" name="Graphic 1" descr="fair">
            <a:extLst>
              <a:ext uri="{FF2B5EF4-FFF2-40B4-BE49-F238E27FC236}">
                <a16:creationId xmlns:a16="http://schemas.microsoft.com/office/drawing/2014/main" id="{2CD90D1E-E0B5-05FB-0E0E-B1DBE84F941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24973" y="2237461"/>
            <a:ext cx="2703963" cy="2703963"/>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405AE87-29A7-8B98-5A05-6FA5064368E9}"/>
              </a:ext>
            </a:extLst>
          </p:cNvPr>
          <p:cNvSpPr>
            <a:spLocks noGrp="1"/>
          </p:cNvSpPr>
          <p:nvPr>
            <p:ph type="title" idx="4294967295"/>
          </p:nvPr>
        </p:nvSpPr>
        <p:spPr>
          <a:xfrm>
            <a:off x="0" y="-146528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25 I do</a:t>
            </a:r>
            <a:endParaRPr lang="en-AU" dirty="0"/>
          </a:p>
        </p:txBody>
      </p:sp>
      <p:grpSp>
        <p:nvGrpSpPr>
          <p:cNvPr id="2" name="Group 1" descr="thorn, sport, horse">
            <a:extLst>
              <a:ext uri="{FF2B5EF4-FFF2-40B4-BE49-F238E27FC236}">
                <a16:creationId xmlns:a16="http://schemas.microsoft.com/office/drawing/2014/main" id="{EE82CCAC-C115-95B2-53DC-CFA504E17C68}"/>
              </a:ext>
            </a:extLst>
          </p:cNvPr>
          <p:cNvGrpSpPr/>
          <p:nvPr/>
        </p:nvGrpSpPr>
        <p:grpSpPr>
          <a:xfrm>
            <a:off x="524973" y="2237461"/>
            <a:ext cx="7264394" cy="2703963"/>
            <a:chOff x="524973" y="2237461"/>
            <a:chExt cx="7264394" cy="2703963"/>
          </a:xfrm>
        </p:grpSpPr>
        <p:pic>
          <p:nvPicPr>
            <p:cNvPr id="4" name="Graphic 1">
              <a:extLst>
                <a:ext uri="{FF2B5EF4-FFF2-40B4-BE49-F238E27FC236}">
                  <a16:creationId xmlns:a16="http://schemas.microsoft.com/office/drawing/2014/main" id="{BCD7A435-02D1-A8E4-D21F-086F254DC76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24973" y="2237461"/>
              <a:ext cx="2703963" cy="2703963"/>
            </a:xfrm>
            <a:prstGeom prst="rect">
              <a:avLst/>
            </a:prstGeom>
          </p:spPr>
        </p:pic>
        <p:pic>
          <p:nvPicPr>
            <p:cNvPr id="5" name="Picture 4">
              <a:extLst>
                <a:ext uri="{FF2B5EF4-FFF2-40B4-BE49-F238E27FC236}">
                  <a16:creationId xmlns:a16="http://schemas.microsoft.com/office/drawing/2014/main" id="{862C6C0C-092D-D8EE-5837-9F79BBBD479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402632" y="2355044"/>
              <a:ext cx="3386735" cy="2468799"/>
            </a:xfrm>
            <a:prstGeom prst="rect">
              <a:avLst/>
            </a:prstGeom>
          </p:spPr>
        </p:pic>
      </p:grpSp>
    </p:spTree>
    <p:custDataLst>
      <p:tags r:id="rId1"/>
    </p:custDataLst>
    <p:extLst>
      <p:ext uri="{BB962C8B-B14F-4D97-AF65-F5344CB8AC3E}">
        <p14:creationId xmlns:p14="http://schemas.microsoft.com/office/powerpoint/2010/main" val="29541351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61FC22D-E4D8-4449-9E17-6CDF688E548E}"/>
              </a:ext>
            </a:extLst>
          </p:cNvPr>
          <p:cNvSpPr>
            <a:spLocks noGrp="1"/>
          </p:cNvSpPr>
          <p:nvPr>
            <p:ph type="title" idx="4294967295"/>
          </p:nvPr>
        </p:nvSpPr>
        <p:spPr>
          <a:xfrm>
            <a:off x="0" y="-146528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26 I do </a:t>
            </a:r>
            <a:endParaRPr lang="en-AU" dirty="0"/>
          </a:p>
        </p:txBody>
      </p:sp>
      <p:pic>
        <p:nvPicPr>
          <p:cNvPr id="4" name="Graphic 1" descr="fair">
            <a:extLst>
              <a:ext uri="{FF2B5EF4-FFF2-40B4-BE49-F238E27FC236}">
                <a16:creationId xmlns:a16="http://schemas.microsoft.com/office/drawing/2014/main" id="{E955BF18-D634-4BED-6D46-56B18A26AB4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24973" y="2237461"/>
            <a:ext cx="2703963" cy="2703963"/>
          </a:xfrm>
          <a:prstGeom prst="rect">
            <a:avLst/>
          </a:prstGeom>
        </p:spPr>
      </p:pic>
      <p:pic>
        <p:nvPicPr>
          <p:cNvPr id="8" name="Picture 7" descr="dairy">
            <a:extLst>
              <a:ext uri="{FF2B5EF4-FFF2-40B4-BE49-F238E27FC236}">
                <a16:creationId xmlns:a16="http://schemas.microsoft.com/office/drawing/2014/main" id="{12C2D759-60F1-5A88-0CC6-BA926CD1908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402632" y="2355044"/>
            <a:ext cx="3386735" cy="2468799"/>
          </a:xfrm>
          <a:prstGeom prst="rect">
            <a:avLst/>
          </a:prstGeom>
        </p:spPr>
      </p:pic>
      <p:pic>
        <p:nvPicPr>
          <p:cNvPr id="11" name="Picture 10" descr="airport">
            <a:extLst>
              <a:ext uri="{FF2B5EF4-FFF2-40B4-BE49-F238E27FC236}">
                <a16:creationId xmlns:a16="http://schemas.microsoft.com/office/drawing/2014/main" id="{1C6DFEBB-3355-7822-36F9-63037C5A6422}"/>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9364172" y="2568502"/>
            <a:ext cx="2302855" cy="2207826"/>
          </a:xfrm>
          <a:prstGeom prst="rect">
            <a:avLst/>
          </a:prstGeom>
        </p:spPr>
      </p:pic>
    </p:spTree>
    <p:custDataLst>
      <p:tags r:id="rId1"/>
    </p:custDataLst>
    <p:extLst>
      <p:ext uri="{BB962C8B-B14F-4D97-AF65-F5344CB8AC3E}">
        <p14:creationId xmlns:p14="http://schemas.microsoft.com/office/powerpoint/2010/main" val="19980182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F03824-E084-CC11-80A1-6FC41544AA70}"/>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27 We do</a:t>
            </a:r>
            <a:endParaRPr lang="en-AU" dirty="0"/>
          </a:p>
        </p:txBody>
      </p:sp>
      <p:pic>
        <p:nvPicPr>
          <p:cNvPr id="5" name="Graphic 5" descr="chair">
            <a:extLst>
              <a:ext uri="{FF2B5EF4-FFF2-40B4-BE49-F238E27FC236}">
                <a16:creationId xmlns:a16="http://schemas.microsoft.com/office/drawing/2014/main" id="{C7E2F818-45E3-07FF-DB52-21720C9C607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74321" y="2313930"/>
            <a:ext cx="2230139" cy="2230139"/>
          </a:xfrm>
          <a:prstGeom prst="rect">
            <a:avLst/>
          </a:prstGeom>
        </p:spPr>
      </p:pic>
    </p:spTree>
    <p:custDataLst>
      <p:tags r:id="rId1"/>
    </p:custDataLst>
    <p:extLst>
      <p:ext uri="{BB962C8B-B14F-4D97-AF65-F5344CB8AC3E}">
        <p14:creationId xmlns:p14="http://schemas.microsoft.com/office/powerpoint/2010/main" val="35871350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06352E3-4E17-7DD5-8A98-F545B9B6A9CC}"/>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28 We do </a:t>
            </a:r>
            <a:endParaRPr lang="en-AU" dirty="0"/>
          </a:p>
        </p:txBody>
      </p:sp>
      <p:grpSp>
        <p:nvGrpSpPr>
          <p:cNvPr id="2" name="Group 1" descr="oar, clipboard, boardwalk">
            <a:extLst>
              <a:ext uri="{FF2B5EF4-FFF2-40B4-BE49-F238E27FC236}">
                <a16:creationId xmlns:a16="http://schemas.microsoft.com/office/drawing/2014/main" id="{844BCC1D-4BD5-E563-022E-018DCF534F43}"/>
              </a:ext>
            </a:extLst>
          </p:cNvPr>
          <p:cNvGrpSpPr/>
          <p:nvPr/>
        </p:nvGrpSpPr>
        <p:grpSpPr>
          <a:xfrm>
            <a:off x="874321" y="2313930"/>
            <a:ext cx="6246417" cy="2230139"/>
            <a:chOff x="964652" y="2313930"/>
            <a:chExt cx="6246417" cy="2230139"/>
          </a:xfrm>
        </p:grpSpPr>
        <p:pic>
          <p:nvPicPr>
            <p:cNvPr id="6" name="Graphic 5">
              <a:extLst>
                <a:ext uri="{FF2B5EF4-FFF2-40B4-BE49-F238E27FC236}">
                  <a16:creationId xmlns:a16="http://schemas.microsoft.com/office/drawing/2014/main" id="{8F8563BE-60CE-8EE6-DD96-AA6347076DC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64652" y="2313930"/>
              <a:ext cx="2230139" cy="2230139"/>
            </a:xfrm>
            <a:prstGeom prst="rect">
              <a:avLst/>
            </a:prstGeom>
          </p:spPr>
        </p:pic>
        <p:pic>
          <p:nvPicPr>
            <p:cNvPr id="9" name="Picture 8">
              <a:extLst>
                <a:ext uri="{FF2B5EF4-FFF2-40B4-BE49-F238E27FC236}">
                  <a16:creationId xmlns:a16="http://schemas.microsoft.com/office/drawing/2014/main" id="{BE617938-6F2F-F91A-F24F-70690C69B416}"/>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980931" y="2313930"/>
              <a:ext cx="2230138" cy="2230138"/>
            </a:xfrm>
            <a:prstGeom prst="rect">
              <a:avLst/>
            </a:prstGeom>
          </p:spPr>
        </p:pic>
      </p:grpSp>
    </p:spTree>
    <p:custDataLst>
      <p:tags r:id="rId1"/>
    </p:custDataLst>
    <p:extLst>
      <p:ext uri="{BB962C8B-B14F-4D97-AF65-F5344CB8AC3E}">
        <p14:creationId xmlns:p14="http://schemas.microsoft.com/office/powerpoint/2010/main" val="182781158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31E221A-F350-C940-012D-1A3E419734FD}"/>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29 We do </a:t>
            </a:r>
            <a:endParaRPr lang="en-AU" dirty="0"/>
          </a:p>
        </p:txBody>
      </p:sp>
      <p:grpSp>
        <p:nvGrpSpPr>
          <p:cNvPr id="2" name="Group 1" descr="oar, clipboard, boardwalk">
            <a:extLst>
              <a:ext uri="{FF2B5EF4-FFF2-40B4-BE49-F238E27FC236}">
                <a16:creationId xmlns:a16="http://schemas.microsoft.com/office/drawing/2014/main" id="{7B4CC4D3-3D89-8FD5-30FE-F8874E971573}"/>
              </a:ext>
            </a:extLst>
          </p:cNvPr>
          <p:cNvGrpSpPr/>
          <p:nvPr/>
        </p:nvGrpSpPr>
        <p:grpSpPr>
          <a:xfrm>
            <a:off x="874321" y="2313930"/>
            <a:ext cx="10443358" cy="2230139"/>
            <a:chOff x="964652" y="2313930"/>
            <a:chExt cx="10443358" cy="2230139"/>
          </a:xfrm>
        </p:grpSpPr>
        <p:pic>
          <p:nvPicPr>
            <p:cNvPr id="4" name="Graphic 5">
              <a:extLst>
                <a:ext uri="{FF2B5EF4-FFF2-40B4-BE49-F238E27FC236}">
                  <a16:creationId xmlns:a16="http://schemas.microsoft.com/office/drawing/2014/main" id="{F0205D3E-C599-6078-9A49-FFED81CB14C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64652" y="2313930"/>
              <a:ext cx="2230139" cy="2230139"/>
            </a:xfrm>
            <a:prstGeom prst="rect">
              <a:avLst/>
            </a:prstGeom>
          </p:spPr>
        </p:pic>
        <p:grpSp>
          <p:nvGrpSpPr>
            <p:cNvPr id="12" name="Group 11" descr="bee, teeth">
              <a:extLst>
                <a:ext uri="{FF2B5EF4-FFF2-40B4-BE49-F238E27FC236}">
                  <a16:creationId xmlns:a16="http://schemas.microsoft.com/office/drawing/2014/main" id="{C554BA39-9D9B-0DC9-15B9-48170735707E}"/>
                </a:ext>
              </a:extLst>
            </p:cNvPr>
            <p:cNvGrpSpPr/>
            <p:nvPr/>
          </p:nvGrpSpPr>
          <p:grpSpPr>
            <a:xfrm>
              <a:off x="4980931" y="2313930"/>
              <a:ext cx="6427079" cy="2230138"/>
              <a:chOff x="4980931" y="2313930"/>
              <a:chExt cx="6427079" cy="2230138"/>
            </a:xfrm>
          </p:grpSpPr>
          <p:pic>
            <p:nvPicPr>
              <p:cNvPr id="8" name="Picture 7">
                <a:extLst>
                  <a:ext uri="{FF2B5EF4-FFF2-40B4-BE49-F238E27FC236}">
                    <a16:creationId xmlns:a16="http://schemas.microsoft.com/office/drawing/2014/main" id="{FA3491FA-7195-556E-EB01-63B1A824281A}"/>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980931" y="2313930"/>
                <a:ext cx="2230138" cy="2230138"/>
              </a:xfrm>
              <a:prstGeom prst="rect">
                <a:avLst/>
              </a:prstGeom>
            </p:spPr>
          </p:pic>
          <p:pic>
            <p:nvPicPr>
              <p:cNvPr id="11" name="Picture 10">
                <a:extLst>
                  <a:ext uri="{FF2B5EF4-FFF2-40B4-BE49-F238E27FC236}">
                    <a16:creationId xmlns:a16="http://schemas.microsoft.com/office/drawing/2014/main" id="{880375A4-1D1E-6135-75A3-FD578D710CAA}"/>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9227391" y="2363449"/>
                <a:ext cx="2180619" cy="2180619"/>
              </a:xfrm>
              <a:prstGeom prst="rect">
                <a:avLst/>
              </a:prstGeom>
            </p:spPr>
          </p:pic>
        </p:grpSp>
      </p:grpSp>
    </p:spTree>
    <p:custDataLst>
      <p:tags r:id="rId1"/>
    </p:custDataLst>
    <p:extLst>
      <p:ext uri="{BB962C8B-B14F-4D97-AF65-F5344CB8AC3E}">
        <p14:creationId xmlns:p14="http://schemas.microsoft.com/office/powerpoint/2010/main" val="33775846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9173E-77E2-9796-7385-E9E73BA9A476}"/>
              </a:ext>
            </a:extLst>
          </p:cNvPr>
          <p:cNvSpPr>
            <a:spLocks noGrp="1"/>
          </p:cNvSpPr>
          <p:nvPr>
            <p:ph type="title"/>
          </p:nvPr>
        </p:nvSpPr>
        <p:spPr>
          <a:xfrm>
            <a:off x="0" y="-1406525"/>
            <a:ext cx="10515600" cy="1325562"/>
          </a:xfrm>
        </p:spPr>
        <p:txBody>
          <a:bodyPr/>
          <a:lstStyle/>
          <a:p>
            <a:r>
              <a:rPr lang="en-AU" sz="800" dirty="0">
                <a:solidFill>
                  <a:schemeClr val="bg2"/>
                </a:solidFill>
                <a:latin typeface="+mn-lt"/>
              </a:rPr>
              <a:t>Slide 3</a:t>
            </a:r>
            <a:r>
              <a:rPr lang="en-AU" sz="800" baseline="0" dirty="0">
                <a:solidFill>
                  <a:schemeClr val="bg2"/>
                </a:solidFill>
                <a:latin typeface="+mn-lt"/>
              </a:rPr>
              <a:t> </a:t>
            </a:r>
            <a:r>
              <a:rPr lang="en-AU" sz="800" dirty="0">
                <a:solidFill>
                  <a:schemeClr val="bg2"/>
                </a:solidFill>
                <a:latin typeface="+mn-lt"/>
              </a:rPr>
              <a:t>Review You do</a:t>
            </a:r>
          </a:p>
        </p:txBody>
      </p:sp>
      <p:pic>
        <p:nvPicPr>
          <p:cNvPr id="8" name="Graphic 7" descr="Pencil outline">
            <a:extLst>
              <a:ext uri="{FF2B5EF4-FFF2-40B4-BE49-F238E27FC236}">
                <a16:creationId xmlns:a16="http://schemas.microsoft.com/office/drawing/2014/main" id="{BFB65F00-B804-7722-B0DD-6C0E00D9BE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345761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4CADB-9446-6068-C140-A7F65047622B}"/>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30 I do</a:t>
            </a:r>
            <a:endParaRPr lang="en-AU" dirty="0"/>
          </a:p>
        </p:txBody>
      </p:sp>
      <p:sp>
        <p:nvSpPr>
          <p:cNvPr id="4" name="Content Placeholder 2">
            <a:extLst>
              <a:ext uri="{FF2B5EF4-FFF2-40B4-BE49-F238E27FC236}">
                <a16:creationId xmlns:a16="http://schemas.microsoft.com/office/drawing/2014/main" id="{8073D03F-CB30-CD02-3DB6-EC17F7E7653A}"/>
              </a:ext>
            </a:extLst>
          </p:cNvPr>
          <p:cNvSpPr txBox="1">
            <a:spLocks/>
          </p:cNvSpPr>
          <p:nvPr/>
        </p:nvSpPr>
        <p:spPr>
          <a:xfrm>
            <a:off x="490370" y="2586461"/>
            <a:ext cx="11851532" cy="16850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500" dirty="0">
                <a:solidFill>
                  <a:srgbClr val="4557AD"/>
                </a:solidFill>
                <a:latin typeface="Tenorite" pitchFamily="2" charset="0"/>
                <a:ea typeface="Verdana" panose="020B0604030504040204" pitchFamily="34" charset="0"/>
                <a:cs typeface="Verdana" panose="020B0604030504040204" pitchFamily="34" charset="0"/>
              </a:rPr>
              <a:t>thought    listen</a:t>
            </a:r>
            <a:endParaRPr lang="en-AU" sz="115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3192007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2F5E4E-5A13-57FE-48C2-DEF3DD4A04E3}"/>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31 We do</a:t>
            </a:r>
            <a:r>
              <a:rPr lang="en-US" sz="800" kern="1200" baseline="0" dirty="0">
                <a:solidFill>
                  <a:srgbClr val="E7E6E6"/>
                </a:solidFill>
                <a:effectLst/>
                <a:latin typeface="Calibri" panose="020F0502020204030204" pitchFamily="34" charset="0"/>
                <a:ea typeface="+mj-ea"/>
                <a:cs typeface="+mj-cs"/>
              </a:rPr>
              <a:t> </a:t>
            </a:r>
            <a:endParaRPr lang="en-AU" dirty="0"/>
          </a:p>
        </p:txBody>
      </p:sp>
      <p:sp>
        <p:nvSpPr>
          <p:cNvPr id="2" name="Content Placeholder 2">
            <a:extLst>
              <a:ext uri="{FF2B5EF4-FFF2-40B4-BE49-F238E27FC236}">
                <a16:creationId xmlns:a16="http://schemas.microsoft.com/office/drawing/2014/main" id="{8F9E0830-B5D1-AF93-40BF-5D9FB773FCB8}"/>
              </a:ext>
            </a:extLst>
          </p:cNvPr>
          <p:cNvSpPr txBox="1">
            <a:spLocks/>
          </p:cNvSpPr>
          <p:nvPr/>
        </p:nvSpPr>
        <p:spPr>
          <a:xfrm>
            <a:off x="490370" y="2586461"/>
            <a:ext cx="11851532" cy="16850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500" dirty="0">
                <a:solidFill>
                  <a:srgbClr val="4557AD"/>
                </a:solidFill>
                <a:latin typeface="Tenorite" pitchFamily="2" charset="0"/>
                <a:ea typeface="Verdana" panose="020B0604030504040204" pitchFamily="34" charset="0"/>
                <a:cs typeface="Verdana" panose="020B0604030504040204" pitchFamily="34" charset="0"/>
              </a:rPr>
              <a:t>thought    listen</a:t>
            </a:r>
            <a:endParaRPr lang="en-AU" sz="115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93580278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D05F84-14B1-26D3-70E8-59125000CA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B8FC301-9206-CEAC-19AE-8D3524EEA8BB}"/>
              </a:ext>
            </a:extLst>
          </p:cNvPr>
          <p:cNvSpPr>
            <a:spLocks noGrp="1"/>
          </p:cNvSpPr>
          <p:nvPr>
            <p:ph type="title" idx="4294967295"/>
          </p:nvPr>
        </p:nvSpPr>
        <p:spPr>
          <a:xfrm>
            <a:off x="0" y="-1394042"/>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32 I do </a:t>
            </a:r>
            <a:endParaRPr lang="en-AU" dirty="0"/>
          </a:p>
        </p:txBody>
      </p:sp>
      <p:sp>
        <p:nvSpPr>
          <p:cNvPr id="4" name="Content Placeholder 2">
            <a:extLst>
              <a:ext uri="{FF2B5EF4-FFF2-40B4-BE49-F238E27FC236}">
                <a16:creationId xmlns:a16="http://schemas.microsoft.com/office/drawing/2014/main" id="{A01E1594-8512-6FF7-95ED-3F800C503A19}"/>
              </a:ext>
            </a:extLst>
          </p:cNvPr>
          <p:cNvSpPr txBox="1">
            <a:spLocks/>
          </p:cNvSpPr>
          <p:nvPr/>
        </p:nvSpPr>
        <p:spPr>
          <a:xfrm>
            <a:off x="683693" y="1401832"/>
            <a:ext cx="10730542" cy="475078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5200" dirty="0">
                <a:solidFill>
                  <a:srgbClr val="4557AD"/>
                </a:solidFill>
                <a:latin typeface="Tenorite" pitchFamily="2" charset="0"/>
                <a:ea typeface="Verdana" panose="020B0604030504040204" pitchFamily="34" charset="0"/>
                <a:cs typeface="Verdana" panose="020B0604030504040204" pitchFamily="34" charset="0"/>
              </a:rPr>
              <a:t>We thought we were going to be late to the airport because Mum had to repair the car. I had to listen out for her as I brushed my hair. When she said the car was ready, I jumped </a:t>
            </a:r>
            <a:br>
              <a:rPr lang="en-US" sz="5200" dirty="0">
                <a:solidFill>
                  <a:srgbClr val="4557AD"/>
                </a:solidFill>
                <a:latin typeface="Tenorite" pitchFamily="2" charset="0"/>
                <a:ea typeface="Verdana" panose="020B0604030504040204" pitchFamily="34" charset="0"/>
                <a:cs typeface="Verdana" panose="020B0604030504040204" pitchFamily="34" charset="0"/>
              </a:rPr>
            </a:br>
            <a:r>
              <a:rPr lang="en-US" sz="5200" dirty="0">
                <a:solidFill>
                  <a:srgbClr val="4557AD"/>
                </a:solidFill>
                <a:latin typeface="Tenorite" pitchFamily="2" charset="0"/>
                <a:ea typeface="Verdana" panose="020B0604030504040204" pitchFamily="34" charset="0"/>
                <a:cs typeface="Verdana" panose="020B0604030504040204" pitchFamily="34" charset="0"/>
              </a:rPr>
              <a:t>out of my chair and flew down </a:t>
            </a:r>
            <a:br>
              <a:rPr lang="en-US" sz="5200" dirty="0">
                <a:solidFill>
                  <a:srgbClr val="4557AD"/>
                </a:solidFill>
                <a:latin typeface="Tenorite" pitchFamily="2" charset="0"/>
                <a:ea typeface="Verdana" panose="020B0604030504040204" pitchFamily="34" charset="0"/>
                <a:cs typeface="Verdana" panose="020B0604030504040204" pitchFamily="34" charset="0"/>
              </a:rPr>
            </a:br>
            <a:r>
              <a:rPr lang="en-US" sz="5200" dirty="0">
                <a:solidFill>
                  <a:srgbClr val="4557AD"/>
                </a:solidFill>
                <a:latin typeface="Tenorite" pitchFamily="2" charset="0"/>
                <a:ea typeface="Verdana" panose="020B0604030504040204" pitchFamily="34" charset="0"/>
                <a:cs typeface="Verdana" panose="020B0604030504040204" pitchFamily="34" charset="0"/>
              </a:rPr>
              <a:t>the stairs. </a:t>
            </a:r>
            <a:endParaRPr lang="en-AU" sz="52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6237240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39FF27-3E75-0CBC-DE69-1170FF7905B8}"/>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33 We do</a:t>
            </a:r>
            <a:endParaRPr lang="en-AU" dirty="0"/>
          </a:p>
        </p:txBody>
      </p:sp>
      <p:sp>
        <p:nvSpPr>
          <p:cNvPr id="2" name="Content Placeholder 2">
            <a:extLst>
              <a:ext uri="{FF2B5EF4-FFF2-40B4-BE49-F238E27FC236}">
                <a16:creationId xmlns:a16="http://schemas.microsoft.com/office/drawing/2014/main" id="{D014E3AB-942C-1C27-D229-ECA86E1A3874}"/>
              </a:ext>
            </a:extLst>
          </p:cNvPr>
          <p:cNvSpPr txBox="1">
            <a:spLocks/>
          </p:cNvSpPr>
          <p:nvPr/>
        </p:nvSpPr>
        <p:spPr>
          <a:xfrm>
            <a:off x="517601" y="1483081"/>
            <a:ext cx="11009836" cy="457824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5200" dirty="0">
                <a:solidFill>
                  <a:srgbClr val="4557AD"/>
                </a:solidFill>
                <a:latin typeface="Tenorite" pitchFamily="2" charset="0"/>
                <a:ea typeface="Verdana" panose="020B0604030504040204" pitchFamily="34" charset="0"/>
                <a:cs typeface="Verdana" panose="020B0604030504040204" pitchFamily="34" charset="0"/>
              </a:rPr>
              <a:t>I thought it was most fair that I got the bedroom downstairs, so I told Dad I would like him to listen to </a:t>
            </a:r>
            <a:br>
              <a:rPr lang="en-US" sz="5200" dirty="0">
                <a:solidFill>
                  <a:srgbClr val="4557AD"/>
                </a:solidFill>
                <a:latin typeface="Tenorite" pitchFamily="2" charset="0"/>
                <a:ea typeface="Verdana" panose="020B0604030504040204" pitchFamily="34" charset="0"/>
                <a:cs typeface="Verdana" panose="020B0604030504040204" pitchFamily="34" charset="0"/>
              </a:rPr>
            </a:br>
            <a:r>
              <a:rPr lang="en-US" sz="5200" dirty="0">
                <a:solidFill>
                  <a:srgbClr val="4557AD"/>
                </a:solidFill>
                <a:latin typeface="Tenorite" pitchFamily="2" charset="0"/>
                <a:ea typeface="Verdana" panose="020B0604030504040204" pitchFamily="34" charset="0"/>
                <a:cs typeface="Verdana" panose="020B0604030504040204" pitchFamily="34" charset="0"/>
              </a:rPr>
              <a:t>my reasons. “The air is cooler down there,” I said to Dad. “And I need </a:t>
            </a:r>
            <a:br>
              <a:rPr lang="en-US" sz="5200" dirty="0">
                <a:solidFill>
                  <a:srgbClr val="4557AD"/>
                </a:solidFill>
                <a:latin typeface="Tenorite" pitchFamily="2" charset="0"/>
                <a:ea typeface="Verdana" panose="020B0604030504040204" pitchFamily="34" charset="0"/>
                <a:cs typeface="Verdana" panose="020B0604030504040204" pitchFamily="34" charset="0"/>
              </a:rPr>
            </a:br>
            <a:r>
              <a:rPr lang="en-US" sz="5200" dirty="0">
                <a:solidFill>
                  <a:srgbClr val="4557AD"/>
                </a:solidFill>
                <a:latin typeface="Tenorite" pitchFamily="2" charset="0"/>
                <a:ea typeface="Verdana" panose="020B0604030504040204" pitchFamily="34" charset="0"/>
                <a:cs typeface="Verdana" panose="020B0604030504040204" pitchFamily="34" charset="0"/>
              </a:rPr>
              <a:t>the bigger room so my wheelchair will fit.”</a:t>
            </a:r>
            <a:endParaRPr lang="en-AU" sz="52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783292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8681C6-8A71-1A1A-970D-5F0EA4B41422}"/>
              </a:ext>
            </a:extLst>
          </p:cNvPr>
          <p:cNvSpPr>
            <a:spLocks noGrp="1"/>
          </p:cNvSpPr>
          <p:nvPr>
            <p:ph type="title" idx="4294967295"/>
          </p:nvPr>
        </p:nvSpPr>
        <p:spPr>
          <a:xfrm>
            <a:off x="0" y="-146528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34 I do </a:t>
            </a:r>
            <a:endParaRPr lang="en-AU" dirty="0"/>
          </a:p>
        </p:txBody>
      </p:sp>
      <p:pic>
        <p:nvPicPr>
          <p:cNvPr id="2" name="Graphic 1" descr="Pencil outline">
            <a:extLst>
              <a:ext uri="{FF2B5EF4-FFF2-40B4-BE49-F238E27FC236}">
                <a16:creationId xmlns:a16="http://schemas.microsoft.com/office/drawing/2014/main" id="{1B533230-13DD-C044-B1B8-049E4B22CF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50857239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B446A7-1E6F-F121-2C5E-B02EF89C2B20}"/>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35 We do </a:t>
            </a:r>
            <a:endParaRPr lang="en-AU" dirty="0"/>
          </a:p>
        </p:txBody>
      </p:sp>
      <p:pic>
        <p:nvPicPr>
          <p:cNvPr id="2" name="Graphic 1" descr="Pencil outline">
            <a:extLst>
              <a:ext uri="{FF2B5EF4-FFF2-40B4-BE49-F238E27FC236}">
                <a16:creationId xmlns:a16="http://schemas.microsoft.com/office/drawing/2014/main" id="{4FD4182A-6CFD-6247-8FC2-1AB2AA7FC35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15731195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F74E7D-46A4-623E-6F4A-08640157C9E9}"/>
              </a:ext>
            </a:extLst>
          </p:cNvPr>
          <p:cNvSpPr>
            <a:spLocks noGrp="1"/>
          </p:cNvSpPr>
          <p:nvPr>
            <p:ph type="title" idx="4294967295"/>
          </p:nvPr>
        </p:nvSpPr>
        <p:spPr>
          <a:xfrm>
            <a:off x="0" y="-121977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36 Check for understanding</a:t>
            </a:r>
            <a:endParaRPr lang="en-AU" dirty="0"/>
          </a:p>
        </p:txBody>
      </p:sp>
      <p:sp>
        <p:nvSpPr>
          <p:cNvPr id="19" name="TextBox 18">
            <a:extLst>
              <a:ext uri="{FF2B5EF4-FFF2-40B4-BE49-F238E27FC236}">
                <a16:creationId xmlns:a16="http://schemas.microsoft.com/office/drawing/2014/main" id="{214F17CC-34F0-5F43-A747-B3919DAC7160}"/>
              </a:ext>
            </a:extLst>
          </p:cNvPr>
          <p:cNvSpPr txBox="1"/>
          <p:nvPr/>
        </p:nvSpPr>
        <p:spPr>
          <a:xfrm>
            <a:off x="293682" y="2490135"/>
            <a:ext cx="3181882" cy="1092607"/>
          </a:xfrm>
          <a:prstGeom prst="rect">
            <a:avLst/>
          </a:prstGeom>
          <a:noFill/>
        </p:spPr>
        <p:txBody>
          <a:bodyPr wrap="square" rtlCol="0">
            <a:spAutoFit/>
          </a:bodyPr>
          <a:lstStyle/>
          <a:p>
            <a:pPr algn="ctr"/>
            <a:r>
              <a:rPr lang="en-US" sz="6500" b="1" dirty="0">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dirty="0">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E7B0359D-E390-A544-B173-3787B4AC0A0D}"/>
              </a:ext>
            </a:extLst>
          </p:cNvPr>
          <p:cNvSpPr txBox="1">
            <a:spLocks/>
          </p:cNvSpPr>
          <p:nvPr/>
        </p:nvSpPr>
        <p:spPr>
          <a:xfrm>
            <a:off x="3864474" y="2444455"/>
            <a:ext cx="2259493" cy="1255728"/>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endParaRPr lang="en-US" sz="2800" b="0" dirty="0">
              <a:solidFill>
                <a:srgbClr val="0E1E42"/>
              </a:solidFill>
              <a:latin typeface="Calibri" panose="020F0502020204030204" pitchFamily="34" charset="0"/>
              <a:ea typeface="Verdana" panose="020B0604030504040204" pitchFamily="34" charset="0"/>
            </a:endParaRPr>
          </a:p>
          <a:p>
            <a:pPr algn="ctr"/>
            <a:r>
              <a:rPr lang="en-US" sz="2800" b="0" dirty="0">
                <a:solidFill>
                  <a:srgbClr val="0E1E42"/>
                </a:solidFill>
                <a:latin typeface="Calibri" panose="020F0502020204030204" pitchFamily="34" charset="0"/>
                <a:ea typeface="Verdana" panose="020B0604030504040204" pitchFamily="34" charset="0"/>
              </a:rPr>
              <a:t>say the sound </a:t>
            </a:r>
            <a:br>
              <a:rPr lang="en-US" sz="2800" b="0" dirty="0">
                <a:solidFill>
                  <a:srgbClr val="0E1E42"/>
                </a:solidFill>
                <a:latin typeface="Calibri" panose="020F0502020204030204" pitchFamily="34" charset="0"/>
                <a:ea typeface="Verdana" panose="020B0604030504040204" pitchFamily="34" charset="0"/>
              </a:rPr>
            </a:br>
            <a:endParaRPr lang="en-US" sz="2800" dirty="0">
              <a:solidFill>
                <a:srgbClr val="0E1E42"/>
              </a:solidFill>
              <a:latin typeface="Calibri" panose="020F0502020204030204" pitchFamily="34" charset="0"/>
              <a:ea typeface="Verdana" panose="020B0604030504040204" pitchFamily="34" charset="0"/>
            </a:endParaRPr>
          </a:p>
        </p:txBody>
      </p:sp>
      <p:sp>
        <p:nvSpPr>
          <p:cNvPr id="10" name="TextBox 9">
            <a:extLst>
              <a:ext uri="{FF2B5EF4-FFF2-40B4-BE49-F238E27FC236}">
                <a16:creationId xmlns:a16="http://schemas.microsoft.com/office/drawing/2014/main" id="{81E1BBD2-AE24-813F-0C9A-CC9BDA2D20CD}"/>
              </a:ext>
            </a:extLst>
          </p:cNvPr>
          <p:cNvSpPr txBox="1"/>
          <p:nvPr/>
        </p:nvSpPr>
        <p:spPr>
          <a:xfrm>
            <a:off x="4017222" y="3312384"/>
            <a:ext cx="1598515" cy="1569660"/>
          </a:xfrm>
          <a:prstGeom prst="rect">
            <a:avLst/>
          </a:prstGeom>
          <a:noFill/>
        </p:spPr>
        <p:txBody>
          <a:bodyPr wrap="none" rtlCol="0">
            <a:spAutoFit/>
          </a:bodyPr>
          <a:lstStyle/>
          <a:p>
            <a:r>
              <a:rPr lang="en-US" sz="9600" dirty="0">
                <a:solidFill>
                  <a:srgbClr val="4857A6"/>
                </a:solidFill>
                <a:latin typeface="Tenorite" pitchFamily="2" charset="0"/>
                <a:ea typeface="Verdana" panose="020B0604030504040204" pitchFamily="34" charset="0"/>
                <a:cs typeface="Verdana" panose="020B0604030504040204" pitchFamily="34" charset="0"/>
              </a:rPr>
              <a:t>air</a:t>
            </a:r>
            <a:endParaRPr lang="en-AU" sz="9600" dirty="0"/>
          </a:p>
        </p:txBody>
      </p:sp>
      <p:sp>
        <p:nvSpPr>
          <p:cNvPr id="31" name="Title 1">
            <a:extLst>
              <a:ext uri="{FF2B5EF4-FFF2-40B4-BE49-F238E27FC236}">
                <a16:creationId xmlns:a16="http://schemas.microsoft.com/office/drawing/2014/main" id="{4364FCCC-3045-ED42-BBF6-6789C6A4CF1E}"/>
              </a:ext>
            </a:extLst>
          </p:cNvPr>
          <p:cNvSpPr txBox="1">
            <a:spLocks/>
          </p:cNvSpPr>
          <p:nvPr/>
        </p:nvSpPr>
        <p:spPr>
          <a:xfrm>
            <a:off x="6525922" y="2832253"/>
            <a:ext cx="246280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dirty="0">
                <a:solidFill>
                  <a:srgbClr val="0E1E42"/>
                </a:solidFill>
                <a:latin typeface="Calibri" panose="020F0502020204030204" pitchFamily="34" charset="0"/>
                <a:ea typeface="Verdana" panose="020B0604030504040204" pitchFamily="34" charset="0"/>
              </a:rPr>
              <a:t>read a word</a:t>
            </a:r>
            <a:endParaRPr lang="en-US" sz="2800" dirty="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17E4CE3F-6B29-2B49-8731-61EB6323A106}"/>
              </a:ext>
            </a:extLst>
          </p:cNvPr>
          <p:cNvSpPr txBox="1">
            <a:spLocks/>
          </p:cNvSpPr>
          <p:nvPr/>
        </p:nvSpPr>
        <p:spPr>
          <a:xfrm>
            <a:off x="6323799" y="3531948"/>
            <a:ext cx="2883070" cy="217700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dirty="0">
                <a:solidFill>
                  <a:srgbClr val="4557AD"/>
                </a:solidFill>
                <a:latin typeface="Tenorite" pitchFamily="2" charset="0"/>
                <a:cs typeface="Arial"/>
              </a:rPr>
              <a:t>flair</a:t>
            </a:r>
          </a:p>
          <a:p>
            <a:pPr marL="0" indent="0" algn="ctr">
              <a:buFont typeface="Arial" panose="020B0604020202020204" pitchFamily="34" charset="0"/>
              <a:buNone/>
            </a:pPr>
            <a:r>
              <a:rPr lang="en-US" sz="4400" dirty="0">
                <a:solidFill>
                  <a:srgbClr val="4557AD"/>
                </a:solidFill>
                <a:latin typeface="Tenorite" pitchFamily="2" charset="0"/>
                <a:cs typeface="Arial"/>
              </a:rPr>
              <a:t>hairdo</a:t>
            </a:r>
          </a:p>
          <a:p>
            <a:pPr marL="0" indent="0" algn="ctr">
              <a:buFont typeface="Arial" panose="020B0604020202020204" pitchFamily="34" charset="0"/>
              <a:buNone/>
            </a:pPr>
            <a:r>
              <a:rPr lang="en-US" sz="4400" dirty="0">
                <a:solidFill>
                  <a:srgbClr val="4557AD"/>
                </a:solidFill>
                <a:latin typeface="Tenorite" pitchFamily="2" charset="0"/>
                <a:cs typeface="Arial"/>
              </a:rPr>
              <a:t>paired</a:t>
            </a:r>
          </a:p>
        </p:txBody>
      </p:sp>
      <p:sp>
        <p:nvSpPr>
          <p:cNvPr id="23" name="Title 1">
            <a:extLst>
              <a:ext uri="{FF2B5EF4-FFF2-40B4-BE49-F238E27FC236}">
                <a16:creationId xmlns:a16="http://schemas.microsoft.com/office/drawing/2014/main" id="{B073B2B4-61AC-664F-825F-CA46D5433F51}"/>
              </a:ext>
            </a:extLst>
          </p:cNvPr>
          <p:cNvSpPr txBox="1">
            <a:spLocks/>
          </p:cNvSpPr>
          <p:nvPr/>
        </p:nvSpPr>
        <p:spPr>
          <a:xfrm>
            <a:off x="9313502" y="2832253"/>
            <a:ext cx="236688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dirty="0">
                <a:solidFill>
                  <a:srgbClr val="0E1E42"/>
                </a:solidFill>
                <a:latin typeface="Calibri" panose="020F0502020204030204" pitchFamily="34" charset="0"/>
                <a:ea typeface="Verdana" panose="020B0604030504040204" pitchFamily="34" charset="0"/>
              </a:rPr>
              <a:t>write a word</a:t>
            </a:r>
            <a:endParaRPr lang="en-US" sz="2800" dirty="0">
              <a:solidFill>
                <a:srgbClr val="0E1E42"/>
              </a:solidFill>
              <a:latin typeface="Calibri" panose="020F0502020204030204" pitchFamily="34" charset="0"/>
              <a:ea typeface="Verdana" panose="020B0604030504040204" pitchFamily="34" charset="0"/>
            </a:endParaRPr>
          </a:p>
        </p:txBody>
      </p:sp>
      <p:grpSp>
        <p:nvGrpSpPr>
          <p:cNvPr id="33" name="Group 32">
            <a:extLst>
              <a:ext uri="{FF2B5EF4-FFF2-40B4-BE49-F238E27FC236}">
                <a16:creationId xmlns:a16="http://schemas.microsoft.com/office/drawing/2014/main" id="{2F9A5D8F-0705-454F-8A7D-6109A7CC13CA}"/>
              </a:ext>
              <a:ext uri="{C183D7F6-B498-43B3-948B-1728B52AA6E4}">
                <adec:decorative xmlns:adec="http://schemas.microsoft.com/office/drawing/2017/decorative" val="1"/>
              </a:ext>
            </a:extLst>
          </p:cNvPr>
          <p:cNvGrpSpPr/>
          <p:nvPr/>
        </p:nvGrpSpPr>
        <p:grpSpPr>
          <a:xfrm>
            <a:off x="10096546" y="1900112"/>
            <a:ext cx="800799" cy="590023"/>
            <a:chOff x="10096546" y="1900112"/>
            <a:chExt cx="800799" cy="590023"/>
          </a:xfrm>
        </p:grpSpPr>
        <p:sp>
          <p:nvSpPr>
            <p:cNvPr id="25" name="Rounded Rectangle 24">
              <a:extLst>
                <a:ext uri="{FF2B5EF4-FFF2-40B4-BE49-F238E27FC236}">
                  <a16:creationId xmlns:a16="http://schemas.microsoft.com/office/drawing/2014/main" id="{A363734B-AABF-5E43-B240-CB56DB1BD6BC}"/>
                </a:ext>
              </a:extLst>
            </p:cNvPr>
            <p:cNvSpPr/>
            <p:nvPr userDrawn="1"/>
          </p:nvSpPr>
          <p:spPr>
            <a:xfrm>
              <a:off x="10096546" y="1900112"/>
              <a:ext cx="800799" cy="590023"/>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6" name="Graphic 25" descr="Pencil outline">
              <a:extLst>
                <a:ext uri="{FF2B5EF4-FFF2-40B4-BE49-F238E27FC236}">
                  <a16:creationId xmlns:a16="http://schemas.microsoft.com/office/drawing/2014/main" id="{B4F359A2-CBC5-E941-8F66-CC771AE6FE9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2621" y="1964946"/>
              <a:ext cx="447584" cy="447584"/>
            </a:xfrm>
            <a:prstGeom prst="rect">
              <a:avLst/>
            </a:prstGeom>
          </p:spPr>
        </p:pic>
      </p:grpSp>
      <p:grpSp>
        <p:nvGrpSpPr>
          <p:cNvPr id="32" name="Group 31">
            <a:extLst>
              <a:ext uri="{FF2B5EF4-FFF2-40B4-BE49-F238E27FC236}">
                <a16:creationId xmlns:a16="http://schemas.microsoft.com/office/drawing/2014/main" id="{0B743ACB-1F20-3D41-890A-BA5D3634B733}"/>
              </a:ext>
              <a:ext uri="{C183D7F6-B498-43B3-948B-1728B52AA6E4}">
                <adec:decorative xmlns:adec="http://schemas.microsoft.com/office/drawing/2017/decorative" val="1"/>
              </a:ext>
            </a:extLst>
          </p:cNvPr>
          <p:cNvGrpSpPr/>
          <p:nvPr/>
        </p:nvGrpSpPr>
        <p:grpSpPr>
          <a:xfrm>
            <a:off x="7356924" y="1891643"/>
            <a:ext cx="800799" cy="598492"/>
            <a:chOff x="7374176" y="1891643"/>
            <a:chExt cx="800799" cy="598492"/>
          </a:xfrm>
        </p:grpSpPr>
        <p:sp>
          <p:nvSpPr>
            <p:cNvPr id="28" name="Rounded Rectangle 27">
              <a:extLst>
                <a:ext uri="{FF2B5EF4-FFF2-40B4-BE49-F238E27FC236}">
                  <a16:creationId xmlns:a16="http://schemas.microsoft.com/office/drawing/2014/main" id="{39FD4883-D300-764A-83C3-3C5B7C00CB50}"/>
                </a:ext>
              </a:extLst>
            </p:cNvPr>
            <p:cNvSpPr/>
            <p:nvPr userDrawn="1"/>
          </p:nvSpPr>
          <p:spPr>
            <a:xfrm>
              <a:off x="7374176" y="1891643"/>
              <a:ext cx="800799" cy="590023"/>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9" name="Graphic 28" descr="Glasses outline">
              <a:extLst>
                <a:ext uri="{FF2B5EF4-FFF2-40B4-BE49-F238E27FC236}">
                  <a16:creationId xmlns:a16="http://schemas.microsoft.com/office/drawing/2014/main" id="{A3D84708-6DF4-C94A-AEB4-5E35ACA4EB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83340" y="1891643"/>
              <a:ext cx="598492" cy="598492"/>
            </a:xfrm>
            <a:prstGeom prst="rect">
              <a:avLst/>
            </a:prstGeom>
          </p:spPr>
        </p:pic>
      </p:grpSp>
      <p:pic>
        <p:nvPicPr>
          <p:cNvPr id="30" name="Graphic 29">
            <a:extLst>
              <a:ext uri="{FF2B5EF4-FFF2-40B4-BE49-F238E27FC236}">
                <a16:creationId xmlns:a16="http://schemas.microsoft.com/office/drawing/2014/main" id="{D55D0BDF-AAF6-7942-A364-2A4C7D956351}"/>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flipH="1">
            <a:off x="-418788" y="1134428"/>
            <a:ext cx="4588192" cy="4588192"/>
          </a:xfrm>
          <a:prstGeom prst="rect">
            <a:avLst/>
          </a:prstGeom>
        </p:spPr>
      </p:pic>
      <p:pic>
        <p:nvPicPr>
          <p:cNvPr id="7" name="Picture 6" descr="fair">
            <a:extLst>
              <a:ext uri="{FF2B5EF4-FFF2-40B4-BE49-F238E27FC236}">
                <a16:creationId xmlns:a16="http://schemas.microsoft.com/office/drawing/2014/main" id="{51C3F29B-273B-A73B-7CA5-E25A903EA4CE}"/>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10170048" y="3233618"/>
            <a:ext cx="933129" cy="933129"/>
          </a:xfrm>
          <a:prstGeom prst="rect">
            <a:avLst/>
          </a:prstGeom>
        </p:spPr>
      </p:pic>
      <p:pic>
        <p:nvPicPr>
          <p:cNvPr id="6" name="Picture 5" descr="chair">
            <a:extLst>
              <a:ext uri="{FF2B5EF4-FFF2-40B4-BE49-F238E27FC236}">
                <a16:creationId xmlns:a16="http://schemas.microsoft.com/office/drawing/2014/main" id="{68F43B59-FD6A-19B4-BDA8-F99638D4C2AF}"/>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10170048" y="4347951"/>
            <a:ext cx="868973" cy="868973"/>
          </a:xfrm>
          <a:prstGeom prst="rect">
            <a:avLst/>
          </a:prstGeom>
        </p:spPr>
      </p:pic>
      <p:pic>
        <p:nvPicPr>
          <p:cNvPr id="2" name="Picture 1" descr="dairy">
            <a:extLst>
              <a:ext uri="{FF2B5EF4-FFF2-40B4-BE49-F238E27FC236}">
                <a16:creationId xmlns:a16="http://schemas.microsoft.com/office/drawing/2014/main" id="{108BDE09-945B-8032-1561-532E24161CE4}"/>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9504454" y="5398128"/>
            <a:ext cx="1522591" cy="1109910"/>
          </a:xfrm>
          <a:prstGeom prst="rect">
            <a:avLst/>
          </a:prstGeom>
        </p:spPr>
      </p:pic>
    </p:spTree>
    <p:custDataLst>
      <p:tags r:id="rId1"/>
    </p:custDataLst>
    <p:extLst>
      <p:ext uri="{BB962C8B-B14F-4D97-AF65-F5344CB8AC3E}">
        <p14:creationId xmlns:p14="http://schemas.microsoft.com/office/powerpoint/2010/main" val="2581300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465A2C-EA31-EB55-D1ED-038DC7D2B806}"/>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37 Check for understanding</a:t>
            </a:r>
            <a:r>
              <a:rPr lang="en-US" sz="800" kern="1200" baseline="0" dirty="0">
                <a:solidFill>
                  <a:srgbClr val="E7E6E6"/>
                </a:solidFill>
                <a:effectLst/>
                <a:latin typeface="Calibri" panose="020F0502020204030204" pitchFamily="34" charset="0"/>
                <a:ea typeface="+mj-ea"/>
                <a:cs typeface="+mj-cs"/>
              </a:rPr>
              <a:t> </a:t>
            </a:r>
            <a:endParaRPr lang="en-AU" dirty="0"/>
          </a:p>
        </p:txBody>
      </p:sp>
      <p:pic>
        <p:nvPicPr>
          <p:cNvPr id="2" name="Picture 1" descr="Image of Phase 21, lessson 1 student sheet">
            <a:extLst>
              <a:ext uri="{FF2B5EF4-FFF2-40B4-BE49-F238E27FC236}">
                <a16:creationId xmlns:a16="http://schemas.microsoft.com/office/drawing/2014/main" id="{384FF3A5-9ADD-594A-A96A-78E8B9D9D57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317352" y="498204"/>
            <a:ext cx="3958090" cy="5616134"/>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38935801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18A719-F666-F88E-E4F3-357DF3BB0091}"/>
              </a:ext>
            </a:extLst>
          </p:cNvPr>
          <p:cNvSpPr>
            <a:spLocks noGrp="1"/>
          </p:cNvSpPr>
          <p:nvPr>
            <p:ph type="title" idx="4294967295"/>
          </p:nvPr>
        </p:nvSpPr>
        <p:spPr>
          <a:xfrm>
            <a:off x="0" y="-121977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38 You</a:t>
            </a:r>
            <a:r>
              <a:rPr lang="en-US" sz="800" kern="1200" baseline="0" dirty="0">
                <a:solidFill>
                  <a:srgbClr val="E7E6E6"/>
                </a:solidFill>
                <a:effectLst/>
                <a:latin typeface="Calibri" panose="020F0502020204030204" pitchFamily="34" charset="0"/>
                <a:ea typeface="+mj-ea"/>
                <a:cs typeface="+mj-cs"/>
              </a:rPr>
              <a:t> do</a:t>
            </a:r>
            <a:endParaRPr lang="en-AU" dirty="0"/>
          </a:p>
        </p:txBody>
      </p:sp>
      <p:pic>
        <p:nvPicPr>
          <p:cNvPr id="2" name="Graphic 7" descr="Social network outline">
            <a:extLst>
              <a:ext uri="{FF2B5EF4-FFF2-40B4-BE49-F238E27FC236}">
                <a16:creationId xmlns:a16="http://schemas.microsoft.com/office/drawing/2014/main" id="{80508CFC-EF69-5747-BCB4-D3414CF36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7648263C-1028-404E-8058-C3C306311F1E}"/>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dirty="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359CD463-C446-D044-A74C-2283E02CC2B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32100FFE-670A-5B4A-8E9A-59CF06C4CAA4}"/>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dirty="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82412481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9A952-6E3A-9ECC-71A5-2F0F63A52D87}"/>
              </a:ext>
            </a:extLst>
          </p:cNvPr>
          <p:cNvSpPr>
            <a:spLocks noGrp="1"/>
          </p:cNvSpPr>
          <p:nvPr>
            <p:ph type="title" idx="4294967295"/>
          </p:nvPr>
        </p:nvSpPr>
        <p:spPr>
          <a:xfrm>
            <a:off x="0" y="-12162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39 End of presentation</a:t>
            </a:r>
            <a:endParaRPr lang="en-AU" dirty="0"/>
          </a:p>
        </p:txBody>
      </p:sp>
    </p:spTree>
    <p:extLst>
      <p:ext uri="{BB962C8B-B14F-4D97-AF65-F5344CB8AC3E}">
        <p14:creationId xmlns:p14="http://schemas.microsoft.com/office/powerpoint/2010/main" val="15830211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E2EC2F-DBEB-7D92-11A7-617BA9EC9D1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AD8FCA7-A438-2EC2-4C2C-17DAE26892BF}"/>
              </a:ext>
            </a:extLst>
          </p:cNvPr>
          <p:cNvSpPr>
            <a:spLocks noGrp="1"/>
          </p:cNvSpPr>
          <p:nvPr>
            <p:ph type="title" idx="4294967295"/>
          </p:nvPr>
        </p:nvSpPr>
        <p:spPr>
          <a:xfrm>
            <a:off x="0" y="-1313088"/>
            <a:ext cx="10515600" cy="1325563"/>
          </a:xfrm>
        </p:spPr>
        <p:txBody>
          <a:bodyPr/>
          <a:lstStyle/>
          <a:p>
            <a:r>
              <a:rPr lang="en-AU" sz="800" dirty="0">
                <a:solidFill>
                  <a:schemeClr val="bg2"/>
                </a:solidFill>
                <a:latin typeface="+mn-lt"/>
              </a:rPr>
              <a:t>Slide </a:t>
            </a:r>
            <a:r>
              <a:rPr lang="en-AU" sz="800" baseline="0" dirty="0">
                <a:solidFill>
                  <a:schemeClr val="bg2"/>
                </a:solidFill>
                <a:latin typeface="+mn-lt"/>
              </a:rPr>
              <a:t> 4 </a:t>
            </a:r>
            <a:r>
              <a:rPr lang="en-AU" sz="800" dirty="0">
                <a:solidFill>
                  <a:schemeClr val="bg2"/>
                </a:solidFill>
                <a:latin typeface="+mn-lt"/>
              </a:rPr>
              <a:t>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9A489239-FA40-EBA1-C372-43637C133434}"/>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grpSp>
        <p:nvGrpSpPr>
          <p:cNvPr id="6" name="Group 5" descr="took, outliet, howled, raise">
            <a:extLst>
              <a:ext uri="{FF2B5EF4-FFF2-40B4-BE49-F238E27FC236}">
                <a16:creationId xmlns:a16="http://schemas.microsoft.com/office/drawing/2014/main" id="{F6E4324F-4AEF-E022-2C0B-CAA28F08DED7}"/>
              </a:ext>
            </a:extLst>
          </p:cNvPr>
          <p:cNvGrpSpPr/>
          <p:nvPr/>
        </p:nvGrpSpPr>
        <p:grpSpPr>
          <a:xfrm>
            <a:off x="285750" y="1783759"/>
            <a:ext cx="11906250" cy="3640797"/>
            <a:chOff x="285750" y="1783759"/>
            <a:chExt cx="11906250" cy="3640797"/>
          </a:xfrm>
        </p:grpSpPr>
        <p:sp>
          <p:nvSpPr>
            <p:cNvPr id="7" name="Content Placeholder 2">
              <a:extLst>
                <a:ext uri="{FF2B5EF4-FFF2-40B4-BE49-F238E27FC236}">
                  <a16:creationId xmlns:a16="http://schemas.microsoft.com/office/drawing/2014/main" id="{EB36D393-7A0A-9837-6303-F02A9B97DAC3}"/>
                </a:ext>
              </a:extLst>
            </p:cNvPr>
            <p:cNvSpPr txBox="1">
              <a:spLocks/>
            </p:cNvSpPr>
            <p:nvPr/>
          </p:nvSpPr>
          <p:spPr>
            <a:xfrm>
              <a:off x="285750" y="4164980"/>
              <a:ext cx="11906250" cy="125957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dirty="0">
                  <a:solidFill>
                    <a:srgbClr val="4557AD"/>
                  </a:solidFill>
                  <a:latin typeface="Tenorite" pitchFamily="2" charset="0"/>
                  <a:ea typeface="Verdana" panose="020B0604030504040204" pitchFamily="34" charset="0"/>
                  <a:cs typeface="Verdana" panose="020B0604030504040204" pitchFamily="34" charset="0"/>
                </a:rPr>
                <a:t>welfare          conspired</a:t>
              </a:r>
              <a:endParaRPr lang="en-AU" sz="82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8" name="Content Placeholder 2">
              <a:extLst>
                <a:ext uri="{FF2B5EF4-FFF2-40B4-BE49-F238E27FC236}">
                  <a16:creationId xmlns:a16="http://schemas.microsoft.com/office/drawing/2014/main" id="{508CCEF3-B818-6D44-5E08-B725BEABCB99}"/>
                </a:ext>
              </a:extLst>
            </p:cNvPr>
            <p:cNvSpPr txBox="1">
              <a:spLocks/>
            </p:cNvSpPr>
            <p:nvPr/>
          </p:nvSpPr>
          <p:spPr>
            <a:xfrm>
              <a:off x="285750" y="1783759"/>
              <a:ext cx="11906250"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dirty="0">
                  <a:solidFill>
                    <a:srgbClr val="4557AD"/>
                  </a:solidFill>
                  <a:latin typeface="Tenorite" pitchFamily="2" charset="0"/>
                  <a:ea typeface="Verdana" panose="020B0604030504040204" pitchFamily="34" charset="0"/>
                  <a:cs typeface="Verdana" panose="020B0604030504040204" pitchFamily="34" charset="0"/>
                </a:rPr>
                <a:t>before           premature</a:t>
              </a:r>
              <a:endParaRPr lang="en-AU" sz="8200" dirty="0">
                <a:solidFill>
                  <a:srgbClr val="4557AD"/>
                </a:solidFill>
                <a:latin typeface="Tenorite" pitchFamily="2" charset="0"/>
                <a:ea typeface="Verdana" panose="020B0604030504040204" pitchFamily="34" charset="0"/>
                <a:cs typeface="Verdana" panose="020B0604030504040204" pitchFamily="34" charset="0"/>
              </a:endParaRPr>
            </a:p>
          </p:txBody>
        </p:sp>
      </p:grpSp>
    </p:spTree>
    <p:extLst>
      <p:ext uri="{BB962C8B-B14F-4D97-AF65-F5344CB8AC3E}">
        <p14:creationId xmlns:p14="http://schemas.microsoft.com/office/powerpoint/2010/main" val="13184096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27163"/>
            <a:ext cx="10515600" cy="1325563"/>
          </a:xfrm>
        </p:spPr>
        <p:txBody>
          <a:bodyPr/>
          <a:lstStyle/>
          <a:p>
            <a:r>
              <a:rPr lang="en-AU" sz="800" dirty="0">
                <a:solidFill>
                  <a:schemeClr val="bg2"/>
                </a:solidFill>
                <a:latin typeface="+mn-lt"/>
              </a:rPr>
              <a:t>Slide 5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pic>
        <p:nvPicPr>
          <p:cNvPr id="3" name="Picture 2" descr="core">
            <a:extLst>
              <a:ext uri="{FF2B5EF4-FFF2-40B4-BE49-F238E27FC236}">
                <a16:creationId xmlns:a16="http://schemas.microsoft.com/office/drawing/2014/main" id="{4DC2B831-6D4F-6B21-A8BC-67196759E76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auto">
          <a:xfrm>
            <a:off x="494458" y="1266372"/>
            <a:ext cx="2472254" cy="2472254"/>
          </a:xfrm>
          <a:prstGeom prst="rect">
            <a:avLst/>
          </a:prstGeom>
          <a:noFill/>
          <a:ln>
            <a:noFill/>
          </a:ln>
        </p:spPr>
      </p:pic>
      <p:pic>
        <p:nvPicPr>
          <p:cNvPr id="7" name="Picture 6" descr="perspire">
            <a:extLst>
              <a:ext uri="{FF2B5EF4-FFF2-40B4-BE49-F238E27FC236}">
                <a16:creationId xmlns:a16="http://schemas.microsoft.com/office/drawing/2014/main" id="{1574D421-D3D3-3BD3-5639-CD621B5E565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105981" y="1266372"/>
            <a:ext cx="2472254" cy="2472254"/>
          </a:xfrm>
          <a:prstGeom prst="rect">
            <a:avLst/>
          </a:prstGeom>
        </p:spPr>
      </p:pic>
      <p:pic>
        <p:nvPicPr>
          <p:cNvPr id="6" name="Graphic 5" descr="Pencil outline">
            <a:extLst>
              <a:ext uri="{FF2B5EF4-FFF2-40B4-BE49-F238E27FC236}">
                <a16:creationId xmlns:a16="http://schemas.microsoft.com/office/drawing/2014/main" id="{6AC3C3BD-05B8-155A-102E-D12DFA90E5A0}"/>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301518" y="3874803"/>
            <a:ext cx="1930185" cy="1930185"/>
          </a:xfrm>
          <a:prstGeom prst="rect">
            <a:avLst/>
          </a:prstGeom>
        </p:spPr>
      </p:pic>
      <p:sp>
        <p:nvSpPr>
          <p:cNvPr id="9" name="TextBox 8">
            <a:extLst>
              <a:ext uri="{FF2B5EF4-FFF2-40B4-BE49-F238E27FC236}">
                <a16:creationId xmlns:a16="http://schemas.microsoft.com/office/drawing/2014/main" id="{082D43B5-3730-5990-E40D-F2F9000FAE30}"/>
              </a:ext>
            </a:extLst>
          </p:cNvPr>
          <p:cNvSpPr txBox="1"/>
          <p:nvPr/>
        </p:nvSpPr>
        <p:spPr>
          <a:xfrm>
            <a:off x="4411650" y="4934024"/>
            <a:ext cx="1694331" cy="1015663"/>
          </a:xfrm>
          <a:prstGeom prst="rect">
            <a:avLst/>
          </a:prstGeom>
          <a:noFill/>
        </p:spPr>
        <p:txBody>
          <a:bodyPr wrap="square" rtlCol="0">
            <a:spAutoFit/>
          </a:bodyPr>
          <a:lstStyle/>
          <a:p>
            <a:r>
              <a:rPr lang="en-US" sz="2000" dirty="0">
                <a:solidFill>
                  <a:srgbClr val="4857A6"/>
                </a:solidFill>
                <a:latin typeface="Tenorite"/>
                <a:ea typeface="Verdana"/>
              </a:rPr>
              <a:t>*Your teacher will tell you this word. </a:t>
            </a:r>
            <a:endParaRPr lang="en-AU" sz="2000" dirty="0">
              <a:solidFill>
                <a:srgbClr val="4857A6"/>
              </a:solidFill>
              <a:latin typeface="Tenorite"/>
              <a:ea typeface="Verdana"/>
            </a:endParaRPr>
          </a:p>
        </p:txBody>
      </p:sp>
      <p:pic>
        <p:nvPicPr>
          <p:cNvPr id="4" name="Picture 3" descr="fare">
            <a:extLst>
              <a:ext uri="{FF2B5EF4-FFF2-40B4-BE49-F238E27FC236}">
                <a16:creationId xmlns:a16="http://schemas.microsoft.com/office/drawing/2014/main" id="{98C82009-07BA-56C5-095F-9DF8E184E2A9}"/>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bwMode="auto">
          <a:xfrm>
            <a:off x="9333658" y="3738626"/>
            <a:ext cx="2059084" cy="2066362"/>
          </a:xfrm>
          <a:prstGeom prst="rect">
            <a:avLst/>
          </a:prstGeom>
          <a:noFill/>
          <a:ln>
            <a:noFill/>
          </a:ln>
        </p:spPr>
      </p:pic>
    </p:spTree>
    <p:extLst>
      <p:ext uri="{BB962C8B-B14F-4D97-AF65-F5344CB8AC3E}">
        <p14:creationId xmlns:p14="http://schemas.microsoft.com/office/powerpoint/2010/main" val="19427816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3F7DC0-505D-51B7-0049-0211D86F197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66A38D-F811-973E-70A4-BC0EBB420EC9}"/>
              </a:ext>
            </a:extLst>
          </p:cNvPr>
          <p:cNvSpPr>
            <a:spLocks noGrp="1"/>
          </p:cNvSpPr>
          <p:nvPr>
            <p:ph type="title" idx="4294967295"/>
          </p:nvPr>
        </p:nvSpPr>
        <p:spPr>
          <a:xfrm>
            <a:off x="0" y="-1690688"/>
            <a:ext cx="10515600" cy="1325563"/>
          </a:xfrm>
        </p:spPr>
        <p:txBody>
          <a:bodyPr>
            <a:normAutofit/>
          </a:bodyPr>
          <a:lstStyle/>
          <a:p>
            <a:r>
              <a:rPr lang="en-US" sz="800" dirty="0">
                <a:solidFill>
                  <a:schemeClr val="bg2"/>
                </a:solidFill>
              </a:rPr>
              <a:t>Slide 6 Prefix review</a:t>
            </a:r>
            <a:endParaRPr lang="en-AU" sz="800" dirty="0">
              <a:solidFill>
                <a:schemeClr val="bg2"/>
              </a:solidFill>
            </a:endParaRPr>
          </a:p>
        </p:txBody>
      </p:sp>
      <p:sp>
        <p:nvSpPr>
          <p:cNvPr id="11" name="Text Placeholder 1">
            <a:extLst>
              <a:ext uri="{FF2B5EF4-FFF2-40B4-BE49-F238E27FC236}">
                <a16:creationId xmlns:a16="http://schemas.microsoft.com/office/drawing/2014/main" id="{40E408B7-85A1-B90B-EADB-E4FE0E1C8BBE}"/>
              </a:ext>
              <a:ext uri="{C183D7F6-B498-43B3-948B-1728B52AA6E4}">
                <adec:decorative xmlns:adec="http://schemas.microsoft.com/office/drawing/2017/decorative" val="1"/>
              </a:ext>
            </a:extLst>
          </p:cNvPr>
          <p:cNvSpPr txBox="1">
            <a:spLocks/>
          </p:cNvSpPr>
          <p:nvPr/>
        </p:nvSpPr>
        <p:spPr>
          <a:xfrm>
            <a:off x="1313789" y="2264922"/>
            <a:ext cx="4782211"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AU" sz="12000" b="0" i="0" u="none" strike="noStrike" kern="1200" cap="none" spc="0" normalizeH="0" baseline="0" noProof="0" dirty="0">
              <a:ln>
                <a:noFill/>
              </a:ln>
              <a:solidFill>
                <a:srgbClr val="4557AD"/>
              </a:solidFill>
              <a:effectLst/>
              <a:uLnTx/>
              <a:uFillTx/>
              <a:latin typeface="Tenorite" pitchFamily="2" charset="0"/>
              <a:ea typeface="+mn-ea"/>
              <a:cs typeface="+mn-cs"/>
            </a:endParaRPr>
          </a:p>
        </p:txBody>
      </p:sp>
      <p:sp>
        <p:nvSpPr>
          <p:cNvPr id="5" name="Title 1">
            <a:extLst>
              <a:ext uri="{FF2B5EF4-FFF2-40B4-BE49-F238E27FC236}">
                <a16:creationId xmlns:a16="http://schemas.microsoft.com/office/drawing/2014/main" id="{3829C473-312E-8ECC-AC6F-FF2CA5371B1B}"/>
              </a:ext>
            </a:extLst>
          </p:cNvPr>
          <p:cNvSpPr txBox="1">
            <a:spLocks/>
          </p:cNvSpPr>
          <p:nvPr/>
        </p:nvSpPr>
        <p:spPr>
          <a:xfrm>
            <a:off x="307427" y="115867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dirty="0">
                <a:solidFill>
                  <a:srgbClr val="4557AD"/>
                </a:solidFill>
                <a:latin typeface="Tenorite" pitchFamily="2" charset="0"/>
              </a:rPr>
              <a:t>pre-</a:t>
            </a:r>
            <a:endParaRPr lang="en-US" sz="25000" b="0" dirty="0">
              <a:solidFill>
                <a:srgbClr val="4557AD"/>
              </a:solidFill>
              <a:latin typeface="Tenorite" pitchFamily="2" charset="0"/>
              <a:ea typeface="+mn-ea"/>
              <a:cs typeface="+mn-cs"/>
            </a:endParaRPr>
          </a:p>
        </p:txBody>
      </p:sp>
    </p:spTree>
    <p:custDataLst>
      <p:tags r:id="rId1"/>
    </p:custDataLst>
    <p:extLst>
      <p:ext uri="{BB962C8B-B14F-4D97-AF65-F5344CB8AC3E}">
        <p14:creationId xmlns:p14="http://schemas.microsoft.com/office/powerpoint/2010/main" val="32860489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idx="4294967295"/>
          </p:nvPr>
        </p:nvSpPr>
        <p:spPr>
          <a:xfrm>
            <a:off x="0" y="-1325563"/>
            <a:ext cx="10515600" cy="1325563"/>
          </a:xfrm>
        </p:spPr>
        <p:txBody>
          <a:bodyPr/>
          <a:lstStyle/>
          <a:p>
            <a:r>
              <a:rPr lang="en-AU" sz="800" dirty="0">
                <a:solidFill>
                  <a:schemeClr val="bg2"/>
                </a:solidFill>
                <a:latin typeface="+mn-lt"/>
              </a:rPr>
              <a:t>Slide 7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4" name="Content Placeholder 2">
            <a:extLst>
              <a:ext uri="{FF2B5EF4-FFF2-40B4-BE49-F238E27FC236}">
                <a16:creationId xmlns:a16="http://schemas.microsoft.com/office/drawing/2014/main" id="{D161331C-A51E-9896-4289-411E136CFE1F}"/>
              </a:ext>
            </a:extLst>
          </p:cNvPr>
          <p:cNvSpPr txBox="1">
            <a:spLocks/>
          </p:cNvSpPr>
          <p:nvPr/>
        </p:nvSpPr>
        <p:spPr>
          <a:xfrm>
            <a:off x="263608" y="1892343"/>
            <a:ext cx="11664784" cy="400519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800" dirty="0">
                <a:solidFill>
                  <a:srgbClr val="4557AD"/>
                </a:solidFill>
                <a:latin typeface="Tenorite" pitchFamily="2" charset="0"/>
                <a:ea typeface="Verdana" panose="020B0604030504040204" pitchFamily="34" charset="0"/>
                <a:cs typeface="Verdana" panose="020B0604030504040204" pitchFamily="34" charset="0"/>
              </a:rPr>
              <a:t>predate       preview   </a:t>
            </a:r>
          </a:p>
          <a:p>
            <a:pPr algn="l">
              <a:defRPr/>
            </a:pPr>
            <a:endParaRPr lang="en-US" sz="8800" dirty="0">
              <a:solidFill>
                <a:srgbClr val="4557AD"/>
              </a:solidFill>
              <a:latin typeface="Tenorite" pitchFamily="2" charset="0"/>
              <a:ea typeface="Verdana" panose="020B0604030504040204" pitchFamily="34" charset="0"/>
              <a:cs typeface="Verdana" panose="020B0604030504040204" pitchFamily="34" charset="0"/>
            </a:endParaRPr>
          </a:p>
          <a:p>
            <a:pPr algn="l">
              <a:defRPr/>
            </a:pPr>
            <a:r>
              <a:rPr lang="en-US" sz="8800" dirty="0">
                <a:solidFill>
                  <a:srgbClr val="4557AD"/>
                </a:solidFill>
                <a:latin typeface="Tenorite" pitchFamily="2" charset="0"/>
                <a:ea typeface="Verdana" panose="020B0604030504040204" pitchFamily="34" charset="0"/>
                <a:cs typeface="Verdana" panose="020B0604030504040204" pitchFamily="34" charset="0"/>
              </a:rPr>
              <a:t>preorder      preplanned</a:t>
            </a:r>
            <a:endParaRPr lang="en-AU" sz="88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58651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44625"/>
            <a:ext cx="10515600" cy="1325562"/>
          </a:xfrm>
        </p:spPr>
        <p:txBody>
          <a:bodyPr/>
          <a:lstStyle/>
          <a:p>
            <a:r>
              <a:rPr lang="en-AU" sz="800" dirty="0">
                <a:solidFill>
                  <a:schemeClr val="bg2"/>
                </a:solidFill>
                <a:latin typeface="+mn-lt"/>
              </a:rPr>
              <a:t>Slide 8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pic>
        <p:nvPicPr>
          <p:cNvPr id="11" name="Picture 10" descr="prepay">
            <a:extLst>
              <a:ext uri="{FF2B5EF4-FFF2-40B4-BE49-F238E27FC236}">
                <a16:creationId xmlns:a16="http://schemas.microsoft.com/office/drawing/2014/main" id="{529832FA-A0D9-4427-F9A0-9B974AED754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19494" y="2245621"/>
            <a:ext cx="2366757" cy="2366757"/>
          </a:xfrm>
          <a:prstGeom prst="rect">
            <a:avLst/>
          </a:prstGeom>
        </p:spPr>
      </p:pic>
      <p:pic>
        <p:nvPicPr>
          <p:cNvPr id="6" name="Picture 5" descr="precook">
            <a:extLst>
              <a:ext uri="{FF2B5EF4-FFF2-40B4-BE49-F238E27FC236}">
                <a16:creationId xmlns:a16="http://schemas.microsoft.com/office/drawing/2014/main" id="{C37CB1FA-D5BE-79C9-5914-F89A36CC5E2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831431" y="2093221"/>
            <a:ext cx="2366757" cy="2366757"/>
          </a:xfrm>
          <a:prstGeom prst="rect">
            <a:avLst/>
          </a:prstGeom>
        </p:spPr>
      </p:pic>
      <p:pic>
        <p:nvPicPr>
          <p:cNvPr id="8" name="Picture 7" descr="prepack">
            <a:extLst>
              <a:ext uri="{FF2B5EF4-FFF2-40B4-BE49-F238E27FC236}">
                <a16:creationId xmlns:a16="http://schemas.microsoft.com/office/drawing/2014/main" id="{AC5F006D-2CF6-FAA8-E82C-D30DB22DF9D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954951" y="2093220"/>
            <a:ext cx="2366757" cy="2366757"/>
          </a:xfrm>
          <a:prstGeom prst="rect">
            <a:avLst/>
          </a:prstGeom>
        </p:spPr>
      </p:pic>
      <p:sp>
        <p:nvSpPr>
          <p:cNvPr id="4" name="Arrow: Right 3">
            <a:extLst>
              <a:ext uri="{FF2B5EF4-FFF2-40B4-BE49-F238E27FC236}">
                <a16:creationId xmlns:a16="http://schemas.microsoft.com/office/drawing/2014/main" id="{3E386586-0EDF-2EF8-2F50-8C936230C14F}"/>
              </a:ext>
              <a:ext uri="{C183D7F6-B498-43B3-948B-1728B52AA6E4}">
                <adec:decorative xmlns:adec="http://schemas.microsoft.com/office/drawing/2017/decorative" val="1"/>
              </a:ext>
            </a:extLst>
          </p:cNvPr>
          <p:cNvSpPr/>
          <p:nvPr/>
        </p:nvSpPr>
        <p:spPr>
          <a:xfrm rot="2583446">
            <a:off x="8746238" y="2545862"/>
            <a:ext cx="994258" cy="290830"/>
          </a:xfrm>
          <a:prstGeom prst="rightArrow">
            <a:avLst>
              <a:gd name="adj1" fmla="val 45314"/>
              <a:gd name="adj2" fmla="val 50000"/>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dirty="0"/>
          </a:p>
        </p:txBody>
      </p:sp>
    </p:spTree>
    <p:extLst>
      <p:ext uri="{BB962C8B-B14F-4D97-AF65-F5344CB8AC3E}">
        <p14:creationId xmlns:p14="http://schemas.microsoft.com/office/powerpoint/2010/main" val="33052980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8DF705-F035-9903-8234-AE88DC4BF613}"/>
              </a:ext>
            </a:extLst>
          </p:cNvPr>
          <p:cNvSpPr>
            <a:spLocks noGrp="1"/>
          </p:cNvSpPr>
          <p:nvPr>
            <p:ph type="title" idx="4294967295"/>
          </p:nvPr>
        </p:nvSpPr>
        <p:spPr>
          <a:xfrm>
            <a:off x="0" y="-1672222"/>
            <a:ext cx="10515600" cy="1325563"/>
          </a:xfrm>
        </p:spPr>
        <p:txBody>
          <a:bodyPr/>
          <a:lstStyle/>
          <a:p>
            <a:r>
              <a:rPr lang="en-AU" sz="800" kern="1200" dirty="0">
                <a:solidFill>
                  <a:srgbClr val="E2E8E9"/>
                </a:solidFill>
                <a:effectLst/>
                <a:latin typeface="+mn-lt"/>
                <a:ea typeface="+mj-ea"/>
                <a:cs typeface="+mj-cs"/>
              </a:rPr>
              <a:t>Slide 9 Review You do</a:t>
            </a:r>
            <a:endParaRPr lang="en-AU" sz="800" dirty="0">
              <a:solidFill>
                <a:srgbClr val="E2E8E9"/>
              </a:solidFill>
              <a:latin typeface="+mn-lt"/>
            </a:endParaRPr>
          </a:p>
        </p:txBody>
      </p:sp>
      <p:sp>
        <p:nvSpPr>
          <p:cNvPr id="4" name="Content Placeholder 2">
            <a:extLst>
              <a:ext uri="{FF2B5EF4-FFF2-40B4-BE49-F238E27FC236}">
                <a16:creationId xmlns:a16="http://schemas.microsoft.com/office/drawing/2014/main" id="{D487DC8F-0499-E424-6467-EB35B9C66363}"/>
              </a:ext>
            </a:extLst>
          </p:cNvPr>
          <p:cNvSpPr txBox="1">
            <a:spLocks/>
          </p:cNvSpPr>
          <p:nvPr/>
        </p:nvSpPr>
        <p:spPr>
          <a:xfrm>
            <a:off x="295275" y="2828835"/>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000" dirty="0">
                <a:solidFill>
                  <a:srgbClr val="4557AD"/>
                </a:solidFill>
                <a:latin typeface="Tenorite" pitchFamily="2" charset="0"/>
                <a:ea typeface="Verdana" panose="020B0604030504040204" pitchFamily="34" charset="0"/>
                <a:cs typeface="Verdana" panose="020B0604030504040204" pitchFamily="34" charset="0"/>
              </a:rPr>
              <a:t>country    awesome</a:t>
            </a:r>
            <a:endParaRPr lang="en-AU" sz="80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17719719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MAxPGvWV"/>
  <p:tag name="ARTICULATE_PROJECT_OPEN" val="0"/>
  <p:tag name="ARTICULATE_SLIDE_COUNT" val="26"/>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4" ma:contentTypeDescription="Create a new document." ma:contentTypeScope="" ma:versionID="b0a94d88f3d407ccb18c6bd338e5439d">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bf238298282d79aa79b3b2f40cde105f"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4B6B44C-FE25-47D4-AD61-028CF4DE9483}">
  <ds:schemaRefs>
    <ds:schemaRef ds:uri="http://schemas.openxmlformats.org/package/2006/metadata/core-properties"/>
    <ds:schemaRef ds:uri="http://schemas.microsoft.com/office/2006/metadata/properties"/>
    <ds:schemaRef ds:uri="http://schemas.microsoft.com/office/2006/documentManagement/types"/>
    <ds:schemaRef ds:uri="http://purl.org/dc/elements/1.1/"/>
    <ds:schemaRef ds:uri="http://www.w3.org/XML/1998/namespace"/>
    <ds:schemaRef ds:uri="http://purl.org/dc/terms/"/>
    <ds:schemaRef ds:uri="http://purl.org/dc/dcmitype/"/>
    <ds:schemaRef ds:uri="http://schemas.microsoft.com/office/infopath/2007/PartnerControls"/>
    <ds:schemaRef ds:uri="ff236c08-9611-4854-a4bb-16d44b7327b6"/>
    <ds:schemaRef ds:uri="64eff3df-e3d6-48ed-978f-45ff25640900"/>
  </ds:schemaRefs>
</ds:datastoreItem>
</file>

<file path=customXml/itemProps2.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3.xml><?xml version="1.0" encoding="utf-8"?>
<ds:datastoreItem xmlns:ds="http://schemas.openxmlformats.org/officeDocument/2006/customXml" ds:itemID="{AA660CF6-A2AE-471F-BF30-5C82229D63D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4eff3df-e3d6-48ed-978f-45ff25640900"/>
    <ds:schemaRef ds:uri="ff236c08-9611-4854-a4bb-16d44b7327b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59db9cec-f888-461f-add2-60a613c46be5}" enabled="0" method="" siteId="{59db9cec-f888-461f-add2-60a613c46be5}" removed="1"/>
</clbl:labelList>
</file>

<file path=docProps/app.xml><?xml version="1.0" encoding="utf-8"?>
<Properties xmlns="http://schemas.openxmlformats.org/officeDocument/2006/extended-properties" xmlns:vt="http://schemas.openxmlformats.org/officeDocument/2006/docPropsVTypes">
  <TotalTime>124</TotalTime>
  <Words>4762</Words>
  <Application>Microsoft Office PowerPoint</Application>
  <PresentationFormat>Widescreen</PresentationFormat>
  <Paragraphs>647</Paragraphs>
  <Slides>39</Slides>
  <Notes>38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39</vt:i4>
      </vt:variant>
    </vt:vector>
  </HeadingPairs>
  <TitlesOfParts>
    <vt:vector size="47" baseType="lpstr">
      <vt:lpstr>Aptos</vt:lpstr>
      <vt:lpstr>Arial</vt:lpstr>
      <vt:lpstr>Calibri</vt:lpstr>
      <vt:lpstr>Calibri Light</vt:lpstr>
      <vt:lpstr>Symbol</vt:lpstr>
      <vt:lpstr>Tenorite</vt:lpstr>
      <vt:lpstr>Times New Roman</vt:lpstr>
      <vt:lpstr>Office Theme</vt:lpstr>
      <vt:lpstr>Slide 1 Phase 21, lesson 1 Explicit teaching air says /air/</vt:lpstr>
      <vt:lpstr>Slide 2 Review You do</vt:lpstr>
      <vt:lpstr>Slide 3 Review You do</vt:lpstr>
      <vt:lpstr>Slide  4 Review You do</vt:lpstr>
      <vt:lpstr>Slide 5 Review You do</vt:lpstr>
      <vt:lpstr>Slide 6 Prefix review</vt:lpstr>
      <vt:lpstr>Slide 7 Review You do</vt:lpstr>
      <vt:lpstr>Slide 8 Review You do</vt:lpstr>
      <vt:lpstr>Slide 9 Review You do</vt:lpstr>
      <vt:lpstr>Slide 10 Review You do</vt:lpstr>
      <vt:lpstr>Slide 11 Review You do</vt:lpstr>
      <vt:lpstr>Slide 12 End of review</vt:lpstr>
      <vt:lpstr>Slide 13 Learning intention and success criteria</vt:lpstr>
      <vt:lpstr>Slide 14 I do</vt:lpstr>
      <vt:lpstr>Slide 15 We do</vt:lpstr>
      <vt:lpstr>Slide 16 I do</vt:lpstr>
      <vt:lpstr>Slide 17 I do </vt:lpstr>
      <vt:lpstr>Slide 18 I do</vt:lpstr>
      <vt:lpstr>Slide 19 I do</vt:lpstr>
      <vt:lpstr>Slide 20 We do </vt:lpstr>
      <vt:lpstr>Slide 21 We do</vt:lpstr>
      <vt:lpstr>Slide 22 We do</vt:lpstr>
      <vt:lpstr>Slide 23 We do</vt:lpstr>
      <vt:lpstr>Slide 24 I do</vt:lpstr>
      <vt:lpstr>Slide 25 I do</vt:lpstr>
      <vt:lpstr>Slide 26 I do </vt:lpstr>
      <vt:lpstr>Slide 27 We do</vt:lpstr>
      <vt:lpstr>Slide 28 We do </vt:lpstr>
      <vt:lpstr>Slide 29 We do </vt:lpstr>
      <vt:lpstr>Slide 30 I do</vt:lpstr>
      <vt:lpstr>Slide 31 We do </vt:lpstr>
      <vt:lpstr>Slide 32 I do </vt:lpstr>
      <vt:lpstr>Slide 33 We do</vt:lpstr>
      <vt:lpstr>Slide 34 I do </vt:lpstr>
      <vt:lpstr>Slide 35 We do </vt:lpstr>
      <vt:lpstr>Slide 36 Check for understanding</vt:lpstr>
      <vt:lpstr>Slide 37 Check for understanding </vt:lpstr>
      <vt:lpstr>Slide 38 You do</vt:lpstr>
      <vt:lpstr>Slide 39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1</cp:revision>
  <dcterms:created xsi:type="dcterms:W3CDTF">2021-01-11T06:19:08Z</dcterms:created>
  <dcterms:modified xsi:type="dcterms:W3CDTF">2026-03-03T04:48:08Z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22CE8438-E82D-4CC6-89E6-CFD1C275D3A8</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11.1_0807</vt:lpwstr>
  </property>
</Properties>
</file>